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65" r:id="rId2"/>
    <p:sldId id="378" r:id="rId3"/>
    <p:sldId id="422" r:id="rId4"/>
    <p:sldId id="423" r:id="rId5"/>
    <p:sldId id="468" r:id="rId6"/>
    <p:sldId id="421" r:id="rId7"/>
    <p:sldId id="467" r:id="rId8"/>
    <p:sldId id="431" r:id="rId9"/>
    <p:sldId id="432" r:id="rId10"/>
    <p:sldId id="433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69" r:id="rId26"/>
    <p:sldId id="425" r:id="rId27"/>
    <p:sldId id="426" r:id="rId28"/>
    <p:sldId id="427" r:id="rId29"/>
    <p:sldId id="428" r:id="rId30"/>
    <p:sldId id="429" r:id="rId31"/>
    <p:sldId id="449" r:id="rId32"/>
    <p:sldId id="451" r:id="rId33"/>
    <p:sldId id="452" r:id="rId34"/>
    <p:sldId id="453" r:id="rId35"/>
    <p:sldId id="454" r:id="rId36"/>
    <p:sldId id="456" r:id="rId37"/>
    <p:sldId id="457" r:id="rId38"/>
    <p:sldId id="458" r:id="rId39"/>
    <p:sldId id="460" r:id="rId40"/>
    <p:sldId id="465" r:id="rId41"/>
    <p:sldId id="470" r:id="rId42"/>
    <p:sldId id="420" r:id="rId43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 varScale="1">
        <p:scale>
          <a:sx n="70" d="100"/>
          <a:sy n="70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B06C-6CFE-4995-81A9-4212E9470CCC}" type="datetimeFigureOut">
              <a:rPr lang="id-ID" smtClean="0"/>
              <a:pPr/>
              <a:t>26/02/2017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49F1-4C99-4E1C-9EB4-C17A035C19F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52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875E1-3129-43FC-994A-A33E4D0883BD}" type="datetimeFigureOut">
              <a:rPr lang="id-ID" smtClean="0"/>
              <a:t>26/02/2017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2A6A6-C0A7-4DE4-B4CB-B29C1287D4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7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714620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0" y="1071546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143108" y="4143380"/>
            <a:ext cx="4857750" cy="16430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2" name="Group 6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785794"/>
            <a:ext cx="9144000" cy="417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214422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2714620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0" y="1071546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785794"/>
            <a:ext cx="9144000" cy="417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214422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29" y="116632"/>
            <a:ext cx="1938428" cy="648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arduino.cc/en/uploads/Main/ArduinoUno_R3_Fron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5786" y="200024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Programming Microcontroller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ea typeface="+mj-ea"/>
                <a:cs typeface="+mj-cs"/>
              </a:rPr>
              <a:t>Assembly and C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47664" y="3786190"/>
            <a:ext cx="7344816" cy="1752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/>
              <a:t>Course </a:t>
            </a:r>
            <a:r>
              <a:rPr lang="en-US" sz="2400" dirty="0" smtClean="0"/>
              <a:t>Number	: TTH2D3</a:t>
            </a:r>
            <a:endParaRPr lang="en-US" sz="2400" dirty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CLO			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Week			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5-7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endParaRPr lang="en-US" sz="1600" dirty="0" smtClean="0"/>
          </a:p>
          <a:p>
            <a:r>
              <a:rPr lang="en-US" sz="1600" dirty="0"/>
              <a:t>CLO#2 Student have the knowledge to create basic programming </a:t>
            </a:r>
            <a:r>
              <a:rPr lang="en-US" sz="1600" dirty="0" smtClean="0"/>
              <a:t>for microcontroller</a:t>
            </a:r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C3</a:t>
            </a:r>
            <a:r>
              <a:rPr lang="en-US" sz="1600" dirty="0"/>
              <a:t>] Understand how to program in Assembly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C3</a:t>
            </a:r>
            <a:r>
              <a:rPr lang="en-US" sz="1600" dirty="0"/>
              <a:t>] Understand how to program a microcontroller using C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C3</a:t>
            </a:r>
            <a:r>
              <a:rPr lang="en-US" sz="1600" dirty="0"/>
              <a:t>] Understand how to store the program in microcontroller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28860" cy="1071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Instruction (1/4)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285" y="1709387"/>
            <a:ext cx="5909429" cy="43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Instruction </a:t>
            </a:r>
            <a:r>
              <a:rPr lang="en-US" dirty="0" smtClean="0"/>
              <a:t>(2/4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057" y="1695442"/>
            <a:ext cx="5919887" cy="43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Instruction </a:t>
            </a:r>
            <a:r>
              <a:rPr lang="en-US" dirty="0" smtClean="0"/>
              <a:t>(3/4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03" y="1793060"/>
            <a:ext cx="5867592" cy="41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Instruction </a:t>
            </a:r>
            <a:r>
              <a:rPr lang="en-US" dirty="0" smtClean="0"/>
              <a:t>(4/4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663" y="1514149"/>
            <a:ext cx="5846674" cy="46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Branch Instruction (1/4)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88" y="1581976"/>
            <a:ext cx="5391224" cy="45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Branch Instruction </a:t>
            </a:r>
            <a:r>
              <a:rPr lang="en-US" dirty="0" smtClean="0"/>
              <a:t>(2/4)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151" y="1522254"/>
            <a:ext cx="4447699" cy="46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Branch Instruction </a:t>
            </a:r>
            <a:r>
              <a:rPr lang="en-US" dirty="0" smtClean="0"/>
              <a:t>(3/4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088" y="1524349"/>
            <a:ext cx="4883825" cy="46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Branch Instruction </a:t>
            </a:r>
            <a:r>
              <a:rPr lang="en-US" dirty="0" smtClean="0"/>
              <a:t>(4/4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435" y="1511776"/>
            <a:ext cx="4479131" cy="47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Transfer Instruction (1/4)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26" y="1366453"/>
            <a:ext cx="5419749" cy="49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Transfer Instruction </a:t>
            </a:r>
            <a:r>
              <a:rPr lang="en-US" dirty="0" smtClean="0"/>
              <a:t>(2/4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88" y="1543942"/>
            <a:ext cx="5391224" cy="46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916832"/>
            <a:ext cx="7776864" cy="36724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 smtClean="0"/>
              <a:t>development board</a:t>
            </a:r>
            <a:endParaRPr lang="id-ID" sz="1600" dirty="0"/>
          </a:p>
        </p:txBody>
      </p:sp>
      <p:sp>
        <p:nvSpPr>
          <p:cNvPr id="9" name="Rectangle 8"/>
          <p:cNvSpPr/>
          <p:nvPr/>
        </p:nvSpPr>
        <p:spPr>
          <a:xfrm>
            <a:off x="827584" y="2060848"/>
            <a:ext cx="4752528" cy="309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 smtClean="0"/>
              <a:t>microcontroller</a:t>
            </a:r>
            <a:endParaRPr lang="id-ID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</a:t>
            </a:r>
            <a:r>
              <a:rPr lang="en-US" dirty="0" smtClean="0">
                <a:sym typeface="Symbol"/>
              </a:rPr>
              <a:t>P, </a:t>
            </a:r>
            <a:r>
              <a:rPr lang="en-US" dirty="0" smtClean="0"/>
              <a:t>C, and Development Board?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971600" y="2204864"/>
            <a:ext cx="1800200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 smtClean="0"/>
              <a:t>microprocessor</a:t>
            </a: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1043608" y="2257198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1644386" y="2257198"/>
            <a:ext cx="108012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644386" y="2805642"/>
            <a:ext cx="108012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872073" y="2208836"/>
            <a:ext cx="2564023" cy="8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 smtClean="0"/>
              <a:t>memory</a:t>
            </a:r>
            <a:endParaRPr lang="id-ID" sz="1600" dirty="0"/>
          </a:p>
        </p:txBody>
      </p:sp>
      <p:sp>
        <p:nvSpPr>
          <p:cNvPr id="11" name="Rectangle 10"/>
          <p:cNvSpPr/>
          <p:nvPr/>
        </p:nvSpPr>
        <p:spPr>
          <a:xfrm>
            <a:off x="2915816" y="2257198"/>
            <a:ext cx="79208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742841" y="2257198"/>
            <a:ext cx="79208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257198"/>
            <a:ext cx="79208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EEPROM</a:t>
            </a:r>
            <a:endParaRPr lang="id-ID" sz="1600" dirty="0"/>
          </a:p>
        </p:txBody>
      </p:sp>
      <p:sp>
        <p:nvSpPr>
          <p:cNvPr id="14" name="Rectangle 13"/>
          <p:cNvSpPr/>
          <p:nvPr/>
        </p:nvSpPr>
        <p:spPr>
          <a:xfrm>
            <a:off x="2856873" y="3148599"/>
            <a:ext cx="2564023" cy="8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Input / Output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2856873" y="4101786"/>
            <a:ext cx="2564023" cy="8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Interrupt Controller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971601" y="3643760"/>
            <a:ext cx="1800200" cy="11533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Timer / Counter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5653582" y="2060848"/>
            <a:ext cx="1726730" cy="8004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Memory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5653582" y="3251886"/>
            <a:ext cx="1726730" cy="8004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</a:p>
          <a:p>
            <a:pPr algn="ctr"/>
            <a:r>
              <a:rPr lang="en-US" dirty="0" smtClean="0"/>
              <a:t>Regulator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5653582" y="4357567"/>
            <a:ext cx="1726730" cy="8004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(Crystal) Clock</a:t>
            </a:r>
          </a:p>
          <a:p>
            <a:pPr algn="ctr"/>
            <a:r>
              <a:rPr lang="en-US" dirty="0" smtClean="0"/>
              <a:t>Regulator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7451588" y="2060848"/>
            <a:ext cx="863365" cy="309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Pin Connector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60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Transfer Instruction </a:t>
            </a:r>
            <a:r>
              <a:rPr lang="en-US" dirty="0" smtClean="0"/>
              <a:t>(3/4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43" y="1575636"/>
            <a:ext cx="5381716" cy="45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Transfer Instruction </a:t>
            </a:r>
            <a:r>
              <a:rPr lang="en-US" dirty="0" smtClean="0"/>
              <a:t>(4/4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43" y="2044714"/>
            <a:ext cx="5381716" cy="36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Test Instruction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698" y="1362996"/>
            <a:ext cx="4840605" cy="50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Instruction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139" y="2601902"/>
            <a:ext cx="5961724" cy="25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Assembly Example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273" y="1443673"/>
            <a:ext cx="4771454" cy="48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Capability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8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 descr="http://arduino.cc/en/uploads/Main/ArduinoUno_R3_Front_450px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46402" t="60748" r="5937" b="20259"/>
          <a:stretch/>
        </p:blipFill>
        <p:spPr bwMode="auto">
          <a:xfrm rot="10800000">
            <a:off x="169071" y="4168068"/>
            <a:ext cx="5586259" cy="2050652"/>
          </a:xfrm>
          <a:prstGeom prst="rect">
            <a:avLst/>
          </a:prstGeom>
          <a:noFill/>
        </p:spPr>
      </p:pic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6019" y="1829149"/>
            <a:ext cx="3410321" cy="5028851"/>
          </a:xfrm>
        </p:spPr>
      </p:pic>
      <p:sp>
        <p:nvSpPr>
          <p:cNvPr id="5" name="Right Brace 4"/>
          <p:cNvSpPr/>
          <p:nvPr/>
        </p:nvSpPr>
        <p:spPr>
          <a:xfrm>
            <a:off x="7775149" y="2567951"/>
            <a:ext cx="288131" cy="1576387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6" name="TextBox 5"/>
          <p:cNvSpPr txBox="1"/>
          <p:nvPr/>
        </p:nvSpPr>
        <p:spPr>
          <a:xfrm>
            <a:off x="8038277" y="3115638"/>
            <a:ext cx="97962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+mn-lt"/>
              </a:rPr>
              <a:t>Port A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006395" y="2649865"/>
            <a:ext cx="288036" cy="149447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8" name="TextBox 7"/>
          <p:cNvSpPr txBox="1"/>
          <p:nvPr/>
        </p:nvSpPr>
        <p:spPr>
          <a:xfrm>
            <a:off x="2962201" y="3072571"/>
            <a:ext cx="9668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0000FF"/>
                </a:solidFill>
                <a:latin typeface="+mn-lt"/>
              </a:rPr>
              <a:t>Port B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5451" y="5757055"/>
            <a:ext cx="9876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+mn-lt"/>
              </a:rPr>
              <a:t>Port D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929004" y="5306342"/>
            <a:ext cx="288036" cy="136493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1" name="Right Brace 10"/>
          <p:cNvSpPr/>
          <p:nvPr/>
        </p:nvSpPr>
        <p:spPr>
          <a:xfrm>
            <a:off x="7844426" y="4977570"/>
            <a:ext cx="288131" cy="1416050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2" name="TextBox 11"/>
          <p:cNvSpPr txBox="1"/>
          <p:nvPr/>
        </p:nvSpPr>
        <p:spPr>
          <a:xfrm>
            <a:off x="8209948" y="5526846"/>
            <a:ext cx="9571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+mn-lt"/>
              </a:rPr>
              <a:t>Port C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ATMega</a:t>
            </a:r>
            <a:r>
              <a:rPr lang="en-US" dirty="0" smtClean="0"/>
              <a:t> 32: Pin Layout</a:t>
            </a:r>
            <a:endParaRPr lang="id-ID" dirty="0"/>
          </a:p>
        </p:txBody>
      </p:sp>
      <p:pic>
        <p:nvPicPr>
          <p:cNvPr id="13" name="Picture 10" descr="http://arduino.cc/en/uploads/Main/ArduinoUno_R3_Front_450px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902" y="1628800"/>
            <a:ext cx="2470882" cy="2276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50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4727973" y="1447800"/>
          <a:ext cx="350162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5502250" imgH="4922825" progId="">
                  <p:embed/>
                </p:oleObj>
              </mc:Choice>
              <mc:Fallback>
                <p:oleObj name="Visio" r:id="rId3" imgW="5502250" imgH="49228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973" y="1447800"/>
                        <a:ext cx="3501628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5" y="1547814"/>
            <a:ext cx="4811315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 dirty="0" err="1"/>
              <a:t>ATMega32</a:t>
            </a:r>
            <a:r>
              <a:rPr lang="en-US" altLang="id-ID" dirty="0"/>
              <a:t> Pin out &amp; Descriptions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6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4" y="1371602"/>
            <a:ext cx="64579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4" y="2438401"/>
            <a:ext cx="64579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4" y="3943351"/>
            <a:ext cx="64579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4" y="5334002"/>
            <a:ext cx="64579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 Description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30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4981940" cy="479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35" y="1822450"/>
            <a:ext cx="3380184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 dirty="0" err="1"/>
              <a:t>ATMega32</a:t>
            </a:r>
            <a:r>
              <a:rPr lang="en-US" altLang="id-ID" dirty="0"/>
              <a:t> Pin out &amp; Descriptions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57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id-ID" dirty="0" smtClean="0"/>
              <a:t>MI</a:t>
            </a:r>
            <a:r>
              <a:rPr lang="en-US" altLang="id-ID" dirty="0" smtClean="0"/>
              <a:t>C</a:t>
            </a:r>
            <a:r>
              <a:rPr lang="id-ID" altLang="id-ID" dirty="0" smtClean="0"/>
              <a:t>RO</a:t>
            </a:r>
            <a:r>
              <a:rPr lang="en-US" altLang="id-ID" dirty="0" smtClean="0"/>
              <a:t>C</a:t>
            </a:r>
            <a:r>
              <a:rPr lang="id-ID" altLang="id-ID" dirty="0" smtClean="0"/>
              <a:t>ONTROLLER </a:t>
            </a:r>
            <a:r>
              <a:rPr lang="en-US" altLang="id-ID" dirty="0" smtClean="0"/>
              <a:t>(</a:t>
            </a:r>
            <a:r>
              <a:rPr lang="en-US" altLang="id-ID" dirty="0" smtClean="0">
                <a:sym typeface="Symbol"/>
              </a:rPr>
              <a:t>C) </a:t>
            </a:r>
            <a:r>
              <a:rPr lang="id-ID" altLang="id-ID" dirty="0" smtClean="0"/>
              <a:t>AVR </a:t>
            </a:r>
            <a:r>
              <a:rPr lang="id-ID" altLang="id-ID" dirty="0"/>
              <a:t>ATMEGA 8535</a:t>
            </a:r>
          </a:p>
        </p:txBody>
      </p:sp>
      <p:pic>
        <p:nvPicPr>
          <p:cNvPr id="12291" name="Picture 2" descr="http://id-evotech.com/wp-content/uploads/wpsc/product_images/atmega8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19" y="2420940"/>
            <a:ext cx="30861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67375"/>
            <a:ext cx="4752528" cy="4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1628800"/>
            <a:ext cx="7546923" cy="42523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 dirty="0"/>
              <a:t>Single pin accessing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35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724" b="62081"/>
          <a:stretch/>
        </p:blipFill>
        <p:spPr>
          <a:xfrm>
            <a:off x="0" y="1368064"/>
            <a:ext cx="7165501" cy="180892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45742"/>
            <a:ext cx="4788024" cy="329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30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id-ID" dirty="0" smtClean="0"/>
              <a:t>C</a:t>
            </a:r>
            <a:r>
              <a:rPr lang="en-US" dirty="0" smtClean="0"/>
              <a:t> Language</a:t>
            </a:r>
            <a:br>
              <a:rPr lang="en-US" dirty="0" smtClean="0"/>
            </a:br>
            <a:r>
              <a:rPr lang="en-US" dirty="0" smtClean="0"/>
              <a:t>to Program your Microcontroller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1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ATMEL Program in C Language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623"/>
          <a:stretch/>
        </p:blipFill>
        <p:spPr>
          <a:xfrm>
            <a:off x="140018" y="2135343"/>
            <a:ext cx="4005490" cy="2556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7189"/>
          <a:stretch/>
        </p:blipFill>
        <p:spPr>
          <a:xfrm>
            <a:off x="4344424" y="1366753"/>
            <a:ext cx="4581213" cy="48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Ignored by compiler but very useful for other to understand the program</a:t>
            </a:r>
            <a:endParaRPr lang="id-ID" dirty="0"/>
          </a:p>
          <a:p>
            <a:pPr marL="457200" lvl="1" indent="0">
              <a:buNone/>
            </a:pPr>
            <a:r>
              <a:rPr lang="id-ID" dirty="0" smtClean="0"/>
              <a:t>/* </a:t>
            </a:r>
            <a:r>
              <a:rPr lang="en-US" dirty="0" smtClean="0"/>
              <a:t>for writing comment in a </a:t>
            </a:r>
            <a:r>
              <a:rPr lang="id-ID" dirty="0" smtClean="0"/>
              <a:t>paragraf</a:t>
            </a:r>
            <a:r>
              <a:rPr lang="en-US" dirty="0" smtClean="0"/>
              <a:t> */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// </a:t>
            </a:r>
            <a:r>
              <a:rPr lang="en-US" dirty="0" smtClean="0"/>
              <a:t>for writing a 1 line comment</a:t>
            </a:r>
            <a:endParaRPr lang="id-ID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 rotWithShape="1">
          <a:blip r:embed="rId2"/>
          <a:srcRect r="9623" b="66581"/>
          <a:stretch/>
        </p:blipFill>
        <p:spPr bwMode="auto">
          <a:xfrm>
            <a:off x="1194676" y="3863659"/>
            <a:ext cx="7095970" cy="15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08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Preprocessor </a:t>
            </a:r>
            <a:r>
              <a:rPr lang="id-ID" dirty="0"/>
              <a:t>(6-10)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Preprocessor #include </a:t>
            </a:r>
            <a:r>
              <a:rPr lang="en-US" sz="2400" dirty="0" smtClean="0"/>
              <a:t>can be used to attach a library function (h header file)</a:t>
            </a:r>
            <a:r>
              <a:rPr lang="en-US" sz="2400" dirty="0"/>
              <a:t> </a:t>
            </a:r>
            <a:r>
              <a:rPr lang="en-US" sz="2400" dirty="0" smtClean="0"/>
              <a:t>so we may use many built in functions</a:t>
            </a:r>
            <a:endParaRPr lang="id-ID" sz="2400" dirty="0"/>
          </a:p>
          <a:p>
            <a:r>
              <a:rPr lang="en-US" sz="2400" dirty="0" smtClean="0"/>
              <a:t>H</a:t>
            </a:r>
            <a:r>
              <a:rPr lang="id-ID" sz="2400" dirty="0" smtClean="0"/>
              <a:t>eader </a:t>
            </a:r>
            <a:r>
              <a:rPr lang="en-US" sz="2400" dirty="0" smtClean="0"/>
              <a:t>“</a:t>
            </a:r>
            <a:r>
              <a:rPr lang="id-ID" sz="2400" dirty="0" smtClean="0"/>
              <a:t>io.h</a:t>
            </a:r>
            <a:r>
              <a:rPr lang="en-US" sz="2400" dirty="0" smtClean="0"/>
              <a:t>”</a:t>
            </a:r>
            <a:r>
              <a:rPr lang="id-ID" sz="2400" dirty="0" smtClean="0"/>
              <a:t> </a:t>
            </a:r>
            <a:r>
              <a:rPr lang="en-US" sz="2400" dirty="0" smtClean="0"/>
              <a:t>contains definition for SFR (Special Function Register) and all pins and bits in </a:t>
            </a:r>
            <a:r>
              <a:rPr lang="en-US" sz="2400" dirty="0" smtClean="0">
                <a:sym typeface="Symbol"/>
              </a:rPr>
              <a:t>C</a:t>
            </a:r>
            <a:endParaRPr lang="id-ID" sz="2400" dirty="0"/>
          </a:p>
          <a:p>
            <a:r>
              <a:rPr lang="id-ID" sz="2400" dirty="0"/>
              <a:t>Preprocessor #define </a:t>
            </a:r>
            <a:r>
              <a:rPr lang="en-US" sz="2400" dirty="0" smtClean="0"/>
              <a:t>is used for defining a constant or macro</a:t>
            </a:r>
            <a:endParaRPr lang="id-ID" sz="2400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 rotWithShape="1">
          <a:blip r:embed="rId2"/>
          <a:srcRect t="32089" r="9623" b="38741"/>
          <a:stretch/>
        </p:blipFill>
        <p:spPr>
          <a:xfrm>
            <a:off x="1835696" y="4077072"/>
            <a:ext cx="5864443" cy="10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Variable </a:t>
            </a:r>
            <a:r>
              <a:rPr lang="en-US" dirty="0" smtClean="0"/>
              <a:t>Declaration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Variable </a:t>
            </a:r>
            <a:r>
              <a:rPr lang="en-US" sz="2800" dirty="0" smtClean="0"/>
              <a:t>is used to store a value within a program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id-ID" sz="2800" dirty="0" smtClean="0"/>
              <a:t>global </a:t>
            </a:r>
            <a:r>
              <a:rPr lang="en-US" sz="2800" dirty="0" smtClean="0"/>
              <a:t>variable is defined outside any function and can be accessed by all functions</a:t>
            </a:r>
          </a:p>
          <a:p>
            <a:r>
              <a:rPr lang="en-US" sz="2800" dirty="0" smtClean="0"/>
              <a:t>A local variable is defined inside a function and can only be accessed by that function</a:t>
            </a:r>
            <a:endParaRPr lang="id-ID" sz="2800" dirty="0"/>
          </a:p>
          <a:p>
            <a:r>
              <a:rPr lang="en-US" sz="2800" dirty="0" smtClean="0"/>
              <a:t>How to define variable:</a:t>
            </a:r>
            <a:endParaRPr lang="id-ID" sz="2800" dirty="0"/>
          </a:p>
          <a:p>
            <a:pPr lvl="1"/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2"/>
          <a:srcRect t="64334" r="9623" b="6828"/>
          <a:stretch/>
        </p:blipFill>
        <p:spPr bwMode="auto">
          <a:xfrm>
            <a:off x="2339752" y="4941168"/>
            <a:ext cx="6450881" cy="118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0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</a:t>
            </a:r>
            <a:r>
              <a:rPr lang="id-ID" dirty="0" smtClean="0"/>
              <a:t>Prototype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Used to define a function to be called by other function (usually by main function)</a:t>
            </a:r>
            <a:endParaRPr lang="id-ID" sz="2800" dirty="0"/>
          </a:p>
          <a:p>
            <a:r>
              <a:rPr lang="en-US" sz="2800" dirty="0" smtClean="0"/>
              <a:t>How to define function:</a:t>
            </a:r>
            <a:endParaRPr lang="id-ID" sz="2800" dirty="0"/>
          </a:p>
          <a:p>
            <a:pPr lvl="1"/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onName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Parameter1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Parameter 2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189" b="81074"/>
          <a:stretch/>
        </p:blipFill>
        <p:spPr>
          <a:xfrm>
            <a:off x="1610721" y="4797365"/>
            <a:ext cx="6097594" cy="12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Main</a:t>
            </a:r>
            <a:r>
              <a:rPr lang="en-US" dirty="0" smtClean="0"/>
              <a:t>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0354"/>
            <a:ext cx="8437978" cy="4626611"/>
          </a:xfrm>
        </p:spPr>
        <p:txBody>
          <a:bodyPr/>
          <a:lstStyle/>
          <a:p>
            <a:r>
              <a:rPr lang="en-US" sz="2400" dirty="0" smtClean="0"/>
              <a:t>The first function to be executed starting from the first line</a:t>
            </a:r>
            <a:endParaRPr lang="id-ID" sz="2400" dirty="0"/>
          </a:p>
          <a:p>
            <a:r>
              <a:rPr lang="en-US" sz="2400" dirty="0" smtClean="0"/>
              <a:t>How to call a function from main function</a:t>
            </a:r>
            <a:r>
              <a:rPr lang="id-ID" sz="2400" dirty="0" smtClean="0"/>
              <a:t>:</a:t>
            </a:r>
            <a:endParaRPr lang="id-ID" sz="2400" dirty="0"/>
          </a:p>
          <a:p>
            <a:pPr lvl="1"/>
            <a:r>
              <a:rPr lang="en-US" sz="2000" dirty="0" smtClean="0"/>
              <a:t>Without return value and without input </a:t>
            </a:r>
            <a:r>
              <a:rPr lang="id-ID" sz="2000" dirty="0" smtClean="0"/>
              <a:t>parameter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With return value but without input parameter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With return value and with input parameter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(var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iable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constant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18125" r="17189" b="34686"/>
          <a:stretch/>
        </p:blipFill>
        <p:spPr>
          <a:xfrm>
            <a:off x="4283968" y="4400930"/>
            <a:ext cx="4860032" cy="24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Sub</a:t>
            </a:r>
            <a:r>
              <a:rPr lang="en-US" dirty="0" smtClean="0"/>
              <a:t>-P</a:t>
            </a:r>
            <a:r>
              <a:rPr lang="id-ID" dirty="0" smtClean="0"/>
              <a:t>rogram</a:t>
            </a:r>
            <a:r>
              <a:rPr lang="en-US" dirty="0" smtClean="0"/>
              <a:t> or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Function is a sub module to solve a specific problem (ex. calculate factorial)</a:t>
            </a:r>
            <a:endParaRPr lang="id-ID" dirty="0"/>
          </a:p>
          <a:p>
            <a:r>
              <a:rPr lang="en-US" sz="2400" dirty="0"/>
              <a:t>How to </a:t>
            </a:r>
            <a:r>
              <a:rPr lang="en-US" sz="2400" dirty="0" smtClean="0"/>
              <a:t>define a function</a:t>
            </a:r>
            <a:r>
              <a:rPr lang="id-ID" sz="2400" dirty="0" smtClean="0"/>
              <a:t>:</a:t>
            </a:r>
            <a:endParaRPr lang="id-ID" sz="2400" dirty="0"/>
          </a:p>
          <a:p>
            <a:pPr lvl="1"/>
            <a:r>
              <a:rPr lang="en-US" sz="2000" dirty="0"/>
              <a:t>Without return value and without input </a:t>
            </a:r>
            <a:r>
              <a:rPr lang="id-ID" sz="2000" dirty="0"/>
              <a:t>parameter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function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With return value but without input parameter</a:t>
            </a:r>
            <a:br>
              <a:rPr lang="en-US" sz="2000" dirty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With return value and with input parameter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4178" r="17189"/>
          <a:stretch/>
        </p:blipFill>
        <p:spPr>
          <a:xfrm>
            <a:off x="3779912" y="4827922"/>
            <a:ext cx="5386952" cy="20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ATMega</a:t>
            </a:r>
            <a:r>
              <a:rPr lang="en-US" dirty="0" smtClean="0"/>
              <a:t> 8535 Architecture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en-US" altLang="id-ID" sz="2000" dirty="0" smtClean="0"/>
              <a:t>4 I/O port (</a:t>
            </a:r>
            <a:r>
              <a:rPr lang="en-US" altLang="id-ID" sz="2000" dirty="0" err="1" smtClean="0"/>
              <a:t>4x8</a:t>
            </a:r>
            <a:r>
              <a:rPr lang="en-US" altLang="id-ID" sz="2000" dirty="0" smtClean="0"/>
              <a:t>)</a:t>
            </a:r>
            <a:r>
              <a:rPr lang="en-US" altLang="id-ID" sz="2000" dirty="0"/>
              <a:t> Port A, B, C </a:t>
            </a:r>
            <a:r>
              <a:rPr lang="en-US" altLang="id-ID" sz="2000" dirty="0" smtClean="0"/>
              <a:t>and </a:t>
            </a:r>
            <a:r>
              <a:rPr lang="en-US" altLang="id-ID" sz="2000" dirty="0"/>
              <a:t>D</a:t>
            </a:r>
          </a:p>
          <a:p>
            <a:r>
              <a:rPr lang="en-US" altLang="id-ID" sz="2000" dirty="0"/>
              <a:t>ADC (Analog to Digital Converter)</a:t>
            </a:r>
          </a:p>
          <a:p>
            <a:r>
              <a:rPr lang="en-US" altLang="id-ID" sz="2000" dirty="0" smtClean="0"/>
              <a:t>3 Timer/Counter</a:t>
            </a:r>
            <a:endParaRPr lang="en-US" altLang="id-ID" sz="2000" dirty="0"/>
          </a:p>
          <a:p>
            <a:r>
              <a:rPr lang="en-US" altLang="id-ID" sz="2000" dirty="0" smtClean="0"/>
              <a:t>32</a:t>
            </a:r>
            <a:r>
              <a:rPr lang="en-US" altLang="id-ID" sz="2000" dirty="0"/>
              <a:t> register</a:t>
            </a:r>
          </a:p>
          <a:p>
            <a:r>
              <a:rPr lang="en-US" altLang="id-ID" sz="2000" dirty="0" smtClean="0"/>
              <a:t>512</a:t>
            </a:r>
            <a:r>
              <a:rPr lang="en-US" altLang="id-ID" sz="2000" dirty="0"/>
              <a:t> </a:t>
            </a:r>
            <a:r>
              <a:rPr lang="en-US" altLang="id-ID" sz="2000" dirty="0" smtClean="0"/>
              <a:t>byte SRAM</a:t>
            </a:r>
            <a:endParaRPr lang="en-US" altLang="id-ID" sz="2000" dirty="0"/>
          </a:p>
          <a:p>
            <a:r>
              <a:rPr lang="en-US" altLang="id-ID" sz="2000" dirty="0" err="1" smtClean="0"/>
              <a:t>8kb</a:t>
            </a:r>
            <a:r>
              <a:rPr lang="en-US" altLang="id-ID" sz="2000" dirty="0" smtClean="0"/>
              <a:t> Flash memory</a:t>
            </a:r>
            <a:endParaRPr lang="en-US" altLang="id-ID" sz="2000" dirty="0"/>
          </a:p>
          <a:p>
            <a:r>
              <a:rPr lang="en-US" altLang="id-ID" sz="2000" dirty="0" smtClean="0"/>
              <a:t>Internal and external interrupt</a:t>
            </a:r>
            <a:endParaRPr lang="en-US" altLang="id-ID" sz="2000" dirty="0"/>
          </a:p>
          <a:p>
            <a:r>
              <a:rPr lang="en-US" altLang="id-ID" sz="2000" dirty="0" smtClean="0"/>
              <a:t>SPI interface port to download program into flash</a:t>
            </a:r>
            <a:endParaRPr lang="en-US" altLang="id-ID" sz="2000" dirty="0"/>
          </a:p>
          <a:p>
            <a:r>
              <a:rPr lang="en-US" altLang="id-ID" sz="2000" dirty="0" smtClean="0"/>
              <a:t>512 byte EEPROM</a:t>
            </a:r>
            <a:endParaRPr lang="en-US" altLang="id-ID" sz="2000" dirty="0"/>
          </a:p>
          <a:p>
            <a:r>
              <a:rPr lang="en-US" altLang="id-ID" sz="2000" dirty="0" smtClean="0"/>
              <a:t>Analog comparator interface</a:t>
            </a:r>
            <a:endParaRPr lang="en-US" altLang="id-ID" sz="2000" dirty="0"/>
          </a:p>
          <a:p>
            <a:r>
              <a:rPr lang="en-US" altLang="id-ID" sz="2000" dirty="0" smtClean="0"/>
              <a:t>USART port for serial communication</a:t>
            </a:r>
            <a:endParaRPr lang="en-US" altLang="id-ID" sz="2000" dirty="0"/>
          </a:p>
          <a:p>
            <a:endParaRPr lang="id-ID" sz="2000" dirty="0"/>
          </a:p>
        </p:txBody>
      </p:sp>
      <p:pic>
        <p:nvPicPr>
          <p:cNvPr id="4" name="Content Placeholder 3" descr="Activ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76" y="9897"/>
            <a:ext cx="3662372" cy="686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id-evotech.com/wp-content/uploads/wpsc/product_images/atmega85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48880"/>
            <a:ext cx="154322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9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6305"/>
              </p:ext>
            </p:extLst>
          </p:nvPr>
        </p:nvGraphicFramePr>
        <p:xfrm>
          <a:off x="467544" y="1715952"/>
          <a:ext cx="82089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28">
                  <a:extLst>
                    <a:ext uri="{9D8B030D-6E8A-4147-A177-3AD203B41FA5}">
                      <a16:colId xmlns:a16="http://schemas.microsoft.com/office/drawing/2014/main" xmlns="" val="457758290"/>
                    </a:ext>
                  </a:extLst>
                </a:gridCol>
                <a:gridCol w="976415">
                  <a:extLst>
                    <a:ext uri="{9D8B030D-6E8A-4147-A177-3AD203B41FA5}">
                      <a16:colId xmlns:a16="http://schemas.microsoft.com/office/drawing/2014/main" xmlns="" val="2499427385"/>
                    </a:ext>
                  </a:extLst>
                </a:gridCol>
                <a:gridCol w="728713">
                  <a:extLst>
                    <a:ext uri="{9D8B030D-6E8A-4147-A177-3AD203B41FA5}">
                      <a16:colId xmlns:a16="http://schemas.microsoft.com/office/drawing/2014/main" xmlns="" val="2916229526"/>
                    </a:ext>
                  </a:extLst>
                </a:gridCol>
                <a:gridCol w="2167928">
                  <a:extLst>
                    <a:ext uri="{9D8B030D-6E8A-4147-A177-3AD203B41FA5}">
                      <a16:colId xmlns:a16="http://schemas.microsoft.com/office/drawing/2014/main" xmlns="" val="3525422262"/>
                    </a:ext>
                  </a:extLst>
                </a:gridCol>
                <a:gridCol w="2167928">
                  <a:extLst>
                    <a:ext uri="{9D8B030D-6E8A-4147-A177-3AD203B41FA5}">
                      <a16:colId xmlns:a16="http://schemas.microsoft.com/office/drawing/2014/main" xmlns="" val="42850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Data</a:t>
                      </a:r>
                      <a:r>
                        <a:rPr lang="en-US" dirty="0" smtClean="0"/>
                        <a:t> Type</a:t>
                      </a:r>
                      <a:endParaRPr lang="id-ID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Byte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Bit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min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Max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4973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id-ID" dirty="0" smtClean="0"/>
                        <a:t>har</a:t>
                      </a:r>
                      <a:endParaRPr lang="id-ID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-128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127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4153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id-ID" dirty="0" smtClean="0"/>
                        <a:t>igned </a:t>
                      </a:r>
                      <a:r>
                        <a:rPr lang="id-ID" dirty="0"/>
                        <a:t>char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-128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127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74289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id-ID" dirty="0" smtClean="0"/>
                        <a:t>nsigned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/>
                        <a:t>char</a:t>
                      </a:r>
                      <a:endParaRPr lang="id-ID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255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65712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id-ID" dirty="0" smtClean="0"/>
                        <a:t>nt</a:t>
                      </a:r>
                      <a:endParaRPr lang="id-ID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-32768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32767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89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id-ID" dirty="0" smtClean="0"/>
                        <a:t>igned </a:t>
                      </a:r>
                      <a:r>
                        <a:rPr lang="id-ID" dirty="0"/>
                        <a:t>int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-32768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32767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99252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id-ID" dirty="0" smtClean="0"/>
                        <a:t>nsigned </a:t>
                      </a:r>
                      <a:r>
                        <a:rPr lang="id-ID" dirty="0"/>
                        <a:t>int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16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65535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5375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r>
                        <a:rPr lang="id-ID" dirty="0" smtClean="0"/>
                        <a:t>ong</a:t>
                      </a:r>
                      <a:endParaRPr lang="id-ID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32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-2147483648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2147483647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888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id-ID" dirty="0" smtClean="0"/>
                        <a:t>igned </a:t>
                      </a:r>
                      <a:r>
                        <a:rPr lang="id-ID" dirty="0"/>
                        <a:t>long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32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-2147483648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2147483647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2386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id-ID" dirty="0" smtClean="0"/>
                        <a:t>nsigned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/>
                        <a:t>long</a:t>
                      </a:r>
                      <a:endParaRPr lang="id-ID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32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4294967295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22676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id-ID" dirty="0" smtClean="0"/>
                        <a:t>loat</a:t>
                      </a:r>
                      <a:endParaRPr lang="id-ID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32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/>
                        <a:t>1,28E-38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3,4E38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51826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ATMEL Studio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try to explore the ATMEL Studio using provided example projects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82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429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See you on next class</a:t>
            </a:r>
            <a:endParaRPr lang="id-ID" sz="4500" dirty="0"/>
          </a:p>
        </p:txBody>
      </p:sp>
    </p:spTree>
    <p:extLst>
      <p:ext uri="{BB962C8B-B14F-4D97-AF65-F5344CB8AC3E}">
        <p14:creationId xmlns:p14="http://schemas.microsoft.com/office/powerpoint/2010/main" val="36915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Prerequisite for Programming a Microcontroller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start to program a </a:t>
            </a:r>
            <a:r>
              <a:rPr lang="en-US" dirty="0" smtClean="0">
                <a:sym typeface="Symbol"/>
              </a:rPr>
              <a:t>C, you need to understand 2 things: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The Instruction Set of the C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The hardware capability of </a:t>
            </a:r>
            <a:r>
              <a:rPr lang="en-US" dirty="0">
                <a:sym typeface="Symbol"/>
              </a:rPr>
              <a:t>the C</a:t>
            </a:r>
            <a:endParaRPr lang="en-US" dirty="0" smtClean="0">
              <a:sym typeface="Symbol"/>
            </a:endParaRPr>
          </a:p>
          <a:p>
            <a:r>
              <a:rPr lang="en-US" dirty="0" smtClean="0"/>
              <a:t>Most </a:t>
            </a:r>
            <a:r>
              <a:rPr lang="en-US" dirty="0" smtClean="0">
                <a:sym typeface="Symbol"/>
              </a:rPr>
              <a:t>C comes with an IDE (Integrated Development Environment) to build and run your program</a:t>
            </a:r>
            <a:endParaRPr lang="en-US" dirty="0" smtClean="0"/>
          </a:p>
          <a:p>
            <a:r>
              <a:rPr lang="en-US" dirty="0" smtClean="0"/>
              <a:t>For Atmel </a:t>
            </a:r>
            <a:r>
              <a:rPr lang="en-US" dirty="0" smtClean="0">
                <a:sym typeface="Symbol"/>
              </a:rPr>
              <a:t></a:t>
            </a:r>
            <a:r>
              <a:rPr lang="en-US" dirty="0">
                <a:sym typeface="Symbol"/>
              </a:rPr>
              <a:t>C</a:t>
            </a:r>
            <a:r>
              <a:rPr lang="en-US" dirty="0" smtClean="0"/>
              <a:t>, you may choose either Assembly or C for your programming language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50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ATMega</a:t>
            </a:r>
            <a:r>
              <a:rPr lang="en-US" dirty="0" smtClean="0"/>
              <a:t> 32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27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Instruction Set?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Instruction is like a command to be executed by Control Unit within the </a:t>
            </a:r>
            <a:r>
              <a:rPr lang="en-US" sz="2800" dirty="0" smtClean="0">
                <a:sym typeface="Symbol"/>
              </a:rPr>
              <a:t>P</a:t>
            </a:r>
          </a:p>
          <a:p>
            <a:r>
              <a:rPr lang="en-US" sz="2800" dirty="0" smtClean="0">
                <a:sym typeface="Symbol"/>
              </a:rPr>
              <a:t>Instruction is usually grouped by 4 types:</a:t>
            </a:r>
          </a:p>
          <a:p>
            <a:pPr lvl="1"/>
            <a:r>
              <a:rPr lang="en-US" sz="2400" dirty="0" smtClean="0">
                <a:sym typeface="Symbol"/>
              </a:rPr>
              <a:t>Data transfer (ex. MOV)</a:t>
            </a:r>
          </a:p>
          <a:p>
            <a:pPr lvl="1"/>
            <a:r>
              <a:rPr lang="en-US" sz="2400" dirty="0" smtClean="0">
                <a:sym typeface="Symbol"/>
              </a:rPr>
              <a:t>Arithmetic and Logic (ex. ADD)</a:t>
            </a:r>
          </a:p>
          <a:p>
            <a:pPr lvl="1"/>
            <a:r>
              <a:rPr lang="en-US" sz="2400" dirty="0" smtClean="0">
                <a:sym typeface="Symbol"/>
              </a:rPr>
              <a:t>Control Transfer (ex. JMP)</a:t>
            </a:r>
          </a:p>
          <a:p>
            <a:pPr lvl="1"/>
            <a:r>
              <a:rPr lang="en-US" sz="2400" dirty="0" smtClean="0">
                <a:sym typeface="Symbol"/>
              </a:rPr>
              <a:t>Miscellaneous (ex. NOP)</a:t>
            </a:r>
          </a:p>
          <a:p>
            <a:r>
              <a:rPr lang="en-US" sz="2800" dirty="0" smtClean="0"/>
              <a:t>Every </a:t>
            </a:r>
            <a:r>
              <a:rPr lang="en-US" sz="2800" dirty="0" smtClean="0">
                <a:sym typeface="Symbol"/>
              </a:rPr>
              <a:t>P has their own instruction</a:t>
            </a:r>
          </a:p>
          <a:p>
            <a:r>
              <a:rPr lang="en-US" sz="2800" dirty="0" smtClean="0">
                <a:sym typeface="Symbol"/>
              </a:rPr>
              <a:t>Instruction set is the list of instruction understood only by a specific P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413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Instruction (1/2)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LDI (Load Immediate</a:t>
            </a:r>
            <a:r>
              <a:rPr lang="id-ID" sz="2400" dirty="0" smtClean="0"/>
              <a:t>): </a:t>
            </a:r>
            <a:r>
              <a:rPr lang="en-US" sz="2400" dirty="0" smtClean="0"/>
              <a:t>writes a constant into a register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ex.</a:t>
            </a:r>
            <a:r>
              <a:rPr lang="id-ID" sz="2400" dirty="0" smtClean="0"/>
              <a:t> </a:t>
            </a:r>
            <a:r>
              <a:rPr lang="id-ID" sz="2400" dirty="0"/>
              <a:t>LDI </a:t>
            </a:r>
            <a:r>
              <a:rPr lang="id-ID" sz="2400" dirty="0" smtClean="0"/>
              <a:t>R16,0xFF</a:t>
            </a:r>
            <a:r>
              <a:rPr lang="en-US" sz="2400" dirty="0" smtClean="0"/>
              <a:t> (writes FF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into register 16)</a:t>
            </a:r>
            <a:endParaRPr lang="id-ID" sz="2400" dirty="0"/>
          </a:p>
          <a:p>
            <a:r>
              <a:rPr lang="id-ID" sz="2400" dirty="0" smtClean="0"/>
              <a:t>OUT: </a:t>
            </a:r>
            <a:r>
              <a:rPr lang="en-US" sz="2400" dirty="0" smtClean="0"/>
              <a:t>writes data from register to a specific </a:t>
            </a:r>
            <a:r>
              <a:rPr lang="id-ID" sz="2400" dirty="0" smtClean="0"/>
              <a:t>I/O</a:t>
            </a:r>
            <a:r>
              <a:rPr lang="en-US" sz="2400" dirty="0"/>
              <a:t> </a:t>
            </a:r>
            <a:r>
              <a:rPr lang="en-US" sz="2400" dirty="0" smtClean="0"/>
              <a:t>port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ex.</a:t>
            </a:r>
            <a:r>
              <a:rPr lang="id-ID" sz="2400" dirty="0" smtClean="0"/>
              <a:t> </a:t>
            </a:r>
            <a:r>
              <a:rPr lang="id-ID" sz="2400" dirty="0"/>
              <a:t>OUT </a:t>
            </a:r>
            <a:r>
              <a:rPr lang="id-ID" sz="2400" dirty="0" smtClean="0"/>
              <a:t>DDRA,R16</a:t>
            </a:r>
            <a:r>
              <a:rPr lang="en-US" sz="2400" dirty="0" smtClean="0"/>
              <a:t> (writes data from register 16 to port A)</a:t>
            </a:r>
            <a:endParaRPr lang="id-ID" sz="2400" dirty="0"/>
          </a:p>
          <a:p>
            <a:r>
              <a:rPr lang="id-ID" sz="2400" dirty="0" smtClean="0"/>
              <a:t>IN: </a:t>
            </a:r>
            <a:r>
              <a:rPr lang="en-US" sz="2400" dirty="0" smtClean="0"/>
              <a:t>reads data from a specific </a:t>
            </a:r>
            <a:r>
              <a:rPr lang="id-ID" sz="2400" dirty="0" smtClean="0"/>
              <a:t>I/O </a:t>
            </a:r>
            <a:r>
              <a:rPr lang="en-US" sz="2400" dirty="0" smtClean="0"/>
              <a:t>port into a </a:t>
            </a:r>
            <a:r>
              <a:rPr lang="id-ID" sz="2400" dirty="0" smtClean="0"/>
              <a:t>register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ex. </a:t>
            </a:r>
            <a:r>
              <a:rPr lang="id-ID" sz="2400" dirty="0" smtClean="0"/>
              <a:t>IN </a:t>
            </a:r>
            <a:r>
              <a:rPr lang="id-ID" sz="2400" dirty="0"/>
              <a:t>R16, </a:t>
            </a:r>
            <a:r>
              <a:rPr lang="id-ID" sz="2400" dirty="0" smtClean="0"/>
              <a:t>PORTA</a:t>
            </a:r>
            <a:r>
              <a:rPr lang="en-US" sz="2400" dirty="0" smtClean="0"/>
              <a:t> (reads data from port A and stores it to register 16)</a:t>
            </a:r>
            <a:endParaRPr lang="id-ID" sz="2400" dirty="0"/>
          </a:p>
          <a:p>
            <a:r>
              <a:rPr lang="id-ID" sz="2400" dirty="0"/>
              <a:t>SBI (Set bit in I/O</a:t>
            </a:r>
            <a:r>
              <a:rPr lang="id-ID" sz="2400" dirty="0" smtClean="0"/>
              <a:t>): </a:t>
            </a:r>
            <a:r>
              <a:rPr lang="en-US" sz="2400" dirty="0" smtClean="0"/>
              <a:t>set (put into High Voltage) a bit in I/O port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ex. </a:t>
            </a:r>
            <a:r>
              <a:rPr lang="id-ID" sz="2400" dirty="0" smtClean="0"/>
              <a:t>SBI PORTA,0</a:t>
            </a:r>
            <a:r>
              <a:rPr lang="en-US" sz="2400" dirty="0" smtClean="0"/>
              <a:t> </a:t>
            </a:r>
            <a:r>
              <a:rPr lang="id-ID" sz="2400" dirty="0" smtClean="0"/>
              <a:t>(</a:t>
            </a:r>
            <a:r>
              <a:rPr lang="en-US" sz="2400" dirty="0" smtClean="0"/>
              <a:t>set </a:t>
            </a:r>
            <a:r>
              <a:rPr lang="id-ID" sz="2400" dirty="0" smtClean="0"/>
              <a:t>bit 0 </a:t>
            </a:r>
            <a:r>
              <a:rPr lang="en-US" sz="2400" dirty="0" smtClean="0"/>
              <a:t>in </a:t>
            </a:r>
            <a:r>
              <a:rPr lang="id-ID" sz="2400" dirty="0" smtClean="0"/>
              <a:t>port </a:t>
            </a:r>
            <a:r>
              <a:rPr lang="id-ID" sz="2400" dirty="0"/>
              <a:t>A </a:t>
            </a:r>
            <a:r>
              <a:rPr lang="en-US" sz="2400" dirty="0" smtClean="0"/>
              <a:t>to High Voltage</a:t>
            </a:r>
            <a:r>
              <a:rPr lang="id-ID" sz="2400" dirty="0" smtClean="0"/>
              <a:t>)</a:t>
            </a:r>
            <a:endParaRPr lang="id-ID" sz="2400" dirty="0"/>
          </a:p>
          <a:p>
            <a:r>
              <a:rPr lang="en-US" sz="2400" dirty="0"/>
              <a:t>CBI (Clear bit in I/O): unset (put into Low Voltage) a bit in I/O port</a:t>
            </a:r>
            <a:br>
              <a:rPr lang="en-US" sz="2400" dirty="0"/>
            </a:br>
            <a:r>
              <a:rPr lang="en-US" sz="2400" dirty="0"/>
              <a:t>ex. CBI PORTA,1 </a:t>
            </a:r>
            <a:r>
              <a:rPr lang="id-ID" sz="2400" dirty="0"/>
              <a:t>(</a:t>
            </a:r>
            <a:r>
              <a:rPr lang="en-US" sz="2400" dirty="0"/>
              <a:t>set </a:t>
            </a:r>
            <a:r>
              <a:rPr lang="id-ID" sz="2400" dirty="0"/>
              <a:t>bit </a:t>
            </a:r>
            <a:r>
              <a:rPr lang="en-US" sz="2400" dirty="0"/>
              <a:t>1</a:t>
            </a:r>
            <a:r>
              <a:rPr lang="id-ID" sz="2400" dirty="0"/>
              <a:t> </a:t>
            </a:r>
            <a:r>
              <a:rPr lang="en-US" sz="2400" dirty="0"/>
              <a:t>in </a:t>
            </a:r>
            <a:r>
              <a:rPr lang="id-ID" sz="2400" dirty="0"/>
              <a:t>port A </a:t>
            </a:r>
            <a:r>
              <a:rPr lang="en-US" sz="2400" dirty="0"/>
              <a:t>to Low Voltage</a:t>
            </a:r>
            <a:r>
              <a:rPr lang="id-ID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4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Instruction 2/2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SBIS </a:t>
            </a:r>
            <a:r>
              <a:rPr lang="en-US" sz="2400" dirty="0"/>
              <a:t>(Skip if bit in I/O is set</a:t>
            </a:r>
            <a:r>
              <a:rPr lang="en-US" sz="2400" dirty="0" smtClean="0"/>
              <a:t>): skip 1 instruction below if a specific bit in I/O port is set (High Voltage)</a:t>
            </a:r>
            <a:br>
              <a:rPr lang="en-US" sz="2400" dirty="0" smtClean="0"/>
            </a:br>
            <a:r>
              <a:rPr lang="en-US" sz="2400" dirty="0" smtClean="0"/>
              <a:t>ex. SBIS PORTA,2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</a:t>
            </a:r>
            <a:r>
              <a:rPr lang="en-US" sz="2400" dirty="0" smtClean="0"/>
              <a:t>RJMP RPT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</a:t>
            </a:r>
            <a:r>
              <a:rPr lang="en-US" sz="2400" dirty="0"/>
              <a:t>RJMP </a:t>
            </a:r>
            <a:r>
              <a:rPr lang="en-US" sz="2400" dirty="0" smtClean="0"/>
              <a:t>RPT” will be skipped if bit 2 in port </a:t>
            </a:r>
            <a:r>
              <a:rPr lang="en-US" sz="2400" dirty="0"/>
              <a:t>A </a:t>
            </a:r>
            <a:r>
              <a:rPr lang="en-US" sz="2400" dirty="0" smtClean="0"/>
              <a:t>is High Voltage</a:t>
            </a:r>
            <a:endParaRPr lang="id-ID" sz="2400" dirty="0"/>
          </a:p>
          <a:p>
            <a:r>
              <a:rPr lang="en-US" sz="2400" dirty="0"/>
              <a:t>SBIC</a:t>
            </a:r>
            <a:r>
              <a:rPr lang="en-US" sz="2400" b="1" dirty="0"/>
              <a:t> </a:t>
            </a:r>
            <a:r>
              <a:rPr lang="en-US" sz="2400" dirty="0"/>
              <a:t>(Skip if bit in I/O is cleared</a:t>
            </a:r>
            <a:r>
              <a:rPr lang="en-US" sz="2400" dirty="0" smtClean="0"/>
              <a:t>): skip 1 instruction below if a specific bit in I/O port is unset (Low Voltage)</a:t>
            </a:r>
            <a:br>
              <a:rPr lang="en-US" sz="2400" dirty="0" smtClean="0"/>
            </a:br>
            <a:r>
              <a:rPr lang="en-US" sz="2400" dirty="0" smtClean="0"/>
              <a:t>ex. SBI</a:t>
            </a:r>
            <a:r>
              <a:rPr lang="id-ID" sz="2400" dirty="0"/>
              <a:t>C</a:t>
            </a:r>
            <a:r>
              <a:rPr lang="en-US" sz="2400" dirty="0"/>
              <a:t> </a:t>
            </a:r>
            <a:r>
              <a:rPr lang="en-US" sz="2400" dirty="0" smtClean="0"/>
              <a:t>PORTA,2</a:t>
            </a:r>
            <a:br>
              <a:rPr lang="en-US" sz="2400" dirty="0" smtClean="0"/>
            </a:br>
            <a:r>
              <a:rPr lang="en-US" sz="2400" dirty="0" smtClean="0"/>
              <a:t>      RJMP RPT</a:t>
            </a:r>
            <a:br>
              <a:rPr lang="en-US" sz="2400" dirty="0" smtClean="0"/>
            </a:br>
            <a:r>
              <a:rPr lang="en-US" sz="2400" dirty="0"/>
              <a:t>“RJMP RPT” will be skipped if bit 2 in port A is </a:t>
            </a:r>
            <a:r>
              <a:rPr lang="en-US" sz="2400" dirty="0" smtClean="0"/>
              <a:t>Low Voltage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81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ypt</Template>
  <TotalTime>2778</TotalTime>
  <Words>711</Words>
  <Application>Microsoft Office PowerPoint</Application>
  <PresentationFormat>On-screen Show (4:3)</PresentationFormat>
  <Paragraphs>189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ypt</vt:lpstr>
      <vt:lpstr>Visio</vt:lpstr>
      <vt:lpstr>PowerPoint Presentation</vt:lpstr>
      <vt:lpstr>What is the difference between P, C, and Development Board?</vt:lpstr>
      <vt:lpstr>MICROCONTROLLER (C) AVR ATMEGA 8535</vt:lpstr>
      <vt:lpstr>ATMega 8535 Architecture</vt:lpstr>
      <vt:lpstr>Prerequisite for Programming a Microcontroller</vt:lpstr>
      <vt:lpstr>Instruction Set</vt:lpstr>
      <vt:lpstr>What is Instruction Set?</vt:lpstr>
      <vt:lpstr>Basic Instruction (1/2)</vt:lpstr>
      <vt:lpstr>Basic Instruction 2/2</vt:lpstr>
      <vt:lpstr>Arithmetic Instruction (1/4)</vt:lpstr>
      <vt:lpstr>Arithmetic Instruction (2/4)</vt:lpstr>
      <vt:lpstr>Arithmetic Instruction (3/4)</vt:lpstr>
      <vt:lpstr>Arithmetic Instruction (4/4)</vt:lpstr>
      <vt:lpstr>Branch Instruction (1/4)</vt:lpstr>
      <vt:lpstr>Branch Instruction (2/4)</vt:lpstr>
      <vt:lpstr>Branch Instruction (3/4)</vt:lpstr>
      <vt:lpstr>Branch Instruction (4/4)</vt:lpstr>
      <vt:lpstr>Data Transfer Instruction (1/4)</vt:lpstr>
      <vt:lpstr>Data Transfer Instruction (2/4)</vt:lpstr>
      <vt:lpstr>Data Transfer Instruction (3/4)</vt:lpstr>
      <vt:lpstr>Data Transfer Instruction (4/4)</vt:lpstr>
      <vt:lpstr>Bit Test Instruction</vt:lpstr>
      <vt:lpstr>Control Instruction</vt:lpstr>
      <vt:lpstr>Assembly Example</vt:lpstr>
      <vt:lpstr>Hardware Capability</vt:lpstr>
      <vt:lpstr>ATMega 32: Pin Layout</vt:lpstr>
      <vt:lpstr>ATMega32 Pin out &amp; Descriptions</vt:lpstr>
      <vt:lpstr>Port Description</vt:lpstr>
      <vt:lpstr>ATMega32 Pin out &amp; Descriptions</vt:lpstr>
      <vt:lpstr>Single pin accessing</vt:lpstr>
      <vt:lpstr>Example</vt:lpstr>
      <vt:lpstr>Using C Language to Program your Microcontroller</vt:lpstr>
      <vt:lpstr>An Example of ATMEL Program in C Language</vt:lpstr>
      <vt:lpstr>Comment</vt:lpstr>
      <vt:lpstr>Preprocessor (6-10)</vt:lpstr>
      <vt:lpstr>Variable Declaration</vt:lpstr>
      <vt:lpstr>Function Prototype</vt:lpstr>
      <vt:lpstr>Main Function</vt:lpstr>
      <vt:lpstr>Sub-Program or Function</vt:lpstr>
      <vt:lpstr>Data Type</vt:lpstr>
      <vt:lpstr>ATMEL Studio</vt:lpstr>
      <vt:lpstr>See you on next class</vt:lpstr>
    </vt:vector>
  </TitlesOfParts>
  <Company>Telkom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subject>School of Electrical Engineering</dc:subject>
  <dc:creator>Nyoman Bogi Aditya Karna</dc:creator>
  <cp:keywords>Microprocessor</cp:keywords>
  <cp:lastModifiedBy>Nyoman Karna</cp:lastModifiedBy>
  <cp:revision>195</cp:revision>
  <dcterms:created xsi:type="dcterms:W3CDTF">2014-03-11T03:08:34Z</dcterms:created>
  <dcterms:modified xsi:type="dcterms:W3CDTF">2017-02-26T13:29:28Z</dcterms:modified>
</cp:coreProperties>
</file>