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42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41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8" r:id="rId3"/>
    <p:sldId id="259" r:id="rId4"/>
    <p:sldId id="298" r:id="rId5"/>
    <p:sldId id="26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262" r:id="rId14"/>
    <p:sldId id="263" r:id="rId15"/>
    <p:sldId id="264" r:id="rId16"/>
    <p:sldId id="265" r:id="rId17"/>
    <p:sldId id="266" r:id="rId18"/>
    <p:sldId id="299" r:id="rId19"/>
    <p:sldId id="267" r:id="rId20"/>
    <p:sldId id="268" r:id="rId21"/>
    <p:sldId id="269" r:id="rId22"/>
    <p:sldId id="270" r:id="rId23"/>
    <p:sldId id="271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30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792" autoAdjust="0"/>
  </p:normalViewPr>
  <p:slideViewPr>
    <p:cSldViewPr>
      <p:cViewPr varScale="1">
        <p:scale>
          <a:sx n="60" d="100"/>
          <a:sy n="60" d="100"/>
        </p:scale>
        <p:origin x="16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0EB14-F9E3-4346-B23C-BB94F09C8B1F}" type="datetimeFigureOut">
              <a:rPr lang="en-US" smtClean="0"/>
              <a:t>18/11/30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34F7D-09A8-4F3F-BE42-5E43AC88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1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/index.php?title=Massa_invarian&amp;action=edit&amp;redlink=1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d.wikipedia.org/wiki/Bahasa_Latin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id.wikipedia.org/wiki/Proton" TargetMode="External"/><Relationship Id="rId3" Type="http://schemas.openxmlformats.org/officeDocument/2006/relationships/hyperlink" Target="https://id.wikipedia.org/w/index.php?title=Massa_invarian&amp;action=edit&amp;redlink=1" TargetMode="External"/><Relationship Id="rId7" Type="http://schemas.openxmlformats.org/officeDocument/2006/relationships/hyperlink" Target="https://id.wikipedia.org/wiki/Kesetaraan_massa-energi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id.wikipedia.org/wiki/Satuan_massa_atom" TargetMode="External"/><Relationship Id="rId5" Type="http://schemas.openxmlformats.org/officeDocument/2006/relationships/hyperlink" Target="https://id.wikipedia.org/wiki/Elektron#cite_note-CODATA-62" TargetMode="External"/><Relationship Id="rId4" Type="http://schemas.openxmlformats.org/officeDocument/2006/relationships/hyperlink" Target="https://id.wikipedia.org/wiki/Kilogra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CDC476-7348-4A4D-8214-064593355D7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0947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205186-F007-4D26-8CDE-FD2E17D0F9D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assa invarian (halaman belum tersedia)"/>
              </a:rPr>
              <a:t/>
            </a:r>
            <a:b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assa invarian (halaman belum tersedia)"/>
              </a:rPr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4227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34F7D-09A8-4F3F-BE42-5E43AC8807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52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34F7D-09A8-4F3F-BE42-5E43AC8807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91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8E2EC-6FDA-44F9-B229-3EF18555A35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372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8E2EC-6FDA-44F9-B229-3EF18555A35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6557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B5BE452-B2DA-4224-A078-405564FB71B0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Kata </a:t>
            </a:r>
            <a:r>
              <a:rPr lang="en-US" altLang="en-US" b="1" smtClean="0">
                <a:latin typeface="Arial" panose="020B0604020202020204" pitchFamily="34" charset="0"/>
              </a:rPr>
              <a:t>elemen</a:t>
            </a:r>
            <a:r>
              <a:rPr lang="en-US" altLang="en-US" smtClean="0">
                <a:latin typeface="Arial" panose="020B0604020202020204" pitchFamily="34" charset="0"/>
              </a:rPr>
              <a:t> berasal dari kata </a:t>
            </a:r>
            <a:r>
              <a:rPr lang="en-US" altLang="en-US" smtClean="0">
                <a:latin typeface="Arial" panose="020B0604020202020204" pitchFamily="34" charset="0"/>
                <a:hlinkClick r:id="rId3" tooltip="Bahasa Latin"/>
              </a:rPr>
              <a:t>Latin</a:t>
            </a:r>
            <a:r>
              <a:rPr lang="en-US" altLang="en-US" smtClean="0">
                <a:latin typeface="Arial" panose="020B0604020202020204" pitchFamily="34" charset="0"/>
              </a:rPr>
              <a:t> </a:t>
            </a:r>
            <a:r>
              <a:rPr lang="en-US" altLang="en-US" i="1" smtClean="0">
                <a:latin typeface="Arial" panose="020B0604020202020204" pitchFamily="34" charset="0"/>
              </a:rPr>
              <a:t>elementum</a:t>
            </a:r>
            <a:r>
              <a:rPr lang="en-US" altLang="en-US" smtClean="0">
                <a:latin typeface="Arial" panose="020B0604020202020204" pitchFamily="34" charset="0"/>
              </a:rPr>
              <a:t> yang berarti "bagian-bagian dasar yang mendasari sesuatu" </a:t>
            </a:r>
          </a:p>
        </p:txBody>
      </p:sp>
    </p:spTree>
    <p:extLst>
      <p:ext uri="{BB962C8B-B14F-4D97-AF65-F5344CB8AC3E}">
        <p14:creationId xmlns:p14="http://schemas.microsoft.com/office/powerpoint/2010/main" val="683548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DCA1C9-6DB5-471D-858B-3BBA94A9905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en-US" dirty="0" err="1" smtClean="0"/>
              <a:t>Muatan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adalah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kelistrikan</a:t>
            </a:r>
            <a:r>
              <a:rPr lang="en-US" altLang="en-US" dirty="0" smtClean="0"/>
              <a:t> yang </a:t>
            </a:r>
            <a:r>
              <a:rPr lang="en-US" altLang="en-US" dirty="0" err="1" smtClean="0"/>
              <a:t>memiliki</a:t>
            </a:r>
            <a:r>
              <a:rPr lang="en-US" altLang="en-US" dirty="0" smtClean="0"/>
              <a:t> </a:t>
            </a:r>
            <a:r>
              <a:rPr lang="en-US" altLang="en-US" baseline="0" dirty="0" err="1" smtClean="0"/>
              <a:t>materi</a:t>
            </a:r>
            <a:r>
              <a:rPr lang="en-US" altLang="en-US" baseline="0" dirty="0" smtClean="0"/>
              <a:t> yang </a:t>
            </a:r>
            <a:r>
              <a:rPr lang="en-US" altLang="en-US" baseline="0" dirty="0" err="1" smtClean="0"/>
              <a:t>terdiri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dari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partikel</a:t>
            </a:r>
            <a:r>
              <a:rPr lang="en-US" altLang="en-US" baseline="0" dirty="0" smtClean="0"/>
              <a:t> atom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err="1" smtClean="0"/>
              <a:t>Muatan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dilam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terjadi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merupakan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kelipatan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integras</a:t>
            </a:r>
            <a:r>
              <a:rPr lang="en-US" altLang="en-US" baseline="0" dirty="0" smtClean="0"/>
              <a:t> sari </a:t>
            </a:r>
            <a:r>
              <a:rPr lang="en-US" altLang="en-US" baseline="0" dirty="0" err="1" smtClean="0"/>
              <a:t>muatan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listrik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7673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D91870-729F-4534-B112-08B3B345EB2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5377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F4939D-2CDB-4EBC-BA43-EAD149D3755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083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B818B5-B3DF-4D1D-B965-30C7FC93978B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0891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205186-F007-4D26-8CDE-FD2E17D0F9D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assa invarian (halaman belum tersedia)"/>
              </a:rPr>
              <a:t/>
            </a:r>
            <a:b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assa invarian (halaman belum tersedia)"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assa invarian (halaman belum tersedia)"/>
              </a:rPr>
              <a:t>Massa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assa invarian (halaman belum tersedia)"/>
              </a:rPr>
              <a:t>invarian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sebuah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elektron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kira-kira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9,109 × 10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−31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Kilogram"/>
              </a:rPr>
              <a:t>kilogram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[60]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ataupun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setara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5,489 × 10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−4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atuan massa atom"/>
              </a:rPr>
              <a:t>satuan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atuan massa atom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atuan massa atom"/>
              </a:rPr>
              <a:t>massa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atuan massa atom"/>
              </a:rPr>
              <a:t> atom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Berdasarkan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prinsip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Kesetaraan massa-energi"/>
              </a:rPr>
              <a:t>kesetaraan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Kesetaraan massa-energi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Kesetaraan massa-energi"/>
              </a:rPr>
              <a:t>massa-energi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Einstein,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massa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setara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energi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rihat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0,511 MeV.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Rasio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antara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massa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Proton"/>
              </a:rPr>
              <a:t>proton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massa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elektron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sekitar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1836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3690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4783"/>
            <a:ext cx="7772400" cy="230425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2108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939799"/>
            <a:ext cx="1971675" cy="52371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939799"/>
            <a:ext cx="5800725" cy="5237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561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B5FCEAC-6455-4D66-9259-A06FFB28AE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1233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2D61546-5773-438B-9674-2E8BE4D8FD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2465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id-ID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1EE9A-A0FA-4A17-A227-7F23D86158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171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08720"/>
            <a:ext cx="7886700" cy="458032"/>
          </a:xfrm>
        </p:spPr>
        <p:txBody>
          <a:bodyPr>
            <a:no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08720"/>
            <a:ext cx="7886700" cy="41433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4000"/>
            <a:ext cx="3886200" cy="4652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4000"/>
            <a:ext cx="3886200" cy="4652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14400"/>
            <a:ext cx="7886700" cy="7762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20080"/>
            <a:ext cx="7886700" cy="42068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2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0988"/>
              </p:ext>
            </p:extLst>
          </p:nvPr>
        </p:nvGraphicFramePr>
        <p:xfrm>
          <a:off x="-12700" y="6249988"/>
          <a:ext cx="91567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CorelDRAW" r:id="rId17" imgW="6841112" imgH="478322" progId="">
                  <p:embed/>
                </p:oleObj>
              </mc:Choice>
              <mc:Fallback>
                <p:oleObj name="CorelDRAW" r:id="rId17" imgW="6841112" imgH="47832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2700" y="6249988"/>
                        <a:ext cx="9156700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908720"/>
            <a:ext cx="78867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550352"/>
            <a:ext cx="7886700" cy="462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8463" y="63531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Object 1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22742"/>
              </p:ext>
            </p:extLst>
          </p:nvPr>
        </p:nvGraphicFramePr>
        <p:xfrm>
          <a:off x="212110" y="157162"/>
          <a:ext cx="1551578" cy="534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CorelDRAW" r:id="rId19" imgW="1293557" imgH="445660" progId="">
                  <p:embed/>
                </p:oleObj>
              </mc:Choice>
              <mc:Fallback>
                <p:oleObj name="CorelDRAW" r:id="rId19" imgW="1293557" imgH="4456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10" y="157162"/>
                        <a:ext cx="1551578" cy="5345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0"/>
            <a:ext cx="9144000" cy="100013"/>
          </a:xfrm>
          <a:prstGeom prst="rect">
            <a:avLst/>
          </a:prstGeom>
          <a:solidFill>
            <a:srgbClr val="ED1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812704"/>
            <a:ext cx="9144000" cy="27432"/>
          </a:xfrm>
          <a:prstGeom prst="rect">
            <a:avLst/>
          </a:prstGeom>
          <a:solidFill>
            <a:srgbClr val="ED1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52400"/>
            <a:ext cx="2340000" cy="6058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3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png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8733"/>
            <a:ext cx="7772400" cy="2304257"/>
          </a:xfrm>
        </p:spPr>
        <p:txBody>
          <a:bodyPr/>
          <a:lstStyle/>
          <a:p>
            <a:r>
              <a:rPr lang="en-US" dirty="0" smtClean="0"/>
              <a:t>Bab 1 </a:t>
            </a:r>
            <a:br>
              <a:rPr lang="en-US" dirty="0" smtClean="0"/>
            </a:b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Listrik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745038"/>
            <a:ext cx="6858000" cy="1655762"/>
          </a:xfrm>
        </p:spPr>
        <p:txBody>
          <a:bodyPr/>
          <a:lstStyle/>
          <a:p>
            <a:r>
              <a:rPr lang="en-US" dirty="0" smtClean="0"/>
              <a:t>By : Mohamad </a:t>
            </a:r>
            <a:r>
              <a:rPr lang="en-US" dirty="0" err="1" smtClean="0"/>
              <a:t>Ramdhani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4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659F07D-38BB-44B5-B6BC-C0EFE2F7E90C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grpSp>
        <p:nvGrpSpPr>
          <p:cNvPr id="2" name="Content Placeholder 5121"/>
          <p:cNvGrpSpPr>
            <a:grpSpLocks/>
          </p:cNvGrpSpPr>
          <p:nvPr/>
        </p:nvGrpSpPr>
        <p:grpSpPr bwMode="auto">
          <a:xfrm>
            <a:off x="457200" y="1600200"/>
            <a:ext cx="8229600" cy="4525963"/>
            <a:chOff x="1152" y="1298"/>
            <a:chExt cx="3889" cy="1152"/>
          </a:xfrm>
        </p:grpSpPr>
        <p:cxnSp>
          <p:nvCxnSpPr>
            <p:cNvPr id="21508" name="_s21508"/>
            <p:cNvCxnSpPr>
              <a:cxnSpLocks noChangeShapeType="1"/>
              <a:stCxn id="13" idx="0"/>
              <a:endCxn id="5" idx="2"/>
            </p:cNvCxnSpPr>
            <p:nvPr/>
          </p:nvCxnSpPr>
          <p:spPr bwMode="auto">
            <a:xfrm rot="5400000" flipH="1">
              <a:off x="4510" y="1842"/>
              <a:ext cx="144" cy="495"/>
            </a:xfrm>
            <a:prstGeom prst="bentConnector3">
              <a:avLst>
                <a:gd name="adj1" fmla="val 2022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09" name="_s21509"/>
            <p:cNvCxnSpPr>
              <a:cxnSpLocks noChangeShapeType="1"/>
              <a:stCxn id="12" idx="0"/>
              <a:endCxn id="5" idx="2"/>
            </p:cNvCxnSpPr>
            <p:nvPr/>
          </p:nvCxnSpPr>
          <p:spPr bwMode="auto">
            <a:xfrm rot="16200000">
              <a:off x="4263" y="2089"/>
              <a:ext cx="144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0" name="_s21510"/>
            <p:cNvCxnSpPr>
              <a:cxnSpLocks noChangeShapeType="1"/>
              <a:stCxn id="11" idx="0"/>
              <a:endCxn id="5" idx="2"/>
            </p:cNvCxnSpPr>
            <p:nvPr/>
          </p:nvCxnSpPr>
          <p:spPr bwMode="auto">
            <a:xfrm rot="16200000">
              <a:off x="4015" y="1842"/>
              <a:ext cx="144" cy="495"/>
            </a:xfrm>
            <a:prstGeom prst="bentConnector3">
              <a:avLst>
                <a:gd name="adj1" fmla="val 2022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1" name="_s21511"/>
            <p:cNvCxnSpPr>
              <a:cxnSpLocks noChangeShapeType="1"/>
              <a:stCxn id="10" idx="0"/>
              <a:endCxn id="4" idx="2"/>
            </p:cNvCxnSpPr>
            <p:nvPr/>
          </p:nvCxnSpPr>
          <p:spPr bwMode="auto">
            <a:xfrm rot="5400000" flipH="1">
              <a:off x="2777" y="1595"/>
              <a:ext cx="144" cy="990"/>
            </a:xfrm>
            <a:prstGeom prst="bentConnector3">
              <a:avLst>
                <a:gd name="adj1" fmla="val 2022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2" name="_s21512"/>
            <p:cNvCxnSpPr>
              <a:cxnSpLocks noChangeShapeType="1"/>
              <a:stCxn id="9" idx="0"/>
              <a:endCxn id="4" idx="2"/>
            </p:cNvCxnSpPr>
            <p:nvPr/>
          </p:nvCxnSpPr>
          <p:spPr bwMode="auto">
            <a:xfrm rot="5400000" flipH="1">
              <a:off x="2530" y="1842"/>
              <a:ext cx="144" cy="495"/>
            </a:xfrm>
            <a:prstGeom prst="bentConnector3">
              <a:avLst>
                <a:gd name="adj1" fmla="val 2022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3" name="_s21513"/>
            <p:cNvCxnSpPr>
              <a:cxnSpLocks noChangeShapeType="1"/>
              <a:stCxn id="8" idx="0"/>
              <a:endCxn id="4" idx="2"/>
            </p:cNvCxnSpPr>
            <p:nvPr/>
          </p:nvCxnSpPr>
          <p:spPr bwMode="auto">
            <a:xfrm rot="5400000" flipH="1">
              <a:off x="2283" y="2089"/>
              <a:ext cx="144" cy="1"/>
            </a:xfrm>
            <a:prstGeom prst="bentConnector3">
              <a:avLst>
                <a:gd name="adj1" fmla="val 2022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4" name="_s21514"/>
            <p:cNvCxnSpPr>
              <a:cxnSpLocks noChangeShapeType="1"/>
              <a:stCxn id="7" idx="0"/>
              <a:endCxn id="4" idx="2"/>
            </p:cNvCxnSpPr>
            <p:nvPr/>
          </p:nvCxnSpPr>
          <p:spPr bwMode="auto">
            <a:xfrm rot="16200000">
              <a:off x="2035" y="1842"/>
              <a:ext cx="144" cy="495"/>
            </a:xfrm>
            <a:prstGeom prst="bentConnector3">
              <a:avLst>
                <a:gd name="adj1" fmla="val 2022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5" name="_s21515"/>
            <p:cNvCxnSpPr>
              <a:cxnSpLocks noChangeShapeType="1"/>
              <a:stCxn id="6" idx="0"/>
              <a:endCxn id="4" idx="2"/>
            </p:cNvCxnSpPr>
            <p:nvPr/>
          </p:nvCxnSpPr>
          <p:spPr bwMode="auto">
            <a:xfrm rot="16200000">
              <a:off x="1787" y="1595"/>
              <a:ext cx="144" cy="990"/>
            </a:xfrm>
            <a:prstGeom prst="bentConnector3">
              <a:avLst>
                <a:gd name="adj1" fmla="val 2022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6" name="_s21516"/>
            <p:cNvCxnSpPr>
              <a:cxnSpLocks noChangeShapeType="1"/>
              <a:stCxn id="5" idx="0"/>
              <a:endCxn id="3" idx="2"/>
            </p:cNvCxnSpPr>
            <p:nvPr/>
          </p:nvCxnSpPr>
          <p:spPr bwMode="auto">
            <a:xfrm rot="5400000" flipH="1">
              <a:off x="3767" y="1163"/>
              <a:ext cx="144" cy="990"/>
            </a:xfrm>
            <a:prstGeom prst="bentConnector3">
              <a:avLst>
                <a:gd name="adj1" fmla="val 2022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7" name="_s21517"/>
            <p:cNvCxnSpPr>
              <a:cxnSpLocks noChangeShapeType="1"/>
              <a:stCxn id="4" idx="0"/>
              <a:endCxn id="3" idx="2"/>
            </p:cNvCxnSpPr>
            <p:nvPr/>
          </p:nvCxnSpPr>
          <p:spPr bwMode="auto">
            <a:xfrm rot="16200000">
              <a:off x="2777" y="1163"/>
              <a:ext cx="144" cy="990"/>
            </a:xfrm>
            <a:prstGeom prst="bentConnector3">
              <a:avLst>
                <a:gd name="adj1" fmla="val 2022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" name="_s21518"/>
            <p:cNvSpPr>
              <a:spLocks noChangeArrowheads="1"/>
            </p:cNvSpPr>
            <p:nvPr/>
          </p:nvSpPr>
          <p:spPr bwMode="auto">
            <a:xfrm>
              <a:off x="2912" y="1298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Elemen-Elemen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Rangkaian Listrik</a:t>
              </a:r>
            </a:p>
          </p:txBody>
        </p:sp>
        <p:sp>
          <p:nvSpPr>
            <p:cNvPr id="4" name="_s21519"/>
            <p:cNvSpPr>
              <a:spLocks noChangeArrowheads="1"/>
            </p:cNvSpPr>
            <p:nvPr/>
          </p:nvSpPr>
          <p:spPr bwMode="auto">
            <a:xfrm>
              <a:off x="1922" y="1730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Elemen 2 terminal</a:t>
              </a:r>
            </a:p>
          </p:txBody>
        </p:sp>
        <p:sp>
          <p:nvSpPr>
            <p:cNvPr id="5" name="_s21520"/>
            <p:cNvSpPr>
              <a:spLocks noChangeArrowheads="1"/>
            </p:cNvSpPr>
            <p:nvPr/>
          </p:nvSpPr>
          <p:spPr bwMode="auto">
            <a:xfrm>
              <a:off x="3902" y="1730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Elemen 3 terminal</a:t>
              </a:r>
            </a:p>
          </p:txBody>
        </p:sp>
        <p:sp>
          <p:nvSpPr>
            <p:cNvPr id="6" name="_s21521"/>
            <p:cNvSpPr>
              <a:spLocks noChangeArrowheads="1"/>
            </p:cNvSpPr>
            <p:nvPr/>
          </p:nvSpPr>
          <p:spPr bwMode="auto">
            <a:xfrm>
              <a:off x="1152" y="2162"/>
              <a:ext cx="4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Sumber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tegangan</a:t>
              </a:r>
            </a:p>
          </p:txBody>
        </p:sp>
        <p:sp>
          <p:nvSpPr>
            <p:cNvPr id="7" name="_s21522"/>
            <p:cNvSpPr>
              <a:spLocks noChangeArrowheads="1"/>
            </p:cNvSpPr>
            <p:nvPr/>
          </p:nvSpPr>
          <p:spPr bwMode="auto">
            <a:xfrm>
              <a:off x="1647" y="2162"/>
              <a:ext cx="4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Sumber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arus</a:t>
              </a:r>
            </a:p>
          </p:txBody>
        </p:sp>
        <p:sp>
          <p:nvSpPr>
            <p:cNvPr id="8" name="_s21523"/>
            <p:cNvSpPr>
              <a:spLocks noChangeArrowheads="1"/>
            </p:cNvSpPr>
            <p:nvPr/>
          </p:nvSpPr>
          <p:spPr bwMode="auto">
            <a:xfrm>
              <a:off x="2142" y="2162"/>
              <a:ext cx="4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Resistor</a:t>
              </a:r>
            </a:p>
          </p:txBody>
        </p:sp>
        <p:sp>
          <p:nvSpPr>
            <p:cNvPr id="9" name="_s21524"/>
            <p:cNvSpPr>
              <a:spLocks noChangeArrowheads="1"/>
            </p:cNvSpPr>
            <p:nvPr/>
          </p:nvSpPr>
          <p:spPr bwMode="auto">
            <a:xfrm>
              <a:off x="2637" y="2162"/>
              <a:ext cx="4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Kapasitor</a:t>
              </a:r>
            </a:p>
          </p:txBody>
        </p:sp>
        <p:sp>
          <p:nvSpPr>
            <p:cNvPr id="10" name="_s21525"/>
            <p:cNvSpPr>
              <a:spLocks noChangeArrowheads="1"/>
            </p:cNvSpPr>
            <p:nvPr/>
          </p:nvSpPr>
          <p:spPr bwMode="auto">
            <a:xfrm>
              <a:off x="3132" y="2162"/>
              <a:ext cx="4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Induktor</a:t>
              </a:r>
            </a:p>
          </p:txBody>
        </p:sp>
        <p:sp>
          <p:nvSpPr>
            <p:cNvPr id="11" name="_s21526"/>
            <p:cNvSpPr>
              <a:spLocks noChangeArrowheads="1"/>
            </p:cNvSpPr>
            <p:nvPr/>
          </p:nvSpPr>
          <p:spPr bwMode="auto">
            <a:xfrm>
              <a:off x="3627" y="2162"/>
              <a:ext cx="4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Transistor</a:t>
              </a:r>
            </a:p>
          </p:txBody>
        </p:sp>
        <p:sp>
          <p:nvSpPr>
            <p:cNvPr id="12" name="_s21527"/>
            <p:cNvSpPr>
              <a:spLocks noChangeArrowheads="1"/>
            </p:cNvSpPr>
            <p:nvPr/>
          </p:nvSpPr>
          <p:spPr bwMode="auto">
            <a:xfrm>
              <a:off x="4122" y="2162"/>
              <a:ext cx="4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Integrated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circuit</a:t>
              </a:r>
            </a:p>
          </p:txBody>
        </p:sp>
        <p:sp>
          <p:nvSpPr>
            <p:cNvPr id="13" name="_s21528"/>
            <p:cNvSpPr>
              <a:spLocks noChangeArrowheads="1"/>
            </p:cNvSpPr>
            <p:nvPr/>
          </p:nvSpPr>
          <p:spPr bwMode="auto">
            <a:xfrm>
              <a:off x="4617" y="2162"/>
              <a:ext cx="4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DLL</a:t>
              </a:r>
            </a:p>
          </p:txBody>
        </p:sp>
        <p:sp>
          <p:nvSpPr>
            <p:cNvPr id="14" name="AutoShape 27"/>
            <p:cNvSpPr>
              <a:spLocks noChangeArrowheads="1"/>
            </p:cNvSpPr>
            <p:nvPr/>
          </p:nvSpPr>
          <p:spPr bwMode="auto">
            <a:xfrm>
              <a:off x="3169" y="2054"/>
              <a:ext cx="189" cy="216"/>
            </a:xfrm>
            <a:prstGeom prst="curvedRightArrow">
              <a:avLst>
                <a:gd name="adj1" fmla="val 30463"/>
                <a:gd name="adj2" fmla="val 60926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47" name="Rectangle 25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noFill/>
        </p:spPr>
        <p:txBody>
          <a:bodyPr/>
          <a:lstStyle/>
          <a:p>
            <a:pPr algn="l" eaLnBrk="1" hangingPunct="1"/>
            <a:r>
              <a:rPr lang="en-US" altLang="en-US" smtClean="0"/>
              <a:t>Elemen Listrik</a:t>
            </a:r>
          </a:p>
        </p:txBody>
      </p:sp>
      <p:pic>
        <p:nvPicPr>
          <p:cNvPr id="5148" name="Picture 26" descr="imagesCASQ25S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3528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49" name="Object 1"/>
          <p:cNvGraphicFramePr>
            <a:graphicFrameLocks noChangeAspect="1"/>
          </p:cNvGraphicFramePr>
          <p:nvPr>
            <p:extLst/>
          </p:nvPr>
        </p:nvGraphicFramePr>
        <p:xfrm>
          <a:off x="455613" y="1371600"/>
          <a:ext cx="1677987" cy="199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r:id="rId4" imgW="1047619" imgH="1247619" progId="">
                  <p:embed/>
                </p:oleObj>
              </mc:Choice>
              <mc:Fallback>
                <p:oleObj r:id="rId4" imgW="1047619" imgH="1247619" progId="">
                  <p:embed/>
                  <p:pic>
                    <p:nvPicPr>
                      <p:cNvPr id="514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1371600"/>
                        <a:ext cx="1677987" cy="199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481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00800"/>
            <a:ext cx="20574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93ADB50-8AF4-4798-A55A-A6D36D05E301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197645"/>
            <a:ext cx="7886700" cy="458032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Hubungan antar elemen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2002789"/>
            <a:ext cx="7886700" cy="4626611"/>
          </a:xfrm>
        </p:spPr>
        <p:txBody>
          <a:bodyPr/>
          <a:lstStyle/>
          <a:p>
            <a:pPr marL="463550" indent="-463550" eaLnBrk="1" hangingPunct="1">
              <a:lnSpc>
                <a:spcPct val="90000"/>
              </a:lnSpc>
              <a:buFontTx/>
              <a:buNone/>
            </a:pPr>
            <a:r>
              <a:rPr lang="it-IT" altLang="en-US" smtClean="0"/>
              <a:t>Secara umum digolongkan menjadi 2 :</a:t>
            </a:r>
            <a:endParaRPr lang="en-US" altLang="en-US" smtClean="0"/>
          </a:p>
          <a:p>
            <a:pPr marL="463550" indent="-463550" eaLnBrk="1" hangingPunct="1">
              <a:lnSpc>
                <a:spcPct val="90000"/>
              </a:lnSpc>
              <a:buFontTx/>
              <a:buNone/>
            </a:pPr>
            <a:r>
              <a:rPr lang="en-GB" altLang="en-US" smtClean="0"/>
              <a:t>1. Hubungan seri</a:t>
            </a:r>
            <a:endParaRPr lang="en-US" altLang="en-US" smtClean="0"/>
          </a:p>
          <a:p>
            <a:pPr marL="463550" indent="-463550" eaLnBrk="1" hangingPunct="1">
              <a:lnSpc>
                <a:spcPct val="90000"/>
              </a:lnSpc>
              <a:buFontTx/>
              <a:buNone/>
            </a:pPr>
            <a:r>
              <a:rPr lang="en-GB" altLang="en-US" smtClean="0"/>
              <a:t>2. Hubungan paralel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7311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00800"/>
            <a:ext cx="20574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5CF4A9-6553-49B7-8D5E-D57AE553FAF4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121445"/>
            <a:ext cx="7886700" cy="458032"/>
          </a:xfrm>
        </p:spPr>
        <p:txBody>
          <a:bodyPr/>
          <a:lstStyle/>
          <a:p>
            <a:pPr algn="l" eaLnBrk="1" hangingPunct="1"/>
            <a:r>
              <a:rPr lang="en-US" altLang="en-US" sz="4000" smtClean="0"/>
              <a:t>Lintasan Tertutup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926589"/>
            <a:ext cx="8229600" cy="4626611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nl-NL" altLang="en-US" smtClean="0"/>
              <a:t>	Satu lintasan saat kita mulai dari titik yang dimaksud akan kembali lagi ketitik tersebut tanpa terputus dan tidak memandang seberapa jauh atau dekat lintasan yang kita tempuh</a:t>
            </a:r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310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8C86-C77F-4BF1-878C-409FFB37A5F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89768"/>
            <a:ext cx="7886700" cy="458032"/>
          </a:xfrm>
        </p:spPr>
        <p:txBody>
          <a:bodyPr/>
          <a:lstStyle/>
          <a:p>
            <a:r>
              <a:rPr lang="en-US" altLang="en-US" sz="4000" dirty="0"/>
              <a:t> </a:t>
            </a:r>
            <a:r>
              <a:rPr lang="en-US" altLang="en-US" sz="4000" dirty="0" err="1" smtClean="0"/>
              <a:t>Muatan</a:t>
            </a:r>
            <a:r>
              <a:rPr lang="en-US" altLang="en-US" sz="4000" dirty="0" smtClean="0"/>
              <a:t> </a:t>
            </a:r>
            <a:r>
              <a:rPr lang="en-US" altLang="en-US" sz="4000" dirty="0" err="1" smtClean="0"/>
              <a:t>Listrik</a:t>
            </a:r>
            <a:endParaRPr lang="en-US" altLang="en-US" sz="4000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922713"/>
          </a:xfrm>
        </p:spPr>
        <p:txBody>
          <a:bodyPr/>
          <a:lstStyle/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 err="1" smtClean="0"/>
              <a:t>Muatan</a:t>
            </a:r>
            <a:r>
              <a:rPr lang="en-US" b="1" dirty="0" smtClean="0"/>
              <a:t> </a:t>
            </a:r>
            <a:r>
              <a:rPr lang="en-US" b="1" dirty="0" err="1" smtClean="0"/>
              <a:t>Listrik</a:t>
            </a:r>
            <a:r>
              <a:rPr lang="en-US" b="1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muatan</a:t>
            </a:r>
            <a:r>
              <a:rPr lang="en-US" dirty="0"/>
              <a:t> </a:t>
            </a:r>
            <a:r>
              <a:rPr lang="en-US" dirty="0" err="1"/>
              <a:t>dasar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, yang </a:t>
            </a:r>
            <a:r>
              <a:rPr lang="en-US" dirty="0" err="1"/>
              <a:t>membuatnya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lain yang </a:t>
            </a:r>
            <a:r>
              <a:rPr lang="en-US" dirty="0" err="1"/>
              <a:t>berdekatan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juga </a:t>
            </a:r>
            <a:r>
              <a:rPr lang="en-US" dirty="0" err="1"/>
              <a:t>memiliki</a:t>
            </a:r>
            <a:r>
              <a:rPr lang="en-US" dirty="0"/>
              <a:t> </a:t>
            </a:r>
            <a:r>
              <a:rPr lang="en-US" b="1" dirty="0" err="1"/>
              <a:t>muatan</a:t>
            </a:r>
            <a:r>
              <a:rPr lang="en-US" b="1" dirty="0"/>
              <a:t> </a:t>
            </a:r>
            <a:r>
              <a:rPr lang="en-US" b="1" dirty="0" err="1"/>
              <a:t>listrik</a:t>
            </a:r>
            <a:r>
              <a:rPr lang="en-US" altLang="en-US" dirty="0" smtClean="0"/>
              <a:t>, </a:t>
            </a:r>
            <a:r>
              <a:rPr lang="en-US" dirty="0" err="1"/>
              <a:t>Simbol</a:t>
            </a:r>
            <a:r>
              <a:rPr lang="en-US" dirty="0"/>
              <a:t> Q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 </a:t>
            </a:r>
            <a:r>
              <a:rPr lang="en-US" b="1" dirty="0" err="1"/>
              <a:t>muatan</a:t>
            </a:r>
            <a:r>
              <a:rPr lang="en-US" dirty="0"/>
              <a:t>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Internasional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Q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smtClean="0"/>
              <a:t>coulomb ( C )</a:t>
            </a:r>
            <a:r>
              <a:rPr lang="en-US" altLang="en-US" dirty="0" smtClean="0">
                <a:solidFill>
                  <a:srgbClr val="FF3300"/>
                </a:solidFill>
              </a:rPr>
              <a:t>.</a:t>
            </a:r>
            <a:endParaRPr lang="en-US" alt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Muatan</a:t>
            </a:r>
            <a:r>
              <a:rPr lang="en-US" altLang="en-US" dirty="0" smtClean="0"/>
              <a:t> </a:t>
            </a:r>
            <a:r>
              <a:rPr lang="en-US" altLang="en-US" dirty="0">
                <a:solidFill>
                  <a:srgbClr val="FF3300"/>
                </a:solidFill>
              </a:rPr>
              <a:t>e</a:t>
            </a:r>
            <a:r>
              <a:rPr lang="en-US" altLang="en-US" dirty="0"/>
              <a:t> </a:t>
            </a:r>
            <a:r>
              <a:rPr lang="en-US" altLang="en-US" dirty="0" err="1" smtClean="0"/>
              <a:t>sebuah</a:t>
            </a:r>
            <a:r>
              <a:rPr lang="en-US" altLang="en-US" dirty="0" smtClean="0"/>
              <a:t> electron </a:t>
            </a:r>
            <a:r>
              <a:rPr lang="en-US" altLang="en-US" dirty="0" err="1" smtClean="0"/>
              <a:t>negatif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samadengan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besaran</a:t>
            </a:r>
            <a:r>
              <a:rPr lang="en-US" altLang="en-US" dirty="0" smtClean="0"/>
              <a:t> </a:t>
            </a:r>
            <a:r>
              <a:rPr lang="en-US" altLang="en-US" dirty="0">
                <a:solidFill>
                  <a:srgbClr val="FF3300"/>
                </a:solidFill>
              </a:rPr>
              <a:t>1.602 </a:t>
            </a:r>
            <a:r>
              <a:rPr lang="en-US" altLang="en-US" dirty="0">
                <a:solidFill>
                  <a:srgbClr val="FF3300"/>
                </a:solidFill>
                <a:sym typeface="Symbol" panose="05050102010706020507" pitchFamily="18" charset="2"/>
              </a:rPr>
              <a:t> </a:t>
            </a:r>
            <a:r>
              <a:rPr lang="en-US" altLang="en-US" dirty="0">
                <a:solidFill>
                  <a:srgbClr val="FF3300"/>
                </a:solidFill>
              </a:rPr>
              <a:t>10</a:t>
            </a:r>
            <a:r>
              <a:rPr lang="en-US" altLang="en-US" baseline="30000" dirty="0">
                <a:solidFill>
                  <a:srgbClr val="FF3300"/>
                </a:solidFill>
              </a:rPr>
              <a:t>-19</a:t>
            </a:r>
            <a:r>
              <a:rPr lang="en-US" altLang="en-US" dirty="0">
                <a:solidFill>
                  <a:srgbClr val="FF3300"/>
                </a:solidFill>
              </a:rPr>
              <a:t> C</a:t>
            </a:r>
            <a:r>
              <a:rPr lang="en-US" altLang="en-US" dirty="0"/>
              <a:t> </a:t>
            </a:r>
            <a:r>
              <a:rPr lang="en-US" altLang="en-US" dirty="0" smtClean="0"/>
              <a:t>yang </a:t>
            </a:r>
            <a:r>
              <a:rPr lang="en-US" altLang="en-US" dirty="0" err="1" smtClean="0"/>
              <a:t>disebut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muatan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elektron</a:t>
            </a:r>
            <a:r>
              <a:rPr lang="en-US" altLang="en-US" dirty="0" smtClean="0"/>
              <a:t>., </a:t>
            </a:r>
            <a:r>
              <a:rPr lang="en-US" altLang="en-US" dirty="0" err="1" smtClean="0"/>
              <a:t>atau</a:t>
            </a:r>
            <a:r>
              <a:rPr lang="en-US" altLang="en-US" dirty="0" smtClean="0"/>
              <a:t> 1 C </a:t>
            </a:r>
            <a:r>
              <a:rPr lang="en-US" altLang="en-US" dirty="0" err="1" smtClean="0"/>
              <a:t>sebesar</a:t>
            </a:r>
            <a:r>
              <a:rPr lang="en-US" altLang="en-US" dirty="0" smtClean="0"/>
              <a:t> </a:t>
            </a:r>
            <a:r>
              <a:rPr lang="en-US" dirty="0"/>
              <a:t>6.24 x </a:t>
            </a:r>
            <a:r>
              <a:rPr lang="en-US" dirty="0" smtClean="0"/>
              <a:t>10</a:t>
            </a:r>
            <a:r>
              <a:rPr lang="en-US" baseline="30000" dirty="0" smtClean="0"/>
              <a:t>18 </a:t>
            </a:r>
            <a:r>
              <a:rPr lang="en-US" altLang="en-US" dirty="0" smtClean="0"/>
              <a:t> electron.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Muatan</a:t>
            </a:r>
            <a:r>
              <a:rPr lang="en-US" altLang="en-US" dirty="0" smtClean="0"/>
              <a:t> yang </a:t>
            </a:r>
            <a:r>
              <a:rPr lang="en-US" altLang="en-US" dirty="0" err="1" smtClean="0"/>
              <a:t>terjadi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dialam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merupakan</a:t>
            </a:r>
            <a:r>
              <a:rPr lang="en-US" altLang="en-US" dirty="0" smtClean="0"/>
              <a:t> integral </a:t>
            </a:r>
            <a:r>
              <a:rPr lang="en-US" altLang="en-US" dirty="0" err="1" smtClean="0"/>
              <a:t>lipat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dari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muatan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elektron</a:t>
            </a:r>
            <a:r>
              <a:rPr lang="en-US" altLang="en-US" dirty="0" smtClean="0"/>
              <a:t>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631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72A6-38BA-4BDE-8080-627E9E22356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90600"/>
            <a:ext cx="7886700" cy="458032"/>
          </a:xfrm>
        </p:spPr>
        <p:txBody>
          <a:bodyPr/>
          <a:lstStyle/>
          <a:p>
            <a:r>
              <a:rPr lang="en-US" altLang="en-US" sz="4000" dirty="0" err="1" smtClean="0"/>
              <a:t>Arus</a:t>
            </a:r>
            <a:endParaRPr lang="en-US" altLang="en-US" sz="4000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3998913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Arus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listrik</a:t>
            </a:r>
            <a:r>
              <a:rPr lang="en-US" altLang="en-US" dirty="0" smtClean="0"/>
              <a:t> </a:t>
            </a:r>
            <a:r>
              <a:rPr lang="en-US" altLang="en-US" dirty="0" err="1">
                <a:solidFill>
                  <a:srgbClr val="FF3300"/>
                </a:solidFill>
              </a:rPr>
              <a:t>i</a:t>
            </a:r>
            <a:r>
              <a:rPr lang="en-US" altLang="en-US" dirty="0">
                <a:solidFill>
                  <a:srgbClr val="FF3300"/>
                </a:solidFill>
              </a:rPr>
              <a:t> = </a:t>
            </a:r>
            <a:r>
              <a:rPr lang="en-US" altLang="en-US" dirty="0" err="1">
                <a:solidFill>
                  <a:srgbClr val="FF3300"/>
                </a:solidFill>
              </a:rPr>
              <a:t>dq</a:t>
            </a:r>
            <a:r>
              <a:rPr lang="en-US" altLang="en-US" dirty="0">
                <a:solidFill>
                  <a:srgbClr val="FF3300"/>
                </a:solidFill>
              </a:rPr>
              <a:t>/</a:t>
            </a:r>
            <a:r>
              <a:rPr lang="en-US" altLang="en-US" dirty="0" err="1">
                <a:solidFill>
                  <a:srgbClr val="FF3300"/>
                </a:solidFill>
              </a:rPr>
              <a:t>dt</a:t>
            </a:r>
            <a:r>
              <a:rPr lang="en-US" altLang="en-US" dirty="0" err="1"/>
              <a:t>.</a:t>
            </a:r>
            <a:r>
              <a:rPr lang="en-US" altLang="en-US" dirty="0"/>
              <a:t> </a:t>
            </a:r>
            <a:r>
              <a:rPr lang="en-US" altLang="en-US" dirty="0" err="1" smtClean="0"/>
              <a:t>Satuan</a:t>
            </a:r>
            <a:r>
              <a:rPr lang="en-US" altLang="en-US" dirty="0" smtClean="0"/>
              <a:t> ampere </a:t>
            </a:r>
            <a:r>
              <a:rPr lang="en-US" altLang="en-US" dirty="0" err="1" smtClean="0"/>
              <a:t>dapat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dituliskan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3300"/>
                </a:solidFill>
              </a:rPr>
              <a:t>1 </a:t>
            </a:r>
            <a:r>
              <a:rPr lang="en-US" altLang="en-US" dirty="0">
                <a:solidFill>
                  <a:srgbClr val="FF3300"/>
                </a:solidFill>
              </a:rPr>
              <a:t>A = 1C/s</a:t>
            </a:r>
            <a:r>
              <a:rPr lang="en-US" altLang="en-US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mtClean="0">
                <a:solidFill>
                  <a:srgbClr val="FF3300"/>
                </a:solidFill>
              </a:rPr>
              <a:t>Direct Current (DC)</a:t>
            </a:r>
            <a:r>
              <a:rPr lang="en-US" altLang="en-US" smtClean="0"/>
              <a:t> </a:t>
            </a:r>
            <a:r>
              <a:rPr lang="en-US" altLang="en-US" dirty="0" err="1" smtClean="0"/>
              <a:t>adalah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sumber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dengan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arus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waktu</a:t>
            </a:r>
            <a:r>
              <a:rPr lang="en-US" altLang="en-US" dirty="0" smtClean="0"/>
              <a:t> yang </a:t>
            </a:r>
            <a:r>
              <a:rPr lang="en-US" altLang="en-US" dirty="0" err="1" smtClean="0"/>
              <a:t>konstan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mtClean="0">
                <a:solidFill>
                  <a:srgbClr val="FF3300"/>
                </a:solidFill>
              </a:rPr>
              <a:t>Alternating Current (AC)</a:t>
            </a:r>
            <a:r>
              <a:rPr lang="en-US" altLang="en-US" smtClean="0"/>
              <a:t> </a:t>
            </a:r>
            <a:r>
              <a:rPr lang="en-US" altLang="en-US" dirty="0" err="1" smtClean="0"/>
              <a:t>adalah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arus</a:t>
            </a:r>
            <a:r>
              <a:rPr lang="en-US" altLang="en-US" dirty="0" smtClean="0"/>
              <a:t> sinusoidal yang </a:t>
            </a:r>
            <a:r>
              <a:rPr lang="en-US" altLang="en-US" dirty="0" err="1" smtClean="0"/>
              <a:t>berubah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terhadap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waktu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693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22FB-1A4F-481D-B943-A9D63C20F48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295400"/>
            <a:ext cx="8229600" cy="685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 dirty="0" err="1" smtClean="0"/>
              <a:t>Arah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Arus</a:t>
            </a:r>
            <a:endParaRPr lang="en-US" altLang="en-US" sz="3200" dirty="0"/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1483025" y="4397865"/>
            <a:ext cx="1828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smtClean="0">
                <a:solidFill>
                  <a:srgbClr val="FF3300"/>
                </a:solidFill>
              </a:rPr>
              <a:t>Ion positif</a:t>
            </a:r>
            <a:endParaRPr lang="en-US" altLang="en-US" sz="2400">
              <a:solidFill>
                <a:srgbClr val="FF3300"/>
              </a:solidFill>
            </a:endParaRP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5614443" y="4366808"/>
            <a:ext cx="2514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smtClean="0">
                <a:solidFill>
                  <a:srgbClr val="FF3300"/>
                </a:solidFill>
              </a:rPr>
              <a:t>Ion negatif</a:t>
            </a:r>
            <a:endParaRPr lang="en-US" altLang="en-US" sz="2400">
              <a:solidFill>
                <a:srgbClr val="FF33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00" y="2514520"/>
            <a:ext cx="7553599" cy="182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6460-EAB3-45CC-BDB9-1C1284951A1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7924800" cy="3733800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altLang="en-US" b="1" u="sng" dirty="0" err="1" smtClean="0"/>
              <a:t>Contoh</a:t>
            </a:r>
            <a:endParaRPr lang="en-US" altLang="en-US" b="1" u="sng" dirty="0"/>
          </a:p>
          <a:p>
            <a:pPr marL="0" indent="0" algn="just">
              <a:buFontTx/>
              <a:buNone/>
            </a:pPr>
            <a:endParaRPr lang="en-US" altLang="en-US" dirty="0" smtClean="0"/>
          </a:p>
          <a:p>
            <a:pPr marL="0" indent="0" algn="just">
              <a:buFontTx/>
              <a:buNone/>
            </a:pPr>
            <a:r>
              <a:rPr lang="en-US" altLang="en-US" dirty="0" err="1" smtClean="0"/>
              <a:t>Sebuah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konduktor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memiliki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arus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konstan</a:t>
            </a:r>
            <a:r>
              <a:rPr lang="en-US" altLang="en-US" dirty="0" smtClean="0"/>
              <a:t> 5 A.</a:t>
            </a:r>
          </a:p>
          <a:p>
            <a:pPr marL="0" indent="0" algn="just">
              <a:buFontTx/>
              <a:buNone/>
            </a:pPr>
            <a:r>
              <a:rPr lang="en-US" altLang="en-US" dirty="0" err="1" smtClean="0"/>
              <a:t>Berapa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banyak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elektron</a:t>
            </a:r>
            <a:r>
              <a:rPr lang="en-US" altLang="en-US" dirty="0" smtClean="0"/>
              <a:t> yang </a:t>
            </a:r>
            <a:r>
              <a:rPr lang="en-US" altLang="en-US" dirty="0" err="1" smtClean="0"/>
              <a:t>lewat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pada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konduktor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tersebut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selama</a:t>
            </a:r>
            <a:r>
              <a:rPr lang="en-US" altLang="en-US" dirty="0" smtClean="0"/>
              <a:t> 1 </a:t>
            </a:r>
            <a:r>
              <a:rPr lang="en-US" altLang="en-US" dirty="0" err="1" smtClean="0"/>
              <a:t>menit</a:t>
            </a:r>
            <a:r>
              <a:rPr lang="en-US" altLang="en-US" dirty="0" smtClean="0"/>
              <a:t> 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88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243638"/>
            <a:ext cx="2133600" cy="457200"/>
          </a:xfrm>
        </p:spPr>
        <p:txBody>
          <a:bodyPr/>
          <a:lstStyle/>
          <a:p>
            <a:fld id="{6BDFF730-A1C0-4C40-977F-88F45668048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19200"/>
            <a:ext cx="8382000" cy="3124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u="sng" dirty="0" err="1" smtClean="0"/>
              <a:t>Solusi</a:t>
            </a:r>
            <a:endParaRPr lang="en-US" altLang="en-US" b="1" u="sng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 err="1" smtClean="0"/>
              <a:t>Jumlah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muatan</a:t>
            </a:r>
            <a:r>
              <a:rPr lang="en-US" altLang="en-US" dirty="0" smtClean="0"/>
              <a:t> yang </a:t>
            </a:r>
            <a:r>
              <a:rPr lang="en-US" altLang="en-US" dirty="0" err="1" smtClean="0"/>
              <a:t>lewat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dalam</a:t>
            </a:r>
            <a:r>
              <a:rPr lang="en-US" altLang="en-US" dirty="0" smtClean="0"/>
              <a:t> 1 </a:t>
            </a:r>
            <a:r>
              <a:rPr lang="en-US" altLang="en-US" dirty="0" err="1" smtClean="0"/>
              <a:t>menit</a:t>
            </a: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5 A = (5 C/s)(60 </a:t>
            </a:r>
            <a:r>
              <a:rPr lang="en-US" altLang="en-US" dirty="0" smtClean="0"/>
              <a:t>s/</a:t>
            </a:r>
            <a:r>
              <a:rPr lang="en-US" altLang="en-US" dirty="0" err="1" smtClean="0"/>
              <a:t>menit</a:t>
            </a:r>
            <a:r>
              <a:rPr lang="en-US" altLang="en-US" dirty="0" smtClean="0"/>
              <a:t>) </a:t>
            </a:r>
            <a:r>
              <a:rPr lang="en-US" altLang="en-US" dirty="0"/>
              <a:t>= 300 </a:t>
            </a:r>
            <a:r>
              <a:rPr lang="en-US" altLang="en-US" dirty="0" smtClean="0"/>
              <a:t>C/</a:t>
            </a:r>
            <a:r>
              <a:rPr lang="en-US" altLang="en-US" dirty="0" err="1" smtClean="0"/>
              <a:t>menit</a:t>
            </a: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 err="1" smtClean="0"/>
              <a:t>Jumlah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elektron</a:t>
            </a:r>
            <a:r>
              <a:rPr lang="en-US" altLang="en-US" dirty="0" smtClean="0"/>
              <a:t> yang </a:t>
            </a:r>
            <a:r>
              <a:rPr lang="en-US" altLang="en-US" dirty="0" err="1" smtClean="0"/>
              <a:t>lewat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dalam</a:t>
            </a:r>
            <a:r>
              <a:rPr lang="en-US" altLang="en-US" dirty="0" smtClean="0"/>
              <a:t> 1 </a:t>
            </a:r>
            <a:r>
              <a:rPr lang="en-US" altLang="en-US" dirty="0" err="1" smtClean="0"/>
              <a:t>menit</a:t>
            </a:r>
            <a:endParaRPr lang="en-US" altLang="en-US" dirty="0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15240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919232"/>
              </p:ext>
            </p:extLst>
          </p:nvPr>
        </p:nvGraphicFramePr>
        <p:xfrm>
          <a:off x="625642" y="4268789"/>
          <a:ext cx="688022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4" imgW="3098520" imgH="393480" progId="Equation.3">
                  <p:embed/>
                </p:oleObj>
              </mc:Choice>
              <mc:Fallback>
                <p:oleObj name="Equation" r:id="rId4" imgW="3098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642" y="4268789"/>
                        <a:ext cx="6880225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064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F730-A1C0-4C40-977F-88F45668048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9" name="Picture 2" descr="electric_WorkeronPole"/>
          <p:cNvPicPr>
            <a:picLocks noChangeAspect="1" noChangeArrowheads="1"/>
          </p:cNvPicPr>
          <p:nvPr/>
        </p:nvPicPr>
        <p:blipFill>
          <a:blip r:embed="rId3">
            <a:lum bright="42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84" y="1553028"/>
            <a:ext cx="3073316" cy="4731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304800" y="942975"/>
            <a:ext cx="6745288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9pPr>
          </a:lstStyle>
          <a:p>
            <a:pPr>
              <a:defRPr/>
            </a:pPr>
            <a:r>
              <a:rPr lang="en-US" sz="4000" b="0" smtClean="0">
                <a:latin typeface="+mn-lt"/>
                <a:cs typeface="Arial" panose="020B0604020202020204" pitchFamily="34" charset="0"/>
              </a:rPr>
              <a:t>Akibat Sengatan Listrik</a:t>
            </a:r>
            <a:endParaRPr lang="en-US" b="0" dirty="0" smtClean="0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376360"/>
              </p:ext>
            </p:extLst>
          </p:nvPr>
        </p:nvGraphicFramePr>
        <p:xfrm>
          <a:off x="457200" y="1935480"/>
          <a:ext cx="8305800" cy="408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2776">
                  <a:extLst>
                    <a:ext uri="{9D8B030D-6E8A-4147-A177-3AD203B41FA5}">
                      <a16:colId xmlns:a16="http://schemas.microsoft.com/office/drawing/2014/main" val="1788067151"/>
                    </a:ext>
                  </a:extLst>
                </a:gridCol>
                <a:gridCol w="6693024">
                  <a:extLst>
                    <a:ext uri="{9D8B030D-6E8A-4147-A177-3AD203B41FA5}">
                      <a16:colId xmlns:a16="http://schemas.microsoft.com/office/drawing/2014/main" val="135341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</a:rPr>
                        <a:t>Besar Arus (mA)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</a:rPr>
                        <a:t>Akibat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33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mtClean="0">
                          <a:solidFill>
                            <a:schemeClr val="tx1"/>
                          </a:solidFill>
                          <a:latin typeface="+mn-lt"/>
                          <a:sym typeface="Symbol" pitchFamily="18" charset="2"/>
                        </a:rPr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mtClean="0">
                          <a:solidFill>
                            <a:schemeClr val="tx1"/>
                          </a:solidFill>
                          <a:latin typeface="+mn-lt"/>
                          <a:sym typeface="Symbol" pitchFamily="18" charset="2"/>
                        </a:rPr>
                        <a:t>Dirasakan</a:t>
                      </a:r>
                      <a:endParaRPr lang="en-US" sz="20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963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000" b="0" smtClean="0">
                          <a:solidFill>
                            <a:schemeClr val="tx1"/>
                          </a:solidFill>
                          <a:latin typeface="+mn-lt"/>
                          <a:sym typeface="Symbol" pitchFamily="18" charset="2"/>
                        </a:rPr>
                        <a:t>&gt;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mtClean="0">
                          <a:solidFill>
                            <a:schemeClr val="tx1"/>
                          </a:solidFill>
                          <a:latin typeface="+mn-lt"/>
                        </a:rPr>
                        <a:t>Painful shock</a:t>
                      </a:r>
                      <a:endParaRPr lang="en-US" sz="20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011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mtClean="0">
                          <a:solidFill>
                            <a:schemeClr val="tx1"/>
                          </a:solidFill>
                          <a:latin typeface="+mn-lt"/>
                          <a:sym typeface="Symbol" pitchFamily="18" charset="2"/>
                        </a:rPr>
                        <a:t>&gt;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  <a:tabLst>
                          <a:tab pos="457200" algn="l"/>
                        </a:tabLst>
                        <a:defRPr/>
                      </a:pPr>
                      <a:r>
                        <a:rPr lang="en-US" sz="2000" smtClean="0">
                          <a:solidFill>
                            <a:schemeClr val="tx1"/>
                          </a:solidFill>
                          <a:latin typeface="+mn-lt"/>
                          <a:sym typeface="Symbol" pitchFamily="18" charset="2"/>
                        </a:rPr>
                        <a:t>Kontraksi otot “no-let-go” danger, 0,1 detik tidak terjadi gangguan, 0,5 detik</a:t>
                      </a:r>
                      <a:r>
                        <a:rPr lang="en-US" sz="2000" baseline="0" smtClean="0">
                          <a:solidFill>
                            <a:schemeClr val="tx1"/>
                          </a:solidFill>
                          <a:latin typeface="+mn-lt"/>
                          <a:sym typeface="Symbol" pitchFamily="18" charset="2"/>
                        </a:rPr>
                        <a:t> k</a:t>
                      </a:r>
                      <a:r>
                        <a:rPr lang="en-US" sz="2000" smtClean="0">
                          <a:solidFill>
                            <a:schemeClr val="tx1"/>
                          </a:solidFill>
                          <a:latin typeface="+mn-lt"/>
                          <a:sym typeface="Symbol" pitchFamily="18" charset="2"/>
                        </a:rPr>
                        <a:t>elumpuhan sementara, pernafasan, pingsan, 1 detik ventricel fibrilasi.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41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000" b="0" smtClean="0">
                          <a:solidFill>
                            <a:schemeClr val="tx1"/>
                          </a:solidFill>
                          <a:latin typeface="+mn-lt"/>
                          <a:sym typeface="Symbol" pitchFamily="18" charset="2"/>
                        </a:rPr>
                        <a:t>&gt;</a:t>
                      </a:r>
                      <a:r>
                        <a:rPr lang="en-US" sz="2000" b="0" baseline="0" smtClean="0">
                          <a:solidFill>
                            <a:schemeClr val="tx1"/>
                          </a:solidFill>
                          <a:latin typeface="+mn-lt"/>
                          <a:sym typeface="Symbol" pitchFamily="18" charset="2"/>
                        </a:rPr>
                        <a:t> </a:t>
                      </a:r>
                      <a:r>
                        <a:rPr lang="en-US" sz="2000" b="0" smtClean="0">
                          <a:solidFill>
                            <a:schemeClr val="tx1"/>
                          </a:solidFill>
                          <a:latin typeface="+mn-lt"/>
                          <a:sym typeface="Symbol" pitchFamily="18" charset="2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  <a:latin typeface="+mn-lt"/>
                          <a:sym typeface="Symbol" pitchFamily="18" charset="2"/>
                        </a:rPr>
                        <a:t>lung paralysis- usually temporary</a:t>
                      </a:r>
                      <a:endParaRPr lang="en-US" sz="20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8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mtClean="0">
                          <a:solidFill>
                            <a:schemeClr val="tx1"/>
                          </a:solidFill>
                          <a:latin typeface="+mn-lt"/>
                          <a:sym typeface="Symbol" pitchFamily="18" charset="2"/>
                        </a:rPr>
                        <a:t>&gt; 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  <a:latin typeface="+mn-lt"/>
                          <a:sym typeface="Symbol" pitchFamily="18" charset="2"/>
                        </a:rPr>
                        <a:t>possible ventricular fib. (heart dysfunction, usually fatal)</a:t>
                      </a:r>
                      <a:endParaRPr lang="en-US" sz="20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8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mtClean="0">
                          <a:solidFill>
                            <a:schemeClr val="tx1"/>
                          </a:solidFill>
                          <a:latin typeface="+mn-lt"/>
                          <a:sym typeface="Symbol" pitchFamily="18" charset="2"/>
                        </a:rPr>
                        <a:t>100 –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>
                          <a:solidFill>
                            <a:schemeClr val="tx1"/>
                          </a:solidFill>
                          <a:latin typeface="+mn-lt"/>
                          <a:sym typeface="Symbol" pitchFamily="18" charset="2"/>
                        </a:rPr>
                        <a:t>certain ventricular fibrillation, fatal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79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mtClean="0">
                          <a:solidFill>
                            <a:schemeClr val="tx1"/>
                          </a:solidFill>
                          <a:latin typeface="+mn-lt"/>
                          <a:sym typeface="Symbol" pitchFamily="18" charset="2"/>
                        </a:rPr>
                        <a:t>&gt;</a:t>
                      </a:r>
                      <a:r>
                        <a:rPr lang="en-US" sz="2000" b="0" baseline="0" smtClean="0">
                          <a:solidFill>
                            <a:schemeClr val="tx1"/>
                          </a:solidFill>
                          <a:latin typeface="+mn-lt"/>
                          <a:sym typeface="Symbol" pitchFamily="18" charset="2"/>
                        </a:rPr>
                        <a:t> </a:t>
                      </a:r>
                      <a:r>
                        <a:rPr lang="en-US" sz="2000" b="0" smtClean="0">
                          <a:solidFill>
                            <a:schemeClr val="tx1"/>
                          </a:solidFill>
                          <a:latin typeface="+mn-lt"/>
                          <a:sym typeface="Symbol" pitchFamily="18" charset="2"/>
                        </a:rPr>
                        <a:t>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>
                          <a:solidFill>
                            <a:schemeClr val="tx1"/>
                          </a:solidFill>
                          <a:latin typeface="+mn-lt"/>
                          <a:sym typeface="Symbol" pitchFamily="18" charset="2"/>
                        </a:rPr>
                        <a:t>heart paralysis; severe burns. Usually caused by &gt;600 volts</a:t>
                      </a:r>
                      <a:endParaRPr lang="en-US" sz="2000" b="1" smtClean="0">
                        <a:solidFill>
                          <a:schemeClr val="tx1"/>
                        </a:solidFill>
                        <a:latin typeface="+mn-lt"/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847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25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F58ED2F-58EB-406C-8D01-37CCCDE2E77B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89768"/>
            <a:ext cx="7886700" cy="458032"/>
          </a:xfrm>
        </p:spPr>
        <p:txBody>
          <a:bodyPr/>
          <a:lstStyle/>
          <a:p>
            <a:pPr algn="l" eaLnBrk="1" hangingPunct="1"/>
            <a:r>
              <a:rPr lang="en-US" altLang="en-US" sz="4000" smtClean="0"/>
              <a:t>Arus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774189"/>
            <a:ext cx="7886700" cy="4626611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nl-NL" altLang="en-US" dirty="0" smtClean="0"/>
              <a:t>Perubahan kecepatan muatan terhadap waktu atau muatan yang mengalir dalam  satuan waktu dengan simbol i (dari kata Perancis : </a:t>
            </a:r>
            <a:r>
              <a:rPr lang="nl-NL" altLang="en-US" i="1" dirty="0" smtClean="0"/>
              <a:t>intensite</a:t>
            </a:r>
            <a:r>
              <a:rPr lang="nl-NL" altLang="en-US" dirty="0" smtClean="0"/>
              <a:t>), </a:t>
            </a:r>
            <a:r>
              <a:rPr lang="id-ID" altLang="en-US" dirty="0" smtClean="0"/>
              <a:t>satuan A (Ampere) , </a:t>
            </a:r>
            <a:r>
              <a:rPr lang="nl-NL" altLang="en-US" dirty="0" smtClean="0"/>
              <a:t>dengan kata lain arus adalah muatan yang bergerak</a:t>
            </a:r>
            <a:r>
              <a:rPr lang="en-US" altLang="en-US" dirty="0" smtClean="0"/>
              <a:t> 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nl-NL" altLang="en-US" dirty="0" smtClean="0"/>
              <a:t>Arah arus searah dengan arah muatan positif (arah arus listrik) atau berlawanan dengan arah aliran elektron. 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665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546E-E033-4F74-8B6A-4F119E190BC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609600"/>
            <a:ext cx="8243887" cy="1314450"/>
          </a:xfrm>
        </p:spPr>
        <p:txBody>
          <a:bodyPr/>
          <a:lstStyle/>
          <a:p>
            <a:r>
              <a:rPr lang="en-US" altLang="en-US" sz="4000" dirty="0"/>
              <a:t> </a:t>
            </a:r>
            <a:r>
              <a:rPr lang="en-US" altLang="en-US" sz="4000" dirty="0" err="1" smtClean="0"/>
              <a:t>Sistem</a:t>
            </a:r>
            <a:r>
              <a:rPr lang="en-US" altLang="en-US" sz="4000" dirty="0" smtClean="0"/>
              <a:t> Unit</a:t>
            </a:r>
            <a:endParaRPr lang="en-US" altLang="en-US" sz="4000" dirty="0"/>
          </a:p>
        </p:txBody>
      </p:sp>
      <p:graphicFrame>
        <p:nvGraphicFramePr>
          <p:cNvPr id="42129" name="Group 14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577792"/>
              </p:ext>
            </p:extLst>
          </p:nvPr>
        </p:nvGraphicFramePr>
        <p:xfrm>
          <a:off x="1066800" y="2363787"/>
          <a:ext cx="7086600" cy="3642360"/>
        </p:xfrm>
        <a:graphic>
          <a:graphicData uri="http://schemas.openxmlformats.org/drawingml/2006/table">
            <a:tbl>
              <a:tblPr/>
              <a:tblGrid>
                <a:gridCol w="335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6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Kuantitas</a:t>
                      </a:r>
                      <a:endParaRPr kumimoji="0" lang="en-US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</a:t>
                      </a:r>
                      <a:r>
                        <a:rPr kumimoji="0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Dasar</a:t>
                      </a:r>
                      <a:endParaRPr kumimoji="0" lang="en-US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Simbol</a:t>
                      </a:r>
                      <a:endParaRPr kumimoji="0" lang="en-US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Panjang</a:t>
                      </a:r>
                      <a:endParaRPr kumimoji="0" lang="en-US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meter</a:t>
                      </a:r>
                      <a:endParaRPr kumimoji="0" lang="en-US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kumimoji="0" lang="en-US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Berat</a:t>
                      </a:r>
                      <a:endParaRPr kumimoji="0" lang="en-US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kilogram</a:t>
                      </a:r>
                      <a:endParaRPr kumimoji="0" lang="en-US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Kg</a:t>
                      </a:r>
                      <a:endParaRPr kumimoji="0" lang="en-US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Waktu</a:t>
                      </a:r>
                      <a:endParaRPr kumimoji="0" lang="en-US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second</a:t>
                      </a:r>
                      <a:endParaRPr kumimoji="0" lang="en-US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kumimoji="0" lang="en-US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6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Arus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Listrik</a:t>
                      </a:r>
                      <a:endParaRPr kumimoji="0" lang="en-US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ampere</a:t>
                      </a:r>
                      <a:endParaRPr kumimoji="0" lang="en-US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kumimoji="0" lang="en-US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Suhu</a:t>
                      </a:r>
                      <a:endParaRPr kumimoji="0" lang="en-US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kelvin</a:t>
                      </a:r>
                      <a:endParaRPr kumimoji="0" lang="en-US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endParaRPr kumimoji="0" lang="en-US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6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Intensitas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Cahaya</a:t>
                      </a:r>
                      <a:endParaRPr kumimoji="0" lang="en-US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candela</a:t>
                      </a:r>
                      <a:endParaRPr kumimoji="0" lang="en-US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</a:t>
                      </a:r>
                      <a:endParaRPr kumimoji="0" lang="en-US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128" name="Text Box 144"/>
          <p:cNvSpPr txBox="1">
            <a:spLocks noChangeArrowheads="1"/>
          </p:cNvSpPr>
          <p:nvPr/>
        </p:nvSpPr>
        <p:spPr bwMode="auto">
          <a:xfrm>
            <a:off x="990600" y="1600200"/>
            <a:ext cx="3048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 dirty="0" smtClean="0">
                <a:solidFill>
                  <a:srgbClr val="FF3300"/>
                </a:solidFill>
              </a:rPr>
              <a:t>6 Unit </a:t>
            </a:r>
            <a:r>
              <a:rPr lang="en-US" altLang="en-US" sz="3200" b="1" dirty="0" err="1" smtClean="0">
                <a:solidFill>
                  <a:srgbClr val="FF3300"/>
                </a:solidFill>
              </a:rPr>
              <a:t>Dasar</a:t>
            </a:r>
            <a:endParaRPr lang="en-US" altLang="en-US" sz="32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72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1365C6-96A2-47D7-B34C-28765EF94F82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50389"/>
            <a:ext cx="7886700" cy="4626611"/>
          </a:xfrm>
        </p:spPr>
        <p:txBody>
          <a:bodyPr/>
          <a:lstStyle/>
          <a:p>
            <a:pPr marL="0" indent="0" eaLnBrk="1" hangingPunct="1">
              <a:buNone/>
            </a:pPr>
            <a:endParaRPr lang="nl-NL" altLang="en-US" dirty="0" smtClean="0"/>
          </a:p>
          <a:p>
            <a:pPr marL="0" indent="0" eaLnBrk="1" hangingPunct="1">
              <a:buNone/>
            </a:pPr>
            <a:endParaRPr lang="nl-NL" altLang="en-US" dirty="0"/>
          </a:p>
          <a:p>
            <a:pPr marL="0" indent="0" eaLnBrk="1" hangingPunct="1">
              <a:buNone/>
            </a:pPr>
            <a:r>
              <a:rPr lang="nl-NL" altLang="en-US" dirty="0" smtClean="0"/>
              <a:t>Ketika terjadi beda potensial disuatu elemen maka akan muncul arus dimana arah arus positif mengalir dari potensial tinggi ke potensial rendah dan arah arus negatif mengalir sebaliknya.</a:t>
            </a:r>
            <a:r>
              <a:rPr lang="en-US" altLang="en-US" dirty="0" smtClean="0"/>
              <a:t> 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aphicFrame>
        <p:nvGraphicFramePr>
          <p:cNvPr id="163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520298"/>
              </p:ext>
            </p:extLst>
          </p:nvPr>
        </p:nvGraphicFramePr>
        <p:xfrm>
          <a:off x="3810000" y="1335087"/>
          <a:ext cx="129540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Equation" r:id="rId4" imgW="431613" imgH="393529" progId="Equation.3">
                  <p:embed/>
                </p:oleObj>
              </mc:Choice>
              <mc:Fallback>
                <p:oleObj name="Equation" r:id="rId4" imgW="43161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335087"/>
                        <a:ext cx="1295400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661" y="4550412"/>
            <a:ext cx="3200677" cy="14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9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1. Berapakah nilai arus?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275" y="2810202"/>
            <a:ext cx="3249450" cy="12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3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2. Berapakah nilai arus?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661" y="2810202"/>
            <a:ext cx="3200677" cy="12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3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3. Berapakah nilai arus?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954" y="1865240"/>
            <a:ext cx="4932091" cy="312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1330B8A-0C58-4B28-9CBB-5E9C7F769DF3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89768"/>
            <a:ext cx="7886700" cy="458032"/>
          </a:xfrm>
        </p:spPr>
        <p:txBody>
          <a:bodyPr/>
          <a:lstStyle/>
          <a:p>
            <a:pPr algn="l" eaLnBrk="1" hangingPunct="1"/>
            <a:r>
              <a:rPr lang="en-US" altLang="en-US" sz="4000" smtClean="0"/>
              <a:t>Tegangan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97989"/>
            <a:ext cx="7886700" cy="4626611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nl-NL" altLang="en-US" dirty="0" smtClean="0"/>
              <a:t>Kerja yang dilakukan untuk menggerakkan satu muatan (sebesar satu coulomb) pada elemen dari satu terminal ke terminal lainnya, atau pada kedua terminal akan mempunyai beda potensial jika kita menggerakkan/memindahkan muatan sebesar satu coulomb</a:t>
            </a:r>
            <a:r>
              <a:rPr lang="en-US" altLang="en-US" dirty="0" smtClean="0"/>
              <a:t> 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aphicFrame>
        <p:nvGraphicFramePr>
          <p:cNvPr id="194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482154"/>
              </p:ext>
            </p:extLst>
          </p:nvPr>
        </p:nvGraphicFramePr>
        <p:xfrm>
          <a:off x="3657600" y="4398963"/>
          <a:ext cx="137160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3" imgW="482391" imgH="418918" progId="Equation.3">
                  <p:embed/>
                </p:oleObj>
              </mc:Choice>
              <mc:Fallback>
                <p:oleObj name="Equation" r:id="rId3" imgW="482391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398963"/>
                        <a:ext cx="1371600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206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D2C18A5-CF9D-484B-90B4-6D53398A39D1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2536189"/>
            <a:ext cx="7886700" cy="4626611"/>
          </a:xfrm>
        </p:spPr>
        <p:txBody>
          <a:bodyPr/>
          <a:lstStyle/>
          <a:p>
            <a:pPr algn="just" eaLnBrk="1" hangingPunct="1"/>
            <a:r>
              <a:rPr lang="pt-BR" altLang="en-US" dirty="0" smtClean="0"/>
              <a:t>Tegangan turun/ </a:t>
            </a:r>
            <a:r>
              <a:rPr lang="pt-BR" altLang="en-US" i="1" dirty="0" smtClean="0"/>
              <a:t>voltage drop</a:t>
            </a:r>
            <a:endParaRPr lang="pt-BR" altLang="en-US" dirty="0" smtClean="0"/>
          </a:p>
          <a:p>
            <a:pPr indent="-1588" algn="just" eaLnBrk="1" hangingPunct="1">
              <a:buFontTx/>
              <a:buNone/>
            </a:pPr>
            <a:r>
              <a:rPr lang="pt-BR" altLang="en-US" smtClean="0"/>
              <a:t>Jika </a:t>
            </a:r>
            <a:r>
              <a:rPr lang="pt-BR" altLang="en-US" dirty="0" smtClean="0"/>
              <a:t>dipandang dari potensial lebih tinggi ke potensial lebih rendah dalam hal ini  dari terminal A ke </a:t>
            </a:r>
            <a:r>
              <a:rPr lang="pt-BR" altLang="en-US" smtClean="0"/>
              <a:t>terminal B.</a:t>
            </a:r>
            <a:endParaRPr lang="it-IT" altLang="en-US" dirty="0"/>
          </a:p>
          <a:p>
            <a:pPr marL="512763" indent="-512763" algn="just">
              <a:buFont typeface="+mj-lt"/>
              <a:buAutoNum type="arabicPeriod" startAt="2"/>
            </a:pPr>
            <a:r>
              <a:rPr lang="it-IT" altLang="en-US" smtClean="0"/>
              <a:t>Tegangan </a:t>
            </a:r>
            <a:r>
              <a:rPr lang="it-IT" altLang="en-US" dirty="0" smtClean="0"/>
              <a:t>naik/ </a:t>
            </a:r>
            <a:r>
              <a:rPr lang="it-IT" altLang="en-US" i="1" dirty="0" smtClean="0"/>
              <a:t>voltage rise</a:t>
            </a:r>
            <a:endParaRPr lang="it-IT" altLang="en-US" dirty="0" smtClean="0"/>
          </a:p>
          <a:p>
            <a:pPr indent="-1588" algn="just" eaLnBrk="1" hangingPunct="1">
              <a:buFontTx/>
              <a:buNone/>
            </a:pPr>
            <a:r>
              <a:rPr lang="it-IT" altLang="en-US" smtClean="0"/>
              <a:t>Jika </a:t>
            </a:r>
            <a:r>
              <a:rPr lang="it-IT" altLang="en-US" dirty="0" smtClean="0"/>
              <a:t>dipandang dari potensial lebih rendah ke potensial lebih tinggi dalam hal ini  dari terminal B ke terminal A.</a:t>
            </a:r>
            <a:endParaRPr lang="en-US" alt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498" y="878256"/>
            <a:ext cx="3938357" cy="163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7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EBB855A-135E-475A-91E4-209CDF01C02A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it-IT" altLang="en-US" dirty="0" smtClean="0"/>
              <a:t>Istilah yang akan dipakai adalah pengertian tegangan turun/ </a:t>
            </a:r>
            <a:r>
              <a:rPr lang="it-IT" altLang="en-US" i="1" dirty="0" smtClean="0"/>
              <a:t>voltage drop</a:t>
            </a:r>
            <a:r>
              <a:rPr lang="en-US" altLang="en-US" dirty="0" smtClean="0"/>
              <a:t> 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2705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514600"/>
            <a:ext cx="5822185" cy="327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5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4. Berapakah V</a:t>
            </a:r>
            <a:r>
              <a:rPr lang="id-ID" sz="2800" dirty="0" smtClean="0"/>
              <a:t>AB</a:t>
            </a:r>
            <a:r>
              <a:rPr lang="id-ID" dirty="0" smtClean="0"/>
              <a:t>?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725" y="2548051"/>
            <a:ext cx="3950550" cy="176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8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5. Berapakah V</a:t>
            </a:r>
            <a:r>
              <a:rPr lang="id-ID" sz="2800" dirty="0" smtClean="0"/>
              <a:t>BA</a:t>
            </a:r>
            <a:r>
              <a:rPr lang="id-ID" dirty="0" smtClean="0"/>
              <a:t>?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725" y="2551100"/>
            <a:ext cx="3950550" cy="17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4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6. Berapakah V</a:t>
            </a:r>
            <a:r>
              <a:rPr lang="id-ID" sz="2800" dirty="0" smtClean="0"/>
              <a:t>BA</a:t>
            </a:r>
            <a:r>
              <a:rPr lang="id-ID" dirty="0" smtClean="0"/>
              <a:t>?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725" y="2551100"/>
            <a:ext cx="3950550" cy="17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106B-FCF1-41BF-B106-095EF1525E1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033462"/>
            <a:ext cx="7886700" cy="414338"/>
          </a:xfrm>
        </p:spPr>
        <p:txBody>
          <a:bodyPr/>
          <a:lstStyle/>
          <a:p>
            <a:r>
              <a:rPr lang="en-US" altLang="en-US" sz="4000" dirty="0"/>
              <a:t> </a:t>
            </a:r>
            <a:r>
              <a:rPr lang="en-US" altLang="en-US" sz="4000" dirty="0" err="1" smtClean="0"/>
              <a:t>Sistem</a:t>
            </a:r>
            <a:r>
              <a:rPr lang="en-US" altLang="en-US" sz="4000" dirty="0" smtClean="0"/>
              <a:t> Unit (</a:t>
            </a:r>
            <a:r>
              <a:rPr lang="en-US" altLang="en-US" sz="4000" dirty="0" err="1" smtClean="0"/>
              <a:t>Lanjutan</a:t>
            </a:r>
            <a:r>
              <a:rPr lang="en-US" altLang="en-US" sz="4000" dirty="0" smtClean="0"/>
              <a:t>)</a:t>
            </a:r>
            <a:endParaRPr lang="en-US" altLang="en-US" sz="4000" dirty="0"/>
          </a:p>
        </p:txBody>
      </p:sp>
      <p:pic>
        <p:nvPicPr>
          <p:cNvPr id="45061" name="Picture 5" descr="table11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286000"/>
            <a:ext cx="3830638" cy="3656013"/>
          </a:xfrm>
          <a:noFill/>
          <a:ln/>
        </p:spPr>
      </p:pic>
      <p:pic>
        <p:nvPicPr>
          <p:cNvPr id="45062" name="Picture 6" descr="table1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84763" y="2286000"/>
            <a:ext cx="3373437" cy="3657600"/>
          </a:xfrm>
          <a:noFill/>
          <a:ln/>
        </p:spPr>
      </p:pic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834856" y="1767989"/>
            <a:ext cx="769306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2200" b="1" smtClean="0">
                <a:solidFill>
                  <a:srgbClr val="FF3300"/>
                </a:solidFill>
              </a:rPr>
              <a:t>Turunan unit yang sering digunakan dalam teori rangkaian listrik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07669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7. Berapakah V</a:t>
            </a:r>
            <a:r>
              <a:rPr lang="id-ID" sz="2800" dirty="0" smtClean="0"/>
              <a:t>BA</a:t>
            </a:r>
            <a:r>
              <a:rPr lang="id-ID" dirty="0" smtClean="0"/>
              <a:t>?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725" y="2548051"/>
            <a:ext cx="3950550" cy="176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3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8. Berapakah V</a:t>
            </a:r>
            <a:r>
              <a:rPr lang="id-ID" sz="2800" dirty="0" smtClean="0"/>
              <a:t>ca</a:t>
            </a:r>
            <a:r>
              <a:rPr lang="id-ID" dirty="0" smtClean="0"/>
              <a:t>?</a:t>
            </a:r>
            <a:endParaRPr lang="id-ID" dirty="0"/>
          </a:p>
        </p:txBody>
      </p:sp>
      <p:grpSp>
        <p:nvGrpSpPr>
          <p:cNvPr id="21" name="Group 20"/>
          <p:cNvGrpSpPr/>
          <p:nvPr/>
        </p:nvGrpSpPr>
        <p:grpSpPr>
          <a:xfrm>
            <a:off x="1509462" y="2891135"/>
            <a:ext cx="6473992" cy="1486137"/>
            <a:chOff x="1509462" y="2891135"/>
            <a:chExt cx="6473992" cy="1486137"/>
          </a:xfrm>
        </p:grpSpPr>
        <p:grpSp>
          <p:nvGrpSpPr>
            <p:cNvPr id="22" name="Group 21"/>
            <p:cNvGrpSpPr/>
            <p:nvPr/>
          </p:nvGrpSpPr>
          <p:grpSpPr>
            <a:xfrm>
              <a:off x="1509462" y="3041151"/>
              <a:ext cx="6473992" cy="1336121"/>
              <a:chOff x="1509462" y="3041151"/>
              <a:chExt cx="6473992" cy="1336121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2"/>
              <a:srcRect l="24817" t="80208" r="45900" b="9375"/>
              <a:stretch/>
            </p:blipFill>
            <p:spPr>
              <a:xfrm>
                <a:off x="1509462" y="3082474"/>
                <a:ext cx="6473992" cy="1294798"/>
              </a:xfrm>
              <a:prstGeom prst="rect">
                <a:avLst/>
              </a:prstGeom>
            </p:spPr>
          </p:pic>
          <p:grpSp>
            <p:nvGrpSpPr>
              <p:cNvPr id="26" name="Group 25"/>
              <p:cNvGrpSpPr/>
              <p:nvPr/>
            </p:nvGrpSpPr>
            <p:grpSpPr>
              <a:xfrm>
                <a:off x="2209800" y="3041151"/>
                <a:ext cx="5120694" cy="1154314"/>
                <a:chOff x="3264299" y="1562414"/>
                <a:chExt cx="5120694" cy="1154314"/>
              </a:xfrm>
            </p:grpSpPr>
            <p:sp>
              <p:nvSpPr>
                <p:cNvPr id="27" name="TextBox 26"/>
                <p:cNvSpPr txBox="1"/>
                <p:nvPr/>
              </p:nvSpPr>
              <p:spPr>
                <a:xfrm>
                  <a:off x="3264299" y="2251137"/>
                  <a:ext cx="5013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smtClean="0"/>
                    <a:t>b</a:t>
                  </a:r>
                  <a:endParaRPr lang="en-US" b="1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655327" y="1562414"/>
                  <a:ext cx="5013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smtClean="0"/>
                    <a:t>+</a:t>
                  </a:r>
                  <a:endParaRPr lang="en-US" b="1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5550299" y="2255063"/>
                  <a:ext cx="5013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smtClean="0"/>
                    <a:t>a</a:t>
                  </a:r>
                  <a:endParaRPr lang="en-US" b="1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5153876" y="1573991"/>
                  <a:ext cx="5013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/>
                    <a:t>−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5996837" y="1573991"/>
                  <a:ext cx="929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/>
                    <a:t>−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7455299" y="1569263"/>
                  <a:ext cx="929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smtClean="0"/>
                    <a:t>+</a:t>
                  </a:r>
                  <a:endParaRPr lang="en-US" b="1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7760099" y="2251136"/>
                  <a:ext cx="5013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smtClean="0"/>
                    <a:t>c</a:t>
                  </a:r>
                  <a:endParaRPr lang="en-US" b="1"/>
                </a:p>
              </p:txBody>
            </p:sp>
          </p:grpSp>
        </p:grpSp>
        <p:sp>
          <p:nvSpPr>
            <p:cNvPr id="23" name="TextBox 22"/>
            <p:cNvSpPr txBox="1"/>
            <p:nvPr/>
          </p:nvSpPr>
          <p:spPr>
            <a:xfrm>
              <a:off x="2932445" y="2891135"/>
              <a:ext cx="11061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 5 Volt</a:t>
              </a:r>
              <a:endParaRPr lang="en-US" b="1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14812" y="2907025"/>
              <a:ext cx="11061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 2 Volt</a:t>
              </a:r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422674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9. Berapakah V</a:t>
            </a:r>
            <a:r>
              <a:rPr lang="id-ID" sz="2800" dirty="0" smtClean="0"/>
              <a:t>ba</a:t>
            </a:r>
            <a:r>
              <a:rPr lang="id-ID" dirty="0" smtClean="0"/>
              <a:t>?</a:t>
            </a:r>
            <a:endParaRPr lang="id-ID" dirty="0"/>
          </a:p>
        </p:txBody>
      </p:sp>
      <p:grpSp>
        <p:nvGrpSpPr>
          <p:cNvPr id="20" name="Group 19"/>
          <p:cNvGrpSpPr/>
          <p:nvPr/>
        </p:nvGrpSpPr>
        <p:grpSpPr>
          <a:xfrm>
            <a:off x="1509462" y="2891135"/>
            <a:ext cx="6473992" cy="1486137"/>
            <a:chOff x="1509462" y="2891135"/>
            <a:chExt cx="6473992" cy="1486137"/>
          </a:xfrm>
        </p:grpSpPr>
        <p:grpSp>
          <p:nvGrpSpPr>
            <p:cNvPr id="21" name="Group 20"/>
            <p:cNvGrpSpPr/>
            <p:nvPr/>
          </p:nvGrpSpPr>
          <p:grpSpPr>
            <a:xfrm>
              <a:off x="1509462" y="3041151"/>
              <a:ext cx="6473992" cy="1336121"/>
              <a:chOff x="1509462" y="3041151"/>
              <a:chExt cx="6473992" cy="1336121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 rotWithShape="1">
              <a:blip r:embed="rId2"/>
              <a:srcRect l="24817" t="80208" r="45900" b="9375"/>
              <a:stretch/>
            </p:blipFill>
            <p:spPr>
              <a:xfrm>
                <a:off x="1509462" y="3082474"/>
                <a:ext cx="6473992" cy="1294798"/>
              </a:xfrm>
              <a:prstGeom prst="rect">
                <a:avLst/>
              </a:prstGeom>
            </p:spPr>
          </p:pic>
          <p:grpSp>
            <p:nvGrpSpPr>
              <p:cNvPr id="25" name="Group 24"/>
              <p:cNvGrpSpPr/>
              <p:nvPr/>
            </p:nvGrpSpPr>
            <p:grpSpPr>
              <a:xfrm>
                <a:off x="2209800" y="3041151"/>
                <a:ext cx="5120694" cy="1154314"/>
                <a:chOff x="3264299" y="1562414"/>
                <a:chExt cx="5120694" cy="1154314"/>
              </a:xfrm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3264299" y="2251137"/>
                  <a:ext cx="5013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smtClean="0"/>
                    <a:t>b</a:t>
                  </a:r>
                  <a:endParaRPr lang="en-US" b="1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655327" y="1562414"/>
                  <a:ext cx="5013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smtClean="0"/>
                    <a:t>+</a:t>
                  </a:r>
                  <a:endParaRPr lang="en-US" b="1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550299" y="2255063"/>
                  <a:ext cx="5013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smtClean="0"/>
                    <a:t>a</a:t>
                  </a:r>
                  <a:endParaRPr lang="en-US" b="1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5153876" y="1573991"/>
                  <a:ext cx="5013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/>
                    <a:t>−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5996837" y="1573991"/>
                  <a:ext cx="929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/>
                    <a:t>−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7455299" y="1569263"/>
                  <a:ext cx="929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smtClean="0"/>
                    <a:t>+</a:t>
                  </a:r>
                  <a:endParaRPr lang="en-US" b="1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7760099" y="2251136"/>
                  <a:ext cx="5013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smtClean="0"/>
                    <a:t>c</a:t>
                  </a:r>
                  <a:endParaRPr lang="en-US" b="1"/>
                </a:p>
              </p:txBody>
            </p:sp>
          </p:grpSp>
        </p:grpSp>
        <p:sp>
          <p:nvSpPr>
            <p:cNvPr id="22" name="TextBox 21"/>
            <p:cNvSpPr txBox="1"/>
            <p:nvPr/>
          </p:nvSpPr>
          <p:spPr>
            <a:xfrm>
              <a:off x="2932445" y="2891135"/>
              <a:ext cx="11061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 5 Volt</a:t>
              </a:r>
              <a:endParaRPr lang="en-US" b="1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14812" y="2907025"/>
              <a:ext cx="11061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 2 Volt</a:t>
              </a:r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236308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10. Berapakah V</a:t>
            </a:r>
            <a:r>
              <a:rPr lang="id-ID" sz="2800" dirty="0" smtClean="0"/>
              <a:t>bc</a:t>
            </a:r>
            <a:r>
              <a:rPr lang="id-ID" dirty="0" smtClean="0"/>
              <a:t>?</a:t>
            </a:r>
            <a:endParaRPr lang="id-ID" dirty="0"/>
          </a:p>
        </p:txBody>
      </p:sp>
      <p:grpSp>
        <p:nvGrpSpPr>
          <p:cNvPr id="19" name="Group 18"/>
          <p:cNvGrpSpPr/>
          <p:nvPr/>
        </p:nvGrpSpPr>
        <p:grpSpPr>
          <a:xfrm>
            <a:off x="1509462" y="2891135"/>
            <a:ext cx="6473992" cy="1486137"/>
            <a:chOff x="1509462" y="2891135"/>
            <a:chExt cx="6473992" cy="1486137"/>
          </a:xfrm>
        </p:grpSpPr>
        <p:grpSp>
          <p:nvGrpSpPr>
            <p:cNvPr id="20" name="Group 19"/>
            <p:cNvGrpSpPr/>
            <p:nvPr/>
          </p:nvGrpSpPr>
          <p:grpSpPr>
            <a:xfrm>
              <a:off x="1509462" y="3041151"/>
              <a:ext cx="6473992" cy="1336121"/>
              <a:chOff x="1509462" y="3041151"/>
              <a:chExt cx="6473992" cy="1336121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2"/>
              <a:srcRect l="24817" t="80208" r="45900" b="9375"/>
              <a:stretch/>
            </p:blipFill>
            <p:spPr>
              <a:xfrm>
                <a:off x="1509462" y="3082474"/>
                <a:ext cx="6473992" cy="1294798"/>
              </a:xfrm>
              <a:prstGeom prst="rect">
                <a:avLst/>
              </a:prstGeom>
            </p:spPr>
          </p:pic>
          <p:grpSp>
            <p:nvGrpSpPr>
              <p:cNvPr id="24" name="Group 23"/>
              <p:cNvGrpSpPr/>
              <p:nvPr/>
            </p:nvGrpSpPr>
            <p:grpSpPr>
              <a:xfrm>
                <a:off x="2209800" y="3041151"/>
                <a:ext cx="5120694" cy="1154314"/>
                <a:chOff x="3264299" y="1562414"/>
                <a:chExt cx="5120694" cy="1154314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3264299" y="2251137"/>
                  <a:ext cx="5013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smtClean="0"/>
                    <a:t>b</a:t>
                  </a:r>
                  <a:endParaRPr lang="en-US" b="1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655327" y="1562414"/>
                  <a:ext cx="5013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smtClean="0"/>
                    <a:t>+</a:t>
                  </a:r>
                  <a:endParaRPr lang="en-US" b="1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550299" y="2255063"/>
                  <a:ext cx="5013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smtClean="0"/>
                    <a:t>a</a:t>
                  </a:r>
                  <a:endParaRPr lang="en-US" b="1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153876" y="1573991"/>
                  <a:ext cx="5013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/>
                    <a:t>−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5996837" y="1573991"/>
                  <a:ext cx="929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/>
                    <a:t>−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7455299" y="1569263"/>
                  <a:ext cx="929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smtClean="0"/>
                    <a:t>+</a:t>
                  </a:r>
                  <a:endParaRPr lang="en-US" b="1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7760099" y="2251136"/>
                  <a:ext cx="5013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smtClean="0"/>
                    <a:t>c</a:t>
                  </a:r>
                  <a:endParaRPr lang="en-US" b="1"/>
                </a:p>
              </p:txBody>
            </p:sp>
          </p:grpSp>
        </p:grpSp>
        <p:sp>
          <p:nvSpPr>
            <p:cNvPr id="21" name="TextBox 20"/>
            <p:cNvSpPr txBox="1"/>
            <p:nvPr/>
          </p:nvSpPr>
          <p:spPr>
            <a:xfrm>
              <a:off x="2932445" y="2891135"/>
              <a:ext cx="11061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 5 Volt</a:t>
              </a:r>
              <a:endParaRPr lang="en-US" b="1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14812" y="2907025"/>
              <a:ext cx="11061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 2 Volt</a:t>
              </a:r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242682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11. Berapakah V</a:t>
            </a:r>
            <a:r>
              <a:rPr lang="id-ID" sz="2800" dirty="0" smtClean="0"/>
              <a:t>cb</a:t>
            </a:r>
            <a:r>
              <a:rPr lang="id-ID" dirty="0" smtClean="0"/>
              <a:t>?</a:t>
            </a:r>
            <a:endParaRPr lang="id-ID" dirty="0"/>
          </a:p>
        </p:txBody>
      </p:sp>
      <p:grpSp>
        <p:nvGrpSpPr>
          <p:cNvPr id="19" name="Group 18"/>
          <p:cNvGrpSpPr/>
          <p:nvPr/>
        </p:nvGrpSpPr>
        <p:grpSpPr>
          <a:xfrm>
            <a:off x="1509462" y="2891135"/>
            <a:ext cx="6473992" cy="1486137"/>
            <a:chOff x="1509462" y="2891135"/>
            <a:chExt cx="6473992" cy="1486137"/>
          </a:xfrm>
        </p:grpSpPr>
        <p:grpSp>
          <p:nvGrpSpPr>
            <p:cNvPr id="20" name="Group 19"/>
            <p:cNvGrpSpPr/>
            <p:nvPr/>
          </p:nvGrpSpPr>
          <p:grpSpPr>
            <a:xfrm>
              <a:off x="1509462" y="3041151"/>
              <a:ext cx="6473992" cy="1336121"/>
              <a:chOff x="1509462" y="3041151"/>
              <a:chExt cx="6473992" cy="1336121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2"/>
              <a:srcRect l="24817" t="80208" r="45900" b="9375"/>
              <a:stretch/>
            </p:blipFill>
            <p:spPr>
              <a:xfrm>
                <a:off x="1509462" y="3082474"/>
                <a:ext cx="6473992" cy="1294798"/>
              </a:xfrm>
              <a:prstGeom prst="rect">
                <a:avLst/>
              </a:prstGeom>
            </p:spPr>
          </p:pic>
          <p:grpSp>
            <p:nvGrpSpPr>
              <p:cNvPr id="24" name="Group 23"/>
              <p:cNvGrpSpPr/>
              <p:nvPr/>
            </p:nvGrpSpPr>
            <p:grpSpPr>
              <a:xfrm>
                <a:off x="2209800" y="3041151"/>
                <a:ext cx="5120694" cy="1154314"/>
                <a:chOff x="3264299" y="1562414"/>
                <a:chExt cx="5120694" cy="1154314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3264299" y="2251137"/>
                  <a:ext cx="5013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smtClean="0"/>
                    <a:t>b</a:t>
                  </a:r>
                  <a:endParaRPr lang="en-US" b="1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655327" y="1562414"/>
                  <a:ext cx="5013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smtClean="0"/>
                    <a:t>+</a:t>
                  </a:r>
                  <a:endParaRPr lang="en-US" b="1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550299" y="2255063"/>
                  <a:ext cx="5013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smtClean="0"/>
                    <a:t>a</a:t>
                  </a:r>
                  <a:endParaRPr lang="en-US" b="1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153876" y="1573991"/>
                  <a:ext cx="5013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/>
                    <a:t>−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5996837" y="1573991"/>
                  <a:ext cx="929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/>
                    <a:t>−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7455299" y="1569263"/>
                  <a:ext cx="929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smtClean="0"/>
                    <a:t>+</a:t>
                  </a:r>
                  <a:endParaRPr lang="en-US" b="1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7760099" y="2251136"/>
                  <a:ext cx="5013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smtClean="0"/>
                    <a:t>c</a:t>
                  </a:r>
                  <a:endParaRPr lang="en-US" b="1"/>
                </a:p>
              </p:txBody>
            </p:sp>
          </p:grpSp>
        </p:grpSp>
        <p:sp>
          <p:nvSpPr>
            <p:cNvPr id="21" name="TextBox 20"/>
            <p:cNvSpPr txBox="1"/>
            <p:nvPr/>
          </p:nvSpPr>
          <p:spPr>
            <a:xfrm>
              <a:off x="2932445" y="2891135"/>
              <a:ext cx="11061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 5 Volt</a:t>
              </a:r>
              <a:endParaRPr lang="en-US" b="1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14812" y="2907025"/>
              <a:ext cx="11061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 2 Volt</a:t>
              </a:r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46325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12. Berapakah V</a:t>
            </a:r>
            <a:r>
              <a:rPr lang="id-ID" sz="2800" dirty="0" smtClean="0"/>
              <a:t>ab</a:t>
            </a:r>
            <a:r>
              <a:rPr lang="id-ID" dirty="0" smtClean="0"/>
              <a:t>?</a:t>
            </a:r>
            <a:endParaRPr lang="id-ID" dirty="0"/>
          </a:p>
        </p:txBody>
      </p:sp>
      <p:grpSp>
        <p:nvGrpSpPr>
          <p:cNvPr id="19" name="Group 18"/>
          <p:cNvGrpSpPr/>
          <p:nvPr/>
        </p:nvGrpSpPr>
        <p:grpSpPr>
          <a:xfrm>
            <a:off x="1509462" y="2891135"/>
            <a:ext cx="6473992" cy="1486137"/>
            <a:chOff x="1509462" y="2891135"/>
            <a:chExt cx="6473992" cy="1486137"/>
          </a:xfrm>
        </p:grpSpPr>
        <p:grpSp>
          <p:nvGrpSpPr>
            <p:cNvPr id="20" name="Group 19"/>
            <p:cNvGrpSpPr/>
            <p:nvPr/>
          </p:nvGrpSpPr>
          <p:grpSpPr>
            <a:xfrm>
              <a:off x="1509462" y="3041151"/>
              <a:ext cx="6473992" cy="1336121"/>
              <a:chOff x="1509462" y="3041151"/>
              <a:chExt cx="6473992" cy="1336121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2"/>
              <a:srcRect l="24817" t="80208" r="45900" b="9375"/>
              <a:stretch/>
            </p:blipFill>
            <p:spPr>
              <a:xfrm>
                <a:off x="1509462" y="3082474"/>
                <a:ext cx="6473992" cy="1294798"/>
              </a:xfrm>
              <a:prstGeom prst="rect">
                <a:avLst/>
              </a:prstGeom>
            </p:spPr>
          </p:pic>
          <p:grpSp>
            <p:nvGrpSpPr>
              <p:cNvPr id="24" name="Group 23"/>
              <p:cNvGrpSpPr/>
              <p:nvPr/>
            </p:nvGrpSpPr>
            <p:grpSpPr>
              <a:xfrm>
                <a:off x="2209800" y="3041151"/>
                <a:ext cx="5120694" cy="1154314"/>
                <a:chOff x="3264299" y="1562414"/>
                <a:chExt cx="5120694" cy="1154314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3264299" y="2251137"/>
                  <a:ext cx="5013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smtClean="0"/>
                    <a:t>b</a:t>
                  </a:r>
                  <a:endParaRPr lang="en-US" b="1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655327" y="1562414"/>
                  <a:ext cx="5013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smtClean="0"/>
                    <a:t>+</a:t>
                  </a:r>
                  <a:endParaRPr lang="en-US" b="1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550299" y="2255063"/>
                  <a:ext cx="5013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smtClean="0"/>
                    <a:t>a</a:t>
                  </a:r>
                  <a:endParaRPr lang="en-US" b="1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153876" y="1573991"/>
                  <a:ext cx="5013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/>
                    <a:t>−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5996837" y="1573991"/>
                  <a:ext cx="929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/>
                    <a:t>−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7455299" y="1569263"/>
                  <a:ext cx="929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smtClean="0"/>
                    <a:t>+</a:t>
                  </a:r>
                  <a:endParaRPr lang="en-US" b="1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7760099" y="2251136"/>
                  <a:ext cx="5013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smtClean="0"/>
                    <a:t>c</a:t>
                  </a:r>
                  <a:endParaRPr lang="en-US" b="1"/>
                </a:p>
              </p:txBody>
            </p:sp>
          </p:grpSp>
        </p:grpSp>
        <p:sp>
          <p:nvSpPr>
            <p:cNvPr id="21" name="TextBox 20"/>
            <p:cNvSpPr txBox="1"/>
            <p:nvPr/>
          </p:nvSpPr>
          <p:spPr>
            <a:xfrm>
              <a:off x="2932445" y="2891135"/>
              <a:ext cx="11061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 5 Volt</a:t>
              </a:r>
              <a:endParaRPr lang="en-US" b="1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14812" y="2907025"/>
              <a:ext cx="11061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 2 Volt</a:t>
              </a:r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02933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13. Berapakah V</a:t>
            </a:r>
            <a:r>
              <a:rPr lang="id-ID" sz="2800" dirty="0" smtClean="0"/>
              <a:t>cb</a:t>
            </a:r>
            <a:r>
              <a:rPr lang="id-ID" dirty="0" smtClean="0"/>
              <a:t>?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743" y="2660837"/>
            <a:ext cx="6474513" cy="15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6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14. Berapakah V</a:t>
            </a:r>
            <a:r>
              <a:rPr lang="id-ID" sz="2800" dirty="0" smtClean="0"/>
              <a:t>da</a:t>
            </a:r>
            <a:r>
              <a:rPr lang="id-ID" dirty="0" smtClean="0"/>
              <a:t>?</a:t>
            </a:r>
            <a:endParaRPr lang="id-ID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96" y="2557196"/>
            <a:ext cx="7011008" cy="17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15. Berapakah V</a:t>
            </a:r>
            <a:r>
              <a:rPr lang="id-ID" sz="2800" dirty="0" smtClean="0"/>
              <a:t>da</a:t>
            </a:r>
            <a:r>
              <a:rPr lang="id-ID" dirty="0" smtClean="0"/>
              <a:t>?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96" y="2557196"/>
            <a:ext cx="7011008" cy="17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9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16. Berapakah V</a:t>
            </a:r>
            <a:r>
              <a:rPr lang="id-ID" sz="2800" dirty="0" smtClean="0"/>
              <a:t>bd</a:t>
            </a:r>
            <a:r>
              <a:rPr lang="id-ID" dirty="0" smtClean="0"/>
              <a:t>?</a:t>
            </a:r>
            <a:endParaRPr lang="id-ID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96" y="2557196"/>
            <a:ext cx="7011008" cy="17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106B-FCF1-41BF-B106-095EF1525E1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033462"/>
            <a:ext cx="7886700" cy="414338"/>
          </a:xfrm>
        </p:spPr>
        <p:txBody>
          <a:bodyPr/>
          <a:lstStyle/>
          <a:p>
            <a:r>
              <a:rPr lang="en-US" altLang="en-US" sz="4000" dirty="0"/>
              <a:t> </a:t>
            </a:r>
            <a:r>
              <a:rPr lang="en-US" altLang="en-US" sz="4000" dirty="0" err="1" smtClean="0"/>
              <a:t>Sistem</a:t>
            </a:r>
            <a:r>
              <a:rPr lang="en-US" altLang="en-US" sz="4000" dirty="0" smtClean="0"/>
              <a:t> Unit (</a:t>
            </a:r>
            <a:r>
              <a:rPr lang="en-US" altLang="en-US" sz="4000" dirty="0" err="1" smtClean="0"/>
              <a:t>Lanjutan</a:t>
            </a:r>
            <a:r>
              <a:rPr lang="en-US" altLang="en-US" sz="4000" dirty="0" smtClean="0"/>
              <a:t>)</a:t>
            </a:r>
            <a:endParaRPr lang="en-US" alt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886200" cy="4652963"/>
          </a:xfrm>
        </p:spPr>
        <p:txBody>
          <a:bodyPr/>
          <a:lstStyle/>
          <a:p>
            <a:r>
              <a:rPr lang="en-US" dirty="0" smtClean="0"/>
              <a:t>1 k = …………….. m</a:t>
            </a:r>
          </a:p>
          <a:p>
            <a:r>
              <a:rPr lang="en-US" dirty="0" smtClean="0"/>
              <a:t>2 M = ……………. k</a:t>
            </a:r>
          </a:p>
          <a:p>
            <a:r>
              <a:rPr lang="en-US" dirty="0" smtClean="0"/>
              <a:t>3 k = ……………….G</a:t>
            </a:r>
          </a:p>
          <a:p>
            <a:r>
              <a:rPr lang="en-US" dirty="0" smtClean="0"/>
              <a:t>4 m = ……………..M</a:t>
            </a:r>
          </a:p>
          <a:p>
            <a:r>
              <a:rPr lang="en-US" dirty="0" smtClean="0"/>
              <a:t>5 m = ……………..</a:t>
            </a:r>
            <a:r>
              <a:rPr lang="el-GR" dirty="0" smtClean="0"/>
              <a:t>μ</a:t>
            </a:r>
            <a:endParaRPr lang="en-US" dirty="0" smtClean="0"/>
          </a:p>
          <a:p>
            <a:r>
              <a:rPr lang="en-US" dirty="0" smtClean="0"/>
              <a:t>6 n = ……………….m</a:t>
            </a:r>
          </a:p>
          <a:p>
            <a:r>
              <a:rPr lang="en-US" dirty="0" smtClean="0"/>
              <a:t>7 p = ………………..n</a:t>
            </a:r>
          </a:p>
          <a:p>
            <a:r>
              <a:rPr lang="en-US" dirty="0" smtClean="0"/>
              <a:t>8 n = ………………..M</a:t>
            </a:r>
          </a:p>
          <a:p>
            <a:r>
              <a:rPr lang="en-US" dirty="0" smtClean="0"/>
              <a:t>9 k = ……………….</a:t>
            </a:r>
            <a:r>
              <a:rPr lang="el-GR" dirty="0"/>
              <a:t> 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29150" y="1676400"/>
            <a:ext cx="3886200" cy="4652963"/>
          </a:xfrm>
        </p:spPr>
        <p:txBody>
          <a:bodyPr/>
          <a:lstStyle/>
          <a:p>
            <a:r>
              <a:rPr lang="en-US" dirty="0" smtClean="0"/>
              <a:t>0,01 m = ……………….k</a:t>
            </a:r>
          </a:p>
          <a:p>
            <a:r>
              <a:rPr lang="en-US" dirty="0" smtClean="0"/>
              <a:t>0,2 M =………………….m</a:t>
            </a:r>
          </a:p>
          <a:p>
            <a:r>
              <a:rPr lang="en-US" dirty="0" smtClean="0"/>
              <a:t>0,003 n = ……………….p</a:t>
            </a:r>
          </a:p>
          <a:p>
            <a:r>
              <a:rPr lang="en-US" dirty="0" smtClean="0"/>
              <a:t>0,4 k = …………………..G</a:t>
            </a:r>
          </a:p>
          <a:p>
            <a:r>
              <a:rPr lang="en-US" dirty="0" smtClean="0"/>
              <a:t>0,00005 G = …………..m</a:t>
            </a:r>
          </a:p>
          <a:p>
            <a:r>
              <a:rPr lang="en-US" dirty="0" smtClean="0"/>
              <a:t>6.10^(-2) k = …………m</a:t>
            </a:r>
          </a:p>
          <a:p>
            <a:r>
              <a:rPr lang="en-US" dirty="0" smtClean="0"/>
              <a:t>7.10^(3) M = …………k</a:t>
            </a:r>
          </a:p>
          <a:p>
            <a:r>
              <a:rPr lang="en-US" dirty="0" smtClean="0"/>
              <a:t>0,8.10^(-1) n =……….m</a:t>
            </a:r>
          </a:p>
          <a:p>
            <a:r>
              <a:rPr lang="en-US" dirty="0" smtClean="0"/>
              <a:t>9.10 p = ………………….M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9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17. Berapakah V</a:t>
            </a:r>
            <a:r>
              <a:rPr lang="id-ID" sz="2800" dirty="0" smtClean="0"/>
              <a:t>fc</a:t>
            </a:r>
            <a:r>
              <a:rPr lang="id-ID" dirty="0" smtClean="0"/>
              <a:t>?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17" y="1779889"/>
            <a:ext cx="7084166" cy="329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18. Berapakah V</a:t>
            </a:r>
            <a:r>
              <a:rPr lang="id-ID" sz="2800" dirty="0" smtClean="0"/>
              <a:t>df</a:t>
            </a:r>
            <a:r>
              <a:rPr lang="id-ID" dirty="0" smtClean="0"/>
              <a:t>?</a:t>
            </a:r>
            <a:endParaRPr lang="id-ID" dirty="0"/>
          </a:p>
        </p:txBody>
      </p:sp>
      <p:grpSp>
        <p:nvGrpSpPr>
          <p:cNvPr id="27" name="Group 26"/>
          <p:cNvGrpSpPr/>
          <p:nvPr/>
        </p:nvGrpSpPr>
        <p:grpSpPr>
          <a:xfrm>
            <a:off x="918393" y="1905000"/>
            <a:ext cx="7082607" cy="3164520"/>
            <a:chOff x="842193" y="1905000"/>
            <a:chExt cx="7082607" cy="3164520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2"/>
            <a:srcRect l="31845" t="31250" r="34187" b="42709"/>
            <a:stretch/>
          </p:blipFill>
          <p:spPr>
            <a:xfrm>
              <a:off x="842193" y="1905000"/>
              <a:ext cx="7082607" cy="3052848"/>
            </a:xfrm>
            <a:prstGeom prst="rect">
              <a:avLst/>
            </a:prstGeom>
          </p:spPr>
        </p:pic>
        <p:grpSp>
          <p:nvGrpSpPr>
            <p:cNvPr id="53" name="Group 52"/>
            <p:cNvGrpSpPr/>
            <p:nvPr/>
          </p:nvGrpSpPr>
          <p:grpSpPr>
            <a:xfrm>
              <a:off x="1409700" y="1976735"/>
              <a:ext cx="6324600" cy="3092785"/>
              <a:chOff x="3569099" y="1449402"/>
              <a:chExt cx="6324600" cy="3092785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3569099" y="2483663"/>
                <a:ext cx="5013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b</a:t>
                </a:r>
                <a:endParaRPr lang="en-US" b="1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947343" y="1453867"/>
                <a:ext cx="9916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2 Volt</a:t>
                </a:r>
                <a:endParaRPr lang="en-US" b="1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655327" y="1562414"/>
                <a:ext cx="5013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+</a:t>
                </a:r>
                <a:endParaRPr lang="en-US" b="1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951738" y="1449402"/>
                <a:ext cx="12556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 - 5 Volt</a:t>
                </a:r>
                <a:endParaRPr lang="en-US" b="1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163283" y="2483663"/>
                <a:ext cx="5013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a</a:t>
                </a:r>
                <a:endParaRPr lang="en-US" b="1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53876" y="1573991"/>
                <a:ext cx="5013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/>
                  <a:t>−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535005" y="1573991"/>
                <a:ext cx="929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/>
                  <a:t>−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998099" y="1569263"/>
                <a:ext cx="929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+</a:t>
                </a:r>
                <a:endParaRPr lang="en-US" b="1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226699" y="2488128"/>
                <a:ext cx="5013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c</a:t>
                </a:r>
                <a:endParaRPr lang="en-US" b="1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964005" y="1573728"/>
                <a:ext cx="929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+</a:t>
                </a:r>
                <a:endParaRPr lang="en-US" b="1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363805" y="1569263"/>
                <a:ext cx="929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/>
                  <a:t>−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9055499" y="2466325"/>
                <a:ext cx="5013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d</a:t>
                </a:r>
                <a:endParaRPr lang="en-US" b="1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7721999" y="1449402"/>
                <a:ext cx="12556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- 4 Volt</a:t>
                </a:r>
                <a:endParaRPr lang="en-US" b="1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512199" y="3130267"/>
                <a:ext cx="5013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+</a:t>
                </a:r>
                <a:endParaRPr lang="en-US" b="1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7010748" y="3141844"/>
                <a:ext cx="5013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/>
                  <a:t>−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7343004" y="3104872"/>
                <a:ext cx="5013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+</a:t>
                </a:r>
                <a:endParaRPr lang="en-US" b="1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8841553" y="3116449"/>
                <a:ext cx="5013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/>
                  <a:t>−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7721999" y="2999889"/>
                <a:ext cx="13331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- 2 Volt</a:t>
                </a:r>
                <a:endParaRPr lang="en-US" b="1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931667" y="2999889"/>
                <a:ext cx="10283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8 Volt</a:t>
                </a:r>
                <a:endParaRPr lang="en-US" b="1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193612" y="4080522"/>
                <a:ext cx="5013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f</a:t>
                </a:r>
                <a:endParaRPr lang="en-US" b="1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9070771" y="4080522"/>
                <a:ext cx="5013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g</a:t>
                </a:r>
                <a:endParaRPr lang="en-US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656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19. Berapakah V</a:t>
            </a:r>
            <a:r>
              <a:rPr lang="id-ID" sz="2800" dirty="0" smtClean="0"/>
              <a:t>gc</a:t>
            </a:r>
            <a:r>
              <a:rPr lang="id-ID" dirty="0" smtClean="0"/>
              <a:t>?</a:t>
            </a:r>
            <a:endParaRPr lang="id-ID" dirty="0"/>
          </a:p>
        </p:txBody>
      </p:sp>
      <p:grpSp>
        <p:nvGrpSpPr>
          <p:cNvPr id="27" name="Group 26"/>
          <p:cNvGrpSpPr/>
          <p:nvPr/>
        </p:nvGrpSpPr>
        <p:grpSpPr>
          <a:xfrm>
            <a:off x="918393" y="1905000"/>
            <a:ext cx="7082607" cy="3164520"/>
            <a:chOff x="842193" y="1905000"/>
            <a:chExt cx="7082607" cy="3164520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2"/>
            <a:srcRect l="31845" t="31250" r="34187" b="42709"/>
            <a:stretch/>
          </p:blipFill>
          <p:spPr>
            <a:xfrm>
              <a:off x="842193" y="1905000"/>
              <a:ext cx="7082607" cy="3052848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1409700" y="1976735"/>
              <a:ext cx="6324600" cy="3092785"/>
              <a:chOff x="3569099" y="1449402"/>
              <a:chExt cx="6324600" cy="3092785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3569099" y="2483663"/>
                <a:ext cx="5013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b</a:t>
                </a:r>
                <a:endParaRPr lang="en-US" b="1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947343" y="1453867"/>
                <a:ext cx="9916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2 Volt</a:t>
                </a:r>
                <a:endParaRPr lang="en-US" b="1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655327" y="1562414"/>
                <a:ext cx="5013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+</a:t>
                </a:r>
                <a:endParaRPr lang="en-US" b="1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951738" y="1449402"/>
                <a:ext cx="12556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 - 5 Volt</a:t>
                </a:r>
                <a:endParaRPr lang="en-US" b="1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163283" y="2483663"/>
                <a:ext cx="5013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a</a:t>
                </a:r>
                <a:endParaRPr lang="en-US" b="1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53876" y="1573991"/>
                <a:ext cx="5013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/>
                  <a:t>−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535005" y="1573991"/>
                <a:ext cx="929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/>
                  <a:t>−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998099" y="1569263"/>
                <a:ext cx="929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+</a:t>
                </a:r>
                <a:endParaRPr lang="en-US" b="1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226699" y="2488128"/>
                <a:ext cx="5013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c</a:t>
                </a:r>
                <a:endParaRPr lang="en-US" b="1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964005" y="1573728"/>
                <a:ext cx="929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+</a:t>
                </a:r>
                <a:endParaRPr lang="en-US" b="1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363805" y="1569263"/>
                <a:ext cx="929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/>
                  <a:t>−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9055499" y="2466325"/>
                <a:ext cx="5013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d</a:t>
                </a:r>
                <a:endParaRPr lang="en-US" b="1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7721999" y="1449402"/>
                <a:ext cx="12556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- 4 Volt</a:t>
                </a:r>
                <a:endParaRPr lang="en-US" b="1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512199" y="3130267"/>
                <a:ext cx="5013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+</a:t>
                </a:r>
                <a:endParaRPr lang="en-US" b="1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7010748" y="3141844"/>
                <a:ext cx="5013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/>
                  <a:t>−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7343004" y="3104872"/>
                <a:ext cx="5013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+</a:t>
                </a:r>
                <a:endParaRPr lang="en-US" b="1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8841553" y="3116449"/>
                <a:ext cx="5013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/>
                  <a:t>−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7721999" y="2999889"/>
                <a:ext cx="13331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- 2 Volt</a:t>
                </a:r>
                <a:endParaRPr lang="en-US" b="1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931667" y="2999889"/>
                <a:ext cx="10283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8 Volt</a:t>
                </a:r>
                <a:endParaRPr lang="en-US" b="1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193612" y="4080522"/>
                <a:ext cx="5013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f</a:t>
                </a:r>
                <a:endParaRPr lang="en-US" b="1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9070771" y="4080522"/>
                <a:ext cx="5013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g</a:t>
                </a:r>
                <a:endParaRPr lang="en-US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07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20. Berapakah V</a:t>
            </a:r>
            <a:r>
              <a:rPr lang="id-ID" sz="2800" dirty="0" smtClean="0"/>
              <a:t>bg</a:t>
            </a:r>
            <a:r>
              <a:rPr lang="id-ID" dirty="0" smtClean="0"/>
              <a:t>?</a:t>
            </a:r>
            <a:endParaRPr lang="id-ID" dirty="0"/>
          </a:p>
        </p:txBody>
      </p:sp>
      <p:grpSp>
        <p:nvGrpSpPr>
          <p:cNvPr id="27" name="Group 26"/>
          <p:cNvGrpSpPr/>
          <p:nvPr/>
        </p:nvGrpSpPr>
        <p:grpSpPr>
          <a:xfrm>
            <a:off x="918393" y="1905000"/>
            <a:ext cx="7082607" cy="3164520"/>
            <a:chOff x="842193" y="1905000"/>
            <a:chExt cx="7082607" cy="3164520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2"/>
            <a:srcRect l="31845" t="31250" r="34187" b="42709"/>
            <a:stretch/>
          </p:blipFill>
          <p:spPr>
            <a:xfrm>
              <a:off x="842193" y="1905000"/>
              <a:ext cx="7082607" cy="3052848"/>
            </a:xfrm>
            <a:prstGeom prst="rect">
              <a:avLst/>
            </a:prstGeom>
          </p:spPr>
        </p:pic>
        <p:grpSp>
          <p:nvGrpSpPr>
            <p:cNvPr id="53" name="Group 52"/>
            <p:cNvGrpSpPr/>
            <p:nvPr/>
          </p:nvGrpSpPr>
          <p:grpSpPr>
            <a:xfrm>
              <a:off x="1409700" y="1976735"/>
              <a:ext cx="6324600" cy="3092785"/>
              <a:chOff x="3569099" y="1449402"/>
              <a:chExt cx="6324600" cy="3092785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3569099" y="2483663"/>
                <a:ext cx="5013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b</a:t>
                </a:r>
                <a:endParaRPr lang="en-US" b="1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947343" y="1453867"/>
                <a:ext cx="9916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2 Volt</a:t>
                </a:r>
                <a:endParaRPr lang="en-US" b="1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655327" y="1562414"/>
                <a:ext cx="5013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+</a:t>
                </a:r>
                <a:endParaRPr lang="en-US" b="1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951738" y="1449402"/>
                <a:ext cx="12556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 - 5 Volt</a:t>
                </a:r>
                <a:endParaRPr lang="en-US" b="1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163283" y="2483663"/>
                <a:ext cx="5013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a</a:t>
                </a:r>
                <a:endParaRPr lang="en-US" b="1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53876" y="1573991"/>
                <a:ext cx="5013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/>
                  <a:t>−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535005" y="1573991"/>
                <a:ext cx="929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/>
                  <a:t>−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998099" y="1569263"/>
                <a:ext cx="929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+</a:t>
                </a:r>
                <a:endParaRPr lang="en-US" b="1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226699" y="2488128"/>
                <a:ext cx="5013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c</a:t>
                </a:r>
                <a:endParaRPr lang="en-US" b="1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964005" y="1573728"/>
                <a:ext cx="929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+</a:t>
                </a:r>
                <a:endParaRPr lang="en-US" b="1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363805" y="1569263"/>
                <a:ext cx="929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/>
                  <a:t>−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9055499" y="2466325"/>
                <a:ext cx="5013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d</a:t>
                </a:r>
                <a:endParaRPr lang="en-US" b="1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7721999" y="1449402"/>
                <a:ext cx="12556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- 4 Volt</a:t>
                </a:r>
                <a:endParaRPr lang="en-US" b="1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512199" y="3130267"/>
                <a:ext cx="5013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+</a:t>
                </a:r>
                <a:endParaRPr lang="en-US" b="1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7010748" y="3141844"/>
                <a:ext cx="5013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/>
                  <a:t>−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7343004" y="3104872"/>
                <a:ext cx="5013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+</a:t>
                </a:r>
                <a:endParaRPr lang="en-US" b="1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8841553" y="3116449"/>
                <a:ext cx="5013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/>
                  <a:t>−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7721999" y="2999889"/>
                <a:ext cx="13331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- 2 Volt</a:t>
                </a:r>
                <a:endParaRPr lang="en-US" b="1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931667" y="2999889"/>
                <a:ext cx="10283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8 Volt</a:t>
                </a:r>
                <a:endParaRPr lang="en-US" b="1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193612" y="4080522"/>
                <a:ext cx="5013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f</a:t>
                </a:r>
                <a:endParaRPr lang="en-US" b="1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9070771" y="4080522"/>
                <a:ext cx="5013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/>
                  <a:t>g</a:t>
                </a:r>
                <a:endParaRPr lang="en-US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907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372350" cy="4626611"/>
          </a:xfrm>
        </p:spPr>
        <p:txBody>
          <a:bodyPr/>
          <a:lstStyle/>
          <a:p>
            <a:pPr marL="0" indent="0" algn="just">
              <a:spcAft>
                <a:spcPts val="1200"/>
              </a:spcAft>
              <a:buNone/>
            </a:pPr>
            <a:r>
              <a:rPr lang="en-US" b="1" u="sng" dirty="0" err="1" smtClean="0"/>
              <a:t>Elemen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Aktif</a:t>
            </a:r>
            <a:r>
              <a:rPr lang="en-US" b="1" u="sng" dirty="0" smtClean="0"/>
              <a:t>:</a:t>
            </a:r>
          </a:p>
          <a:p>
            <a:pPr algn="just"/>
            <a:r>
              <a:rPr lang="en-US" sz="2400" err="1" smtClean="0"/>
              <a:t>Sumber</a:t>
            </a:r>
            <a:r>
              <a:rPr lang="en-US" sz="2400" smtClean="0"/>
              <a:t> tegangan </a:t>
            </a:r>
          </a:p>
          <a:p>
            <a:pPr marL="914400" indent="-457200" algn="just">
              <a:buFont typeface="Wingdings" panose="05000000000000000000" pitchFamily="2" charset="2"/>
              <a:buChar char="Ø"/>
            </a:pPr>
            <a:r>
              <a:rPr lang="en-US" sz="2400" smtClean="0"/>
              <a:t>Perangkat </a:t>
            </a:r>
            <a:r>
              <a:rPr lang="en-US" sz="2400" dirty="0" err="1"/>
              <a:t>dua</a:t>
            </a:r>
            <a:r>
              <a:rPr lang="en-US" sz="2400" dirty="0"/>
              <a:t> terminal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mempertahankan</a:t>
            </a:r>
            <a:r>
              <a:rPr lang="en-US" sz="2400" dirty="0"/>
              <a:t> </a:t>
            </a:r>
            <a:r>
              <a:rPr lang="en-US" sz="2400" dirty="0" err="1"/>
              <a:t>tegangan</a:t>
            </a:r>
            <a:r>
              <a:rPr lang="en-US" sz="2400" dirty="0"/>
              <a:t> </a:t>
            </a:r>
            <a:r>
              <a:rPr lang="en-US" sz="2400" dirty="0" err="1" smtClean="0"/>
              <a:t>tetap</a:t>
            </a:r>
            <a:endParaRPr lang="en-US" sz="2400" dirty="0"/>
          </a:p>
          <a:p>
            <a:pPr marL="914400" indent="-457200" algn="just">
              <a:buFont typeface="Wingdings" panose="05000000000000000000" pitchFamily="2" charset="2"/>
              <a:buChar char="Ø"/>
            </a:pPr>
            <a:r>
              <a:rPr lang="en-US" sz="2400" dirty="0" err="1" smtClean="0"/>
              <a:t>Arus</a:t>
            </a:r>
            <a:r>
              <a:rPr lang="en-US" sz="2400" dirty="0" smtClean="0"/>
              <a:t> </a:t>
            </a:r>
            <a:r>
              <a:rPr lang="en-US" sz="2400" dirty="0" err="1" smtClean="0"/>
              <a:t>positif</a:t>
            </a:r>
            <a:r>
              <a:rPr lang="en-US" sz="2400" dirty="0" smtClean="0"/>
              <a:t> </a:t>
            </a:r>
            <a:r>
              <a:rPr lang="en-US" sz="2400" dirty="0" err="1" smtClean="0"/>
              <a:t>keluar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terminal </a:t>
            </a:r>
            <a:r>
              <a:rPr lang="en-US" sz="2400" dirty="0" err="1" smtClean="0"/>
              <a:t>positif</a:t>
            </a:r>
            <a:r>
              <a:rPr lang="en-US" sz="2400" dirty="0" smtClean="0"/>
              <a:t>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tegangan</a:t>
            </a:r>
            <a:endParaRPr lang="en-US" sz="2400" dirty="0" smtClean="0"/>
          </a:p>
          <a:p>
            <a:pPr marL="0" indent="0" algn="just">
              <a:buNone/>
            </a:pPr>
            <a:endParaRPr lang="en-US" sz="2400" dirty="0" smtClean="0"/>
          </a:p>
          <a:p>
            <a:pPr algn="just">
              <a:buFont typeface="+mj-lt"/>
              <a:buAutoNum type="arabicPeriod" startAt="2"/>
            </a:pP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arus</a:t>
            </a:r>
            <a:endParaRPr lang="en-US" sz="2400" dirty="0" smtClean="0"/>
          </a:p>
          <a:p>
            <a:pPr marL="914400" indent="-457200" algn="just">
              <a:buFont typeface="Wingdings" panose="05000000000000000000" pitchFamily="2" charset="2"/>
              <a:buChar char="Ø"/>
            </a:pPr>
            <a:r>
              <a:rPr lang="en-US" sz="2400" smtClean="0"/>
              <a:t>Rangkaian </a:t>
            </a:r>
            <a:r>
              <a:rPr lang="en-US" sz="2400" dirty="0" err="1"/>
              <a:t>elektronik</a:t>
            </a:r>
            <a:r>
              <a:rPr lang="en-US" sz="2400" dirty="0"/>
              <a:t> yang </a:t>
            </a:r>
            <a:r>
              <a:rPr lang="en-US" sz="2400" dirty="0" err="1"/>
              <a:t>mengirim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 smtClean="0"/>
              <a:t>menyerap</a:t>
            </a:r>
            <a:r>
              <a:rPr lang="en-US" sz="2400" dirty="0" smtClean="0"/>
              <a:t> </a:t>
            </a:r>
            <a:r>
              <a:rPr lang="en-US" sz="2400" dirty="0" err="1"/>
              <a:t>arus</a:t>
            </a:r>
            <a:r>
              <a:rPr lang="en-US" sz="2400" dirty="0"/>
              <a:t> </a:t>
            </a:r>
            <a:endParaRPr lang="en-US" sz="2400" dirty="0" smtClean="0"/>
          </a:p>
          <a:p>
            <a:pPr marL="914400" indent="-457200" algn="just">
              <a:buFont typeface="Wingdings" panose="05000000000000000000" pitchFamily="2" charset="2"/>
              <a:buChar char="Ø"/>
            </a:pPr>
            <a:r>
              <a:rPr lang="en-US" sz="2400" smtClean="0"/>
              <a:t>Listrik </a:t>
            </a:r>
            <a:r>
              <a:rPr lang="en-US" sz="2400" dirty="0"/>
              <a:t>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bergantung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tegangan</a:t>
            </a:r>
            <a:r>
              <a:rPr lang="en-US" sz="2400" dirty="0"/>
              <a:t> yang </a:t>
            </a:r>
            <a:r>
              <a:rPr lang="en-US" sz="2400" dirty="0" err="1"/>
              <a:t>melewatinya</a:t>
            </a:r>
            <a:endParaRPr lang="en-US" sz="2400" dirty="0" smtClean="0"/>
          </a:p>
          <a:p>
            <a:pPr algn="just">
              <a:buAutoNum type="arabicPeriod" startAt="2"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582" y="1371600"/>
            <a:ext cx="1085182" cy="48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3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6D8621-3AB8-46ED-81AE-9D22239DDE48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89768"/>
            <a:ext cx="7886700" cy="458032"/>
          </a:xfrm>
        </p:spPr>
        <p:txBody>
          <a:bodyPr/>
          <a:lstStyle/>
          <a:p>
            <a:pPr algn="l" eaLnBrk="1" hangingPunct="1"/>
            <a:r>
              <a:rPr lang="en-US" altLang="en-US" sz="4000" smtClean="0"/>
              <a:t>Definisi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774189"/>
            <a:ext cx="7886700" cy="4626611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GB" altLang="en-US" dirty="0" err="1" smtClean="0"/>
              <a:t>Rangkaian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listrik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adalah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suatu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kumpulan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elemen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atau</a:t>
            </a:r>
            <a:r>
              <a:rPr lang="en-GB" altLang="en-US" dirty="0" smtClean="0"/>
              <a:t> </a:t>
            </a:r>
            <a:r>
              <a:rPr lang="en-GB" altLang="en-US" u="sng" dirty="0" err="1" smtClean="0">
                <a:solidFill>
                  <a:srgbClr val="FF0000"/>
                </a:solidFill>
              </a:rPr>
              <a:t>komponen</a:t>
            </a:r>
            <a:r>
              <a:rPr lang="en-GB" altLang="en-US" u="sng" dirty="0" smtClean="0">
                <a:solidFill>
                  <a:srgbClr val="FF0000"/>
                </a:solidFill>
              </a:rPr>
              <a:t> </a:t>
            </a:r>
            <a:r>
              <a:rPr lang="en-GB" altLang="en-US" u="sng" dirty="0" err="1" smtClean="0">
                <a:solidFill>
                  <a:srgbClr val="FF0000"/>
                </a:solidFill>
              </a:rPr>
              <a:t>listrik</a:t>
            </a:r>
            <a:r>
              <a:rPr lang="en-GB" altLang="en-US" dirty="0" smtClean="0"/>
              <a:t> yang </a:t>
            </a:r>
            <a:r>
              <a:rPr lang="en-GB" altLang="en-US" dirty="0" err="1" smtClean="0"/>
              <a:t>saling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dihubungkan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dengan</a:t>
            </a:r>
            <a:r>
              <a:rPr lang="en-GB" altLang="en-US" dirty="0" smtClean="0"/>
              <a:t> </a:t>
            </a:r>
            <a:r>
              <a:rPr lang="en-GB" altLang="en-US" u="sng" dirty="0" err="1" smtClean="0">
                <a:solidFill>
                  <a:srgbClr val="FF0000"/>
                </a:solidFill>
              </a:rPr>
              <a:t>cara-cara</a:t>
            </a:r>
            <a:r>
              <a:rPr lang="en-GB" altLang="en-US" u="sng" dirty="0" smtClean="0">
                <a:solidFill>
                  <a:srgbClr val="FF0000"/>
                </a:solidFill>
              </a:rPr>
              <a:t> </a:t>
            </a:r>
            <a:r>
              <a:rPr lang="en-GB" altLang="en-US" u="sng" dirty="0" err="1" smtClean="0">
                <a:solidFill>
                  <a:srgbClr val="FF0000"/>
                </a:solidFill>
              </a:rPr>
              <a:t>tertentu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dan</a:t>
            </a:r>
            <a:r>
              <a:rPr lang="en-GB" altLang="en-US" dirty="0" smtClean="0"/>
              <a:t> paling </a:t>
            </a:r>
            <a:r>
              <a:rPr lang="en-GB" altLang="en-US" dirty="0" err="1" smtClean="0"/>
              <a:t>sedikit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mempunyai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satu</a:t>
            </a:r>
            <a:r>
              <a:rPr lang="en-GB" altLang="en-US" dirty="0" smtClean="0"/>
              <a:t> </a:t>
            </a:r>
            <a:r>
              <a:rPr lang="en-GB" altLang="en-US" u="sng" dirty="0" err="1" smtClean="0">
                <a:solidFill>
                  <a:srgbClr val="FF0000"/>
                </a:solidFill>
              </a:rPr>
              <a:t>lintasan</a:t>
            </a:r>
            <a:r>
              <a:rPr lang="en-GB" altLang="en-US" u="sng" dirty="0" smtClean="0">
                <a:solidFill>
                  <a:srgbClr val="FF0000"/>
                </a:solidFill>
              </a:rPr>
              <a:t> </a:t>
            </a:r>
            <a:r>
              <a:rPr lang="en-GB" altLang="en-US" u="sng" dirty="0" err="1" smtClean="0">
                <a:solidFill>
                  <a:srgbClr val="FF0000"/>
                </a:solidFill>
              </a:rPr>
              <a:t>tertutup</a:t>
            </a:r>
            <a:r>
              <a:rPr lang="en-GB" altLang="en-US" dirty="0" smtClean="0"/>
              <a:t>.</a:t>
            </a:r>
          </a:p>
          <a:p>
            <a:pPr marL="0" indent="0" algn="just" eaLnBrk="1" hangingPunct="1">
              <a:buNone/>
            </a:pPr>
            <a:endParaRPr lang="en-GB" alt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id-ID" altLang="en-US" dirty="0"/>
              <a:t>Listrik </a:t>
            </a:r>
            <a:r>
              <a:rPr lang="id-ID" altLang="en-US" dirty="0">
                <a:sym typeface="Wingdings" panose="05000000000000000000" pitchFamily="2" charset="2"/>
              </a:rPr>
              <a:t> </a:t>
            </a:r>
            <a:r>
              <a:rPr lang="id-ID" altLang="en-US" i="1" dirty="0">
                <a:sym typeface="Wingdings" panose="05000000000000000000" pitchFamily="2" charset="2"/>
              </a:rPr>
              <a:t>electric</a:t>
            </a:r>
            <a:r>
              <a:rPr lang="id-ID" altLang="en-US" dirty="0">
                <a:sym typeface="Wingdings" panose="05000000000000000000" pitchFamily="2" charset="2"/>
              </a:rPr>
              <a:t>  </a:t>
            </a:r>
            <a:r>
              <a:rPr lang="id-ID" altLang="en-US" i="1" dirty="0">
                <a:sym typeface="Wingdings" panose="05000000000000000000" pitchFamily="2" charset="2"/>
              </a:rPr>
              <a:t>electron</a:t>
            </a:r>
            <a:r>
              <a:rPr lang="id-ID" altLang="en-US" dirty="0">
                <a:sym typeface="Wingdings" panose="05000000000000000000" pitchFamily="2" charset="2"/>
              </a:rPr>
              <a:t>  muatan  muatan yang bergerak  arus</a:t>
            </a:r>
            <a:endParaRPr lang="id-ID" altLang="en-US" dirty="0"/>
          </a:p>
          <a:p>
            <a:pPr algn="just" eaLnBrk="1" hangingPunct="1">
              <a:buFontTx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2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32EDE5-20BB-45D0-9C19-9CA876C05A5B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grpSp>
        <p:nvGrpSpPr>
          <p:cNvPr id="2" name="Organization Chart 5"/>
          <p:cNvGrpSpPr>
            <a:grpSpLocks/>
          </p:cNvGrpSpPr>
          <p:nvPr/>
        </p:nvGrpSpPr>
        <p:grpSpPr bwMode="auto">
          <a:xfrm>
            <a:off x="457200" y="1600200"/>
            <a:ext cx="8229600" cy="4525963"/>
            <a:chOff x="1152" y="1298"/>
            <a:chExt cx="3889" cy="1152"/>
          </a:xfrm>
        </p:grpSpPr>
        <p:cxnSp>
          <p:nvCxnSpPr>
            <p:cNvPr id="17412" name="_s17412"/>
            <p:cNvCxnSpPr>
              <a:cxnSpLocks noChangeShapeType="1"/>
              <a:stCxn id="13" idx="0"/>
              <a:endCxn id="5" idx="2"/>
            </p:cNvCxnSpPr>
            <p:nvPr/>
          </p:nvCxnSpPr>
          <p:spPr bwMode="auto">
            <a:xfrm rot="5400000" flipH="1">
              <a:off x="4510" y="1842"/>
              <a:ext cx="144" cy="495"/>
            </a:xfrm>
            <a:prstGeom prst="bentConnector3">
              <a:avLst>
                <a:gd name="adj1" fmla="val 2022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3" name="_s17413"/>
            <p:cNvCxnSpPr>
              <a:cxnSpLocks noChangeShapeType="1"/>
              <a:stCxn id="12" idx="0"/>
              <a:endCxn id="5" idx="2"/>
            </p:cNvCxnSpPr>
            <p:nvPr/>
          </p:nvCxnSpPr>
          <p:spPr bwMode="auto">
            <a:xfrm rot="16200000">
              <a:off x="4263" y="2089"/>
              <a:ext cx="144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4" name="_s17414"/>
            <p:cNvCxnSpPr>
              <a:cxnSpLocks noChangeShapeType="1"/>
              <a:stCxn id="11" idx="0"/>
              <a:endCxn id="5" idx="2"/>
            </p:cNvCxnSpPr>
            <p:nvPr/>
          </p:nvCxnSpPr>
          <p:spPr bwMode="auto">
            <a:xfrm rot="16200000">
              <a:off x="4015" y="1842"/>
              <a:ext cx="144" cy="495"/>
            </a:xfrm>
            <a:prstGeom prst="bentConnector3">
              <a:avLst>
                <a:gd name="adj1" fmla="val 2022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5" name="_s17415"/>
            <p:cNvCxnSpPr>
              <a:cxnSpLocks noChangeShapeType="1"/>
              <a:stCxn id="10" idx="0"/>
              <a:endCxn id="4" idx="2"/>
            </p:cNvCxnSpPr>
            <p:nvPr/>
          </p:nvCxnSpPr>
          <p:spPr bwMode="auto">
            <a:xfrm rot="5400000" flipH="1">
              <a:off x="2777" y="1595"/>
              <a:ext cx="144" cy="990"/>
            </a:xfrm>
            <a:prstGeom prst="bentConnector3">
              <a:avLst>
                <a:gd name="adj1" fmla="val 2022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6" name="_s17416"/>
            <p:cNvCxnSpPr>
              <a:cxnSpLocks noChangeShapeType="1"/>
              <a:stCxn id="9" idx="0"/>
              <a:endCxn id="4" idx="2"/>
            </p:cNvCxnSpPr>
            <p:nvPr/>
          </p:nvCxnSpPr>
          <p:spPr bwMode="auto">
            <a:xfrm rot="5400000" flipH="1">
              <a:off x="2530" y="1842"/>
              <a:ext cx="144" cy="495"/>
            </a:xfrm>
            <a:prstGeom prst="bentConnector3">
              <a:avLst>
                <a:gd name="adj1" fmla="val 2022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7" name="_s17417"/>
            <p:cNvCxnSpPr>
              <a:cxnSpLocks noChangeShapeType="1"/>
              <a:stCxn id="8" idx="0"/>
              <a:endCxn id="4" idx="2"/>
            </p:cNvCxnSpPr>
            <p:nvPr/>
          </p:nvCxnSpPr>
          <p:spPr bwMode="auto">
            <a:xfrm rot="5400000" flipH="1">
              <a:off x="2283" y="2089"/>
              <a:ext cx="144" cy="1"/>
            </a:xfrm>
            <a:prstGeom prst="bentConnector3">
              <a:avLst>
                <a:gd name="adj1" fmla="val 2022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8" name="_s17418"/>
            <p:cNvCxnSpPr>
              <a:cxnSpLocks noChangeShapeType="1"/>
              <a:stCxn id="7" idx="0"/>
              <a:endCxn id="4" idx="2"/>
            </p:cNvCxnSpPr>
            <p:nvPr/>
          </p:nvCxnSpPr>
          <p:spPr bwMode="auto">
            <a:xfrm rot="16200000">
              <a:off x="2035" y="1842"/>
              <a:ext cx="144" cy="495"/>
            </a:xfrm>
            <a:prstGeom prst="bentConnector3">
              <a:avLst>
                <a:gd name="adj1" fmla="val 2022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9" name="_s17419"/>
            <p:cNvCxnSpPr>
              <a:cxnSpLocks noChangeShapeType="1"/>
              <a:stCxn id="6" idx="0"/>
              <a:endCxn id="4" idx="2"/>
            </p:cNvCxnSpPr>
            <p:nvPr/>
          </p:nvCxnSpPr>
          <p:spPr bwMode="auto">
            <a:xfrm rot="16200000">
              <a:off x="1787" y="1595"/>
              <a:ext cx="144" cy="990"/>
            </a:xfrm>
            <a:prstGeom prst="bentConnector3">
              <a:avLst>
                <a:gd name="adj1" fmla="val 2022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0" name="_s17420"/>
            <p:cNvCxnSpPr>
              <a:cxnSpLocks noChangeShapeType="1"/>
              <a:stCxn id="5" idx="0"/>
              <a:endCxn id="3" idx="2"/>
            </p:cNvCxnSpPr>
            <p:nvPr/>
          </p:nvCxnSpPr>
          <p:spPr bwMode="auto">
            <a:xfrm rot="5400000" flipH="1">
              <a:off x="3767" y="1163"/>
              <a:ext cx="144" cy="990"/>
            </a:xfrm>
            <a:prstGeom prst="bentConnector3">
              <a:avLst>
                <a:gd name="adj1" fmla="val 2022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1" name="_s17421"/>
            <p:cNvCxnSpPr>
              <a:cxnSpLocks noChangeShapeType="1"/>
              <a:stCxn id="4" idx="0"/>
              <a:endCxn id="3" idx="2"/>
            </p:cNvCxnSpPr>
            <p:nvPr/>
          </p:nvCxnSpPr>
          <p:spPr bwMode="auto">
            <a:xfrm rot="16200000">
              <a:off x="2777" y="1163"/>
              <a:ext cx="144" cy="990"/>
            </a:xfrm>
            <a:prstGeom prst="bentConnector3">
              <a:avLst>
                <a:gd name="adj1" fmla="val 2022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" name="_s17422"/>
            <p:cNvSpPr>
              <a:spLocks noChangeArrowheads="1"/>
            </p:cNvSpPr>
            <p:nvPr/>
          </p:nvSpPr>
          <p:spPr bwMode="auto">
            <a:xfrm>
              <a:off x="2912" y="1298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Elemen-Elemen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Rangkaian Listrik</a:t>
              </a:r>
            </a:p>
          </p:txBody>
        </p:sp>
        <p:sp>
          <p:nvSpPr>
            <p:cNvPr id="4" name="_s17423"/>
            <p:cNvSpPr>
              <a:spLocks noChangeArrowheads="1"/>
            </p:cNvSpPr>
            <p:nvPr/>
          </p:nvSpPr>
          <p:spPr bwMode="auto">
            <a:xfrm>
              <a:off x="1922" y="1730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Elemen 2 terminal</a:t>
              </a:r>
            </a:p>
          </p:txBody>
        </p:sp>
        <p:sp>
          <p:nvSpPr>
            <p:cNvPr id="5" name="_s17424"/>
            <p:cNvSpPr>
              <a:spLocks noChangeArrowheads="1"/>
            </p:cNvSpPr>
            <p:nvPr/>
          </p:nvSpPr>
          <p:spPr bwMode="auto">
            <a:xfrm>
              <a:off x="3902" y="1730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Elemen 3 terminal</a:t>
              </a:r>
            </a:p>
          </p:txBody>
        </p:sp>
        <p:sp>
          <p:nvSpPr>
            <p:cNvPr id="6" name="_s17425"/>
            <p:cNvSpPr>
              <a:spLocks noChangeArrowheads="1"/>
            </p:cNvSpPr>
            <p:nvPr/>
          </p:nvSpPr>
          <p:spPr bwMode="auto">
            <a:xfrm>
              <a:off x="1152" y="2162"/>
              <a:ext cx="4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Sumber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tegangan</a:t>
              </a:r>
            </a:p>
          </p:txBody>
        </p:sp>
        <p:sp>
          <p:nvSpPr>
            <p:cNvPr id="7" name="_s17426"/>
            <p:cNvSpPr>
              <a:spLocks noChangeArrowheads="1"/>
            </p:cNvSpPr>
            <p:nvPr/>
          </p:nvSpPr>
          <p:spPr bwMode="auto">
            <a:xfrm>
              <a:off x="1647" y="2162"/>
              <a:ext cx="4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Sumber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arus</a:t>
              </a:r>
            </a:p>
          </p:txBody>
        </p:sp>
        <p:sp>
          <p:nvSpPr>
            <p:cNvPr id="8" name="_s17427"/>
            <p:cNvSpPr>
              <a:spLocks noChangeArrowheads="1"/>
            </p:cNvSpPr>
            <p:nvPr/>
          </p:nvSpPr>
          <p:spPr bwMode="auto">
            <a:xfrm>
              <a:off x="2142" y="2162"/>
              <a:ext cx="4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Resistor</a:t>
              </a:r>
            </a:p>
          </p:txBody>
        </p:sp>
        <p:sp>
          <p:nvSpPr>
            <p:cNvPr id="9" name="_s17428"/>
            <p:cNvSpPr>
              <a:spLocks noChangeArrowheads="1"/>
            </p:cNvSpPr>
            <p:nvPr/>
          </p:nvSpPr>
          <p:spPr bwMode="auto">
            <a:xfrm>
              <a:off x="2637" y="2162"/>
              <a:ext cx="4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Kapasitor</a:t>
              </a:r>
            </a:p>
          </p:txBody>
        </p:sp>
        <p:sp>
          <p:nvSpPr>
            <p:cNvPr id="10" name="_s17429"/>
            <p:cNvSpPr>
              <a:spLocks noChangeArrowheads="1"/>
            </p:cNvSpPr>
            <p:nvPr/>
          </p:nvSpPr>
          <p:spPr bwMode="auto">
            <a:xfrm>
              <a:off x="3132" y="2162"/>
              <a:ext cx="4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Induktor</a:t>
              </a:r>
            </a:p>
          </p:txBody>
        </p:sp>
        <p:sp>
          <p:nvSpPr>
            <p:cNvPr id="11" name="_s17430"/>
            <p:cNvSpPr>
              <a:spLocks noChangeArrowheads="1"/>
            </p:cNvSpPr>
            <p:nvPr/>
          </p:nvSpPr>
          <p:spPr bwMode="auto">
            <a:xfrm>
              <a:off x="3627" y="2162"/>
              <a:ext cx="4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Transistor</a:t>
              </a:r>
            </a:p>
          </p:txBody>
        </p:sp>
        <p:sp>
          <p:nvSpPr>
            <p:cNvPr id="12" name="_s17431"/>
            <p:cNvSpPr>
              <a:spLocks noChangeArrowheads="1"/>
            </p:cNvSpPr>
            <p:nvPr/>
          </p:nvSpPr>
          <p:spPr bwMode="auto">
            <a:xfrm>
              <a:off x="4122" y="2162"/>
              <a:ext cx="4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Integrated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circuit</a:t>
              </a:r>
            </a:p>
          </p:txBody>
        </p:sp>
        <p:sp>
          <p:nvSpPr>
            <p:cNvPr id="13" name="_s17432"/>
            <p:cNvSpPr>
              <a:spLocks noChangeArrowheads="1"/>
            </p:cNvSpPr>
            <p:nvPr/>
          </p:nvSpPr>
          <p:spPr bwMode="auto">
            <a:xfrm>
              <a:off x="4617" y="2162"/>
              <a:ext cx="4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DLL</a:t>
              </a:r>
            </a:p>
          </p:txBody>
        </p:sp>
      </p:grpSp>
      <p:sp>
        <p:nvSpPr>
          <p:cNvPr id="1050" name="Rectangle 46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143000"/>
          </a:xfrm>
          <a:noFill/>
        </p:spPr>
        <p:txBody>
          <a:bodyPr/>
          <a:lstStyle/>
          <a:p>
            <a:pPr algn="l" eaLnBrk="1" hangingPunct="1"/>
            <a:r>
              <a:rPr lang="en-US" altLang="en-US" sz="4000" smtClean="0">
                <a:latin typeface="+mn-lt"/>
              </a:rPr>
              <a:t>Elemen Listrik</a:t>
            </a:r>
          </a:p>
        </p:txBody>
      </p:sp>
    </p:spTree>
    <p:extLst>
      <p:ext uri="{BB962C8B-B14F-4D97-AF65-F5344CB8AC3E}">
        <p14:creationId xmlns:p14="http://schemas.microsoft.com/office/powerpoint/2010/main" val="308296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EEDE94E-EF01-42ED-922D-72AA1E4155C2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grpSp>
        <p:nvGrpSpPr>
          <p:cNvPr id="2" name="Content Placeholder 2049"/>
          <p:cNvGrpSpPr>
            <a:grpSpLocks/>
          </p:cNvGrpSpPr>
          <p:nvPr/>
        </p:nvGrpSpPr>
        <p:grpSpPr bwMode="auto">
          <a:xfrm>
            <a:off x="457200" y="1600200"/>
            <a:ext cx="8229600" cy="4525963"/>
            <a:chOff x="1152" y="1298"/>
            <a:chExt cx="3889" cy="1152"/>
          </a:xfrm>
        </p:grpSpPr>
        <p:cxnSp>
          <p:nvCxnSpPr>
            <p:cNvPr id="18436" name="_s18436"/>
            <p:cNvCxnSpPr>
              <a:cxnSpLocks noChangeShapeType="1"/>
              <a:stCxn id="13" idx="0"/>
              <a:endCxn id="5" idx="2"/>
            </p:cNvCxnSpPr>
            <p:nvPr/>
          </p:nvCxnSpPr>
          <p:spPr bwMode="auto">
            <a:xfrm rot="5400000" flipH="1">
              <a:off x="4510" y="1842"/>
              <a:ext cx="144" cy="495"/>
            </a:xfrm>
            <a:prstGeom prst="bentConnector3">
              <a:avLst>
                <a:gd name="adj1" fmla="val 2022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37" name="_s18437"/>
            <p:cNvCxnSpPr>
              <a:cxnSpLocks noChangeShapeType="1"/>
              <a:stCxn id="12" idx="0"/>
              <a:endCxn id="5" idx="2"/>
            </p:cNvCxnSpPr>
            <p:nvPr/>
          </p:nvCxnSpPr>
          <p:spPr bwMode="auto">
            <a:xfrm rot="16200000">
              <a:off x="4263" y="2089"/>
              <a:ext cx="144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38" name="_s18438"/>
            <p:cNvCxnSpPr>
              <a:cxnSpLocks noChangeShapeType="1"/>
              <a:stCxn id="11" idx="0"/>
              <a:endCxn id="5" idx="2"/>
            </p:cNvCxnSpPr>
            <p:nvPr/>
          </p:nvCxnSpPr>
          <p:spPr bwMode="auto">
            <a:xfrm rot="16200000">
              <a:off x="4015" y="1842"/>
              <a:ext cx="144" cy="495"/>
            </a:xfrm>
            <a:prstGeom prst="bentConnector3">
              <a:avLst>
                <a:gd name="adj1" fmla="val 2022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39" name="_s18439"/>
            <p:cNvCxnSpPr>
              <a:cxnSpLocks noChangeShapeType="1"/>
              <a:stCxn id="10" idx="0"/>
              <a:endCxn id="4" idx="2"/>
            </p:cNvCxnSpPr>
            <p:nvPr/>
          </p:nvCxnSpPr>
          <p:spPr bwMode="auto">
            <a:xfrm rot="5400000" flipH="1">
              <a:off x="2777" y="1595"/>
              <a:ext cx="144" cy="990"/>
            </a:xfrm>
            <a:prstGeom prst="bentConnector3">
              <a:avLst>
                <a:gd name="adj1" fmla="val 2022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0" name="_s18440"/>
            <p:cNvCxnSpPr>
              <a:cxnSpLocks noChangeShapeType="1"/>
              <a:stCxn id="9" idx="0"/>
              <a:endCxn id="4" idx="2"/>
            </p:cNvCxnSpPr>
            <p:nvPr/>
          </p:nvCxnSpPr>
          <p:spPr bwMode="auto">
            <a:xfrm rot="5400000" flipH="1">
              <a:off x="2530" y="1842"/>
              <a:ext cx="144" cy="495"/>
            </a:xfrm>
            <a:prstGeom prst="bentConnector3">
              <a:avLst>
                <a:gd name="adj1" fmla="val 2022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1" name="_s18441"/>
            <p:cNvCxnSpPr>
              <a:cxnSpLocks noChangeShapeType="1"/>
              <a:stCxn id="8" idx="0"/>
              <a:endCxn id="4" idx="2"/>
            </p:cNvCxnSpPr>
            <p:nvPr/>
          </p:nvCxnSpPr>
          <p:spPr bwMode="auto">
            <a:xfrm rot="5400000" flipH="1">
              <a:off x="2283" y="2089"/>
              <a:ext cx="144" cy="1"/>
            </a:xfrm>
            <a:prstGeom prst="bentConnector3">
              <a:avLst>
                <a:gd name="adj1" fmla="val 2022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2" name="_s18442"/>
            <p:cNvCxnSpPr>
              <a:cxnSpLocks noChangeShapeType="1"/>
              <a:stCxn id="7" idx="0"/>
              <a:endCxn id="4" idx="2"/>
            </p:cNvCxnSpPr>
            <p:nvPr/>
          </p:nvCxnSpPr>
          <p:spPr bwMode="auto">
            <a:xfrm rot="16200000">
              <a:off x="2035" y="1842"/>
              <a:ext cx="144" cy="495"/>
            </a:xfrm>
            <a:prstGeom prst="bentConnector3">
              <a:avLst>
                <a:gd name="adj1" fmla="val 2022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3" name="_s18443"/>
            <p:cNvCxnSpPr>
              <a:cxnSpLocks noChangeShapeType="1"/>
              <a:stCxn id="6" idx="0"/>
              <a:endCxn id="4" idx="2"/>
            </p:cNvCxnSpPr>
            <p:nvPr/>
          </p:nvCxnSpPr>
          <p:spPr bwMode="auto">
            <a:xfrm rot="16200000">
              <a:off x="1787" y="1595"/>
              <a:ext cx="144" cy="990"/>
            </a:xfrm>
            <a:prstGeom prst="bentConnector3">
              <a:avLst>
                <a:gd name="adj1" fmla="val 2022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4" name="_s18444"/>
            <p:cNvCxnSpPr>
              <a:cxnSpLocks noChangeShapeType="1"/>
              <a:stCxn id="5" idx="0"/>
              <a:endCxn id="3" idx="2"/>
            </p:cNvCxnSpPr>
            <p:nvPr/>
          </p:nvCxnSpPr>
          <p:spPr bwMode="auto">
            <a:xfrm rot="5400000" flipH="1">
              <a:off x="3767" y="1163"/>
              <a:ext cx="144" cy="990"/>
            </a:xfrm>
            <a:prstGeom prst="bentConnector3">
              <a:avLst>
                <a:gd name="adj1" fmla="val 2022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5" name="_s18445"/>
            <p:cNvCxnSpPr>
              <a:cxnSpLocks noChangeShapeType="1"/>
              <a:stCxn id="4" idx="0"/>
              <a:endCxn id="3" idx="2"/>
            </p:cNvCxnSpPr>
            <p:nvPr/>
          </p:nvCxnSpPr>
          <p:spPr bwMode="auto">
            <a:xfrm rot="16200000">
              <a:off x="2777" y="1163"/>
              <a:ext cx="144" cy="990"/>
            </a:xfrm>
            <a:prstGeom prst="bentConnector3">
              <a:avLst>
                <a:gd name="adj1" fmla="val 2022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" name="_s18446"/>
            <p:cNvSpPr>
              <a:spLocks noChangeArrowheads="1"/>
            </p:cNvSpPr>
            <p:nvPr/>
          </p:nvSpPr>
          <p:spPr bwMode="auto">
            <a:xfrm>
              <a:off x="2912" y="1298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Elemen-Elemen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Rangkaian Listrik</a:t>
              </a:r>
            </a:p>
          </p:txBody>
        </p:sp>
        <p:sp>
          <p:nvSpPr>
            <p:cNvPr id="4" name="_s18447"/>
            <p:cNvSpPr>
              <a:spLocks noChangeArrowheads="1"/>
            </p:cNvSpPr>
            <p:nvPr/>
          </p:nvSpPr>
          <p:spPr bwMode="auto">
            <a:xfrm>
              <a:off x="1922" y="1730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Elemen 2 terminal</a:t>
              </a:r>
            </a:p>
          </p:txBody>
        </p:sp>
        <p:sp>
          <p:nvSpPr>
            <p:cNvPr id="5" name="_s18448"/>
            <p:cNvSpPr>
              <a:spLocks noChangeArrowheads="1"/>
            </p:cNvSpPr>
            <p:nvPr/>
          </p:nvSpPr>
          <p:spPr bwMode="auto">
            <a:xfrm>
              <a:off x="3902" y="1730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Elemen 3 terminal</a:t>
              </a:r>
            </a:p>
          </p:txBody>
        </p:sp>
        <p:sp>
          <p:nvSpPr>
            <p:cNvPr id="6" name="_s18449"/>
            <p:cNvSpPr>
              <a:spLocks noChangeArrowheads="1"/>
            </p:cNvSpPr>
            <p:nvPr/>
          </p:nvSpPr>
          <p:spPr bwMode="auto">
            <a:xfrm>
              <a:off x="1152" y="2162"/>
              <a:ext cx="4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Sumber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tegangan</a:t>
              </a:r>
            </a:p>
          </p:txBody>
        </p:sp>
        <p:sp>
          <p:nvSpPr>
            <p:cNvPr id="7" name="_s18450"/>
            <p:cNvSpPr>
              <a:spLocks noChangeArrowheads="1"/>
            </p:cNvSpPr>
            <p:nvPr/>
          </p:nvSpPr>
          <p:spPr bwMode="auto">
            <a:xfrm>
              <a:off x="1647" y="2162"/>
              <a:ext cx="4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Sumber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arus</a:t>
              </a:r>
            </a:p>
          </p:txBody>
        </p:sp>
        <p:sp>
          <p:nvSpPr>
            <p:cNvPr id="8" name="_s18451"/>
            <p:cNvSpPr>
              <a:spLocks noChangeArrowheads="1"/>
            </p:cNvSpPr>
            <p:nvPr/>
          </p:nvSpPr>
          <p:spPr bwMode="auto">
            <a:xfrm>
              <a:off x="2142" y="2162"/>
              <a:ext cx="4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Resistor</a:t>
              </a:r>
            </a:p>
          </p:txBody>
        </p:sp>
        <p:sp>
          <p:nvSpPr>
            <p:cNvPr id="9" name="_s18452"/>
            <p:cNvSpPr>
              <a:spLocks noChangeArrowheads="1"/>
            </p:cNvSpPr>
            <p:nvPr/>
          </p:nvSpPr>
          <p:spPr bwMode="auto">
            <a:xfrm>
              <a:off x="2637" y="2162"/>
              <a:ext cx="4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Kapasitor</a:t>
              </a:r>
            </a:p>
          </p:txBody>
        </p:sp>
        <p:sp>
          <p:nvSpPr>
            <p:cNvPr id="10" name="_s18453"/>
            <p:cNvSpPr>
              <a:spLocks noChangeArrowheads="1"/>
            </p:cNvSpPr>
            <p:nvPr/>
          </p:nvSpPr>
          <p:spPr bwMode="auto">
            <a:xfrm>
              <a:off x="3132" y="2162"/>
              <a:ext cx="4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Induktor</a:t>
              </a:r>
            </a:p>
          </p:txBody>
        </p:sp>
        <p:sp>
          <p:nvSpPr>
            <p:cNvPr id="11" name="_s18454"/>
            <p:cNvSpPr>
              <a:spLocks noChangeArrowheads="1"/>
            </p:cNvSpPr>
            <p:nvPr/>
          </p:nvSpPr>
          <p:spPr bwMode="auto">
            <a:xfrm>
              <a:off x="3627" y="2162"/>
              <a:ext cx="4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Transistor</a:t>
              </a:r>
            </a:p>
          </p:txBody>
        </p:sp>
        <p:sp>
          <p:nvSpPr>
            <p:cNvPr id="12" name="_s18455"/>
            <p:cNvSpPr>
              <a:spLocks noChangeArrowheads="1"/>
            </p:cNvSpPr>
            <p:nvPr/>
          </p:nvSpPr>
          <p:spPr bwMode="auto">
            <a:xfrm>
              <a:off x="4122" y="2162"/>
              <a:ext cx="4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Integrated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circuit</a:t>
              </a:r>
            </a:p>
          </p:txBody>
        </p:sp>
        <p:sp>
          <p:nvSpPr>
            <p:cNvPr id="13" name="_s18456"/>
            <p:cNvSpPr>
              <a:spLocks noChangeArrowheads="1"/>
            </p:cNvSpPr>
            <p:nvPr/>
          </p:nvSpPr>
          <p:spPr bwMode="auto">
            <a:xfrm>
              <a:off x="4617" y="2162"/>
              <a:ext cx="4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DLL</a:t>
              </a:r>
            </a:p>
          </p:txBody>
        </p:sp>
      </p:grpSp>
      <p:sp>
        <p:nvSpPr>
          <p:cNvPr id="2074" name="Rectangle 25"/>
          <p:cNvSpPr>
            <a:spLocks noGrp="1" noChangeArrowheads="1"/>
          </p:cNvSpPr>
          <p:nvPr>
            <p:ph type="title"/>
          </p:nvPr>
        </p:nvSpPr>
        <p:spPr>
          <a:xfrm>
            <a:off x="363071" y="570707"/>
            <a:ext cx="8229600" cy="1143000"/>
          </a:xfrm>
          <a:noFill/>
        </p:spPr>
        <p:txBody>
          <a:bodyPr/>
          <a:lstStyle/>
          <a:p>
            <a:pPr algn="l" eaLnBrk="1" hangingPunct="1"/>
            <a:r>
              <a:rPr lang="en-US" altLang="en-US" smtClean="0"/>
              <a:t>Elemen Listrik</a:t>
            </a:r>
          </a:p>
        </p:txBody>
      </p:sp>
      <p:pic>
        <p:nvPicPr>
          <p:cNvPr id="2075" name="Picture 26" descr="imagesCA0BP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6" name="AutoShape 27"/>
          <p:cNvSpPr>
            <a:spLocks noChangeArrowheads="1"/>
          </p:cNvSpPr>
          <p:nvPr/>
        </p:nvSpPr>
        <p:spPr bwMode="auto">
          <a:xfrm rot="1650058">
            <a:off x="381000" y="3429000"/>
            <a:ext cx="487363" cy="1747838"/>
          </a:xfrm>
          <a:prstGeom prst="curvedRightArrow">
            <a:avLst>
              <a:gd name="adj1" fmla="val 71726"/>
              <a:gd name="adj2" fmla="val 14345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aphicFrame>
        <p:nvGraphicFramePr>
          <p:cNvPr id="2077" name="Object 1"/>
          <p:cNvGraphicFramePr>
            <a:graphicFrameLocks noChangeAspect="1"/>
          </p:cNvGraphicFramePr>
          <p:nvPr>
            <p:extLst/>
          </p:nvPr>
        </p:nvGraphicFramePr>
        <p:xfrm>
          <a:off x="2397696" y="1370013"/>
          <a:ext cx="1488504" cy="17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r:id="rId4" imgW="1095528" imgH="1305107" progId="">
                  <p:embed/>
                </p:oleObj>
              </mc:Choice>
              <mc:Fallback>
                <p:oleObj r:id="rId4" imgW="1095528" imgH="1305107" progId="">
                  <p:embed/>
                  <p:pic>
                    <p:nvPicPr>
                      <p:cNvPr id="207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696" y="1370013"/>
                        <a:ext cx="1488504" cy="177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" name="Object 2"/>
          <p:cNvGraphicFramePr>
            <a:graphicFrameLocks noChangeAspect="1"/>
          </p:cNvGraphicFramePr>
          <p:nvPr>
            <p:extLst/>
          </p:nvPr>
        </p:nvGraphicFramePr>
        <p:xfrm>
          <a:off x="7012638" y="1219200"/>
          <a:ext cx="607361" cy="177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r:id="rId6" imgW="447856" imgH="1305107" progId="">
                  <p:embed/>
                </p:oleObj>
              </mc:Choice>
              <mc:Fallback>
                <p:oleObj r:id="rId6" imgW="447856" imgH="1305107" progId="">
                  <p:embed/>
                  <p:pic>
                    <p:nvPicPr>
                      <p:cNvPr id="20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2638" y="1219200"/>
                        <a:ext cx="607361" cy="177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585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7639ABF-1845-44AC-BE58-1B5DC240C5CE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grpSp>
        <p:nvGrpSpPr>
          <p:cNvPr id="2" name="Content Placeholder 3073"/>
          <p:cNvGrpSpPr>
            <a:grpSpLocks/>
          </p:cNvGrpSpPr>
          <p:nvPr/>
        </p:nvGrpSpPr>
        <p:grpSpPr bwMode="auto">
          <a:xfrm>
            <a:off x="457200" y="1600200"/>
            <a:ext cx="8229600" cy="4525963"/>
            <a:chOff x="1152" y="1298"/>
            <a:chExt cx="3889" cy="1152"/>
          </a:xfrm>
        </p:grpSpPr>
        <p:cxnSp>
          <p:nvCxnSpPr>
            <p:cNvPr id="19460" name="_s19460"/>
            <p:cNvCxnSpPr>
              <a:cxnSpLocks noChangeShapeType="1"/>
              <a:stCxn id="13" idx="0"/>
              <a:endCxn id="5" idx="2"/>
            </p:cNvCxnSpPr>
            <p:nvPr/>
          </p:nvCxnSpPr>
          <p:spPr bwMode="auto">
            <a:xfrm rot="5400000" flipH="1">
              <a:off x="4510" y="1842"/>
              <a:ext cx="144" cy="495"/>
            </a:xfrm>
            <a:prstGeom prst="bentConnector3">
              <a:avLst>
                <a:gd name="adj1" fmla="val 2022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1" name="_s19461"/>
            <p:cNvCxnSpPr>
              <a:cxnSpLocks noChangeShapeType="1"/>
              <a:stCxn id="12" idx="0"/>
              <a:endCxn id="5" idx="2"/>
            </p:cNvCxnSpPr>
            <p:nvPr/>
          </p:nvCxnSpPr>
          <p:spPr bwMode="auto">
            <a:xfrm rot="16200000">
              <a:off x="4263" y="2089"/>
              <a:ext cx="144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2" name="_s19462"/>
            <p:cNvCxnSpPr>
              <a:cxnSpLocks noChangeShapeType="1"/>
              <a:stCxn id="11" idx="0"/>
              <a:endCxn id="5" idx="2"/>
            </p:cNvCxnSpPr>
            <p:nvPr/>
          </p:nvCxnSpPr>
          <p:spPr bwMode="auto">
            <a:xfrm rot="16200000">
              <a:off x="4015" y="1842"/>
              <a:ext cx="144" cy="495"/>
            </a:xfrm>
            <a:prstGeom prst="bentConnector3">
              <a:avLst>
                <a:gd name="adj1" fmla="val 2022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3" name="_s19463"/>
            <p:cNvCxnSpPr>
              <a:cxnSpLocks noChangeShapeType="1"/>
              <a:stCxn id="10" idx="0"/>
              <a:endCxn id="4" idx="2"/>
            </p:cNvCxnSpPr>
            <p:nvPr/>
          </p:nvCxnSpPr>
          <p:spPr bwMode="auto">
            <a:xfrm rot="5400000" flipH="1">
              <a:off x="2777" y="1595"/>
              <a:ext cx="144" cy="990"/>
            </a:xfrm>
            <a:prstGeom prst="bentConnector3">
              <a:avLst>
                <a:gd name="adj1" fmla="val 2022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4" name="_s19464"/>
            <p:cNvCxnSpPr>
              <a:cxnSpLocks noChangeShapeType="1"/>
              <a:stCxn id="9" idx="0"/>
              <a:endCxn id="4" idx="2"/>
            </p:cNvCxnSpPr>
            <p:nvPr/>
          </p:nvCxnSpPr>
          <p:spPr bwMode="auto">
            <a:xfrm rot="5400000" flipH="1">
              <a:off x="2530" y="1842"/>
              <a:ext cx="144" cy="495"/>
            </a:xfrm>
            <a:prstGeom prst="bentConnector3">
              <a:avLst>
                <a:gd name="adj1" fmla="val 2022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5" name="_s19465"/>
            <p:cNvCxnSpPr>
              <a:cxnSpLocks noChangeShapeType="1"/>
              <a:stCxn id="8" idx="0"/>
              <a:endCxn id="4" idx="2"/>
            </p:cNvCxnSpPr>
            <p:nvPr/>
          </p:nvCxnSpPr>
          <p:spPr bwMode="auto">
            <a:xfrm rot="5400000" flipH="1">
              <a:off x="2283" y="2089"/>
              <a:ext cx="144" cy="1"/>
            </a:xfrm>
            <a:prstGeom prst="bentConnector3">
              <a:avLst>
                <a:gd name="adj1" fmla="val 2022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6" name="_s19466"/>
            <p:cNvCxnSpPr>
              <a:cxnSpLocks noChangeShapeType="1"/>
              <a:stCxn id="7" idx="0"/>
              <a:endCxn id="4" idx="2"/>
            </p:cNvCxnSpPr>
            <p:nvPr/>
          </p:nvCxnSpPr>
          <p:spPr bwMode="auto">
            <a:xfrm rot="16200000">
              <a:off x="2035" y="1842"/>
              <a:ext cx="144" cy="495"/>
            </a:xfrm>
            <a:prstGeom prst="bentConnector3">
              <a:avLst>
                <a:gd name="adj1" fmla="val 2022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7" name="_s19467"/>
            <p:cNvCxnSpPr>
              <a:cxnSpLocks noChangeShapeType="1"/>
              <a:stCxn id="6" idx="0"/>
              <a:endCxn id="4" idx="2"/>
            </p:cNvCxnSpPr>
            <p:nvPr/>
          </p:nvCxnSpPr>
          <p:spPr bwMode="auto">
            <a:xfrm rot="16200000">
              <a:off x="1787" y="1595"/>
              <a:ext cx="144" cy="990"/>
            </a:xfrm>
            <a:prstGeom prst="bentConnector3">
              <a:avLst>
                <a:gd name="adj1" fmla="val 2022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8" name="_s19468"/>
            <p:cNvCxnSpPr>
              <a:cxnSpLocks noChangeShapeType="1"/>
              <a:stCxn id="5" idx="0"/>
              <a:endCxn id="3" idx="2"/>
            </p:cNvCxnSpPr>
            <p:nvPr/>
          </p:nvCxnSpPr>
          <p:spPr bwMode="auto">
            <a:xfrm rot="5400000" flipH="1">
              <a:off x="3767" y="1163"/>
              <a:ext cx="144" cy="990"/>
            </a:xfrm>
            <a:prstGeom prst="bentConnector3">
              <a:avLst>
                <a:gd name="adj1" fmla="val 2022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9" name="_s19469"/>
            <p:cNvCxnSpPr>
              <a:cxnSpLocks noChangeShapeType="1"/>
              <a:stCxn id="4" idx="0"/>
              <a:endCxn id="3" idx="2"/>
            </p:cNvCxnSpPr>
            <p:nvPr/>
          </p:nvCxnSpPr>
          <p:spPr bwMode="auto">
            <a:xfrm rot="16200000">
              <a:off x="2777" y="1163"/>
              <a:ext cx="144" cy="990"/>
            </a:xfrm>
            <a:prstGeom prst="bentConnector3">
              <a:avLst>
                <a:gd name="adj1" fmla="val 2022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" name="_s19470"/>
            <p:cNvSpPr>
              <a:spLocks noChangeArrowheads="1"/>
            </p:cNvSpPr>
            <p:nvPr/>
          </p:nvSpPr>
          <p:spPr bwMode="auto">
            <a:xfrm>
              <a:off x="2912" y="1298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Elemen-Elemen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Rangkaian Listrik</a:t>
              </a:r>
            </a:p>
          </p:txBody>
        </p:sp>
        <p:sp>
          <p:nvSpPr>
            <p:cNvPr id="4" name="_s19471"/>
            <p:cNvSpPr>
              <a:spLocks noChangeArrowheads="1"/>
            </p:cNvSpPr>
            <p:nvPr/>
          </p:nvSpPr>
          <p:spPr bwMode="auto">
            <a:xfrm>
              <a:off x="1922" y="1730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Elemen 2 terminal</a:t>
              </a:r>
            </a:p>
          </p:txBody>
        </p:sp>
        <p:sp>
          <p:nvSpPr>
            <p:cNvPr id="5" name="_s19472"/>
            <p:cNvSpPr>
              <a:spLocks noChangeArrowheads="1"/>
            </p:cNvSpPr>
            <p:nvPr/>
          </p:nvSpPr>
          <p:spPr bwMode="auto">
            <a:xfrm>
              <a:off x="3902" y="1730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Elemen 3 terminal</a:t>
              </a:r>
            </a:p>
          </p:txBody>
        </p:sp>
        <p:sp>
          <p:nvSpPr>
            <p:cNvPr id="6" name="_s19473"/>
            <p:cNvSpPr>
              <a:spLocks noChangeArrowheads="1"/>
            </p:cNvSpPr>
            <p:nvPr/>
          </p:nvSpPr>
          <p:spPr bwMode="auto">
            <a:xfrm>
              <a:off x="1152" y="2162"/>
              <a:ext cx="4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Sumber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tegangan</a:t>
              </a:r>
            </a:p>
          </p:txBody>
        </p:sp>
        <p:sp>
          <p:nvSpPr>
            <p:cNvPr id="7" name="_s19474"/>
            <p:cNvSpPr>
              <a:spLocks noChangeArrowheads="1"/>
            </p:cNvSpPr>
            <p:nvPr/>
          </p:nvSpPr>
          <p:spPr bwMode="auto">
            <a:xfrm>
              <a:off x="1647" y="2162"/>
              <a:ext cx="4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Sumber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arus</a:t>
              </a:r>
            </a:p>
          </p:txBody>
        </p:sp>
        <p:sp>
          <p:nvSpPr>
            <p:cNvPr id="8" name="_s19475"/>
            <p:cNvSpPr>
              <a:spLocks noChangeArrowheads="1"/>
            </p:cNvSpPr>
            <p:nvPr/>
          </p:nvSpPr>
          <p:spPr bwMode="auto">
            <a:xfrm>
              <a:off x="2142" y="2162"/>
              <a:ext cx="4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Resistor</a:t>
              </a:r>
            </a:p>
          </p:txBody>
        </p:sp>
        <p:sp>
          <p:nvSpPr>
            <p:cNvPr id="9" name="_s19476"/>
            <p:cNvSpPr>
              <a:spLocks noChangeArrowheads="1"/>
            </p:cNvSpPr>
            <p:nvPr/>
          </p:nvSpPr>
          <p:spPr bwMode="auto">
            <a:xfrm>
              <a:off x="2637" y="2162"/>
              <a:ext cx="4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Kapasitor</a:t>
              </a:r>
            </a:p>
          </p:txBody>
        </p:sp>
        <p:sp>
          <p:nvSpPr>
            <p:cNvPr id="10" name="_s19477"/>
            <p:cNvSpPr>
              <a:spLocks noChangeArrowheads="1"/>
            </p:cNvSpPr>
            <p:nvPr/>
          </p:nvSpPr>
          <p:spPr bwMode="auto">
            <a:xfrm>
              <a:off x="3132" y="2162"/>
              <a:ext cx="4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Induktor</a:t>
              </a:r>
            </a:p>
          </p:txBody>
        </p:sp>
        <p:sp>
          <p:nvSpPr>
            <p:cNvPr id="11" name="_s19478"/>
            <p:cNvSpPr>
              <a:spLocks noChangeArrowheads="1"/>
            </p:cNvSpPr>
            <p:nvPr/>
          </p:nvSpPr>
          <p:spPr bwMode="auto">
            <a:xfrm>
              <a:off x="3627" y="2162"/>
              <a:ext cx="4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Transistor</a:t>
              </a:r>
            </a:p>
          </p:txBody>
        </p:sp>
        <p:sp>
          <p:nvSpPr>
            <p:cNvPr id="12" name="_s19479"/>
            <p:cNvSpPr>
              <a:spLocks noChangeArrowheads="1"/>
            </p:cNvSpPr>
            <p:nvPr/>
          </p:nvSpPr>
          <p:spPr bwMode="auto">
            <a:xfrm>
              <a:off x="4122" y="2162"/>
              <a:ext cx="4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Integrated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circuit</a:t>
              </a:r>
            </a:p>
          </p:txBody>
        </p:sp>
        <p:sp>
          <p:nvSpPr>
            <p:cNvPr id="13" name="_s19480"/>
            <p:cNvSpPr>
              <a:spLocks noChangeArrowheads="1"/>
            </p:cNvSpPr>
            <p:nvPr/>
          </p:nvSpPr>
          <p:spPr bwMode="auto">
            <a:xfrm>
              <a:off x="4617" y="2162"/>
              <a:ext cx="4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DLL</a:t>
              </a:r>
            </a:p>
          </p:txBody>
        </p:sp>
      </p:grpSp>
      <p:sp>
        <p:nvSpPr>
          <p:cNvPr id="3098" name="Rectangle 25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noFill/>
        </p:spPr>
        <p:txBody>
          <a:bodyPr/>
          <a:lstStyle/>
          <a:p>
            <a:pPr algn="l" eaLnBrk="1" hangingPunct="1"/>
            <a:r>
              <a:rPr lang="en-US" altLang="en-US" smtClean="0"/>
              <a:t>Elemen Listrik</a:t>
            </a:r>
          </a:p>
        </p:txBody>
      </p:sp>
      <p:pic>
        <p:nvPicPr>
          <p:cNvPr id="3099" name="Picture 26" descr="imagesCA5L03W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3528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00" name="AutoShape 27"/>
          <p:cNvSpPr>
            <a:spLocks noChangeArrowheads="1"/>
          </p:cNvSpPr>
          <p:nvPr/>
        </p:nvSpPr>
        <p:spPr bwMode="auto">
          <a:xfrm rot="3009211">
            <a:off x="3348831" y="3509169"/>
            <a:ext cx="563563" cy="2232025"/>
          </a:xfrm>
          <a:prstGeom prst="curvedRightArrow">
            <a:avLst>
              <a:gd name="adj1" fmla="val 79211"/>
              <a:gd name="adj2" fmla="val 158422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aphicFrame>
        <p:nvGraphicFramePr>
          <p:cNvPr id="3101" name="Object 1"/>
          <p:cNvGraphicFramePr>
            <a:graphicFrameLocks noChangeAspect="1"/>
          </p:cNvGraphicFramePr>
          <p:nvPr>
            <p:extLst/>
          </p:nvPr>
        </p:nvGraphicFramePr>
        <p:xfrm>
          <a:off x="688231" y="1449014"/>
          <a:ext cx="1905000" cy="1730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r:id="rId4" imgW="1362265" imgH="1238423" progId="">
                  <p:embed/>
                </p:oleObj>
              </mc:Choice>
              <mc:Fallback>
                <p:oleObj r:id="rId4" imgW="1362265" imgH="1238423" progId="">
                  <p:embed/>
                  <p:pic>
                    <p:nvPicPr>
                      <p:cNvPr id="310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231" y="1449014"/>
                        <a:ext cx="1905000" cy="17309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712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4A14EA-1BDC-4AFF-BEBA-E69F92318401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grpSp>
        <p:nvGrpSpPr>
          <p:cNvPr id="2" name="Content Placeholder 4097"/>
          <p:cNvGrpSpPr>
            <a:grpSpLocks/>
          </p:cNvGrpSpPr>
          <p:nvPr/>
        </p:nvGrpSpPr>
        <p:grpSpPr bwMode="auto">
          <a:xfrm>
            <a:off x="457200" y="1600200"/>
            <a:ext cx="8229600" cy="4525963"/>
            <a:chOff x="1152" y="1298"/>
            <a:chExt cx="3889" cy="1152"/>
          </a:xfrm>
        </p:grpSpPr>
        <p:cxnSp>
          <p:nvCxnSpPr>
            <p:cNvPr id="20484" name="_s20484"/>
            <p:cNvCxnSpPr>
              <a:cxnSpLocks noChangeShapeType="1"/>
              <a:stCxn id="13" idx="0"/>
              <a:endCxn id="5" idx="2"/>
            </p:cNvCxnSpPr>
            <p:nvPr/>
          </p:nvCxnSpPr>
          <p:spPr bwMode="auto">
            <a:xfrm rot="5400000" flipH="1">
              <a:off x="4510" y="1842"/>
              <a:ext cx="144" cy="495"/>
            </a:xfrm>
            <a:prstGeom prst="bentConnector3">
              <a:avLst>
                <a:gd name="adj1" fmla="val 2022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85" name="_s20485"/>
            <p:cNvCxnSpPr>
              <a:cxnSpLocks noChangeShapeType="1"/>
              <a:stCxn id="12" idx="0"/>
              <a:endCxn id="5" idx="2"/>
            </p:cNvCxnSpPr>
            <p:nvPr/>
          </p:nvCxnSpPr>
          <p:spPr bwMode="auto">
            <a:xfrm rot="16200000">
              <a:off x="4263" y="2089"/>
              <a:ext cx="144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86" name="_s20486"/>
            <p:cNvCxnSpPr>
              <a:cxnSpLocks noChangeShapeType="1"/>
              <a:stCxn id="11" idx="0"/>
              <a:endCxn id="5" idx="2"/>
            </p:cNvCxnSpPr>
            <p:nvPr/>
          </p:nvCxnSpPr>
          <p:spPr bwMode="auto">
            <a:xfrm rot="16200000">
              <a:off x="4015" y="1842"/>
              <a:ext cx="144" cy="495"/>
            </a:xfrm>
            <a:prstGeom prst="bentConnector3">
              <a:avLst>
                <a:gd name="adj1" fmla="val 2022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87" name="_s20487"/>
            <p:cNvCxnSpPr>
              <a:cxnSpLocks noChangeShapeType="1"/>
              <a:stCxn id="10" idx="0"/>
              <a:endCxn id="4" idx="2"/>
            </p:cNvCxnSpPr>
            <p:nvPr/>
          </p:nvCxnSpPr>
          <p:spPr bwMode="auto">
            <a:xfrm rot="5400000" flipH="1">
              <a:off x="2777" y="1595"/>
              <a:ext cx="144" cy="990"/>
            </a:xfrm>
            <a:prstGeom prst="bentConnector3">
              <a:avLst>
                <a:gd name="adj1" fmla="val 2022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88" name="_s20488"/>
            <p:cNvCxnSpPr>
              <a:cxnSpLocks noChangeShapeType="1"/>
              <a:stCxn id="9" idx="0"/>
              <a:endCxn id="4" idx="2"/>
            </p:cNvCxnSpPr>
            <p:nvPr/>
          </p:nvCxnSpPr>
          <p:spPr bwMode="auto">
            <a:xfrm rot="5400000" flipH="1">
              <a:off x="2530" y="1842"/>
              <a:ext cx="144" cy="495"/>
            </a:xfrm>
            <a:prstGeom prst="bentConnector3">
              <a:avLst>
                <a:gd name="adj1" fmla="val 2022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89" name="_s20489"/>
            <p:cNvCxnSpPr>
              <a:cxnSpLocks noChangeShapeType="1"/>
              <a:stCxn id="8" idx="0"/>
              <a:endCxn id="4" idx="2"/>
            </p:cNvCxnSpPr>
            <p:nvPr/>
          </p:nvCxnSpPr>
          <p:spPr bwMode="auto">
            <a:xfrm rot="5400000" flipH="1">
              <a:off x="2283" y="2089"/>
              <a:ext cx="144" cy="1"/>
            </a:xfrm>
            <a:prstGeom prst="bentConnector3">
              <a:avLst>
                <a:gd name="adj1" fmla="val 2022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0" name="_s20490"/>
            <p:cNvCxnSpPr>
              <a:cxnSpLocks noChangeShapeType="1"/>
              <a:stCxn id="7" idx="0"/>
              <a:endCxn id="4" idx="2"/>
            </p:cNvCxnSpPr>
            <p:nvPr/>
          </p:nvCxnSpPr>
          <p:spPr bwMode="auto">
            <a:xfrm rot="16200000">
              <a:off x="2035" y="1842"/>
              <a:ext cx="144" cy="495"/>
            </a:xfrm>
            <a:prstGeom prst="bentConnector3">
              <a:avLst>
                <a:gd name="adj1" fmla="val 2022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1" name="_s20491"/>
            <p:cNvCxnSpPr>
              <a:cxnSpLocks noChangeShapeType="1"/>
              <a:stCxn id="6" idx="0"/>
              <a:endCxn id="4" idx="2"/>
            </p:cNvCxnSpPr>
            <p:nvPr/>
          </p:nvCxnSpPr>
          <p:spPr bwMode="auto">
            <a:xfrm rot="16200000">
              <a:off x="1787" y="1595"/>
              <a:ext cx="144" cy="990"/>
            </a:xfrm>
            <a:prstGeom prst="bentConnector3">
              <a:avLst>
                <a:gd name="adj1" fmla="val 2022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2" name="_s20492"/>
            <p:cNvCxnSpPr>
              <a:cxnSpLocks noChangeShapeType="1"/>
              <a:stCxn id="5" idx="0"/>
              <a:endCxn id="3" idx="2"/>
            </p:cNvCxnSpPr>
            <p:nvPr/>
          </p:nvCxnSpPr>
          <p:spPr bwMode="auto">
            <a:xfrm rot="5400000" flipH="1">
              <a:off x="3767" y="1163"/>
              <a:ext cx="144" cy="990"/>
            </a:xfrm>
            <a:prstGeom prst="bentConnector3">
              <a:avLst>
                <a:gd name="adj1" fmla="val 2022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3" name="_s20493"/>
            <p:cNvCxnSpPr>
              <a:cxnSpLocks noChangeShapeType="1"/>
              <a:stCxn id="4" idx="0"/>
              <a:endCxn id="3" idx="2"/>
            </p:cNvCxnSpPr>
            <p:nvPr/>
          </p:nvCxnSpPr>
          <p:spPr bwMode="auto">
            <a:xfrm rot="16200000">
              <a:off x="2777" y="1163"/>
              <a:ext cx="144" cy="990"/>
            </a:xfrm>
            <a:prstGeom prst="bentConnector3">
              <a:avLst>
                <a:gd name="adj1" fmla="val 2022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" name="_s20494"/>
            <p:cNvSpPr>
              <a:spLocks noChangeArrowheads="1"/>
            </p:cNvSpPr>
            <p:nvPr/>
          </p:nvSpPr>
          <p:spPr bwMode="auto">
            <a:xfrm>
              <a:off x="2912" y="1298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Elemen-Elemen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Rangkaian Listrik</a:t>
              </a:r>
            </a:p>
          </p:txBody>
        </p:sp>
        <p:sp>
          <p:nvSpPr>
            <p:cNvPr id="4" name="_s20495"/>
            <p:cNvSpPr>
              <a:spLocks noChangeArrowheads="1"/>
            </p:cNvSpPr>
            <p:nvPr/>
          </p:nvSpPr>
          <p:spPr bwMode="auto">
            <a:xfrm>
              <a:off x="1922" y="1730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Elemen 2 terminal</a:t>
              </a:r>
            </a:p>
          </p:txBody>
        </p:sp>
        <p:sp>
          <p:nvSpPr>
            <p:cNvPr id="5" name="_s20496"/>
            <p:cNvSpPr>
              <a:spLocks noChangeArrowheads="1"/>
            </p:cNvSpPr>
            <p:nvPr/>
          </p:nvSpPr>
          <p:spPr bwMode="auto">
            <a:xfrm>
              <a:off x="3902" y="1730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Elemen 3 terminal</a:t>
              </a:r>
            </a:p>
          </p:txBody>
        </p:sp>
        <p:sp>
          <p:nvSpPr>
            <p:cNvPr id="6" name="_s20497"/>
            <p:cNvSpPr>
              <a:spLocks noChangeArrowheads="1"/>
            </p:cNvSpPr>
            <p:nvPr/>
          </p:nvSpPr>
          <p:spPr bwMode="auto">
            <a:xfrm>
              <a:off x="1152" y="2162"/>
              <a:ext cx="4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Sumber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tegangan</a:t>
              </a:r>
            </a:p>
          </p:txBody>
        </p:sp>
        <p:sp>
          <p:nvSpPr>
            <p:cNvPr id="7" name="_s20498"/>
            <p:cNvSpPr>
              <a:spLocks noChangeArrowheads="1"/>
            </p:cNvSpPr>
            <p:nvPr/>
          </p:nvSpPr>
          <p:spPr bwMode="auto">
            <a:xfrm>
              <a:off x="1647" y="2162"/>
              <a:ext cx="4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Sumber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arus</a:t>
              </a:r>
            </a:p>
          </p:txBody>
        </p:sp>
        <p:sp>
          <p:nvSpPr>
            <p:cNvPr id="8" name="_s20499"/>
            <p:cNvSpPr>
              <a:spLocks noChangeArrowheads="1"/>
            </p:cNvSpPr>
            <p:nvPr/>
          </p:nvSpPr>
          <p:spPr bwMode="auto">
            <a:xfrm>
              <a:off x="2142" y="2162"/>
              <a:ext cx="4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Resistor</a:t>
              </a:r>
            </a:p>
          </p:txBody>
        </p:sp>
        <p:sp>
          <p:nvSpPr>
            <p:cNvPr id="9" name="_s20500"/>
            <p:cNvSpPr>
              <a:spLocks noChangeArrowheads="1"/>
            </p:cNvSpPr>
            <p:nvPr/>
          </p:nvSpPr>
          <p:spPr bwMode="auto">
            <a:xfrm>
              <a:off x="2637" y="2162"/>
              <a:ext cx="4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Kapasitor</a:t>
              </a:r>
            </a:p>
          </p:txBody>
        </p:sp>
        <p:sp>
          <p:nvSpPr>
            <p:cNvPr id="10" name="_s20501"/>
            <p:cNvSpPr>
              <a:spLocks noChangeArrowheads="1"/>
            </p:cNvSpPr>
            <p:nvPr/>
          </p:nvSpPr>
          <p:spPr bwMode="auto">
            <a:xfrm>
              <a:off x="3132" y="2162"/>
              <a:ext cx="4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Induktor</a:t>
              </a:r>
            </a:p>
          </p:txBody>
        </p:sp>
        <p:sp>
          <p:nvSpPr>
            <p:cNvPr id="11" name="_s20502"/>
            <p:cNvSpPr>
              <a:spLocks noChangeArrowheads="1"/>
            </p:cNvSpPr>
            <p:nvPr/>
          </p:nvSpPr>
          <p:spPr bwMode="auto">
            <a:xfrm>
              <a:off x="3627" y="2162"/>
              <a:ext cx="4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Transistor</a:t>
              </a:r>
            </a:p>
          </p:txBody>
        </p:sp>
        <p:sp>
          <p:nvSpPr>
            <p:cNvPr id="12" name="_s20503"/>
            <p:cNvSpPr>
              <a:spLocks noChangeArrowheads="1"/>
            </p:cNvSpPr>
            <p:nvPr/>
          </p:nvSpPr>
          <p:spPr bwMode="auto">
            <a:xfrm>
              <a:off x="4122" y="2162"/>
              <a:ext cx="4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Integrated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circuit</a:t>
              </a:r>
            </a:p>
          </p:txBody>
        </p:sp>
        <p:sp>
          <p:nvSpPr>
            <p:cNvPr id="13" name="_s20504"/>
            <p:cNvSpPr>
              <a:spLocks noChangeArrowheads="1"/>
            </p:cNvSpPr>
            <p:nvPr/>
          </p:nvSpPr>
          <p:spPr bwMode="auto">
            <a:xfrm>
              <a:off x="4617" y="2162"/>
              <a:ext cx="4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DLL</a:t>
              </a:r>
            </a:p>
          </p:txBody>
        </p:sp>
      </p:grpSp>
      <p:sp>
        <p:nvSpPr>
          <p:cNvPr id="4122" name="Rectangle 25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noFill/>
        </p:spPr>
        <p:txBody>
          <a:bodyPr/>
          <a:lstStyle/>
          <a:p>
            <a:pPr algn="l" eaLnBrk="1" hangingPunct="1"/>
            <a:r>
              <a:rPr lang="en-US" altLang="en-US" smtClean="0"/>
              <a:t>Elemen Listrik</a:t>
            </a:r>
          </a:p>
        </p:txBody>
      </p:sp>
      <p:pic>
        <p:nvPicPr>
          <p:cNvPr id="4123" name="Picture 26" descr="imagesCAOANUW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352800"/>
            <a:ext cx="17716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4" name="AutoShape 27"/>
          <p:cNvSpPr>
            <a:spLocks noChangeArrowheads="1"/>
          </p:cNvSpPr>
          <p:nvPr/>
        </p:nvSpPr>
        <p:spPr bwMode="auto">
          <a:xfrm rot="1710189">
            <a:off x="3768725" y="4122738"/>
            <a:ext cx="733425" cy="1366837"/>
          </a:xfrm>
          <a:prstGeom prst="curvedRightArrow">
            <a:avLst>
              <a:gd name="adj1" fmla="val 37273"/>
              <a:gd name="adj2" fmla="val 74545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aphicFrame>
        <p:nvGraphicFramePr>
          <p:cNvPr id="4125" name="Object 1"/>
          <p:cNvGraphicFramePr>
            <a:graphicFrameLocks noChangeAspect="1"/>
          </p:cNvGraphicFramePr>
          <p:nvPr>
            <p:extLst/>
          </p:nvPr>
        </p:nvGraphicFramePr>
        <p:xfrm>
          <a:off x="381000" y="1386476"/>
          <a:ext cx="1752600" cy="1737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r:id="rId4" imgW="1047619" imgH="1038370" progId="">
                  <p:embed/>
                </p:oleObj>
              </mc:Choice>
              <mc:Fallback>
                <p:oleObj r:id="rId4" imgW="1047619" imgH="1038370" progId="">
                  <p:embed/>
                  <p:pic>
                    <p:nvPicPr>
                      <p:cNvPr id="412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86476"/>
                        <a:ext cx="1752600" cy="1737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615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E Tel-U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EBE6D95D916C4B9FCE45C7FC8BEFE3" ma:contentTypeVersion="2" ma:contentTypeDescription="Create a new document." ma:contentTypeScope="" ma:versionID="e0e236c2dcd00e254f09e6b6fab51f95">
  <xsd:schema xmlns:xsd="http://www.w3.org/2001/XMLSchema" xmlns:xs="http://www.w3.org/2001/XMLSchema" xmlns:p="http://schemas.microsoft.com/office/2006/metadata/properties" xmlns:ns2="2a640524-e91f-4ad5-a858-ee4db38717ff" targetNamespace="http://schemas.microsoft.com/office/2006/metadata/properties" ma:root="true" ma:fieldsID="975b7723cdd8fa924f9c43c92e974301" ns2:_="">
    <xsd:import namespace="2a640524-e91f-4ad5-a858-ee4db38717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640524-e91f-4ad5-a858-ee4db38717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B0396B-76A2-452C-B99E-ED367CBD7329}"/>
</file>

<file path=customXml/itemProps2.xml><?xml version="1.0" encoding="utf-8"?>
<ds:datastoreItem xmlns:ds="http://schemas.openxmlformats.org/officeDocument/2006/customXml" ds:itemID="{B07C5071-1687-4F0E-9FA7-378890859160}"/>
</file>

<file path=customXml/itemProps3.xml><?xml version="1.0" encoding="utf-8"?>
<ds:datastoreItem xmlns:ds="http://schemas.openxmlformats.org/officeDocument/2006/customXml" ds:itemID="{1912ABDF-2027-4C95-8194-8D3DDC521CD8}"/>
</file>

<file path=docProps/app.xml><?xml version="1.0" encoding="utf-8"?>
<Properties xmlns="http://schemas.openxmlformats.org/officeDocument/2006/extended-properties" xmlns:vt="http://schemas.openxmlformats.org/officeDocument/2006/docPropsVTypes">
  <Template>SEE Tel-U Template v2</Template>
  <TotalTime>1754</TotalTime>
  <Words>1062</Words>
  <Application>Microsoft Office PowerPoint</Application>
  <PresentationFormat>On-screen Show (4:3)</PresentationFormat>
  <Paragraphs>363</Paragraphs>
  <Slides>44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Calibri Light</vt:lpstr>
      <vt:lpstr>Symbol</vt:lpstr>
      <vt:lpstr>Wingdings</vt:lpstr>
      <vt:lpstr>SEE Tel-U Template</vt:lpstr>
      <vt:lpstr>CorelDRAW</vt:lpstr>
      <vt:lpstr>Equation</vt:lpstr>
      <vt:lpstr>Bab 1  Konsep Dasar  Rangkaian Listrik</vt:lpstr>
      <vt:lpstr> Sistem Unit</vt:lpstr>
      <vt:lpstr> Sistem Unit (Lanjutan)</vt:lpstr>
      <vt:lpstr> Sistem Unit (Lanjutan)</vt:lpstr>
      <vt:lpstr>Definisi</vt:lpstr>
      <vt:lpstr>Elemen Listrik</vt:lpstr>
      <vt:lpstr>Elemen Listrik</vt:lpstr>
      <vt:lpstr>Elemen Listrik</vt:lpstr>
      <vt:lpstr>Elemen Listrik</vt:lpstr>
      <vt:lpstr>Elemen Listrik</vt:lpstr>
      <vt:lpstr>Hubungan antar elemen</vt:lpstr>
      <vt:lpstr>Lintasan Tertutup</vt:lpstr>
      <vt:lpstr> Muatan Listrik</vt:lpstr>
      <vt:lpstr>Arus</vt:lpstr>
      <vt:lpstr>PowerPoint Presentation</vt:lpstr>
      <vt:lpstr>PowerPoint Presentation</vt:lpstr>
      <vt:lpstr>PowerPoint Presentation</vt:lpstr>
      <vt:lpstr>PowerPoint Presentation</vt:lpstr>
      <vt:lpstr>Arus</vt:lpstr>
      <vt:lpstr>PowerPoint Presentation</vt:lpstr>
      <vt:lpstr>1. Berapakah nilai arus?</vt:lpstr>
      <vt:lpstr>2. Berapakah nilai arus?</vt:lpstr>
      <vt:lpstr>3. Berapakah nilai arus?</vt:lpstr>
      <vt:lpstr>Tegangan</vt:lpstr>
      <vt:lpstr>PowerPoint Presentation</vt:lpstr>
      <vt:lpstr>PowerPoint Presentation</vt:lpstr>
      <vt:lpstr>4. Berapakah VAB?</vt:lpstr>
      <vt:lpstr>5. Berapakah VBA?</vt:lpstr>
      <vt:lpstr>6. Berapakah VBA?</vt:lpstr>
      <vt:lpstr>7. Berapakah VBA?</vt:lpstr>
      <vt:lpstr>8. Berapakah Vca?</vt:lpstr>
      <vt:lpstr>9. Berapakah Vba?</vt:lpstr>
      <vt:lpstr>10. Berapakah Vbc?</vt:lpstr>
      <vt:lpstr>11. Berapakah Vcb?</vt:lpstr>
      <vt:lpstr>12. Berapakah Vab?</vt:lpstr>
      <vt:lpstr>13. Berapakah Vcb?</vt:lpstr>
      <vt:lpstr>14. Berapakah Vda?</vt:lpstr>
      <vt:lpstr>15. Berapakah Vda?</vt:lpstr>
      <vt:lpstr>16. Berapakah Vbd?</vt:lpstr>
      <vt:lpstr>17. Berapakah Vfc?</vt:lpstr>
      <vt:lpstr>18. Berapakah Vdf?</vt:lpstr>
      <vt:lpstr>19. Berapakah Vgc?</vt:lpstr>
      <vt:lpstr>20. Berapakah Vbg?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</dc:creator>
  <cp:lastModifiedBy>WP - [2016]</cp:lastModifiedBy>
  <cp:revision>48</cp:revision>
  <dcterms:created xsi:type="dcterms:W3CDTF">2016-08-24T02:51:56Z</dcterms:created>
  <dcterms:modified xsi:type="dcterms:W3CDTF">2018-12-01T09:56:50Z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0x01010070EBE6D95D916C4B9FCE45C7FC8BEFE3</vt:lpwstr>
  </property>
</Properties>
</file>