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267" r:id="rId4"/>
    <p:sldId id="268" r:id="rId5"/>
    <p:sldId id="283" r:id="rId6"/>
    <p:sldId id="284" r:id="rId7"/>
    <p:sldId id="285" r:id="rId8"/>
    <p:sldId id="271" r:id="rId9"/>
    <p:sldId id="272" r:id="rId10"/>
    <p:sldId id="273" r:id="rId11"/>
    <p:sldId id="274" r:id="rId12"/>
    <p:sldId id="286" r:id="rId13"/>
    <p:sldId id="287" r:id="rId14"/>
    <p:sldId id="277" r:id="rId15"/>
    <p:sldId id="289" r:id="rId16"/>
    <p:sldId id="278" r:id="rId17"/>
    <p:sldId id="282" r:id="rId18"/>
    <p:sldId id="290"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48" d="100"/>
          <a:sy n="48" d="100"/>
        </p:scale>
        <p:origin x="7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8DA96-50EC-49F6-9373-D3DE826B1158}" type="doc">
      <dgm:prSet loTypeId="urn:microsoft.com/office/officeart/2005/8/layout/orgChart1" loCatId="hierarchy" qsTypeId="urn:microsoft.com/office/officeart/2005/8/quickstyle/simple1" qsCatId="simple" csTypeId="urn:microsoft.com/office/officeart/2005/8/colors/accent1_2" csCatId="accent1"/>
      <dgm:spPr/>
    </dgm:pt>
    <dgm:pt modelId="{ADEE6B71-3C31-4CB9-9F65-542BF1A2AC9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Teorema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Superposisi</a:t>
          </a:r>
        </a:p>
      </dgm:t>
    </dgm:pt>
    <dgm:pt modelId="{AA6C5D3C-7F06-4291-8A34-129DB97BAB96}" type="parTrans" cxnId="{81B63AA6-B172-428B-AC5C-F2730E62384A}">
      <dgm:prSet/>
      <dgm:spPr/>
      <dgm:t>
        <a:bodyPr/>
        <a:lstStyle/>
        <a:p>
          <a:endParaRPr lang="en-ID"/>
        </a:p>
      </dgm:t>
    </dgm:pt>
    <dgm:pt modelId="{A2E07EB9-70A6-4707-AF90-19A561DD6B45}" type="sibTrans" cxnId="{81B63AA6-B172-428B-AC5C-F2730E62384A}">
      <dgm:prSet/>
      <dgm:spPr/>
      <dgm:t>
        <a:bodyPr/>
        <a:lstStyle/>
        <a:p>
          <a:endParaRPr lang="en-ID"/>
        </a:p>
      </dgm:t>
    </dgm:pt>
    <dgm:pt modelId="{400EBF18-F388-4182-B12C-08674A07375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Sumber Bebas</a:t>
          </a:r>
        </a:p>
      </dgm:t>
    </dgm:pt>
    <dgm:pt modelId="{0C0F74A0-A501-4353-B72F-4B74EFF7FA14}" type="parTrans" cxnId="{25AF540A-E426-4458-89AC-BA3B02035E79}">
      <dgm:prSet/>
      <dgm:spPr/>
      <dgm:t>
        <a:bodyPr/>
        <a:lstStyle/>
        <a:p>
          <a:endParaRPr lang="en-ID"/>
        </a:p>
      </dgm:t>
    </dgm:pt>
    <dgm:pt modelId="{F600528C-0692-40D8-BA55-B58E06F92B18}" type="sibTrans" cxnId="{25AF540A-E426-4458-89AC-BA3B02035E79}">
      <dgm:prSet/>
      <dgm:spPr/>
      <dgm:t>
        <a:bodyPr/>
        <a:lstStyle/>
        <a:p>
          <a:endParaRPr lang="en-ID"/>
        </a:p>
      </dgm:t>
    </dgm:pt>
    <dgm:pt modelId="{95C78875-C0BB-4DD8-9708-958947B77D4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Sumber Tak Bebas</a:t>
          </a:r>
        </a:p>
      </dgm:t>
    </dgm:pt>
    <dgm:pt modelId="{4F4D1780-583A-454C-9041-7F967A09D2B9}" type="parTrans" cxnId="{B21B22D8-8424-493C-9137-9B8D0EB6D1E9}">
      <dgm:prSet/>
      <dgm:spPr/>
      <dgm:t>
        <a:bodyPr/>
        <a:lstStyle/>
        <a:p>
          <a:endParaRPr lang="en-ID"/>
        </a:p>
      </dgm:t>
    </dgm:pt>
    <dgm:pt modelId="{E1B04C71-2340-493B-B56B-BBD585BF49B7}" type="sibTrans" cxnId="{B21B22D8-8424-493C-9137-9B8D0EB6D1E9}">
      <dgm:prSet/>
      <dgm:spPr/>
      <dgm:t>
        <a:bodyPr/>
        <a:lstStyle/>
        <a:p>
          <a:endParaRPr lang="en-ID"/>
        </a:p>
      </dgm:t>
    </dgm:pt>
    <dgm:pt modelId="{28FB6773-5DB9-4105-A7A2-A7F63EFCBEA3}" type="pres">
      <dgm:prSet presAssocID="{7D08DA96-50EC-49F6-9373-D3DE826B1158}" presName="hierChild1" presStyleCnt="0">
        <dgm:presLayoutVars>
          <dgm:orgChart val="1"/>
          <dgm:chPref val="1"/>
          <dgm:dir/>
          <dgm:animOne val="branch"/>
          <dgm:animLvl val="lvl"/>
          <dgm:resizeHandles/>
        </dgm:presLayoutVars>
      </dgm:prSet>
      <dgm:spPr/>
    </dgm:pt>
    <dgm:pt modelId="{0E4C0FA5-E61E-40EA-A546-8737536F7BB0}" type="pres">
      <dgm:prSet presAssocID="{ADEE6B71-3C31-4CB9-9F65-542BF1A2AC91}" presName="hierRoot1" presStyleCnt="0">
        <dgm:presLayoutVars>
          <dgm:hierBranch/>
        </dgm:presLayoutVars>
      </dgm:prSet>
      <dgm:spPr/>
    </dgm:pt>
    <dgm:pt modelId="{297B130D-0CCA-4247-A0ED-811364740AD5}" type="pres">
      <dgm:prSet presAssocID="{ADEE6B71-3C31-4CB9-9F65-542BF1A2AC91}" presName="rootComposite1" presStyleCnt="0"/>
      <dgm:spPr/>
    </dgm:pt>
    <dgm:pt modelId="{9635C7A4-0C98-4125-BD80-16ED972F0CFF}" type="pres">
      <dgm:prSet presAssocID="{ADEE6B71-3C31-4CB9-9F65-542BF1A2AC91}" presName="rootText1" presStyleLbl="node0" presStyleIdx="0" presStyleCnt="1">
        <dgm:presLayoutVars>
          <dgm:chPref val="3"/>
        </dgm:presLayoutVars>
      </dgm:prSet>
      <dgm:spPr/>
    </dgm:pt>
    <dgm:pt modelId="{15B7243C-EFA0-419D-8B9F-BC6B2943C874}" type="pres">
      <dgm:prSet presAssocID="{ADEE6B71-3C31-4CB9-9F65-542BF1A2AC91}" presName="rootConnector1" presStyleLbl="node1" presStyleIdx="0" presStyleCnt="0"/>
      <dgm:spPr/>
    </dgm:pt>
    <dgm:pt modelId="{74827695-2045-4D23-8088-E7E6082C6E57}" type="pres">
      <dgm:prSet presAssocID="{ADEE6B71-3C31-4CB9-9F65-542BF1A2AC91}" presName="hierChild2" presStyleCnt="0"/>
      <dgm:spPr/>
    </dgm:pt>
    <dgm:pt modelId="{9DA8D87B-8D7F-45EF-920F-9200B36010C6}" type="pres">
      <dgm:prSet presAssocID="{0C0F74A0-A501-4353-B72F-4B74EFF7FA14}" presName="Name35" presStyleLbl="parChTrans1D2" presStyleIdx="0" presStyleCnt="2"/>
      <dgm:spPr/>
    </dgm:pt>
    <dgm:pt modelId="{AD7D449F-0B66-48CE-BBF9-D80E6A8EDAF6}" type="pres">
      <dgm:prSet presAssocID="{400EBF18-F388-4182-B12C-08674A07375E}" presName="hierRoot2" presStyleCnt="0">
        <dgm:presLayoutVars>
          <dgm:hierBranch/>
        </dgm:presLayoutVars>
      </dgm:prSet>
      <dgm:spPr/>
    </dgm:pt>
    <dgm:pt modelId="{8F967446-B316-4929-852D-0EE3B8ABBF82}" type="pres">
      <dgm:prSet presAssocID="{400EBF18-F388-4182-B12C-08674A07375E}" presName="rootComposite" presStyleCnt="0"/>
      <dgm:spPr/>
    </dgm:pt>
    <dgm:pt modelId="{6375D09E-40E3-40D4-87B9-ABAFDE0E6DB5}" type="pres">
      <dgm:prSet presAssocID="{400EBF18-F388-4182-B12C-08674A07375E}" presName="rootText" presStyleLbl="node2" presStyleIdx="0" presStyleCnt="2">
        <dgm:presLayoutVars>
          <dgm:chPref val="3"/>
        </dgm:presLayoutVars>
      </dgm:prSet>
      <dgm:spPr/>
    </dgm:pt>
    <dgm:pt modelId="{19B88647-C162-4BB8-8F49-29647B0087CC}" type="pres">
      <dgm:prSet presAssocID="{400EBF18-F388-4182-B12C-08674A07375E}" presName="rootConnector" presStyleLbl="node2" presStyleIdx="0" presStyleCnt="2"/>
      <dgm:spPr/>
    </dgm:pt>
    <dgm:pt modelId="{BA0317B6-5903-41F4-B457-AA0AE0E26164}" type="pres">
      <dgm:prSet presAssocID="{400EBF18-F388-4182-B12C-08674A07375E}" presName="hierChild4" presStyleCnt="0"/>
      <dgm:spPr/>
    </dgm:pt>
    <dgm:pt modelId="{5CFA08AF-9230-41A0-B2AC-15DAB381F317}" type="pres">
      <dgm:prSet presAssocID="{400EBF18-F388-4182-B12C-08674A07375E}" presName="hierChild5" presStyleCnt="0"/>
      <dgm:spPr/>
    </dgm:pt>
    <dgm:pt modelId="{517B5EF5-5491-4BA6-96FA-8302F041518E}" type="pres">
      <dgm:prSet presAssocID="{4F4D1780-583A-454C-9041-7F967A09D2B9}" presName="Name35" presStyleLbl="parChTrans1D2" presStyleIdx="1" presStyleCnt="2"/>
      <dgm:spPr/>
    </dgm:pt>
    <dgm:pt modelId="{0E0CEC99-4444-4101-A3C5-C71B1EEDFCB9}" type="pres">
      <dgm:prSet presAssocID="{95C78875-C0BB-4DD8-9708-958947B77D4E}" presName="hierRoot2" presStyleCnt="0">
        <dgm:presLayoutVars>
          <dgm:hierBranch/>
        </dgm:presLayoutVars>
      </dgm:prSet>
      <dgm:spPr/>
    </dgm:pt>
    <dgm:pt modelId="{78B028BE-4430-4EE4-926B-A6B96C32CF58}" type="pres">
      <dgm:prSet presAssocID="{95C78875-C0BB-4DD8-9708-958947B77D4E}" presName="rootComposite" presStyleCnt="0"/>
      <dgm:spPr/>
    </dgm:pt>
    <dgm:pt modelId="{AE7380B9-B390-4B01-8CCA-CCBD5184C1B7}" type="pres">
      <dgm:prSet presAssocID="{95C78875-C0BB-4DD8-9708-958947B77D4E}" presName="rootText" presStyleLbl="node2" presStyleIdx="1" presStyleCnt="2">
        <dgm:presLayoutVars>
          <dgm:chPref val="3"/>
        </dgm:presLayoutVars>
      </dgm:prSet>
      <dgm:spPr/>
    </dgm:pt>
    <dgm:pt modelId="{198DA824-6278-4EA9-8D3B-20C90803EEC1}" type="pres">
      <dgm:prSet presAssocID="{95C78875-C0BB-4DD8-9708-958947B77D4E}" presName="rootConnector" presStyleLbl="node2" presStyleIdx="1" presStyleCnt="2"/>
      <dgm:spPr/>
    </dgm:pt>
    <dgm:pt modelId="{EAED94E1-03B2-433D-BCE8-055AF6B695BD}" type="pres">
      <dgm:prSet presAssocID="{95C78875-C0BB-4DD8-9708-958947B77D4E}" presName="hierChild4" presStyleCnt="0"/>
      <dgm:spPr/>
    </dgm:pt>
    <dgm:pt modelId="{D2981F57-F049-4810-B069-98E7E6D331B3}" type="pres">
      <dgm:prSet presAssocID="{95C78875-C0BB-4DD8-9708-958947B77D4E}" presName="hierChild5" presStyleCnt="0"/>
      <dgm:spPr/>
    </dgm:pt>
    <dgm:pt modelId="{628B6096-E2F8-4C9A-A18E-C718603BDE63}" type="pres">
      <dgm:prSet presAssocID="{ADEE6B71-3C31-4CB9-9F65-542BF1A2AC91}" presName="hierChild3" presStyleCnt="0"/>
      <dgm:spPr/>
    </dgm:pt>
  </dgm:ptLst>
  <dgm:cxnLst>
    <dgm:cxn modelId="{38E6B805-06D3-472F-82F1-67E5FCDB085A}" type="presOf" srcId="{0C0F74A0-A501-4353-B72F-4B74EFF7FA14}" destId="{9DA8D87B-8D7F-45EF-920F-9200B36010C6}" srcOrd="0" destOrd="0" presId="urn:microsoft.com/office/officeart/2005/8/layout/orgChart1"/>
    <dgm:cxn modelId="{25AF540A-E426-4458-89AC-BA3B02035E79}" srcId="{ADEE6B71-3C31-4CB9-9F65-542BF1A2AC91}" destId="{400EBF18-F388-4182-B12C-08674A07375E}" srcOrd="0" destOrd="0" parTransId="{0C0F74A0-A501-4353-B72F-4B74EFF7FA14}" sibTransId="{F600528C-0692-40D8-BA55-B58E06F92B18}"/>
    <dgm:cxn modelId="{0B435C15-A01E-4C2C-BA5E-A72F9805BFE9}" type="presOf" srcId="{95C78875-C0BB-4DD8-9708-958947B77D4E}" destId="{AE7380B9-B390-4B01-8CCA-CCBD5184C1B7}" srcOrd="0" destOrd="0" presId="urn:microsoft.com/office/officeart/2005/8/layout/orgChart1"/>
    <dgm:cxn modelId="{94B7ED2D-C97C-4874-955E-D3C5EFCFEDCA}" type="presOf" srcId="{400EBF18-F388-4182-B12C-08674A07375E}" destId="{6375D09E-40E3-40D4-87B9-ABAFDE0E6DB5}" srcOrd="0" destOrd="0" presId="urn:microsoft.com/office/officeart/2005/8/layout/orgChart1"/>
    <dgm:cxn modelId="{5E39BA64-5D8D-4D52-9F6D-C0CF9D449AB9}" type="presOf" srcId="{ADEE6B71-3C31-4CB9-9F65-542BF1A2AC91}" destId="{9635C7A4-0C98-4125-BD80-16ED972F0CFF}" srcOrd="0" destOrd="0" presId="urn:microsoft.com/office/officeart/2005/8/layout/orgChart1"/>
    <dgm:cxn modelId="{2A47CBA0-3031-443D-9EF3-DB5809792EDD}" type="presOf" srcId="{ADEE6B71-3C31-4CB9-9F65-542BF1A2AC91}" destId="{15B7243C-EFA0-419D-8B9F-BC6B2943C874}" srcOrd="1" destOrd="0" presId="urn:microsoft.com/office/officeart/2005/8/layout/orgChart1"/>
    <dgm:cxn modelId="{81B63AA6-B172-428B-AC5C-F2730E62384A}" srcId="{7D08DA96-50EC-49F6-9373-D3DE826B1158}" destId="{ADEE6B71-3C31-4CB9-9F65-542BF1A2AC91}" srcOrd="0" destOrd="0" parTransId="{AA6C5D3C-7F06-4291-8A34-129DB97BAB96}" sibTransId="{A2E07EB9-70A6-4707-AF90-19A561DD6B45}"/>
    <dgm:cxn modelId="{E80A92B4-16CA-439D-A44B-7E91CE0DED29}" type="presOf" srcId="{7D08DA96-50EC-49F6-9373-D3DE826B1158}" destId="{28FB6773-5DB9-4105-A7A2-A7F63EFCBEA3}" srcOrd="0" destOrd="0" presId="urn:microsoft.com/office/officeart/2005/8/layout/orgChart1"/>
    <dgm:cxn modelId="{8095F8C3-EA71-422E-B4DC-BB1E4EFA0B83}" type="presOf" srcId="{400EBF18-F388-4182-B12C-08674A07375E}" destId="{19B88647-C162-4BB8-8F49-29647B0087CC}" srcOrd="1" destOrd="0" presId="urn:microsoft.com/office/officeart/2005/8/layout/orgChart1"/>
    <dgm:cxn modelId="{86923FC5-D23F-4D37-B68A-7C3A78A3792C}" type="presOf" srcId="{4F4D1780-583A-454C-9041-7F967A09D2B9}" destId="{517B5EF5-5491-4BA6-96FA-8302F041518E}" srcOrd="0" destOrd="0" presId="urn:microsoft.com/office/officeart/2005/8/layout/orgChart1"/>
    <dgm:cxn modelId="{66784BC6-6C44-4810-A420-00E918B2613A}" type="presOf" srcId="{95C78875-C0BB-4DD8-9708-958947B77D4E}" destId="{198DA824-6278-4EA9-8D3B-20C90803EEC1}" srcOrd="1" destOrd="0" presId="urn:microsoft.com/office/officeart/2005/8/layout/orgChart1"/>
    <dgm:cxn modelId="{B21B22D8-8424-493C-9137-9B8D0EB6D1E9}" srcId="{ADEE6B71-3C31-4CB9-9F65-542BF1A2AC91}" destId="{95C78875-C0BB-4DD8-9708-958947B77D4E}" srcOrd="1" destOrd="0" parTransId="{4F4D1780-583A-454C-9041-7F967A09D2B9}" sibTransId="{E1B04C71-2340-493B-B56B-BBD585BF49B7}"/>
    <dgm:cxn modelId="{5BD40636-FD5B-4D1A-B976-61918D93B828}" type="presParOf" srcId="{28FB6773-5DB9-4105-A7A2-A7F63EFCBEA3}" destId="{0E4C0FA5-E61E-40EA-A546-8737536F7BB0}" srcOrd="0" destOrd="0" presId="urn:microsoft.com/office/officeart/2005/8/layout/orgChart1"/>
    <dgm:cxn modelId="{6BABEF58-0FAF-45DA-8697-556AABD2BC34}" type="presParOf" srcId="{0E4C0FA5-E61E-40EA-A546-8737536F7BB0}" destId="{297B130D-0CCA-4247-A0ED-811364740AD5}" srcOrd="0" destOrd="0" presId="urn:microsoft.com/office/officeart/2005/8/layout/orgChart1"/>
    <dgm:cxn modelId="{4678B5B4-5063-437E-8FB5-C82AD617F8C6}" type="presParOf" srcId="{297B130D-0CCA-4247-A0ED-811364740AD5}" destId="{9635C7A4-0C98-4125-BD80-16ED972F0CFF}" srcOrd="0" destOrd="0" presId="urn:microsoft.com/office/officeart/2005/8/layout/orgChart1"/>
    <dgm:cxn modelId="{540B4C60-9A5E-4C02-916E-C8F7189271EB}" type="presParOf" srcId="{297B130D-0CCA-4247-A0ED-811364740AD5}" destId="{15B7243C-EFA0-419D-8B9F-BC6B2943C874}" srcOrd="1" destOrd="0" presId="urn:microsoft.com/office/officeart/2005/8/layout/orgChart1"/>
    <dgm:cxn modelId="{1554009A-7B78-47D7-9F68-6833990B12D3}" type="presParOf" srcId="{0E4C0FA5-E61E-40EA-A546-8737536F7BB0}" destId="{74827695-2045-4D23-8088-E7E6082C6E57}" srcOrd="1" destOrd="0" presId="urn:microsoft.com/office/officeart/2005/8/layout/orgChart1"/>
    <dgm:cxn modelId="{8D4BB6AB-0C35-4531-8A56-026956831AA5}" type="presParOf" srcId="{74827695-2045-4D23-8088-E7E6082C6E57}" destId="{9DA8D87B-8D7F-45EF-920F-9200B36010C6}" srcOrd="0" destOrd="0" presId="urn:microsoft.com/office/officeart/2005/8/layout/orgChart1"/>
    <dgm:cxn modelId="{46D31B5E-EE7C-4D26-A709-EC95FE666B3A}" type="presParOf" srcId="{74827695-2045-4D23-8088-E7E6082C6E57}" destId="{AD7D449F-0B66-48CE-BBF9-D80E6A8EDAF6}" srcOrd="1" destOrd="0" presId="urn:microsoft.com/office/officeart/2005/8/layout/orgChart1"/>
    <dgm:cxn modelId="{6F1B5237-BF00-415B-9D67-ACEA64906795}" type="presParOf" srcId="{AD7D449F-0B66-48CE-BBF9-D80E6A8EDAF6}" destId="{8F967446-B316-4929-852D-0EE3B8ABBF82}" srcOrd="0" destOrd="0" presId="urn:microsoft.com/office/officeart/2005/8/layout/orgChart1"/>
    <dgm:cxn modelId="{C3D3001C-EDAC-4B65-B4D5-033C22BB7869}" type="presParOf" srcId="{8F967446-B316-4929-852D-0EE3B8ABBF82}" destId="{6375D09E-40E3-40D4-87B9-ABAFDE0E6DB5}" srcOrd="0" destOrd="0" presId="urn:microsoft.com/office/officeart/2005/8/layout/orgChart1"/>
    <dgm:cxn modelId="{0C109CDC-2634-4828-B2DA-A64C63E99F28}" type="presParOf" srcId="{8F967446-B316-4929-852D-0EE3B8ABBF82}" destId="{19B88647-C162-4BB8-8F49-29647B0087CC}" srcOrd="1" destOrd="0" presId="urn:microsoft.com/office/officeart/2005/8/layout/orgChart1"/>
    <dgm:cxn modelId="{C7BC3775-E164-462D-A2DA-4E6F8A3F2945}" type="presParOf" srcId="{AD7D449F-0B66-48CE-BBF9-D80E6A8EDAF6}" destId="{BA0317B6-5903-41F4-B457-AA0AE0E26164}" srcOrd="1" destOrd="0" presId="urn:microsoft.com/office/officeart/2005/8/layout/orgChart1"/>
    <dgm:cxn modelId="{6EF7FF17-8C63-4138-A554-B55F658FA3C4}" type="presParOf" srcId="{AD7D449F-0B66-48CE-BBF9-D80E6A8EDAF6}" destId="{5CFA08AF-9230-41A0-B2AC-15DAB381F317}" srcOrd="2" destOrd="0" presId="urn:microsoft.com/office/officeart/2005/8/layout/orgChart1"/>
    <dgm:cxn modelId="{A178BCDE-4C95-41CE-84F7-59672502D2C0}" type="presParOf" srcId="{74827695-2045-4D23-8088-E7E6082C6E57}" destId="{517B5EF5-5491-4BA6-96FA-8302F041518E}" srcOrd="2" destOrd="0" presId="urn:microsoft.com/office/officeart/2005/8/layout/orgChart1"/>
    <dgm:cxn modelId="{828294BC-305F-47CE-8211-6582B8418DFA}" type="presParOf" srcId="{74827695-2045-4D23-8088-E7E6082C6E57}" destId="{0E0CEC99-4444-4101-A3C5-C71B1EEDFCB9}" srcOrd="3" destOrd="0" presId="urn:microsoft.com/office/officeart/2005/8/layout/orgChart1"/>
    <dgm:cxn modelId="{888E2FA3-AF74-4CD9-8607-AD2D327FCAE5}" type="presParOf" srcId="{0E0CEC99-4444-4101-A3C5-C71B1EEDFCB9}" destId="{78B028BE-4430-4EE4-926B-A6B96C32CF58}" srcOrd="0" destOrd="0" presId="urn:microsoft.com/office/officeart/2005/8/layout/orgChart1"/>
    <dgm:cxn modelId="{43624E71-A065-4481-AA7E-C9128FC2B8F3}" type="presParOf" srcId="{78B028BE-4430-4EE4-926B-A6B96C32CF58}" destId="{AE7380B9-B390-4B01-8CCA-CCBD5184C1B7}" srcOrd="0" destOrd="0" presId="urn:microsoft.com/office/officeart/2005/8/layout/orgChart1"/>
    <dgm:cxn modelId="{72DFB076-F473-4E3E-997E-30E56B278AFE}" type="presParOf" srcId="{78B028BE-4430-4EE4-926B-A6B96C32CF58}" destId="{198DA824-6278-4EA9-8D3B-20C90803EEC1}" srcOrd="1" destOrd="0" presId="urn:microsoft.com/office/officeart/2005/8/layout/orgChart1"/>
    <dgm:cxn modelId="{5F8877CF-4CBD-4706-9BD3-BCE92BA6085C}" type="presParOf" srcId="{0E0CEC99-4444-4101-A3C5-C71B1EEDFCB9}" destId="{EAED94E1-03B2-433D-BCE8-055AF6B695BD}" srcOrd="1" destOrd="0" presId="urn:microsoft.com/office/officeart/2005/8/layout/orgChart1"/>
    <dgm:cxn modelId="{FCEA8E7C-831E-4827-B5A0-FF93C723B883}" type="presParOf" srcId="{0E0CEC99-4444-4101-A3C5-C71B1EEDFCB9}" destId="{D2981F57-F049-4810-B069-98E7E6D331B3}" srcOrd="2" destOrd="0" presId="urn:microsoft.com/office/officeart/2005/8/layout/orgChart1"/>
    <dgm:cxn modelId="{B588392E-CAAA-4384-AD52-E4B2AF09994E}" type="presParOf" srcId="{0E4C0FA5-E61E-40EA-A546-8737536F7BB0}" destId="{628B6096-E2F8-4C9A-A18E-C718603BDE6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B5EF5-5491-4BA6-96FA-8302F041518E}">
      <dsp:nvSpPr>
        <dsp:cNvPr id="0" name=""/>
        <dsp:cNvSpPr/>
      </dsp:nvSpPr>
      <dsp:spPr>
        <a:xfrm>
          <a:off x="3581399" y="1543275"/>
          <a:ext cx="1864693" cy="647248"/>
        </a:xfrm>
        <a:custGeom>
          <a:avLst/>
          <a:gdLst/>
          <a:ahLst/>
          <a:cxnLst/>
          <a:rect l="0" t="0" r="0" b="0"/>
          <a:pathLst>
            <a:path>
              <a:moveTo>
                <a:pt x="0" y="0"/>
              </a:moveTo>
              <a:lnTo>
                <a:pt x="0" y="323624"/>
              </a:lnTo>
              <a:lnTo>
                <a:pt x="1864693" y="323624"/>
              </a:lnTo>
              <a:lnTo>
                <a:pt x="1864693" y="647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A8D87B-8D7F-45EF-920F-9200B36010C6}">
      <dsp:nvSpPr>
        <dsp:cNvPr id="0" name=""/>
        <dsp:cNvSpPr/>
      </dsp:nvSpPr>
      <dsp:spPr>
        <a:xfrm>
          <a:off x="1716706" y="1543275"/>
          <a:ext cx="1864693" cy="647248"/>
        </a:xfrm>
        <a:custGeom>
          <a:avLst/>
          <a:gdLst/>
          <a:ahLst/>
          <a:cxnLst/>
          <a:rect l="0" t="0" r="0" b="0"/>
          <a:pathLst>
            <a:path>
              <a:moveTo>
                <a:pt x="1864693" y="0"/>
              </a:moveTo>
              <a:lnTo>
                <a:pt x="1864693" y="323624"/>
              </a:lnTo>
              <a:lnTo>
                <a:pt x="0" y="323624"/>
              </a:lnTo>
              <a:lnTo>
                <a:pt x="0" y="647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35C7A4-0C98-4125-BD80-16ED972F0CFF}">
      <dsp:nvSpPr>
        <dsp:cNvPr id="0" name=""/>
        <dsp:cNvSpPr/>
      </dsp:nvSpPr>
      <dsp:spPr>
        <a:xfrm>
          <a:off x="2040331" y="2206"/>
          <a:ext cx="3082137" cy="15410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4500" b="0" i="0" u="none" strike="noStrike" kern="1200" cap="none" normalizeH="0" baseline="0">
              <a:ln>
                <a:noFill/>
              </a:ln>
              <a:solidFill>
                <a:schemeClr val="tx1"/>
              </a:solidFill>
              <a:effectLst/>
              <a:latin typeface="Arial" panose="020B0604020202020204" pitchFamily="34" charset="0"/>
            </a:rPr>
            <a:t>Teorema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4500" b="0" i="0" u="none" strike="noStrike" kern="1200" cap="none" normalizeH="0" baseline="0">
              <a:ln>
                <a:noFill/>
              </a:ln>
              <a:solidFill>
                <a:schemeClr val="tx1"/>
              </a:solidFill>
              <a:effectLst/>
              <a:latin typeface="Arial" panose="020B0604020202020204" pitchFamily="34" charset="0"/>
            </a:rPr>
            <a:t>Superposisi</a:t>
          </a:r>
        </a:p>
      </dsp:txBody>
      <dsp:txXfrm>
        <a:off x="2040331" y="2206"/>
        <a:ext cx="3082137" cy="1541068"/>
      </dsp:txXfrm>
    </dsp:sp>
    <dsp:sp modelId="{6375D09E-40E3-40D4-87B9-ABAFDE0E6DB5}">
      <dsp:nvSpPr>
        <dsp:cNvPr id="0" name=""/>
        <dsp:cNvSpPr/>
      </dsp:nvSpPr>
      <dsp:spPr>
        <a:xfrm>
          <a:off x="175638" y="2190523"/>
          <a:ext cx="3082137" cy="15410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4500" b="0" i="0" u="none" strike="noStrike" kern="1200" cap="none" normalizeH="0" baseline="0">
              <a:ln>
                <a:noFill/>
              </a:ln>
              <a:solidFill>
                <a:schemeClr val="tx1"/>
              </a:solidFill>
              <a:effectLst/>
              <a:latin typeface="Arial" panose="020B0604020202020204" pitchFamily="34" charset="0"/>
            </a:rPr>
            <a:t>Sumber Bebas</a:t>
          </a:r>
        </a:p>
      </dsp:txBody>
      <dsp:txXfrm>
        <a:off x="175638" y="2190523"/>
        <a:ext cx="3082137" cy="1541068"/>
      </dsp:txXfrm>
    </dsp:sp>
    <dsp:sp modelId="{AE7380B9-B390-4B01-8CCA-CCBD5184C1B7}">
      <dsp:nvSpPr>
        <dsp:cNvPr id="0" name=""/>
        <dsp:cNvSpPr/>
      </dsp:nvSpPr>
      <dsp:spPr>
        <a:xfrm>
          <a:off x="3905024" y="2190523"/>
          <a:ext cx="3082137" cy="15410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4500" b="0" i="0" u="none" strike="noStrike" kern="1200" cap="none" normalizeH="0" baseline="0">
              <a:ln>
                <a:noFill/>
              </a:ln>
              <a:solidFill>
                <a:schemeClr val="tx1"/>
              </a:solidFill>
              <a:effectLst/>
              <a:latin typeface="Arial" panose="020B0604020202020204" pitchFamily="34" charset="0"/>
            </a:rPr>
            <a:t>Sumber Tak Bebas</a:t>
          </a:r>
        </a:p>
      </dsp:txBody>
      <dsp:txXfrm>
        <a:off x="3905024" y="2190523"/>
        <a:ext cx="3082137" cy="154106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1C4E2-1EA2-46EC-BE47-034D6E91114F}" type="datetimeFigureOut">
              <a:rPr lang="en-US" smtClean="0"/>
              <a:t>12/11/2018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E1410-5F28-464B-8C6D-CD8302A4FC12}" type="slidenum">
              <a:rPr lang="en-US" smtClean="0"/>
              <a:t>‹#›</a:t>
            </a:fld>
            <a:endParaRPr lang="en-US"/>
          </a:p>
        </p:txBody>
      </p:sp>
    </p:spTree>
    <p:extLst>
      <p:ext uri="{BB962C8B-B14F-4D97-AF65-F5344CB8AC3E}">
        <p14:creationId xmlns:p14="http://schemas.microsoft.com/office/powerpoint/2010/main" val="371539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380E0F-06C9-46E6-A8B2-0DCCAB10DF57}" type="slidenum">
              <a:rPr lang="en-US"/>
              <a:pPr/>
              <a:t>1</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59849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84783"/>
            <a:ext cx="7772400" cy="230425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22108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939799"/>
            <a:ext cx="1971675" cy="52371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939799"/>
            <a:ext cx="5800725" cy="5237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908720"/>
            <a:ext cx="7886700" cy="458032"/>
          </a:xfrm>
        </p:spPr>
        <p:txBody>
          <a:bodyPr>
            <a:noAutofit/>
          </a:bodyPr>
          <a:lstStyle>
            <a:lvl1pPr>
              <a:defRPr sz="3200">
                <a:latin typeface="+mn-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514350" indent="-514350">
              <a:buFont typeface="+mj-lt"/>
              <a:buAutoNum type="arabicPeriod"/>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908720"/>
            <a:ext cx="7886700" cy="414338"/>
          </a:xfrm>
        </p:spPr>
        <p:txBody>
          <a:bodyPr/>
          <a:lstStyle>
            <a:lvl1pPr>
              <a:defRPr sz="2800"/>
            </a:lvl1pPr>
          </a:lstStyle>
          <a:p>
            <a:r>
              <a:rPr lang="en-US"/>
              <a:t>Click to edit Master title style</a:t>
            </a:r>
            <a:endParaRPr lang="en-US" dirty="0"/>
          </a:p>
        </p:txBody>
      </p:sp>
      <p:sp>
        <p:nvSpPr>
          <p:cNvPr id="3" name="Content Placeholder 2"/>
          <p:cNvSpPr>
            <a:spLocks noGrp="1"/>
          </p:cNvSpPr>
          <p:nvPr>
            <p:ph sz="half" idx="1"/>
          </p:nvPr>
        </p:nvSpPr>
        <p:spPr>
          <a:xfrm>
            <a:off x="628650" y="1524000"/>
            <a:ext cx="3886200" cy="4652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4000"/>
            <a:ext cx="3886200" cy="4652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914400"/>
            <a:ext cx="7886700" cy="77628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920080"/>
            <a:ext cx="7886700" cy="420688"/>
          </a:xfrm>
        </p:spPr>
        <p:txBody>
          <a:bodyPr/>
          <a:lstStyle>
            <a:lvl1pPr>
              <a:defRPr sz="2800"/>
            </a:lvl1pPr>
          </a:lstStyle>
          <a:p>
            <a:r>
              <a:rPr lang="en-US"/>
              <a:t>Click to edit Master title style</a:t>
            </a:r>
            <a:endParaRPr lang="en-US" dirty="0"/>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2" name="Object 171"/>
          <p:cNvGraphicFramePr>
            <a:graphicFrameLocks noChangeAspect="1"/>
          </p:cNvGraphicFramePr>
          <p:nvPr>
            <p:extLst>
              <p:ext uri="{D42A27DB-BD31-4B8C-83A1-F6EECF244321}">
                <p14:modId xmlns:p14="http://schemas.microsoft.com/office/powerpoint/2010/main" val="25990988"/>
              </p:ext>
            </p:extLst>
          </p:nvPr>
        </p:nvGraphicFramePr>
        <p:xfrm>
          <a:off x="-12700" y="6249988"/>
          <a:ext cx="9156700" cy="639763"/>
        </p:xfrm>
        <a:graphic>
          <a:graphicData uri="http://schemas.openxmlformats.org/presentationml/2006/ole">
            <mc:AlternateContent xmlns:mc="http://schemas.openxmlformats.org/markup-compatibility/2006">
              <mc:Choice xmlns:v="urn:schemas-microsoft-com:vml" Requires="v">
                <p:oleObj spid="_x0000_s1074" name="CorelDRAW" r:id="rId14" imgW="6841112" imgH="478322" progId="">
                  <p:embed/>
                </p:oleObj>
              </mc:Choice>
              <mc:Fallback>
                <p:oleObj name="CorelDRAW" r:id="rId14" imgW="6841112" imgH="478322"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700" y="6249988"/>
                        <a:ext cx="9156700"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 name="Title Placeholder 1"/>
          <p:cNvSpPr>
            <a:spLocks noGrp="1"/>
          </p:cNvSpPr>
          <p:nvPr>
            <p:ph type="title"/>
          </p:nvPr>
        </p:nvSpPr>
        <p:spPr bwMode="auto">
          <a:xfrm>
            <a:off x="628650" y="908720"/>
            <a:ext cx="7886700" cy="4841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6147" name="Text Placeholder 2"/>
          <p:cNvSpPr>
            <a:spLocks noGrp="1"/>
          </p:cNvSpPr>
          <p:nvPr>
            <p:ph type="body" idx="1"/>
          </p:nvPr>
        </p:nvSpPr>
        <p:spPr bwMode="auto">
          <a:xfrm>
            <a:off x="628650" y="1550352"/>
            <a:ext cx="7886700" cy="46266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98463" y="6353175"/>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solidFill>
                <a:latin typeface="+mn-lt"/>
                <a:cs typeface="+mn-cs"/>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fld id="{B6F15528-21DE-4FAA-801E-634DDDAF4B2B}" type="slidenum">
              <a:rPr lang="en-US" smtClean="0"/>
              <a:pPr/>
              <a:t>‹#›</a:t>
            </a:fld>
            <a:endParaRPr lang="en-US"/>
          </a:p>
        </p:txBody>
      </p:sp>
      <p:graphicFrame>
        <p:nvGraphicFramePr>
          <p:cNvPr id="7" name="Object 169"/>
          <p:cNvGraphicFramePr>
            <a:graphicFrameLocks noChangeAspect="1"/>
          </p:cNvGraphicFramePr>
          <p:nvPr>
            <p:extLst>
              <p:ext uri="{D42A27DB-BD31-4B8C-83A1-F6EECF244321}">
                <p14:modId xmlns:p14="http://schemas.microsoft.com/office/powerpoint/2010/main" val="146722742"/>
              </p:ext>
            </p:extLst>
          </p:nvPr>
        </p:nvGraphicFramePr>
        <p:xfrm>
          <a:off x="212110" y="157162"/>
          <a:ext cx="1551578" cy="534544"/>
        </p:xfrm>
        <a:graphic>
          <a:graphicData uri="http://schemas.openxmlformats.org/presentationml/2006/ole">
            <mc:AlternateContent xmlns:mc="http://schemas.openxmlformats.org/markup-compatibility/2006">
              <mc:Choice xmlns:v="urn:schemas-microsoft-com:vml" Requires="v">
                <p:oleObj spid="_x0000_s1075" name="CorelDRAW" r:id="rId16" imgW="1293557" imgH="445660" progId="">
                  <p:embed/>
                </p:oleObj>
              </mc:Choice>
              <mc:Fallback>
                <p:oleObj name="CorelDRAW" r:id="rId16" imgW="1293557" imgH="44566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2110" y="157162"/>
                        <a:ext cx="1551578" cy="534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0" y="0"/>
            <a:ext cx="9144000" cy="100013"/>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0" y="812704"/>
            <a:ext cx="9144000" cy="27432"/>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 name="Picture 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05600" y="152400"/>
            <a:ext cx="2340000" cy="60589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32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671406-8EB7-4D42-BE50-F14C67F1BC7C}" type="slidenum">
              <a:rPr lang="en-US"/>
              <a:pPr/>
              <a:t>1</a:t>
            </a:fld>
            <a:endParaRPr lang="en-US"/>
          </a:p>
        </p:txBody>
      </p:sp>
      <p:sp>
        <p:nvSpPr>
          <p:cNvPr id="2050" name="Rectangle 2"/>
          <p:cNvSpPr>
            <a:spLocks noGrp="1" noChangeArrowheads="1"/>
          </p:cNvSpPr>
          <p:nvPr>
            <p:ph type="ctrTitle"/>
          </p:nvPr>
        </p:nvSpPr>
        <p:spPr>
          <a:xfrm>
            <a:off x="685800" y="1484783"/>
            <a:ext cx="8153400" cy="2304257"/>
          </a:xfrm>
        </p:spPr>
        <p:txBody>
          <a:bodyPr/>
          <a:lstStyle/>
          <a:p>
            <a:pPr marL="2147888" indent="-2147888" algn="l"/>
            <a:r>
              <a:rPr lang="en-US" sz="5400" dirty="0"/>
              <a:t>Bab 10. </a:t>
            </a:r>
            <a:r>
              <a:rPr lang="en-US" sz="5400" dirty="0" err="1"/>
              <a:t>Analisis</a:t>
            </a:r>
            <a:r>
              <a:rPr lang="en-US" sz="5400" dirty="0"/>
              <a:t> </a:t>
            </a:r>
            <a:r>
              <a:rPr lang="en-US" sz="5400" dirty="0" err="1"/>
              <a:t>Rangkaian</a:t>
            </a:r>
            <a:r>
              <a:rPr lang="en-US" sz="5400" dirty="0"/>
              <a:t> AC Steady State</a:t>
            </a:r>
          </a:p>
        </p:txBody>
      </p:sp>
      <p:sp>
        <p:nvSpPr>
          <p:cNvPr id="2051" name="Rectangle 3"/>
          <p:cNvSpPr>
            <a:spLocks noGrp="1" noChangeArrowheads="1"/>
          </p:cNvSpPr>
          <p:nvPr>
            <p:ph type="subTitle" idx="1"/>
          </p:nvPr>
        </p:nvSpPr>
        <p:spPr>
          <a:xfrm>
            <a:off x="1143000" y="5029200"/>
            <a:ext cx="6858000" cy="847650"/>
          </a:xfrm>
        </p:spPr>
        <p:txBody>
          <a:bodyPr/>
          <a:lstStyle/>
          <a:p>
            <a:pPr algn="r"/>
            <a:r>
              <a:rPr lang="en-US" dirty="0"/>
              <a:t>oleh : M. </a:t>
            </a:r>
            <a:r>
              <a:rPr lang="en-US" dirty="0" err="1"/>
              <a:t>Ramdhani</a:t>
            </a:r>
            <a:endParaRPr lang="en-US" dirty="0"/>
          </a:p>
        </p:txBody>
      </p:sp>
      <p:sp>
        <p:nvSpPr>
          <p:cNvPr id="2" name="Rectangle 1">
            <a:extLst>
              <a:ext uri="{FF2B5EF4-FFF2-40B4-BE49-F238E27FC236}">
                <a16:creationId xmlns:a16="http://schemas.microsoft.com/office/drawing/2014/main" id="{E8C6EDB1-341D-45B2-B6C7-945BF1FB1BCE}"/>
              </a:ext>
            </a:extLst>
          </p:cNvPr>
          <p:cNvSpPr/>
          <p:nvPr/>
        </p:nvSpPr>
        <p:spPr>
          <a:xfrm>
            <a:off x="3350047" y="3821052"/>
            <a:ext cx="4650953" cy="461665"/>
          </a:xfrm>
          <a:prstGeom prst="rect">
            <a:avLst/>
          </a:prstGeom>
        </p:spPr>
        <p:txBody>
          <a:bodyPr wrap="none">
            <a:spAutoFit/>
          </a:bodyPr>
          <a:lstStyle/>
          <a:p>
            <a:r>
              <a:rPr lang="en-US" sz="2400" dirty="0"/>
              <a:t>(</a:t>
            </a:r>
            <a:r>
              <a:rPr lang="en-US" sz="2400" dirty="0" err="1"/>
              <a:t>Supermesh</a:t>
            </a:r>
            <a:r>
              <a:rPr lang="en-US" sz="2400" dirty="0"/>
              <a:t>, </a:t>
            </a:r>
            <a:r>
              <a:rPr lang="en-US" sz="2400" dirty="0" err="1"/>
              <a:t>Superposisi</a:t>
            </a:r>
            <a:r>
              <a:rPr lang="en-US" sz="2400" dirty="0"/>
              <a:t>, Thevenin)</a:t>
            </a:r>
            <a:endParaRPr lang="en-ID" sz="2400" dirty="0"/>
          </a:p>
        </p:txBody>
      </p:sp>
    </p:spTree>
    <p:extLst>
      <p:ext uri="{BB962C8B-B14F-4D97-AF65-F5344CB8AC3E}">
        <p14:creationId xmlns:p14="http://schemas.microsoft.com/office/powerpoint/2010/main" val="426768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C8E10-C85E-41CC-BC61-CFDBFECBAD3B}" type="slidenum">
              <a:rPr lang="en-US" smtClean="0"/>
              <a:pPr/>
              <a:t>10</a:t>
            </a:fld>
            <a:endParaRPr lang="en-US"/>
          </a:p>
        </p:txBody>
      </p:sp>
      <p:sp>
        <p:nvSpPr>
          <p:cNvPr id="6" name="Rectangle 2">
            <a:extLst>
              <a:ext uri="{FF2B5EF4-FFF2-40B4-BE49-F238E27FC236}">
                <a16:creationId xmlns:a16="http://schemas.microsoft.com/office/drawing/2014/main" id="{B3150052-5A89-4B14-965E-D88E08DBE7B6}"/>
              </a:ext>
            </a:extLst>
          </p:cNvPr>
          <p:cNvSpPr>
            <a:spLocks noGrp="1" noChangeArrowheads="1"/>
          </p:cNvSpPr>
          <p:nvPr>
            <p:ph type="title"/>
          </p:nvPr>
        </p:nvSpPr>
        <p:spPr>
          <a:xfrm>
            <a:off x="685800" y="869950"/>
            <a:ext cx="8001000" cy="577850"/>
          </a:xfrm>
        </p:spPr>
        <p:txBody>
          <a:bodyPr/>
          <a:lstStyle/>
          <a:p>
            <a:pPr algn="l" eaLnBrk="1" hangingPunct="1"/>
            <a:r>
              <a:rPr lang="id-ID" altLang="en-US" dirty="0"/>
              <a:t>Teorema Superposisi untuk Sumber Bebas</a:t>
            </a:r>
            <a:endParaRPr lang="en-US" altLang="en-US" dirty="0"/>
          </a:p>
        </p:txBody>
      </p:sp>
      <p:sp>
        <p:nvSpPr>
          <p:cNvPr id="7" name="Rectangle 3">
            <a:extLst>
              <a:ext uri="{FF2B5EF4-FFF2-40B4-BE49-F238E27FC236}">
                <a16:creationId xmlns:a16="http://schemas.microsoft.com/office/drawing/2014/main" id="{FCA32669-DCB7-4655-9B2C-EDE42E5A07ED}"/>
              </a:ext>
            </a:extLst>
          </p:cNvPr>
          <p:cNvSpPr txBox="1">
            <a:spLocks noChangeArrowheads="1"/>
          </p:cNvSpPr>
          <p:nvPr/>
        </p:nvSpPr>
        <p:spPr bwMode="auto">
          <a:xfrm>
            <a:off x="685800" y="1465521"/>
            <a:ext cx="7829550" cy="15062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1" fontAlgn="base" hangingPunct="1">
              <a:lnSpc>
                <a:spcPct val="90000"/>
              </a:lnSpc>
              <a:spcBef>
                <a:spcPts val="1000"/>
              </a:spcBef>
              <a:spcAft>
                <a:spcPct val="0"/>
              </a:spcAft>
              <a:buFont typeface="+mj-lt"/>
              <a:buAutoNum type="arabicPeriod"/>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Tx/>
              <a:buNone/>
            </a:pPr>
            <a:r>
              <a:rPr lang="id-ID" altLang="en-US" sz="2400" dirty="0"/>
              <a:t>Untuk penerapan teorema superposisi pada sumber bebas, jika terdapat n buah sumber bebas maka terdapat n buah keadaan yang dihasilkan pada saat masing-masing sumber bebas tersebut aktif</a:t>
            </a:r>
            <a:r>
              <a:rPr lang="en-US" altLang="en-US" sz="2400" dirty="0"/>
              <a:t> </a:t>
            </a:r>
          </a:p>
        </p:txBody>
      </p:sp>
    </p:spTree>
    <p:extLst>
      <p:ext uri="{BB962C8B-B14F-4D97-AF65-F5344CB8AC3E}">
        <p14:creationId xmlns:p14="http://schemas.microsoft.com/office/powerpoint/2010/main" val="105277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148373-2201-40F9-BB31-6E46DDE31838}" type="slidenum">
              <a:rPr lang="en-US"/>
              <a:pPr/>
              <a:t>11</a:t>
            </a:fld>
            <a:endParaRPr lang="en-US"/>
          </a:p>
        </p:txBody>
      </p:sp>
      <p:sp>
        <p:nvSpPr>
          <p:cNvPr id="9" name="Rectangle 2">
            <a:extLst>
              <a:ext uri="{FF2B5EF4-FFF2-40B4-BE49-F238E27FC236}">
                <a16:creationId xmlns:a16="http://schemas.microsoft.com/office/drawing/2014/main" id="{D5438877-A274-4DE2-A4E6-51EF21CC86CA}"/>
              </a:ext>
            </a:extLst>
          </p:cNvPr>
          <p:cNvSpPr>
            <a:spLocks noGrp="1" noChangeArrowheads="1"/>
          </p:cNvSpPr>
          <p:nvPr>
            <p:ph type="title"/>
          </p:nvPr>
        </p:nvSpPr>
        <p:spPr>
          <a:xfrm>
            <a:off x="762000" y="869950"/>
            <a:ext cx="7924800" cy="654050"/>
          </a:xfrm>
        </p:spPr>
        <p:txBody>
          <a:bodyPr/>
          <a:lstStyle/>
          <a:p>
            <a:pPr algn="l" eaLnBrk="1" hangingPunct="1"/>
            <a:r>
              <a:rPr lang="id-ID" altLang="en-US" dirty="0"/>
              <a:t>Teorema Superposisi untuk Sumber Tak Bebas</a:t>
            </a:r>
            <a:r>
              <a:rPr lang="en-US" altLang="en-US" dirty="0"/>
              <a:t> </a:t>
            </a:r>
          </a:p>
        </p:txBody>
      </p:sp>
      <p:sp>
        <p:nvSpPr>
          <p:cNvPr id="10" name="Rectangle 3">
            <a:extLst>
              <a:ext uri="{FF2B5EF4-FFF2-40B4-BE49-F238E27FC236}">
                <a16:creationId xmlns:a16="http://schemas.microsoft.com/office/drawing/2014/main" id="{F000DDE3-91F4-4734-AD73-4DCAE4D5C8E4}"/>
              </a:ext>
            </a:extLst>
          </p:cNvPr>
          <p:cNvSpPr txBox="1">
            <a:spLocks noChangeArrowheads="1"/>
          </p:cNvSpPr>
          <p:nvPr/>
        </p:nvSpPr>
        <p:spPr bwMode="auto">
          <a:xfrm>
            <a:off x="762000" y="1524000"/>
            <a:ext cx="7848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1" fontAlgn="base" hangingPunct="1">
              <a:lnSpc>
                <a:spcPct val="90000"/>
              </a:lnSpc>
              <a:spcBef>
                <a:spcPts val="1000"/>
              </a:spcBef>
              <a:spcAft>
                <a:spcPct val="0"/>
              </a:spcAft>
              <a:buFont typeface="+mj-lt"/>
              <a:buAutoNum type="arabicPeriod"/>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Tx/>
              <a:buNone/>
            </a:pPr>
            <a:r>
              <a:rPr lang="id-ID" altLang="en-US" sz="2400" dirty="0"/>
              <a:t>Untuk penerapan teorema superposisi jika terdapat sumber tak bebas, maka penjumlahan aljabar sumber yang aktif adalah sejumlah sumber bebasnya, atau jika terdapat n buah sumber bebas dan terdapat minimal satu sumber tak bebasnya, maka teorema superposisinya adalah menjumlahkan keadaan masing-masing sumber bebasnya</a:t>
            </a:r>
            <a:r>
              <a:rPr lang="en-US" altLang="en-US" sz="2400" dirty="0"/>
              <a:t>.</a:t>
            </a:r>
          </a:p>
        </p:txBody>
      </p:sp>
    </p:spTree>
    <p:extLst>
      <p:ext uri="{BB962C8B-B14F-4D97-AF65-F5344CB8AC3E}">
        <p14:creationId xmlns:p14="http://schemas.microsoft.com/office/powerpoint/2010/main" val="330031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D15D9BE-696A-4FB0-88EF-2F95AC84882D}"/>
              </a:ext>
            </a:extLst>
          </p:cNvPr>
          <p:cNvSpPr>
            <a:spLocks noGrp="1" noChangeArrowheads="1"/>
          </p:cNvSpPr>
          <p:nvPr>
            <p:ph type="title"/>
          </p:nvPr>
        </p:nvSpPr>
        <p:spPr>
          <a:xfrm>
            <a:off x="628650" y="908720"/>
            <a:ext cx="7886700" cy="458032"/>
          </a:xfrm>
        </p:spPr>
        <p:txBody>
          <a:bodyPr/>
          <a:lstStyle/>
          <a:p>
            <a:pPr eaLnBrk="1" hangingPunct="1"/>
            <a:r>
              <a:rPr lang="en-ID" altLang="en-US" dirty="0" err="1"/>
              <a:t>Contoh</a:t>
            </a:r>
            <a:r>
              <a:rPr lang="en-ID" altLang="en-US" dirty="0"/>
              <a:t> </a:t>
            </a:r>
            <a:r>
              <a:rPr lang="en-ID" altLang="en-US" dirty="0" err="1"/>
              <a:t>Analisis</a:t>
            </a:r>
            <a:endParaRPr lang="id-ID" altLang="en-US" dirty="0"/>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4281B156-6C44-4813-A0A7-AA4D7F34B62B}"/>
                  </a:ext>
                </a:extLst>
              </p:cNvPr>
              <p:cNvSpPr/>
              <p:nvPr/>
            </p:nvSpPr>
            <p:spPr>
              <a:xfrm>
                <a:off x="762000" y="4910435"/>
                <a:ext cx="6249083" cy="461665"/>
              </a:xfrm>
              <a:prstGeom prst="rect">
                <a:avLst/>
              </a:prstGeom>
            </p:spPr>
            <p:txBody>
              <a:bodyPr wrap="none">
                <a:spAutoFit/>
              </a:bodyPr>
              <a:lstStyle/>
              <a:p>
                <a:r>
                  <a:rPr lang="en-ID" altLang="en-US" sz="2400" dirty="0"/>
                  <a:t>Tentukan </a:t>
                </a:r>
                <a:r>
                  <a:rPr lang="en-ID" altLang="en-US" sz="2400" dirty="0" err="1"/>
                  <a:t>nilai</a:t>
                </a:r>
                <a:r>
                  <a:rPr lang="en-ID" altLang="en-US" sz="2400" dirty="0"/>
                  <a:t> </a:t>
                </a:r>
                <a:r>
                  <a:rPr lang="en-ID" altLang="en-US" sz="2400" dirty="0" err="1"/>
                  <a:t>tegangan</a:t>
                </a:r>
                <a:r>
                  <a:rPr lang="en-ID" altLang="en-US" sz="2400" dirty="0"/>
                  <a:t> </a:t>
                </a:r>
                <a14:m>
                  <m:oMath xmlns:m="http://schemas.openxmlformats.org/officeDocument/2006/math">
                    <m:r>
                      <a:rPr lang="en-ID" altLang="en-US" sz="2400" i="1" smtClean="0">
                        <a:latin typeface="Cambria Math" panose="02040503050406030204" pitchFamily="18" charset="0"/>
                      </a:rPr>
                      <m:t>𝑉</m:t>
                    </m:r>
                  </m:oMath>
                </a14:m>
                <a:r>
                  <a:rPr lang="en-ID" altLang="en-US" sz="2400" dirty="0"/>
                  <a:t> </a:t>
                </a:r>
                <a:r>
                  <a:rPr lang="en-ID" altLang="en-US" sz="2400" dirty="0" err="1"/>
                  <a:t>dengan</a:t>
                </a:r>
                <a:r>
                  <a:rPr lang="en-ID" altLang="en-US" sz="2400" dirty="0"/>
                  <a:t> </a:t>
                </a:r>
                <a:r>
                  <a:rPr lang="en-ID" altLang="en-US" sz="2400" dirty="0" err="1"/>
                  <a:t>analisis</a:t>
                </a:r>
                <a:r>
                  <a:rPr lang="en-ID" altLang="en-US" sz="2400" dirty="0"/>
                  <a:t> Mesh!</a:t>
                </a:r>
                <a:endParaRPr lang="en-ID" sz="2400" dirty="0"/>
              </a:p>
            </p:txBody>
          </p:sp>
        </mc:Choice>
        <mc:Fallback>
          <p:sp>
            <p:nvSpPr>
              <p:cNvPr id="5" name="Rectangle 4">
                <a:extLst>
                  <a:ext uri="{FF2B5EF4-FFF2-40B4-BE49-F238E27FC236}">
                    <a16:creationId xmlns:a16="http://schemas.microsoft.com/office/drawing/2014/main" id="{4281B156-6C44-4813-A0A7-AA4D7F34B62B}"/>
                  </a:ext>
                </a:extLst>
              </p:cNvPr>
              <p:cNvSpPr>
                <a:spLocks noRot="1" noChangeAspect="1" noMove="1" noResize="1" noEditPoints="1" noAdjustHandles="1" noChangeArrowheads="1" noChangeShapeType="1" noTextEdit="1"/>
              </p:cNvSpPr>
              <p:nvPr/>
            </p:nvSpPr>
            <p:spPr>
              <a:xfrm>
                <a:off x="762000" y="4910435"/>
                <a:ext cx="6249083" cy="461665"/>
              </a:xfrm>
              <a:prstGeom prst="rect">
                <a:avLst/>
              </a:prstGeom>
              <a:blipFill>
                <a:blip r:embed="rId2"/>
                <a:stretch>
                  <a:fillRect l="-1463" t="-10667" r="-488" b="-30667"/>
                </a:stretch>
              </a:blipFill>
            </p:spPr>
            <p:txBody>
              <a:bodyPr/>
              <a:lstStyle/>
              <a:p>
                <a:r>
                  <a:rPr lang="en-ID">
                    <a:noFill/>
                  </a:rPr>
                  <a:t> </a:t>
                </a:r>
              </a:p>
            </p:txBody>
          </p:sp>
        </mc:Fallback>
      </mc:AlternateContent>
      <p:pic>
        <p:nvPicPr>
          <p:cNvPr id="6" name="Picture 5">
            <a:extLst>
              <a:ext uri="{FF2B5EF4-FFF2-40B4-BE49-F238E27FC236}">
                <a16:creationId xmlns:a16="http://schemas.microsoft.com/office/drawing/2014/main" id="{88053184-144A-4800-B0DA-437286139712}"/>
              </a:ext>
            </a:extLst>
          </p:cNvPr>
          <p:cNvPicPr>
            <a:picLocks noChangeAspect="1"/>
          </p:cNvPicPr>
          <p:nvPr/>
        </p:nvPicPr>
        <p:blipFill>
          <a:blip r:embed="rId3"/>
          <a:stretch>
            <a:fillRect/>
          </a:stretch>
        </p:blipFill>
        <p:spPr>
          <a:xfrm>
            <a:off x="762000" y="1380929"/>
            <a:ext cx="7035742" cy="3086100"/>
          </a:xfrm>
          <a:prstGeom prst="rect">
            <a:avLst/>
          </a:prstGeom>
        </p:spPr>
      </p:pic>
    </p:spTree>
    <p:extLst>
      <p:ext uri="{BB962C8B-B14F-4D97-AF65-F5344CB8AC3E}">
        <p14:creationId xmlns:p14="http://schemas.microsoft.com/office/powerpoint/2010/main" val="521368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B8DF9DFE-E803-485D-8DA3-03B6180A800B}"/>
                  </a:ext>
                </a:extLst>
              </p:cNvPr>
              <p:cNvSpPr/>
              <p:nvPr/>
            </p:nvSpPr>
            <p:spPr>
              <a:xfrm>
                <a:off x="628650" y="1371600"/>
                <a:ext cx="3595664" cy="400110"/>
              </a:xfrm>
              <a:prstGeom prst="rect">
                <a:avLst/>
              </a:prstGeom>
            </p:spPr>
            <p:txBody>
              <a:bodyPr wrap="none">
                <a:spAutoFit/>
              </a:bodyPr>
              <a:lstStyle/>
              <a:p>
                <a:r>
                  <a:rPr lang="en-ID" altLang="en-US" sz="2000" dirty="0"/>
                  <a:t>Pada </a:t>
                </a:r>
                <a:r>
                  <a:rPr lang="en-ID" altLang="en-US" sz="2000" dirty="0" err="1"/>
                  <a:t>saat</a:t>
                </a:r>
                <a:r>
                  <a:rPr lang="en-ID" altLang="en-US" sz="2000" dirty="0"/>
                  <a:t> </a:t>
                </a:r>
                <a14:m>
                  <m:oMath xmlns:m="http://schemas.openxmlformats.org/officeDocument/2006/math">
                    <m:sSub>
                      <m:sSubPr>
                        <m:ctrlPr>
                          <a:rPr lang="en-ID" altLang="en-US" sz="2000" i="1" smtClean="0">
                            <a:latin typeface="Cambria Math" panose="02040503050406030204" pitchFamily="18" charset="0"/>
                          </a:rPr>
                        </m:ctrlPr>
                      </m:sSubPr>
                      <m:e>
                        <m:r>
                          <a:rPr lang="en-ID" altLang="en-US" sz="2000" b="0" i="1" smtClean="0">
                            <a:latin typeface="Cambria Math" panose="02040503050406030204" pitchFamily="18" charset="0"/>
                          </a:rPr>
                          <m:t>𝑉</m:t>
                        </m:r>
                      </m:e>
                      <m:sub>
                        <m:r>
                          <a:rPr lang="en-ID" altLang="en-US" sz="2000" b="0" i="1" smtClean="0">
                            <a:latin typeface="Cambria Math" panose="02040503050406030204" pitchFamily="18" charset="0"/>
                          </a:rPr>
                          <m:t>𝑠</m:t>
                        </m:r>
                      </m:sub>
                    </m:sSub>
                    <m:r>
                      <a:rPr lang="en-ID" altLang="en-US" sz="2000" b="0" i="1" smtClean="0">
                        <a:latin typeface="Cambria Math" panose="02040503050406030204" pitchFamily="18" charset="0"/>
                      </a:rPr>
                      <m:t>=10</m:t>
                    </m:r>
                    <m:func>
                      <m:funcPr>
                        <m:ctrlPr>
                          <a:rPr lang="en-ID" altLang="en-US" sz="2000" b="0" i="1" smtClean="0">
                            <a:latin typeface="Cambria Math" panose="02040503050406030204" pitchFamily="18" charset="0"/>
                          </a:rPr>
                        </m:ctrlPr>
                      </m:funcPr>
                      <m:fName>
                        <m:r>
                          <m:rPr>
                            <m:sty m:val="p"/>
                          </m:rPr>
                          <a:rPr lang="en-ID" altLang="en-US" sz="2000" b="0" i="0" smtClean="0">
                            <a:latin typeface="Cambria Math" panose="02040503050406030204" pitchFamily="18" charset="0"/>
                          </a:rPr>
                          <m:t>cos</m:t>
                        </m:r>
                      </m:fName>
                      <m:e>
                        <m:r>
                          <a:rPr lang="en-ID" altLang="en-US" sz="2000" b="0" i="1" smtClean="0">
                            <a:latin typeface="Cambria Math" panose="02040503050406030204" pitchFamily="18" charset="0"/>
                          </a:rPr>
                          <m:t>3</m:t>
                        </m:r>
                        <m:r>
                          <a:rPr lang="en-ID" altLang="en-US" sz="2000" b="0" i="1" smtClean="0">
                            <a:latin typeface="Cambria Math" panose="02040503050406030204" pitchFamily="18" charset="0"/>
                          </a:rPr>
                          <m:t>𝑡</m:t>
                        </m:r>
                        <m:r>
                          <a:rPr lang="en-ID" altLang="en-US" sz="2000" b="0" i="1" smtClean="0">
                            <a:latin typeface="Cambria Math" panose="02040503050406030204" pitchFamily="18" charset="0"/>
                          </a:rPr>
                          <m:t> </m:t>
                        </m:r>
                        <m:r>
                          <a:rPr lang="en-ID" altLang="en-US" sz="2000" b="0" i="1" smtClean="0">
                            <a:latin typeface="Cambria Math" panose="02040503050406030204" pitchFamily="18" charset="0"/>
                          </a:rPr>
                          <m:t>𝑉</m:t>
                        </m:r>
                      </m:e>
                    </m:func>
                  </m:oMath>
                </a14:m>
                <a:r>
                  <a:rPr lang="en-ID" sz="2000" i="1" dirty="0">
                    <a:latin typeface="Cambria Math" panose="02040503050406030204" pitchFamily="18" charset="0"/>
                  </a:rPr>
                  <a:t> aktif</a:t>
                </a:r>
                <a:r>
                  <a:rPr lang="en-ID" altLang="en-US" sz="2000" dirty="0"/>
                  <a:t> </a:t>
                </a:r>
                <a:endParaRPr lang="en-ID" sz="2000" i="1" dirty="0">
                  <a:latin typeface="Cambria Math" panose="02040503050406030204" pitchFamily="18" charset="0"/>
                </a:endParaRPr>
              </a:p>
            </p:txBody>
          </p:sp>
        </mc:Choice>
        <mc:Fallback>
          <p:sp>
            <p:nvSpPr>
              <p:cNvPr id="4" name="Rectangle 3">
                <a:extLst>
                  <a:ext uri="{FF2B5EF4-FFF2-40B4-BE49-F238E27FC236}">
                    <a16:creationId xmlns:a16="http://schemas.microsoft.com/office/drawing/2014/main" id="{B8DF9DFE-E803-485D-8DA3-03B6180A800B}"/>
                  </a:ext>
                </a:extLst>
              </p:cNvPr>
              <p:cNvSpPr>
                <a:spLocks noRot="1" noChangeAspect="1" noMove="1" noResize="1" noEditPoints="1" noAdjustHandles="1" noChangeArrowheads="1" noChangeShapeType="1" noTextEdit="1"/>
              </p:cNvSpPr>
              <p:nvPr/>
            </p:nvSpPr>
            <p:spPr>
              <a:xfrm>
                <a:off x="628650" y="1371600"/>
                <a:ext cx="3595664" cy="400110"/>
              </a:xfrm>
              <a:prstGeom prst="rect">
                <a:avLst/>
              </a:prstGeom>
              <a:blipFill>
                <a:blip r:embed="rId2"/>
                <a:stretch>
                  <a:fillRect l="-1695" t="-10606" b="-25758"/>
                </a:stretch>
              </a:blipFill>
            </p:spPr>
            <p:txBody>
              <a:bodyPr/>
              <a:lstStyle/>
              <a:p>
                <a:r>
                  <a:rPr lang="en-ID">
                    <a:noFill/>
                  </a:rPr>
                  <a:t> </a:t>
                </a:r>
              </a:p>
            </p:txBody>
          </p:sp>
        </mc:Fallback>
      </mc:AlternateContent>
      <p:sp>
        <p:nvSpPr>
          <p:cNvPr id="5" name="Rectangle 2">
            <a:extLst>
              <a:ext uri="{FF2B5EF4-FFF2-40B4-BE49-F238E27FC236}">
                <a16:creationId xmlns:a16="http://schemas.microsoft.com/office/drawing/2014/main" id="{6386A9A0-0295-4A8D-8D94-664E36C57BA9}"/>
              </a:ext>
            </a:extLst>
          </p:cNvPr>
          <p:cNvSpPr>
            <a:spLocks noGrp="1" noChangeArrowheads="1"/>
          </p:cNvSpPr>
          <p:nvPr>
            <p:ph type="title"/>
          </p:nvPr>
        </p:nvSpPr>
        <p:spPr>
          <a:xfrm>
            <a:off x="628650" y="908720"/>
            <a:ext cx="7886700" cy="458032"/>
          </a:xfrm>
        </p:spPr>
        <p:txBody>
          <a:bodyPr/>
          <a:lstStyle/>
          <a:p>
            <a:pPr eaLnBrk="1" hangingPunct="1"/>
            <a:r>
              <a:rPr lang="en-ID" altLang="en-US" dirty="0" err="1"/>
              <a:t>Pembahasan</a:t>
            </a:r>
            <a:endParaRPr lang="id-ID" altLang="en-US" dirty="0"/>
          </a:p>
        </p:txBody>
      </p:sp>
      <p:pic>
        <p:nvPicPr>
          <p:cNvPr id="6" name="Picture 5">
            <a:extLst>
              <a:ext uri="{FF2B5EF4-FFF2-40B4-BE49-F238E27FC236}">
                <a16:creationId xmlns:a16="http://schemas.microsoft.com/office/drawing/2014/main" id="{748953AA-0753-4CD5-8DE1-F34A2A72083C}"/>
              </a:ext>
            </a:extLst>
          </p:cNvPr>
          <p:cNvPicPr>
            <a:picLocks noChangeAspect="1"/>
          </p:cNvPicPr>
          <p:nvPr/>
        </p:nvPicPr>
        <p:blipFill>
          <a:blip r:embed="rId3"/>
          <a:stretch>
            <a:fillRect/>
          </a:stretch>
        </p:blipFill>
        <p:spPr>
          <a:xfrm>
            <a:off x="671308" y="1828800"/>
            <a:ext cx="3563329" cy="1883855"/>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4747AEC-A27C-4B52-8EB2-80E8B42E6F0C}"/>
                  </a:ext>
                </a:extLst>
              </p:cNvPr>
              <p:cNvSpPr txBox="1"/>
              <p:nvPr/>
            </p:nvSpPr>
            <p:spPr>
              <a:xfrm>
                <a:off x="531374" y="3829586"/>
                <a:ext cx="4476750" cy="102707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ID" sz="2000" i="1" smtClean="0">
                              <a:latin typeface="Cambria Math" panose="02040503050406030204" pitchFamily="18" charset="0"/>
                            </a:rPr>
                          </m:ctrlPr>
                        </m:sSubPr>
                        <m:e>
                          <m:r>
                            <a:rPr lang="en-ID" sz="2000" b="0" i="1" smtClean="0">
                              <a:latin typeface="Cambria Math" panose="02040503050406030204" pitchFamily="18" charset="0"/>
                            </a:rPr>
                            <m:t>𝑉</m:t>
                          </m:r>
                        </m:e>
                        <m:sub>
                          <m:r>
                            <a:rPr lang="en-ID" sz="2000" b="0" i="1" smtClean="0">
                              <a:latin typeface="Cambria Math" panose="02040503050406030204" pitchFamily="18" charset="0"/>
                            </a:rPr>
                            <m:t>1</m:t>
                          </m:r>
                        </m:sub>
                      </m:sSub>
                      <m:r>
                        <a:rPr lang="en-ID" sz="2000" b="0" i="1" smtClean="0">
                          <a:latin typeface="Cambria Math" panose="02040503050406030204" pitchFamily="18" charset="0"/>
                        </a:rPr>
                        <m:t>=</m:t>
                      </m:r>
                      <m:f>
                        <m:fPr>
                          <m:ctrlPr>
                            <a:rPr lang="en-ID" sz="2000" b="0" i="1" smtClean="0">
                              <a:latin typeface="Cambria Math" panose="02040503050406030204" pitchFamily="18" charset="0"/>
                            </a:rPr>
                          </m:ctrlPr>
                        </m:fPr>
                        <m:num>
                          <m:r>
                            <a:rPr lang="en-ID" sz="2000" b="0" i="1" smtClean="0">
                              <a:latin typeface="Cambria Math" panose="02040503050406030204" pitchFamily="18" charset="0"/>
                            </a:rPr>
                            <m:t>−</m:t>
                          </m:r>
                          <m:r>
                            <a:rPr lang="en-ID" sz="2000" b="0" i="1" smtClean="0">
                              <a:latin typeface="Cambria Math" panose="02040503050406030204" pitchFamily="18" charset="0"/>
                            </a:rPr>
                            <m:t>𝑗</m:t>
                          </m:r>
                          <m:r>
                            <a:rPr lang="en-ID" sz="2000" b="0" i="1" smtClean="0">
                              <a:latin typeface="Cambria Math" panose="02040503050406030204" pitchFamily="18" charset="0"/>
                            </a:rPr>
                            <m:t>10</m:t>
                          </m:r>
                        </m:num>
                        <m:den>
                          <m:r>
                            <a:rPr lang="en-ID" sz="2000" b="0" i="1" smtClean="0">
                              <a:latin typeface="Cambria Math" panose="02040503050406030204" pitchFamily="18" charset="0"/>
                            </a:rPr>
                            <m:t>−</m:t>
                          </m:r>
                          <m:r>
                            <a:rPr lang="en-ID" sz="2000" b="0" i="1" smtClean="0">
                              <a:latin typeface="Cambria Math" panose="02040503050406030204" pitchFamily="18" charset="0"/>
                            </a:rPr>
                            <m:t>𝑗</m:t>
                          </m:r>
                          <m:r>
                            <a:rPr lang="en-ID" sz="2000" b="0" i="1" smtClean="0">
                              <a:latin typeface="Cambria Math" panose="02040503050406030204" pitchFamily="18" charset="0"/>
                            </a:rPr>
                            <m:t>10+10</m:t>
                          </m:r>
                        </m:den>
                      </m:f>
                      <m:r>
                        <a:rPr lang="en-ID" sz="2000" b="0" i="1" smtClean="0">
                          <a:latin typeface="Cambria Math" panose="02040503050406030204" pitchFamily="18" charset="0"/>
                        </a:rPr>
                        <m:t>10</m:t>
                      </m:r>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ID" sz="2000" b="0" i="1" smtClean="0">
                              <a:solidFill>
                                <a:srgbClr val="000000"/>
                              </a:solidFill>
                              <a:latin typeface="Cambria Math" panose="02040503050406030204" pitchFamily="18" charset="0"/>
                            </a:rPr>
                            <m:t>90</m:t>
                          </m:r>
                        </m:e>
                        <m:sup>
                          <m:r>
                            <a:rPr lang="en-US" sz="2000" i="1">
                              <a:solidFill>
                                <a:srgbClr val="000000"/>
                              </a:solidFill>
                              <a:latin typeface="Cambria Math" panose="02040503050406030204" pitchFamily="18" charset="0"/>
                              <a:ea typeface="Cambria Math" panose="02040503050406030204" pitchFamily="18" charset="0"/>
                            </a:rPr>
                            <m:t>°</m:t>
                          </m:r>
                        </m:sup>
                      </m:sSup>
                      <m:r>
                        <a:rPr lang="en-ID" sz="2000" b="0" i="1" smtClean="0">
                          <a:solidFill>
                            <a:srgbClr val="000000"/>
                          </a:solidFill>
                          <a:latin typeface="Cambria Math" panose="02040503050406030204" pitchFamily="18" charset="0"/>
                          <a:ea typeface="Cambria Math" panose="02040503050406030204" pitchFamily="18" charset="0"/>
                        </a:rPr>
                        <m:t>=</m:t>
                      </m:r>
                      <m:f>
                        <m:fPr>
                          <m:ctrlPr>
                            <a:rPr lang="en-ID" sz="2000" i="1">
                              <a:latin typeface="Cambria Math" panose="02040503050406030204" pitchFamily="18" charset="0"/>
                            </a:rPr>
                          </m:ctrlPr>
                        </m:fPr>
                        <m:num>
                          <m:r>
                            <a:rPr lang="en-ID" sz="2000" i="1">
                              <a:latin typeface="Cambria Math" panose="02040503050406030204" pitchFamily="18" charset="0"/>
                            </a:rPr>
                            <m:t>10</m:t>
                          </m:r>
                          <m:r>
                            <a:rPr lang="en-ID" sz="2000" b="0" i="1" smtClean="0">
                              <a:latin typeface="Cambria Math" panose="02040503050406030204" pitchFamily="18" charset="0"/>
                            </a:rPr>
                            <m:t>0</m:t>
                          </m:r>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ID" sz="2000" i="1">
                                  <a:solidFill>
                                    <a:srgbClr val="000000"/>
                                  </a:solidFill>
                                  <a:latin typeface="Cambria Math" panose="02040503050406030204" pitchFamily="18" charset="0"/>
                                </a:rPr>
                                <m:t>0</m:t>
                              </m:r>
                            </m:e>
                            <m:sup>
                              <m:r>
                                <a:rPr lang="en-US" sz="2000" i="1">
                                  <a:solidFill>
                                    <a:srgbClr val="000000"/>
                                  </a:solidFill>
                                  <a:latin typeface="Cambria Math" panose="02040503050406030204" pitchFamily="18" charset="0"/>
                                  <a:ea typeface="Cambria Math" panose="02040503050406030204" pitchFamily="18" charset="0"/>
                                </a:rPr>
                                <m:t>°</m:t>
                              </m:r>
                            </m:sup>
                          </m:sSup>
                        </m:num>
                        <m:den>
                          <m:r>
                            <a:rPr lang="en-ID" sz="2000" i="1">
                              <a:latin typeface="Cambria Math" panose="02040503050406030204" pitchFamily="18" charset="0"/>
                            </a:rPr>
                            <m:t>10</m:t>
                          </m:r>
                          <m:rad>
                            <m:radPr>
                              <m:degHide m:val="on"/>
                              <m:ctrlPr>
                                <a:rPr lang="en-ID" sz="2000" i="1" smtClean="0">
                                  <a:latin typeface="Cambria Math" panose="02040503050406030204" pitchFamily="18" charset="0"/>
                                </a:rPr>
                              </m:ctrlPr>
                            </m:radPr>
                            <m:deg/>
                            <m:e>
                              <m:r>
                                <a:rPr lang="en-ID" sz="2000" b="0" i="1" smtClean="0">
                                  <a:latin typeface="Cambria Math" panose="02040503050406030204" pitchFamily="18" charset="0"/>
                                </a:rPr>
                                <m:t>2</m:t>
                              </m:r>
                            </m:e>
                          </m:rad>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ID" sz="2000" b="0" i="1" smtClean="0">
                                  <a:solidFill>
                                    <a:srgbClr val="000000"/>
                                  </a:solidFill>
                                  <a:latin typeface="Cambria Math" panose="02040503050406030204" pitchFamily="18" charset="0"/>
                                </a:rPr>
                                <m:t>−45</m:t>
                              </m:r>
                            </m:e>
                            <m:sup>
                              <m:r>
                                <a:rPr lang="en-US" sz="2000" i="1">
                                  <a:solidFill>
                                    <a:srgbClr val="000000"/>
                                  </a:solidFill>
                                  <a:latin typeface="Cambria Math" panose="02040503050406030204" pitchFamily="18" charset="0"/>
                                  <a:ea typeface="Cambria Math" panose="02040503050406030204" pitchFamily="18" charset="0"/>
                                </a:rPr>
                                <m:t>°</m:t>
                              </m:r>
                            </m:sup>
                          </m:sSup>
                        </m:den>
                      </m:f>
                    </m:oMath>
                  </m:oMathPara>
                </a14:m>
                <a:endParaRPr lang="en-ID" sz="2000" dirty="0"/>
              </a:p>
              <a:p>
                <a:pPr/>
                <a14:m>
                  <m:oMathPara xmlns:m="http://schemas.openxmlformats.org/officeDocument/2006/math">
                    <m:oMathParaPr>
                      <m:jc m:val="left"/>
                    </m:oMathParaPr>
                    <m:oMath xmlns:m="http://schemas.openxmlformats.org/officeDocument/2006/math">
                      <m:sSub>
                        <m:sSubPr>
                          <m:ctrlPr>
                            <a:rPr lang="en-ID" sz="2000" i="1">
                              <a:latin typeface="Cambria Math" panose="02040503050406030204" pitchFamily="18" charset="0"/>
                            </a:rPr>
                          </m:ctrlPr>
                        </m:sSubPr>
                        <m:e>
                          <m:r>
                            <a:rPr lang="en-ID" sz="2000" i="1">
                              <a:latin typeface="Cambria Math" panose="02040503050406030204" pitchFamily="18" charset="0"/>
                            </a:rPr>
                            <m:t>𝑉</m:t>
                          </m:r>
                        </m:e>
                        <m:sub>
                          <m:r>
                            <a:rPr lang="en-ID" sz="2000" i="1">
                              <a:latin typeface="Cambria Math" panose="02040503050406030204" pitchFamily="18" charset="0"/>
                            </a:rPr>
                            <m:t>1</m:t>
                          </m:r>
                        </m:sub>
                      </m:sSub>
                      <m:r>
                        <a:rPr lang="en-ID" sz="2000" i="1">
                          <a:latin typeface="Cambria Math" panose="02040503050406030204" pitchFamily="18" charset="0"/>
                        </a:rPr>
                        <m:t>=</m:t>
                      </m:r>
                      <m:r>
                        <a:rPr lang="en-ID" sz="2000" b="0" i="1" smtClean="0">
                          <a:latin typeface="Cambria Math" panose="02040503050406030204" pitchFamily="18" charset="0"/>
                        </a:rPr>
                        <m:t>5</m:t>
                      </m:r>
                      <m:rad>
                        <m:radPr>
                          <m:degHide m:val="on"/>
                          <m:ctrlPr>
                            <a:rPr lang="en-ID" sz="2000" i="1">
                              <a:latin typeface="Cambria Math" panose="02040503050406030204" pitchFamily="18" charset="0"/>
                            </a:rPr>
                          </m:ctrlPr>
                        </m:radPr>
                        <m:deg/>
                        <m:e>
                          <m:r>
                            <a:rPr lang="en-ID" sz="2000" i="1">
                              <a:latin typeface="Cambria Math" panose="02040503050406030204" pitchFamily="18" charset="0"/>
                            </a:rPr>
                            <m:t>2</m:t>
                          </m:r>
                        </m:e>
                      </m:rad>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ID" sz="2000" i="1">
                              <a:solidFill>
                                <a:srgbClr val="000000"/>
                              </a:solidFill>
                              <a:latin typeface="Cambria Math" panose="02040503050406030204" pitchFamily="18" charset="0"/>
                            </a:rPr>
                            <m:t>45</m:t>
                          </m:r>
                        </m:e>
                        <m:sup>
                          <m:r>
                            <a:rPr lang="en-US" sz="2000" i="1">
                              <a:solidFill>
                                <a:srgbClr val="000000"/>
                              </a:solidFill>
                              <a:latin typeface="Cambria Math" panose="02040503050406030204" pitchFamily="18" charset="0"/>
                              <a:ea typeface="Cambria Math" panose="02040503050406030204" pitchFamily="18" charset="0"/>
                            </a:rPr>
                            <m:t>°</m:t>
                          </m:r>
                        </m:sup>
                      </m:sSup>
                    </m:oMath>
                  </m:oMathPara>
                </a14:m>
                <a:endParaRPr lang="en-ID" sz="2000" dirty="0"/>
              </a:p>
            </p:txBody>
          </p:sp>
        </mc:Choice>
        <mc:Fallback>
          <p:sp>
            <p:nvSpPr>
              <p:cNvPr id="7" name="TextBox 6">
                <a:extLst>
                  <a:ext uri="{FF2B5EF4-FFF2-40B4-BE49-F238E27FC236}">
                    <a16:creationId xmlns:a16="http://schemas.microsoft.com/office/drawing/2014/main" id="{54747AEC-A27C-4B52-8EB2-80E8B42E6F0C}"/>
                  </a:ext>
                </a:extLst>
              </p:cNvPr>
              <p:cNvSpPr txBox="1">
                <a:spLocks noRot="1" noChangeAspect="1" noMove="1" noResize="1" noEditPoints="1" noAdjustHandles="1" noChangeArrowheads="1" noChangeShapeType="1" noTextEdit="1"/>
              </p:cNvSpPr>
              <p:nvPr/>
            </p:nvSpPr>
            <p:spPr>
              <a:xfrm>
                <a:off x="531374" y="3829586"/>
                <a:ext cx="4476750" cy="1027076"/>
              </a:xfrm>
              <a:prstGeom prst="rect">
                <a:avLst/>
              </a:prstGeom>
              <a:blipFill>
                <a:blip r:embed="rId4"/>
                <a:stretch>
                  <a:fillRect l="-1905" b="-3550"/>
                </a:stretch>
              </a:blipFill>
            </p:spPr>
            <p:txBody>
              <a:bodyPr/>
              <a:lstStyle/>
              <a:p>
                <a:r>
                  <a:rPr lang="en-ID">
                    <a:noFill/>
                  </a:rPr>
                  <a:t> </a:t>
                </a:r>
              </a:p>
            </p:txBody>
          </p:sp>
        </mc:Fallback>
      </mc:AlternateContent>
      <p:cxnSp>
        <p:nvCxnSpPr>
          <p:cNvPr id="9" name="Straight Connector 8">
            <a:extLst>
              <a:ext uri="{FF2B5EF4-FFF2-40B4-BE49-F238E27FC236}">
                <a16:creationId xmlns:a16="http://schemas.microsoft.com/office/drawing/2014/main" id="{AEDA0A7A-6A15-4FEC-B35E-F2BC9CFCC063}"/>
              </a:ext>
            </a:extLst>
          </p:cNvPr>
          <p:cNvCxnSpPr>
            <a:cxnSpLocks/>
          </p:cNvCxnSpPr>
          <p:nvPr/>
        </p:nvCxnSpPr>
        <p:spPr>
          <a:xfrm>
            <a:off x="5025565" y="1602432"/>
            <a:ext cx="0" cy="394794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6C1F9C9-7880-40E3-BA75-F142F0C96588}"/>
              </a:ext>
            </a:extLst>
          </p:cNvPr>
          <p:cNvPicPr>
            <a:picLocks noChangeAspect="1"/>
          </p:cNvPicPr>
          <p:nvPr/>
        </p:nvPicPr>
        <p:blipFill>
          <a:blip r:embed="rId5"/>
          <a:stretch>
            <a:fillRect/>
          </a:stretch>
        </p:blipFill>
        <p:spPr>
          <a:xfrm>
            <a:off x="5257800" y="1828800"/>
            <a:ext cx="3552825" cy="2057400"/>
          </a:xfrm>
          <a:prstGeom prst="rect">
            <a:avLst/>
          </a:prstGeom>
        </p:spPr>
      </p:pic>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5A8BCA7A-C0DC-485A-AC47-8D4EC74A489C}"/>
                  </a:ext>
                </a:extLst>
              </p:cNvPr>
              <p:cNvSpPr/>
              <p:nvPr/>
            </p:nvSpPr>
            <p:spPr>
              <a:xfrm>
                <a:off x="5204638" y="1403186"/>
                <a:ext cx="2930995" cy="400110"/>
              </a:xfrm>
              <a:prstGeom prst="rect">
                <a:avLst/>
              </a:prstGeom>
            </p:spPr>
            <p:txBody>
              <a:bodyPr wrap="none">
                <a:spAutoFit/>
              </a:bodyPr>
              <a:lstStyle/>
              <a:p>
                <a:r>
                  <a:rPr lang="en-ID" altLang="en-US" sz="2000" dirty="0"/>
                  <a:t>Pada </a:t>
                </a:r>
                <a:r>
                  <a:rPr lang="en-ID" altLang="en-US" sz="2000" dirty="0" err="1"/>
                  <a:t>saat</a:t>
                </a:r>
                <a:r>
                  <a:rPr lang="en-ID" altLang="en-US" sz="2000" dirty="0"/>
                  <a:t> </a:t>
                </a:r>
                <a14:m>
                  <m:oMath xmlns:m="http://schemas.openxmlformats.org/officeDocument/2006/math">
                    <m:sSub>
                      <m:sSubPr>
                        <m:ctrlPr>
                          <a:rPr lang="en-ID" altLang="en-US" sz="2000" i="1" smtClean="0">
                            <a:latin typeface="Cambria Math" panose="02040503050406030204" pitchFamily="18" charset="0"/>
                          </a:rPr>
                        </m:ctrlPr>
                      </m:sSubPr>
                      <m:e>
                        <m:r>
                          <a:rPr lang="en-ID" altLang="en-US" sz="2000" b="0" i="1" smtClean="0">
                            <a:latin typeface="Cambria Math" panose="02040503050406030204" pitchFamily="18" charset="0"/>
                          </a:rPr>
                          <m:t>𝐼</m:t>
                        </m:r>
                      </m:e>
                      <m:sub>
                        <m:r>
                          <a:rPr lang="en-ID" altLang="en-US" sz="2000" b="0" i="1" smtClean="0">
                            <a:latin typeface="Cambria Math" panose="02040503050406030204" pitchFamily="18" charset="0"/>
                          </a:rPr>
                          <m:t>𝑠</m:t>
                        </m:r>
                      </m:sub>
                    </m:sSub>
                    <m:r>
                      <a:rPr lang="en-ID" altLang="en-US" sz="2000" b="0" i="1" smtClean="0">
                        <a:latin typeface="Cambria Math" panose="02040503050406030204" pitchFamily="18" charset="0"/>
                      </a:rPr>
                      <m:t>=</m:t>
                    </m:r>
                    <m:func>
                      <m:funcPr>
                        <m:ctrlPr>
                          <a:rPr lang="en-ID" altLang="en-US" sz="2000" b="0" i="1" smtClean="0">
                            <a:latin typeface="Cambria Math" panose="02040503050406030204" pitchFamily="18" charset="0"/>
                          </a:rPr>
                        </m:ctrlPr>
                      </m:funcPr>
                      <m:fName>
                        <m:r>
                          <m:rPr>
                            <m:sty m:val="p"/>
                          </m:rPr>
                          <a:rPr lang="en-ID" altLang="en-US" sz="2000" b="0" i="0" smtClean="0">
                            <a:latin typeface="Cambria Math" panose="02040503050406030204" pitchFamily="18" charset="0"/>
                          </a:rPr>
                          <m:t>sin</m:t>
                        </m:r>
                      </m:fName>
                      <m:e>
                        <m:r>
                          <a:rPr lang="en-ID" altLang="en-US" sz="2000" b="0" i="1" smtClean="0">
                            <a:latin typeface="Cambria Math" panose="02040503050406030204" pitchFamily="18" charset="0"/>
                          </a:rPr>
                          <m:t>3</m:t>
                        </m:r>
                        <m:r>
                          <a:rPr lang="en-ID" altLang="en-US" sz="2000" b="0" i="1" smtClean="0">
                            <a:latin typeface="Cambria Math" panose="02040503050406030204" pitchFamily="18" charset="0"/>
                          </a:rPr>
                          <m:t>𝑡</m:t>
                        </m:r>
                      </m:e>
                    </m:func>
                  </m:oMath>
                </a14:m>
                <a:r>
                  <a:rPr lang="en-ID" sz="2000" i="1" dirty="0">
                    <a:latin typeface="Cambria Math" panose="02040503050406030204" pitchFamily="18" charset="0"/>
                  </a:rPr>
                  <a:t> aktif</a:t>
                </a:r>
              </a:p>
            </p:txBody>
          </p:sp>
        </mc:Choice>
        <mc:Fallback>
          <p:sp>
            <p:nvSpPr>
              <p:cNvPr id="11" name="Rectangle 10">
                <a:extLst>
                  <a:ext uri="{FF2B5EF4-FFF2-40B4-BE49-F238E27FC236}">
                    <a16:creationId xmlns:a16="http://schemas.microsoft.com/office/drawing/2014/main" id="{5A8BCA7A-C0DC-485A-AC47-8D4EC74A489C}"/>
                  </a:ext>
                </a:extLst>
              </p:cNvPr>
              <p:cNvSpPr>
                <a:spLocks noRot="1" noChangeAspect="1" noMove="1" noResize="1" noEditPoints="1" noAdjustHandles="1" noChangeArrowheads="1" noChangeShapeType="1" noTextEdit="1"/>
              </p:cNvSpPr>
              <p:nvPr/>
            </p:nvSpPr>
            <p:spPr>
              <a:xfrm>
                <a:off x="5204638" y="1403186"/>
                <a:ext cx="2930995" cy="400110"/>
              </a:xfrm>
              <a:prstGeom prst="rect">
                <a:avLst/>
              </a:prstGeom>
              <a:blipFill>
                <a:blip r:embed="rId6"/>
                <a:stretch>
                  <a:fillRect l="-2287" t="-10606" r="-1455" b="-25758"/>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C25242AA-B428-4CC9-9B4F-BE831A7BFC8F}"/>
                  </a:ext>
                </a:extLst>
              </p:cNvPr>
              <p:cNvSpPr/>
              <p:nvPr/>
            </p:nvSpPr>
            <p:spPr>
              <a:xfrm>
                <a:off x="5008124" y="3774694"/>
                <a:ext cx="3447162" cy="127932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ID" i="1" smtClean="0">
                              <a:latin typeface="Cambria Math" panose="02040503050406030204" pitchFamily="18" charset="0"/>
                            </a:rPr>
                          </m:ctrlPr>
                        </m:sSubPr>
                        <m:e>
                          <m:r>
                            <a:rPr lang="en-ID" b="0" i="1" smtClean="0">
                              <a:latin typeface="Cambria Math" panose="02040503050406030204" pitchFamily="18" charset="0"/>
                            </a:rPr>
                            <m:t>𝑍</m:t>
                          </m:r>
                        </m:e>
                        <m:sub>
                          <m:r>
                            <a:rPr lang="en-ID" b="0" i="1" smtClean="0">
                              <a:latin typeface="Cambria Math" panose="02040503050406030204" pitchFamily="18" charset="0"/>
                            </a:rPr>
                            <m:t>𝑃</m:t>
                          </m:r>
                        </m:sub>
                      </m:sSub>
                      <m:r>
                        <a:rPr lang="en-ID" i="1">
                          <a:latin typeface="Cambria Math" panose="02040503050406030204" pitchFamily="18" charset="0"/>
                        </a:rPr>
                        <m:t>=</m:t>
                      </m:r>
                      <m:f>
                        <m:fPr>
                          <m:ctrlPr>
                            <a:rPr lang="en-ID" i="1">
                              <a:latin typeface="Cambria Math" panose="02040503050406030204" pitchFamily="18" charset="0"/>
                            </a:rPr>
                          </m:ctrlPr>
                        </m:fPr>
                        <m:num>
                          <m:r>
                            <a:rPr lang="en-ID" i="1">
                              <a:latin typeface="Cambria Math" panose="02040503050406030204" pitchFamily="18" charset="0"/>
                            </a:rPr>
                            <m:t>−</m:t>
                          </m:r>
                          <m:r>
                            <a:rPr lang="en-ID" i="1">
                              <a:latin typeface="Cambria Math" panose="02040503050406030204" pitchFamily="18" charset="0"/>
                            </a:rPr>
                            <m:t>𝑗</m:t>
                          </m:r>
                          <m:r>
                            <a:rPr lang="en-ID" i="1">
                              <a:latin typeface="Cambria Math" panose="02040503050406030204" pitchFamily="18" charset="0"/>
                            </a:rPr>
                            <m:t>10.10</m:t>
                          </m:r>
                        </m:num>
                        <m:den>
                          <m:r>
                            <a:rPr lang="en-ID" i="1">
                              <a:latin typeface="Cambria Math" panose="02040503050406030204" pitchFamily="18" charset="0"/>
                            </a:rPr>
                            <m:t>−</m:t>
                          </m:r>
                          <m:r>
                            <a:rPr lang="en-ID" i="1">
                              <a:latin typeface="Cambria Math" panose="02040503050406030204" pitchFamily="18" charset="0"/>
                            </a:rPr>
                            <m:t>𝑗</m:t>
                          </m:r>
                          <m:r>
                            <a:rPr lang="en-ID" i="1">
                              <a:latin typeface="Cambria Math" panose="02040503050406030204" pitchFamily="18" charset="0"/>
                            </a:rPr>
                            <m:t>10+10</m:t>
                          </m:r>
                        </m:den>
                      </m:f>
                      <m:r>
                        <a:rPr lang="en-ID" i="1">
                          <a:solidFill>
                            <a:srgbClr val="000000"/>
                          </a:solidFill>
                          <a:latin typeface="Cambria Math" panose="02040503050406030204" pitchFamily="18" charset="0"/>
                          <a:ea typeface="Cambria Math" panose="02040503050406030204" pitchFamily="18" charset="0"/>
                        </a:rPr>
                        <m:t>=</m:t>
                      </m:r>
                      <m:f>
                        <m:fPr>
                          <m:ctrlPr>
                            <a:rPr lang="en-ID" i="1">
                              <a:latin typeface="Cambria Math" panose="02040503050406030204" pitchFamily="18" charset="0"/>
                            </a:rPr>
                          </m:ctrlPr>
                        </m:fPr>
                        <m:num>
                          <m:r>
                            <a:rPr lang="en-ID" b="0" i="1" smtClean="0">
                              <a:latin typeface="Cambria Math" panose="02040503050406030204" pitchFamily="18" charset="0"/>
                            </a:rPr>
                            <m:t>−</m:t>
                          </m:r>
                          <m:r>
                            <a:rPr lang="en-ID" b="0" i="1" smtClean="0">
                              <a:latin typeface="Cambria Math" panose="02040503050406030204" pitchFamily="18" charset="0"/>
                            </a:rPr>
                            <m:t>𝑗</m:t>
                          </m:r>
                          <m:r>
                            <a:rPr lang="en-ID" b="0" i="1" smtClean="0">
                              <a:latin typeface="Cambria Math" panose="02040503050406030204" pitchFamily="18" charset="0"/>
                            </a:rPr>
                            <m:t>100</m:t>
                          </m:r>
                        </m:num>
                        <m:den>
                          <m:r>
                            <a:rPr lang="en-ID" i="1">
                              <a:latin typeface="Cambria Math" panose="02040503050406030204" pitchFamily="18" charset="0"/>
                            </a:rPr>
                            <m:t>10</m:t>
                          </m:r>
                          <m:rad>
                            <m:radPr>
                              <m:degHide m:val="on"/>
                              <m:ctrlPr>
                                <a:rPr lang="en-ID" i="1">
                                  <a:latin typeface="Cambria Math" panose="02040503050406030204" pitchFamily="18" charset="0"/>
                                </a:rPr>
                              </m:ctrlPr>
                            </m:radPr>
                            <m:deg/>
                            <m:e>
                              <m:r>
                                <a:rPr lang="en-ID" i="1">
                                  <a:latin typeface="Cambria Math" panose="02040503050406030204" pitchFamily="18" charset="0"/>
                                </a:rPr>
                                <m:t>2</m:t>
                              </m:r>
                            </m:e>
                          </m:rad>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ID" i="1">
                                  <a:solidFill>
                                    <a:srgbClr val="000000"/>
                                  </a:solidFill>
                                  <a:latin typeface="Cambria Math" panose="02040503050406030204" pitchFamily="18" charset="0"/>
                                </a:rPr>
                                <m:t>−45</m:t>
                              </m:r>
                            </m:e>
                            <m:sup>
                              <m:r>
                                <a:rPr lang="en-US" i="1">
                                  <a:solidFill>
                                    <a:srgbClr val="000000"/>
                                  </a:solidFill>
                                  <a:latin typeface="Cambria Math" panose="02040503050406030204" pitchFamily="18" charset="0"/>
                                  <a:ea typeface="Cambria Math" panose="02040503050406030204" pitchFamily="18" charset="0"/>
                                </a:rPr>
                                <m:t>°</m:t>
                              </m:r>
                            </m:sup>
                          </m:sSup>
                        </m:den>
                      </m:f>
                    </m:oMath>
                  </m:oMathPara>
                </a14:m>
                <a:endParaRPr lang="en-ID" dirty="0">
                  <a:solidFill>
                    <a:srgbClr val="000000"/>
                  </a:solidFill>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ID" i="1">
                              <a:latin typeface="Cambria Math" panose="02040503050406030204" pitchFamily="18" charset="0"/>
                            </a:rPr>
                          </m:ctrlPr>
                        </m:sSubPr>
                        <m:e>
                          <m:r>
                            <a:rPr lang="en-ID" i="1">
                              <a:latin typeface="Cambria Math" panose="02040503050406030204" pitchFamily="18" charset="0"/>
                            </a:rPr>
                            <m:t>𝑍</m:t>
                          </m:r>
                        </m:e>
                        <m:sub>
                          <m:r>
                            <a:rPr lang="en-ID" i="1">
                              <a:latin typeface="Cambria Math" panose="02040503050406030204" pitchFamily="18" charset="0"/>
                            </a:rPr>
                            <m:t>𝑃</m:t>
                          </m:r>
                        </m:sub>
                      </m:sSub>
                      <m:r>
                        <a:rPr lang="en-ID" i="1">
                          <a:latin typeface="Cambria Math" panose="02040503050406030204" pitchFamily="18" charset="0"/>
                        </a:rPr>
                        <m:t>=</m:t>
                      </m:r>
                      <m:f>
                        <m:fPr>
                          <m:ctrlPr>
                            <a:rPr lang="en-ID" i="1">
                              <a:latin typeface="Cambria Math" panose="02040503050406030204" pitchFamily="18" charset="0"/>
                            </a:rPr>
                          </m:ctrlPr>
                        </m:fPr>
                        <m:num>
                          <m:r>
                            <a:rPr lang="en-ID" i="1">
                              <a:latin typeface="Cambria Math" panose="02040503050406030204" pitchFamily="18" charset="0"/>
                            </a:rPr>
                            <m:t>10</m:t>
                          </m:r>
                          <m:r>
                            <a:rPr lang="en-ID" b="0" i="1" smtClean="0">
                              <a:latin typeface="Cambria Math" panose="02040503050406030204" pitchFamily="18" charset="0"/>
                            </a:rPr>
                            <m:t>0</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ID" i="1">
                                  <a:solidFill>
                                    <a:srgbClr val="000000"/>
                                  </a:solidFill>
                                  <a:latin typeface="Cambria Math" panose="02040503050406030204" pitchFamily="18" charset="0"/>
                                </a:rPr>
                                <m:t>−</m:t>
                              </m:r>
                              <m:r>
                                <a:rPr lang="en-ID" b="0" i="1" smtClean="0">
                                  <a:solidFill>
                                    <a:srgbClr val="000000"/>
                                  </a:solidFill>
                                  <a:latin typeface="Cambria Math" panose="02040503050406030204" pitchFamily="18" charset="0"/>
                                </a:rPr>
                                <m:t>90</m:t>
                              </m:r>
                            </m:e>
                            <m:sup>
                              <m:r>
                                <a:rPr lang="en-US" i="1">
                                  <a:solidFill>
                                    <a:srgbClr val="000000"/>
                                  </a:solidFill>
                                  <a:latin typeface="Cambria Math" panose="02040503050406030204" pitchFamily="18" charset="0"/>
                                  <a:ea typeface="Cambria Math" panose="02040503050406030204" pitchFamily="18" charset="0"/>
                                </a:rPr>
                                <m:t>°</m:t>
                              </m:r>
                            </m:sup>
                          </m:sSup>
                        </m:num>
                        <m:den>
                          <m:r>
                            <a:rPr lang="en-ID" i="1">
                              <a:latin typeface="Cambria Math" panose="02040503050406030204" pitchFamily="18" charset="0"/>
                            </a:rPr>
                            <m:t>10</m:t>
                          </m:r>
                          <m:rad>
                            <m:radPr>
                              <m:degHide m:val="on"/>
                              <m:ctrlPr>
                                <a:rPr lang="en-ID" i="1">
                                  <a:latin typeface="Cambria Math" panose="02040503050406030204" pitchFamily="18" charset="0"/>
                                </a:rPr>
                              </m:ctrlPr>
                            </m:radPr>
                            <m:deg/>
                            <m:e>
                              <m:r>
                                <a:rPr lang="en-ID" i="1">
                                  <a:latin typeface="Cambria Math" panose="02040503050406030204" pitchFamily="18" charset="0"/>
                                </a:rPr>
                                <m:t>2</m:t>
                              </m:r>
                            </m:e>
                          </m:rad>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ID" i="1">
                                  <a:solidFill>
                                    <a:srgbClr val="000000"/>
                                  </a:solidFill>
                                  <a:latin typeface="Cambria Math" panose="02040503050406030204" pitchFamily="18" charset="0"/>
                                </a:rPr>
                                <m:t>−45</m:t>
                              </m:r>
                            </m:e>
                            <m:sup>
                              <m:r>
                                <a:rPr lang="en-US" i="1">
                                  <a:solidFill>
                                    <a:srgbClr val="000000"/>
                                  </a:solidFill>
                                  <a:latin typeface="Cambria Math" panose="02040503050406030204" pitchFamily="18" charset="0"/>
                                  <a:ea typeface="Cambria Math" panose="02040503050406030204" pitchFamily="18" charset="0"/>
                                </a:rPr>
                                <m:t>°</m:t>
                              </m:r>
                            </m:sup>
                          </m:sSup>
                        </m:den>
                      </m:f>
                      <m:r>
                        <a:rPr lang="en-ID" i="1">
                          <a:solidFill>
                            <a:srgbClr val="000000"/>
                          </a:solidFill>
                          <a:latin typeface="Cambria Math" panose="02040503050406030204" pitchFamily="18" charset="0"/>
                          <a:ea typeface="Cambria Math" panose="02040503050406030204" pitchFamily="18" charset="0"/>
                        </a:rPr>
                        <m:t>=</m:t>
                      </m:r>
                      <m:r>
                        <a:rPr lang="en-ID" b="0" i="1" smtClean="0">
                          <a:solidFill>
                            <a:srgbClr val="000000"/>
                          </a:solidFill>
                          <a:latin typeface="Cambria Math" panose="02040503050406030204" pitchFamily="18" charset="0"/>
                          <a:ea typeface="Cambria Math" panose="02040503050406030204" pitchFamily="18" charset="0"/>
                        </a:rPr>
                        <m:t>5</m:t>
                      </m:r>
                      <m:rad>
                        <m:radPr>
                          <m:degHide m:val="on"/>
                          <m:ctrlPr>
                            <a:rPr lang="en-ID" i="1">
                              <a:latin typeface="Cambria Math" panose="02040503050406030204" pitchFamily="18" charset="0"/>
                            </a:rPr>
                          </m:ctrlPr>
                        </m:radPr>
                        <m:deg/>
                        <m:e>
                          <m:r>
                            <a:rPr lang="en-ID" i="1">
                              <a:latin typeface="Cambria Math" panose="02040503050406030204" pitchFamily="18" charset="0"/>
                            </a:rPr>
                            <m:t>2</m:t>
                          </m:r>
                        </m:e>
                      </m:rad>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ID" i="1">
                              <a:solidFill>
                                <a:srgbClr val="000000"/>
                              </a:solidFill>
                              <a:latin typeface="Cambria Math" panose="02040503050406030204" pitchFamily="18" charset="0"/>
                            </a:rPr>
                            <m:t>−45</m:t>
                          </m:r>
                        </m:e>
                        <m:sup>
                          <m:r>
                            <a:rPr lang="en-US" i="1">
                              <a:solidFill>
                                <a:srgbClr val="000000"/>
                              </a:solidFill>
                              <a:latin typeface="Cambria Math" panose="02040503050406030204" pitchFamily="18" charset="0"/>
                              <a:ea typeface="Cambria Math" panose="02040503050406030204" pitchFamily="18" charset="0"/>
                            </a:rPr>
                            <m:t>°</m:t>
                          </m:r>
                        </m:sup>
                      </m:sSup>
                    </m:oMath>
                  </m:oMathPara>
                </a14:m>
                <a:endParaRPr lang="en-ID" dirty="0"/>
              </a:p>
            </p:txBody>
          </p:sp>
        </mc:Choice>
        <mc:Fallback>
          <p:sp>
            <p:nvSpPr>
              <p:cNvPr id="12" name="Rectangle 11">
                <a:extLst>
                  <a:ext uri="{FF2B5EF4-FFF2-40B4-BE49-F238E27FC236}">
                    <a16:creationId xmlns:a16="http://schemas.microsoft.com/office/drawing/2014/main" id="{C25242AA-B428-4CC9-9B4F-BE831A7BFC8F}"/>
                  </a:ext>
                </a:extLst>
              </p:cNvPr>
              <p:cNvSpPr>
                <a:spLocks noRot="1" noChangeAspect="1" noMove="1" noResize="1" noEditPoints="1" noAdjustHandles="1" noChangeArrowheads="1" noChangeShapeType="1" noTextEdit="1"/>
              </p:cNvSpPr>
              <p:nvPr/>
            </p:nvSpPr>
            <p:spPr>
              <a:xfrm>
                <a:off x="5008124" y="3774694"/>
                <a:ext cx="3447162" cy="1279325"/>
              </a:xfrm>
              <a:prstGeom prst="rect">
                <a:avLst/>
              </a:prstGeom>
              <a:blipFill>
                <a:blip r:embed="rId7"/>
                <a:stretch>
                  <a:fillRect/>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042FDA4B-386C-4534-A6BC-5A543729FA0B}"/>
                  </a:ext>
                </a:extLst>
              </p:cNvPr>
              <p:cNvSpPr/>
              <p:nvPr/>
            </p:nvSpPr>
            <p:spPr>
              <a:xfrm>
                <a:off x="5029200" y="5143278"/>
                <a:ext cx="4081823" cy="396327"/>
              </a:xfrm>
              <a:prstGeom prst="rect">
                <a:avLst/>
              </a:prstGeom>
            </p:spPr>
            <p:txBody>
              <a:bodyPr wrap="none">
                <a:spAutoFit/>
              </a:bodyPr>
              <a:lstStyle/>
              <a:p>
                <a:r>
                  <a:rPr lang="en-ID" altLang="en-US" dirty="0"/>
                  <a:t>Sehingga: </a:t>
                </a:r>
                <a14:m>
                  <m:oMath xmlns:m="http://schemas.openxmlformats.org/officeDocument/2006/math">
                    <m:sSub>
                      <m:sSubPr>
                        <m:ctrlPr>
                          <a:rPr lang="en-ID" altLang="en-US" i="1" smtClean="0">
                            <a:latin typeface="Cambria Math" panose="02040503050406030204" pitchFamily="18" charset="0"/>
                          </a:rPr>
                        </m:ctrlPr>
                      </m:sSubPr>
                      <m:e>
                        <m:r>
                          <a:rPr lang="en-ID" altLang="en-US" b="0" i="1" smtClean="0">
                            <a:latin typeface="Cambria Math" panose="02040503050406030204" pitchFamily="18" charset="0"/>
                          </a:rPr>
                          <m:t>𝑉</m:t>
                        </m:r>
                      </m:e>
                      <m:sub>
                        <m:r>
                          <a:rPr lang="en-ID" altLang="en-US" b="0" i="1" smtClean="0">
                            <a:latin typeface="Cambria Math" panose="02040503050406030204" pitchFamily="18" charset="0"/>
                          </a:rPr>
                          <m:t>2</m:t>
                        </m:r>
                      </m:sub>
                    </m:sSub>
                    <m:r>
                      <a:rPr lang="en-ID" altLang="en-US" b="0" i="1" smtClean="0">
                        <a:latin typeface="Cambria Math" panose="02040503050406030204" pitchFamily="18" charset="0"/>
                      </a:rPr>
                      <m:t>=</m:t>
                    </m:r>
                    <m:sSub>
                      <m:sSubPr>
                        <m:ctrlPr>
                          <a:rPr lang="en-ID" altLang="en-US" b="0" i="1" smtClean="0">
                            <a:latin typeface="Cambria Math" panose="02040503050406030204" pitchFamily="18" charset="0"/>
                          </a:rPr>
                        </m:ctrlPr>
                      </m:sSubPr>
                      <m:e>
                        <m:r>
                          <a:rPr lang="en-ID" altLang="en-US" b="0" i="1" smtClean="0">
                            <a:latin typeface="Cambria Math" panose="02040503050406030204" pitchFamily="18" charset="0"/>
                          </a:rPr>
                          <m:t>𝑍</m:t>
                        </m:r>
                      </m:e>
                      <m:sub>
                        <m:r>
                          <a:rPr lang="en-ID" altLang="en-US" b="0" i="1" smtClean="0">
                            <a:latin typeface="Cambria Math" panose="02040503050406030204" pitchFamily="18" charset="0"/>
                          </a:rPr>
                          <m:t>𝑃</m:t>
                        </m:r>
                      </m:sub>
                    </m:sSub>
                    <m:r>
                      <a:rPr lang="en-ID" altLang="en-US" b="0" i="1" smtClean="0">
                        <a:latin typeface="Cambria Math" panose="02040503050406030204" pitchFamily="18" charset="0"/>
                        <a:ea typeface="Cambria Math" panose="02040503050406030204" pitchFamily="18" charset="0"/>
                      </a:rPr>
                      <m:t>×</m:t>
                    </m:r>
                    <m:r>
                      <a:rPr lang="en-ID" i="1">
                        <a:latin typeface="Cambria Math" panose="02040503050406030204" pitchFamily="18" charset="0"/>
                      </a:rPr>
                      <m:t>1</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ID" b="0" i="1" smtClean="0">
                            <a:solidFill>
                              <a:srgbClr val="000000"/>
                            </a:solidFill>
                            <a:latin typeface="Cambria Math" panose="02040503050406030204" pitchFamily="18" charset="0"/>
                          </a:rPr>
                          <m:t>0</m:t>
                        </m:r>
                      </m:e>
                      <m:sup>
                        <m:r>
                          <a:rPr lang="en-US" i="1">
                            <a:solidFill>
                              <a:srgbClr val="000000"/>
                            </a:solidFill>
                            <a:latin typeface="Cambria Math" panose="02040503050406030204" pitchFamily="18" charset="0"/>
                            <a:ea typeface="Cambria Math" panose="02040503050406030204" pitchFamily="18" charset="0"/>
                          </a:rPr>
                          <m:t>°</m:t>
                        </m:r>
                      </m:sup>
                    </m:sSup>
                    <m:r>
                      <a:rPr lang="en-ID" b="0" i="1" smtClean="0">
                        <a:solidFill>
                          <a:srgbClr val="000000"/>
                        </a:solidFill>
                        <a:latin typeface="Cambria Math" panose="02040503050406030204" pitchFamily="18" charset="0"/>
                        <a:ea typeface="Cambria Math" panose="02040503050406030204" pitchFamily="18" charset="0"/>
                      </a:rPr>
                      <m:t>=</m:t>
                    </m:r>
                    <m:r>
                      <a:rPr lang="en-ID" i="1">
                        <a:solidFill>
                          <a:srgbClr val="000000"/>
                        </a:solidFill>
                        <a:latin typeface="Cambria Math" panose="02040503050406030204" pitchFamily="18" charset="0"/>
                        <a:ea typeface="Cambria Math" panose="02040503050406030204" pitchFamily="18" charset="0"/>
                      </a:rPr>
                      <m:t>5</m:t>
                    </m:r>
                    <m:rad>
                      <m:radPr>
                        <m:degHide m:val="on"/>
                        <m:ctrlPr>
                          <a:rPr lang="en-ID" i="1">
                            <a:latin typeface="Cambria Math" panose="02040503050406030204" pitchFamily="18" charset="0"/>
                          </a:rPr>
                        </m:ctrlPr>
                      </m:radPr>
                      <m:deg/>
                      <m:e>
                        <m:r>
                          <a:rPr lang="en-ID" i="1">
                            <a:latin typeface="Cambria Math" panose="02040503050406030204" pitchFamily="18" charset="0"/>
                          </a:rPr>
                          <m:t>2</m:t>
                        </m:r>
                      </m:e>
                    </m:rad>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ID" i="1">
                            <a:solidFill>
                              <a:srgbClr val="000000"/>
                            </a:solidFill>
                            <a:latin typeface="Cambria Math" panose="02040503050406030204" pitchFamily="18" charset="0"/>
                          </a:rPr>
                          <m:t>−45</m:t>
                        </m:r>
                      </m:e>
                      <m:sup>
                        <m:r>
                          <a:rPr lang="en-US" i="1">
                            <a:solidFill>
                              <a:srgbClr val="000000"/>
                            </a:solidFill>
                            <a:latin typeface="Cambria Math" panose="02040503050406030204" pitchFamily="18" charset="0"/>
                            <a:ea typeface="Cambria Math" panose="02040503050406030204" pitchFamily="18" charset="0"/>
                          </a:rPr>
                          <m:t>°</m:t>
                        </m:r>
                      </m:sup>
                    </m:sSup>
                  </m:oMath>
                </a14:m>
                <a:endParaRPr lang="en-ID" dirty="0"/>
              </a:p>
            </p:txBody>
          </p:sp>
        </mc:Choice>
        <mc:Fallback>
          <p:sp>
            <p:nvSpPr>
              <p:cNvPr id="14" name="Rectangle 13">
                <a:extLst>
                  <a:ext uri="{FF2B5EF4-FFF2-40B4-BE49-F238E27FC236}">
                    <a16:creationId xmlns:a16="http://schemas.microsoft.com/office/drawing/2014/main" id="{042FDA4B-386C-4534-A6BC-5A543729FA0B}"/>
                  </a:ext>
                </a:extLst>
              </p:cNvPr>
              <p:cNvSpPr>
                <a:spLocks noRot="1" noChangeAspect="1" noMove="1" noResize="1" noEditPoints="1" noAdjustHandles="1" noChangeArrowheads="1" noChangeShapeType="1" noTextEdit="1"/>
              </p:cNvSpPr>
              <p:nvPr/>
            </p:nvSpPr>
            <p:spPr>
              <a:xfrm>
                <a:off x="5029200" y="5143278"/>
                <a:ext cx="4081823" cy="396327"/>
              </a:xfrm>
              <a:prstGeom prst="rect">
                <a:avLst/>
              </a:prstGeom>
              <a:blipFill>
                <a:blip r:embed="rId8"/>
                <a:stretch>
                  <a:fillRect l="-1194" t="-1538" b="-24615"/>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4F26B311-215B-4439-8771-CB1FC53068B1}"/>
                  </a:ext>
                </a:extLst>
              </p:cNvPr>
              <p:cNvSpPr/>
              <p:nvPr/>
            </p:nvSpPr>
            <p:spPr>
              <a:xfrm>
                <a:off x="457200" y="5575362"/>
                <a:ext cx="5851345" cy="673326"/>
              </a:xfrm>
              <a:prstGeom prst="rect">
                <a:avLst/>
              </a:prstGeom>
            </p:spPr>
            <p:txBody>
              <a:bodyPr wrap="none">
                <a:spAutoFit/>
              </a:bodyPr>
              <a:lstStyle/>
              <a:p>
                <a:r>
                  <a:rPr lang="en-ID" altLang="en-US" dirty="0"/>
                  <a:t>Maka: </a:t>
                </a:r>
                <a14:m>
                  <m:oMath xmlns:m="http://schemas.openxmlformats.org/officeDocument/2006/math">
                    <m:r>
                      <a:rPr lang="en-ID" altLang="en-US" b="0" i="1" smtClean="0">
                        <a:latin typeface="Cambria Math" panose="02040503050406030204" pitchFamily="18" charset="0"/>
                      </a:rPr>
                      <m:t>𝑉</m:t>
                    </m:r>
                    <m:r>
                      <a:rPr lang="en-ID" altLang="en-US" b="0" i="1" smtClean="0">
                        <a:latin typeface="Cambria Math" panose="02040503050406030204" pitchFamily="18" charset="0"/>
                      </a:rPr>
                      <m:t>=</m:t>
                    </m:r>
                    <m:sSub>
                      <m:sSubPr>
                        <m:ctrlPr>
                          <a:rPr lang="en-ID" altLang="en-US" b="0" i="1" smtClean="0">
                            <a:latin typeface="Cambria Math" panose="02040503050406030204" pitchFamily="18" charset="0"/>
                          </a:rPr>
                        </m:ctrlPr>
                      </m:sSubPr>
                      <m:e>
                        <m:r>
                          <a:rPr lang="en-ID" altLang="en-US" b="0" i="1" smtClean="0">
                            <a:latin typeface="Cambria Math" panose="02040503050406030204" pitchFamily="18" charset="0"/>
                          </a:rPr>
                          <m:t>𝑉</m:t>
                        </m:r>
                      </m:e>
                      <m:sub>
                        <m:r>
                          <a:rPr lang="en-ID" altLang="en-US" b="0" i="1" smtClean="0">
                            <a:latin typeface="Cambria Math" panose="02040503050406030204" pitchFamily="18" charset="0"/>
                          </a:rPr>
                          <m:t>1</m:t>
                        </m:r>
                      </m:sub>
                    </m:sSub>
                    <m:r>
                      <a:rPr lang="en-ID" altLang="en-US" b="0" i="1" smtClean="0">
                        <a:latin typeface="Cambria Math" panose="02040503050406030204" pitchFamily="18" charset="0"/>
                      </a:rPr>
                      <m:t>+</m:t>
                    </m:r>
                    <m:sSub>
                      <m:sSubPr>
                        <m:ctrlPr>
                          <a:rPr lang="en-ID" altLang="en-US" i="1">
                            <a:latin typeface="Cambria Math" panose="02040503050406030204" pitchFamily="18" charset="0"/>
                          </a:rPr>
                        </m:ctrlPr>
                      </m:sSubPr>
                      <m:e>
                        <m:r>
                          <a:rPr lang="en-ID" altLang="en-US" i="1">
                            <a:latin typeface="Cambria Math" panose="02040503050406030204" pitchFamily="18" charset="0"/>
                          </a:rPr>
                          <m:t>𝑉</m:t>
                        </m:r>
                      </m:e>
                      <m:sub>
                        <m:r>
                          <a:rPr lang="en-ID" altLang="en-US" b="0" i="1" smtClean="0">
                            <a:latin typeface="Cambria Math" panose="02040503050406030204" pitchFamily="18" charset="0"/>
                          </a:rPr>
                          <m:t>2</m:t>
                        </m:r>
                      </m:sub>
                    </m:sSub>
                  </m:oMath>
                </a14:m>
                <a:endParaRPr lang="en-ID" altLang="en-US" dirty="0"/>
              </a:p>
              <a:p>
                <a:r>
                  <a:rPr lang="en-ID" dirty="0"/>
                  <a:t>                </a:t>
                </a:r>
                <a14:m>
                  <m:oMath xmlns:m="http://schemas.openxmlformats.org/officeDocument/2006/math">
                    <m:r>
                      <a:rPr lang="en-ID" b="0" i="1" smtClean="0">
                        <a:latin typeface="Cambria Math" panose="02040503050406030204" pitchFamily="18" charset="0"/>
                      </a:rPr>
                      <m:t>= </m:t>
                    </m:r>
                    <m:r>
                      <a:rPr lang="en-ID" i="1">
                        <a:latin typeface="Cambria Math" panose="02040503050406030204" pitchFamily="18" charset="0"/>
                      </a:rPr>
                      <m:t>5</m:t>
                    </m:r>
                    <m:rad>
                      <m:radPr>
                        <m:degHide m:val="on"/>
                        <m:ctrlPr>
                          <a:rPr lang="en-ID" i="1">
                            <a:latin typeface="Cambria Math" panose="02040503050406030204" pitchFamily="18" charset="0"/>
                          </a:rPr>
                        </m:ctrlPr>
                      </m:radPr>
                      <m:deg/>
                      <m:e>
                        <m:r>
                          <a:rPr lang="en-ID" i="1">
                            <a:latin typeface="Cambria Math" panose="02040503050406030204" pitchFamily="18" charset="0"/>
                          </a:rPr>
                          <m:t>2</m:t>
                        </m:r>
                      </m:e>
                    </m:rad>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ID" i="1">
                            <a:solidFill>
                              <a:srgbClr val="000000"/>
                            </a:solidFill>
                            <a:latin typeface="Cambria Math" panose="02040503050406030204" pitchFamily="18" charset="0"/>
                          </a:rPr>
                          <m:t>45</m:t>
                        </m:r>
                      </m:e>
                      <m:sup>
                        <m:r>
                          <a:rPr lang="en-US" i="1">
                            <a:solidFill>
                              <a:srgbClr val="000000"/>
                            </a:solidFill>
                            <a:latin typeface="Cambria Math" panose="02040503050406030204" pitchFamily="18" charset="0"/>
                            <a:ea typeface="Cambria Math" panose="02040503050406030204" pitchFamily="18" charset="0"/>
                          </a:rPr>
                          <m:t>°</m:t>
                        </m:r>
                      </m:sup>
                    </m:sSup>
                    <m:r>
                      <a:rPr lang="en-ID" b="0" i="0" smtClean="0">
                        <a:solidFill>
                          <a:srgbClr val="000000"/>
                        </a:solidFill>
                        <a:latin typeface="Cambria Math" panose="02040503050406030204" pitchFamily="18" charset="0"/>
                        <a:ea typeface="Cambria Math" panose="02040503050406030204" pitchFamily="18" charset="0"/>
                      </a:rPr>
                      <m:t>+</m:t>
                    </m:r>
                    <m:r>
                      <a:rPr lang="en-ID" i="1">
                        <a:solidFill>
                          <a:srgbClr val="000000"/>
                        </a:solidFill>
                        <a:latin typeface="Cambria Math" panose="02040503050406030204" pitchFamily="18" charset="0"/>
                        <a:ea typeface="Cambria Math" panose="02040503050406030204" pitchFamily="18" charset="0"/>
                      </a:rPr>
                      <m:t>5</m:t>
                    </m:r>
                    <m:rad>
                      <m:radPr>
                        <m:degHide m:val="on"/>
                        <m:ctrlPr>
                          <a:rPr lang="en-ID" i="1">
                            <a:latin typeface="Cambria Math" panose="02040503050406030204" pitchFamily="18" charset="0"/>
                          </a:rPr>
                        </m:ctrlPr>
                      </m:radPr>
                      <m:deg/>
                      <m:e>
                        <m:r>
                          <a:rPr lang="en-ID" i="1">
                            <a:latin typeface="Cambria Math" panose="02040503050406030204" pitchFamily="18" charset="0"/>
                          </a:rPr>
                          <m:t>2</m:t>
                        </m:r>
                      </m:e>
                    </m:rad>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ID" i="1">
                            <a:solidFill>
                              <a:srgbClr val="000000"/>
                            </a:solidFill>
                            <a:latin typeface="Cambria Math" panose="02040503050406030204" pitchFamily="18" charset="0"/>
                          </a:rPr>
                          <m:t>−45</m:t>
                        </m:r>
                      </m:e>
                      <m:sup>
                        <m:r>
                          <a:rPr lang="en-US" i="1">
                            <a:solidFill>
                              <a:srgbClr val="000000"/>
                            </a:solidFill>
                            <a:latin typeface="Cambria Math" panose="02040503050406030204" pitchFamily="18" charset="0"/>
                            <a:ea typeface="Cambria Math" panose="02040503050406030204" pitchFamily="18" charset="0"/>
                          </a:rPr>
                          <m:t>°</m:t>
                        </m:r>
                      </m:sup>
                    </m:sSup>
                    <m:r>
                      <a:rPr lang="en-ID" b="0" i="0" smtClean="0">
                        <a:solidFill>
                          <a:srgbClr val="000000"/>
                        </a:solidFill>
                        <a:latin typeface="Cambria Math" panose="02040503050406030204" pitchFamily="18" charset="0"/>
                        <a:ea typeface="Cambria Math" panose="02040503050406030204" pitchFamily="18" charset="0"/>
                      </a:rPr>
                      <m:t>=10→</m:t>
                    </m:r>
                    <m:r>
                      <m:rPr>
                        <m:sty m:val="p"/>
                      </m:rPr>
                      <a:rPr lang="en-ID" b="0" i="0" smtClean="0">
                        <a:solidFill>
                          <a:srgbClr val="000000"/>
                        </a:solidFill>
                        <a:latin typeface="Cambria Math" panose="02040503050406030204" pitchFamily="18" charset="0"/>
                        <a:ea typeface="Cambria Math" panose="02040503050406030204" pitchFamily="18" charset="0"/>
                      </a:rPr>
                      <m:t>V</m:t>
                    </m:r>
                    <m:r>
                      <a:rPr lang="en-ID" b="0" i="0" smtClean="0">
                        <a:solidFill>
                          <a:srgbClr val="000000"/>
                        </a:solidFill>
                        <a:latin typeface="Cambria Math" panose="02040503050406030204" pitchFamily="18" charset="0"/>
                        <a:ea typeface="Cambria Math" panose="02040503050406030204" pitchFamily="18" charset="0"/>
                      </a:rPr>
                      <m:t>=10 </m:t>
                    </m:r>
                    <m:r>
                      <m:rPr>
                        <m:sty m:val="p"/>
                      </m:rPr>
                      <a:rPr lang="en-ID" b="0" i="0" smtClean="0">
                        <a:solidFill>
                          <a:srgbClr val="000000"/>
                        </a:solidFill>
                        <a:latin typeface="Cambria Math" panose="02040503050406030204" pitchFamily="18" charset="0"/>
                        <a:ea typeface="Cambria Math" panose="02040503050406030204" pitchFamily="18" charset="0"/>
                      </a:rPr>
                      <m:t>sin</m:t>
                    </m:r>
                    <m:r>
                      <a:rPr lang="en-ID" b="0" i="0" smtClean="0">
                        <a:solidFill>
                          <a:srgbClr val="000000"/>
                        </a:solidFill>
                        <a:latin typeface="Cambria Math" panose="02040503050406030204" pitchFamily="18" charset="0"/>
                        <a:ea typeface="Cambria Math" panose="02040503050406030204" pitchFamily="18" charset="0"/>
                      </a:rPr>
                      <m:t> 3</m:t>
                    </m:r>
                    <m:r>
                      <m:rPr>
                        <m:sty m:val="p"/>
                      </m:rPr>
                      <a:rPr lang="en-ID" b="0" i="0" smtClean="0">
                        <a:solidFill>
                          <a:srgbClr val="000000"/>
                        </a:solidFill>
                        <a:latin typeface="Cambria Math" panose="02040503050406030204" pitchFamily="18" charset="0"/>
                        <a:ea typeface="Cambria Math" panose="02040503050406030204" pitchFamily="18" charset="0"/>
                      </a:rPr>
                      <m:t>t</m:t>
                    </m:r>
                    <m:r>
                      <a:rPr lang="en-ID" b="0" i="0" smtClean="0">
                        <a:solidFill>
                          <a:srgbClr val="000000"/>
                        </a:solidFill>
                        <a:latin typeface="Cambria Math" panose="02040503050406030204" pitchFamily="18" charset="0"/>
                        <a:ea typeface="Cambria Math" panose="02040503050406030204" pitchFamily="18" charset="0"/>
                      </a:rPr>
                      <m:t> </m:t>
                    </m:r>
                    <m:r>
                      <m:rPr>
                        <m:sty m:val="p"/>
                      </m:rPr>
                      <a:rPr lang="en-ID" b="0" i="0" smtClean="0">
                        <a:solidFill>
                          <a:srgbClr val="000000"/>
                        </a:solidFill>
                        <a:latin typeface="Cambria Math" panose="02040503050406030204" pitchFamily="18" charset="0"/>
                        <a:ea typeface="Cambria Math" panose="02040503050406030204" pitchFamily="18" charset="0"/>
                      </a:rPr>
                      <m:t>V</m:t>
                    </m:r>
                  </m:oMath>
                </a14:m>
                <a:endParaRPr lang="en-ID" dirty="0"/>
              </a:p>
            </p:txBody>
          </p:sp>
        </mc:Choice>
        <mc:Fallback>
          <p:sp>
            <p:nvSpPr>
              <p:cNvPr id="16" name="Rectangle 15">
                <a:extLst>
                  <a:ext uri="{FF2B5EF4-FFF2-40B4-BE49-F238E27FC236}">
                    <a16:creationId xmlns:a16="http://schemas.microsoft.com/office/drawing/2014/main" id="{4F26B311-215B-4439-8771-CB1FC53068B1}"/>
                  </a:ext>
                </a:extLst>
              </p:cNvPr>
              <p:cNvSpPr>
                <a:spLocks noRot="1" noChangeAspect="1" noMove="1" noResize="1" noEditPoints="1" noAdjustHandles="1" noChangeArrowheads="1" noChangeShapeType="1" noTextEdit="1"/>
              </p:cNvSpPr>
              <p:nvPr/>
            </p:nvSpPr>
            <p:spPr>
              <a:xfrm>
                <a:off x="457200" y="5575362"/>
                <a:ext cx="5851345" cy="673326"/>
              </a:xfrm>
              <a:prstGeom prst="rect">
                <a:avLst/>
              </a:prstGeom>
              <a:blipFill>
                <a:blip r:embed="rId9"/>
                <a:stretch>
                  <a:fillRect l="-833" t="-5455"/>
                </a:stretch>
              </a:blipFill>
            </p:spPr>
            <p:txBody>
              <a:bodyPr/>
              <a:lstStyle/>
              <a:p>
                <a:r>
                  <a:rPr lang="en-ID">
                    <a:noFill/>
                  </a:rPr>
                  <a:t> </a:t>
                </a:r>
              </a:p>
            </p:txBody>
          </p:sp>
        </mc:Fallback>
      </mc:AlternateContent>
    </p:spTree>
    <p:extLst>
      <p:ext uri="{BB962C8B-B14F-4D97-AF65-F5344CB8AC3E}">
        <p14:creationId xmlns:p14="http://schemas.microsoft.com/office/powerpoint/2010/main" val="2254239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E5AB448-FCA3-4CD4-A098-686D1E786589}" type="slidenum">
              <a:rPr lang="en-US"/>
              <a:pPr/>
              <a:t>14</a:t>
            </a:fld>
            <a:endParaRPr lang="en-US"/>
          </a:p>
        </p:txBody>
      </p:sp>
      <p:sp>
        <p:nvSpPr>
          <p:cNvPr id="7" name="Rectangle 2">
            <a:extLst>
              <a:ext uri="{FF2B5EF4-FFF2-40B4-BE49-F238E27FC236}">
                <a16:creationId xmlns:a16="http://schemas.microsoft.com/office/drawing/2014/main" id="{735EE87C-C2E8-46A3-9F64-12104AEE309F}"/>
              </a:ext>
            </a:extLst>
          </p:cNvPr>
          <p:cNvSpPr>
            <a:spLocks noGrp="1" noChangeArrowheads="1"/>
          </p:cNvSpPr>
          <p:nvPr>
            <p:ph type="title"/>
          </p:nvPr>
        </p:nvSpPr>
        <p:spPr>
          <a:xfrm>
            <a:off x="628650" y="869950"/>
            <a:ext cx="8229600" cy="577850"/>
          </a:xfrm>
        </p:spPr>
        <p:txBody>
          <a:bodyPr/>
          <a:lstStyle/>
          <a:p>
            <a:pPr algn="l" eaLnBrk="1" hangingPunct="1"/>
            <a:r>
              <a:rPr lang="id-ID" altLang="en-US" dirty="0"/>
              <a:t>Teorema Thevenin</a:t>
            </a:r>
            <a:endParaRPr lang="en-US" altLang="en-US" dirty="0"/>
          </a:p>
        </p:txBody>
      </p:sp>
      <p:sp>
        <p:nvSpPr>
          <p:cNvPr id="8" name="Rectangle 3">
            <a:extLst>
              <a:ext uri="{FF2B5EF4-FFF2-40B4-BE49-F238E27FC236}">
                <a16:creationId xmlns:a16="http://schemas.microsoft.com/office/drawing/2014/main" id="{45679968-944A-4C7F-8CC4-39BBE74A60EA}"/>
              </a:ext>
            </a:extLst>
          </p:cNvPr>
          <p:cNvSpPr txBox="1">
            <a:spLocks noChangeArrowheads="1"/>
          </p:cNvSpPr>
          <p:nvPr/>
        </p:nvSpPr>
        <p:spPr bwMode="auto">
          <a:xfrm>
            <a:off x="622024" y="1447800"/>
            <a:ext cx="78867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1" fontAlgn="base" hangingPunct="1">
              <a:lnSpc>
                <a:spcPct val="90000"/>
              </a:lnSpc>
              <a:spcBef>
                <a:spcPts val="1000"/>
              </a:spcBef>
              <a:spcAft>
                <a:spcPct val="0"/>
              </a:spcAft>
              <a:buFont typeface="+mj-lt"/>
              <a:buAutoNum type="arabicPeriod"/>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Tx/>
              <a:buNone/>
            </a:pPr>
            <a:r>
              <a:rPr lang="id-ID" altLang="en-US" sz="2400" dirty="0"/>
              <a:t>Suatu rangkaian listrik dapat disederhanakan dengan hanya terdiri dari satu buah sumber tegangan yang dihubungserikan dengan sebuah tahanan ekivelennya pada dua terminal yang diamati</a:t>
            </a:r>
            <a:r>
              <a:rPr lang="en-US" altLang="en-US" sz="2400" dirty="0"/>
              <a:t>.</a:t>
            </a:r>
          </a:p>
        </p:txBody>
      </p:sp>
      <p:sp>
        <p:nvSpPr>
          <p:cNvPr id="2" name="Rectangle 1">
            <a:extLst>
              <a:ext uri="{FF2B5EF4-FFF2-40B4-BE49-F238E27FC236}">
                <a16:creationId xmlns:a16="http://schemas.microsoft.com/office/drawing/2014/main" id="{9F2EB4A1-76E4-40CD-922A-E7111804C665}"/>
              </a:ext>
            </a:extLst>
          </p:cNvPr>
          <p:cNvSpPr/>
          <p:nvPr/>
        </p:nvSpPr>
        <p:spPr>
          <a:xfrm>
            <a:off x="622024" y="2882348"/>
            <a:ext cx="7873448" cy="830997"/>
          </a:xfrm>
          <a:prstGeom prst="rect">
            <a:avLst/>
          </a:prstGeom>
        </p:spPr>
        <p:txBody>
          <a:bodyPr wrap="square">
            <a:spAutoFit/>
          </a:bodyPr>
          <a:lstStyle/>
          <a:p>
            <a:pPr algn="just"/>
            <a:r>
              <a:rPr lang="en-ID" sz="2400" dirty="0" err="1"/>
              <a:t>Tujuan</a:t>
            </a:r>
            <a:r>
              <a:rPr lang="en-ID" sz="2400" dirty="0"/>
              <a:t> </a:t>
            </a:r>
            <a:r>
              <a:rPr lang="en-ID" sz="2400" dirty="0" err="1"/>
              <a:t>sebenarnya</a:t>
            </a:r>
            <a:r>
              <a:rPr lang="en-ID" sz="2400" dirty="0"/>
              <a:t> </a:t>
            </a:r>
            <a:r>
              <a:rPr lang="en-ID" sz="2400" dirty="0" err="1"/>
              <a:t>dari</a:t>
            </a:r>
            <a:r>
              <a:rPr lang="en-ID" sz="2400" dirty="0"/>
              <a:t> </a:t>
            </a:r>
            <a:r>
              <a:rPr lang="en-ID" sz="2400" dirty="0" err="1"/>
              <a:t>teorema</a:t>
            </a:r>
            <a:r>
              <a:rPr lang="en-ID" sz="2400" dirty="0"/>
              <a:t> </a:t>
            </a:r>
            <a:r>
              <a:rPr lang="en-ID" sz="2400" dirty="0" err="1"/>
              <a:t>ini</a:t>
            </a:r>
            <a:r>
              <a:rPr lang="en-ID" sz="2400" dirty="0"/>
              <a:t> </a:t>
            </a:r>
            <a:r>
              <a:rPr lang="en-ID" sz="2400" dirty="0" err="1"/>
              <a:t>adalah</a:t>
            </a:r>
            <a:r>
              <a:rPr lang="en-ID" sz="2400" dirty="0"/>
              <a:t> </a:t>
            </a:r>
            <a:r>
              <a:rPr lang="en-ID" sz="2400" dirty="0" err="1"/>
              <a:t>untuk</a:t>
            </a:r>
            <a:r>
              <a:rPr lang="en-ID" sz="2400" dirty="0"/>
              <a:t> </a:t>
            </a:r>
            <a:r>
              <a:rPr lang="en-ID" sz="2400" dirty="0" err="1"/>
              <a:t>menyederhanakan</a:t>
            </a:r>
            <a:r>
              <a:rPr lang="en-ID" sz="2400" dirty="0"/>
              <a:t> </a:t>
            </a:r>
            <a:r>
              <a:rPr lang="en-ID" sz="2400" dirty="0" err="1"/>
              <a:t>analisis</a:t>
            </a:r>
            <a:r>
              <a:rPr lang="en-ID" sz="2400" dirty="0"/>
              <a:t> </a:t>
            </a:r>
            <a:r>
              <a:rPr lang="en-ID" sz="2400" dirty="0" err="1"/>
              <a:t>rangkaian</a:t>
            </a:r>
            <a:r>
              <a:rPr lang="en-ID" sz="2400" dirty="0"/>
              <a:t>.</a:t>
            </a:r>
          </a:p>
        </p:txBody>
      </p:sp>
      <p:pic>
        <p:nvPicPr>
          <p:cNvPr id="3" name="Picture 2">
            <a:extLst>
              <a:ext uri="{FF2B5EF4-FFF2-40B4-BE49-F238E27FC236}">
                <a16:creationId xmlns:a16="http://schemas.microsoft.com/office/drawing/2014/main" id="{85D8709E-7E90-497A-8FAF-7E15C446A677}"/>
              </a:ext>
            </a:extLst>
          </p:cNvPr>
          <p:cNvPicPr>
            <a:picLocks noChangeAspect="1"/>
          </p:cNvPicPr>
          <p:nvPr/>
        </p:nvPicPr>
        <p:blipFill>
          <a:blip r:embed="rId2"/>
          <a:stretch>
            <a:fillRect/>
          </a:stretch>
        </p:blipFill>
        <p:spPr>
          <a:xfrm>
            <a:off x="793573" y="3908425"/>
            <a:ext cx="7530349" cy="2000249"/>
          </a:xfrm>
          <a:prstGeom prst="rect">
            <a:avLst/>
          </a:prstGeom>
        </p:spPr>
      </p:pic>
    </p:spTree>
    <p:extLst>
      <p:ext uri="{BB962C8B-B14F-4D97-AF65-F5344CB8AC3E}">
        <p14:creationId xmlns:p14="http://schemas.microsoft.com/office/powerpoint/2010/main" val="340733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6B833D-59DD-4518-8A54-14E99E3FCFFD}"/>
              </a:ext>
            </a:extLst>
          </p:cNvPr>
          <p:cNvSpPr/>
          <p:nvPr/>
        </p:nvSpPr>
        <p:spPr>
          <a:xfrm>
            <a:off x="381000" y="1066800"/>
            <a:ext cx="4078937" cy="461665"/>
          </a:xfrm>
          <a:prstGeom prst="rect">
            <a:avLst/>
          </a:prstGeom>
        </p:spPr>
        <p:txBody>
          <a:bodyPr wrap="none">
            <a:spAutoFit/>
          </a:bodyPr>
          <a:lstStyle/>
          <a:p>
            <a:r>
              <a:rPr lang="en-ID" sz="2400" dirty="0" err="1"/>
              <a:t>Rangkaian</a:t>
            </a:r>
            <a:r>
              <a:rPr lang="en-ID" sz="2400" dirty="0"/>
              <a:t> </a:t>
            </a:r>
            <a:r>
              <a:rPr lang="en-ID" sz="2400" dirty="0" err="1"/>
              <a:t>pengganti</a:t>
            </a:r>
            <a:r>
              <a:rPr lang="en-ID" sz="2400" dirty="0"/>
              <a:t> Thevenin:</a:t>
            </a:r>
          </a:p>
        </p:txBody>
      </p:sp>
      <p:pic>
        <p:nvPicPr>
          <p:cNvPr id="5" name="Picture 4">
            <a:extLst>
              <a:ext uri="{FF2B5EF4-FFF2-40B4-BE49-F238E27FC236}">
                <a16:creationId xmlns:a16="http://schemas.microsoft.com/office/drawing/2014/main" id="{F345266D-6483-42DD-9648-07672372E939}"/>
              </a:ext>
            </a:extLst>
          </p:cNvPr>
          <p:cNvPicPr>
            <a:picLocks noChangeAspect="1"/>
          </p:cNvPicPr>
          <p:nvPr/>
        </p:nvPicPr>
        <p:blipFill>
          <a:blip r:embed="rId2"/>
          <a:stretch>
            <a:fillRect/>
          </a:stretch>
        </p:blipFill>
        <p:spPr>
          <a:xfrm>
            <a:off x="381000" y="1528465"/>
            <a:ext cx="3975496" cy="2917639"/>
          </a:xfrm>
          <a:prstGeom prst="rect">
            <a:avLst/>
          </a:prstGeom>
        </p:spPr>
      </p:pic>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AE114C0F-C7D4-4967-8CBC-A2F24A0375E4}"/>
                  </a:ext>
                </a:extLst>
              </p:cNvPr>
              <p:cNvSpPr/>
              <p:nvPr/>
            </p:nvSpPr>
            <p:spPr>
              <a:xfrm>
                <a:off x="4483128" y="1674674"/>
                <a:ext cx="4203672" cy="1631216"/>
              </a:xfrm>
              <a:prstGeom prst="rect">
                <a:avLst/>
              </a:prstGeom>
            </p:spPr>
            <p:txBody>
              <a:bodyPr wrap="square">
                <a:spAutoFit/>
              </a:bodyPr>
              <a:lstStyle/>
              <a:p>
                <a:pPr algn="just"/>
                <a:r>
                  <a:rPr lang="en-ID" sz="2000" dirty="0"/>
                  <a:t>Impedansi </a:t>
                </a:r>
                <a:r>
                  <a:rPr lang="en-ID" sz="2000" dirty="0" err="1"/>
                  <a:t>pengganti</a:t>
                </a:r>
                <a:r>
                  <a:rPr lang="en-ID" sz="2000" dirty="0"/>
                  <a:t> </a:t>
                </a:r>
                <a14:m>
                  <m:oMath xmlns:m="http://schemas.openxmlformats.org/officeDocument/2006/math">
                    <m:sSub>
                      <m:sSubPr>
                        <m:ctrlPr>
                          <a:rPr lang="en-ID" sz="2000" i="1" smtClean="0">
                            <a:latin typeface="Cambria Math" panose="02040503050406030204" pitchFamily="18" charset="0"/>
                          </a:rPr>
                        </m:ctrlPr>
                      </m:sSubPr>
                      <m:e>
                        <m:r>
                          <a:rPr lang="en-ID" sz="2000" b="0" i="1" smtClean="0">
                            <a:latin typeface="Cambria Math" panose="02040503050406030204" pitchFamily="18" charset="0"/>
                          </a:rPr>
                          <m:t>(</m:t>
                        </m:r>
                        <m:r>
                          <a:rPr lang="en-ID" sz="2000" b="0" i="1" smtClean="0">
                            <a:latin typeface="Cambria Math" panose="02040503050406030204" pitchFamily="18" charset="0"/>
                          </a:rPr>
                          <m:t>𝑍</m:t>
                        </m:r>
                      </m:e>
                      <m:sub>
                        <m:r>
                          <a:rPr lang="en-ID" sz="2000" b="0" i="1" smtClean="0">
                            <a:latin typeface="Cambria Math" panose="02040503050406030204" pitchFamily="18" charset="0"/>
                          </a:rPr>
                          <m:t>𝑡h</m:t>
                        </m:r>
                      </m:sub>
                    </m:sSub>
                    <m:r>
                      <a:rPr lang="en-ID" sz="2000" b="0" i="1" smtClean="0">
                        <a:latin typeface="Cambria Math" panose="02040503050406030204" pitchFamily="18" charset="0"/>
                      </a:rPr>
                      <m:t>)</m:t>
                    </m:r>
                  </m:oMath>
                </a14:m>
                <a:r>
                  <a:rPr lang="en-ID" sz="2000" dirty="0"/>
                  <a:t> </a:t>
                </a:r>
                <a:r>
                  <a:rPr lang="en-ID" sz="2000" dirty="0" err="1"/>
                  <a:t>adalah</a:t>
                </a:r>
                <a:r>
                  <a:rPr lang="en-ID" sz="2000" dirty="0"/>
                  <a:t> </a:t>
                </a:r>
                <a:r>
                  <a:rPr lang="en-ID" sz="2000" dirty="0" err="1"/>
                  <a:t>dengan</a:t>
                </a:r>
                <a:r>
                  <a:rPr lang="en-ID" sz="2000" dirty="0"/>
                  <a:t> </a:t>
                </a:r>
                <a:r>
                  <a:rPr lang="en-ID" sz="2000" dirty="0" err="1"/>
                  <a:t>menonaktifkan</a:t>
                </a:r>
                <a:r>
                  <a:rPr lang="en-ID" sz="2000" dirty="0"/>
                  <a:t> </a:t>
                </a:r>
                <a:r>
                  <a:rPr lang="en-ID" sz="2000" dirty="0" err="1"/>
                  <a:t>semua</a:t>
                </a:r>
                <a:r>
                  <a:rPr lang="en-ID" sz="2000" dirty="0"/>
                  <a:t> </a:t>
                </a:r>
                <a:r>
                  <a:rPr lang="en-ID" sz="2000" dirty="0" err="1"/>
                  <a:t>sumber</a:t>
                </a:r>
                <a:r>
                  <a:rPr lang="en-ID" sz="2000" dirty="0"/>
                  <a:t> </a:t>
                </a:r>
                <a:r>
                  <a:rPr lang="en-ID" sz="2000" dirty="0" err="1"/>
                  <a:t>bebas</a:t>
                </a:r>
                <a:r>
                  <a:rPr lang="en-ID" sz="2000" dirty="0"/>
                  <a:t> linear. (</a:t>
                </a:r>
                <a:r>
                  <a:rPr lang="en-ID" sz="2000" dirty="0" err="1"/>
                  <a:t>Sumber</a:t>
                </a:r>
                <a:r>
                  <a:rPr lang="en-ID" sz="2000" dirty="0"/>
                  <a:t> </a:t>
                </a:r>
                <a:r>
                  <a:rPr lang="en-ID" sz="2000" dirty="0" err="1"/>
                  <a:t>arus</a:t>
                </a:r>
                <a:r>
                  <a:rPr lang="en-ID" sz="2000" dirty="0"/>
                  <a:t> </a:t>
                </a:r>
                <a:r>
                  <a:rPr lang="en-ID" sz="2000" dirty="0" err="1"/>
                  <a:t>menjadi</a:t>
                </a:r>
                <a:r>
                  <a:rPr lang="en-ID" sz="2000" dirty="0"/>
                  <a:t> </a:t>
                </a:r>
                <a:r>
                  <a:rPr lang="en-ID" sz="2000" i="1" dirty="0"/>
                  <a:t>open circuit </a:t>
                </a:r>
                <a:r>
                  <a:rPr lang="en-ID" sz="2000" dirty="0" err="1"/>
                  <a:t>sumber</a:t>
                </a:r>
                <a:r>
                  <a:rPr lang="en-ID" sz="2000" dirty="0"/>
                  <a:t> </a:t>
                </a:r>
                <a:r>
                  <a:rPr lang="en-ID" sz="2000" dirty="0" err="1"/>
                  <a:t>tegangan</a:t>
                </a:r>
                <a:r>
                  <a:rPr lang="en-ID" sz="2000" dirty="0"/>
                  <a:t> </a:t>
                </a:r>
                <a:r>
                  <a:rPr lang="en-ID" sz="2000" dirty="0" err="1"/>
                  <a:t>menjadi</a:t>
                </a:r>
                <a:r>
                  <a:rPr lang="en-ID" sz="2000" dirty="0"/>
                  <a:t> short circuit)</a:t>
                </a:r>
                <a:endParaRPr lang="en-ID" sz="2000" i="1" dirty="0"/>
              </a:p>
            </p:txBody>
          </p:sp>
        </mc:Choice>
        <mc:Fallback>
          <p:sp>
            <p:nvSpPr>
              <p:cNvPr id="6" name="Rectangle 5">
                <a:extLst>
                  <a:ext uri="{FF2B5EF4-FFF2-40B4-BE49-F238E27FC236}">
                    <a16:creationId xmlns:a16="http://schemas.microsoft.com/office/drawing/2014/main" id="{AE114C0F-C7D4-4967-8CBC-A2F24A0375E4}"/>
                  </a:ext>
                </a:extLst>
              </p:cNvPr>
              <p:cNvSpPr>
                <a:spLocks noRot="1" noChangeAspect="1" noMove="1" noResize="1" noEditPoints="1" noAdjustHandles="1" noChangeArrowheads="1" noChangeShapeType="1" noTextEdit="1"/>
              </p:cNvSpPr>
              <p:nvPr/>
            </p:nvSpPr>
            <p:spPr>
              <a:xfrm>
                <a:off x="4483128" y="1674674"/>
                <a:ext cx="4203672" cy="1631216"/>
              </a:xfrm>
              <a:prstGeom prst="rect">
                <a:avLst/>
              </a:prstGeom>
              <a:blipFill>
                <a:blip r:embed="rId3"/>
                <a:stretch>
                  <a:fillRect l="-1449" t="-2247" r="-1449" b="-5993"/>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E51F9E15-3D84-429D-95C2-964E39757AD1}"/>
                  </a:ext>
                </a:extLst>
              </p:cNvPr>
              <p:cNvSpPr/>
              <p:nvPr/>
            </p:nvSpPr>
            <p:spPr>
              <a:xfrm>
                <a:off x="4483128" y="3305890"/>
                <a:ext cx="4203672" cy="1798634"/>
              </a:xfrm>
              <a:prstGeom prst="rect">
                <a:avLst/>
              </a:prstGeom>
            </p:spPr>
            <p:txBody>
              <a:bodyPr wrap="square">
                <a:spAutoFit/>
              </a:bodyPr>
              <a:lstStyle/>
              <a:p>
                <a:pPr algn="just"/>
                <a:r>
                  <a:rPr lang="en-ID" sz="2000" dirty="0" err="1"/>
                  <a:t>Jika</a:t>
                </a:r>
                <a:r>
                  <a:rPr lang="en-ID" sz="2000" dirty="0"/>
                  <a:t> </a:t>
                </a:r>
                <a:r>
                  <a:rPr lang="en-ID" sz="2000" dirty="0" err="1"/>
                  <a:t>terdapat</a:t>
                </a:r>
                <a:r>
                  <a:rPr lang="en-ID" sz="2000" dirty="0"/>
                  <a:t> </a:t>
                </a:r>
                <a:r>
                  <a:rPr lang="en-ID" sz="2000" dirty="0" err="1"/>
                  <a:t>sumber</a:t>
                </a:r>
                <a:r>
                  <a:rPr lang="en-ID" sz="2000" dirty="0"/>
                  <a:t> </a:t>
                </a:r>
                <a:r>
                  <a:rPr lang="en-ID" sz="2000" dirty="0" err="1"/>
                  <a:t>tak</a:t>
                </a:r>
                <a:r>
                  <a:rPr lang="en-ID" sz="2000" dirty="0"/>
                  <a:t> </a:t>
                </a:r>
                <a:r>
                  <a:rPr lang="en-ID" sz="2000" dirty="0" err="1"/>
                  <a:t>bebas</a:t>
                </a:r>
                <a:r>
                  <a:rPr lang="en-ID" sz="2000" dirty="0"/>
                  <a:t>, </a:t>
                </a:r>
                <a:r>
                  <a:rPr lang="en-ID" sz="2000" dirty="0" err="1"/>
                  <a:t>maka</a:t>
                </a:r>
                <a:r>
                  <a:rPr lang="en-ID" sz="2000" dirty="0"/>
                  <a:t> </a:t>
                </a:r>
                <a:r>
                  <a:rPr lang="en-ID" sz="2000" dirty="0" err="1"/>
                  <a:t>untuk</a:t>
                </a:r>
                <a:r>
                  <a:rPr lang="en-ID" sz="2000" dirty="0"/>
                  <a:t> </a:t>
                </a:r>
                <a:r>
                  <a:rPr lang="en-ID" sz="2000" dirty="0" err="1"/>
                  <a:t>mencari</a:t>
                </a:r>
                <a:r>
                  <a:rPr lang="en-ID" sz="2000" dirty="0"/>
                  <a:t> </a:t>
                </a:r>
                <a:r>
                  <a:rPr lang="en-ID" sz="2000" dirty="0" err="1"/>
                  <a:t>nilai</a:t>
                </a:r>
                <a:r>
                  <a:rPr lang="en-ID" sz="2000" dirty="0"/>
                  <a:t> </a:t>
                </a:r>
                <a:r>
                  <a:rPr lang="en-ID" sz="2000" dirty="0" err="1"/>
                  <a:t>impedansi</a:t>
                </a:r>
                <a:r>
                  <a:rPr lang="en-ID" sz="2000" dirty="0"/>
                  <a:t> </a:t>
                </a:r>
                <a:r>
                  <a:rPr lang="en-ID" sz="2000" dirty="0" err="1"/>
                  <a:t>pengganti</a:t>
                </a:r>
                <a:r>
                  <a:rPr lang="en-ID" sz="2000" dirty="0"/>
                  <a:t> </a:t>
                </a:r>
                <a:r>
                  <a:rPr lang="en-ID" sz="2000" dirty="0" err="1"/>
                  <a:t>Theveninnya</a:t>
                </a:r>
                <a:r>
                  <a:rPr lang="en-ID" sz="2000" dirty="0"/>
                  <a:t> </a:t>
                </a:r>
                <a:r>
                  <a:rPr lang="en-ID" sz="2000" dirty="0" err="1"/>
                  <a:t>didapatkan</a:t>
                </a:r>
                <a:r>
                  <a:rPr lang="en-ID" sz="2000" dirty="0"/>
                  <a:t> </a:t>
                </a:r>
                <a:r>
                  <a:rPr lang="en-ID" sz="2000" dirty="0" err="1"/>
                  <a:t>dengan</a:t>
                </a:r>
                <a:r>
                  <a:rPr lang="en-ID" sz="2000" dirty="0"/>
                  <a:t> </a:t>
                </a:r>
                <a:r>
                  <a:rPr lang="en-ID" sz="2000" dirty="0" err="1"/>
                  <a:t>cara</a:t>
                </a:r>
                <a:r>
                  <a:rPr lang="en-ID" altLang="en-US" sz="2000" dirty="0"/>
                  <a:t> </a:t>
                </a:r>
                <a14:m>
                  <m:oMath xmlns:m="http://schemas.openxmlformats.org/officeDocument/2006/math">
                    <m:sSub>
                      <m:sSubPr>
                        <m:ctrlPr>
                          <a:rPr lang="en-ID" altLang="en-US" sz="2000" i="1">
                            <a:latin typeface="Cambria Math" panose="02040503050406030204" pitchFamily="18" charset="0"/>
                          </a:rPr>
                        </m:ctrlPr>
                      </m:sSubPr>
                      <m:e>
                        <m:r>
                          <a:rPr lang="en-ID" altLang="en-US" sz="2000" i="1">
                            <a:latin typeface="Cambria Math" panose="02040503050406030204" pitchFamily="18" charset="0"/>
                          </a:rPr>
                          <m:t>𝑍</m:t>
                        </m:r>
                      </m:e>
                      <m:sub>
                        <m:r>
                          <a:rPr lang="en-ID" altLang="en-US" sz="2000" i="1">
                            <a:latin typeface="Cambria Math" panose="02040503050406030204" pitchFamily="18" charset="0"/>
                          </a:rPr>
                          <m:t>𝑡h</m:t>
                        </m:r>
                      </m:sub>
                    </m:sSub>
                    <m:r>
                      <a:rPr lang="en-ID" altLang="en-US" sz="2000" i="1">
                        <a:latin typeface="Cambria Math" panose="02040503050406030204" pitchFamily="18" charset="0"/>
                      </a:rPr>
                      <m:t>=</m:t>
                    </m:r>
                    <m:f>
                      <m:fPr>
                        <m:ctrlPr>
                          <a:rPr lang="en-ID" altLang="en-US" sz="2000" i="1">
                            <a:latin typeface="Cambria Math" panose="02040503050406030204" pitchFamily="18" charset="0"/>
                          </a:rPr>
                        </m:ctrlPr>
                      </m:fPr>
                      <m:num>
                        <m:sSub>
                          <m:sSubPr>
                            <m:ctrlPr>
                              <a:rPr lang="en-ID" altLang="en-US" sz="2000" i="1">
                                <a:latin typeface="Cambria Math" panose="02040503050406030204" pitchFamily="18" charset="0"/>
                              </a:rPr>
                            </m:ctrlPr>
                          </m:sSubPr>
                          <m:e>
                            <m:r>
                              <a:rPr lang="en-ID" altLang="en-US" sz="2000" i="1">
                                <a:latin typeface="Cambria Math" panose="02040503050406030204" pitchFamily="18" charset="0"/>
                              </a:rPr>
                              <m:t>𝑉</m:t>
                            </m:r>
                          </m:e>
                          <m:sub>
                            <m:r>
                              <a:rPr lang="en-ID" altLang="en-US" sz="2000" i="1">
                                <a:latin typeface="Cambria Math" panose="02040503050406030204" pitchFamily="18" charset="0"/>
                              </a:rPr>
                              <m:t>𝑡h</m:t>
                            </m:r>
                          </m:sub>
                        </m:sSub>
                      </m:num>
                      <m:den>
                        <m:sSub>
                          <m:sSubPr>
                            <m:ctrlPr>
                              <a:rPr lang="en-ID" altLang="en-US" sz="2000" i="1">
                                <a:latin typeface="Cambria Math" panose="02040503050406030204" pitchFamily="18" charset="0"/>
                              </a:rPr>
                            </m:ctrlPr>
                          </m:sSubPr>
                          <m:e>
                            <m:r>
                              <a:rPr lang="en-ID" altLang="en-US" sz="2000" i="1">
                                <a:latin typeface="Cambria Math" panose="02040503050406030204" pitchFamily="18" charset="0"/>
                              </a:rPr>
                              <m:t>𝐼</m:t>
                            </m:r>
                          </m:e>
                          <m:sub>
                            <m:r>
                              <a:rPr lang="en-ID" altLang="en-US" sz="2000" i="1">
                                <a:latin typeface="Cambria Math" panose="02040503050406030204" pitchFamily="18" charset="0"/>
                              </a:rPr>
                              <m:t>𝑠𝑐</m:t>
                            </m:r>
                          </m:sub>
                        </m:sSub>
                      </m:den>
                    </m:f>
                  </m:oMath>
                </a14:m>
                <a:r>
                  <a:rPr lang="en-ID" sz="2000" dirty="0"/>
                  <a:t>.</a:t>
                </a:r>
              </a:p>
              <a:p>
                <a:pPr algn="just"/>
                <a:endParaRPr lang="en-ID" sz="2000" dirty="0"/>
              </a:p>
            </p:txBody>
          </p:sp>
        </mc:Choice>
        <mc:Fallback>
          <p:sp>
            <p:nvSpPr>
              <p:cNvPr id="7" name="Rectangle 6">
                <a:extLst>
                  <a:ext uri="{FF2B5EF4-FFF2-40B4-BE49-F238E27FC236}">
                    <a16:creationId xmlns:a16="http://schemas.microsoft.com/office/drawing/2014/main" id="{E51F9E15-3D84-429D-95C2-964E39757AD1}"/>
                  </a:ext>
                </a:extLst>
              </p:cNvPr>
              <p:cNvSpPr>
                <a:spLocks noRot="1" noChangeAspect="1" noMove="1" noResize="1" noEditPoints="1" noAdjustHandles="1" noChangeArrowheads="1" noChangeShapeType="1" noTextEdit="1"/>
              </p:cNvSpPr>
              <p:nvPr/>
            </p:nvSpPr>
            <p:spPr>
              <a:xfrm>
                <a:off x="4483128" y="3305890"/>
                <a:ext cx="4203672" cy="1798634"/>
              </a:xfrm>
              <a:prstGeom prst="rect">
                <a:avLst/>
              </a:prstGeom>
              <a:blipFill>
                <a:blip r:embed="rId4"/>
                <a:stretch>
                  <a:fillRect l="-1449" t="-1695" r="-1449"/>
                </a:stretch>
              </a:blipFill>
            </p:spPr>
            <p:txBody>
              <a:bodyPr/>
              <a:lstStyle/>
              <a:p>
                <a:r>
                  <a:rPr lang="en-ID">
                    <a:noFill/>
                  </a:rPr>
                  <a:t> </a:t>
                </a:r>
              </a:p>
            </p:txBody>
          </p:sp>
        </mc:Fallback>
      </mc:AlternateContent>
    </p:spTree>
    <p:extLst>
      <p:ext uri="{BB962C8B-B14F-4D97-AF65-F5344CB8AC3E}">
        <p14:creationId xmlns:p14="http://schemas.microsoft.com/office/powerpoint/2010/main" val="4167875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C8E10-C85E-41CC-BC61-CFDBFECBAD3B}" type="slidenum">
              <a:rPr lang="en-US" smtClean="0"/>
              <a:pPr/>
              <a:t>16</a:t>
            </a:fld>
            <a:endParaRPr lang="en-US"/>
          </a:p>
        </p:txBody>
      </p:sp>
      <p:sp>
        <p:nvSpPr>
          <p:cNvPr id="8" name="Rectangle 3">
            <a:extLst>
              <a:ext uri="{FF2B5EF4-FFF2-40B4-BE49-F238E27FC236}">
                <a16:creationId xmlns:a16="http://schemas.microsoft.com/office/drawing/2014/main" id="{CD0A606D-F87A-4F3F-B368-E8C3BEA6BCFE}"/>
              </a:ext>
            </a:extLst>
          </p:cNvPr>
          <p:cNvSpPr txBox="1">
            <a:spLocks noChangeArrowheads="1"/>
          </p:cNvSpPr>
          <p:nvPr/>
        </p:nvSpPr>
        <p:spPr bwMode="auto">
          <a:xfrm>
            <a:off x="628650" y="1524000"/>
            <a:ext cx="7981950" cy="4464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1" fontAlgn="base" hangingPunct="1">
              <a:lnSpc>
                <a:spcPct val="90000"/>
              </a:lnSpc>
              <a:spcBef>
                <a:spcPts val="1000"/>
              </a:spcBef>
              <a:spcAft>
                <a:spcPct val="0"/>
              </a:spcAft>
              <a:buFont typeface="+mj-lt"/>
              <a:buAutoNum type="arabicPeriod"/>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buFontTx/>
              <a:buAutoNum type="arabicPeriod"/>
            </a:pPr>
            <a:r>
              <a:rPr lang="id-ID" altLang="en-US" sz="2400" dirty="0"/>
              <a:t>Cari dan tentukan titik terminal a-b dimana parameter yang ditanyakan.</a:t>
            </a:r>
          </a:p>
          <a:p>
            <a:pPr marL="609600" indent="-609600" algn="just">
              <a:buFontTx/>
              <a:buAutoNum type="arabicPeriod"/>
            </a:pPr>
            <a:r>
              <a:rPr lang="id-ID" altLang="en-US" sz="2400" dirty="0"/>
              <a:t>Lepaskan komponen pada titik a-b tersebut, </a:t>
            </a:r>
            <a:r>
              <a:rPr lang="id-ID" altLang="en-US" sz="2400" i="1" dirty="0"/>
              <a:t>open circuit</a:t>
            </a:r>
            <a:r>
              <a:rPr lang="id-ID" altLang="en-US" sz="2400" dirty="0"/>
              <a:t> kan pada terminal a-b kemudian hitung nilai tegangan dititik a-b tersebut (Vab = Vth).</a:t>
            </a:r>
          </a:p>
          <a:p>
            <a:pPr marL="609600" indent="-609600" algn="just">
              <a:buFontTx/>
              <a:buAutoNum type="arabicPeriod"/>
            </a:pPr>
            <a:r>
              <a:rPr lang="id-ID" altLang="en-US" sz="2400" dirty="0"/>
              <a:t>Jika semua sumbernya adalah sumber bebas, maka tentukan nilai tahanan diukur pada titik a-b tersebut saat semua sumber di non aktifkan dengan cara diganti dengan tahanan dalamnya (untuk sumber tegangan bebas diganti rangkaian </a:t>
            </a:r>
            <a:r>
              <a:rPr lang="id-ID" altLang="en-US" sz="2400" i="1" dirty="0"/>
              <a:t>short circuit</a:t>
            </a:r>
            <a:r>
              <a:rPr lang="id-ID" altLang="en-US" sz="2400" dirty="0"/>
              <a:t> dan untuk sumber arus bebas diganti dengan rangkaian </a:t>
            </a:r>
            <a:r>
              <a:rPr lang="id-ID" altLang="en-US" sz="2400" i="1" dirty="0"/>
              <a:t>open circuit</a:t>
            </a:r>
            <a:r>
              <a:rPr lang="id-ID" altLang="en-US" sz="2400" dirty="0"/>
              <a:t>)</a:t>
            </a:r>
            <a:r>
              <a:rPr lang="en-US" altLang="en-US" sz="2400" dirty="0"/>
              <a:t> </a:t>
            </a:r>
            <a:r>
              <a:rPr lang="id-ID" altLang="en-US" sz="2400" dirty="0"/>
              <a:t>(Rab = Rth).</a:t>
            </a:r>
          </a:p>
        </p:txBody>
      </p:sp>
      <p:sp>
        <p:nvSpPr>
          <p:cNvPr id="5" name="Rectangle 2">
            <a:extLst>
              <a:ext uri="{FF2B5EF4-FFF2-40B4-BE49-F238E27FC236}">
                <a16:creationId xmlns:a16="http://schemas.microsoft.com/office/drawing/2014/main" id="{E265B7E6-9502-426D-9333-A7E67F849709}"/>
              </a:ext>
            </a:extLst>
          </p:cNvPr>
          <p:cNvSpPr>
            <a:spLocks noGrp="1" noChangeArrowheads="1"/>
          </p:cNvSpPr>
          <p:nvPr>
            <p:ph type="title"/>
          </p:nvPr>
        </p:nvSpPr>
        <p:spPr>
          <a:xfrm>
            <a:off x="628650" y="869950"/>
            <a:ext cx="8229600" cy="577850"/>
          </a:xfrm>
        </p:spPr>
        <p:txBody>
          <a:bodyPr/>
          <a:lstStyle/>
          <a:p>
            <a:pPr algn="l" eaLnBrk="1" hangingPunct="1"/>
            <a:r>
              <a:rPr lang="en-ID" altLang="en-US" dirty="0" err="1"/>
              <a:t>Langkah-Langkah</a:t>
            </a:r>
            <a:r>
              <a:rPr lang="en-ID" altLang="en-US" dirty="0"/>
              <a:t> </a:t>
            </a:r>
            <a:r>
              <a:rPr lang="id-ID" altLang="en-US" dirty="0"/>
              <a:t>Teorema Thevenin</a:t>
            </a:r>
            <a:endParaRPr lang="en-US" altLang="en-US" dirty="0"/>
          </a:p>
        </p:txBody>
      </p:sp>
    </p:spTree>
    <p:extLst>
      <p:ext uri="{BB962C8B-B14F-4D97-AF65-F5344CB8AC3E}">
        <p14:creationId xmlns:p14="http://schemas.microsoft.com/office/powerpoint/2010/main" val="2010269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5DE424AC-E1C3-47C2-9465-221336F4801F}"/>
                  </a:ext>
                </a:extLst>
              </p:cNvPr>
              <p:cNvSpPr txBox="1">
                <a:spLocks noChangeArrowheads="1"/>
              </p:cNvSpPr>
              <p:nvPr/>
            </p:nvSpPr>
            <p:spPr bwMode="auto">
              <a:xfrm>
                <a:off x="457200" y="12954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1" fontAlgn="base" hangingPunct="1">
                  <a:lnSpc>
                    <a:spcPct val="90000"/>
                  </a:lnSpc>
                  <a:spcBef>
                    <a:spcPts val="1000"/>
                  </a:spcBef>
                  <a:spcAft>
                    <a:spcPct val="0"/>
                  </a:spcAft>
                  <a:buFont typeface="+mj-lt"/>
                  <a:buAutoNum type="arabicPeriod"/>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buFontTx/>
                  <a:buAutoNum type="arabicPeriod" startAt="4"/>
                </a:pPr>
                <a:r>
                  <a:rPr lang="id-ID" altLang="en-US" sz="2400" dirty="0"/>
                  <a:t>Jika terdapat sumber tak bebas, maka untuk mencari nilai tahanan pengganti Nortonnya didapatkan dengan cara</a:t>
                </a:r>
                <a:r>
                  <a:rPr lang="en-ID" altLang="en-US" sz="2400" dirty="0"/>
                  <a:t> </a:t>
                </a:r>
                <a14:m>
                  <m:oMath xmlns:m="http://schemas.openxmlformats.org/officeDocument/2006/math">
                    <m:sSub>
                      <m:sSubPr>
                        <m:ctrlPr>
                          <a:rPr lang="en-ID" altLang="en-US" sz="2400" i="1" smtClean="0">
                            <a:latin typeface="Cambria Math" panose="02040503050406030204" pitchFamily="18" charset="0"/>
                          </a:rPr>
                        </m:ctrlPr>
                      </m:sSubPr>
                      <m:e>
                        <m:r>
                          <a:rPr lang="en-ID" altLang="en-US" sz="2400" b="0" i="1" smtClean="0">
                            <a:latin typeface="Cambria Math" panose="02040503050406030204" pitchFamily="18" charset="0"/>
                          </a:rPr>
                          <m:t>𝑍</m:t>
                        </m:r>
                      </m:e>
                      <m:sub>
                        <m:r>
                          <a:rPr lang="en-ID" altLang="en-US" sz="2400" b="0" i="1" smtClean="0">
                            <a:latin typeface="Cambria Math" panose="02040503050406030204" pitchFamily="18" charset="0"/>
                          </a:rPr>
                          <m:t>𝑡h</m:t>
                        </m:r>
                      </m:sub>
                    </m:sSub>
                    <m:r>
                      <a:rPr lang="en-ID" altLang="en-US" sz="2400" b="0" i="1" smtClean="0">
                        <a:latin typeface="Cambria Math" panose="02040503050406030204" pitchFamily="18" charset="0"/>
                      </a:rPr>
                      <m:t>=</m:t>
                    </m:r>
                    <m:f>
                      <m:fPr>
                        <m:ctrlPr>
                          <a:rPr lang="en-ID" altLang="en-US" sz="2400" b="0" i="1" smtClean="0">
                            <a:latin typeface="Cambria Math" panose="02040503050406030204" pitchFamily="18" charset="0"/>
                          </a:rPr>
                        </m:ctrlPr>
                      </m:fPr>
                      <m:num>
                        <m:sSub>
                          <m:sSubPr>
                            <m:ctrlPr>
                              <a:rPr lang="en-ID" altLang="en-US" sz="2400" b="0" i="1" smtClean="0">
                                <a:latin typeface="Cambria Math" panose="02040503050406030204" pitchFamily="18" charset="0"/>
                              </a:rPr>
                            </m:ctrlPr>
                          </m:sSubPr>
                          <m:e>
                            <m:r>
                              <a:rPr lang="en-ID" altLang="en-US" sz="2400" b="0" i="1" smtClean="0">
                                <a:latin typeface="Cambria Math" panose="02040503050406030204" pitchFamily="18" charset="0"/>
                              </a:rPr>
                              <m:t>𝑉</m:t>
                            </m:r>
                          </m:e>
                          <m:sub>
                            <m:r>
                              <a:rPr lang="en-ID" altLang="en-US" sz="2400" b="0" i="1" smtClean="0">
                                <a:latin typeface="Cambria Math" panose="02040503050406030204" pitchFamily="18" charset="0"/>
                              </a:rPr>
                              <m:t>𝑡h</m:t>
                            </m:r>
                          </m:sub>
                        </m:sSub>
                      </m:num>
                      <m:den>
                        <m:sSub>
                          <m:sSubPr>
                            <m:ctrlPr>
                              <a:rPr lang="en-ID" altLang="en-US" sz="2400" i="1">
                                <a:latin typeface="Cambria Math" panose="02040503050406030204" pitchFamily="18" charset="0"/>
                              </a:rPr>
                            </m:ctrlPr>
                          </m:sSubPr>
                          <m:e>
                            <m:r>
                              <a:rPr lang="en-ID" altLang="en-US" sz="2400" b="0" i="1" smtClean="0">
                                <a:latin typeface="Cambria Math" panose="02040503050406030204" pitchFamily="18" charset="0"/>
                              </a:rPr>
                              <m:t>𝐼</m:t>
                            </m:r>
                          </m:e>
                          <m:sub>
                            <m:r>
                              <a:rPr lang="en-ID" altLang="en-US" sz="2400" b="0" i="1" smtClean="0">
                                <a:latin typeface="Cambria Math" panose="02040503050406030204" pitchFamily="18" charset="0"/>
                              </a:rPr>
                              <m:t>𝑠𝑐</m:t>
                            </m:r>
                          </m:sub>
                        </m:sSub>
                      </m:den>
                    </m:f>
                  </m:oMath>
                </a14:m>
                <a:r>
                  <a:rPr lang="id-ID" altLang="en-US" sz="2400" dirty="0"/>
                  <a:t>.</a:t>
                </a:r>
                <a:endParaRPr lang="en-US" altLang="en-US" sz="2400" dirty="0"/>
              </a:p>
              <a:p>
                <a:pPr marL="609600" indent="-609600" algn="just">
                  <a:buFontTx/>
                  <a:buAutoNum type="arabicPeriod" startAt="4"/>
                </a:pPr>
                <a:r>
                  <a:rPr lang="id-ID" altLang="en-US" sz="2400" dirty="0"/>
                  <a:t>Untuk mencari Voc pada terminal titik a-b tersebut dibuka dan dicari tegangan pada titik tersebut (Vab = Voc).</a:t>
                </a:r>
                <a:endParaRPr lang="en-US" altLang="en-US" sz="2400" dirty="0"/>
              </a:p>
              <a:p>
                <a:pPr marL="609600" indent="-609600" algn="just">
                  <a:buFontTx/>
                  <a:buAutoNum type="arabicPeriod" startAt="4"/>
                </a:pPr>
                <a:r>
                  <a:rPr lang="id-ID" altLang="en-US" sz="2400" dirty="0"/>
                  <a:t>Gambarkan kembali rangkaian pengganti Nortonnya, kemudian pasangkan kembali komponen yang tadi dilepas dan hitung parameter yang ditanyakan.</a:t>
                </a:r>
                <a:endParaRPr lang="en-US" altLang="en-US" sz="2400" dirty="0"/>
              </a:p>
            </p:txBody>
          </p:sp>
        </mc:Choice>
        <mc:Fallback>
          <p:sp>
            <p:nvSpPr>
              <p:cNvPr id="3" name="Rectangle 3">
                <a:extLst>
                  <a:ext uri="{FF2B5EF4-FFF2-40B4-BE49-F238E27FC236}">
                    <a16:creationId xmlns:a16="http://schemas.microsoft.com/office/drawing/2014/main" id="{5DE424AC-E1C3-47C2-9465-221336F4801F}"/>
                  </a:ext>
                </a:extLst>
              </p:cNvPr>
              <p:cNvSpPr txBox="1">
                <a:spLocks noRot="1" noChangeAspect="1" noMove="1" noResize="1" noEditPoints="1" noAdjustHandles="1" noChangeArrowheads="1" noChangeShapeType="1" noTextEdit="1"/>
              </p:cNvSpPr>
              <p:nvPr/>
            </p:nvSpPr>
            <p:spPr bwMode="auto">
              <a:xfrm>
                <a:off x="457200" y="1295400"/>
                <a:ext cx="8229600" cy="4525963"/>
              </a:xfrm>
              <a:prstGeom prst="rect">
                <a:avLst/>
              </a:prstGeom>
              <a:blipFill>
                <a:blip r:embed="rId2"/>
                <a:stretch>
                  <a:fillRect l="-1185" t="-2156" r="-1111"/>
                </a:stretch>
              </a:blipFill>
              <a:ln w="9525">
                <a:noFill/>
                <a:miter lim="800000"/>
                <a:headEnd/>
                <a:tailEnd/>
              </a:ln>
            </p:spPr>
            <p:txBody>
              <a:bodyPr/>
              <a:lstStyle/>
              <a:p>
                <a:r>
                  <a:rPr lang="en-ID">
                    <a:noFill/>
                  </a:rPr>
                  <a:t> </a:t>
                </a:r>
              </a:p>
            </p:txBody>
          </p:sp>
        </mc:Fallback>
      </mc:AlternateContent>
    </p:spTree>
    <p:extLst>
      <p:ext uri="{BB962C8B-B14F-4D97-AF65-F5344CB8AC3E}">
        <p14:creationId xmlns:p14="http://schemas.microsoft.com/office/powerpoint/2010/main" val="157461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D15D9BE-696A-4FB0-88EF-2F95AC84882D}"/>
              </a:ext>
            </a:extLst>
          </p:cNvPr>
          <p:cNvSpPr>
            <a:spLocks noGrp="1" noChangeArrowheads="1"/>
          </p:cNvSpPr>
          <p:nvPr>
            <p:ph type="title"/>
          </p:nvPr>
        </p:nvSpPr>
        <p:spPr>
          <a:xfrm>
            <a:off x="628650" y="908720"/>
            <a:ext cx="7886700" cy="458032"/>
          </a:xfrm>
        </p:spPr>
        <p:txBody>
          <a:bodyPr/>
          <a:lstStyle/>
          <a:p>
            <a:pPr eaLnBrk="1" hangingPunct="1"/>
            <a:r>
              <a:rPr lang="en-ID" altLang="en-US" dirty="0" err="1"/>
              <a:t>Contoh</a:t>
            </a:r>
            <a:r>
              <a:rPr lang="en-ID" altLang="en-US" dirty="0"/>
              <a:t> </a:t>
            </a:r>
            <a:r>
              <a:rPr lang="en-ID" altLang="en-US" dirty="0" err="1"/>
              <a:t>Analisis</a:t>
            </a:r>
            <a:endParaRPr lang="id-ID" altLang="en-US" dirty="0"/>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4281B156-6C44-4813-A0A7-AA4D7F34B62B}"/>
                  </a:ext>
                </a:extLst>
              </p:cNvPr>
              <p:cNvSpPr/>
              <p:nvPr/>
            </p:nvSpPr>
            <p:spPr>
              <a:xfrm>
                <a:off x="762000" y="4481206"/>
                <a:ext cx="6855979" cy="461665"/>
              </a:xfrm>
              <a:prstGeom prst="rect">
                <a:avLst/>
              </a:prstGeom>
            </p:spPr>
            <p:txBody>
              <a:bodyPr wrap="none">
                <a:spAutoFit/>
              </a:bodyPr>
              <a:lstStyle/>
              <a:p>
                <a:r>
                  <a:rPr lang="en-ID" altLang="en-US" sz="2400" dirty="0"/>
                  <a:t>Tentukan </a:t>
                </a:r>
                <a:r>
                  <a:rPr lang="en-ID" altLang="en-US" sz="2400" dirty="0" err="1"/>
                  <a:t>nilai</a:t>
                </a:r>
                <a:r>
                  <a:rPr lang="en-ID" altLang="en-US" sz="2400" dirty="0"/>
                  <a:t> </a:t>
                </a:r>
                <a:r>
                  <a:rPr lang="en-ID" altLang="en-US" sz="2400" dirty="0" err="1"/>
                  <a:t>tegangan</a:t>
                </a:r>
                <a:r>
                  <a:rPr lang="en-ID" altLang="en-US" sz="2400" dirty="0"/>
                  <a:t> </a:t>
                </a:r>
                <a14:m>
                  <m:oMath xmlns:m="http://schemas.openxmlformats.org/officeDocument/2006/math">
                    <m:r>
                      <a:rPr lang="en-ID" altLang="en-US" sz="2400" i="1" smtClean="0">
                        <a:latin typeface="Cambria Math" panose="02040503050406030204" pitchFamily="18" charset="0"/>
                      </a:rPr>
                      <m:t>𝑉</m:t>
                    </m:r>
                  </m:oMath>
                </a14:m>
                <a:r>
                  <a:rPr lang="en-ID" altLang="en-US" sz="2400" dirty="0"/>
                  <a:t> </a:t>
                </a:r>
                <a:r>
                  <a:rPr lang="en-ID" altLang="en-US" sz="2400" dirty="0" err="1"/>
                  <a:t>dengan</a:t>
                </a:r>
                <a:r>
                  <a:rPr lang="en-ID" altLang="en-US" sz="2400" dirty="0"/>
                  <a:t> </a:t>
                </a:r>
                <a:r>
                  <a:rPr lang="en-ID" altLang="en-US" sz="2400" dirty="0" err="1"/>
                  <a:t>teorema</a:t>
                </a:r>
                <a:r>
                  <a:rPr lang="en-ID" altLang="en-US" sz="2400" dirty="0"/>
                  <a:t> Thevenin!</a:t>
                </a:r>
                <a:endParaRPr lang="en-ID" sz="2400" dirty="0"/>
              </a:p>
            </p:txBody>
          </p:sp>
        </mc:Choice>
        <mc:Fallback>
          <p:sp>
            <p:nvSpPr>
              <p:cNvPr id="5" name="Rectangle 4">
                <a:extLst>
                  <a:ext uri="{FF2B5EF4-FFF2-40B4-BE49-F238E27FC236}">
                    <a16:creationId xmlns:a16="http://schemas.microsoft.com/office/drawing/2014/main" id="{4281B156-6C44-4813-A0A7-AA4D7F34B62B}"/>
                  </a:ext>
                </a:extLst>
              </p:cNvPr>
              <p:cNvSpPr>
                <a:spLocks noRot="1" noChangeAspect="1" noMove="1" noResize="1" noEditPoints="1" noAdjustHandles="1" noChangeArrowheads="1" noChangeShapeType="1" noTextEdit="1"/>
              </p:cNvSpPr>
              <p:nvPr/>
            </p:nvSpPr>
            <p:spPr>
              <a:xfrm>
                <a:off x="762000" y="4481206"/>
                <a:ext cx="6855979" cy="461665"/>
              </a:xfrm>
              <a:prstGeom prst="rect">
                <a:avLst/>
              </a:prstGeom>
              <a:blipFill>
                <a:blip r:embed="rId2"/>
                <a:stretch>
                  <a:fillRect l="-1333" t="-10526" r="-267" b="-28947"/>
                </a:stretch>
              </a:blipFill>
            </p:spPr>
            <p:txBody>
              <a:bodyPr/>
              <a:lstStyle/>
              <a:p>
                <a:r>
                  <a:rPr lang="en-ID">
                    <a:noFill/>
                  </a:rPr>
                  <a:t> </a:t>
                </a:r>
              </a:p>
            </p:txBody>
          </p:sp>
        </mc:Fallback>
      </mc:AlternateContent>
      <p:pic>
        <p:nvPicPr>
          <p:cNvPr id="6" name="Picture 5">
            <a:extLst>
              <a:ext uri="{FF2B5EF4-FFF2-40B4-BE49-F238E27FC236}">
                <a16:creationId xmlns:a16="http://schemas.microsoft.com/office/drawing/2014/main" id="{88053184-144A-4800-B0DA-437286139712}"/>
              </a:ext>
            </a:extLst>
          </p:cNvPr>
          <p:cNvPicPr>
            <a:picLocks noChangeAspect="1"/>
          </p:cNvPicPr>
          <p:nvPr/>
        </p:nvPicPr>
        <p:blipFill>
          <a:blip r:embed="rId3"/>
          <a:stretch>
            <a:fillRect/>
          </a:stretch>
        </p:blipFill>
        <p:spPr>
          <a:xfrm>
            <a:off x="762000" y="1380929"/>
            <a:ext cx="7035742" cy="3086100"/>
          </a:xfrm>
          <a:prstGeom prst="rect">
            <a:avLst/>
          </a:prstGeom>
        </p:spPr>
      </p:pic>
    </p:spTree>
    <p:extLst>
      <p:ext uri="{BB962C8B-B14F-4D97-AF65-F5344CB8AC3E}">
        <p14:creationId xmlns:p14="http://schemas.microsoft.com/office/powerpoint/2010/main" val="24046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FBC268AC-8DD4-454E-89DC-CFB7D050FA45}"/>
                  </a:ext>
                </a:extLst>
              </p:cNvPr>
              <p:cNvSpPr/>
              <p:nvPr/>
            </p:nvSpPr>
            <p:spPr>
              <a:xfrm>
                <a:off x="628650" y="1454042"/>
                <a:ext cx="1493614" cy="400110"/>
              </a:xfrm>
              <a:prstGeom prst="rect">
                <a:avLst/>
              </a:prstGeom>
            </p:spPr>
            <p:txBody>
              <a:bodyPr wrap="none">
                <a:spAutoFit/>
              </a:bodyPr>
              <a:lstStyle/>
              <a:p>
                <a:r>
                  <a:rPr lang="en-ID" altLang="en-US" sz="2000" dirty="0"/>
                  <a:t>Mencari </a:t>
                </a:r>
                <a14:m>
                  <m:oMath xmlns:m="http://schemas.openxmlformats.org/officeDocument/2006/math">
                    <m:sSub>
                      <m:sSubPr>
                        <m:ctrlPr>
                          <a:rPr lang="en-ID" sz="2000" i="1">
                            <a:latin typeface="Cambria Math" panose="02040503050406030204" pitchFamily="18" charset="0"/>
                          </a:rPr>
                        </m:ctrlPr>
                      </m:sSubPr>
                      <m:e>
                        <m:r>
                          <a:rPr lang="en-ID" sz="2000" b="0" i="1" smtClean="0">
                            <a:latin typeface="Cambria Math" panose="02040503050406030204" pitchFamily="18" charset="0"/>
                          </a:rPr>
                          <m:t>𝑉</m:t>
                        </m:r>
                      </m:e>
                      <m:sub>
                        <m:r>
                          <a:rPr lang="en-ID" sz="2000" b="0" i="1" smtClean="0">
                            <a:latin typeface="Cambria Math" panose="02040503050406030204" pitchFamily="18" charset="0"/>
                          </a:rPr>
                          <m:t>𝑜𝑐</m:t>
                        </m:r>
                      </m:sub>
                    </m:sSub>
                    <m:r>
                      <a:rPr lang="en-ID" sz="2000" b="0" i="1" smtClean="0">
                        <a:latin typeface="Cambria Math" panose="02040503050406030204" pitchFamily="18" charset="0"/>
                      </a:rPr>
                      <m:t>:</m:t>
                    </m:r>
                  </m:oMath>
                </a14:m>
                <a:endParaRPr lang="en-ID" sz="2000" dirty="0"/>
              </a:p>
            </p:txBody>
          </p:sp>
        </mc:Choice>
        <mc:Fallback>
          <p:sp>
            <p:nvSpPr>
              <p:cNvPr id="4" name="Rectangle 3">
                <a:extLst>
                  <a:ext uri="{FF2B5EF4-FFF2-40B4-BE49-F238E27FC236}">
                    <a16:creationId xmlns:a16="http://schemas.microsoft.com/office/drawing/2014/main" id="{FBC268AC-8DD4-454E-89DC-CFB7D050FA45}"/>
                  </a:ext>
                </a:extLst>
              </p:cNvPr>
              <p:cNvSpPr>
                <a:spLocks noRot="1" noChangeAspect="1" noMove="1" noResize="1" noEditPoints="1" noAdjustHandles="1" noChangeArrowheads="1" noChangeShapeType="1" noTextEdit="1"/>
              </p:cNvSpPr>
              <p:nvPr/>
            </p:nvSpPr>
            <p:spPr>
              <a:xfrm>
                <a:off x="628650" y="1454042"/>
                <a:ext cx="1493614" cy="400110"/>
              </a:xfrm>
              <a:prstGeom prst="rect">
                <a:avLst/>
              </a:prstGeom>
              <a:blipFill>
                <a:blip r:embed="rId2"/>
                <a:stretch>
                  <a:fillRect l="-4082" t="-9231" b="-27692"/>
                </a:stretch>
              </a:blipFill>
            </p:spPr>
            <p:txBody>
              <a:bodyPr/>
              <a:lstStyle/>
              <a:p>
                <a:r>
                  <a:rPr lang="en-ID">
                    <a:noFill/>
                  </a:rPr>
                  <a:t> </a:t>
                </a:r>
              </a:p>
            </p:txBody>
          </p:sp>
        </mc:Fallback>
      </mc:AlternateContent>
      <p:sp>
        <p:nvSpPr>
          <p:cNvPr id="5" name="Rectangle 2">
            <a:extLst>
              <a:ext uri="{FF2B5EF4-FFF2-40B4-BE49-F238E27FC236}">
                <a16:creationId xmlns:a16="http://schemas.microsoft.com/office/drawing/2014/main" id="{01C7075D-2F1B-4C2D-AAE5-A9984B82D526}"/>
              </a:ext>
            </a:extLst>
          </p:cNvPr>
          <p:cNvSpPr>
            <a:spLocks noGrp="1" noChangeArrowheads="1"/>
          </p:cNvSpPr>
          <p:nvPr>
            <p:ph type="title"/>
          </p:nvPr>
        </p:nvSpPr>
        <p:spPr>
          <a:xfrm>
            <a:off x="628650" y="908720"/>
            <a:ext cx="7886700" cy="458032"/>
          </a:xfrm>
        </p:spPr>
        <p:txBody>
          <a:bodyPr/>
          <a:lstStyle/>
          <a:p>
            <a:pPr eaLnBrk="1" hangingPunct="1"/>
            <a:r>
              <a:rPr lang="en-ID" altLang="en-US" dirty="0" err="1"/>
              <a:t>Pembahasan</a:t>
            </a:r>
            <a:endParaRPr lang="id-ID" altLang="en-US" dirty="0"/>
          </a:p>
        </p:txBody>
      </p:sp>
      <p:pic>
        <p:nvPicPr>
          <p:cNvPr id="6" name="Picture 5">
            <a:extLst>
              <a:ext uri="{FF2B5EF4-FFF2-40B4-BE49-F238E27FC236}">
                <a16:creationId xmlns:a16="http://schemas.microsoft.com/office/drawing/2014/main" id="{E9454955-C9BA-438B-8D7F-2B829FBFE747}"/>
              </a:ext>
            </a:extLst>
          </p:cNvPr>
          <p:cNvPicPr>
            <a:picLocks noChangeAspect="1"/>
          </p:cNvPicPr>
          <p:nvPr/>
        </p:nvPicPr>
        <p:blipFill>
          <a:blip r:embed="rId3"/>
          <a:stretch>
            <a:fillRect/>
          </a:stretch>
        </p:blipFill>
        <p:spPr>
          <a:xfrm>
            <a:off x="628649" y="1865542"/>
            <a:ext cx="3335367" cy="1594824"/>
          </a:xfrm>
          <a:prstGeom prst="rect">
            <a:avLst/>
          </a:prstGeom>
        </p:spPr>
      </p:pic>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99507CC9-375B-405B-9325-B933C51A1ADD}"/>
                  </a:ext>
                </a:extLst>
              </p:cNvPr>
              <p:cNvSpPr/>
              <p:nvPr/>
            </p:nvSpPr>
            <p:spPr>
              <a:xfrm>
                <a:off x="622023" y="3429000"/>
                <a:ext cx="3650808" cy="75116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ID" sz="2000" i="1" smtClean="0">
                              <a:latin typeface="Cambria Math" panose="02040503050406030204" pitchFamily="18" charset="0"/>
                            </a:rPr>
                          </m:ctrlPr>
                        </m:sSubPr>
                        <m:e>
                          <m:r>
                            <a:rPr lang="en-ID" sz="2000" i="1">
                              <a:latin typeface="Cambria Math" panose="02040503050406030204" pitchFamily="18" charset="0"/>
                            </a:rPr>
                            <m:t>𝑉</m:t>
                          </m:r>
                        </m:e>
                        <m:sub>
                          <m:r>
                            <a:rPr lang="en-ID" sz="2000" b="0" i="1" smtClean="0">
                              <a:latin typeface="Cambria Math" panose="02040503050406030204" pitchFamily="18" charset="0"/>
                            </a:rPr>
                            <m:t>𝑎𝑏</m:t>
                          </m:r>
                        </m:sub>
                      </m:sSub>
                      <m:r>
                        <a:rPr lang="en-ID" sz="2000" i="1">
                          <a:latin typeface="Cambria Math" panose="02040503050406030204" pitchFamily="18" charset="0"/>
                        </a:rPr>
                        <m:t>=</m:t>
                      </m:r>
                      <m:sSub>
                        <m:sSubPr>
                          <m:ctrlPr>
                            <a:rPr lang="en-ID" sz="2000" i="1">
                              <a:latin typeface="Cambria Math" panose="02040503050406030204" pitchFamily="18" charset="0"/>
                            </a:rPr>
                          </m:ctrlPr>
                        </m:sSubPr>
                        <m:e>
                          <m:r>
                            <a:rPr lang="en-ID" sz="2000" i="1">
                              <a:latin typeface="Cambria Math" panose="02040503050406030204" pitchFamily="18" charset="0"/>
                            </a:rPr>
                            <m:t>𝑉</m:t>
                          </m:r>
                        </m:e>
                        <m:sub>
                          <m:r>
                            <a:rPr lang="en-ID" sz="2000" b="0" i="1" smtClean="0">
                              <a:latin typeface="Cambria Math" panose="02040503050406030204" pitchFamily="18" charset="0"/>
                            </a:rPr>
                            <m:t>𝑜𝑐</m:t>
                          </m:r>
                        </m:sub>
                      </m:sSub>
                      <m:r>
                        <a:rPr lang="en-ID" sz="2000" b="0" i="1" smtClean="0">
                          <a:latin typeface="Cambria Math" panose="02040503050406030204" pitchFamily="18" charset="0"/>
                        </a:rPr>
                        <m:t>=10.1</m:t>
                      </m:r>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ID" sz="2000" b="0" i="1" smtClean="0">
                              <a:solidFill>
                                <a:srgbClr val="000000"/>
                              </a:solidFill>
                              <a:latin typeface="Cambria Math" panose="02040503050406030204" pitchFamily="18" charset="0"/>
                            </a:rPr>
                            <m:t>0</m:t>
                          </m:r>
                        </m:e>
                        <m:sup>
                          <m:r>
                            <a:rPr lang="en-US" sz="2000" i="1">
                              <a:solidFill>
                                <a:srgbClr val="000000"/>
                              </a:solidFill>
                              <a:latin typeface="Cambria Math" panose="02040503050406030204" pitchFamily="18" charset="0"/>
                              <a:ea typeface="Cambria Math" panose="02040503050406030204" pitchFamily="18" charset="0"/>
                            </a:rPr>
                            <m:t>°</m:t>
                          </m:r>
                        </m:sup>
                      </m:sSup>
                      <m:r>
                        <a:rPr lang="en-ID" sz="2000" b="0" i="1" smtClean="0">
                          <a:solidFill>
                            <a:srgbClr val="000000"/>
                          </a:solidFill>
                          <a:latin typeface="Cambria Math" panose="02040503050406030204" pitchFamily="18" charset="0"/>
                          <a:ea typeface="Cambria Math" panose="02040503050406030204" pitchFamily="18" charset="0"/>
                        </a:rPr>
                        <m:t>+</m:t>
                      </m:r>
                      <m:r>
                        <a:rPr lang="en-ID" sz="2000" i="1">
                          <a:latin typeface="Cambria Math" panose="02040503050406030204" pitchFamily="18" charset="0"/>
                        </a:rPr>
                        <m:t>10</m:t>
                      </m:r>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ID" sz="2000" b="0" i="1" smtClean="0">
                              <a:solidFill>
                                <a:srgbClr val="000000"/>
                              </a:solidFill>
                              <a:latin typeface="Cambria Math" panose="02040503050406030204" pitchFamily="18" charset="0"/>
                            </a:rPr>
                            <m:t>9</m:t>
                          </m:r>
                          <m:r>
                            <a:rPr lang="en-ID" sz="2000" i="1">
                              <a:solidFill>
                                <a:srgbClr val="000000"/>
                              </a:solidFill>
                              <a:latin typeface="Cambria Math" panose="02040503050406030204" pitchFamily="18" charset="0"/>
                            </a:rPr>
                            <m:t>0</m:t>
                          </m:r>
                        </m:e>
                        <m:sup>
                          <m:r>
                            <a:rPr lang="en-US" sz="2000" i="1">
                              <a:solidFill>
                                <a:srgbClr val="000000"/>
                              </a:solidFill>
                              <a:latin typeface="Cambria Math" panose="02040503050406030204" pitchFamily="18" charset="0"/>
                              <a:ea typeface="Cambria Math" panose="02040503050406030204" pitchFamily="18" charset="0"/>
                            </a:rPr>
                            <m:t>°</m:t>
                          </m:r>
                        </m:sup>
                      </m:sSup>
                    </m:oMath>
                  </m:oMathPara>
                </a14:m>
                <a:endParaRPr lang="en-ID" sz="2000" dirty="0"/>
              </a:p>
              <a:p>
                <a:pPr/>
                <a14:m>
                  <m:oMathPara xmlns:m="http://schemas.openxmlformats.org/officeDocument/2006/math">
                    <m:oMathParaPr>
                      <m:jc m:val="left"/>
                    </m:oMathParaPr>
                    <m:oMath xmlns:m="http://schemas.openxmlformats.org/officeDocument/2006/math">
                      <m:sSub>
                        <m:sSubPr>
                          <m:ctrlPr>
                            <a:rPr lang="en-ID" sz="2000" i="1">
                              <a:latin typeface="Cambria Math" panose="02040503050406030204" pitchFamily="18" charset="0"/>
                            </a:rPr>
                          </m:ctrlPr>
                        </m:sSubPr>
                        <m:e>
                          <m:r>
                            <a:rPr lang="en-ID" sz="2000" i="1">
                              <a:latin typeface="Cambria Math" panose="02040503050406030204" pitchFamily="18" charset="0"/>
                            </a:rPr>
                            <m:t>𝑉</m:t>
                          </m:r>
                        </m:e>
                        <m:sub>
                          <m:r>
                            <a:rPr lang="en-ID" sz="2000" i="1">
                              <a:latin typeface="Cambria Math" panose="02040503050406030204" pitchFamily="18" charset="0"/>
                            </a:rPr>
                            <m:t>𝑎𝑏</m:t>
                          </m:r>
                        </m:sub>
                      </m:sSub>
                      <m:r>
                        <a:rPr lang="en-ID" sz="2000" i="1">
                          <a:latin typeface="Cambria Math" panose="02040503050406030204" pitchFamily="18" charset="0"/>
                        </a:rPr>
                        <m:t>=</m:t>
                      </m:r>
                      <m:r>
                        <a:rPr lang="en-ID" sz="2000" i="1">
                          <a:latin typeface="Cambria Math" panose="02040503050406030204" pitchFamily="18" charset="0"/>
                        </a:rPr>
                        <m:t>10</m:t>
                      </m:r>
                      <m:r>
                        <a:rPr lang="en-ID" sz="2000" b="0" i="1" smtClean="0">
                          <a:latin typeface="Cambria Math" panose="02040503050406030204" pitchFamily="18" charset="0"/>
                        </a:rPr>
                        <m:t>+</m:t>
                      </m:r>
                      <m:r>
                        <a:rPr lang="en-ID" sz="2000" b="0" i="1" smtClean="0">
                          <a:latin typeface="Cambria Math" panose="02040503050406030204" pitchFamily="18" charset="0"/>
                        </a:rPr>
                        <m:t>𝑗</m:t>
                      </m:r>
                      <m:r>
                        <a:rPr lang="en-ID" sz="2000" b="0" i="1" smtClean="0">
                          <a:latin typeface="Cambria Math" panose="02040503050406030204" pitchFamily="18" charset="0"/>
                        </a:rPr>
                        <m:t>1</m:t>
                      </m:r>
                      <m:sSup>
                        <m:sSupPr>
                          <m:ctrlPr>
                            <a:rPr lang="en-US" sz="2000" i="1">
                              <a:solidFill>
                                <a:srgbClr val="000000"/>
                              </a:solidFill>
                              <a:latin typeface="Cambria Math" panose="02040503050406030204" pitchFamily="18" charset="0"/>
                            </a:rPr>
                          </m:ctrlPr>
                        </m:sSupPr>
                        <m:e>
                          <m:r>
                            <a:rPr lang="en-ID" sz="2000" i="1">
                              <a:solidFill>
                                <a:srgbClr val="000000"/>
                              </a:solidFill>
                              <a:latin typeface="Cambria Math" panose="02040503050406030204" pitchFamily="18" charset="0"/>
                            </a:rPr>
                            <m:t>0</m:t>
                          </m:r>
                        </m:e>
                        <m:sup>
                          <m:r>
                            <a:rPr lang="en-US" sz="2000" i="1">
                              <a:solidFill>
                                <a:srgbClr val="000000"/>
                              </a:solidFill>
                              <a:latin typeface="Cambria Math" panose="02040503050406030204" pitchFamily="18" charset="0"/>
                              <a:ea typeface="Cambria Math" panose="02040503050406030204" pitchFamily="18" charset="0"/>
                            </a:rPr>
                            <m:t>°</m:t>
                          </m:r>
                        </m:sup>
                      </m:sSup>
                      <m:r>
                        <a:rPr lang="en-ID" sz="2000" b="0" i="1" smtClean="0">
                          <a:solidFill>
                            <a:srgbClr val="000000"/>
                          </a:solidFill>
                          <a:latin typeface="Cambria Math" panose="02040503050406030204" pitchFamily="18" charset="0"/>
                          <a:ea typeface="Cambria Math" panose="02040503050406030204" pitchFamily="18" charset="0"/>
                        </a:rPr>
                        <m:t>=</m:t>
                      </m:r>
                      <m:r>
                        <a:rPr lang="en-ID" sz="2000" i="1">
                          <a:latin typeface="Cambria Math" panose="02040503050406030204" pitchFamily="18" charset="0"/>
                        </a:rPr>
                        <m:t>10</m:t>
                      </m:r>
                      <m:rad>
                        <m:radPr>
                          <m:degHide m:val="on"/>
                          <m:ctrlPr>
                            <a:rPr lang="en-ID" sz="2000" i="1" smtClean="0">
                              <a:latin typeface="Cambria Math" panose="02040503050406030204" pitchFamily="18" charset="0"/>
                            </a:rPr>
                          </m:ctrlPr>
                        </m:radPr>
                        <m:deg/>
                        <m:e>
                          <m:r>
                            <a:rPr lang="en-ID" sz="2000" b="0" i="1" smtClean="0">
                              <a:latin typeface="Cambria Math" panose="02040503050406030204" pitchFamily="18" charset="0"/>
                            </a:rPr>
                            <m:t>2</m:t>
                          </m:r>
                        </m:e>
                      </m:rad>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ID" sz="2000" b="0" i="1" smtClean="0">
                              <a:solidFill>
                                <a:srgbClr val="000000"/>
                              </a:solidFill>
                              <a:latin typeface="Cambria Math" panose="02040503050406030204" pitchFamily="18" charset="0"/>
                            </a:rPr>
                            <m:t>45</m:t>
                          </m:r>
                        </m:e>
                        <m:sup>
                          <m:r>
                            <a:rPr lang="en-US" sz="2000" i="1">
                              <a:solidFill>
                                <a:srgbClr val="000000"/>
                              </a:solidFill>
                              <a:latin typeface="Cambria Math" panose="02040503050406030204" pitchFamily="18" charset="0"/>
                              <a:ea typeface="Cambria Math" panose="02040503050406030204" pitchFamily="18" charset="0"/>
                            </a:rPr>
                            <m:t>°</m:t>
                          </m:r>
                        </m:sup>
                      </m:sSup>
                    </m:oMath>
                  </m:oMathPara>
                </a14:m>
                <a:endParaRPr lang="en-ID" sz="2000" dirty="0"/>
              </a:p>
            </p:txBody>
          </p:sp>
        </mc:Choice>
        <mc:Fallback>
          <p:sp>
            <p:nvSpPr>
              <p:cNvPr id="7" name="Rectangle 6">
                <a:extLst>
                  <a:ext uri="{FF2B5EF4-FFF2-40B4-BE49-F238E27FC236}">
                    <a16:creationId xmlns:a16="http://schemas.microsoft.com/office/drawing/2014/main" id="{99507CC9-375B-405B-9325-B933C51A1ADD}"/>
                  </a:ext>
                </a:extLst>
              </p:cNvPr>
              <p:cNvSpPr>
                <a:spLocks noRot="1" noChangeAspect="1" noMove="1" noResize="1" noEditPoints="1" noAdjustHandles="1" noChangeArrowheads="1" noChangeShapeType="1" noTextEdit="1"/>
              </p:cNvSpPr>
              <p:nvPr/>
            </p:nvSpPr>
            <p:spPr>
              <a:xfrm>
                <a:off x="622023" y="3429000"/>
                <a:ext cx="3650808" cy="751168"/>
              </a:xfrm>
              <a:prstGeom prst="rect">
                <a:avLst/>
              </a:prstGeom>
              <a:blipFill>
                <a:blip r:embed="rId4"/>
                <a:stretch>
                  <a:fillRect b="-6504"/>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CE0A2916-CA0A-4B32-A97C-25533C1F3BBC}"/>
                  </a:ext>
                </a:extLst>
              </p:cNvPr>
              <p:cNvSpPr/>
              <p:nvPr/>
            </p:nvSpPr>
            <p:spPr>
              <a:xfrm>
                <a:off x="592206" y="4248090"/>
                <a:ext cx="1530547" cy="400110"/>
              </a:xfrm>
              <a:prstGeom prst="rect">
                <a:avLst/>
              </a:prstGeom>
            </p:spPr>
            <p:txBody>
              <a:bodyPr wrap="none">
                <a:spAutoFit/>
              </a:bodyPr>
              <a:lstStyle/>
              <a:p>
                <a:r>
                  <a:rPr lang="en-ID" altLang="en-US" sz="2000" dirty="0"/>
                  <a:t>Mencari </a:t>
                </a:r>
                <a14:m>
                  <m:oMath xmlns:m="http://schemas.openxmlformats.org/officeDocument/2006/math">
                    <m:sSub>
                      <m:sSubPr>
                        <m:ctrlPr>
                          <a:rPr lang="en-ID" sz="2000" i="1">
                            <a:latin typeface="Cambria Math" panose="02040503050406030204" pitchFamily="18" charset="0"/>
                          </a:rPr>
                        </m:ctrlPr>
                      </m:sSubPr>
                      <m:e>
                        <m:r>
                          <a:rPr lang="en-ID" sz="2000" b="0" i="1" smtClean="0">
                            <a:latin typeface="Cambria Math" panose="02040503050406030204" pitchFamily="18" charset="0"/>
                          </a:rPr>
                          <m:t>𝑍</m:t>
                        </m:r>
                      </m:e>
                      <m:sub>
                        <m:r>
                          <a:rPr lang="en-ID" sz="2000" b="0" i="1" smtClean="0">
                            <a:latin typeface="Cambria Math" panose="02040503050406030204" pitchFamily="18" charset="0"/>
                          </a:rPr>
                          <m:t>𝑡h</m:t>
                        </m:r>
                      </m:sub>
                    </m:sSub>
                    <m:r>
                      <a:rPr lang="en-ID" sz="2000" b="0" i="1" smtClean="0">
                        <a:latin typeface="Cambria Math" panose="02040503050406030204" pitchFamily="18" charset="0"/>
                      </a:rPr>
                      <m:t>:</m:t>
                    </m:r>
                  </m:oMath>
                </a14:m>
                <a:endParaRPr lang="en-ID" sz="2000" dirty="0"/>
              </a:p>
            </p:txBody>
          </p:sp>
        </mc:Choice>
        <mc:Fallback>
          <p:sp>
            <p:nvSpPr>
              <p:cNvPr id="8" name="Rectangle 7">
                <a:extLst>
                  <a:ext uri="{FF2B5EF4-FFF2-40B4-BE49-F238E27FC236}">
                    <a16:creationId xmlns:a16="http://schemas.microsoft.com/office/drawing/2014/main" id="{CE0A2916-CA0A-4B32-A97C-25533C1F3BBC}"/>
                  </a:ext>
                </a:extLst>
              </p:cNvPr>
              <p:cNvSpPr>
                <a:spLocks noRot="1" noChangeAspect="1" noMove="1" noResize="1" noEditPoints="1" noAdjustHandles="1" noChangeArrowheads="1" noChangeShapeType="1" noTextEdit="1"/>
              </p:cNvSpPr>
              <p:nvPr/>
            </p:nvSpPr>
            <p:spPr>
              <a:xfrm>
                <a:off x="592206" y="4248090"/>
                <a:ext cx="1530547" cy="400110"/>
              </a:xfrm>
              <a:prstGeom prst="rect">
                <a:avLst/>
              </a:prstGeom>
              <a:blipFill>
                <a:blip r:embed="rId5"/>
                <a:stretch>
                  <a:fillRect l="-3984" t="-9091" b="-25758"/>
                </a:stretch>
              </a:blipFill>
            </p:spPr>
            <p:txBody>
              <a:bodyPr/>
              <a:lstStyle/>
              <a:p>
                <a:r>
                  <a:rPr lang="en-ID">
                    <a:noFill/>
                  </a:rPr>
                  <a:t> </a:t>
                </a:r>
              </a:p>
            </p:txBody>
          </p:sp>
        </mc:Fallback>
      </mc:AlternateContent>
      <p:pic>
        <p:nvPicPr>
          <p:cNvPr id="9" name="Picture 8">
            <a:extLst>
              <a:ext uri="{FF2B5EF4-FFF2-40B4-BE49-F238E27FC236}">
                <a16:creationId xmlns:a16="http://schemas.microsoft.com/office/drawing/2014/main" id="{718BE4CC-8FDD-4A1D-AD58-251889278D7B}"/>
              </a:ext>
            </a:extLst>
          </p:cNvPr>
          <p:cNvPicPr>
            <a:picLocks noChangeAspect="1"/>
          </p:cNvPicPr>
          <p:nvPr/>
        </p:nvPicPr>
        <p:blipFill>
          <a:blip r:embed="rId6"/>
          <a:stretch>
            <a:fillRect/>
          </a:stretch>
        </p:blipFill>
        <p:spPr>
          <a:xfrm>
            <a:off x="1165199" y="4572000"/>
            <a:ext cx="2262265" cy="1709456"/>
          </a:xfrm>
          <a:prstGeom prst="rect">
            <a:avLst/>
          </a:prstGeom>
        </p:spPr>
      </p:pic>
      <p:cxnSp>
        <p:nvCxnSpPr>
          <p:cNvPr id="10" name="Straight Connector 9">
            <a:extLst>
              <a:ext uri="{FF2B5EF4-FFF2-40B4-BE49-F238E27FC236}">
                <a16:creationId xmlns:a16="http://schemas.microsoft.com/office/drawing/2014/main" id="{F4DD18FD-B8E8-4781-983A-96CFBA8EFD80}"/>
              </a:ext>
            </a:extLst>
          </p:cNvPr>
          <p:cNvCxnSpPr>
            <a:cxnSpLocks/>
          </p:cNvCxnSpPr>
          <p:nvPr/>
        </p:nvCxnSpPr>
        <p:spPr>
          <a:xfrm>
            <a:off x="4617388" y="1752600"/>
            <a:ext cx="0" cy="44196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8C67F1C-6A1E-49CF-BA27-58F1D4052932}"/>
              </a:ext>
            </a:extLst>
          </p:cNvPr>
          <p:cNvSpPr/>
          <p:nvPr/>
        </p:nvSpPr>
        <p:spPr>
          <a:xfrm>
            <a:off x="4907945" y="1460668"/>
            <a:ext cx="3433889" cy="400110"/>
          </a:xfrm>
          <a:prstGeom prst="rect">
            <a:avLst/>
          </a:prstGeom>
        </p:spPr>
        <p:txBody>
          <a:bodyPr wrap="none">
            <a:spAutoFit/>
          </a:bodyPr>
          <a:lstStyle/>
          <a:p>
            <a:r>
              <a:rPr lang="en-ID" altLang="en-US" sz="2000" dirty="0" err="1"/>
              <a:t>Rangkaian</a:t>
            </a:r>
            <a:r>
              <a:rPr lang="en-ID" altLang="en-US" sz="2000" dirty="0"/>
              <a:t> </a:t>
            </a:r>
            <a:r>
              <a:rPr lang="en-ID" altLang="en-US" sz="2000" dirty="0" err="1"/>
              <a:t>pengganti</a:t>
            </a:r>
            <a:r>
              <a:rPr lang="en-ID" altLang="en-US" sz="2000" dirty="0"/>
              <a:t> Thevenin:</a:t>
            </a:r>
            <a:endParaRPr lang="en-ID" sz="2000" dirty="0"/>
          </a:p>
        </p:txBody>
      </p:sp>
      <p:pic>
        <p:nvPicPr>
          <p:cNvPr id="15" name="Picture 14">
            <a:extLst>
              <a:ext uri="{FF2B5EF4-FFF2-40B4-BE49-F238E27FC236}">
                <a16:creationId xmlns:a16="http://schemas.microsoft.com/office/drawing/2014/main" id="{4FFE485F-64DE-4B09-8267-3BA4553E2199}"/>
              </a:ext>
            </a:extLst>
          </p:cNvPr>
          <p:cNvPicPr>
            <a:picLocks noChangeAspect="1"/>
          </p:cNvPicPr>
          <p:nvPr/>
        </p:nvPicPr>
        <p:blipFill>
          <a:blip r:embed="rId7"/>
          <a:stretch>
            <a:fillRect/>
          </a:stretch>
        </p:blipFill>
        <p:spPr>
          <a:xfrm>
            <a:off x="4907945" y="1954694"/>
            <a:ext cx="2590800" cy="1752600"/>
          </a:xfrm>
          <a:prstGeom prst="rect">
            <a:avLst/>
          </a:prstGeom>
        </p:spPr>
      </p:pic>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3ECFBCA9-A93B-4C42-AA6F-28D6B79C95F1}"/>
                  </a:ext>
                </a:extLst>
              </p:cNvPr>
              <p:cNvSpPr/>
              <p:nvPr/>
            </p:nvSpPr>
            <p:spPr>
              <a:xfrm>
                <a:off x="4826728" y="3849532"/>
                <a:ext cx="3921715" cy="235385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ID" sz="2000" b="0" i="1" smtClean="0">
                          <a:latin typeface="Cambria Math" panose="02040503050406030204" pitchFamily="18" charset="0"/>
                        </a:rPr>
                        <m:t>𝑉</m:t>
                      </m:r>
                      <m:r>
                        <a:rPr lang="en-ID" sz="2000" i="1">
                          <a:latin typeface="Cambria Math" panose="02040503050406030204" pitchFamily="18" charset="0"/>
                        </a:rPr>
                        <m:t>=</m:t>
                      </m:r>
                      <m:r>
                        <a:rPr lang="en-ID" sz="2000" b="0" i="1" smtClean="0">
                          <a:latin typeface="Cambria Math" panose="02040503050406030204" pitchFamily="18" charset="0"/>
                        </a:rPr>
                        <m:t>−</m:t>
                      </m:r>
                      <m:f>
                        <m:fPr>
                          <m:ctrlPr>
                            <a:rPr lang="en-ID" sz="2000" b="0" i="1" smtClean="0">
                              <a:latin typeface="Cambria Math" panose="02040503050406030204" pitchFamily="18" charset="0"/>
                            </a:rPr>
                          </m:ctrlPr>
                        </m:fPr>
                        <m:num>
                          <m:r>
                            <a:rPr lang="en-ID" sz="2000" b="0" i="1" smtClean="0">
                              <a:latin typeface="Cambria Math" panose="02040503050406030204" pitchFamily="18" charset="0"/>
                            </a:rPr>
                            <m:t>𝑗</m:t>
                          </m:r>
                          <m:r>
                            <a:rPr lang="en-ID" sz="2000" b="0" i="1" smtClean="0">
                              <a:latin typeface="Cambria Math" panose="02040503050406030204" pitchFamily="18" charset="0"/>
                            </a:rPr>
                            <m:t>10</m:t>
                          </m:r>
                        </m:num>
                        <m:den>
                          <m:r>
                            <a:rPr lang="en-ID" sz="2000" b="0" i="1" smtClean="0">
                              <a:latin typeface="Cambria Math" panose="02040503050406030204" pitchFamily="18" charset="0"/>
                            </a:rPr>
                            <m:t>−</m:t>
                          </m:r>
                          <m:r>
                            <a:rPr lang="en-ID" sz="2000" b="0" i="1" smtClean="0">
                              <a:latin typeface="Cambria Math" panose="02040503050406030204" pitchFamily="18" charset="0"/>
                            </a:rPr>
                            <m:t>𝑗</m:t>
                          </m:r>
                          <m:r>
                            <a:rPr lang="en-ID" sz="2000" b="0" i="1" smtClean="0">
                              <a:latin typeface="Cambria Math" panose="02040503050406030204" pitchFamily="18" charset="0"/>
                            </a:rPr>
                            <m:t>10+10</m:t>
                          </m:r>
                        </m:den>
                      </m:f>
                      <m:r>
                        <a:rPr lang="en-ID" sz="2000" i="1">
                          <a:latin typeface="Cambria Math" panose="02040503050406030204" pitchFamily="18" charset="0"/>
                        </a:rPr>
                        <m:t>10</m:t>
                      </m:r>
                      <m:rad>
                        <m:radPr>
                          <m:degHide m:val="on"/>
                          <m:ctrlPr>
                            <a:rPr lang="en-ID" sz="2000" i="1" smtClean="0">
                              <a:latin typeface="Cambria Math" panose="02040503050406030204" pitchFamily="18" charset="0"/>
                            </a:rPr>
                          </m:ctrlPr>
                        </m:radPr>
                        <m:deg/>
                        <m:e>
                          <m:r>
                            <a:rPr lang="en-ID" sz="2000" b="0" i="1" smtClean="0">
                              <a:latin typeface="Cambria Math" panose="02040503050406030204" pitchFamily="18" charset="0"/>
                            </a:rPr>
                            <m:t>2</m:t>
                          </m:r>
                        </m:e>
                      </m:rad>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ID" sz="2000" b="0" i="1" smtClean="0">
                              <a:solidFill>
                                <a:srgbClr val="000000"/>
                              </a:solidFill>
                              <a:latin typeface="Cambria Math" panose="02040503050406030204" pitchFamily="18" charset="0"/>
                            </a:rPr>
                            <m:t>45</m:t>
                          </m:r>
                        </m:e>
                        <m:sup>
                          <m:r>
                            <a:rPr lang="en-US" sz="2000" i="1">
                              <a:solidFill>
                                <a:srgbClr val="000000"/>
                              </a:solidFill>
                              <a:latin typeface="Cambria Math" panose="02040503050406030204" pitchFamily="18" charset="0"/>
                              <a:ea typeface="Cambria Math" panose="02040503050406030204" pitchFamily="18" charset="0"/>
                            </a:rPr>
                            <m:t>°</m:t>
                          </m:r>
                        </m:sup>
                      </m:sSup>
                    </m:oMath>
                  </m:oMathPara>
                </a14:m>
                <a:endParaRPr lang="en-ID" sz="2000" dirty="0">
                  <a:solidFill>
                    <a:srgbClr val="000000"/>
                  </a:solidFill>
                  <a:ea typeface="Cambria Math" panose="02040503050406030204" pitchFamily="18" charset="0"/>
                </a:endParaRPr>
              </a:p>
              <a:p>
                <a:r>
                  <a:rPr lang="en-ID" sz="2000" dirty="0"/>
                  <a:t>     </a:t>
                </a:r>
                <a:endParaRPr lang="en-ID" sz="2000" b="0" i="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ID" sz="2000" b="0" i="0" smtClean="0">
                          <a:latin typeface="Cambria Math" panose="02040503050406030204" pitchFamily="18" charset="0"/>
                        </a:rPr>
                        <m:t>  </m:t>
                      </m:r>
                      <m:r>
                        <a:rPr lang="en-ID" sz="2000" b="0" i="1" smtClean="0">
                          <a:latin typeface="Cambria Math" panose="02040503050406030204" pitchFamily="18" charset="0"/>
                        </a:rPr>
                        <m:t>=</m:t>
                      </m:r>
                      <m:f>
                        <m:fPr>
                          <m:ctrlPr>
                            <a:rPr lang="en-ID" sz="2000" b="0" i="1" smtClean="0">
                              <a:solidFill>
                                <a:srgbClr val="000000"/>
                              </a:solidFill>
                              <a:latin typeface="Cambria Math" panose="02040503050406030204" pitchFamily="18" charset="0"/>
                              <a:ea typeface="Cambria Math" panose="02040503050406030204" pitchFamily="18" charset="0"/>
                            </a:rPr>
                          </m:ctrlPr>
                        </m:fPr>
                        <m:num>
                          <m:r>
                            <a:rPr lang="en-ID" sz="2000" i="1">
                              <a:latin typeface="Cambria Math" panose="02040503050406030204" pitchFamily="18" charset="0"/>
                            </a:rPr>
                            <m:t>10</m:t>
                          </m:r>
                          <m:rad>
                            <m:radPr>
                              <m:degHide m:val="on"/>
                              <m:ctrlPr>
                                <a:rPr lang="en-ID" sz="2000" i="1">
                                  <a:latin typeface="Cambria Math" panose="02040503050406030204" pitchFamily="18" charset="0"/>
                                </a:rPr>
                              </m:ctrlPr>
                            </m:radPr>
                            <m:deg/>
                            <m:e>
                              <m:r>
                                <a:rPr lang="en-ID" sz="2000" i="1">
                                  <a:latin typeface="Cambria Math" panose="02040503050406030204" pitchFamily="18" charset="0"/>
                                </a:rPr>
                                <m:t>2</m:t>
                              </m:r>
                            </m:e>
                          </m:rad>
                          <m:r>
                            <a:rPr lang="en-US" sz="2000" i="1">
                              <a:solidFill>
                                <a:srgbClr val="000000"/>
                              </a:solidFill>
                              <a:latin typeface="Cambria Math" panose="02040503050406030204" pitchFamily="18" charset="0"/>
                            </a:rPr>
                            <m:t>∠</m:t>
                          </m:r>
                          <m:r>
                            <a:rPr lang="en-ID" sz="2000" b="0" i="1" smtClean="0">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ID" sz="2000" b="0" i="1" smtClean="0">
                                  <a:solidFill>
                                    <a:srgbClr val="000000"/>
                                  </a:solidFill>
                                  <a:latin typeface="Cambria Math" panose="02040503050406030204" pitchFamily="18" charset="0"/>
                                </a:rPr>
                                <m:t>90</m:t>
                              </m:r>
                            </m:e>
                            <m:sup>
                              <m:r>
                                <a:rPr lang="en-US" sz="2000" i="1">
                                  <a:solidFill>
                                    <a:srgbClr val="000000"/>
                                  </a:solidFill>
                                  <a:latin typeface="Cambria Math" panose="02040503050406030204" pitchFamily="18" charset="0"/>
                                  <a:ea typeface="Cambria Math" panose="02040503050406030204" pitchFamily="18" charset="0"/>
                                </a:rPr>
                                <m:t>°</m:t>
                              </m:r>
                            </m:sup>
                          </m:sSup>
                        </m:num>
                        <m:den>
                          <m:r>
                            <a:rPr lang="en-ID" sz="2000" i="1">
                              <a:latin typeface="Cambria Math" panose="02040503050406030204" pitchFamily="18" charset="0"/>
                            </a:rPr>
                            <m:t>10</m:t>
                          </m:r>
                          <m:rad>
                            <m:radPr>
                              <m:degHide m:val="on"/>
                              <m:ctrlPr>
                                <a:rPr lang="en-ID" sz="2000" i="1">
                                  <a:latin typeface="Cambria Math" panose="02040503050406030204" pitchFamily="18" charset="0"/>
                                </a:rPr>
                              </m:ctrlPr>
                            </m:radPr>
                            <m:deg/>
                            <m:e>
                              <m:r>
                                <a:rPr lang="en-ID" sz="2000" i="1">
                                  <a:latin typeface="Cambria Math" panose="02040503050406030204" pitchFamily="18" charset="0"/>
                                </a:rPr>
                                <m:t>2</m:t>
                              </m:r>
                            </m:e>
                          </m:rad>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ID" sz="2000" b="0" i="1" smtClean="0">
                                  <a:solidFill>
                                    <a:srgbClr val="000000"/>
                                  </a:solidFill>
                                  <a:latin typeface="Cambria Math" panose="02040503050406030204" pitchFamily="18" charset="0"/>
                                </a:rPr>
                                <m:t>−</m:t>
                              </m:r>
                              <m:r>
                                <a:rPr lang="en-ID" sz="2000" i="1">
                                  <a:solidFill>
                                    <a:srgbClr val="000000"/>
                                  </a:solidFill>
                                  <a:latin typeface="Cambria Math" panose="02040503050406030204" pitchFamily="18" charset="0"/>
                                </a:rPr>
                                <m:t>45</m:t>
                              </m:r>
                            </m:e>
                            <m:sup>
                              <m:r>
                                <a:rPr lang="en-US" sz="2000" i="1">
                                  <a:solidFill>
                                    <a:srgbClr val="000000"/>
                                  </a:solidFill>
                                  <a:latin typeface="Cambria Math" panose="02040503050406030204" pitchFamily="18" charset="0"/>
                                  <a:ea typeface="Cambria Math" panose="02040503050406030204" pitchFamily="18" charset="0"/>
                                </a:rPr>
                                <m:t>°</m:t>
                              </m:r>
                            </m:sup>
                          </m:sSup>
                        </m:den>
                      </m:f>
                      <m:r>
                        <a:rPr lang="en-ID" sz="2000" i="1">
                          <a:latin typeface="Cambria Math" panose="02040503050406030204" pitchFamily="18" charset="0"/>
                        </a:rPr>
                        <m:t>10</m:t>
                      </m:r>
                      <m:rad>
                        <m:radPr>
                          <m:degHide m:val="on"/>
                          <m:ctrlPr>
                            <a:rPr lang="en-ID" sz="2000" i="1">
                              <a:latin typeface="Cambria Math" panose="02040503050406030204" pitchFamily="18" charset="0"/>
                            </a:rPr>
                          </m:ctrlPr>
                        </m:radPr>
                        <m:deg/>
                        <m:e>
                          <m:r>
                            <a:rPr lang="en-ID" sz="2000" i="1">
                              <a:latin typeface="Cambria Math" panose="02040503050406030204" pitchFamily="18" charset="0"/>
                            </a:rPr>
                            <m:t>2</m:t>
                          </m:r>
                        </m:e>
                      </m:rad>
                      <m:r>
                        <a:rPr lang="en-US" sz="2000" i="1">
                          <a:solidFill>
                            <a:srgbClr val="000000"/>
                          </a:solidFill>
                          <a:latin typeface="Cambria Math" panose="02040503050406030204" pitchFamily="18" charset="0"/>
                        </a:rPr>
                        <m:t>∠</m:t>
                      </m:r>
                      <m:sSup>
                        <m:sSupPr>
                          <m:ctrlPr>
                            <a:rPr lang="en-US" sz="2000" i="1" smtClean="0">
                              <a:solidFill>
                                <a:srgbClr val="000000"/>
                              </a:solidFill>
                              <a:latin typeface="Cambria Math" panose="02040503050406030204" pitchFamily="18" charset="0"/>
                            </a:rPr>
                          </m:ctrlPr>
                        </m:sSupPr>
                        <m:e>
                          <m:r>
                            <a:rPr lang="en-ID" sz="2000" b="0" i="1" smtClean="0">
                              <a:solidFill>
                                <a:srgbClr val="000000"/>
                              </a:solidFill>
                              <a:latin typeface="Cambria Math" panose="02040503050406030204" pitchFamily="18" charset="0"/>
                            </a:rPr>
                            <m:t>45</m:t>
                          </m:r>
                        </m:e>
                        <m:sup>
                          <m:r>
                            <a:rPr lang="en-US" sz="2000" i="1">
                              <a:solidFill>
                                <a:srgbClr val="000000"/>
                              </a:solidFill>
                              <a:latin typeface="Cambria Math" panose="02040503050406030204" pitchFamily="18" charset="0"/>
                              <a:ea typeface="Cambria Math" panose="02040503050406030204" pitchFamily="18" charset="0"/>
                            </a:rPr>
                            <m:t>°</m:t>
                          </m:r>
                        </m:sup>
                      </m:sSup>
                      <m:r>
                        <a:rPr lang="en-ID" sz="2000" b="0" i="1" smtClean="0">
                          <a:solidFill>
                            <a:srgbClr val="000000"/>
                          </a:solidFill>
                          <a:latin typeface="Cambria Math" panose="02040503050406030204" pitchFamily="18" charset="0"/>
                          <a:ea typeface="Cambria Math" panose="02040503050406030204" pitchFamily="18" charset="0"/>
                        </a:rPr>
                        <m:t>=10</m:t>
                      </m:r>
                    </m:oMath>
                  </m:oMathPara>
                </a14:m>
                <a:endParaRPr lang="en-ID" sz="2000" dirty="0"/>
              </a:p>
              <a:p>
                <a:r>
                  <a:rPr lang="en-ID" sz="2000" dirty="0" err="1"/>
                  <a:t>Sehingga</a:t>
                </a:r>
                <a:r>
                  <a:rPr lang="en-ID" sz="2000" dirty="0"/>
                  <a:t>:  </a:t>
                </a:r>
              </a:p>
              <a:p>
                <a14:m>
                  <m:oMathPara xmlns:m="http://schemas.openxmlformats.org/officeDocument/2006/math">
                    <m:oMathParaPr>
                      <m:jc m:val="centerGroup"/>
                    </m:oMathParaPr>
                    <m:oMath xmlns:m="http://schemas.openxmlformats.org/officeDocument/2006/math">
                      <m:r>
                        <a:rPr lang="en-ID" sz="2000" b="0" i="1" smtClean="0">
                          <a:latin typeface="Cambria Math" panose="02040503050406030204" pitchFamily="18" charset="0"/>
                        </a:rPr>
                        <m:t>𝑉</m:t>
                      </m:r>
                      <m:r>
                        <a:rPr lang="en-ID" sz="2000" b="0" i="1" smtClean="0">
                          <a:latin typeface="Cambria Math" panose="02040503050406030204" pitchFamily="18" charset="0"/>
                        </a:rPr>
                        <m:t>=10</m:t>
                      </m:r>
                      <m:func>
                        <m:funcPr>
                          <m:ctrlPr>
                            <a:rPr lang="en-ID" sz="2000" b="0" i="1" smtClean="0">
                              <a:latin typeface="Cambria Math" panose="02040503050406030204" pitchFamily="18" charset="0"/>
                            </a:rPr>
                          </m:ctrlPr>
                        </m:funcPr>
                        <m:fName>
                          <m:r>
                            <m:rPr>
                              <m:sty m:val="p"/>
                            </m:rPr>
                            <a:rPr lang="en-ID" sz="2000" b="0" i="0" smtClean="0">
                              <a:latin typeface="Cambria Math" panose="02040503050406030204" pitchFamily="18" charset="0"/>
                            </a:rPr>
                            <m:t>sin</m:t>
                          </m:r>
                        </m:fName>
                        <m:e>
                          <m:r>
                            <a:rPr lang="en-ID" sz="2000" b="0" i="1" smtClean="0">
                              <a:latin typeface="Cambria Math" panose="02040503050406030204" pitchFamily="18" charset="0"/>
                            </a:rPr>
                            <m:t>3</m:t>
                          </m:r>
                          <m:r>
                            <a:rPr lang="en-ID" sz="2000" b="0" i="1" smtClean="0">
                              <a:latin typeface="Cambria Math" panose="02040503050406030204" pitchFamily="18" charset="0"/>
                            </a:rPr>
                            <m:t>𝑡</m:t>
                          </m:r>
                          <m:r>
                            <a:rPr lang="en-ID" sz="2000" b="0" i="1" smtClean="0">
                              <a:latin typeface="Cambria Math" panose="02040503050406030204" pitchFamily="18" charset="0"/>
                            </a:rPr>
                            <m:t> </m:t>
                          </m:r>
                          <m:r>
                            <a:rPr lang="en-ID" sz="2000" b="0" i="1" smtClean="0">
                              <a:latin typeface="Cambria Math" panose="02040503050406030204" pitchFamily="18" charset="0"/>
                            </a:rPr>
                            <m:t>𝑉</m:t>
                          </m:r>
                        </m:e>
                      </m:func>
                    </m:oMath>
                  </m:oMathPara>
                </a14:m>
                <a:endParaRPr lang="en-ID" sz="2000" dirty="0"/>
              </a:p>
            </p:txBody>
          </p:sp>
        </mc:Choice>
        <mc:Fallback>
          <p:sp>
            <p:nvSpPr>
              <p:cNvPr id="16" name="Rectangle 15">
                <a:extLst>
                  <a:ext uri="{FF2B5EF4-FFF2-40B4-BE49-F238E27FC236}">
                    <a16:creationId xmlns:a16="http://schemas.microsoft.com/office/drawing/2014/main" id="{3ECFBCA9-A93B-4C42-AA6F-28D6B79C95F1}"/>
                  </a:ext>
                </a:extLst>
              </p:cNvPr>
              <p:cNvSpPr>
                <a:spLocks noRot="1" noChangeAspect="1" noMove="1" noResize="1" noEditPoints="1" noAdjustHandles="1" noChangeArrowheads="1" noChangeShapeType="1" noTextEdit="1"/>
              </p:cNvSpPr>
              <p:nvPr/>
            </p:nvSpPr>
            <p:spPr>
              <a:xfrm>
                <a:off x="4826728" y="3849532"/>
                <a:ext cx="3921715" cy="2353850"/>
              </a:xfrm>
              <a:prstGeom prst="rect">
                <a:avLst/>
              </a:prstGeom>
              <a:blipFill>
                <a:blip r:embed="rId8"/>
                <a:stretch>
                  <a:fillRect l="-1711"/>
                </a:stretch>
              </a:blipFill>
            </p:spPr>
            <p:txBody>
              <a:bodyPr/>
              <a:lstStyle/>
              <a:p>
                <a:r>
                  <a:rPr lang="en-ID">
                    <a:noFill/>
                  </a:rPr>
                  <a:t> </a:t>
                </a:r>
              </a:p>
            </p:txBody>
          </p:sp>
        </mc:Fallback>
      </mc:AlternateContent>
    </p:spTree>
    <p:extLst>
      <p:ext uri="{BB962C8B-B14F-4D97-AF65-F5344CB8AC3E}">
        <p14:creationId xmlns:p14="http://schemas.microsoft.com/office/powerpoint/2010/main" val="247882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C8E10-C85E-41CC-BC61-CFDBFECBAD3B}" type="slidenum">
              <a:rPr lang="en-US" smtClean="0"/>
              <a:pPr/>
              <a:t>2</a:t>
            </a:fld>
            <a:endParaRPr lang="en-US"/>
          </a:p>
        </p:txBody>
      </p:sp>
      <p:sp>
        <p:nvSpPr>
          <p:cNvPr id="2" name="Rectangle 1">
            <a:extLst>
              <a:ext uri="{FF2B5EF4-FFF2-40B4-BE49-F238E27FC236}">
                <a16:creationId xmlns:a16="http://schemas.microsoft.com/office/drawing/2014/main" id="{E6FED3E0-A0EC-4667-A44A-30B2A64A514E}"/>
              </a:ext>
            </a:extLst>
          </p:cNvPr>
          <p:cNvSpPr/>
          <p:nvPr/>
        </p:nvSpPr>
        <p:spPr>
          <a:xfrm>
            <a:off x="628650" y="1366752"/>
            <a:ext cx="7886700" cy="1938992"/>
          </a:xfrm>
          <a:prstGeom prst="rect">
            <a:avLst/>
          </a:prstGeom>
        </p:spPr>
        <p:txBody>
          <a:bodyPr wrap="square">
            <a:spAutoFit/>
          </a:bodyPr>
          <a:lstStyle/>
          <a:p>
            <a:pPr algn="just"/>
            <a:r>
              <a:rPr lang="id-ID" altLang="en-US" sz="2400" dirty="0"/>
              <a:t>Metoda analisis merupakan salah satu alat bantu untuk menyelesaikan suatu permasalahan yang muncul bilamana konsep dasar atau hukum-hukum dasar </a:t>
            </a:r>
            <a:r>
              <a:rPr lang="id-ID" altLang="en-US" sz="2400" b="1" i="1" u="sng" dirty="0"/>
              <a:t>tidak dapat </a:t>
            </a:r>
            <a:r>
              <a:rPr lang="en-US" altLang="en-US" sz="2400" b="1" i="1" u="sng" dirty="0" err="1"/>
              <a:t>secara</a:t>
            </a:r>
            <a:r>
              <a:rPr lang="en-US" altLang="en-US" sz="2400" b="1" i="1" u="sng" dirty="0"/>
              <a:t> </a:t>
            </a:r>
            <a:r>
              <a:rPr lang="en-US" altLang="en-US" sz="2400" b="1" i="1" u="sng" dirty="0" err="1"/>
              <a:t>sederhana</a:t>
            </a:r>
            <a:r>
              <a:rPr lang="en-US" altLang="en-US" sz="2400" dirty="0"/>
              <a:t> </a:t>
            </a:r>
            <a:r>
              <a:rPr lang="id-ID" altLang="en-US" sz="2400" dirty="0"/>
              <a:t>menyelesaikan permasalahan pada rangkaian tersebut</a:t>
            </a:r>
            <a:r>
              <a:rPr lang="en-US" altLang="en-US" sz="2400" dirty="0"/>
              <a:t>.</a:t>
            </a:r>
          </a:p>
        </p:txBody>
      </p:sp>
      <p:sp>
        <p:nvSpPr>
          <p:cNvPr id="5" name="Rectangle 2">
            <a:extLst>
              <a:ext uri="{FF2B5EF4-FFF2-40B4-BE49-F238E27FC236}">
                <a16:creationId xmlns:a16="http://schemas.microsoft.com/office/drawing/2014/main" id="{894761DA-F48C-45B6-8937-6146255E75E0}"/>
              </a:ext>
            </a:extLst>
          </p:cNvPr>
          <p:cNvSpPr>
            <a:spLocks noGrp="1" noChangeArrowheads="1"/>
          </p:cNvSpPr>
          <p:nvPr>
            <p:ph type="title"/>
          </p:nvPr>
        </p:nvSpPr>
        <p:spPr>
          <a:xfrm>
            <a:off x="628650" y="908720"/>
            <a:ext cx="7886700" cy="458032"/>
          </a:xfrm>
        </p:spPr>
        <p:txBody>
          <a:bodyPr/>
          <a:lstStyle/>
          <a:p>
            <a:pPr eaLnBrk="1" hangingPunct="1"/>
            <a:r>
              <a:rPr lang="en-ID" altLang="en-US" dirty="0" err="1"/>
              <a:t>Definisi</a:t>
            </a:r>
            <a:endParaRPr lang="id-ID" altLang="en-US" dirty="0"/>
          </a:p>
        </p:txBody>
      </p:sp>
      <p:sp>
        <p:nvSpPr>
          <p:cNvPr id="3" name="Rectangle 2">
            <a:extLst>
              <a:ext uri="{FF2B5EF4-FFF2-40B4-BE49-F238E27FC236}">
                <a16:creationId xmlns:a16="http://schemas.microsoft.com/office/drawing/2014/main" id="{1F0EC1DC-3A18-4DD8-8C86-F345D6FF2F3F}"/>
              </a:ext>
            </a:extLst>
          </p:cNvPr>
          <p:cNvSpPr/>
          <p:nvPr/>
        </p:nvSpPr>
        <p:spPr>
          <a:xfrm>
            <a:off x="628650" y="3321693"/>
            <a:ext cx="7886700" cy="1200329"/>
          </a:xfrm>
          <a:prstGeom prst="rect">
            <a:avLst/>
          </a:prstGeom>
        </p:spPr>
        <p:txBody>
          <a:bodyPr wrap="square">
            <a:spAutoFit/>
          </a:bodyPr>
          <a:lstStyle/>
          <a:p>
            <a:pPr algn="just"/>
            <a:r>
              <a:rPr lang="en-ID" altLang="en-US" sz="2400" dirty="0" err="1"/>
              <a:t>Tidak</a:t>
            </a:r>
            <a:r>
              <a:rPr lang="en-ID" altLang="en-US" sz="2400" dirty="0"/>
              <a:t> </a:t>
            </a:r>
            <a:r>
              <a:rPr lang="en-ID" altLang="en-US" sz="2400" dirty="0" err="1"/>
              <a:t>ada</a:t>
            </a:r>
            <a:r>
              <a:rPr lang="en-ID" altLang="en-US" sz="2400" dirty="0"/>
              <a:t> </a:t>
            </a:r>
            <a:r>
              <a:rPr lang="en-ID" altLang="en-US" sz="2400" dirty="0" err="1"/>
              <a:t>perbedaan</a:t>
            </a:r>
            <a:r>
              <a:rPr lang="en-ID" altLang="en-US" sz="2400" dirty="0"/>
              <a:t> </a:t>
            </a:r>
            <a:r>
              <a:rPr lang="en-ID" altLang="en-US" sz="2400" dirty="0" err="1"/>
              <a:t>antara</a:t>
            </a:r>
            <a:r>
              <a:rPr lang="en-ID" altLang="en-US" sz="2400" dirty="0"/>
              <a:t> </a:t>
            </a:r>
            <a:r>
              <a:rPr lang="en-ID" altLang="en-US" sz="2400" dirty="0" err="1"/>
              <a:t>prosedur</a:t>
            </a:r>
            <a:r>
              <a:rPr lang="en-ID" altLang="en-US" sz="2400" dirty="0"/>
              <a:t> </a:t>
            </a:r>
            <a:r>
              <a:rPr lang="en-ID" altLang="en-US" sz="2400" dirty="0" err="1"/>
              <a:t>analisis</a:t>
            </a:r>
            <a:r>
              <a:rPr lang="en-ID" altLang="en-US" sz="2400" dirty="0"/>
              <a:t> </a:t>
            </a:r>
            <a:r>
              <a:rPr lang="en-ID" altLang="en-US" sz="2400" dirty="0" err="1"/>
              <a:t>rangkaian</a:t>
            </a:r>
            <a:r>
              <a:rPr lang="en-ID" altLang="en-US" sz="2400" dirty="0"/>
              <a:t> pada </a:t>
            </a:r>
            <a:r>
              <a:rPr lang="en-ID" altLang="en-US" sz="2400" dirty="0" err="1"/>
              <a:t>rangkaian</a:t>
            </a:r>
            <a:r>
              <a:rPr lang="en-ID" altLang="en-US" sz="2400" dirty="0"/>
              <a:t> AC dan DC. </a:t>
            </a:r>
            <a:r>
              <a:rPr lang="en-ID" altLang="en-US" sz="2400" dirty="0" err="1"/>
              <a:t>Hanya</a:t>
            </a:r>
            <a:r>
              <a:rPr lang="en-ID" altLang="en-US" sz="2400" dirty="0"/>
              <a:t> </a:t>
            </a:r>
            <a:r>
              <a:rPr lang="en-ID" altLang="en-US" sz="2400" dirty="0" err="1"/>
              <a:t>saja</a:t>
            </a:r>
            <a:r>
              <a:rPr lang="en-ID" altLang="en-US" sz="2400" dirty="0"/>
              <a:t> </a:t>
            </a:r>
            <a:r>
              <a:rPr lang="en-ID" altLang="en-US" sz="2400" dirty="0" err="1"/>
              <a:t>dalam</a:t>
            </a:r>
            <a:r>
              <a:rPr lang="en-ID" altLang="en-US" sz="2400" dirty="0"/>
              <a:t> </a:t>
            </a:r>
            <a:r>
              <a:rPr lang="en-ID" altLang="en-US" sz="2400" dirty="0" err="1"/>
              <a:t>perhitungannya</a:t>
            </a:r>
            <a:r>
              <a:rPr lang="en-ID" altLang="en-US" sz="2400" dirty="0"/>
              <a:t> </a:t>
            </a:r>
            <a:r>
              <a:rPr lang="en-ID" altLang="en-US" sz="2400" dirty="0" err="1"/>
              <a:t>melibatkan</a:t>
            </a:r>
            <a:r>
              <a:rPr lang="en-ID" altLang="en-US" sz="2400" dirty="0"/>
              <a:t> </a:t>
            </a:r>
            <a:r>
              <a:rPr lang="en-ID" altLang="en-US" sz="2400" dirty="0" err="1"/>
              <a:t>operasi</a:t>
            </a:r>
            <a:r>
              <a:rPr lang="en-ID" altLang="en-US" sz="2400" dirty="0"/>
              <a:t> </a:t>
            </a:r>
            <a:r>
              <a:rPr lang="en-ID" altLang="en-US" sz="2400" dirty="0" err="1"/>
              <a:t>bilangan</a:t>
            </a:r>
            <a:r>
              <a:rPr lang="en-ID" altLang="en-US" sz="2400" dirty="0"/>
              <a:t> </a:t>
            </a:r>
            <a:r>
              <a:rPr lang="en-ID" altLang="en-US" sz="2400" dirty="0" err="1"/>
              <a:t>kompleks</a:t>
            </a:r>
            <a:r>
              <a:rPr lang="en-ID" altLang="en-US" sz="2400" dirty="0"/>
              <a:t>.</a:t>
            </a:r>
            <a:endParaRPr lang="en-US" altLang="en-US" sz="2400" dirty="0"/>
          </a:p>
        </p:txBody>
      </p:sp>
    </p:spTree>
    <p:extLst>
      <p:ext uri="{BB962C8B-B14F-4D97-AF65-F5344CB8AC3E}">
        <p14:creationId xmlns:p14="http://schemas.microsoft.com/office/powerpoint/2010/main" val="2463316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192BA04-0C97-4D93-9624-9F6CAE90B481}" type="slidenum">
              <a:rPr lang="en-US"/>
              <a:pPr/>
              <a:t>3</a:t>
            </a:fld>
            <a:endParaRPr lang="en-US"/>
          </a:p>
        </p:txBody>
      </p:sp>
      <p:sp>
        <p:nvSpPr>
          <p:cNvPr id="7" name="Rectangle 2">
            <a:extLst>
              <a:ext uri="{FF2B5EF4-FFF2-40B4-BE49-F238E27FC236}">
                <a16:creationId xmlns:a16="http://schemas.microsoft.com/office/drawing/2014/main" id="{DCAA15A1-B354-4D4F-BF1A-380B462FF2CA}"/>
              </a:ext>
            </a:extLst>
          </p:cNvPr>
          <p:cNvSpPr>
            <a:spLocks noGrp="1" noChangeArrowheads="1"/>
          </p:cNvSpPr>
          <p:nvPr>
            <p:ph type="title"/>
          </p:nvPr>
        </p:nvSpPr>
        <p:spPr>
          <a:xfrm>
            <a:off x="457200" y="883202"/>
            <a:ext cx="8229600" cy="564598"/>
          </a:xfrm>
        </p:spPr>
        <p:txBody>
          <a:bodyPr/>
          <a:lstStyle/>
          <a:p>
            <a:pPr eaLnBrk="1" hangingPunct="1"/>
            <a:r>
              <a:rPr lang="id-ID" altLang="en-US" dirty="0"/>
              <a:t>Analisis Supermesh Sumber Bebas</a:t>
            </a:r>
            <a:endParaRPr lang="en-US" altLang="en-US" dirty="0"/>
          </a:p>
        </p:txBody>
      </p:sp>
      <p:sp>
        <p:nvSpPr>
          <p:cNvPr id="8" name="Rectangle 3">
            <a:extLst>
              <a:ext uri="{FF2B5EF4-FFF2-40B4-BE49-F238E27FC236}">
                <a16:creationId xmlns:a16="http://schemas.microsoft.com/office/drawing/2014/main" id="{5958B3D4-0425-49B5-96D2-DD3D95596C08}"/>
              </a:ext>
            </a:extLst>
          </p:cNvPr>
          <p:cNvSpPr txBox="1">
            <a:spLocks noChangeArrowheads="1"/>
          </p:cNvSpPr>
          <p:nvPr/>
        </p:nvSpPr>
        <p:spPr bwMode="auto">
          <a:xfrm>
            <a:off x="462516" y="1463675"/>
            <a:ext cx="8229600" cy="1508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1" fontAlgn="base" hangingPunct="1">
              <a:lnSpc>
                <a:spcPct val="90000"/>
              </a:lnSpc>
              <a:spcBef>
                <a:spcPts val="1000"/>
              </a:spcBef>
              <a:spcAft>
                <a:spcPct val="0"/>
              </a:spcAft>
              <a:buFont typeface="+mj-lt"/>
              <a:buAutoNum type="arabicPeriod"/>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Tx/>
              <a:buNone/>
            </a:pPr>
            <a:r>
              <a:rPr lang="en-ID" altLang="en-US" sz="2400" dirty="0"/>
              <a:t>Pada </a:t>
            </a:r>
            <a:r>
              <a:rPr lang="en-ID" altLang="en-US" sz="2400" dirty="0" err="1"/>
              <a:t>metode</a:t>
            </a:r>
            <a:r>
              <a:rPr lang="en-ID" altLang="en-US" sz="2400" dirty="0"/>
              <a:t> </a:t>
            </a:r>
            <a:r>
              <a:rPr lang="en-ID" altLang="en-US" sz="2400" dirty="0" err="1"/>
              <a:t>analisis</a:t>
            </a:r>
            <a:r>
              <a:rPr lang="en-ID" altLang="en-US" sz="2400" dirty="0"/>
              <a:t> mesh, a</a:t>
            </a:r>
            <a:r>
              <a:rPr lang="id-ID" altLang="en-US" sz="2400" dirty="0"/>
              <a:t>pabila ada sumber arus, maka</a:t>
            </a:r>
            <a:r>
              <a:rPr lang="en-ID" altLang="en-US" sz="2400" dirty="0"/>
              <a:t> </a:t>
            </a:r>
            <a:r>
              <a:rPr lang="en-ID" altLang="en-US" sz="2400" dirty="0" err="1"/>
              <a:t>dilakukan</a:t>
            </a:r>
            <a:r>
              <a:rPr lang="id-ID" altLang="en-US" sz="2400" dirty="0"/>
              <a:t> </a:t>
            </a:r>
            <a:r>
              <a:rPr lang="en-ID" altLang="en-US" sz="2400" dirty="0" err="1"/>
              <a:t>analisis</a:t>
            </a:r>
            <a:r>
              <a:rPr lang="id-ID" altLang="en-US" sz="2400" dirty="0"/>
              <a:t> </a:t>
            </a:r>
            <a:r>
              <a:rPr lang="id-ID" altLang="en-US" sz="2400" b="1" i="1" u="sng" dirty="0"/>
              <a:t>supermesh</a:t>
            </a:r>
            <a:r>
              <a:rPr lang="id-ID" altLang="en-US" sz="2400" dirty="0"/>
              <a:t>. Pada supermesh, pemilihan lintasan menghindari sumber arus karena pada sumber arus tidak diketahui besar tegangan terminalnya.</a:t>
            </a:r>
            <a:endParaRPr lang="en-US" altLang="en-US" sz="2400" dirty="0"/>
          </a:p>
        </p:txBody>
      </p:sp>
    </p:spTree>
    <p:extLst>
      <p:ext uri="{BB962C8B-B14F-4D97-AF65-F5344CB8AC3E}">
        <p14:creationId xmlns:p14="http://schemas.microsoft.com/office/powerpoint/2010/main" val="320661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C8E10-C85E-41CC-BC61-CFDBFECBAD3B}" type="slidenum">
              <a:rPr lang="en-US" smtClean="0"/>
              <a:pPr/>
              <a:t>4</a:t>
            </a:fld>
            <a:endParaRPr lang="en-US"/>
          </a:p>
        </p:txBody>
      </p:sp>
      <p:sp>
        <p:nvSpPr>
          <p:cNvPr id="6" name="Rectangle 2">
            <a:extLst>
              <a:ext uri="{FF2B5EF4-FFF2-40B4-BE49-F238E27FC236}">
                <a16:creationId xmlns:a16="http://schemas.microsoft.com/office/drawing/2014/main" id="{41E257BF-0DA6-4306-9CE7-28D92DD71FED}"/>
              </a:ext>
            </a:extLst>
          </p:cNvPr>
          <p:cNvSpPr>
            <a:spLocks noGrp="1" noChangeArrowheads="1"/>
          </p:cNvSpPr>
          <p:nvPr>
            <p:ph type="title"/>
          </p:nvPr>
        </p:nvSpPr>
        <p:spPr>
          <a:xfrm>
            <a:off x="457200" y="869950"/>
            <a:ext cx="8382000" cy="654050"/>
          </a:xfrm>
        </p:spPr>
        <p:txBody>
          <a:bodyPr/>
          <a:lstStyle/>
          <a:p>
            <a:pPr algn="l" eaLnBrk="1" hangingPunct="1"/>
            <a:r>
              <a:rPr lang="id-ID" altLang="en-US" dirty="0"/>
              <a:t>Analisis Supermesh Sumber Tak Bebas</a:t>
            </a:r>
            <a:endParaRPr lang="en-US" altLang="en-US" dirty="0"/>
          </a:p>
        </p:txBody>
      </p:sp>
      <p:sp>
        <p:nvSpPr>
          <p:cNvPr id="7" name="Rectangle 3">
            <a:extLst>
              <a:ext uri="{FF2B5EF4-FFF2-40B4-BE49-F238E27FC236}">
                <a16:creationId xmlns:a16="http://schemas.microsoft.com/office/drawing/2014/main" id="{28F0BECE-91D1-47E5-8D50-E476E9E539BF}"/>
              </a:ext>
            </a:extLst>
          </p:cNvPr>
          <p:cNvSpPr txBox="1">
            <a:spLocks noChangeArrowheads="1"/>
          </p:cNvSpPr>
          <p:nvPr/>
        </p:nvSpPr>
        <p:spPr bwMode="auto">
          <a:xfrm>
            <a:off x="457200" y="1524000"/>
            <a:ext cx="82296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1" fontAlgn="base" hangingPunct="1">
              <a:lnSpc>
                <a:spcPct val="90000"/>
              </a:lnSpc>
              <a:spcBef>
                <a:spcPts val="1000"/>
              </a:spcBef>
              <a:spcAft>
                <a:spcPct val="0"/>
              </a:spcAft>
              <a:buFont typeface="+mj-lt"/>
              <a:buAutoNum type="arabicPeriod"/>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Tx/>
              <a:buNone/>
            </a:pPr>
            <a:r>
              <a:rPr lang="id-ID" altLang="en-US" sz="2400" dirty="0"/>
              <a:t>Pada analisis supermesh sumber tak bebas perlakuannya hampir sama seperti analisis supermesh sumber bebas, yang perlu diperhatikan adalah penentuan indeks arus mesh tidak boleh sama dengan nilai indeks parameter sumber tak bebasnya</a:t>
            </a:r>
            <a:r>
              <a:rPr lang="en-ID" altLang="en-US" sz="2400" dirty="0"/>
              <a:t>.</a:t>
            </a:r>
            <a:r>
              <a:rPr lang="en-US" altLang="en-US" sz="2400" dirty="0"/>
              <a:t> </a:t>
            </a:r>
          </a:p>
        </p:txBody>
      </p:sp>
    </p:spTree>
    <p:extLst>
      <p:ext uri="{BB962C8B-B14F-4D97-AF65-F5344CB8AC3E}">
        <p14:creationId xmlns:p14="http://schemas.microsoft.com/office/powerpoint/2010/main" val="328626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C78F701-AC08-4F5E-953F-445696A526BC}"/>
              </a:ext>
            </a:extLst>
          </p:cNvPr>
          <p:cNvSpPr>
            <a:spLocks noGrp="1" noChangeArrowheads="1"/>
          </p:cNvSpPr>
          <p:nvPr>
            <p:ph type="title"/>
          </p:nvPr>
        </p:nvSpPr>
        <p:spPr>
          <a:xfrm>
            <a:off x="628650" y="908720"/>
            <a:ext cx="7886700" cy="458032"/>
          </a:xfrm>
        </p:spPr>
        <p:txBody>
          <a:bodyPr/>
          <a:lstStyle/>
          <a:p>
            <a:pPr eaLnBrk="1" hangingPunct="1"/>
            <a:r>
              <a:rPr lang="en-ID" altLang="en-US" dirty="0" err="1"/>
              <a:t>Contoh</a:t>
            </a:r>
            <a:r>
              <a:rPr lang="en-ID" altLang="en-US" dirty="0"/>
              <a:t> </a:t>
            </a:r>
            <a:r>
              <a:rPr lang="en-ID" altLang="en-US" dirty="0" err="1"/>
              <a:t>Analisis</a:t>
            </a:r>
            <a:endParaRPr lang="id-ID" alt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92BABDB-9B19-4C9F-85DD-46DF20D8A7D3}"/>
                  </a:ext>
                </a:extLst>
              </p:cNvPr>
              <p:cNvSpPr/>
              <p:nvPr/>
            </p:nvSpPr>
            <p:spPr>
              <a:xfrm>
                <a:off x="762000" y="4910435"/>
                <a:ext cx="6548652" cy="461665"/>
              </a:xfrm>
              <a:prstGeom prst="rect">
                <a:avLst/>
              </a:prstGeom>
            </p:spPr>
            <p:txBody>
              <a:bodyPr wrap="none">
                <a:spAutoFit/>
              </a:bodyPr>
              <a:lstStyle/>
              <a:p>
                <a:r>
                  <a:rPr lang="en-ID" altLang="en-US" sz="2400" dirty="0"/>
                  <a:t>Tentukan </a:t>
                </a:r>
                <a:r>
                  <a:rPr lang="en-ID" altLang="en-US" sz="2400" dirty="0" err="1"/>
                  <a:t>nilai</a:t>
                </a:r>
                <a:r>
                  <a:rPr lang="en-ID" altLang="en-US" sz="2400" dirty="0"/>
                  <a:t> </a:t>
                </a:r>
                <a:r>
                  <a:rPr lang="en-ID" altLang="en-US" sz="2400" dirty="0" err="1"/>
                  <a:t>tegangan</a:t>
                </a:r>
                <a:r>
                  <a:rPr lang="en-ID" altLang="en-US" sz="2400" dirty="0"/>
                  <a:t> </a:t>
                </a:r>
                <a14:m>
                  <m:oMath xmlns:m="http://schemas.openxmlformats.org/officeDocument/2006/math">
                    <m:sSub>
                      <m:sSubPr>
                        <m:ctrlPr>
                          <a:rPr lang="en-ID" altLang="en-US" sz="2400" i="1" smtClean="0">
                            <a:latin typeface="Cambria Math" panose="02040503050406030204" pitchFamily="18" charset="0"/>
                          </a:rPr>
                        </m:ctrlPr>
                      </m:sSubPr>
                      <m:e>
                        <m:r>
                          <a:rPr lang="en-ID" altLang="en-US" sz="2400" b="0" i="1" smtClean="0">
                            <a:latin typeface="Cambria Math" panose="02040503050406030204" pitchFamily="18" charset="0"/>
                          </a:rPr>
                          <m:t>𝑉</m:t>
                        </m:r>
                      </m:e>
                      <m:sub>
                        <m:r>
                          <a:rPr lang="en-ID" altLang="en-US" sz="2400" b="0" i="1" smtClean="0">
                            <a:latin typeface="Cambria Math" panose="02040503050406030204" pitchFamily="18" charset="0"/>
                          </a:rPr>
                          <m:t>𝑜</m:t>
                        </m:r>
                      </m:sub>
                    </m:sSub>
                  </m:oMath>
                </a14:m>
                <a:r>
                  <a:rPr lang="en-ID" altLang="en-US" sz="2400" dirty="0"/>
                  <a:t> </a:t>
                </a:r>
                <a:r>
                  <a:rPr lang="en-ID" altLang="en-US" sz="2400" dirty="0" err="1"/>
                  <a:t>dengan</a:t>
                </a:r>
                <a:r>
                  <a:rPr lang="en-ID" altLang="en-US" sz="2400" dirty="0"/>
                  <a:t> </a:t>
                </a:r>
                <a:r>
                  <a:rPr lang="en-ID" altLang="en-US" sz="2400" dirty="0" err="1"/>
                  <a:t>analisis</a:t>
                </a:r>
                <a:r>
                  <a:rPr lang="en-ID" altLang="en-US" sz="2400" dirty="0"/>
                  <a:t> Mesh!</a:t>
                </a:r>
                <a:endParaRPr lang="en-ID" sz="2400" dirty="0"/>
              </a:p>
            </p:txBody>
          </p:sp>
        </mc:Choice>
        <mc:Fallback xmlns="">
          <p:sp>
            <p:nvSpPr>
              <p:cNvPr id="5" name="Rectangle 4">
                <a:extLst>
                  <a:ext uri="{FF2B5EF4-FFF2-40B4-BE49-F238E27FC236}">
                    <a16:creationId xmlns:a16="http://schemas.microsoft.com/office/drawing/2014/main" id="{392BABDB-9B19-4C9F-85DD-46DF20D8A7D3}"/>
                  </a:ext>
                </a:extLst>
              </p:cNvPr>
              <p:cNvSpPr>
                <a:spLocks noRot="1" noChangeAspect="1" noMove="1" noResize="1" noEditPoints="1" noAdjustHandles="1" noChangeArrowheads="1" noChangeShapeType="1" noTextEdit="1"/>
              </p:cNvSpPr>
              <p:nvPr/>
            </p:nvSpPr>
            <p:spPr>
              <a:xfrm>
                <a:off x="762000" y="4910435"/>
                <a:ext cx="6548652" cy="461665"/>
              </a:xfrm>
              <a:prstGeom prst="rect">
                <a:avLst/>
              </a:prstGeom>
              <a:blipFill>
                <a:blip r:embed="rId2"/>
                <a:stretch>
                  <a:fillRect l="-1397" t="-10667" b="-30667"/>
                </a:stretch>
              </a:blipFill>
            </p:spPr>
            <p:txBody>
              <a:bodyPr/>
              <a:lstStyle/>
              <a:p>
                <a:r>
                  <a:rPr lang="en-ID">
                    <a:noFill/>
                  </a:rPr>
                  <a:t> </a:t>
                </a:r>
              </a:p>
            </p:txBody>
          </p:sp>
        </mc:Fallback>
      </mc:AlternateContent>
      <p:pic>
        <p:nvPicPr>
          <p:cNvPr id="6" name="Picture 5">
            <a:extLst>
              <a:ext uri="{FF2B5EF4-FFF2-40B4-BE49-F238E27FC236}">
                <a16:creationId xmlns:a16="http://schemas.microsoft.com/office/drawing/2014/main" id="{AEE93B5B-17CD-4FD7-B584-B6890BFE9388}"/>
              </a:ext>
            </a:extLst>
          </p:cNvPr>
          <p:cNvPicPr>
            <a:picLocks noChangeAspect="1"/>
          </p:cNvPicPr>
          <p:nvPr/>
        </p:nvPicPr>
        <p:blipFill>
          <a:blip r:embed="rId3"/>
          <a:stretch>
            <a:fillRect/>
          </a:stretch>
        </p:blipFill>
        <p:spPr>
          <a:xfrm>
            <a:off x="2354075" y="1485900"/>
            <a:ext cx="4435849" cy="3314700"/>
          </a:xfrm>
          <a:prstGeom prst="rect">
            <a:avLst/>
          </a:prstGeom>
        </p:spPr>
      </p:pic>
    </p:spTree>
    <p:extLst>
      <p:ext uri="{BB962C8B-B14F-4D97-AF65-F5344CB8AC3E}">
        <p14:creationId xmlns:p14="http://schemas.microsoft.com/office/powerpoint/2010/main" val="316295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53D83F0-BD64-480E-9502-8BAF5BA28CA2}"/>
              </a:ext>
            </a:extLst>
          </p:cNvPr>
          <p:cNvSpPr>
            <a:spLocks noGrp="1" noChangeArrowheads="1"/>
          </p:cNvSpPr>
          <p:nvPr>
            <p:ph type="title"/>
          </p:nvPr>
        </p:nvSpPr>
        <p:spPr>
          <a:xfrm>
            <a:off x="628650" y="908720"/>
            <a:ext cx="7886700" cy="458032"/>
          </a:xfrm>
        </p:spPr>
        <p:txBody>
          <a:bodyPr/>
          <a:lstStyle/>
          <a:p>
            <a:pPr eaLnBrk="1" hangingPunct="1"/>
            <a:r>
              <a:rPr lang="en-ID" altLang="en-US" dirty="0" err="1"/>
              <a:t>Pembahasan</a:t>
            </a:r>
            <a:endParaRPr lang="id-ID" alt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6D645DC-EDA7-420E-9810-478862AD5D77}"/>
                  </a:ext>
                </a:extLst>
              </p:cNvPr>
              <p:cNvSpPr/>
              <p:nvPr/>
            </p:nvSpPr>
            <p:spPr>
              <a:xfrm>
                <a:off x="4572000" y="1524000"/>
                <a:ext cx="4343400" cy="4093428"/>
              </a:xfrm>
              <a:prstGeom prst="rect">
                <a:avLst/>
              </a:prstGeom>
            </p:spPr>
            <p:txBody>
              <a:bodyPr wrap="square">
                <a:spAutoFit/>
              </a:bodyPr>
              <a:lstStyle/>
              <a:p>
                <a:r>
                  <a:rPr lang="en-ID" altLang="en-US" sz="2000" dirty="0"/>
                  <a:t>Tinjauan loop </a:t>
                </a:r>
                <a14:m>
                  <m:oMath xmlns:m="http://schemas.openxmlformats.org/officeDocument/2006/math">
                    <m:sSub>
                      <m:sSubPr>
                        <m:ctrlPr>
                          <a:rPr lang="en-ID" sz="2000" i="1">
                            <a:latin typeface="Cambria Math" panose="02040503050406030204" pitchFamily="18" charset="0"/>
                          </a:rPr>
                        </m:ctrlPr>
                      </m:sSubPr>
                      <m:e>
                        <m:r>
                          <a:rPr lang="en-ID" sz="2000" b="0" i="1" smtClean="0">
                            <a:latin typeface="Cambria Math" panose="02040503050406030204" pitchFamily="18" charset="0"/>
                          </a:rPr>
                          <m:t>𝐼</m:t>
                        </m:r>
                      </m:e>
                      <m:sub>
                        <m:r>
                          <a:rPr lang="en-ID" sz="2000" b="0" i="1" smtClean="0">
                            <a:latin typeface="Cambria Math" panose="02040503050406030204" pitchFamily="18" charset="0"/>
                          </a:rPr>
                          <m:t>1</m:t>
                        </m:r>
                      </m:sub>
                    </m:sSub>
                  </m:oMath>
                </a14:m>
                <a:r>
                  <a:rPr lang="en-ID" altLang="en-US" sz="2000" dirty="0"/>
                  <a:t>:</a:t>
                </a:r>
                <a:endParaRPr lang="en-ID" sz="200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sSub>
                        <m:sSubPr>
                          <m:ctrlPr>
                            <a:rPr lang="en-ID" sz="2000" i="1">
                              <a:latin typeface="Cambria Math" panose="02040503050406030204" pitchFamily="18" charset="0"/>
                            </a:rPr>
                          </m:ctrlPr>
                        </m:sSubPr>
                        <m:e>
                          <m:r>
                            <a:rPr lang="en-ID" sz="2000" b="0" i="1" smtClean="0">
                              <a:latin typeface="Cambria Math" panose="02040503050406030204" pitchFamily="18" charset="0"/>
                            </a:rPr>
                            <m:t>−10+(8−</m:t>
                          </m:r>
                          <m:r>
                            <a:rPr lang="en-ID" sz="2000" b="0" i="1" smtClean="0">
                              <a:latin typeface="Cambria Math" panose="02040503050406030204" pitchFamily="18" charset="0"/>
                            </a:rPr>
                            <m:t>𝑗</m:t>
                          </m:r>
                          <m:r>
                            <a:rPr lang="en-ID" sz="2000" b="0" i="1" smtClean="0">
                              <a:latin typeface="Cambria Math" panose="02040503050406030204" pitchFamily="18" charset="0"/>
                            </a:rPr>
                            <m:t>2)</m:t>
                          </m:r>
                          <m:r>
                            <a:rPr lang="en-ID" sz="2000" i="1">
                              <a:latin typeface="Cambria Math" panose="02040503050406030204" pitchFamily="18" charset="0"/>
                            </a:rPr>
                            <m:t>𝐼</m:t>
                          </m:r>
                        </m:e>
                        <m:sub>
                          <m:r>
                            <a:rPr lang="en-ID" sz="2000" i="1">
                              <a:latin typeface="Cambria Math" panose="02040503050406030204" pitchFamily="18" charset="0"/>
                            </a:rPr>
                            <m:t>1</m:t>
                          </m:r>
                        </m:sub>
                      </m:sSub>
                      <m:r>
                        <a:rPr lang="en-ID" sz="2000" b="0" i="1" smtClean="0">
                          <a:latin typeface="Cambria Math" panose="02040503050406030204" pitchFamily="18" charset="0"/>
                        </a:rPr>
                        <m:t>−</m:t>
                      </m:r>
                      <m:sSub>
                        <m:sSubPr>
                          <m:ctrlPr>
                            <a:rPr lang="en-ID" sz="2000" i="1">
                              <a:latin typeface="Cambria Math" panose="02040503050406030204" pitchFamily="18" charset="0"/>
                            </a:rPr>
                          </m:ctrlPr>
                        </m:sSubPr>
                        <m:e>
                          <m:r>
                            <a:rPr lang="en-ID" sz="2000" b="0" i="1" smtClean="0">
                              <a:latin typeface="Cambria Math" panose="02040503050406030204" pitchFamily="18" charset="0"/>
                            </a:rPr>
                            <m:t>(−</m:t>
                          </m:r>
                          <m:r>
                            <a:rPr lang="en-ID" sz="2000" i="1">
                              <a:latin typeface="Cambria Math" panose="02040503050406030204" pitchFamily="18" charset="0"/>
                            </a:rPr>
                            <m:t>𝑗</m:t>
                          </m:r>
                          <m:r>
                            <a:rPr lang="en-ID" sz="2000" i="1">
                              <a:latin typeface="Cambria Math" panose="02040503050406030204" pitchFamily="18" charset="0"/>
                            </a:rPr>
                            <m:t>2)</m:t>
                          </m:r>
                          <m:r>
                            <a:rPr lang="en-ID" sz="2000" i="1">
                              <a:latin typeface="Cambria Math" panose="02040503050406030204" pitchFamily="18" charset="0"/>
                            </a:rPr>
                            <m:t>𝐼</m:t>
                          </m:r>
                        </m:e>
                        <m:sub>
                          <m:r>
                            <a:rPr lang="en-ID" sz="2000" b="0" i="1" smtClean="0">
                              <a:latin typeface="Cambria Math" panose="02040503050406030204" pitchFamily="18" charset="0"/>
                            </a:rPr>
                            <m:t>2</m:t>
                          </m:r>
                        </m:sub>
                      </m:sSub>
                      <m:sSub>
                        <m:sSubPr>
                          <m:ctrlPr>
                            <a:rPr lang="en-ID" sz="2000" i="1">
                              <a:latin typeface="Cambria Math" panose="02040503050406030204" pitchFamily="18" charset="0"/>
                            </a:rPr>
                          </m:ctrlPr>
                        </m:sSubPr>
                        <m:e>
                          <m:r>
                            <a:rPr lang="en-ID" sz="2000" i="1">
                              <a:latin typeface="Cambria Math" panose="02040503050406030204" pitchFamily="18" charset="0"/>
                            </a:rPr>
                            <m:t>−</m:t>
                          </m:r>
                          <m:r>
                            <a:rPr lang="en-ID" sz="2000" b="0" i="1" smtClean="0">
                              <a:latin typeface="Cambria Math" panose="02040503050406030204" pitchFamily="18" charset="0"/>
                            </a:rPr>
                            <m:t>8</m:t>
                          </m:r>
                          <m:r>
                            <a:rPr lang="en-ID" sz="2000" i="1">
                              <a:latin typeface="Cambria Math" panose="02040503050406030204" pitchFamily="18" charset="0"/>
                            </a:rPr>
                            <m:t>𝐼</m:t>
                          </m:r>
                        </m:e>
                        <m:sub>
                          <m:r>
                            <a:rPr lang="en-ID" sz="2000" b="0" i="1" smtClean="0">
                              <a:latin typeface="Cambria Math" panose="02040503050406030204" pitchFamily="18" charset="0"/>
                            </a:rPr>
                            <m:t>3</m:t>
                          </m:r>
                        </m:sub>
                      </m:sSub>
                      <m:r>
                        <a:rPr lang="en-ID" sz="2000" b="0" i="1" smtClean="0">
                          <a:latin typeface="Cambria Math" panose="02040503050406030204" pitchFamily="18" charset="0"/>
                        </a:rPr>
                        <m:t>=0</m:t>
                      </m:r>
                    </m:oMath>
                  </m:oMathPara>
                </a14:m>
                <a:endParaRPr lang="en-ID" sz="2000" b="1" dirty="0"/>
              </a:p>
              <a:p>
                <a:pPr>
                  <a:lnSpc>
                    <a:spcPct val="150000"/>
                  </a:lnSpc>
                </a:pPr>
                <a14:m>
                  <m:oMathPara xmlns:m="http://schemas.openxmlformats.org/officeDocument/2006/math">
                    <m:oMathParaPr>
                      <m:jc m:val="left"/>
                    </m:oMathParaPr>
                    <m:oMath xmlns:m="http://schemas.openxmlformats.org/officeDocument/2006/math">
                      <m:sSub>
                        <m:sSubPr>
                          <m:ctrlPr>
                            <a:rPr lang="en-ID" sz="2000" i="1">
                              <a:latin typeface="Cambria Math" panose="02040503050406030204" pitchFamily="18" charset="0"/>
                            </a:rPr>
                          </m:ctrlPr>
                        </m:sSubPr>
                        <m:e>
                          <m:r>
                            <a:rPr lang="en-ID" sz="2000" i="1">
                              <a:latin typeface="Cambria Math" panose="02040503050406030204" pitchFamily="18" charset="0"/>
                            </a:rPr>
                            <m:t>(8−</m:t>
                          </m:r>
                          <m:r>
                            <a:rPr lang="en-ID" sz="2000" i="1">
                              <a:latin typeface="Cambria Math" panose="02040503050406030204" pitchFamily="18" charset="0"/>
                            </a:rPr>
                            <m:t>𝑗</m:t>
                          </m:r>
                          <m:r>
                            <a:rPr lang="en-ID" sz="2000" i="1">
                              <a:latin typeface="Cambria Math" panose="02040503050406030204" pitchFamily="18" charset="0"/>
                            </a:rPr>
                            <m:t>2)</m:t>
                          </m:r>
                          <m:r>
                            <a:rPr lang="en-ID" sz="2000" i="1">
                              <a:latin typeface="Cambria Math" panose="02040503050406030204" pitchFamily="18" charset="0"/>
                            </a:rPr>
                            <m:t>𝐼</m:t>
                          </m:r>
                        </m:e>
                        <m:sub>
                          <m:r>
                            <a:rPr lang="en-ID" sz="2000" i="1">
                              <a:latin typeface="Cambria Math" panose="02040503050406030204" pitchFamily="18" charset="0"/>
                            </a:rPr>
                            <m:t>1</m:t>
                          </m:r>
                        </m:sub>
                      </m:sSub>
                      <m:r>
                        <a:rPr lang="en-ID" sz="2000" b="0" i="1" smtClean="0">
                          <a:latin typeface="Cambria Math" panose="02040503050406030204" pitchFamily="18" charset="0"/>
                        </a:rPr>
                        <m:t>+</m:t>
                      </m:r>
                      <m:sSub>
                        <m:sSubPr>
                          <m:ctrlPr>
                            <a:rPr lang="en-ID" sz="2000" i="1">
                              <a:latin typeface="Cambria Math" panose="02040503050406030204" pitchFamily="18" charset="0"/>
                            </a:rPr>
                          </m:ctrlPr>
                        </m:sSubPr>
                        <m:e>
                          <m:r>
                            <a:rPr lang="en-ID" sz="2000" i="1">
                              <a:latin typeface="Cambria Math" panose="02040503050406030204" pitchFamily="18" charset="0"/>
                            </a:rPr>
                            <m:t>𝑗</m:t>
                          </m:r>
                          <m:r>
                            <a:rPr lang="en-ID" sz="2000" i="1">
                              <a:latin typeface="Cambria Math" panose="02040503050406030204" pitchFamily="18" charset="0"/>
                            </a:rPr>
                            <m:t>2</m:t>
                          </m:r>
                          <m:r>
                            <a:rPr lang="en-ID" sz="2000" i="1">
                              <a:latin typeface="Cambria Math" panose="02040503050406030204" pitchFamily="18" charset="0"/>
                            </a:rPr>
                            <m:t>𝐼</m:t>
                          </m:r>
                        </m:e>
                        <m:sub>
                          <m:r>
                            <a:rPr lang="en-ID" sz="2000" i="1">
                              <a:latin typeface="Cambria Math" panose="02040503050406030204" pitchFamily="18" charset="0"/>
                            </a:rPr>
                            <m:t>2</m:t>
                          </m:r>
                        </m:sub>
                      </m:sSub>
                      <m:sSub>
                        <m:sSubPr>
                          <m:ctrlPr>
                            <a:rPr lang="en-ID" sz="2000" i="1">
                              <a:latin typeface="Cambria Math" panose="02040503050406030204" pitchFamily="18" charset="0"/>
                            </a:rPr>
                          </m:ctrlPr>
                        </m:sSubPr>
                        <m:e>
                          <m:r>
                            <a:rPr lang="en-ID" sz="2000" i="1">
                              <a:latin typeface="Cambria Math" panose="02040503050406030204" pitchFamily="18" charset="0"/>
                            </a:rPr>
                            <m:t>−8</m:t>
                          </m:r>
                          <m:r>
                            <a:rPr lang="en-ID" sz="2000" i="1">
                              <a:latin typeface="Cambria Math" panose="02040503050406030204" pitchFamily="18" charset="0"/>
                            </a:rPr>
                            <m:t>𝐼</m:t>
                          </m:r>
                        </m:e>
                        <m:sub>
                          <m:r>
                            <a:rPr lang="en-ID" sz="2000" i="1">
                              <a:latin typeface="Cambria Math" panose="02040503050406030204" pitchFamily="18" charset="0"/>
                            </a:rPr>
                            <m:t>3</m:t>
                          </m:r>
                        </m:sub>
                      </m:sSub>
                      <m:r>
                        <a:rPr lang="en-ID" sz="2000" i="1">
                          <a:latin typeface="Cambria Math" panose="02040503050406030204" pitchFamily="18" charset="0"/>
                        </a:rPr>
                        <m:t>=</m:t>
                      </m:r>
                      <m:r>
                        <a:rPr lang="en-ID" sz="2000" b="0" i="1" smtClean="0">
                          <a:latin typeface="Cambria Math" panose="02040503050406030204" pitchFamily="18" charset="0"/>
                        </a:rPr>
                        <m:t>1</m:t>
                      </m:r>
                      <m:r>
                        <a:rPr lang="en-ID" sz="2000" i="1">
                          <a:latin typeface="Cambria Math" panose="02040503050406030204" pitchFamily="18" charset="0"/>
                        </a:rPr>
                        <m:t>0</m:t>
                      </m:r>
                    </m:oMath>
                  </m:oMathPara>
                </a14:m>
                <a:endParaRPr lang="en-ID" sz="2000" b="1" dirty="0"/>
              </a:p>
              <a:p>
                <a:pPr>
                  <a:lnSpc>
                    <a:spcPct val="150000"/>
                  </a:lnSpc>
                </a:pPr>
                <a:r>
                  <a:rPr lang="en-ID" altLang="en-US" sz="2000" dirty="0"/>
                  <a:t>Tinjauan loop </a:t>
                </a:r>
                <a14:m>
                  <m:oMath xmlns:m="http://schemas.openxmlformats.org/officeDocument/2006/math">
                    <m:sSub>
                      <m:sSubPr>
                        <m:ctrlPr>
                          <a:rPr lang="en-ID" sz="2000" i="1">
                            <a:latin typeface="Cambria Math" panose="02040503050406030204" pitchFamily="18" charset="0"/>
                          </a:rPr>
                        </m:ctrlPr>
                      </m:sSubPr>
                      <m:e>
                        <m:r>
                          <a:rPr lang="en-ID" sz="2000" i="1">
                            <a:latin typeface="Cambria Math" panose="02040503050406030204" pitchFamily="18" charset="0"/>
                          </a:rPr>
                          <m:t>𝐼</m:t>
                        </m:r>
                      </m:e>
                      <m:sub>
                        <m:r>
                          <a:rPr lang="en-ID" sz="2000" b="0" i="1" smtClean="0">
                            <a:latin typeface="Cambria Math" panose="02040503050406030204" pitchFamily="18" charset="0"/>
                          </a:rPr>
                          <m:t>2</m:t>
                        </m:r>
                      </m:sub>
                    </m:sSub>
                  </m:oMath>
                </a14:m>
                <a:r>
                  <a:rPr lang="en-ID" altLang="en-US" sz="2000" dirty="0"/>
                  <a:t>:</a:t>
                </a:r>
                <a:endParaRPr lang="en-ID" sz="2000" b="1" dirty="0"/>
              </a:p>
              <a:p>
                <a:pPr>
                  <a:lnSpc>
                    <a:spcPct val="150000"/>
                  </a:lnSpc>
                </a:pPr>
                <a14:m>
                  <m:oMath xmlns:m="http://schemas.openxmlformats.org/officeDocument/2006/math">
                    <m:sSub>
                      <m:sSubPr>
                        <m:ctrlPr>
                          <a:rPr lang="en-ID" sz="2000" i="1">
                            <a:latin typeface="Cambria Math" panose="02040503050406030204" pitchFamily="18" charset="0"/>
                          </a:rPr>
                        </m:ctrlPr>
                      </m:sSubPr>
                      <m:e>
                        <m:r>
                          <a:rPr lang="en-ID" sz="2000" i="1">
                            <a:latin typeface="Cambria Math" panose="02040503050406030204" pitchFamily="18" charset="0"/>
                          </a:rPr>
                          <m:t>𝐼</m:t>
                        </m:r>
                      </m:e>
                      <m:sub>
                        <m:r>
                          <a:rPr lang="en-ID" sz="2000" b="0" i="1" smtClean="0">
                            <a:latin typeface="Cambria Math" panose="02040503050406030204" pitchFamily="18" charset="0"/>
                          </a:rPr>
                          <m:t>2</m:t>
                        </m:r>
                      </m:sub>
                    </m:sSub>
                    <m:r>
                      <a:rPr lang="en-ID" sz="2000" i="1">
                        <a:latin typeface="Cambria Math" panose="02040503050406030204" pitchFamily="18" charset="0"/>
                      </a:rPr>
                      <m:t>=</m:t>
                    </m:r>
                    <m:r>
                      <a:rPr lang="en-ID" sz="2000" b="0" i="1" smtClean="0">
                        <a:latin typeface="Cambria Math" panose="02040503050406030204" pitchFamily="18" charset="0"/>
                      </a:rPr>
                      <m:t>−</m:t>
                    </m:r>
                    <m:r>
                      <a:rPr lang="en-ID" sz="2000" i="1" smtClean="0">
                        <a:latin typeface="Cambria Math" panose="02040503050406030204" pitchFamily="18" charset="0"/>
                      </a:rPr>
                      <m:t>3</m:t>
                    </m:r>
                    <m:r>
                      <a:rPr lang="en-ID" sz="2000" b="0" i="1" smtClean="0">
                        <a:latin typeface="Cambria Math" panose="02040503050406030204" pitchFamily="18" charset="0"/>
                      </a:rPr>
                      <m:t> </m:t>
                    </m:r>
                    <m:r>
                      <a:rPr lang="en-ID" sz="2000" b="0" i="1" smtClean="0">
                        <a:latin typeface="Cambria Math" panose="02040503050406030204" pitchFamily="18" charset="0"/>
                      </a:rPr>
                      <m:t>𝐴</m:t>
                    </m:r>
                  </m:oMath>
                </a14:m>
                <a:r>
                  <a:rPr lang="en-ID" sz="2000" b="0" dirty="0"/>
                  <a:t> </a:t>
                </a:r>
              </a:p>
              <a:p>
                <a:pPr>
                  <a:lnSpc>
                    <a:spcPct val="150000"/>
                  </a:lnSpc>
                </a:pPr>
                <a:r>
                  <a:rPr lang="en-ID" sz="2000" b="1" dirty="0"/>
                  <a:t> </a:t>
                </a:r>
                <a:r>
                  <a:rPr lang="en-ID" altLang="en-US" sz="2000" dirty="0"/>
                  <a:t>Tinjauan loop </a:t>
                </a:r>
                <a14:m>
                  <m:oMath xmlns:m="http://schemas.openxmlformats.org/officeDocument/2006/math">
                    <m:r>
                      <a:rPr lang="en-ID" sz="2000" b="0" i="1" smtClean="0">
                        <a:latin typeface="Cambria Math" panose="02040503050406030204" pitchFamily="18" charset="0"/>
                      </a:rPr>
                      <m:t>𝑆𝑢𝑝𝑒𝑟𝑚𝑒𝑠h</m:t>
                    </m:r>
                  </m:oMath>
                </a14:m>
                <a:r>
                  <a:rPr lang="en-ID" altLang="en-US" sz="2000" dirty="0"/>
                  <a:t>:</a:t>
                </a:r>
              </a:p>
              <a:p>
                <a:pPr>
                  <a:lnSpc>
                    <a:spcPct val="150000"/>
                  </a:lnSpc>
                </a:pPr>
                <a14:m>
                  <m:oMathPara xmlns:m="http://schemas.openxmlformats.org/officeDocument/2006/math">
                    <m:oMathParaPr>
                      <m:jc m:val="left"/>
                    </m:oMathParaPr>
                    <m:oMath xmlns:m="http://schemas.openxmlformats.org/officeDocument/2006/math">
                      <m:sSub>
                        <m:sSubPr>
                          <m:ctrlPr>
                            <a:rPr lang="en-ID" sz="2000" i="1">
                              <a:latin typeface="Cambria Math" panose="02040503050406030204" pitchFamily="18" charset="0"/>
                            </a:rPr>
                          </m:ctrlPr>
                        </m:sSubPr>
                        <m:e>
                          <m:r>
                            <a:rPr lang="en-ID" sz="2000" i="1">
                              <a:latin typeface="Cambria Math" panose="02040503050406030204" pitchFamily="18" charset="0"/>
                            </a:rPr>
                            <m:t>(8−</m:t>
                          </m:r>
                          <m:r>
                            <a:rPr lang="en-ID" sz="2000" i="1">
                              <a:latin typeface="Cambria Math" panose="02040503050406030204" pitchFamily="18" charset="0"/>
                            </a:rPr>
                            <m:t>𝑗</m:t>
                          </m:r>
                          <m:r>
                            <a:rPr lang="en-ID" sz="2000" b="0" i="1" smtClean="0">
                              <a:latin typeface="Cambria Math" panose="02040503050406030204" pitchFamily="18" charset="0"/>
                            </a:rPr>
                            <m:t>4</m:t>
                          </m:r>
                          <m:r>
                            <a:rPr lang="en-ID" sz="2000" i="1">
                              <a:latin typeface="Cambria Math" panose="02040503050406030204" pitchFamily="18" charset="0"/>
                            </a:rPr>
                            <m:t>)</m:t>
                          </m:r>
                          <m:r>
                            <a:rPr lang="en-ID" sz="2000" i="1">
                              <a:latin typeface="Cambria Math" panose="02040503050406030204" pitchFamily="18" charset="0"/>
                            </a:rPr>
                            <m:t>𝐼</m:t>
                          </m:r>
                        </m:e>
                        <m:sub>
                          <m:r>
                            <a:rPr lang="en-ID" sz="2000" b="0" i="1" smtClean="0">
                              <a:latin typeface="Cambria Math" panose="02040503050406030204" pitchFamily="18" charset="0"/>
                            </a:rPr>
                            <m:t>3</m:t>
                          </m:r>
                        </m:sub>
                      </m:sSub>
                      <m:r>
                        <a:rPr lang="en-ID" sz="2000" b="0" i="1" smtClean="0">
                          <a:latin typeface="Cambria Math" panose="02040503050406030204" pitchFamily="18" charset="0"/>
                        </a:rPr>
                        <m:t>−8</m:t>
                      </m:r>
                      <m:sSub>
                        <m:sSubPr>
                          <m:ctrlPr>
                            <a:rPr lang="en-ID" sz="2000" i="1">
                              <a:latin typeface="Cambria Math" panose="02040503050406030204" pitchFamily="18" charset="0"/>
                            </a:rPr>
                          </m:ctrlPr>
                        </m:sSubPr>
                        <m:e>
                          <m:r>
                            <a:rPr lang="en-ID" sz="2000" i="1">
                              <a:latin typeface="Cambria Math" panose="02040503050406030204" pitchFamily="18" charset="0"/>
                            </a:rPr>
                            <m:t>𝐼</m:t>
                          </m:r>
                        </m:e>
                        <m:sub>
                          <m:r>
                            <a:rPr lang="en-ID" sz="2000" b="0" i="1" smtClean="0">
                              <a:latin typeface="Cambria Math" panose="02040503050406030204" pitchFamily="18" charset="0"/>
                            </a:rPr>
                            <m:t>1</m:t>
                          </m:r>
                        </m:sub>
                      </m:sSub>
                      <m:r>
                        <a:rPr lang="en-ID" sz="2000" b="0" i="1" smtClean="0">
                          <a:latin typeface="Cambria Math" panose="02040503050406030204" pitchFamily="18" charset="0"/>
                        </a:rPr>
                        <m:t>+(6+</m:t>
                      </m:r>
                      <m:r>
                        <a:rPr lang="en-ID" sz="2000" b="0" i="1" smtClean="0">
                          <a:latin typeface="Cambria Math" panose="02040503050406030204" pitchFamily="18" charset="0"/>
                        </a:rPr>
                        <m:t>𝑗</m:t>
                      </m:r>
                      <m:r>
                        <a:rPr lang="en-ID" sz="2000" b="0" i="1" smtClean="0">
                          <a:latin typeface="Cambria Math" panose="02040503050406030204" pitchFamily="18" charset="0"/>
                        </a:rPr>
                        <m:t>5)</m:t>
                      </m:r>
                      <m:sSub>
                        <m:sSubPr>
                          <m:ctrlPr>
                            <a:rPr lang="en-ID" sz="2000" i="1">
                              <a:latin typeface="Cambria Math" panose="02040503050406030204" pitchFamily="18" charset="0"/>
                            </a:rPr>
                          </m:ctrlPr>
                        </m:sSubPr>
                        <m:e>
                          <m:r>
                            <a:rPr lang="en-ID" sz="2000" i="1">
                              <a:latin typeface="Cambria Math" panose="02040503050406030204" pitchFamily="18" charset="0"/>
                            </a:rPr>
                            <m:t>𝐼</m:t>
                          </m:r>
                        </m:e>
                        <m:sub>
                          <m:r>
                            <a:rPr lang="en-ID" sz="2000" b="0" i="1" smtClean="0">
                              <a:latin typeface="Cambria Math" panose="02040503050406030204" pitchFamily="18" charset="0"/>
                            </a:rPr>
                            <m:t>4</m:t>
                          </m:r>
                        </m:sub>
                      </m:sSub>
                      <m:sSub>
                        <m:sSubPr>
                          <m:ctrlPr>
                            <a:rPr lang="en-ID" sz="2000" i="1">
                              <a:latin typeface="Cambria Math" panose="02040503050406030204" pitchFamily="18" charset="0"/>
                            </a:rPr>
                          </m:ctrlPr>
                        </m:sSubPr>
                        <m:e>
                          <m:r>
                            <a:rPr lang="en-ID" sz="2000" i="1">
                              <a:latin typeface="Cambria Math" panose="02040503050406030204" pitchFamily="18" charset="0"/>
                            </a:rPr>
                            <m:t>−</m:t>
                          </m:r>
                          <m:r>
                            <a:rPr lang="en-ID" sz="2000" b="0" i="1" smtClean="0">
                              <a:latin typeface="Cambria Math" panose="02040503050406030204" pitchFamily="18" charset="0"/>
                            </a:rPr>
                            <m:t>𝑗</m:t>
                          </m:r>
                          <m:r>
                            <a:rPr lang="en-ID" sz="2000" b="0" i="1" smtClean="0">
                              <a:latin typeface="Cambria Math" panose="02040503050406030204" pitchFamily="18" charset="0"/>
                            </a:rPr>
                            <m:t>5</m:t>
                          </m:r>
                          <m:r>
                            <a:rPr lang="en-ID" sz="2000" i="1">
                              <a:latin typeface="Cambria Math" panose="02040503050406030204" pitchFamily="18" charset="0"/>
                            </a:rPr>
                            <m:t>𝐼</m:t>
                          </m:r>
                        </m:e>
                        <m:sub>
                          <m:r>
                            <a:rPr lang="en-ID" sz="2000" b="0" i="1" smtClean="0">
                              <a:latin typeface="Cambria Math" panose="02040503050406030204" pitchFamily="18" charset="0"/>
                            </a:rPr>
                            <m:t>2</m:t>
                          </m:r>
                        </m:sub>
                      </m:sSub>
                      <m:r>
                        <a:rPr lang="en-ID" sz="2000" i="1">
                          <a:latin typeface="Cambria Math" panose="02040503050406030204" pitchFamily="18" charset="0"/>
                        </a:rPr>
                        <m:t>=0</m:t>
                      </m:r>
                    </m:oMath>
                  </m:oMathPara>
                </a14:m>
                <a:endParaRPr lang="en-ID" sz="2000" b="1" dirty="0"/>
              </a:p>
              <a:p>
                <a:pPr>
                  <a:lnSpc>
                    <a:spcPct val="150000"/>
                  </a:lnSpc>
                </a:pPr>
                <a:r>
                  <a:rPr lang="en-ID" altLang="en-US" sz="2000" dirty="0"/>
                  <a:t>Tinjauan Node A:</a:t>
                </a:r>
              </a:p>
              <a:p>
                <a:pPr>
                  <a:lnSpc>
                    <a:spcPct val="150000"/>
                  </a:lnSpc>
                </a:pPr>
                <a14:m>
                  <m:oMathPara xmlns:m="http://schemas.openxmlformats.org/officeDocument/2006/math">
                    <m:oMathParaPr>
                      <m:jc m:val="left"/>
                    </m:oMathParaPr>
                    <m:oMath xmlns:m="http://schemas.openxmlformats.org/officeDocument/2006/math">
                      <m:sSub>
                        <m:sSubPr>
                          <m:ctrlPr>
                            <a:rPr lang="en-ID" sz="2000" i="1">
                              <a:latin typeface="Cambria Math" panose="02040503050406030204" pitchFamily="18" charset="0"/>
                            </a:rPr>
                          </m:ctrlPr>
                        </m:sSubPr>
                        <m:e>
                          <m:r>
                            <a:rPr lang="en-ID" sz="2000" i="1">
                              <a:latin typeface="Cambria Math" panose="02040503050406030204" pitchFamily="18" charset="0"/>
                            </a:rPr>
                            <m:t>𝐼</m:t>
                          </m:r>
                        </m:e>
                        <m:sub>
                          <m:r>
                            <a:rPr lang="en-ID" sz="2000" b="0" i="1" smtClean="0">
                              <a:latin typeface="Cambria Math" panose="02040503050406030204" pitchFamily="18" charset="0"/>
                            </a:rPr>
                            <m:t>4</m:t>
                          </m:r>
                        </m:sub>
                      </m:sSub>
                      <m:r>
                        <a:rPr lang="en-ID" sz="2000" b="0" i="1" smtClean="0">
                          <a:latin typeface="Cambria Math" panose="02040503050406030204" pitchFamily="18" charset="0"/>
                        </a:rPr>
                        <m:t>=</m:t>
                      </m:r>
                      <m:sSub>
                        <m:sSubPr>
                          <m:ctrlPr>
                            <a:rPr lang="en-ID" sz="2000" i="1">
                              <a:latin typeface="Cambria Math" panose="02040503050406030204" pitchFamily="18" charset="0"/>
                            </a:rPr>
                          </m:ctrlPr>
                        </m:sSubPr>
                        <m:e>
                          <m:r>
                            <a:rPr lang="en-ID" sz="2000" i="1">
                              <a:latin typeface="Cambria Math" panose="02040503050406030204" pitchFamily="18" charset="0"/>
                            </a:rPr>
                            <m:t>𝐼</m:t>
                          </m:r>
                        </m:e>
                        <m:sub>
                          <m:r>
                            <a:rPr lang="en-ID" sz="2000" b="0" i="1" smtClean="0">
                              <a:latin typeface="Cambria Math" panose="02040503050406030204" pitchFamily="18" charset="0"/>
                            </a:rPr>
                            <m:t>3</m:t>
                          </m:r>
                        </m:sub>
                      </m:sSub>
                      <m:r>
                        <a:rPr lang="en-ID" sz="2000" b="0" i="1" smtClean="0">
                          <a:latin typeface="Cambria Math" panose="02040503050406030204" pitchFamily="18" charset="0"/>
                        </a:rPr>
                        <m:t>+4</m:t>
                      </m:r>
                    </m:oMath>
                  </m:oMathPara>
                </a14:m>
                <a:endParaRPr lang="en-ID" sz="2000" b="1" dirty="0"/>
              </a:p>
            </p:txBody>
          </p:sp>
        </mc:Choice>
        <mc:Fallback xmlns="">
          <p:sp>
            <p:nvSpPr>
              <p:cNvPr id="6" name="Rectangle 5">
                <a:extLst>
                  <a:ext uri="{FF2B5EF4-FFF2-40B4-BE49-F238E27FC236}">
                    <a16:creationId xmlns:a16="http://schemas.microsoft.com/office/drawing/2014/main" id="{06D645DC-EDA7-420E-9810-478862AD5D77}"/>
                  </a:ext>
                </a:extLst>
              </p:cNvPr>
              <p:cNvSpPr>
                <a:spLocks noRot="1" noChangeAspect="1" noMove="1" noResize="1" noEditPoints="1" noAdjustHandles="1" noChangeArrowheads="1" noChangeShapeType="1" noTextEdit="1"/>
              </p:cNvSpPr>
              <p:nvPr/>
            </p:nvSpPr>
            <p:spPr>
              <a:xfrm>
                <a:off x="4572000" y="1524000"/>
                <a:ext cx="4343400" cy="4093428"/>
              </a:xfrm>
              <a:prstGeom prst="rect">
                <a:avLst/>
              </a:prstGeom>
              <a:blipFill>
                <a:blip r:embed="rId2"/>
                <a:stretch>
                  <a:fillRect l="-1403" t="-745"/>
                </a:stretch>
              </a:blipFill>
            </p:spPr>
            <p:txBody>
              <a:bodyPr/>
              <a:lstStyle/>
              <a:p>
                <a:r>
                  <a:rPr lang="en-ID">
                    <a:noFill/>
                  </a:rPr>
                  <a:t> </a:t>
                </a:r>
              </a:p>
            </p:txBody>
          </p:sp>
        </mc:Fallback>
      </mc:AlternateContent>
      <p:pic>
        <p:nvPicPr>
          <p:cNvPr id="7" name="Picture 6">
            <a:extLst>
              <a:ext uri="{FF2B5EF4-FFF2-40B4-BE49-F238E27FC236}">
                <a16:creationId xmlns:a16="http://schemas.microsoft.com/office/drawing/2014/main" id="{AE6AC235-3DC8-4189-B2FC-D4C3825C93D9}"/>
              </a:ext>
            </a:extLst>
          </p:cNvPr>
          <p:cNvPicPr>
            <a:picLocks noChangeAspect="1"/>
          </p:cNvPicPr>
          <p:nvPr/>
        </p:nvPicPr>
        <p:blipFill>
          <a:blip r:embed="rId3"/>
          <a:stretch>
            <a:fillRect/>
          </a:stretch>
        </p:blipFill>
        <p:spPr>
          <a:xfrm>
            <a:off x="228600" y="1524000"/>
            <a:ext cx="4210050" cy="3495675"/>
          </a:xfrm>
          <a:prstGeom prst="rect">
            <a:avLst/>
          </a:prstGeom>
        </p:spPr>
      </p:pic>
    </p:spTree>
    <p:extLst>
      <p:ext uri="{BB962C8B-B14F-4D97-AF65-F5344CB8AC3E}">
        <p14:creationId xmlns:p14="http://schemas.microsoft.com/office/powerpoint/2010/main" val="407828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53D83F0-BD64-480E-9502-8BAF5BA28CA2}"/>
              </a:ext>
            </a:extLst>
          </p:cNvPr>
          <p:cNvSpPr>
            <a:spLocks noGrp="1" noChangeArrowheads="1"/>
          </p:cNvSpPr>
          <p:nvPr>
            <p:ph type="title"/>
          </p:nvPr>
        </p:nvSpPr>
        <p:spPr>
          <a:xfrm>
            <a:off x="628650" y="908720"/>
            <a:ext cx="7886700" cy="458032"/>
          </a:xfrm>
        </p:spPr>
        <p:txBody>
          <a:bodyPr/>
          <a:lstStyle/>
          <a:p>
            <a:pPr eaLnBrk="1" hangingPunct="1"/>
            <a:r>
              <a:rPr lang="en-ID" altLang="en-US" dirty="0" err="1"/>
              <a:t>Pembahasan</a:t>
            </a:r>
            <a:endParaRPr lang="id-ID" alt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6D645DC-EDA7-420E-9810-478862AD5D77}"/>
                  </a:ext>
                </a:extLst>
              </p:cNvPr>
              <p:cNvSpPr/>
              <p:nvPr/>
            </p:nvSpPr>
            <p:spPr>
              <a:xfrm>
                <a:off x="628650" y="1382286"/>
                <a:ext cx="6153150" cy="4115678"/>
              </a:xfrm>
              <a:prstGeom prst="rect">
                <a:avLst/>
              </a:prstGeom>
            </p:spPr>
            <p:txBody>
              <a:bodyPr wrap="square">
                <a:spAutoFit/>
              </a:bodyPr>
              <a:lstStyle/>
              <a:p>
                <a:r>
                  <a:rPr lang="en-ID" altLang="en-US" sz="2000" dirty="0"/>
                  <a:t>Kombinasi pers. loop </a:t>
                </a:r>
                <a14:m>
                  <m:oMath xmlns:m="http://schemas.openxmlformats.org/officeDocument/2006/math">
                    <m:sSub>
                      <m:sSubPr>
                        <m:ctrlPr>
                          <a:rPr lang="en-ID" sz="2000" i="1">
                            <a:latin typeface="Cambria Math" panose="02040503050406030204" pitchFamily="18" charset="0"/>
                          </a:rPr>
                        </m:ctrlPr>
                      </m:sSubPr>
                      <m:e>
                        <m:r>
                          <a:rPr lang="en-ID" sz="2000" b="0" i="1" smtClean="0">
                            <a:latin typeface="Cambria Math" panose="02040503050406030204" pitchFamily="18" charset="0"/>
                          </a:rPr>
                          <m:t>𝐼</m:t>
                        </m:r>
                      </m:e>
                      <m:sub>
                        <m:r>
                          <a:rPr lang="en-ID" sz="2000" b="0" i="1" smtClean="0">
                            <a:latin typeface="Cambria Math" panose="02040503050406030204" pitchFamily="18" charset="0"/>
                          </a:rPr>
                          <m:t>1</m:t>
                        </m:r>
                      </m:sub>
                    </m:sSub>
                  </m:oMath>
                </a14:m>
                <a:r>
                  <a:rPr lang="en-ID" altLang="en-US" sz="2000" dirty="0"/>
                  <a:t>dan </a:t>
                </a:r>
                <a14:m>
                  <m:oMath xmlns:m="http://schemas.openxmlformats.org/officeDocument/2006/math">
                    <m:sSub>
                      <m:sSubPr>
                        <m:ctrlPr>
                          <a:rPr lang="en-ID" sz="2000" i="1">
                            <a:latin typeface="Cambria Math" panose="02040503050406030204" pitchFamily="18" charset="0"/>
                          </a:rPr>
                        </m:ctrlPr>
                      </m:sSubPr>
                      <m:e>
                        <m:r>
                          <a:rPr lang="en-ID" sz="2000" i="1">
                            <a:latin typeface="Cambria Math" panose="02040503050406030204" pitchFamily="18" charset="0"/>
                          </a:rPr>
                          <m:t>𝐼</m:t>
                        </m:r>
                      </m:e>
                      <m:sub>
                        <m:r>
                          <a:rPr lang="en-ID" sz="2000" b="0" i="1" smtClean="0">
                            <a:latin typeface="Cambria Math" panose="02040503050406030204" pitchFamily="18" charset="0"/>
                          </a:rPr>
                          <m:t>2</m:t>
                        </m:r>
                      </m:sub>
                    </m:sSub>
                    <m:r>
                      <a:rPr lang="en-ID" sz="2000" i="1">
                        <a:latin typeface="Cambria Math" panose="02040503050406030204" pitchFamily="18" charset="0"/>
                      </a:rPr>
                      <m:t> </m:t>
                    </m:r>
                  </m:oMath>
                </a14:m>
                <a:r>
                  <a:rPr lang="en-ID" altLang="en-US" sz="2000" dirty="0"/>
                  <a:t>:</a:t>
                </a:r>
                <a:endParaRPr lang="en-ID" sz="200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sSub>
                        <m:sSubPr>
                          <m:ctrlPr>
                            <a:rPr lang="en-ID" sz="2000" i="1">
                              <a:latin typeface="Cambria Math" panose="02040503050406030204" pitchFamily="18" charset="0"/>
                            </a:rPr>
                          </m:ctrlPr>
                        </m:sSubPr>
                        <m:e>
                          <m:r>
                            <a:rPr lang="en-ID" sz="2000" i="1">
                              <a:latin typeface="Cambria Math" panose="02040503050406030204" pitchFamily="18" charset="0"/>
                            </a:rPr>
                            <m:t>(8−</m:t>
                          </m:r>
                          <m:r>
                            <a:rPr lang="en-ID" sz="2000" i="1">
                              <a:latin typeface="Cambria Math" panose="02040503050406030204" pitchFamily="18" charset="0"/>
                            </a:rPr>
                            <m:t>𝑗</m:t>
                          </m:r>
                          <m:r>
                            <a:rPr lang="en-ID" sz="2000" i="1">
                              <a:latin typeface="Cambria Math" panose="02040503050406030204" pitchFamily="18" charset="0"/>
                            </a:rPr>
                            <m:t>2)</m:t>
                          </m:r>
                          <m:r>
                            <a:rPr lang="en-ID" sz="2000" i="1">
                              <a:latin typeface="Cambria Math" panose="02040503050406030204" pitchFamily="18" charset="0"/>
                            </a:rPr>
                            <m:t>𝐼</m:t>
                          </m:r>
                        </m:e>
                        <m:sub>
                          <m:r>
                            <a:rPr lang="en-ID" sz="2000" i="1">
                              <a:latin typeface="Cambria Math" panose="02040503050406030204" pitchFamily="18" charset="0"/>
                            </a:rPr>
                            <m:t>1</m:t>
                          </m:r>
                        </m:sub>
                      </m:sSub>
                      <m:sSub>
                        <m:sSubPr>
                          <m:ctrlPr>
                            <a:rPr lang="en-ID" sz="2000" i="1">
                              <a:latin typeface="Cambria Math" panose="02040503050406030204" pitchFamily="18" charset="0"/>
                            </a:rPr>
                          </m:ctrlPr>
                        </m:sSubPr>
                        <m:e>
                          <m:r>
                            <a:rPr lang="en-ID" sz="2000" i="1">
                              <a:latin typeface="Cambria Math" panose="02040503050406030204" pitchFamily="18" charset="0"/>
                            </a:rPr>
                            <m:t>−8</m:t>
                          </m:r>
                          <m:r>
                            <a:rPr lang="en-ID" sz="2000" i="1">
                              <a:latin typeface="Cambria Math" panose="02040503050406030204" pitchFamily="18" charset="0"/>
                            </a:rPr>
                            <m:t>𝐼</m:t>
                          </m:r>
                        </m:e>
                        <m:sub>
                          <m:r>
                            <a:rPr lang="en-ID" sz="2000" i="1">
                              <a:latin typeface="Cambria Math" panose="02040503050406030204" pitchFamily="18" charset="0"/>
                            </a:rPr>
                            <m:t>3</m:t>
                          </m:r>
                        </m:sub>
                      </m:sSub>
                      <m:r>
                        <a:rPr lang="en-ID" sz="2000" i="1">
                          <a:latin typeface="Cambria Math" panose="02040503050406030204" pitchFamily="18" charset="0"/>
                        </a:rPr>
                        <m:t>=</m:t>
                      </m:r>
                      <m:r>
                        <a:rPr lang="en-ID" sz="2000" b="0" i="1" smtClean="0">
                          <a:latin typeface="Cambria Math" panose="02040503050406030204" pitchFamily="18" charset="0"/>
                        </a:rPr>
                        <m:t>1</m:t>
                      </m:r>
                      <m:r>
                        <a:rPr lang="en-ID" sz="2000" i="1">
                          <a:latin typeface="Cambria Math" panose="02040503050406030204" pitchFamily="18" charset="0"/>
                        </a:rPr>
                        <m:t>0</m:t>
                      </m:r>
                      <m:r>
                        <a:rPr lang="en-ID" sz="2000" b="0" i="1" smtClean="0">
                          <a:latin typeface="Cambria Math" panose="02040503050406030204" pitchFamily="18" charset="0"/>
                        </a:rPr>
                        <m:t>+</m:t>
                      </m:r>
                      <m:r>
                        <a:rPr lang="en-ID" sz="2000" b="0" i="1" smtClean="0">
                          <a:latin typeface="Cambria Math" panose="02040503050406030204" pitchFamily="18" charset="0"/>
                        </a:rPr>
                        <m:t>𝑗</m:t>
                      </m:r>
                      <m:r>
                        <a:rPr lang="en-ID" sz="2000" b="0" i="1" smtClean="0">
                          <a:latin typeface="Cambria Math" panose="02040503050406030204" pitchFamily="18" charset="0"/>
                        </a:rPr>
                        <m:t>6</m:t>
                      </m:r>
                    </m:oMath>
                  </m:oMathPara>
                </a14:m>
                <a:endParaRPr lang="en-ID" sz="2000" b="1" dirty="0"/>
              </a:p>
              <a:p>
                <a:pPr>
                  <a:lnSpc>
                    <a:spcPct val="150000"/>
                  </a:lnSpc>
                </a:pPr>
                <a:r>
                  <a:rPr lang="en-ID" altLang="en-US" sz="2000" dirty="0" err="1"/>
                  <a:t>Kombinasi</a:t>
                </a:r>
                <a:r>
                  <a:rPr lang="en-ID" altLang="en-US" sz="2000" dirty="0"/>
                  <a:t> pers. loop </a:t>
                </a:r>
                <a14:m>
                  <m:oMath xmlns:m="http://schemas.openxmlformats.org/officeDocument/2006/math">
                    <m:r>
                      <a:rPr lang="en-ID" sz="2000" b="0" i="1" smtClean="0">
                        <a:latin typeface="Cambria Math" panose="02040503050406030204" pitchFamily="18" charset="0"/>
                      </a:rPr>
                      <m:t>𝑆𝑢𝑝𝑒𝑟𝑚𝑒𝑠h</m:t>
                    </m:r>
                  </m:oMath>
                </a14:m>
                <a:r>
                  <a:rPr lang="en-ID" altLang="en-US" sz="2000" dirty="0"/>
                  <a:t> dan Node A:</a:t>
                </a:r>
              </a:p>
              <a:p>
                <a:pPr>
                  <a:lnSpc>
                    <a:spcPct val="150000"/>
                  </a:lnSpc>
                </a:pPr>
                <a14:m>
                  <m:oMathPara xmlns:m="http://schemas.openxmlformats.org/officeDocument/2006/math">
                    <m:oMathParaPr>
                      <m:jc m:val="left"/>
                    </m:oMathParaPr>
                    <m:oMath xmlns:m="http://schemas.openxmlformats.org/officeDocument/2006/math">
                      <m:r>
                        <a:rPr lang="en-ID" sz="2000" b="0" i="1" smtClean="0">
                          <a:latin typeface="Cambria Math" panose="02040503050406030204" pitchFamily="18" charset="0"/>
                        </a:rPr>
                        <m:t>8</m:t>
                      </m:r>
                      <m:sSub>
                        <m:sSubPr>
                          <m:ctrlPr>
                            <a:rPr lang="en-ID" sz="2000" i="1">
                              <a:latin typeface="Cambria Math" panose="02040503050406030204" pitchFamily="18" charset="0"/>
                            </a:rPr>
                          </m:ctrlPr>
                        </m:sSubPr>
                        <m:e>
                          <m:r>
                            <a:rPr lang="en-ID" sz="2000" i="1">
                              <a:latin typeface="Cambria Math" panose="02040503050406030204" pitchFamily="18" charset="0"/>
                            </a:rPr>
                            <m:t>𝐼</m:t>
                          </m:r>
                        </m:e>
                        <m:sub>
                          <m:r>
                            <a:rPr lang="en-ID" sz="2000" b="0" i="1" smtClean="0">
                              <a:latin typeface="Cambria Math" panose="02040503050406030204" pitchFamily="18" charset="0"/>
                            </a:rPr>
                            <m:t>1</m:t>
                          </m:r>
                        </m:sub>
                      </m:sSub>
                      <m:r>
                        <a:rPr lang="en-ID" sz="2000" b="0" i="1" smtClean="0">
                          <a:latin typeface="Cambria Math" panose="02040503050406030204" pitchFamily="18" charset="0"/>
                        </a:rPr>
                        <m:t>+</m:t>
                      </m:r>
                      <m:d>
                        <m:dPr>
                          <m:ctrlPr>
                            <a:rPr lang="en-ID" sz="2000" b="0" i="1" smtClean="0">
                              <a:latin typeface="Cambria Math" panose="02040503050406030204" pitchFamily="18" charset="0"/>
                            </a:rPr>
                          </m:ctrlPr>
                        </m:dPr>
                        <m:e>
                          <m:r>
                            <a:rPr lang="en-ID" sz="2000" b="0" i="1" smtClean="0">
                              <a:latin typeface="Cambria Math" panose="02040503050406030204" pitchFamily="18" charset="0"/>
                            </a:rPr>
                            <m:t>14+</m:t>
                          </m:r>
                          <m:r>
                            <a:rPr lang="en-ID" sz="2000" b="0" i="1" smtClean="0">
                              <a:latin typeface="Cambria Math" panose="02040503050406030204" pitchFamily="18" charset="0"/>
                            </a:rPr>
                            <m:t>𝑗</m:t>
                          </m:r>
                        </m:e>
                      </m:d>
                      <m:sSub>
                        <m:sSubPr>
                          <m:ctrlPr>
                            <a:rPr lang="en-ID" sz="2000" i="1">
                              <a:latin typeface="Cambria Math" panose="02040503050406030204" pitchFamily="18" charset="0"/>
                            </a:rPr>
                          </m:ctrlPr>
                        </m:sSubPr>
                        <m:e>
                          <m:r>
                            <a:rPr lang="en-ID" sz="2000" i="1">
                              <a:latin typeface="Cambria Math" panose="02040503050406030204" pitchFamily="18" charset="0"/>
                            </a:rPr>
                            <m:t>𝐼</m:t>
                          </m:r>
                        </m:e>
                        <m:sub>
                          <m:r>
                            <a:rPr lang="en-ID" sz="2000" b="0" i="1" smtClean="0">
                              <a:latin typeface="Cambria Math" panose="02040503050406030204" pitchFamily="18" charset="0"/>
                            </a:rPr>
                            <m:t>3</m:t>
                          </m:r>
                        </m:sub>
                      </m:sSub>
                      <m:r>
                        <a:rPr lang="en-ID" sz="2000" i="1">
                          <a:latin typeface="Cambria Math" panose="02040503050406030204" pitchFamily="18" charset="0"/>
                        </a:rPr>
                        <m:t>=</m:t>
                      </m:r>
                      <m:r>
                        <a:rPr lang="en-ID" sz="2000" b="0" i="1" smtClean="0">
                          <a:latin typeface="Cambria Math" panose="02040503050406030204" pitchFamily="18" charset="0"/>
                        </a:rPr>
                        <m:t>−24−</m:t>
                      </m:r>
                      <m:r>
                        <a:rPr lang="en-ID" sz="2000" b="0" i="1" smtClean="0">
                          <a:latin typeface="Cambria Math" panose="02040503050406030204" pitchFamily="18" charset="0"/>
                        </a:rPr>
                        <m:t>𝑗</m:t>
                      </m:r>
                      <m:r>
                        <a:rPr lang="en-ID" sz="2000" b="0" i="1" smtClean="0">
                          <a:latin typeface="Cambria Math" panose="02040503050406030204" pitchFamily="18" charset="0"/>
                        </a:rPr>
                        <m:t>35</m:t>
                      </m:r>
                    </m:oMath>
                  </m:oMathPara>
                </a14:m>
                <a:endParaRPr lang="en-ID" sz="2000" b="1" dirty="0"/>
              </a:p>
              <a:p>
                <a:pPr>
                  <a:lnSpc>
                    <a:spcPct val="150000"/>
                  </a:lnSpc>
                </a:pPr>
                <a:r>
                  <a:rPr lang="en-ID" altLang="en-US" sz="2000" dirty="0" err="1"/>
                  <a:t>Elimiminasi</a:t>
                </a:r>
                <a:r>
                  <a:rPr lang="en-ID" altLang="en-US" sz="2000" dirty="0"/>
                  <a:t> </a:t>
                </a:r>
                <a:r>
                  <a:rPr lang="en-ID" altLang="en-US" sz="2000" dirty="0" err="1"/>
                  <a:t>kedua</a:t>
                </a:r>
                <a:r>
                  <a:rPr lang="en-ID" altLang="en-US" sz="2000" dirty="0"/>
                  <a:t> </a:t>
                </a:r>
                <a:r>
                  <a:rPr lang="en-ID" altLang="en-US" sz="2000" dirty="0" err="1"/>
                  <a:t>persamaan</a:t>
                </a:r>
                <a:r>
                  <a:rPr lang="en-ID" altLang="en-US" sz="2000" dirty="0"/>
                  <a:t> </a:t>
                </a:r>
                <a:r>
                  <a:rPr lang="en-ID" altLang="en-US" sz="2000" dirty="0" err="1"/>
                  <a:t>diatas</a:t>
                </a:r>
                <a:r>
                  <a:rPr lang="en-ID" altLang="en-US" sz="2000" dirty="0"/>
                  <a:t>, </a:t>
                </a:r>
                <a:r>
                  <a:rPr lang="en-ID" altLang="en-US" sz="2000" dirty="0" err="1"/>
                  <a:t>didapat</a:t>
                </a:r>
                <a:r>
                  <a:rPr lang="en-ID" altLang="en-US" sz="2000" dirty="0"/>
                  <a:t>:</a:t>
                </a:r>
              </a:p>
              <a:p>
                <a:pPr>
                  <a:lnSpc>
                    <a:spcPct val="150000"/>
                  </a:lnSpc>
                </a:pPr>
                <a14:m>
                  <m:oMathPara xmlns:m="http://schemas.openxmlformats.org/officeDocument/2006/math">
                    <m:oMathParaPr>
                      <m:jc m:val="left"/>
                    </m:oMathParaPr>
                    <m:oMath xmlns:m="http://schemas.openxmlformats.org/officeDocument/2006/math">
                      <m:sSub>
                        <m:sSubPr>
                          <m:ctrlPr>
                            <a:rPr lang="en-ID" sz="2000" i="1">
                              <a:latin typeface="Cambria Math" panose="02040503050406030204" pitchFamily="18" charset="0"/>
                            </a:rPr>
                          </m:ctrlPr>
                        </m:sSubPr>
                        <m:e>
                          <m:r>
                            <a:rPr lang="en-ID" sz="2000" i="1">
                              <a:latin typeface="Cambria Math" panose="02040503050406030204" pitchFamily="18" charset="0"/>
                            </a:rPr>
                            <m:t>𝐼</m:t>
                          </m:r>
                        </m:e>
                        <m:sub>
                          <m:r>
                            <a:rPr lang="en-ID" sz="2000" b="0" i="1" smtClean="0">
                              <a:latin typeface="Cambria Math" panose="02040503050406030204" pitchFamily="18" charset="0"/>
                            </a:rPr>
                            <m:t>1</m:t>
                          </m:r>
                        </m:sub>
                      </m:sSub>
                      <m:r>
                        <a:rPr lang="en-ID" sz="2000" b="0" i="1" smtClean="0">
                          <a:latin typeface="Cambria Math" panose="02040503050406030204" pitchFamily="18" charset="0"/>
                        </a:rPr>
                        <m:t>=</m:t>
                      </m:r>
                      <m:r>
                        <a:rPr lang="en-ID" sz="2000" i="1" smtClean="0">
                          <a:latin typeface="Cambria Math" panose="02040503050406030204" pitchFamily="18" charset="0"/>
                        </a:rPr>
                        <m:t>3</m:t>
                      </m:r>
                      <m:r>
                        <a:rPr lang="en-ID" sz="2000" b="0" i="1" smtClean="0">
                          <a:latin typeface="Cambria Math" panose="02040503050406030204" pitchFamily="18" charset="0"/>
                        </a:rPr>
                        <m:t>,618</m:t>
                      </m:r>
                      <m:r>
                        <a:rPr lang="en-US" sz="2000" i="1">
                          <a:solidFill>
                            <a:srgbClr val="000000"/>
                          </a:solidFill>
                          <a:latin typeface="Cambria Math" panose="02040503050406030204" pitchFamily="18" charset="0"/>
                        </a:rPr>
                        <m:t>∠</m:t>
                      </m:r>
                      <m:sSup>
                        <m:sSupPr>
                          <m:ctrlPr>
                            <a:rPr lang="en-US" sz="2000" i="1" smtClean="0">
                              <a:solidFill>
                                <a:srgbClr val="000000"/>
                              </a:solidFill>
                              <a:latin typeface="Cambria Math" panose="02040503050406030204" pitchFamily="18" charset="0"/>
                            </a:rPr>
                          </m:ctrlPr>
                        </m:sSupPr>
                        <m:e>
                          <m:r>
                            <a:rPr lang="en-ID" sz="2000" b="0" i="1" smtClean="0">
                              <a:solidFill>
                                <a:srgbClr val="000000"/>
                              </a:solidFill>
                              <a:latin typeface="Cambria Math" panose="02040503050406030204" pitchFamily="18" charset="0"/>
                            </a:rPr>
                            <m:t>274,5</m:t>
                          </m:r>
                        </m:e>
                        <m:sup>
                          <m:r>
                            <a:rPr lang="en-US" sz="2000" i="1" smtClean="0">
                              <a:solidFill>
                                <a:srgbClr val="000000"/>
                              </a:solidFill>
                              <a:latin typeface="Cambria Math" panose="02040503050406030204" pitchFamily="18" charset="0"/>
                              <a:ea typeface="Cambria Math" panose="02040503050406030204" pitchFamily="18" charset="0"/>
                            </a:rPr>
                            <m:t>°</m:t>
                          </m:r>
                        </m:sup>
                      </m:sSup>
                      <m:r>
                        <a:rPr lang="en-ID" sz="2000" b="0" i="1" smtClean="0">
                          <a:solidFill>
                            <a:srgbClr val="000000"/>
                          </a:solidFill>
                          <a:latin typeface="Cambria Math" panose="02040503050406030204" pitchFamily="18" charset="0"/>
                        </a:rPr>
                        <m:t>𝐴</m:t>
                      </m:r>
                    </m:oMath>
                  </m:oMathPara>
                </a14:m>
                <a:endParaRPr lang="en-ID" sz="2000" b="0" dirty="0">
                  <a:solidFill>
                    <a:srgbClr val="000000"/>
                  </a:solidFill>
                </a:endParaRPr>
              </a:p>
              <a:p>
                <a:pPr>
                  <a:lnSpc>
                    <a:spcPct val="150000"/>
                  </a:lnSpc>
                </a:pPr>
                <a:r>
                  <a:rPr lang="en-ID" sz="2000" dirty="0" err="1"/>
                  <a:t>Sehingga</a:t>
                </a:r>
                <a:r>
                  <a:rPr lang="en-ID" sz="2000" dirty="0"/>
                  <a:t>:</a:t>
                </a:r>
              </a:p>
              <a:p>
                <a:pPr>
                  <a:lnSpc>
                    <a:spcPct val="150000"/>
                  </a:lnSpc>
                </a:pPr>
                <a14:m>
                  <m:oMathPara xmlns:m="http://schemas.openxmlformats.org/officeDocument/2006/math">
                    <m:oMathParaPr>
                      <m:jc m:val="left"/>
                    </m:oMathParaPr>
                    <m:oMath xmlns:m="http://schemas.openxmlformats.org/officeDocument/2006/math">
                      <m:sSub>
                        <m:sSubPr>
                          <m:ctrlPr>
                            <a:rPr lang="en-ID" sz="2000" i="1">
                              <a:latin typeface="Cambria Math" panose="02040503050406030204" pitchFamily="18" charset="0"/>
                            </a:rPr>
                          </m:ctrlPr>
                        </m:sSubPr>
                        <m:e>
                          <m:r>
                            <a:rPr lang="en-ID" sz="2000" b="0" i="1" smtClean="0">
                              <a:latin typeface="Cambria Math" panose="02040503050406030204" pitchFamily="18" charset="0"/>
                            </a:rPr>
                            <m:t>𝑉</m:t>
                          </m:r>
                        </m:e>
                        <m:sub>
                          <m:r>
                            <a:rPr lang="en-ID" sz="2000" b="0" i="1" smtClean="0">
                              <a:latin typeface="Cambria Math" panose="02040503050406030204" pitchFamily="18" charset="0"/>
                            </a:rPr>
                            <m:t>0</m:t>
                          </m:r>
                        </m:sub>
                      </m:sSub>
                      <m:r>
                        <a:rPr lang="en-ID" sz="2000" b="0" i="1" smtClean="0">
                          <a:latin typeface="Cambria Math" panose="02040503050406030204" pitchFamily="18" charset="0"/>
                        </a:rPr>
                        <m:t>=−</m:t>
                      </m:r>
                      <m:r>
                        <a:rPr lang="en-ID" sz="2000" b="0" i="1" smtClean="0">
                          <a:latin typeface="Cambria Math" panose="02040503050406030204" pitchFamily="18" charset="0"/>
                        </a:rPr>
                        <m:t>𝑗</m:t>
                      </m:r>
                      <m:r>
                        <a:rPr lang="en-ID" sz="2000" b="0" i="1" smtClean="0">
                          <a:latin typeface="Cambria Math" panose="02040503050406030204" pitchFamily="18" charset="0"/>
                        </a:rPr>
                        <m:t>2</m:t>
                      </m:r>
                      <m:d>
                        <m:dPr>
                          <m:ctrlPr>
                            <a:rPr lang="en-ID" sz="2000" b="0" i="1" smtClean="0">
                              <a:latin typeface="Cambria Math" panose="02040503050406030204" pitchFamily="18" charset="0"/>
                            </a:rPr>
                          </m:ctrlPr>
                        </m:dPr>
                        <m:e>
                          <m:sSub>
                            <m:sSubPr>
                              <m:ctrlPr>
                                <a:rPr lang="en-ID" sz="2000" i="1">
                                  <a:latin typeface="Cambria Math" panose="02040503050406030204" pitchFamily="18" charset="0"/>
                                </a:rPr>
                              </m:ctrlPr>
                            </m:sSubPr>
                            <m:e>
                              <m:r>
                                <a:rPr lang="en-ID" sz="2000" i="1">
                                  <a:latin typeface="Cambria Math" panose="02040503050406030204" pitchFamily="18" charset="0"/>
                                </a:rPr>
                                <m:t>𝐼</m:t>
                              </m:r>
                            </m:e>
                            <m:sub>
                              <m:r>
                                <a:rPr lang="en-ID" sz="2000" i="1">
                                  <a:latin typeface="Cambria Math" panose="02040503050406030204" pitchFamily="18" charset="0"/>
                                </a:rPr>
                                <m:t>1</m:t>
                              </m:r>
                            </m:sub>
                          </m:sSub>
                          <m:r>
                            <a:rPr lang="en-ID" sz="2000" b="0" i="1" smtClean="0">
                              <a:latin typeface="Cambria Math" panose="02040503050406030204" pitchFamily="18" charset="0"/>
                            </a:rPr>
                            <m:t>−</m:t>
                          </m:r>
                          <m:sSub>
                            <m:sSubPr>
                              <m:ctrlPr>
                                <a:rPr lang="en-ID" sz="2000" i="1">
                                  <a:latin typeface="Cambria Math" panose="02040503050406030204" pitchFamily="18" charset="0"/>
                                </a:rPr>
                              </m:ctrlPr>
                            </m:sSubPr>
                            <m:e>
                              <m:r>
                                <a:rPr lang="en-ID" sz="2000" i="1">
                                  <a:latin typeface="Cambria Math" panose="02040503050406030204" pitchFamily="18" charset="0"/>
                                </a:rPr>
                                <m:t>𝐼</m:t>
                              </m:r>
                            </m:e>
                            <m:sub>
                              <m:r>
                                <a:rPr lang="en-ID" sz="2000" b="0" i="1" smtClean="0">
                                  <a:latin typeface="Cambria Math" panose="02040503050406030204" pitchFamily="18" charset="0"/>
                                </a:rPr>
                                <m:t>2</m:t>
                              </m:r>
                            </m:sub>
                          </m:sSub>
                        </m:e>
                      </m:d>
                      <m:r>
                        <a:rPr lang="en-ID" sz="2000" b="0" i="1" smtClean="0">
                          <a:latin typeface="Cambria Math" panose="02040503050406030204" pitchFamily="18" charset="0"/>
                        </a:rPr>
                        <m:t>=−</m:t>
                      </m:r>
                      <m:r>
                        <a:rPr lang="en-ID" sz="2000" b="0" i="1" smtClean="0">
                          <a:latin typeface="Cambria Math" panose="02040503050406030204" pitchFamily="18" charset="0"/>
                        </a:rPr>
                        <m:t>𝑗</m:t>
                      </m:r>
                      <m:r>
                        <a:rPr lang="en-ID" sz="2000" b="0" i="1" smtClean="0">
                          <a:latin typeface="Cambria Math" panose="02040503050406030204" pitchFamily="18" charset="0"/>
                        </a:rPr>
                        <m:t>2</m:t>
                      </m:r>
                      <m:d>
                        <m:dPr>
                          <m:ctrlPr>
                            <a:rPr lang="en-ID" sz="2000" b="0" i="1" smtClean="0">
                              <a:latin typeface="Cambria Math" panose="02040503050406030204" pitchFamily="18" charset="0"/>
                            </a:rPr>
                          </m:ctrlPr>
                        </m:dPr>
                        <m:e>
                          <m:r>
                            <a:rPr lang="en-ID" sz="2000" i="1">
                              <a:latin typeface="Cambria Math" panose="02040503050406030204" pitchFamily="18" charset="0"/>
                            </a:rPr>
                            <m:t>3,618</m:t>
                          </m:r>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ID" sz="2000" i="1">
                                  <a:solidFill>
                                    <a:srgbClr val="000000"/>
                                  </a:solidFill>
                                  <a:latin typeface="Cambria Math" panose="02040503050406030204" pitchFamily="18" charset="0"/>
                                </a:rPr>
                                <m:t>274,5</m:t>
                              </m:r>
                            </m:e>
                            <m:sup>
                              <m:r>
                                <a:rPr lang="en-US" sz="2000" i="1">
                                  <a:solidFill>
                                    <a:srgbClr val="000000"/>
                                  </a:solidFill>
                                  <a:latin typeface="Cambria Math" panose="02040503050406030204" pitchFamily="18" charset="0"/>
                                  <a:ea typeface="Cambria Math" panose="02040503050406030204" pitchFamily="18" charset="0"/>
                                </a:rPr>
                                <m:t>°</m:t>
                              </m:r>
                            </m:sup>
                          </m:sSup>
                          <m:r>
                            <a:rPr lang="en-ID" sz="2000" b="0" i="0" smtClean="0">
                              <a:solidFill>
                                <a:srgbClr val="000000"/>
                              </a:solidFill>
                              <a:latin typeface="Cambria Math" panose="02040503050406030204" pitchFamily="18" charset="0"/>
                            </a:rPr>
                            <m:t>+3</m:t>
                          </m:r>
                        </m:e>
                      </m:d>
                    </m:oMath>
                  </m:oMathPara>
                </a14:m>
                <a:endParaRPr lang="en-ID" sz="2000" b="0" dirty="0"/>
              </a:p>
              <a:p>
                <a:pPr>
                  <a:lnSpc>
                    <a:spcPct val="150000"/>
                  </a:lnSpc>
                </a:pPr>
                <a:r>
                  <a:rPr lang="en-ID" sz="2000" dirty="0"/>
                  <a:t> </a:t>
                </a:r>
                <a14:m>
                  <m:oMath xmlns:m="http://schemas.openxmlformats.org/officeDocument/2006/math">
                    <m:r>
                      <a:rPr lang="en-ID" sz="2000" b="0" i="0" smtClean="0">
                        <a:latin typeface="Cambria Math" panose="02040503050406030204" pitchFamily="18" charset="0"/>
                      </a:rPr>
                      <m:t>    </m:t>
                    </m:r>
                    <m:r>
                      <a:rPr lang="en-ID" sz="2000" b="0" i="1" smtClean="0">
                        <a:latin typeface="Cambria Math" panose="02040503050406030204" pitchFamily="18" charset="0"/>
                      </a:rPr>
                      <m:t> </m:t>
                    </m:r>
                    <m:r>
                      <a:rPr lang="en-ID" sz="2000" i="1">
                        <a:latin typeface="Cambria Math" panose="02040503050406030204" pitchFamily="18" charset="0"/>
                      </a:rPr>
                      <m:t>=</m:t>
                    </m:r>
                    <m:r>
                      <a:rPr lang="en-ID" sz="2000" b="0" i="1" smtClean="0">
                        <a:latin typeface="Cambria Math" panose="02040503050406030204" pitchFamily="18" charset="0"/>
                      </a:rPr>
                      <m:t>−7,2134−</m:t>
                    </m:r>
                    <m:r>
                      <a:rPr lang="en-ID" sz="2000" b="0" i="1" smtClean="0">
                        <a:latin typeface="Cambria Math" panose="02040503050406030204" pitchFamily="18" charset="0"/>
                      </a:rPr>
                      <m:t>𝑗</m:t>
                    </m:r>
                    <m:r>
                      <a:rPr lang="en-ID" sz="2000" b="0" i="1" smtClean="0">
                        <a:latin typeface="Cambria Math" panose="02040503050406030204" pitchFamily="18" charset="0"/>
                      </a:rPr>
                      <m:t>6.568=9,756∠</m:t>
                    </m:r>
                    <m:r>
                      <a:rPr lang="en-ID" sz="2000" b="0" i="0" smtClean="0">
                        <a:solidFill>
                          <a:srgbClr val="000000"/>
                        </a:solidFill>
                        <a:latin typeface="Cambria Math" panose="02040503050406030204" pitchFamily="18" charset="0"/>
                      </a:rPr>
                      <m:t>222,32</m:t>
                    </m:r>
                    <m:r>
                      <a:rPr lang="en-US" sz="2000" i="1">
                        <a:solidFill>
                          <a:srgbClr val="000000"/>
                        </a:solidFill>
                        <a:latin typeface="Cambria Math" panose="02040503050406030204" pitchFamily="18" charset="0"/>
                        <a:ea typeface="Cambria Math" panose="02040503050406030204" pitchFamily="18" charset="0"/>
                      </a:rPr>
                      <m:t>°</m:t>
                    </m:r>
                    <m:r>
                      <a:rPr lang="en-ID" sz="2000" b="0" i="1" smtClean="0">
                        <a:solidFill>
                          <a:srgbClr val="000000"/>
                        </a:solidFill>
                        <a:latin typeface="Cambria Math" panose="02040503050406030204" pitchFamily="18" charset="0"/>
                        <a:ea typeface="Cambria Math" panose="02040503050406030204" pitchFamily="18" charset="0"/>
                      </a:rPr>
                      <m:t> </m:t>
                    </m:r>
                    <m:r>
                      <a:rPr lang="en-ID" sz="2000" b="0" i="1" smtClean="0">
                        <a:solidFill>
                          <a:srgbClr val="000000"/>
                        </a:solidFill>
                        <a:latin typeface="Cambria Math" panose="02040503050406030204" pitchFamily="18" charset="0"/>
                        <a:ea typeface="Cambria Math" panose="02040503050406030204" pitchFamily="18" charset="0"/>
                      </a:rPr>
                      <m:t>𝑉𝑜𝑙𝑡</m:t>
                    </m:r>
                  </m:oMath>
                </a14:m>
                <a:endParaRPr lang="en-ID" sz="2000" dirty="0"/>
              </a:p>
            </p:txBody>
          </p:sp>
        </mc:Choice>
        <mc:Fallback xmlns="">
          <p:sp>
            <p:nvSpPr>
              <p:cNvPr id="6" name="Rectangle 5">
                <a:extLst>
                  <a:ext uri="{FF2B5EF4-FFF2-40B4-BE49-F238E27FC236}">
                    <a16:creationId xmlns:a16="http://schemas.microsoft.com/office/drawing/2014/main" id="{06D645DC-EDA7-420E-9810-478862AD5D77}"/>
                  </a:ext>
                </a:extLst>
              </p:cNvPr>
              <p:cNvSpPr>
                <a:spLocks noRot="1" noChangeAspect="1" noMove="1" noResize="1" noEditPoints="1" noAdjustHandles="1" noChangeArrowheads="1" noChangeShapeType="1" noTextEdit="1"/>
              </p:cNvSpPr>
              <p:nvPr/>
            </p:nvSpPr>
            <p:spPr>
              <a:xfrm>
                <a:off x="628650" y="1382286"/>
                <a:ext cx="6153150" cy="4115678"/>
              </a:xfrm>
              <a:prstGeom prst="rect">
                <a:avLst/>
              </a:prstGeom>
              <a:blipFill>
                <a:blip r:embed="rId2"/>
                <a:stretch>
                  <a:fillRect l="-990" t="-889" b="-444"/>
                </a:stretch>
              </a:blipFill>
            </p:spPr>
            <p:txBody>
              <a:bodyPr/>
              <a:lstStyle/>
              <a:p>
                <a:r>
                  <a:rPr lang="en-ID">
                    <a:noFill/>
                  </a:rPr>
                  <a:t> </a:t>
                </a:r>
              </a:p>
            </p:txBody>
          </p:sp>
        </mc:Fallback>
      </mc:AlternateContent>
    </p:spTree>
    <p:extLst>
      <p:ext uri="{BB962C8B-B14F-4D97-AF65-F5344CB8AC3E}">
        <p14:creationId xmlns:p14="http://schemas.microsoft.com/office/powerpoint/2010/main" val="291988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C8E10-C85E-41CC-BC61-CFDBFECBAD3B}" type="slidenum">
              <a:rPr lang="en-US" smtClean="0"/>
              <a:pPr/>
              <a:t>8</a:t>
            </a:fld>
            <a:endParaRPr lang="en-US"/>
          </a:p>
        </p:txBody>
      </p:sp>
      <p:sp>
        <p:nvSpPr>
          <p:cNvPr id="6" name="Rectangle 2">
            <a:extLst>
              <a:ext uri="{FF2B5EF4-FFF2-40B4-BE49-F238E27FC236}">
                <a16:creationId xmlns:a16="http://schemas.microsoft.com/office/drawing/2014/main" id="{299E5BA7-41F7-4988-B62B-FDF3512C4233}"/>
              </a:ext>
            </a:extLst>
          </p:cNvPr>
          <p:cNvSpPr>
            <a:spLocks noGrp="1" noChangeArrowheads="1"/>
          </p:cNvSpPr>
          <p:nvPr>
            <p:ph type="title"/>
          </p:nvPr>
        </p:nvSpPr>
        <p:spPr>
          <a:xfrm>
            <a:off x="628650" y="869950"/>
            <a:ext cx="8058150" cy="577850"/>
          </a:xfrm>
        </p:spPr>
        <p:txBody>
          <a:bodyPr/>
          <a:lstStyle/>
          <a:p>
            <a:pPr algn="l" eaLnBrk="1" hangingPunct="1"/>
            <a:r>
              <a:rPr lang="id-ID" altLang="en-US" dirty="0"/>
              <a:t>Teorema Superposisi</a:t>
            </a:r>
            <a:endParaRPr lang="en-US" altLang="en-US" dirty="0"/>
          </a:p>
        </p:txBody>
      </p:sp>
      <p:sp>
        <p:nvSpPr>
          <p:cNvPr id="7" name="Rectangle 3">
            <a:extLst>
              <a:ext uri="{FF2B5EF4-FFF2-40B4-BE49-F238E27FC236}">
                <a16:creationId xmlns:a16="http://schemas.microsoft.com/office/drawing/2014/main" id="{3B681361-90D4-412E-91A3-06584D9ECAA0}"/>
              </a:ext>
            </a:extLst>
          </p:cNvPr>
          <p:cNvSpPr txBox="1">
            <a:spLocks noChangeArrowheads="1"/>
          </p:cNvSpPr>
          <p:nvPr/>
        </p:nvSpPr>
        <p:spPr bwMode="auto">
          <a:xfrm>
            <a:off x="628650" y="1447801"/>
            <a:ext cx="78867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14350" indent="-514350" algn="l" rtl="0" eaLnBrk="1" fontAlgn="base" hangingPunct="1">
              <a:lnSpc>
                <a:spcPct val="90000"/>
              </a:lnSpc>
              <a:spcBef>
                <a:spcPts val="1000"/>
              </a:spcBef>
              <a:spcAft>
                <a:spcPct val="0"/>
              </a:spcAft>
              <a:buFont typeface="+mj-lt"/>
              <a:buAutoNum type="arabicPeriod"/>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Tx/>
              <a:buNone/>
            </a:pPr>
            <a:r>
              <a:rPr lang="id-ID" altLang="en-US" sz="2400" dirty="0"/>
              <a:t>Menjumlah aljabarkan tegangan/ arus yang disebabkan tiap sumber bebas yang bekerja sendiri, dengan semua sumber tegangan/ arus bebas lainnya diganti dengan tahanan dalamnya</a:t>
            </a:r>
            <a:r>
              <a:rPr lang="en-US" altLang="en-US" sz="2400" dirty="0"/>
              <a:t>.</a:t>
            </a:r>
          </a:p>
        </p:txBody>
      </p:sp>
    </p:spTree>
    <p:extLst>
      <p:ext uri="{BB962C8B-B14F-4D97-AF65-F5344CB8AC3E}">
        <p14:creationId xmlns:p14="http://schemas.microsoft.com/office/powerpoint/2010/main" val="381199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8AAD04-2AA4-4C6A-A746-2E16F820E805}" type="slidenum">
              <a:rPr lang="en-US"/>
              <a:pPr/>
              <a:t>9</a:t>
            </a:fld>
            <a:endParaRPr lang="en-US"/>
          </a:p>
        </p:txBody>
      </p:sp>
      <p:graphicFrame>
        <p:nvGraphicFramePr>
          <p:cNvPr id="4" name="Diagram 3">
            <a:extLst>
              <a:ext uri="{FF2B5EF4-FFF2-40B4-BE49-F238E27FC236}">
                <a16:creationId xmlns:a16="http://schemas.microsoft.com/office/drawing/2014/main" id="{17FE4239-23B7-4995-9422-2CD4416047D0}"/>
              </a:ext>
            </a:extLst>
          </p:cNvPr>
          <p:cNvGraphicFramePr/>
          <p:nvPr>
            <p:extLst>
              <p:ext uri="{D42A27DB-BD31-4B8C-83A1-F6EECF244321}">
                <p14:modId xmlns:p14="http://schemas.microsoft.com/office/powerpoint/2010/main" val="2904050730"/>
              </p:ext>
            </p:extLst>
          </p:nvPr>
        </p:nvGraphicFramePr>
        <p:xfrm>
          <a:off x="914400" y="1066801"/>
          <a:ext cx="71628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2660308"/>
      </p:ext>
    </p:extLst>
  </p:cSld>
  <p:clrMapOvr>
    <a:masterClrMapping/>
  </p:clrMapOvr>
</p:sld>
</file>

<file path=ppt/theme/theme1.xml><?xml version="1.0" encoding="utf-8"?>
<a:theme xmlns:a="http://schemas.openxmlformats.org/drawingml/2006/main" name="SEE Tel-U 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EBE6D95D916C4B9FCE45C7FC8BEFE3" ma:contentTypeVersion="2" ma:contentTypeDescription="Create a new document." ma:contentTypeScope="" ma:versionID="e0e236c2dcd00e254f09e6b6fab51f95">
  <xsd:schema xmlns:xsd="http://www.w3.org/2001/XMLSchema" xmlns:xs="http://www.w3.org/2001/XMLSchema" xmlns:p="http://schemas.microsoft.com/office/2006/metadata/properties" xmlns:ns2="2a640524-e91f-4ad5-a858-ee4db38717ff" targetNamespace="http://schemas.microsoft.com/office/2006/metadata/properties" ma:root="true" ma:fieldsID="975b7723cdd8fa924f9c43c92e974301" ns2:_="">
    <xsd:import namespace="2a640524-e91f-4ad5-a858-ee4db38717f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640524-e91f-4ad5-a858-ee4db38717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5E9EC4-2CA5-4B44-9743-463A7CF20D4B}"/>
</file>

<file path=customXml/itemProps2.xml><?xml version="1.0" encoding="utf-8"?>
<ds:datastoreItem xmlns:ds="http://schemas.openxmlformats.org/officeDocument/2006/customXml" ds:itemID="{724F5E5A-1A16-4CF2-8187-DD302A5A0173}"/>
</file>

<file path=customXml/itemProps3.xml><?xml version="1.0" encoding="utf-8"?>
<ds:datastoreItem xmlns:ds="http://schemas.openxmlformats.org/officeDocument/2006/customXml" ds:itemID="{B48D2F33-B7FE-4093-9EC4-F2C3261BA05D}"/>
</file>

<file path=docProps/app.xml><?xml version="1.0" encoding="utf-8"?>
<Properties xmlns="http://schemas.openxmlformats.org/officeDocument/2006/extended-properties" xmlns:vt="http://schemas.openxmlformats.org/officeDocument/2006/docPropsVTypes">
  <Template>SEE Tel-U Template v2</Template>
  <TotalTime>188</TotalTime>
  <Words>817</Words>
  <Application>Microsoft Office PowerPoint</Application>
  <PresentationFormat>On-screen Show (4:3)</PresentationFormat>
  <Paragraphs>91</Paragraphs>
  <Slides>19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SEE Tel-U Template</vt:lpstr>
      <vt:lpstr>CorelDRAW</vt:lpstr>
      <vt:lpstr>Bab 10. Analisis Rangkaian AC Steady State</vt:lpstr>
      <vt:lpstr>Definisi</vt:lpstr>
      <vt:lpstr>Analisis Supermesh Sumber Bebas</vt:lpstr>
      <vt:lpstr>Analisis Supermesh Sumber Tak Bebas</vt:lpstr>
      <vt:lpstr>Contoh Analisis</vt:lpstr>
      <vt:lpstr>Pembahasan</vt:lpstr>
      <vt:lpstr>Pembahasan</vt:lpstr>
      <vt:lpstr>Teorema Superposisi</vt:lpstr>
      <vt:lpstr>PowerPoint Presentation</vt:lpstr>
      <vt:lpstr>Teorema Superposisi untuk Sumber Bebas</vt:lpstr>
      <vt:lpstr>Teorema Superposisi untuk Sumber Tak Bebas </vt:lpstr>
      <vt:lpstr>Contoh Analisis</vt:lpstr>
      <vt:lpstr>Pembahasan</vt:lpstr>
      <vt:lpstr>Teorema Thevenin</vt:lpstr>
      <vt:lpstr>PowerPoint Presentation</vt:lpstr>
      <vt:lpstr>Langkah-Langkah Teorema Thevenin</vt:lpstr>
      <vt:lpstr>PowerPoint Presentation</vt:lpstr>
      <vt:lpstr>Contoh Analisis</vt:lpstr>
      <vt:lpstr>Pembahasan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dc:creator>
  <cp:lastModifiedBy>Fakih Irsyadi</cp:lastModifiedBy>
  <cp:revision>30</cp:revision>
  <dcterms:created xsi:type="dcterms:W3CDTF">2016-09-25T13:13:09Z</dcterms:created>
  <dcterms:modified xsi:type="dcterms:W3CDTF">2018-12-11T03:39:17Z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0x01010070EBE6D95D916C4B9FCE45C7FC8BEFE3</vt:lpwstr>
  </property>
</Properties>
</file>