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6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58" r:id="rId9"/>
    <p:sldId id="28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9" r:id="rId28"/>
    <p:sldId id="290" r:id="rId29"/>
    <p:sldId id="291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7F4AAF-3C45-48AB-86DC-3D25C2884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467E-34C8-4429-89C7-F7657DBA2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DC40B-5E64-4602-91EB-90154E34F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3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E69D1-7933-416A-B911-9B7D30E3B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38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790B9-742D-431D-AF7B-6EC577238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25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C35E4-AC2F-44EE-814F-C65AF6B49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0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FEF16-6B26-49A1-9EC9-640E68249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34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30913-708C-4967-8F41-D0F313276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2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5225D-9B78-46E0-B63C-DA90F163A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9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FA4DB-D020-42B3-981B-D2850ECB2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5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A4D74-F1F3-4D49-BD1C-878EDDB1A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7ABFD-D3AB-4FD3-81C7-9CFAC9264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8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F28C-392E-4300-B0FC-29439266B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68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8FB20-3EF3-491C-840F-7C5ACB214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3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CF7CAB-2B8F-4CC7-B8B4-F15C094D4F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Bab </a:t>
            </a:r>
            <a:r>
              <a:rPr lang="en-US" altLang="en-US" dirty="0" smtClean="0"/>
              <a:t>12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Daya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Rangkaian</a:t>
            </a:r>
            <a:r>
              <a:rPr lang="en-US" altLang="en-US" dirty="0"/>
              <a:t> </a:t>
            </a:r>
            <a:r>
              <a:rPr lang="en-US" altLang="en-US" dirty="0" smtClean="0"/>
              <a:t>RLC</a:t>
            </a:r>
            <a:endParaRPr lang="en-US" alt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dirty="0" err="1" smtClean="0"/>
              <a:t>oleh</a:t>
            </a:r>
            <a:r>
              <a:rPr lang="en-US" altLang="en-US" dirty="0" smtClean="0"/>
              <a:t> : M. </a:t>
            </a:r>
            <a:r>
              <a:rPr lang="en-US" altLang="en-US" dirty="0" err="1" smtClean="0"/>
              <a:t>Ramdhani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Rata – Rata</a:t>
            </a:r>
            <a:endParaRPr lang="en-US" alt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800" smtClean="0"/>
              <a:t>Daya rata-rata adalah daya yang dihasilkan sebagai integral dari fungsi periodik waktu terhadap keseluruhan range waktu tertentu dibagi oleh periodanya sendiri.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smtClean="0"/>
              <a:t>Daya rata-rata pada komponen L :</a:t>
            </a:r>
            <a:endParaRPr lang="en-US" altLang="en-US" sz="40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1143000" y="1582738"/>
          <a:ext cx="5181600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2677058" imgH="2123542" progId="Visio.Drawing.11">
                  <p:embed/>
                </p:oleObj>
              </mc:Choice>
              <mc:Fallback>
                <p:oleObj name="Visio" r:id="rId3" imgW="2677058" imgH="212354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82738"/>
                        <a:ext cx="5181600" cy="41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838200" y="609600"/>
          <a:ext cx="7772400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3162300" imgH="1930400" progId="Equation.3">
                  <p:embed/>
                </p:oleObj>
              </mc:Choice>
              <mc:Fallback>
                <p:oleObj name="Equation" r:id="rId3" imgW="3162300" imgH="193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772400" cy="472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smtClean="0"/>
              <a:t>Daya rata-rata pada komponen C :</a:t>
            </a:r>
            <a:endParaRPr lang="en-US" altLang="en-US" sz="40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1371600" y="1600200"/>
          <a:ext cx="5181600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3" imgW="2537155" imgH="2147926" progId="Visio.Drawing.11">
                  <p:embed/>
                </p:oleObj>
              </mc:Choice>
              <mc:Fallback>
                <p:oleObj name="Visio" r:id="rId3" imgW="2537155" imgH="21479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5181600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762000" y="1600200"/>
          <a:ext cx="5867400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2425700" imgH="1422400" progId="Equation.3">
                  <p:embed/>
                </p:oleObj>
              </mc:Choice>
              <mc:Fallback>
                <p:oleObj name="Equation" r:id="rId3" imgW="24257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5867400" cy="342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smtClean="0"/>
              <a:t>Daya rata-rata pada komponen R :</a:t>
            </a:r>
            <a:endParaRPr lang="en-US" altLang="en-US" sz="40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1371600" y="1600200"/>
          <a:ext cx="60198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3" imgW="2951378" imgH="1838554" progId="Visio.Drawing.11">
                  <p:embed/>
                </p:oleObj>
              </mc:Choice>
              <mc:Fallback>
                <p:oleObj name="Visio" r:id="rId3" imgW="2951378" imgH="183855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0198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835025" y="654050"/>
          <a:ext cx="6942138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2806700" imgH="1854200" progId="Equation.3">
                  <p:embed/>
                </p:oleObj>
              </mc:Choice>
              <mc:Fallback>
                <p:oleObj name="Equation" r:id="rId3" imgW="28067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654050"/>
                        <a:ext cx="6942138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Rata – Rata (P)</a:t>
            </a:r>
            <a:endParaRPr lang="en-US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Daya ini sebenarnya adalah daya yang dipakai oleh komponen pasif resistor yang merupakan daya yang terpakai atau terserap.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id-ID" altLang="en-US" smtClean="0"/>
              <a:t>Simbol  	:  P </a:t>
            </a:r>
          </a:p>
          <a:p>
            <a:pPr eaLnBrk="1" hangingPunct="1"/>
            <a:r>
              <a:rPr lang="id-ID" altLang="en-US" smtClean="0"/>
              <a:t>Satuan 	: Watt (W)</a:t>
            </a:r>
            <a:endParaRPr lang="en-US" altLang="en-US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914400" y="5029200"/>
          <a:ext cx="37338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37338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Reaktif ( Q )</a:t>
            </a:r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Daya ini adalah daya yang muncul diakibatkan oleh komponen pasif diluar resistor yang merupakan daya rugi-rugi atau daya yang tidak diinginkan. </a:t>
            </a:r>
          </a:p>
          <a:p>
            <a:pPr eaLnBrk="1" hangingPunct="1"/>
            <a:r>
              <a:rPr lang="id-ID" altLang="en-US" smtClean="0"/>
              <a:t>Simbol		: Q</a:t>
            </a:r>
          </a:p>
          <a:p>
            <a:pPr eaLnBrk="1" hangingPunct="1"/>
            <a:r>
              <a:rPr lang="id-ID" altLang="en-US" smtClean="0"/>
              <a:t>Satuan		: Volt Ampere Reaktif (VAR)</a:t>
            </a:r>
            <a:r>
              <a:rPr lang="en-US" altLang="en-US" smtClean="0"/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838200" y="4953000"/>
          <a:ext cx="3810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028254" imgH="241195" progId="Equation.3">
                  <p:embed/>
                </p:oleObj>
              </mc:Choice>
              <mc:Fallback>
                <p:oleObj name="Equation" r:id="rId3" imgW="1028254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3810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Tampak ( S )</a:t>
            </a:r>
            <a:endParaRPr lang="en-US" alt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Daya yang sebenarnya disupply oleh PLN, merupakan resultan daya antara daya rata-rata dan daya reaktif.</a:t>
            </a:r>
          </a:p>
          <a:p>
            <a:pPr eaLnBrk="1" hangingPunct="1"/>
            <a:r>
              <a:rPr lang="id-ID" altLang="en-US" smtClean="0"/>
              <a:t>Simbol		: S</a:t>
            </a:r>
          </a:p>
          <a:p>
            <a:pPr eaLnBrk="1" hangingPunct="1"/>
            <a:r>
              <a:rPr lang="id-ID" altLang="en-US" smtClean="0"/>
              <a:t>Satuan		: Volt Ampere (VA)</a:t>
            </a:r>
            <a:r>
              <a:rPr lang="en-US" altLang="en-US" smtClean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914400" y="4419600"/>
          <a:ext cx="2514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685800" imgH="241300" progId="Equation.3">
                  <p:embed/>
                </p:oleObj>
              </mc:Choice>
              <mc:Fallback>
                <p:oleObj name="Equation" r:id="rId3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514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Pengertian daya 	: perkalian antara tegangan yang diberikan dengan hasil arus yang mengalir.</a:t>
            </a:r>
            <a:r>
              <a:rPr lang="en-US" altLang="en-US" smtClean="0"/>
              <a:t>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3078" name="Object 4"/>
          <p:cNvGraphicFramePr>
            <a:graphicFrameLocks noChangeAspect="1"/>
          </p:cNvGraphicFramePr>
          <p:nvPr/>
        </p:nvGraphicFramePr>
        <p:xfrm>
          <a:off x="990600" y="3451225"/>
          <a:ext cx="1676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457002" imgH="177723" progId="Equation.3">
                  <p:embed/>
                </p:oleObj>
              </mc:Choice>
              <mc:Fallback>
                <p:oleObj name="Equation" r:id="rId3" imgW="457002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51225"/>
                        <a:ext cx="1676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kompleks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85800" y="1676400"/>
          <a:ext cx="8229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2933700" imgH="266700" progId="Equation.3">
                  <p:embed/>
                </p:oleObj>
              </mc:Choice>
              <mc:Fallback>
                <p:oleObj name="Equation" r:id="rId3" imgW="293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82296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Faktor Daya</a:t>
            </a:r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Faktor daya atau </a:t>
            </a:r>
            <a:r>
              <a:rPr lang="id-ID" altLang="en-US" i="1" smtClean="0"/>
              <a:t>power factor (pf)</a:t>
            </a:r>
            <a:r>
              <a:rPr lang="id-ID" altLang="en-US" smtClean="0"/>
              <a:t> merupakan perbandingan daya rata-rata terhadap daya tampak</a:t>
            </a:r>
            <a:r>
              <a:rPr lang="en-US" altLang="en-US" smtClean="0"/>
              <a:t>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914400" y="3429000"/>
          <a:ext cx="55626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1892300" imgH="469900" progId="Equation.3">
                  <p:embed/>
                </p:oleObj>
              </mc:Choice>
              <mc:Fallback>
                <p:oleObj name="Equation" r:id="rId3" imgW="1892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55626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Faktor Daya</a:t>
            </a:r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Faktor daya atau </a:t>
            </a:r>
            <a:r>
              <a:rPr lang="id-ID" altLang="en-US" i="1" smtClean="0"/>
              <a:t>power factor (pf)</a:t>
            </a:r>
            <a:r>
              <a:rPr lang="id-ID" altLang="en-US" smtClean="0"/>
              <a:t> merupakan perbandingan daya rata-rata terhadap daya tampak</a:t>
            </a:r>
            <a:r>
              <a:rPr lang="en-US" altLang="en-US" smtClean="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914400" y="3429000"/>
          <a:ext cx="5181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1892300" imgH="469900" progId="Equation.3">
                  <p:embed/>
                </p:oleObj>
              </mc:Choice>
              <mc:Fallback>
                <p:oleObj name="Equation" r:id="rId3" imgW="1892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51816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dirty="0" smtClean="0"/>
              <a:t>Segitiga Daya</a:t>
            </a:r>
            <a:endParaRPr lang="en-US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/>
            <a:r>
              <a:rPr lang="id-ID" altLang="en-US" sz="2800" dirty="0" smtClean="0"/>
              <a:t>I </a:t>
            </a:r>
            <a:r>
              <a:rPr lang="id-ID" altLang="en-US" sz="2800" i="1" dirty="0" smtClean="0"/>
              <a:t>lagging</a:t>
            </a:r>
            <a:r>
              <a:rPr lang="id-ID" altLang="en-US" sz="2800" dirty="0" smtClean="0"/>
              <a:t> terhadap V dimana nilai arus tertinggal sebesar phasa </a:t>
            </a:r>
            <a:r>
              <a:rPr lang="id-ID" altLang="en-US" sz="2800" dirty="0" smtClean="0">
                <a:sym typeface="Symbol" panose="05050102010706020507" pitchFamily="18" charset="2"/>
              </a:rPr>
              <a:t></a:t>
            </a:r>
            <a:r>
              <a:rPr lang="id-ID" altLang="en-US" sz="2800" dirty="0" smtClean="0"/>
              <a:t>  dibandingkan dengan nilai tegangan</a:t>
            </a:r>
            <a:r>
              <a:rPr lang="en-US" altLang="en-US" sz="2800" dirty="0" smtClean="0"/>
              <a:t> (</a:t>
            </a:r>
            <a:r>
              <a:rPr lang="en-US" altLang="en-US" sz="2800" i="1" dirty="0" smtClean="0"/>
              <a:t>u</a:t>
            </a:r>
            <a:r>
              <a:rPr lang="id-ID" altLang="en-US" sz="2800" i="1" dirty="0" smtClean="0"/>
              <a:t>ntuk komponen L </a:t>
            </a:r>
            <a:r>
              <a:rPr lang="en-US" altLang="en-US" sz="2800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id-ID" altLang="en-US" sz="2800" dirty="0" smtClean="0"/>
              <a:t>I </a:t>
            </a:r>
            <a:r>
              <a:rPr lang="id-ID" altLang="en-US" sz="2800" i="1" dirty="0" smtClean="0"/>
              <a:t>leading</a:t>
            </a:r>
            <a:r>
              <a:rPr lang="id-ID" altLang="en-US" sz="2800" dirty="0" smtClean="0"/>
              <a:t> terhadap V dimana nilai arus mendahului sebesar phasa </a:t>
            </a:r>
            <a:r>
              <a:rPr lang="id-ID" altLang="en-US" sz="2800" dirty="0" smtClean="0">
                <a:sym typeface="Symbol" panose="05050102010706020507" pitchFamily="18" charset="2"/>
              </a:rPr>
              <a:t></a:t>
            </a:r>
            <a:r>
              <a:rPr lang="id-ID" altLang="en-US" sz="2800" dirty="0" smtClean="0"/>
              <a:t>  dibandingkan dengan nilai tegangan</a:t>
            </a:r>
            <a:r>
              <a:rPr lang="en-US" altLang="en-US" sz="2800" dirty="0" smtClean="0"/>
              <a:t> (</a:t>
            </a:r>
            <a:r>
              <a:rPr lang="en-US" altLang="en-US" sz="2800" i="1" dirty="0" smtClean="0"/>
              <a:t>u</a:t>
            </a:r>
            <a:r>
              <a:rPr lang="id-ID" altLang="en-US" sz="2800" i="1" dirty="0" smtClean="0"/>
              <a:t>ntuk komponen C</a:t>
            </a:r>
            <a:r>
              <a:rPr lang="en-US" alt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762000" y="1600200"/>
          <a:ext cx="5562600" cy="453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2209800" imgH="1803400" progId="Equation.3">
                  <p:embed/>
                </p:oleObj>
              </mc:Choice>
              <mc:Fallback>
                <p:oleObj name="Equation" r:id="rId3" imgW="2209800" imgH="180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5562600" cy="453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smtClean="0"/>
              <a:t>Perbaikan Faktor Daya/ </a:t>
            </a:r>
            <a:r>
              <a:rPr lang="id-ID" altLang="en-US" sz="4000" i="1" smtClean="0"/>
              <a:t>Correction Power Factor</a:t>
            </a:r>
            <a:endParaRPr lang="en-US" altLang="en-US" sz="4000" i="1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Faktor daya atau </a:t>
            </a:r>
            <a:r>
              <a:rPr lang="id-ID" altLang="en-US" i="1" smtClean="0"/>
              <a:t>power factor </a:t>
            </a:r>
            <a:r>
              <a:rPr lang="id-ID" altLang="en-US" smtClean="0"/>
              <a:t>( pf ) akan membesar atau meningkat ketika nilai cos </a:t>
            </a:r>
            <a:r>
              <a:rPr lang="id-ID" altLang="en-US" smtClean="0">
                <a:sym typeface="Symbol" panose="05050102010706020507" pitchFamily="18" charset="2"/>
              </a:rPr>
              <a:t></a:t>
            </a:r>
            <a:r>
              <a:rPr lang="id-ID" altLang="en-US" smtClean="0"/>
              <a:t> mendekati nilai 1 atau sudut </a:t>
            </a:r>
            <a:r>
              <a:rPr lang="id-ID" altLang="en-US" smtClean="0">
                <a:sym typeface="Symbol" panose="05050102010706020507" pitchFamily="18" charset="2"/>
              </a:rPr>
              <a:t></a:t>
            </a:r>
            <a:r>
              <a:rPr lang="id-ID" altLang="en-US" smtClean="0"/>
              <a:t> akan mendekati sudut 0.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609725"/>
            <a:ext cx="8458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200"/>
            <a:ext cx="8466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774"/>
            <a:ext cx="826282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id-ID" dirty="0" smtClean="0"/>
              <a:t>	</a:t>
            </a:r>
            <a:r>
              <a:rPr lang="id-ID" altLang="id-ID" dirty="0" smtClean="0"/>
              <a:t>Jika sebuah komponen menyerap daya sebesar positif X maka komponen tersebut juga mengirimkan daya sebesar negatif X</a:t>
            </a:r>
          </a:p>
          <a:p>
            <a:pPr>
              <a:buFontTx/>
              <a:buNone/>
            </a:pPr>
            <a:endParaRPr lang="id-ID" altLang="id-ID" dirty="0" smtClean="0"/>
          </a:p>
          <a:p>
            <a:pPr>
              <a:buFontTx/>
              <a:buNone/>
            </a:pPr>
            <a:r>
              <a:rPr lang="id-ID" altLang="id-ID" dirty="0" smtClean="0"/>
              <a:t>	Menyerap (+X) = Mengirim (-X)</a:t>
            </a:r>
            <a:endParaRPr lang="en-US" alt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600200"/>
            <a:ext cx="832385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565275"/>
            <a:ext cx="8419233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Menyerap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positif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memasuki</a:t>
            </a:r>
            <a:r>
              <a:rPr lang="en-US" dirty="0" smtClean="0">
                <a:sym typeface="Wingdings" panose="05000000000000000000" pitchFamily="2" charset="2"/>
              </a:rPr>
              <a:t> terminal </a:t>
            </a:r>
            <a:r>
              <a:rPr lang="en-US" dirty="0" err="1" smtClean="0">
                <a:sym typeface="Wingdings" panose="05000000000000000000" pitchFamily="2" charset="2"/>
              </a:rPr>
              <a:t>positif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elemen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Mengirim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daya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positif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meninggalkan</a:t>
            </a:r>
            <a:r>
              <a:rPr lang="en-US" dirty="0" smtClean="0">
                <a:sym typeface="Wingdings" panose="05000000000000000000" pitchFamily="2" charset="2"/>
              </a:rPr>
              <a:t> terminal </a:t>
            </a:r>
            <a:r>
              <a:rPr lang="en-US" dirty="0" err="1" smtClean="0">
                <a:sym typeface="Wingdings" panose="05000000000000000000" pitchFamily="2" charset="2"/>
              </a:rPr>
              <a:t>positif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0"/>
            <a:ext cx="3505200" cy="457200"/>
          </a:xfrm>
        </p:spPr>
        <p:txBody>
          <a:bodyPr/>
          <a:lstStyle/>
          <a:p>
            <a:pPr algn="l" eaLnBrk="1" hangingPunct="1"/>
            <a:r>
              <a:rPr lang="en-US" altLang="en-US" sz="2400" dirty="0" smtClean="0"/>
              <a:t>(UTS D3 2004)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4114800"/>
            <a:ext cx="990600" cy="457200"/>
          </a:xfrm>
        </p:spPr>
        <p:txBody>
          <a:bodyPr/>
          <a:lstStyle/>
          <a:p>
            <a:pPr algn="l" eaLnBrk="1" hangingPunct="1"/>
            <a:r>
              <a:rPr lang="en-US" altLang="en-US" sz="2400" smtClean="0">
                <a:solidFill>
                  <a:schemeClr val="accent2"/>
                </a:solidFill>
              </a:rPr>
              <a:t>80 W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" y="4572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Tentukan daya pada masing-masing elemen !</a:t>
            </a:r>
          </a:p>
        </p:txBody>
      </p:sp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533400" y="990600"/>
          <a:ext cx="57150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r:id="rId3" imgW="2771429" imgH="1181265" progId="">
                  <p:embed/>
                </p:oleObj>
              </mc:Choice>
              <mc:Fallback>
                <p:oleObj r:id="rId3" imgW="2771429" imgH="11812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57150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24"/>
          <p:cNvSpPr>
            <a:spLocks noChangeArrowheads="1"/>
          </p:cNvSpPr>
          <p:nvPr/>
        </p:nvSpPr>
        <p:spPr bwMode="auto">
          <a:xfrm>
            <a:off x="3143250" y="1454150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165" name="Group 117"/>
          <p:cNvGraphicFramePr>
            <a:graphicFrameLocks noGrp="1"/>
          </p:cNvGraphicFramePr>
          <p:nvPr/>
        </p:nvGraphicFramePr>
        <p:xfrm>
          <a:off x="1066800" y="3581400"/>
          <a:ext cx="5029200" cy="2754313"/>
        </p:xfrm>
        <a:graphic>
          <a:graphicData uri="http://schemas.openxmlformats.org/drawingml/2006/table">
            <a:tbl>
              <a:tblPr/>
              <a:tblGrid>
                <a:gridCol w="1509713"/>
                <a:gridCol w="1758950"/>
                <a:gridCol w="17605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Menyerap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Mengirim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A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V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Ohm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Ohm</a:t>
                      </a:r>
                      <a:endParaRPr kumimoji="0" lang="nl-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2895600" y="4114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-80 W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3124200" y="4648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8 W</a:t>
            </a: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4724400" y="4648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-8 W</a:t>
            </a: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3048000" y="5181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64 W</a:t>
            </a:r>
          </a:p>
        </p:txBody>
      </p:sp>
      <p:sp>
        <p:nvSpPr>
          <p:cNvPr id="2169" name="Rectangle 121"/>
          <p:cNvSpPr>
            <a:spLocks noChangeArrowheads="1"/>
          </p:cNvSpPr>
          <p:nvPr/>
        </p:nvSpPr>
        <p:spPr bwMode="auto">
          <a:xfrm>
            <a:off x="4724400" y="518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-64 W</a:t>
            </a: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3048000" y="579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8 W</a:t>
            </a:r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4800600" y="579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-8 W</a:t>
            </a:r>
          </a:p>
        </p:txBody>
      </p:sp>
    </p:spTree>
    <p:extLst>
      <p:ext uri="{BB962C8B-B14F-4D97-AF65-F5344CB8AC3E}">
        <p14:creationId xmlns:p14="http://schemas.microsoft.com/office/powerpoint/2010/main" val="3023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160" grpId="0" build="p"/>
      <p:bldP spid="2166" grpId="0" build="p"/>
      <p:bldP spid="2167" grpId="0" build="p"/>
      <p:bldP spid="2168" grpId="0" build="p"/>
      <p:bldP spid="2169" grpId="0" build="p"/>
      <p:bldP spid="2170" grpId="0" build="p"/>
      <p:bldP spid="2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457200" y="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(UTS </a:t>
            </a:r>
            <a:r>
              <a:rPr lang="en-US" altLang="en-US" sz="2400" dirty="0">
                <a:solidFill>
                  <a:schemeClr val="tx2"/>
                </a:solidFill>
              </a:rPr>
              <a:t>S1 2002)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67000" y="4373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60 W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457200" y="4572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Tentukan daya pada masing-masing elemen !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143250" y="1454150"/>
            <a:ext cx="685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2294" name="Rectangle 43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12295" name="Object 42"/>
          <p:cNvGraphicFramePr>
            <a:graphicFrameLocks noChangeAspect="1"/>
          </p:cNvGraphicFramePr>
          <p:nvPr/>
        </p:nvGraphicFramePr>
        <p:xfrm>
          <a:off x="990600" y="990600"/>
          <a:ext cx="55626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Visio" r:id="rId3" imgW="3619359" imgH="1801807" progId="Visio.Drawing.6">
                  <p:embed/>
                </p:oleObj>
              </mc:Choice>
              <mc:Fallback>
                <p:oleObj name="Visio" r:id="rId3" imgW="3619359" imgH="180180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55626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" name="Group 163"/>
          <p:cNvGraphicFramePr>
            <a:graphicFrameLocks noGrp="1"/>
          </p:cNvGraphicFramePr>
          <p:nvPr>
            <p:ph/>
          </p:nvPr>
        </p:nvGraphicFramePr>
        <p:xfrm>
          <a:off x="762000" y="3733800"/>
          <a:ext cx="5562600" cy="2620965"/>
        </p:xfrm>
        <a:graphic>
          <a:graphicData uri="http://schemas.openxmlformats.org/drawingml/2006/table">
            <a:tbl>
              <a:tblPr/>
              <a:tblGrid>
                <a:gridCol w="1506538"/>
                <a:gridCol w="1608137"/>
                <a:gridCol w="2447925"/>
              </a:tblGrid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Menyerap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Mengirim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- 3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- 8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4572000" y="4373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-60 W</a:t>
            </a:r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4648200" y="4754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15 W</a:t>
            </a:r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2590800" y="4754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-15 W</a:t>
            </a:r>
          </a:p>
        </p:txBody>
      </p:sp>
      <p:sp>
        <p:nvSpPr>
          <p:cNvPr id="8359" name="Rectangle 167"/>
          <p:cNvSpPr>
            <a:spLocks noChangeArrowheads="1"/>
          </p:cNvSpPr>
          <p:nvPr/>
        </p:nvSpPr>
        <p:spPr bwMode="auto">
          <a:xfrm>
            <a:off x="4648200" y="5135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60 W</a:t>
            </a:r>
          </a:p>
        </p:txBody>
      </p:sp>
      <p:sp>
        <p:nvSpPr>
          <p:cNvPr id="8360" name="Rectangle 168"/>
          <p:cNvSpPr>
            <a:spLocks noChangeArrowheads="1"/>
          </p:cNvSpPr>
          <p:nvPr/>
        </p:nvSpPr>
        <p:spPr bwMode="auto">
          <a:xfrm>
            <a:off x="2590800" y="5135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-60 W</a:t>
            </a:r>
          </a:p>
        </p:txBody>
      </p:sp>
      <p:sp>
        <p:nvSpPr>
          <p:cNvPr id="8361" name="Rectangle 169"/>
          <p:cNvSpPr>
            <a:spLocks noChangeArrowheads="1"/>
          </p:cNvSpPr>
          <p:nvPr/>
        </p:nvSpPr>
        <p:spPr bwMode="auto">
          <a:xfrm>
            <a:off x="2590800" y="55165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135 W</a:t>
            </a:r>
          </a:p>
        </p:txBody>
      </p:sp>
      <p:sp>
        <p:nvSpPr>
          <p:cNvPr id="8362" name="Rectangle 170"/>
          <p:cNvSpPr>
            <a:spLocks noChangeArrowheads="1"/>
          </p:cNvSpPr>
          <p:nvPr/>
        </p:nvSpPr>
        <p:spPr bwMode="auto">
          <a:xfrm>
            <a:off x="4495800" y="55165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-135 W</a:t>
            </a:r>
          </a:p>
        </p:txBody>
      </p:sp>
      <p:sp>
        <p:nvSpPr>
          <p:cNvPr id="8363" name="Rectangle 171"/>
          <p:cNvSpPr>
            <a:spLocks noChangeArrowheads="1"/>
          </p:cNvSpPr>
          <p:nvPr/>
        </p:nvSpPr>
        <p:spPr bwMode="auto">
          <a:xfrm>
            <a:off x="4572000" y="59737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120 W</a:t>
            </a:r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2514600" y="59737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-120 W</a:t>
            </a:r>
          </a:p>
        </p:txBody>
      </p:sp>
    </p:spTree>
    <p:extLst>
      <p:ext uri="{BB962C8B-B14F-4D97-AF65-F5344CB8AC3E}">
        <p14:creationId xmlns:p14="http://schemas.microsoft.com/office/powerpoint/2010/main" val="40174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356" grpId="0" build="p"/>
      <p:bldP spid="8357" grpId="0" build="p"/>
      <p:bldP spid="8358" grpId="0" build="p"/>
      <p:bldP spid="8359" grpId="0" build="p"/>
      <p:bldP spid="8360" grpId="0" build="p"/>
      <p:bldP spid="8361" grpId="0" build="p"/>
      <p:bldP spid="8362" grpId="0" build="p"/>
      <p:bldP spid="8363" grpId="0" build="p"/>
      <p:bldP spid="8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Nilai Sesaat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Nilai sesaat suatu tegangan atau arus adalah nilai tegangan atau arus pada sebarang waktu peninjauan. Hal ini mengakibatkan munculnya daya sesaat: </a:t>
            </a:r>
            <a:r>
              <a:rPr lang="id-ID" altLang="en-US" i="1" smtClean="0"/>
              <a:t>p</a:t>
            </a:r>
            <a:r>
              <a:rPr lang="id-ID" altLang="en-US" smtClean="0"/>
              <a:t>(</a:t>
            </a:r>
            <a:r>
              <a:rPr lang="id-ID" altLang="en-US" i="1" smtClean="0"/>
              <a:t>t</a:t>
            </a:r>
            <a:r>
              <a:rPr lang="id-ID" altLang="en-US" smtClean="0"/>
              <a:t>) = </a:t>
            </a:r>
            <a:r>
              <a:rPr lang="id-ID" altLang="en-US" i="1" smtClean="0"/>
              <a:t>v</a:t>
            </a:r>
            <a:r>
              <a:rPr lang="id-ID" altLang="en-US" smtClean="0"/>
              <a:t>(</a:t>
            </a:r>
            <a:r>
              <a:rPr lang="id-ID" altLang="en-US" i="1" smtClean="0"/>
              <a:t>t</a:t>
            </a:r>
            <a:r>
              <a:rPr lang="id-ID" altLang="en-US" smtClean="0"/>
              <a:t>) x </a:t>
            </a:r>
            <a:r>
              <a:rPr lang="id-ID" altLang="en-US" i="1" smtClean="0"/>
              <a:t>i</a:t>
            </a:r>
            <a:r>
              <a:rPr lang="id-ID" altLang="en-US" smtClean="0"/>
              <a:t>(</a:t>
            </a:r>
            <a:r>
              <a:rPr lang="id-ID" altLang="en-US" i="1" smtClean="0"/>
              <a:t>t</a:t>
            </a:r>
            <a:r>
              <a:rPr lang="id-ID" altLang="en-US" smtClean="0"/>
              <a:t>). Pengertian besaran dalam persoalan pemindahan energi.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3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Daya Sesaat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Daya sesaat adalah daya yang terjadi pada saat hanya waktu tertentu ketika sebuah komponen mempunyai nilai tegangan dan arus yang mengalir padanya hanya saat waktu tersebut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mtClean="0"/>
              <a:t>Nilai Rata-Rata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Nilai rata-rata suatu arus </a:t>
            </a:r>
            <a:r>
              <a:rPr lang="id-ID" altLang="en-US" i="1" smtClean="0"/>
              <a:t>i</a:t>
            </a:r>
            <a:r>
              <a:rPr lang="id-ID" altLang="en-US" smtClean="0"/>
              <a:t>(</a:t>
            </a:r>
            <a:r>
              <a:rPr lang="id-ID" altLang="en-US" i="1" smtClean="0"/>
              <a:t>t</a:t>
            </a:r>
            <a:r>
              <a:rPr lang="id-ID" altLang="en-US" smtClean="0"/>
              <a:t>) dalam satu perioda merupakan arus konstan </a:t>
            </a:r>
            <a:r>
              <a:rPr lang="id-ID" altLang="en-US" i="1" smtClean="0"/>
              <a:t>I</a:t>
            </a:r>
            <a:r>
              <a:rPr lang="id-ID" altLang="en-US" smtClean="0"/>
              <a:t>av, yang dalam perioda itu dapat memindahkan muatan Q yang sama</a:t>
            </a:r>
            <a:r>
              <a:rPr lang="en-US" altLang="en-US" smtClean="0"/>
              <a:t> 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905000" y="4114800"/>
          <a:ext cx="27432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952087" imgH="482391" progId="Equation.3">
                  <p:embed/>
                </p:oleObj>
              </mc:Choice>
              <mc:Fallback>
                <p:oleObj name="Equation" r:id="rId3" imgW="95208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27432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80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199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B99A65-9C96-4DED-8397-27A017CF47C5}"/>
</file>

<file path=customXml/itemProps2.xml><?xml version="1.0" encoding="utf-8"?>
<ds:datastoreItem xmlns:ds="http://schemas.openxmlformats.org/officeDocument/2006/customXml" ds:itemID="{C4A3CD1D-0093-4B18-8F09-51D06CA04AD0}"/>
</file>

<file path=customXml/itemProps3.xml><?xml version="1.0" encoding="utf-8"?>
<ds:datastoreItem xmlns:ds="http://schemas.openxmlformats.org/officeDocument/2006/customXml" ds:itemID="{B5020BF2-2F3E-4C89-9D24-65108CCD8A8B}"/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341</Words>
  <Application>Microsoft Office PowerPoint</Application>
  <PresentationFormat>On-screen Show (4:3)</PresentationFormat>
  <Paragraphs>78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Symbol</vt:lpstr>
      <vt:lpstr>Times New Roman</vt:lpstr>
      <vt:lpstr>Wingdings</vt:lpstr>
      <vt:lpstr>Default Design</vt:lpstr>
      <vt:lpstr>Equation</vt:lpstr>
      <vt:lpstr>Visio</vt:lpstr>
      <vt:lpstr>Bab 12. Daya pada Rangkaian RLC</vt:lpstr>
      <vt:lpstr>PowerPoint Presentation</vt:lpstr>
      <vt:lpstr>PowerPoint Presentation</vt:lpstr>
      <vt:lpstr>PowerPoint Presentation</vt:lpstr>
      <vt:lpstr>(UTS D3 2004)</vt:lpstr>
      <vt:lpstr>PowerPoint Presentation</vt:lpstr>
      <vt:lpstr>Nilai Sesaat</vt:lpstr>
      <vt:lpstr>Daya Sesaat</vt:lpstr>
      <vt:lpstr>Nilai Rata-Rata</vt:lpstr>
      <vt:lpstr>Daya Rata – Rata</vt:lpstr>
      <vt:lpstr>Daya rata-rata pada komponen L :</vt:lpstr>
      <vt:lpstr>PowerPoint Presentation</vt:lpstr>
      <vt:lpstr>Daya rata-rata pada komponen C :</vt:lpstr>
      <vt:lpstr>PowerPoint Presentation</vt:lpstr>
      <vt:lpstr>Daya rata-rata pada komponen R :</vt:lpstr>
      <vt:lpstr>PowerPoint Presentation</vt:lpstr>
      <vt:lpstr>Daya Rata – Rata (P)</vt:lpstr>
      <vt:lpstr>Daya Reaktif ( Q )</vt:lpstr>
      <vt:lpstr>Daya Tampak ( S )</vt:lpstr>
      <vt:lpstr>Daya kompleks</vt:lpstr>
      <vt:lpstr>Faktor Daya</vt:lpstr>
      <vt:lpstr>Faktor Daya</vt:lpstr>
      <vt:lpstr>Segitiga Daya</vt:lpstr>
      <vt:lpstr>PowerPoint Presentation</vt:lpstr>
      <vt:lpstr>PowerPoint Presentation</vt:lpstr>
      <vt:lpstr>Perbaikan Faktor Daya/ Correction Power Factor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mohamad ramdhani</cp:lastModifiedBy>
  <cp:revision>52</cp:revision>
  <dcterms:created xsi:type="dcterms:W3CDTF">2009-05-05T07:01:01Z</dcterms:created>
  <dcterms:modified xsi:type="dcterms:W3CDTF">2018-12-10T05:55:28Z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