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35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36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90" saveSubsetFonts="1">
  <p:sldMasterIdLst>
    <p:sldMasterId id="2147483648" r:id="rId1"/>
  </p:sldMasterIdLst>
  <p:notesMasterIdLst>
    <p:notesMasterId r:id="rId42"/>
  </p:notesMasterIdLst>
  <p:sldIdLst>
    <p:sldId id="256" r:id="rId2"/>
    <p:sldId id="295" r:id="rId3"/>
    <p:sldId id="296" r:id="rId4"/>
    <p:sldId id="29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7C80"/>
    <a:srgbClr val="00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wmf"/><Relationship Id="rId1" Type="http://schemas.openxmlformats.org/officeDocument/2006/relationships/image" Target="../media/image41.png"/><Relationship Id="rId4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png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wmf"/><Relationship Id="rId1" Type="http://schemas.openxmlformats.org/officeDocument/2006/relationships/image" Target="../media/image47.png"/><Relationship Id="rId4" Type="http://schemas.openxmlformats.org/officeDocument/2006/relationships/image" Target="../media/image5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E08EA5C-8D47-4B50-ADF7-C8453774A9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607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D53A3-C684-4551-9AFF-D59B8B812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15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C5FF8-509D-44A8-894C-86B804B92F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79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187BF-05C4-4C32-89FB-66E76ED92D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6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5F126-01AF-4625-96F3-28147AA1F2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97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2E9BA-CBDC-4C90-828D-C92B3B2F0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42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C63A4-23A4-4E59-8410-48B482581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25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A11F4-8FC2-468D-A5BE-4B4E80D1D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29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338E0-FADD-468D-BA73-6AA68D5B1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24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5CC9B-408D-4775-BD7F-DF5A8A844B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40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1650C-1FD8-45AE-AA65-9A762F924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88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4DB9F-69B1-4E3B-8B96-CE211CFA8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61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BAD96-E8A4-44AB-AEF8-4DD41193B4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6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3C39A99-784A-431E-ADFA-449C987FD5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4.wmf"/><Relationship Id="rId4" Type="http://schemas.openxmlformats.org/officeDocument/2006/relationships/image" Target="../media/image41.png"/><Relationship Id="rId9" Type="http://schemas.openxmlformats.org/officeDocument/2006/relationships/oleObject" Target="../embeddings/oleObject3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0.wmf"/><Relationship Id="rId4" Type="http://schemas.openxmlformats.org/officeDocument/2006/relationships/image" Target="../media/image47.png"/><Relationship Id="rId9" Type="http://schemas.openxmlformats.org/officeDocument/2006/relationships/oleObject" Target="../embeddings/oleObject4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>
                <a:latin typeface="Calibri" panose="020F0502020204030204" pitchFamily="34" charset="0"/>
              </a:rPr>
              <a:t>Bab 13. </a:t>
            </a:r>
            <a:r>
              <a:rPr lang="en-US" altLang="en-US" dirty="0" err="1" smtClean="0">
                <a:latin typeface="Calibri" panose="020F0502020204030204" pitchFamily="34" charset="0"/>
              </a:rPr>
              <a:t>Fungsi</a:t>
            </a:r>
            <a:r>
              <a:rPr lang="en-US" altLang="en-US" dirty="0" smtClean="0">
                <a:latin typeface="Calibri" panose="020F0502020204030204" pitchFamily="34" charset="0"/>
              </a:rPr>
              <a:t> Transfer </a:t>
            </a:r>
            <a:r>
              <a:rPr lang="en-US" altLang="en-US" dirty="0" err="1" smtClean="0">
                <a:latin typeface="Calibri" panose="020F0502020204030204" pitchFamily="34" charset="0"/>
              </a:rPr>
              <a:t>dan</a:t>
            </a:r>
            <a:r>
              <a:rPr lang="en-US" altLang="en-US" dirty="0" smtClean="0">
                <a:latin typeface="Calibri" panose="020F0502020204030204" pitchFamily="34" charset="0"/>
              </a:rPr>
              <a:t> </a:t>
            </a:r>
            <a:r>
              <a:rPr lang="en-US" altLang="en-US" dirty="0" err="1" smtClean="0">
                <a:latin typeface="Calibri" panose="020F0502020204030204" pitchFamily="34" charset="0"/>
              </a:rPr>
              <a:t>Respon</a:t>
            </a:r>
            <a:r>
              <a:rPr lang="en-US" altLang="en-US" dirty="0" smtClean="0">
                <a:latin typeface="Calibri" panose="020F0502020204030204" pitchFamily="34" charset="0"/>
              </a:rPr>
              <a:t> </a:t>
            </a:r>
            <a:r>
              <a:rPr lang="en-US" altLang="en-US" dirty="0" err="1" smtClean="0">
                <a:latin typeface="Calibri" panose="020F0502020204030204" pitchFamily="34" charset="0"/>
              </a:rPr>
              <a:t>Frekuensi</a:t>
            </a:r>
            <a:r>
              <a:rPr lang="en-US" altLang="en-US" dirty="0" smtClean="0">
                <a:latin typeface="Calibri" panose="020F0502020204030204" pitchFamily="34" charset="0"/>
              </a:rPr>
              <a:t> 			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 Mohamad Ramdhani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d-ID" altLang="en-US" sz="2800" smtClean="0"/>
              <a:t>Gambar respon frekuensi phasa :</a:t>
            </a:r>
            <a:endParaRPr lang="en-US" altLang="en-US" sz="2800" smtClean="0"/>
          </a:p>
        </p:txBody>
      </p:sp>
      <p:graphicFrame>
        <p:nvGraphicFramePr>
          <p:cNvPr id="922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90600" y="2743200"/>
          <a:ext cx="54864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r:id="rId3" imgW="2866667" imgH="1590897" progId="">
                  <p:embed/>
                </p:oleObj>
              </mc:Choice>
              <mc:Fallback>
                <p:oleObj r:id="rId3" imgW="2866667" imgH="159089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54864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0" y="1676400"/>
          <a:ext cx="3657600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r:id="rId3" imgW="2038095" imgH="1428949" progId="">
                  <p:embed/>
                </p:oleObj>
              </mc:Choice>
              <mc:Fallback>
                <p:oleObj r:id="rId3" imgW="2038095" imgH="142894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3657600" cy="256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447800" y="4648200"/>
          <a:ext cx="586740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5" imgW="2171700" imgH="508000" progId="Equation.3">
                  <p:embed/>
                </p:oleObj>
              </mc:Choice>
              <mc:Fallback>
                <p:oleObj name="Equation" r:id="rId5" imgW="21717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5867400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010400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d-ID" altLang="en-US" sz="2800" smtClean="0"/>
              <a:t>Gambar respon frekuensi magnitude :</a:t>
            </a:r>
            <a:endParaRPr lang="en-US" altLang="en-US" sz="2800" smtClean="0"/>
          </a:p>
        </p:txBody>
      </p:sp>
      <p:graphicFrame>
        <p:nvGraphicFramePr>
          <p:cNvPr id="1229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2667000"/>
          <a:ext cx="5715000" cy="331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3" imgW="2610214" imgH="1514686" progId="">
                  <p:embed/>
                </p:oleObj>
              </mc:Choice>
              <mc:Fallback>
                <p:oleObj r:id="rId3" imgW="2610214" imgH="151468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5715000" cy="331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d-ID" altLang="en-US" sz="2800" smtClean="0"/>
              <a:t>Gambar respon frekuensi phasa :</a:t>
            </a:r>
            <a:endParaRPr lang="en-US" altLang="en-US" sz="2800" smtClean="0"/>
          </a:p>
        </p:txBody>
      </p:sp>
      <p:graphicFrame>
        <p:nvGraphicFramePr>
          <p:cNvPr id="1331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2667000"/>
          <a:ext cx="5791200" cy="366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3" imgW="2828571" imgH="1790476" progId="">
                  <p:embed/>
                </p:oleObj>
              </mc:Choice>
              <mc:Fallback>
                <p:oleObj r:id="rId3" imgW="2828571" imgH="179047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5791200" cy="366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mtClean="0"/>
              <a:t>Rangkaian RC</a:t>
            </a:r>
            <a:endParaRPr lang="en-US" altLang="en-US" smtClean="0"/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38200" y="1676400"/>
          <a:ext cx="3733800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r:id="rId3" imgW="2019048" imgH="1495634" progId="">
                  <p:embed/>
                </p:oleObj>
              </mc:Choice>
              <mc:Fallback>
                <p:oleObj r:id="rId3" imgW="2019048" imgH="1495634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3733800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914400" y="4724400"/>
          <a:ext cx="632460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5" imgW="2387600" imgH="508000" progId="Equation.3">
                  <p:embed/>
                </p:oleObj>
              </mc:Choice>
              <mc:Fallback>
                <p:oleObj name="Equation" r:id="rId5" imgW="23876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6324600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1628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d-ID" altLang="en-US" sz="2800" smtClean="0"/>
              <a:t>Gambar respon frekuensi magnitude :</a:t>
            </a:r>
            <a:endParaRPr lang="en-US" altLang="en-US" sz="2800" smtClean="0"/>
          </a:p>
        </p:txBody>
      </p:sp>
      <p:graphicFrame>
        <p:nvGraphicFramePr>
          <p:cNvPr id="1638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2667000"/>
          <a:ext cx="54864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r:id="rId3" imgW="2610214" imgH="1619476" progId="">
                  <p:embed/>
                </p:oleObj>
              </mc:Choice>
              <mc:Fallback>
                <p:oleObj r:id="rId3" imgW="2610214" imgH="161947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5486400" cy="340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d-ID" altLang="en-US" sz="2800" smtClean="0"/>
              <a:t>Gambar respon frekuensi phasa :</a:t>
            </a:r>
            <a:endParaRPr lang="en-US" altLang="en-US" sz="2800" smtClean="0"/>
          </a:p>
        </p:txBody>
      </p:sp>
      <p:graphicFrame>
        <p:nvGraphicFramePr>
          <p:cNvPr id="1741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2667000"/>
          <a:ext cx="541020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r:id="rId3" imgW="2819794" imgH="1876190" progId="">
                  <p:embed/>
                </p:oleObj>
              </mc:Choice>
              <mc:Fallback>
                <p:oleObj r:id="rId3" imgW="2819794" imgH="187619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5410200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5800" y="1524000"/>
          <a:ext cx="403860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r:id="rId3" imgW="1952898" imgH="1438095" progId="">
                  <p:embed/>
                </p:oleObj>
              </mc:Choice>
              <mc:Fallback>
                <p:oleObj r:id="rId3" imgW="1952898" imgH="143809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403860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8438" name="Object 7"/>
          <p:cNvGraphicFramePr>
            <a:graphicFrameLocks noChangeAspect="1"/>
          </p:cNvGraphicFramePr>
          <p:nvPr/>
        </p:nvGraphicFramePr>
        <p:xfrm>
          <a:off x="990600" y="4724400"/>
          <a:ext cx="5943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5" imgW="2286000" imgH="584200" progId="Equation.3">
                  <p:embed/>
                </p:oleObj>
              </mc:Choice>
              <mc:Fallback>
                <p:oleObj name="Equation" r:id="rId5" imgW="2286000" imgH="58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5943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z="4000" dirty="0" smtClean="0"/>
              <a:t>Fungsi Transfer</a:t>
            </a:r>
            <a:endParaRPr lang="en-US" altLang="en-US" sz="4000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dirty="0" smtClean="0"/>
              <a:t>Perbandingan antara output dengan input dalam frekuensi / H(</a:t>
            </a:r>
            <a:r>
              <a:rPr lang="en-US" altLang="en-US" dirty="0" err="1" smtClean="0"/>
              <a:t>jw</a:t>
            </a:r>
            <a:r>
              <a:rPr lang="id-ID" altLang="en-US" dirty="0" smtClean="0"/>
              <a:t>).</a:t>
            </a:r>
          </a:p>
          <a:p>
            <a:pPr eaLnBrk="1" hangingPunct="1"/>
            <a:r>
              <a:rPr lang="id-ID" altLang="en-US" dirty="0" smtClean="0"/>
              <a:t>H(</a:t>
            </a:r>
            <a:r>
              <a:rPr lang="en-US" altLang="en-US" dirty="0" err="1" smtClean="0"/>
              <a:t>jw</a:t>
            </a:r>
            <a:r>
              <a:rPr lang="id-ID" altLang="en-US" dirty="0" smtClean="0"/>
              <a:t>) bisa perbandingan tegangan terhadap arus, arus terhadap tegangan, tegangan terhadap tegangan, atau arus terhadap arus.</a:t>
            </a:r>
            <a:r>
              <a:rPr lang="en-US" altLang="en-US" dirty="0" smtClean="0"/>
              <a:t>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7799"/>
              </p:ext>
            </p:extLst>
          </p:nvPr>
        </p:nvGraphicFramePr>
        <p:xfrm>
          <a:off x="950913" y="4818063"/>
          <a:ext cx="750728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3" imgW="2755800" imgH="431640" progId="Equation.3">
                  <p:embed/>
                </p:oleObj>
              </mc:Choice>
              <mc:Fallback>
                <p:oleObj name="Equation" r:id="rId3" imgW="275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4818063"/>
                        <a:ext cx="7507287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6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d-ID" altLang="en-US" sz="2800" smtClean="0"/>
              <a:t>Gambar respon frekuensi magnitude :</a:t>
            </a:r>
            <a:endParaRPr lang="en-US" altLang="en-US" sz="2800" smtClean="0"/>
          </a:p>
        </p:txBody>
      </p:sp>
      <p:graphicFrame>
        <p:nvGraphicFramePr>
          <p:cNvPr id="1946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90600" y="2590800"/>
          <a:ext cx="5943600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r:id="rId3" imgW="2800741" imgH="1533739" progId="">
                  <p:embed/>
                </p:oleObj>
              </mc:Choice>
              <mc:Fallback>
                <p:oleObj r:id="rId3" imgW="2800741" imgH="153373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5943600" cy="325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d-ID" altLang="en-US" sz="2800" smtClean="0"/>
              <a:t>Gambar respon frekuensi phasa :</a:t>
            </a:r>
            <a:endParaRPr lang="en-US" altLang="en-US" sz="2800" smtClean="0"/>
          </a:p>
        </p:txBody>
      </p:sp>
      <p:graphicFrame>
        <p:nvGraphicFramePr>
          <p:cNvPr id="2048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2667000"/>
          <a:ext cx="6324600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r:id="rId3" imgW="2847619" imgH="1580952" progId="">
                  <p:embed/>
                </p:oleObj>
              </mc:Choice>
              <mc:Fallback>
                <p:oleObj r:id="rId3" imgW="2847619" imgH="158095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6324600" cy="351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mtClean="0"/>
              <a:t>Rangkaian RLC</a:t>
            </a:r>
            <a:endParaRPr lang="en-US" altLang="en-US" smtClean="0"/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0" y="1600200"/>
          <a:ext cx="4038600" cy="25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r:id="rId3" imgW="2457143" imgH="1561905" progId="">
                  <p:embed/>
                </p:oleObj>
              </mc:Choice>
              <mc:Fallback>
                <p:oleObj r:id="rId3" imgW="2457143" imgH="156190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4038600" cy="256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685800" y="4419600"/>
          <a:ext cx="80010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5" imgW="3098800" imgH="508000" progId="Equation.3">
                  <p:embed/>
                </p:oleObj>
              </mc:Choice>
              <mc:Fallback>
                <p:oleObj name="Equation" r:id="rId5" imgW="30988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80010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5486400" cy="463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d-ID" altLang="en-US" sz="2800" smtClean="0"/>
              <a:t>Gambar respon frekuensi magnitude :</a:t>
            </a:r>
            <a:endParaRPr lang="en-US" altLang="en-US" sz="2800" smtClean="0"/>
          </a:p>
        </p:txBody>
      </p:sp>
      <p:graphicFrame>
        <p:nvGraphicFramePr>
          <p:cNvPr id="2355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2667000"/>
          <a:ext cx="6477000" cy="350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r:id="rId3" imgW="2991268" imgH="1619476" progId="">
                  <p:embed/>
                </p:oleObj>
              </mc:Choice>
              <mc:Fallback>
                <p:oleObj r:id="rId3" imgW="2991268" imgH="161947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6477000" cy="350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d-ID" altLang="en-US" sz="2800" smtClean="0"/>
              <a:t>Gambar respon frekuensi phasa :</a:t>
            </a:r>
            <a:endParaRPr lang="en-US" altLang="en-US" sz="2800" smtClean="0"/>
          </a:p>
        </p:txBody>
      </p:sp>
      <p:graphicFrame>
        <p:nvGraphicFramePr>
          <p:cNvPr id="2458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43000" y="2667000"/>
          <a:ext cx="4495800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r:id="rId3" imgW="2952381" imgH="2276793" progId="">
                  <p:embed/>
                </p:oleObj>
              </mc:Choice>
              <mc:Fallback>
                <p:oleObj r:id="rId3" imgW="2952381" imgH="2276793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4495800" cy="346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38200" y="1600200"/>
          <a:ext cx="4038600" cy="291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r:id="rId3" imgW="2123810" imgH="1533739" progId="">
                  <p:embed/>
                </p:oleObj>
              </mc:Choice>
              <mc:Fallback>
                <p:oleObj r:id="rId3" imgW="2123810" imgH="153373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4038600" cy="291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25606" name="Object 7"/>
          <p:cNvGraphicFramePr>
            <a:graphicFrameLocks noChangeAspect="1"/>
          </p:cNvGraphicFramePr>
          <p:nvPr/>
        </p:nvGraphicFramePr>
        <p:xfrm>
          <a:off x="990600" y="4648200"/>
          <a:ext cx="70866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5" imgW="3149600" imgH="698500" progId="Equation.3">
                  <p:embed/>
                </p:oleObj>
              </mc:Choice>
              <mc:Fallback>
                <p:oleObj name="Equation" r:id="rId5" imgW="3149600" imgH="698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48200"/>
                        <a:ext cx="708660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5486400" cy="468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d-ID" altLang="en-US" sz="2800" smtClean="0"/>
              <a:t>Gambar respon frekuensi magnitude :</a:t>
            </a:r>
            <a:endParaRPr lang="en-US" altLang="en-US" sz="2800" smtClean="0"/>
          </a:p>
        </p:txBody>
      </p:sp>
      <p:graphicFrame>
        <p:nvGraphicFramePr>
          <p:cNvPr id="2765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90600" y="2590800"/>
          <a:ext cx="6553200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r:id="rId3" imgW="2905531" imgH="1600000" progId="">
                  <p:embed/>
                </p:oleObj>
              </mc:Choice>
              <mc:Fallback>
                <p:oleObj r:id="rId3" imgW="2905531" imgH="1600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6553200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d-ID" altLang="en-US" sz="2800" smtClean="0"/>
              <a:t>Gambar respon frekuensi phasa :</a:t>
            </a:r>
            <a:endParaRPr lang="en-US" altLang="en-US" sz="2800" smtClean="0"/>
          </a:p>
        </p:txBody>
      </p:sp>
      <p:graphicFrame>
        <p:nvGraphicFramePr>
          <p:cNvPr id="2867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2590800"/>
          <a:ext cx="5867400" cy="381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r:id="rId3" imgW="3371429" imgH="2190476" progId="">
                  <p:embed/>
                </p:oleObj>
              </mc:Choice>
              <mc:Fallback>
                <p:oleObj r:id="rId3" imgW="3371429" imgH="219047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5867400" cy="381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Latihan </a:t>
            </a:r>
            <a:r>
              <a:rPr lang="en-US" altLang="en-US" smtClean="0"/>
              <a:t>1</a:t>
            </a:r>
            <a:endParaRPr lang="en-GB" alt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8135937" cy="43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mtClean="0"/>
              <a:t>Resonansi</a:t>
            </a:r>
            <a:endParaRPr lang="en-US" alt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2800" smtClean="0"/>
              <a:t>Resonansi adalah suatu kondisi dimana rangkaian dieksitasi dengan frekuensi naturalnya, ini menyebabkan nilai |H(j</a:t>
            </a:r>
            <a:r>
              <a:rPr lang="el-GR" altLang="en-US" sz="2800" smtClean="0"/>
              <a:t>ω</a:t>
            </a:r>
            <a:r>
              <a:rPr lang="id-ID" altLang="en-US" sz="2800" smtClean="0"/>
              <a:t>)| mencapai nilai minimum atau maksimum</a:t>
            </a:r>
          </a:p>
          <a:p>
            <a:pPr eaLnBrk="1" hangingPunct="1"/>
            <a:r>
              <a:rPr lang="id-ID" altLang="en-US" sz="2800" smtClean="0"/>
              <a:t>Frekuensi yang menyebabkan kondisi tersebut terjadi disebut dengan </a:t>
            </a:r>
            <a:r>
              <a:rPr lang="id-ID" altLang="en-US" sz="2800" i="1" smtClean="0"/>
              <a:t>frekuensi resonansi </a:t>
            </a:r>
            <a:r>
              <a:rPr lang="id-ID" altLang="en-US" sz="2800" smtClean="0"/>
              <a:t>(</a:t>
            </a:r>
            <a:r>
              <a:rPr lang="el-GR" altLang="en-US" sz="2800" smtClean="0"/>
              <a:t>ω</a:t>
            </a:r>
            <a:r>
              <a:rPr lang="id-ID" altLang="en-US" sz="2800" smtClean="0"/>
              <a:t>o)</a:t>
            </a:r>
          </a:p>
          <a:p>
            <a:pPr eaLnBrk="1" hangingPunct="1"/>
            <a:r>
              <a:rPr lang="id-ID" altLang="en-US" sz="2800" smtClean="0"/>
              <a:t>Suatu rangkaian dikatakan beresonansi ketika tegangan terpasang V</a:t>
            </a:r>
            <a:r>
              <a:rPr lang="id-ID" altLang="en-US" sz="2800" b="1" smtClean="0"/>
              <a:t> </a:t>
            </a:r>
            <a:r>
              <a:rPr lang="id-ID" altLang="en-US" sz="2800" smtClean="0"/>
              <a:t>dan arus yang dihasilkan I dalam kondisi satu phasa.</a:t>
            </a:r>
            <a:r>
              <a:rPr lang="en-US" alt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sz="4000" u="sng" smtClean="0"/>
              <a:t/>
            </a:r>
            <a:br>
              <a:rPr lang="en-GB" altLang="en-US" sz="4000" u="sng" smtClean="0"/>
            </a:br>
            <a:r>
              <a:rPr lang="it-IT" altLang="en-US" sz="4000" smtClean="0"/>
              <a:t>Resonansi Seri</a:t>
            </a:r>
            <a:r>
              <a:rPr lang="en-GB" altLang="en-US" sz="4000" u="sng" smtClean="0"/>
              <a:t/>
            </a:r>
            <a:br>
              <a:rPr lang="en-GB" altLang="en-US" sz="4000" u="sng" smtClean="0"/>
            </a:br>
            <a:endParaRPr lang="en-US" altLang="en-US" sz="4000" u="sng" smtClean="0"/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43000" y="1828800"/>
          <a:ext cx="1290638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Bitmap Image" r:id="rId3" imgW="638264" imgH="1695687" progId="Paint.Picture">
                  <p:embed/>
                </p:oleObj>
              </mc:Choice>
              <mc:Fallback>
                <p:oleObj name="Bitmap Image" r:id="rId3" imgW="638264" imgH="169568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8800"/>
                        <a:ext cx="1290638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396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smtClean="0"/>
              <a:t>Resonansi Paralel</a:t>
            </a:r>
            <a:endParaRPr lang="en-US" altLang="en-US" u="sng" smtClean="0"/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8600" y="1447800"/>
          <a:ext cx="411480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Bitmap Image" r:id="rId3" imgW="2295238" imgH="1095528" progId="Paint.Picture">
                  <p:embed/>
                </p:oleObj>
              </mc:Choice>
              <mc:Fallback>
                <p:oleObj name="Bitmap Image" r:id="rId3" imgW="2295238" imgH="109552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4114800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4958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mtClean="0"/>
              <a:t>Faktor Kualitas (Q)</a:t>
            </a:r>
            <a:endParaRPr lang="en-US" alt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Faktor kualitas merupakan ukuran selektivitas rangkaian resonator dimana rangkaian resonator merupakan rangkaian filter BPF dengan lebar pita/</a:t>
            </a:r>
            <a:r>
              <a:rPr lang="id-ID" altLang="en-US" i="1" smtClean="0"/>
              <a:t>bandwidth</a:t>
            </a:r>
            <a:r>
              <a:rPr lang="id-ID" altLang="en-US" smtClean="0"/>
              <a:t> sempit. Semakin besar nilai Q maka semakin sempit lebar pita/</a:t>
            </a:r>
            <a:r>
              <a:rPr lang="id-ID" altLang="en-US" i="1" smtClean="0"/>
              <a:t>bandwidth</a:t>
            </a:r>
            <a:r>
              <a:rPr lang="id-ID" altLang="en-US" smtClean="0"/>
              <a:t>.</a:t>
            </a:r>
            <a:r>
              <a:rPr lang="en-US" altLang="en-US" smtClean="0"/>
              <a:t> 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2774" name="Object 4"/>
          <p:cNvGraphicFramePr>
            <a:graphicFrameLocks noChangeAspect="1"/>
          </p:cNvGraphicFramePr>
          <p:nvPr/>
        </p:nvGraphicFramePr>
        <p:xfrm>
          <a:off x="762000" y="4648200"/>
          <a:ext cx="78486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3" imgW="3390900" imgH="419100" progId="Equation.3">
                  <p:embed/>
                </p:oleObj>
              </mc:Choice>
              <mc:Fallback>
                <p:oleObj name="Equation" r:id="rId3" imgW="33909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78486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i="1" smtClean="0"/>
              <a:t>Pada Komponen RL</a:t>
            </a:r>
            <a:r>
              <a:rPr lang="id-ID" altLang="en-US" smtClean="0"/>
              <a:t> </a:t>
            </a:r>
            <a:endParaRPr lang="en-US" altLang="en-US" smtClean="0"/>
          </a:p>
        </p:txBody>
      </p:sp>
      <p:graphicFrame>
        <p:nvGraphicFramePr>
          <p:cNvPr id="3379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914400" y="1611313"/>
          <a:ext cx="35052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Bitmap Image" r:id="rId3" imgW="1867161" imgH="561905" progId="Paint.Picture">
                  <p:embed/>
                </p:oleObj>
              </mc:Choice>
              <mc:Fallback>
                <p:oleObj name="Bitmap Image" r:id="rId3" imgW="1867161" imgH="56190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11313"/>
                        <a:ext cx="350520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5334000" y="1660525"/>
          <a:ext cx="1600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5" imgW="609336" imgH="393529" progId="Equation.3">
                  <p:embed/>
                </p:oleObj>
              </mc:Choice>
              <mc:Fallback>
                <p:oleObj name="Equation" r:id="rId5" imgW="609336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60525"/>
                        <a:ext cx="1600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4400" i="1">
                <a:solidFill>
                  <a:schemeClr val="tx2"/>
                </a:solidFill>
              </a:rPr>
              <a:t>Pada Komponen R</a:t>
            </a:r>
            <a:r>
              <a:rPr lang="en-US" altLang="en-US" sz="4400" i="1">
                <a:solidFill>
                  <a:schemeClr val="tx2"/>
                </a:solidFill>
              </a:rPr>
              <a:t>C</a:t>
            </a:r>
            <a:r>
              <a:rPr lang="id-ID" altLang="en-US" sz="4400">
                <a:solidFill>
                  <a:schemeClr val="tx2"/>
                </a:solidFill>
              </a:rPr>
              <a:t> </a:t>
            </a:r>
            <a:endParaRPr lang="en-US" altLang="en-US" sz="4400">
              <a:solidFill>
                <a:schemeClr val="tx2"/>
              </a:solidFill>
            </a:endParaRPr>
          </a:p>
        </p:txBody>
      </p:sp>
      <p:graphicFrame>
        <p:nvGraphicFramePr>
          <p:cNvPr id="33800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4648200"/>
          <a:ext cx="31242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Bitmap Image" r:id="rId7" imgW="1676634" imgH="571731" progId="Paint.Picture">
                  <p:embed/>
                </p:oleObj>
              </mc:Choice>
              <mc:Fallback>
                <p:oleObj name="Bitmap Image" r:id="rId7" imgW="1676634" imgH="571731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31242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3802" name="Object 11"/>
          <p:cNvGraphicFramePr>
            <a:graphicFrameLocks noChangeAspect="1"/>
          </p:cNvGraphicFramePr>
          <p:nvPr/>
        </p:nvGraphicFramePr>
        <p:xfrm>
          <a:off x="5410200" y="4424363"/>
          <a:ext cx="18288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9" imgW="723586" imgH="393529" progId="Equation.3">
                  <p:embed/>
                </p:oleObj>
              </mc:Choice>
              <mc:Fallback>
                <p:oleObj name="Equation" r:id="rId9" imgW="723586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24363"/>
                        <a:ext cx="18288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i="1" smtClean="0"/>
              <a:t>Pada Komponen RLC</a:t>
            </a:r>
            <a:r>
              <a:rPr lang="id-ID" altLang="en-US" smtClean="0"/>
              <a:t> </a:t>
            </a:r>
            <a:endParaRPr lang="en-US" altLang="en-US" smtClean="0"/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685800" y="2057400"/>
          <a:ext cx="38862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Bitmap Image" r:id="rId3" imgW="2343477" imgH="552527" progId="Paint.Picture">
                  <p:embed/>
                </p:oleObj>
              </mc:Choice>
              <mc:Fallback>
                <p:oleObj name="Bitmap Image" r:id="rId3" imgW="2343477" imgH="55252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38862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5105400" y="1905000"/>
          <a:ext cx="335280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5" imgW="1104900" imgH="431800" progId="Equation.3">
                  <p:embed/>
                </p:oleObj>
              </mc:Choice>
              <mc:Fallback>
                <p:oleObj name="Equation" r:id="rId5" imgW="1104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05000"/>
                        <a:ext cx="3352800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i="1" smtClean="0"/>
              <a:t>Pada Komponen RL</a:t>
            </a:r>
            <a:r>
              <a:rPr lang="id-ID" altLang="en-US" smtClean="0"/>
              <a:t> </a:t>
            </a:r>
            <a:endParaRPr lang="en-US" altLang="en-US" smtClean="0"/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371600" y="1403350"/>
          <a:ext cx="24384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Bitmap Image" r:id="rId3" imgW="1561905" imgH="1200318" progId="Paint.Picture">
                  <p:embed/>
                </p:oleObj>
              </mc:Choice>
              <mc:Fallback>
                <p:oleObj name="Bitmap Image" r:id="rId3" imgW="1561905" imgH="120031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03350"/>
                        <a:ext cx="2438400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648200" y="1676400"/>
          <a:ext cx="16764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5" imgW="596900" imgH="431800" progId="Equation.3">
                  <p:embed/>
                </p:oleObj>
              </mc:Choice>
              <mc:Fallback>
                <p:oleObj name="Equation" r:id="rId5" imgW="596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76400"/>
                        <a:ext cx="16764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457200" y="3124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4400" i="1">
                <a:solidFill>
                  <a:schemeClr val="tx2"/>
                </a:solidFill>
              </a:rPr>
              <a:t>Pada Komponen R</a:t>
            </a:r>
            <a:r>
              <a:rPr lang="en-US" altLang="en-US" sz="4400" i="1">
                <a:solidFill>
                  <a:schemeClr val="tx2"/>
                </a:solidFill>
              </a:rPr>
              <a:t>C</a:t>
            </a:r>
            <a:r>
              <a:rPr lang="id-ID" altLang="en-US" sz="4400">
                <a:solidFill>
                  <a:schemeClr val="tx2"/>
                </a:solidFill>
              </a:rPr>
              <a:t> </a:t>
            </a:r>
            <a:endParaRPr lang="en-US" altLang="en-US" sz="4400">
              <a:solidFill>
                <a:schemeClr val="tx2"/>
              </a:solidFill>
            </a:endParaRPr>
          </a:p>
        </p:txBody>
      </p:sp>
      <p:graphicFrame>
        <p:nvGraphicFramePr>
          <p:cNvPr id="35848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371600" y="4191000"/>
          <a:ext cx="2590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Bitmap Image" r:id="rId7" imgW="1628571" imgH="1228571" progId="Paint.Picture">
                  <p:embed/>
                </p:oleObj>
              </mc:Choice>
              <mc:Fallback>
                <p:oleObj name="Bitmap Image" r:id="rId7" imgW="1628571" imgH="1228571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91000"/>
                        <a:ext cx="25908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5850" name="Object 11"/>
          <p:cNvGraphicFramePr>
            <a:graphicFrameLocks noChangeAspect="1"/>
          </p:cNvGraphicFramePr>
          <p:nvPr/>
        </p:nvGraphicFramePr>
        <p:xfrm>
          <a:off x="4800600" y="4648200"/>
          <a:ext cx="21336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Equation" r:id="rId9" imgW="672808" imgH="228501" progId="Equation.3">
                  <p:embed/>
                </p:oleObj>
              </mc:Choice>
              <mc:Fallback>
                <p:oleObj name="Equation" r:id="rId9" imgW="672808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48200"/>
                        <a:ext cx="21336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mtClean="0"/>
              <a:t>Bandwidth (BW) 3dB</a:t>
            </a:r>
            <a:endParaRPr lang="en-US" altLang="en-US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d-ID" altLang="en-US" sz="2800" smtClean="0"/>
              <a:t>Lebar pita pada saat terjadi level dayanya adalah ½ dari daya maksimum</a:t>
            </a:r>
            <a:r>
              <a:rPr lang="en-US" altLang="en-US" sz="2800" smtClean="0"/>
              <a:t> </a:t>
            </a:r>
          </a:p>
        </p:txBody>
      </p:sp>
      <p:graphicFrame>
        <p:nvGraphicFramePr>
          <p:cNvPr id="3686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95400" y="3733800"/>
          <a:ext cx="5410200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r:id="rId3" imgW="3057143" imgH="1533739" progId="">
                  <p:embed/>
                </p:oleObj>
              </mc:Choice>
              <mc:Fallback>
                <p:oleObj r:id="rId3" imgW="3057143" imgH="153373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5410200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382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001000" cy="536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Latihan </a:t>
            </a:r>
            <a:r>
              <a:rPr lang="en-US" altLang="en-US" smtClean="0"/>
              <a:t>2</a:t>
            </a:r>
            <a:endParaRPr lang="en-GB" alt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7920038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1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Faktor kualitas dapat dinyatakan sebagai perbandingan frekuensi resonansi terhadap bandwidth.</a:t>
            </a:r>
            <a:r>
              <a:rPr lang="en-US" altLang="en-US" smtClean="0"/>
              <a:t> 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9942" name="Object 4"/>
          <p:cNvGraphicFramePr>
            <a:graphicFrameLocks noChangeAspect="1"/>
          </p:cNvGraphicFramePr>
          <p:nvPr/>
        </p:nvGraphicFramePr>
        <p:xfrm>
          <a:off x="914400" y="3505200"/>
          <a:ext cx="3505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3" imgW="1167893" imgH="431613" progId="Equation.3">
                  <p:embed/>
                </p:oleObj>
              </mc:Choice>
              <mc:Fallback>
                <p:oleObj name="Equation" r:id="rId3" imgW="1167893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35052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Respon frekuensi merupakan hubungan atau relasi frekuensi tak bebas pada kedua besaran magnitude dan phasa diantara input sinusoidal </a:t>
            </a:r>
            <a:r>
              <a:rPr lang="id-ID" altLang="en-US" i="1" smtClean="0"/>
              <a:t>steady state</a:t>
            </a:r>
            <a:r>
              <a:rPr lang="id-ID" altLang="en-US" smtClean="0"/>
              <a:t> dan output sinusoidal </a:t>
            </a:r>
            <a:r>
              <a:rPr lang="id-ID" altLang="en-US" i="1" smtClean="0"/>
              <a:t>steady state</a:t>
            </a:r>
            <a:r>
              <a:rPr lang="en-US" altLang="en-US" smtClean="0"/>
              <a:t>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4102" name="Object 4"/>
          <p:cNvGraphicFramePr>
            <a:graphicFrameLocks noChangeAspect="1"/>
          </p:cNvGraphicFramePr>
          <p:nvPr/>
        </p:nvGraphicFramePr>
        <p:xfrm>
          <a:off x="914400" y="4343400"/>
          <a:ext cx="32766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1066800" imgH="419100" progId="Equation.3">
                  <p:embed/>
                </p:oleObj>
              </mc:Choice>
              <mc:Fallback>
                <p:oleObj name="Equation" r:id="rId3" imgW="1066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32766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dimana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5126" name="Object 4"/>
          <p:cNvGraphicFramePr>
            <a:graphicFrameLocks noChangeAspect="1"/>
          </p:cNvGraphicFramePr>
          <p:nvPr/>
        </p:nvGraphicFramePr>
        <p:xfrm>
          <a:off x="685800" y="2193925"/>
          <a:ext cx="5562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2603500" imgH="914400" progId="Equation.3">
                  <p:embed/>
                </p:oleObj>
              </mc:Choice>
              <mc:Fallback>
                <p:oleObj name="Equation" r:id="rId3" imgW="26035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93925"/>
                        <a:ext cx="55626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mtClean="0"/>
              <a:t>Rangkaian RL</a:t>
            </a:r>
            <a:endParaRPr lang="en-US" altLang="en-US" smtClean="0"/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5800" y="1524000"/>
          <a:ext cx="335280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r:id="rId3" imgW="2048161" imgH="1495634" progId="">
                  <p:embed/>
                </p:oleObj>
              </mc:Choice>
              <mc:Fallback>
                <p:oleObj r:id="rId3" imgW="2048161" imgH="1495634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3352800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838200" y="4343400"/>
          <a:ext cx="57150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5" imgW="2171700" imgH="508000" progId="Equation.3">
                  <p:embed/>
                </p:oleObj>
              </mc:Choice>
              <mc:Fallback>
                <p:oleObj name="Equation" r:id="rId5" imgW="21717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571500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662940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d-ID" altLang="en-US" sz="2800" smtClean="0"/>
              <a:t>Gambar respon frekuensi magnitude :</a:t>
            </a:r>
            <a:endParaRPr lang="en-US" altLang="en-US" sz="2800" smtClean="0"/>
          </a:p>
        </p:txBody>
      </p:sp>
      <p:graphicFrame>
        <p:nvGraphicFramePr>
          <p:cNvPr id="819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90600" y="2667000"/>
          <a:ext cx="5486400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3" imgW="2715004" imgH="1571844" progId="">
                  <p:embed/>
                </p:oleObj>
              </mc:Choice>
              <mc:Fallback>
                <p:oleObj r:id="rId3" imgW="2715004" imgH="1571844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5486400" cy="317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BE6D95D916C4B9FCE45C7FC8BEFE3" ma:contentTypeVersion="2" ma:contentTypeDescription="Create a new document." ma:contentTypeScope="" ma:versionID="e0e236c2dcd00e254f09e6b6fab51f95">
  <xsd:schema xmlns:xsd="http://www.w3.org/2001/XMLSchema" xmlns:xs="http://www.w3.org/2001/XMLSchema" xmlns:p="http://schemas.microsoft.com/office/2006/metadata/properties" xmlns:ns2="2a640524-e91f-4ad5-a858-ee4db38717ff" targetNamespace="http://schemas.microsoft.com/office/2006/metadata/properties" ma:root="true" ma:fieldsID="975b7723cdd8fa924f9c43c92e974301" ns2:_="">
    <xsd:import namespace="2a640524-e91f-4ad5-a858-ee4db38717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40524-e91f-4ad5-a858-ee4db38717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DA2C19-0FB7-4EC3-8247-5BCAD98E3E26}"/>
</file>

<file path=customXml/itemProps2.xml><?xml version="1.0" encoding="utf-8"?>
<ds:datastoreItem xmlns:ds="http://schemas.openxmlformats.org/officeDocument/2006/customXml" ds:itemID="{281ECD7B-7C66-4F5B-BE44-54E68C0B4D5E}"/>
</file>

<file path=customXml/itemProps3.xml><?xml version="1.0" encoding="utf-8"?>
<ds:datastoreItem xmlns:ds="http://schemas.openxmlformats.org/officeDocument/2006/customXml" ds:itemID="{C10BFADC-E343-44F6-BB5B-6AE1E09B8A26}"/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280</Words>
  <Application>Microsoft Office PowerPoint</Application>
  <PresentationFormat>On-screen Show (4:3)</PresentationFormat>
  <Paragraphs>40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Default Design</vt:lpstr>
      <vt:lpstr>Equation</vt:lpstr>
      <vt:lpstr>Bitmap Image</vt:lpstr>
      <vt:lpstr>Bab 13. Fungsi Transfer dan Respon Frekuensi    </vt:lpstr>
      <vt:lpstr>Fungsi Transfer</vt:lpstr>
      <vt:lpstr>Latihan 1</vt:lpstr>
      <vt:lpstr>Latihan 2</vt:lpstr>
      <vt:lpstr>PowerPoint Presentation</vt:lpstr>
      <vt:lpstr>PowerPoint Presentation</vt:lpstr>
      <vt:lpstr>Rangkaian RL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Rangkaian RC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Rangkaian RLC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Resonansi</vt:lpstr>
      <vt:lpstr> Resonansi Seri </vt:lpstr>
      <vt:lpstr>Resonansi Paralel</vt:lpstr>
      <vt:lpstr>Faktor Kualitas (Q)</vt:lpstr>
      <vt:lpstr>Pada Komponen RL </vt:lpstr>
      <vt:lpstr>Pada Komponen RLC </vt:lpstr>
      <vt:lpstr>Pada Komponen RL </vt:lpstr>
      <vt:lpstr>Bandwidth (BW) 3dB</vt:lpstr>
      <vt:lpstr>PowerPoint Presentation</vt:lpstr>
      <vt:lpstr>PowerPoint Presentation</vt:lpstr>
      <vt:lpstr>PowerPoint Presentation</vt:lpstr>
    </vt:vector>
  </TitlesOfParts>
  <Company>ITTelkom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Mohamad Ramdhani</dc:creator>
  <cp:lastModifiedBy>mohamad ramdhani</cp:lastModifiedBy>
  <cp:revision>58</cp:revision>
  <dcterms:created xsi:type="dcterms:W3CDTF">2009-05-05T07:01:01Z</dcterms:created>
  <dcterms:modified xsi:type="dcterms:W3CDTF">2018-12-10T05:50:52Z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0x01010070EBE6D95D916C4B9FCE45C7FC8BEFE3</vt:lpwstr>
  </property>
</Properties>
</file>