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sldIdLst>
    <p:sldId id="256" r:id="rId5"/>
    <p:sldId id="258" r:id="rId6"/>
    <p:sldId id="279" r:id="rId7"/>
    <p:sldId id="261" r:id="rId8"/>
    <p:sldId id="262" r:id="rId9"/>
    <p:sldId id="259" r:id="rId10"/>
    <p:sldId id="275" r:id="rId11"/>
    <p:sldId id="266" r:id="rId12"/>
    <p:sldId id="267" r:id="rId13"/>
    <p:sldId id="268" r:id="rId14"/>
    <p:sldId id="269" r:id="rId15"/>
    <p:sldId id="285" r:id="rId16"/>
    <p:sldId id="286" r:id="rId17"/>
    <p:sldId id="270" r:id="rId18"/>
    <p:sldId id="271" r:id="rId19"/>
    <p:sldId id="272" r:id="rId20"/>
    <p:sldId id="273" r:id="rId21"/>
    <p:sldId id="280" r:id="rId22"/>
    <p:sldId id="281" r:id="rId23"/>
    <p:sldId id="282" r:id="rId24"/>
    <p:sldId id="283" r:id="rId25"/>
    <p:sldId id="284" r:id="rId26"/>
    <p:sldId id="287" r:id="rId27"/>
    <p:sldId id="288" r:id="rId28"/>
    <p:sldId id="289" r:id="rId29"/>
    <p:sldId id="290" r:id="rId30"/>
    <p:sldId id="29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147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752B2-C40B-4519-991E-A751FC81920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3920F-6BFA-4D8B-A316-1A3C4E85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8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4295A6-B510-43B5-ACE6-C1CF25D93A6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1815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70A524-B72B-4FB4-8A1F-C8E8E2AC2FEC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386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13D73E-0385-4143-A66E-D038D5B896C9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436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9042EB-FAF7-4717-9A09-A66F75B05EBA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59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4783"/>
            <a:ext cx="7772400" cy="230425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2108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939799"/>
            <a:ext cx="1971675" cy="52371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939799"/>
            <a:ext cx="5800725" cy="5237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2D61546-5773-438B-9674-2E8BE4D8FD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748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08720"/>
            <a:ext cx="7886700" cy="458032"/>
          </a:xfrm>
        </p:spPr>
        <p:txBody>
          <a:bodyPr>
            <a:no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08720"/>
            <a:ext cx="7886700" cy="41433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4000"/>
            <a:ext cx="3886200" cy="4652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4000"/>
            <a:ext cx="3886200" cy="4652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14400"/>
            <a:ext cx="7886700" cy="7762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20080"/>
            <a:ext cx="7886700" cy="4206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0988"/>
              </p:ext>
            </p:extLst>
          </p:nvPr>
        </p:nvGraphicFramePr>
        <p:xfrm>
          <a:off x="-12700" y="6249988"/>
          <a:ext cx="91567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CorelDRAW" r:id="rId15" imgW="6841112" imgH="478322" progId="">
                  <p:embed/>
                </p:oleObj>
              </mc:Choice>
              <mc:Fallback>
                <p:oleObj name="CorelDRAW" r:id="rId15" imgW="6841112" imgH="47832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2700" y="6249988"/>
                        <a:ext cx="9156700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908720"/>
            <a:ext cx="78867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550352"/>
            <a:ext cx="7886700" cy="462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8463" y="63531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Object 1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22742"/>
              </p:ext>
            </p:extLst>
          </p:nvPr>
        </p:nvGraphicFramePr>
        <p:xfrm>
          <a:off x="212110" y="157162"/>
          <a:ext cx="1551578" cy="534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CorelDRAW" r:id="rId17" imgW="1293557" imgH="445660" progId="">
                  <p:embed/>
                </p:oleObj>
              </mc:Choice>
              <mc:Fallback>
                <p:oleObj name="CorelDRAW" r:id="rId17" imgW="1293557" imgH="4456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10" y="157162"/>
                        <a:ext cx="1551578" cy="5345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0"/>
            <a:ext cx="9144000" cy="100013"/>
          </a:xfrm>
          <a:prstGeom prst="rect">
            <a:avLst/>
          </a:prstGeom>
          <a:solidFill>
            <a:srgbClr val="ED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812704"/>
            <a:ext cx="9144000" cy="27432"/>
          </a:xfrm>
          <a:prstGeom prst="rect">
            <a:avLst/>
          </a:prstGeom>
          <a:solidFill>
            <a:srgbClr val="ED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52400"/>
            <a:ext cx="2340000" cy="6058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../../S1_15_16/Master/Latihan%20KD-Hukum%20Ohm%20(Arus).jnt" TargetMode="External"/><Relationship Id="rId2" Type="http://schemas.openxmlformats.org/officeDocument/2006/relationships/hyperlink" Target="../../S1_15_16/Master/Latihan%20KD-Hukum%20Ohm%20(Tegangan).j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../../S1_15_16/Master/Latihan%20KD-Hukum%20Ohm%20(Sumber%20Tak%20Bebas).jnt" TargetMode="External"/><Relationship Id="rId4" Type="http://schemas.openxmlformats.org/officeDocument/2006/relationships/hyperlink" Target="../../S1_15_16/Master/Latihan%20KD-Hukum%20Ohm%20(Tegangan-Arus).jnt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6333"/>
            <a:ext cx="7772400" cy="2304257"/>
          </a:xfrm>
        </p:spPr>
        <p:txBody>
          <a:bodyPr/>
          <a:lstStyle/>
          <a:p>
            <a:r>
              <a:rPr lang="en-US" dirty="0"/>
              <a:t>Bab 2</a:t>
            </a:r>
            <a:br>
              <a:rPr lang="en-US" dirty="0"/>
            </a:b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Listrik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D803D83-0696-4522-9777-90D9EBDB54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0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altLang="en-US"/>
              <a:t>3. Berapakah arus ?</a:t>
            </a:r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63" y="2209800"/>
            <a:ext cx="340677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103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altLang="en-US"/>
              <a:t>4. Berapakah arus</a:t>
            </a:r>
            <a:r>
              <a:rPr lang="en-US" altLang="en-US"/>
              <a:t> </a:t>
            </a:r>
            <a:r>
              <a:rPr lang="en-US" altLang="en-US" i="1"/>
              <a:t>i</a:t>
            </a:r>
            <a:r>
              <a:rPr lang="id-ID" altLang="en-US"/>
              <a:t> ?</a:t>
            </a:r>
            <a:endParaRPr lang="en-GB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24000"/>
            <a:ext cx="6328196" cy="463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02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F48BAC8-DF07-442A-BE84-7D98B4698DA5}" type="slidenum">
              <a:rPr lang="en-US" altLang="id-ID" sz="140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id-ID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370768"/>
            <a:ext cx="7886700" cy="458032"/>
          </a:xfrm>
        </p:spPr>
        <p:txBody>
          <a:bodyPr/>
          <a:lstStyle/>
          <a:p>
            <a:pPr algn="ctr" eaLnBrk="1" hangingPunct="1"/>
            <a:r>
              <a:rPr lang="id-ID" altLang="id-ID" sz="4000"/>
              <a:t>Hukum </a:t>
            </a:r>
            <a:r>
              <a:rPr lang="en-US" altLang="id-ID" sz="4000"/>
              <a:t>II </a:t>
            </a:r>
            <a:r>
              <a:rPr lang="id-ID" altLang="id-ID" sz="4000"/>
              <a:t>Kirchoff / </a:t>
            </a:r>
            <a:br>
              <a:rPr lang="en-US" altLang="id-ID" sz="4000"/>
            </a:br>
            <a:r>
              <a:rPr lang="id-ID" altLang="id-ID" sz="4000" i="1"/>
              <a:t>Kirchoff’s </a:t>
            </a:r>
            <a:r>
              <a:rPr lang="id-ID" altLang="id-ID" sz="4000" i="1" dirty="0"/>
              <a:t>Voltage Law (KVL)</a:t>
            </a:r>
            <a:endParaRPr lang="en-US" altLang="id-ID" sz="4000" i="1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50352"/>
            <a:ext cx="7886700" cy="4626611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id-ID" dirty="0"/>
              <a:t>	</a:t>
            </a:r>
          </a:p>
          <a:p>
            <a:pPr algn="just" eaLnBrk="1" hangingPunct="1">
              <a:buFontTx/>
              <a:buNone/>
            </a:pPr>
            <a:endParaRPr lang="en-US" altLang="id-ID" dirty="0"/>
          </a:p>
          <a:p>
            <a:pPr algn="just" eaLnBrk="1" hangingPunct="1">
              <a:buFontTx/>
              <a:buNone/>
            </a:pPr>
            <a:r>
              <a:rPr lang="en-US" altLang="id-ID" dirty="0"/>
              <a:t>	</a:t>
            </a:r>
            <a:r>
              <a:rPr lang="id-ID" altLang="id-ID" dirty="0"/>
              <a:t>Jumlah tegangan pada suatu lintasan tertutup sama dengan nol, atau penjumlahan tegangan pada  masing-masing komponen penyusunnya yang membentuk satu lintasan tertutup akan bernilai sama dengan nol</a:t>
            </a:r>
            <a:r>
              <a:rPr lang="en-US" altLang="id-ID" dirty="0"/>
              <a:t> 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id-ID" sz="1800"/>
          </a:p>
        </p:txBody>
      </p:sp>
      <p:graphicFrame>
        <p:nvGraphicFramePr>
          <p:cNvPr id="5126" name="Object 4"/>
          <p:cNvGraphicFramePr>
            <a:graphicFrameLocks noChangeAspect="1"/>
          </p:cNvGraphicFramePr>
          <p:nvPr/>
        </p:nvGraphicFramePr>
        <p:xfrm>
          <a:off x="3733800" y="5002213"/>
          <a:ext cx="17526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3" imgW="571252" imgH="253890" progId="Equation.3">
                  <p:embed/>
                </p:oleObj>
              </mc:Choice>
              <mc:Fallback>
                <p:oleObj name="Equation" r:id="rId3" imgW="571252" imgH="253890" progId="Equation.3">
                  <p:embed/>
                  <p:pic>
                    <p:nvPicPr>
                      <p:cNvPr id="51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002213"/>
                        <a:ext cx="1752600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7002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286000" y="2209800"/>
          <a:ext cx="3886200" cy="2058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r:id="rId3" imgW="3019048" imgH="1600000" progId="">
                  <p:embed/>
                </p:oleObj>
              </mc:Choice>
              <mc:Fallback>
                <p:oleObj r:id="rId3" imgW="3019048" imgH="1600000" progId="">
                  <p:embed/>
                  <p:pic>
                    <p:nvPicPr>
                      <p:cNvPr id="2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209800"/>
                        <a:ext cx="3886200" cy="2058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838200" y="4801658"/>
          <a:ext cx="2819400" cy="1370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5" imgW="1409400" imgH="685800" progId="Equation.3">
                  <p:embed/>
                </p:oleObj>
              </mc:Choice>
              <mc:Fallback>
                <p:oleObj name="Equation" r:id="rId5" imgW="1409400" imgH="685800" progId="Equation.3">
                  <p:embed/>
                  <p:pic>
                    <p:nvPicPr>
                      <p:cNvPr id="256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01658"/>
                        <a:ext cx="2819400" cy="13705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4953000" y="4815681"/>
          <a:ext cx="2971800" cy="1372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7" imgW="1485900" imgH="685800" progId="Equation.3">
                  <p:embed/>
                </p:oleObj>
              </mc:Choice>
              <mc:Fallback>
                <p:oleObj name="Equation" r:id="rId7" imgW="1485900" imgH="685800" progId="Equation.3">
                  <p:embed/>
                  <p:pic>
                    <p:nvPicPr>
                      <p:cNvPr id="256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815681"/>
                        <a:ext cx="2971800" cy="13723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762000" y="4420657"/>
            <a:ext cx="2127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Lintasan a-b-c-d-a :</a:t>
            </a:r>
            <a:endParaRPr lang="en-US" altLang="en-US" b="1"/>
          </a:p>
          <a:p>
            <a:pPr eaLnBrk="0" hangingPunct="0"/>
            <a:endParaRPr lang="en-US" altLang="en-US" b="1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4876800" y="4419600"/>
            <a:ext cx="2127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Lintasan a-d-c-b-a :</a:t>
            </a:r>
            <a:endParaRPr lang="en-US" altLang="en-US" b="1"/>
          </a:p>
          <a:p>
            <a:pPr eaLnBrk="0" hangingPunct="0"/>
            <a:endParaRPr lang="en-US" altLang="en-US" b="1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219200"/>
            <a:ext cx="7886700" cy="458032"/>
          </a:xfrm>
        </p:spPr>
        <p:txBody>
          <a:bodyPr/>
          <a:lstStyle/>
          <a:p>
            <a:pPr algn="l" eaLnBrk="1" hangingPunct="1"/>
            <a:r>
              <a:rPr lang="id-ID" altLang="id-ID" sz="3600"/>
              <a:t>Hukum </a:t>
            </a:r>
            <a:r>
              <a:rPr lang="en-US" altLang="id-ID" sz="3600"/>
              <a:t>II </a:t>
            </a:r>
            <a:r>
              <a:rPr lang="id-ID" altLang="id-ID" sz="3600"/>
              <a:t>Kirchoff / </a:t>
            </a:r>
            <a:br>
              <a:rPr lang="en-US" altLang="id-ID" sz="3600"/>
            </a:br>
            <a:r>
              <a:rPr lang="id-ID" altLang="id-ID" sz="3600" i="1"/>
              <a:t>Kirchoff’s Voltage Law (KVL)</a:t>
            </a:r>
            <a:endParaRPr lang="en-US" altLang="id-ID" sz="3600" i="1" dirty="0"/>
          </a:p>
        </p:txBody>
      </p:sp>
    </p:spTree>
    <p:extLst>
      <p:ext uri="{BB962C8B-B14F-4D97-AF65-F5344CB8AC3E}">
        <p14:creationId xmlns:p14="http://schemas.microsoft.com/office/powerpoint/2010/main" val="1476287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altLang="en-US"/>
              <a:t>5. Berapakah V ?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046" y="1600200"/>
            <a:ext cx="6309907" cy="437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05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altLang="en-US"/>
              <a:t>6. Berapakah V 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046" y="1600200"/>
            <a:ext cx="6309907" cy="437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00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altLang="en-US"/>
              <a:t>7. Berapakah V ?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046" y="1600200"/>
            <a:ext cx="6309907" cy="437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27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altLang="en-US"/>
              <a:t>8. Berapakah v</a:t>
            </a:r>
            <a:r>
              <a:rPr lang="id-ID" altLang="en-US" sz="2400"/>
              <a:t>1</a:t>
            </a:r>
            <a:r>
              <a:rPr lang="id-ID" altLang="en-US"/>
              <a:t>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05000"/>
            <a:ext cx="6517189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13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6883F21-810C-4DCF-8480-0C57162779EE}" type="slidenum">
              <a:rPr lang="en-US" altLang="id-ID" sz="140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id-ID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89768"/>
            <a:ext cx="7886700" cy="458032"/>
          </a:xfrm>
        </p:spPr>
        <p:txBody>
          <a:bodyPr/>
          <a:lstStyle/>
          <a:p>
            <a:pPr eaLnBrk="1" hangingPunct="1"/>
            <a:r>
              <a:rPr lang="en-US" altLang="id-ID"/>
              <a:t>Hubungan antar elemen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97989"/>
            <a:ext cx="7886700" cy="4626611"/>
          </a:xfrm>
        </p:spPr>
        <p:txBody>
          <a:bodyPr/>
          <a:lstStyle/>
          <a:p>
            <a:pPr marL="463550" indent="-463550" algn="just" eaLnBrk="1" hangingPunct="1">
              <a:lnSpc>
                <a:spcPct val="90000"/>
              </a:lnSpc>
              <a:buFontTx/>
              <a:buNone/>
            </a:pPr>
            <a:r>
              <a:rPr lang="it-IT" altLang="id-ID"/>
              <a:t>Secara umum digolongkan menjadi 2 :</a:t>
            </a:r>
            <a:endParaRPr lang="en-US" altLang="id-ID"/>
          </a:p>
          <a:p>
            <a:pPr marL="463550" indent="-463550" algn="just" eaLnBrk="1" hangingPunct="1">
              <a:lnSpc>
                <a:spcPct val="90000"/>
              </a:lnSpc>
              <a:buFontTx/>
              <a:buNone/>
            </a:pPr>
            <a:r>
              <a:rPr lang="en-GB" altLang="id-ID"/>
              <a:t>1. Hubungan seri </a:t>
            </a:r>
            <a:r>
              <a:rPr lang="en-GB" altLang="id-ID">
                <a:sym typeface="Wingdings" panose="05000000000000000000" pitchFamily="2" charset="2"/>
              </a:rPr>
              <a:t></a:t>
            </a:r>
            <a:r>
              <a:rPr lang="en-GB" altLang="id-ID"/>
              <a:t>Jika salah satu terminal dari dua elemen tersambung yang mengakibatkan arus yang lewat akan sama besar.</a:t>
            </a:r>
            <a:endParaRPr lang="en-US" altLang="id-ID"/>
          </a:p>
          <a:p>
            <a:pPr marL="404813" indent="-404813" algn="just" eaLnBrk="1" hangingPunct="1">
              <a:lnSpc>
                <a:spcPct val="90000"/>
              </a:lnSpc>
              <a:buFontTx/>
              <a:buNone/>
            </a:pPr>
            <a:r>
              <a:rPr lang="en-GB" altLang="id-ID"/>
              <a:t>2. Hubungan paralel</a:t>
            </a:r>
            <a:r>
              <a:rPr lang="en-US" altLang="id-ID"/>
              <a:t> </a:t>
            </a:r>
            <a:r>
              <a:rPr lang="en-US" altLang="id-ID">
                <a:sym typeface="Wingdings" panose="05000000000000000000" pitchFamily="2" charset="2"/>
              </a:rPr>
              <a:t></a:t>
            </a:r>
            <a:r>
              <a:rPr lang="nl-NL" altLang="id-ID"/>
              <a:t>Jika semua terminal terhubung dengan elemen lain yang mengakibatkan tegangan tiap elemen akan sama.</a:t>
            </a:r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512097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16675"/>
            <a:ext cx="2057400" cy="3651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ECF494C-2FAA-462D-9497-294C7784D47B}" type="slidenum">
              <a:rPr lang="en-US" altLang="id-ID" sz="140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id-ID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294568"/>
            <a:ext cx="7886700" cy="458032"/>
          </a:xfrm>
        </p:spPr>
        <p:txBody>
          <a:bodyPr/>
          <a:lstStyle/>
          <a:p>
            <a:pPr algn="ctr" eaLnBrk="1" hangingPunct="1"/>
            <a:r>
              <a:rPr lang="id-ID" altLang="id-ID" sz="4000" dirty="0"/>
              <a:t>Hubungan Seri </a:t>
            </a:r>
            <a:r>
              <a:rPr lang="id-ID" altLang="id-ID" sz="4000"/>
              <a:t>dan </a:t>
            </a:r>
            <a:br>
              <a:rPr lang="en-US" altLang="id-ID" sz="4000"/>
            </a:br>
            <a:r>
              <a:rPr lang="id-ID" altLang="id-ID" sz="4000"/>
              <a:t>Pembagi </a:t>
            </a:r>
            <a:r>
              <a:rPr lang="id-ID" altLang="id-ID" sz="4000" dirty="0"/>
              <a:t>Tegangan</a:t>
            </a:r>
            <a:endParaRPr lang="en-US" altLang="id-ID" sz="40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7" y="2590800"/>
            <a:ext cx="8839966" cy="32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37AB59E-6DA3-4D8D-98FD-E4564969BE7B}" type="slidenum">
              <a:rPr lang="en-US" altLang="id-ID" sz="140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id-ID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89768"/>
            <a:ext cx="7886700" cy="458032"/>
          </a:xfrm>
        </p:spPr>
        <p:txBody>
          <a:bodyPr/>
          <a:lstStyle/>
          <a:p>
            <a:pPr algn="l" eaLnBrk="1" hangingPunct="1"/>
            <a:r>
              <a:rPr lang="en-US" altLang="id-ID" sz="4000"/>
              <a:t>Hukum Ohm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97989"/>
            <a:ext cx="7886700" cy="4626611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id-ID"/>
              <a:t>	</a:t>
            </a:r>
            <a:r>
              <a:rPr lang="id-ID" altLang="id-ID"/>
              <a:t>Jika sebuah penghantar/ hambatan/ resistansi dilewati oleh sebuah arus maka pada kedua ujung penghantar tersebut akan muncul beda potensial</a:t>
            </a:r>
            <a:endParaRPr lang="en-US" altLang="id-ID"/>
          </a:p>
        </p:txBody>
      </p:sp>
      <p:graphicFrame>
        <p:nvGraphicFramePr>
          <p:cNvPr id="307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079380"/>
              </p:ext>
            </p:extLst>
          </p:nvPr>
        </p:nvGraphicFramePr>
        <p:xfrm>
          <a:off x="1981200" y="3579812"/>
          <a:ext cx="12795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3" imgW="406080" imgH="177480" progId="Equation.3">
                  <p:embed/>
                </p:oleObj>
              </mc:Choice>
              <mc:Fallback>
                <p:oleObj name="Equation" r:id="rId3" imgW="4060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579812"/>
                        <a:ext cx="127952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54696" y="4152900"/>
            <a:ext cx="12192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4357" y="3005885"/>
            <a:ext cx="3200677" cy="17923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74724" y="4961267"/>
            <a:ext cx="72803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id-ID" b="1" i="1">
                <a:solidFill>
                  <a:srgbClr val="FF0000"/>
                </a:solidFill>
              </a:rPr>
              <a:t>Konvensi: </a:t>
            </a:r>
          </a:p>
          <a:p>
            <a:pPr algn="just"/>
            <a:r>
              <a:rPr lang="en-US" altLang="id-ID" b="1" i="1">
                <a:solidFill>
                  <a:srgbClr val="FF0000"/>
                </a:solidFill>
              </a:rPr>
              <a:t>Arah arus positif yang melalui ujung elemen pertama kali mempunyai potensial lebih tinggi</a:t>
            </a:r>
            <a:endParaRPr lang="en-US" altLang="id-ID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218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628650" y="2824162"/>
          <a:ext cx="3505200" cy="273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3" imgW="2044700" imgH="1600200" progId="Equation.3">
                  <p:embed/>
                </p:oleObj>
              </mc:Choice>
              <mc:Fallback>
                <p:oleObj name="Equation" r:id="rId3" imgW="2044700" imgH="1600200" progId="Equation.3">
                  <p:embed/>
                  <p:pic>
                    <p:nvPicPr>
                      <p:cNvPr id="297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2824162"/>
                        <a:ext cx="3505200" cy="273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4572000" y="2982119"/>
          <a:ext cx="1712912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5" imgW="990360" imgH="1358640" progId="Equation.3">
                  <p:embed/>
                </p:oleObj>
              </mc:Choice>
              <mc:Fallback>
                <p:oleObj name="Equation" r:id="rId5" imgW="990360" imgH="1358640" progId="Equation.3">
                  <p:embed/>
                  <p:pic>
                    <p:nvPicPr>
                      <p:cNvPr id="297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982119"/>
                        <a:ext cx="1712912" cy="236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6440488" y="3393281"/>
          <a:ext cx="194151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7" imgW="1270000" imgH="1346200" progId="Equation.3">
                  <p:embed/>
                </p:oleObj>
              </mc:Choice>
              <mc:Fallback>
                <p:oleObj name="Equation" r:id="rId7" imgW="1270000" imgH="1346200" progId="Equation.3">
                  <p:embed/>
                  <p:pic>
                    <p:nvPicPr>
                      <p:cNvPr id="297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0488" y="3393281"/>
                        <a:ext cx="1941512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4800600" y="2478881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GB" altLang="en-US" sz="2000" b="1" u="sng">
                <a:cs typeface="Times New Roman" panose="02020603050405020304" pitchFamily="18" charset="0"/>
              </a:rPr>
              <a:t>Pembagi tegangan </a:t>
            </a:r>
            <a:endParaRPr lang="en-US" altLang="en-US" sz="2000" b="1" u="sng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6537325" y="3012281"/>
            <a:ext cx="1016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GB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sehingga :</a:t>
            </a:r>
            <a:endParaRPr lang="en-US" altLang="en-US" sz="1600"/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762000" y="2402681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u="sng"/>
              <a:t>R ekivalen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218368"/>
            <a:ext cx="7886700" cy="458032"/>
          </a:xfrm>
        </p:spPr>
        <p:txBody>
          <a:bodyPr/>
          <a:lstStyle/>
          <a:p>
            <a:pPr algn="ctr" eaLnBrk="1" hangingPunct="1"/>
            <a:r>
              <a:rPr lang="id-ID" altLang="id-ID" sz="3600" dirty="0"/>
              <a:t>Hubungan </a:t>
            </a:r>
            <a:r>
              <a:rPr lang="id-ID" altLang="id-ID" sz="3600"/>
              <a:t>Seri dan</a:t>
            </a:r>
            <a:r>
              <a:rPr lang="en-US" altLang="id-ID" sz="3600"/>
              <a:t> </a:t>
            </a:r>
            <a:r>
              <a:rPr lang="id-ID" altLang="id-ID" sz="3600"/>
              <a:t>Pembagi </a:t>
            </a:r>
            <a:r>
              <a:rPr lang="id-ID" altLang="id-ID" sz="3600" dirty="0"/>
              <a:t>Tegangan</a:t>
            </a:r>
            <a:endParaRPr lang="en-US" altLang="id-ID" sz="3600" i="1" dirty="0"/>
          </a:p>
        </p:txBody>
      </p:sp>
    </p:spTree>
    <p:extLst>
      <p:ext uri="{BB962C8B-B14F-4D97-AF65-F5344CB8AC3E}">
        <p14:creationId xmlns:p14="http://schemas.microsoft.com/office/powerpoint/2010/main" val="3976912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CD00116-A346-4760-8561-F0295B1E8EA7}" type="slidenum">
              <a:rPr lang="en-US" altLang="id-ID" sz="140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id-ID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295400"/>
            <a:ext cx="7886700" cy="458032"/>
          </a:xfrm>
        </p:spPr>
        <p:txBody>
          <a:bodyPr/>
          <a:lstStyle/>
          <a:p>
            <a:pPr algn="ctr" eaLnBrk="1" hangingPunct="1"/>
            <a:r>
              <a:rPr lang="id-ID" altLang="id-ID" sz="4000"/>
              <a:t>Hubungan Paralel dan </a:t>
            </a:r>
            <a:br>
              <a:rPr lang="en-US" altLang="id-ID" sz="4000"/>
            </a:br>
            <a:r>
              <a:rPr lang="id-ID" altLang="id-ID" sz="4000"/>
              <a:t>Pembagi Arus</a:t>
            </a:r>
            <a:endParaRPr lang="en-US" altLang="id-ID" sz="4000" i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9" y="2497228"/>
            <a:ext cx="8919221" cy="31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49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76200" y="1447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792163" y="2819400"/>
          <a:ext cx="1874837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3" imgW="1282700" imgH="1828800" progId="Equation.3">
                  <p:embed/>
                </p:oleObj>
              </mc:Choice>
              <mc:Fallback>
                <p:oleObj name="Equation" r:id="rId3" imgW="1282700" imgH="1828800" progId="Equation.3">
                  <p:embed/>
                  <p:pic>
                    <p:nvPicPr>
                      <p:cNvPr id="317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2819400"/>
                        <a:ext cx="1874837" cy="266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4051300" y="2894013"/>
          <a:ext cx="1358900" cy="236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5" imgW="888840" imgH="1549080" progId="Equation.3">
                  <p:embed/>
                </p:oleObj>
              </mc:Choice>
              <mc:Fallback>
                <p:oleObj name="Equation" r:id="rId5" imgW="888840" imgH="1549080" progId="Equation.3">
                  <p:embed/>
                  <p:pic>
                    <p:nvPicPr>
                      <p:cNvPr id="317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2894013"/>
                        <a:ext cx="1358900" cy="2363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6553200" y="2895600"/>
          <a:ext cx="10795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7" imgW="609600" imgH="1333500" progId="Equation.3">
                  <p:embed/>
                </p:oleObj>
              </mc:Choice>
              <mc:Fallback>
                <p:oleObj name="Equation" r:id="rId7" imgW="609600" imgH="1333500" progId="Equation.3">
                  <p:embed/>
                  <p:pic>
                    <p:nvPicPr>
                      <p:cNvPr id="317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895600"/>
                        <a:ext cx="1079500" cy="236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4038600" y="2454275"/>
            <a:ext cx="1735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GB" altLang="en-US" sz="2000" b="1" u="sng">
                <a:cs typeface="Times New Roman" panose="02020603050405020304" pitchFamily="18" charset="0"/>
              </a:rPr>
              <a:t>Pembagi arus </a:t>
            </a:r>
            <a:endParaRPr lang="en-US" altLang="en-US" sz="2000" b="1" u="sng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5715000" y="3290987"/>
            <a:ext cx="8706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GB" altLang="en-US" sz="1400">
                <a:cs typeface="Times New Roman" panose="02020603050405020304" pitchFamily="18" charset="0"/>
              </a:rPr>
              <a:t>sehingga </a:t>
            </a:r>
            <a:endParaRPr lang="en-US" altLang="en-US" sz="1400"/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838200" y="23622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u="sng"/>
              <a:t>R ekivalen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142168"/>
            <a:ext cx="7886700" cy="458032"/>
          </a:xfrm>
        </p:spPr>
        <p:txBody>
          <a:bodyPr/>
          <a:lstStyle/>
          <a:p>
            <a:pPr algn="ctr" eaLnBrk="1" hangingPunct="1"/>
            <a:r>
              <a:rPr lang="id-ID" altLang="id-ID" sz="3600"/>
              <a:t>Hubungan Paralel dan Pembagi Arus</a:t>
            </a:r>
            <a:endParaRPr lang="en-US" altLang="id-ID" sz="3600" i="1"/>
          </a:p>
        </p:txBody>
      </p:sp>
    </p:spTree>
    <p:extLst>
      <p:ext uri="{BB962C8B-B14F-4D97-AF65-F5344CB8AC3E}">
        <p14:creationId xmlns:p14="http://schemas.microsoft.com/office/powerpoint/2010/main" val="826117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16CE-B374-4D4B-83B6-45A5D4C189F8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err="1"/>
              <a:t>Elemen</a:t>
            </a:r>
            <a:r>
              <a:rPr lang="en-US" altLang="en-US" sz="4000" dirty="0"/>
              <a:t> </a:t>
            </a:r>
            <a:r>
              <a:rPr lang="en-US" altLang="en-US" sz="4000" dirty="0" err="1"/>
              <a:t>Rangkaian</a:t>
            </a:r>
            <a:endParaRPr lang="en-US" altLang="en-US" sz="4000" dirty="0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58381" name="Picture 13" descr="fig21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209800"/>
            <a:ext cx="8186738" cy="2166938"/>
          </a:xfr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</p:pic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381000" y="1676400"/>
            <a:ext cx="4724400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 dirty="0" err="1">
                <a:solidFill>
                  <a:srgbClr val="FF3300"/>
                </a:solidFill>
              </a:rPr>
              <a:t>Elemen</a:t>
            </a:r>
            <a:r>
              <a:rPr lang="en-US" altLang="en-US" b="1" dirty="0">
                <a:solidFill>
                  <a:srgbClr val="FF3300"/>
                </a:solidFill>
              </a:rPr>
              <a:t> </a:t>
            </a:r>
            <a:r>
              <a:rPr lang="en-US" altLang="en-US" b="1" dirty="0" err="1">
                <a:solidFill>
                  <a:srgbClr val="FF3300"/>
                </a:solidFill>
              </a:rPr>
              <a:t>Aktif</a:t>
            </a:r>
            <a:endParaRPr lang="en-US" altLang="en-US" b="1" dirty="0">
              <a:solidFill>
                <a:srgbClr val="FF3300"/>
              </a:solidFill>
            </a:endParaRP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5410200" y="1676400"/>
            <a:ext cx="3124200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 dirty="0" err="1">
                <a:solidFill>
                  <a:srgbClr val="FF3300"/>
                </a:solidFill>
              </a:rPr>
              <a:t>Elemen</a:t>
            </a:r>
            <a:r>
              <a:rPr lang="en-US" altLang="en-US" b="1" dirty="0">
                <a:solidFill>
                  <a:srgbClr val="FF3300"/>
                </a:solidFill>
              </a:rPr>
              <a:t> </a:t>
            </a:r>
            <a:r>
              <a:rPr lang="en-US" altLang="en-US" b="1" dirty="0" err="1">
                <a:solidFill>
                  <a:srgbClr val="FF3300"/>
                </a:solidFill>
              </a:rPr>
              <a:t>Pasif</a:t>
            </a:r>
            <a:endParaRPr lang="en-US" altLang="en-US" b="1" dirty="0">
              <a:solidFill>
                <a:srgbClr val="FF3300"/>
              </a:solidFill>
            </a:endParaRPr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1371600" y="4495800"/>
            <a:ext cx="9906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H="1">
            <a:off x="2438400" y="4495800"/>
            <a:ext cx="914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9" name="Line 21"/>
          <p:cNvSpPr>
            <a:spLocks noChangeShapeType="1"/>
          </p:cNvSpPr>
          <p:nvPr/>
        </p:nvSpPr>
        <p:spPr bwMode="auto">
          <a:xfrm>
            <a:off x="2438400" y="4495800"/>
            <a:ext cx="1143000" cy="152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 flipH="1">
            <a:off x="3581400" y="4572000"/>
            <a:ext cx="914400" cy="137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1295400" y="6043613"/>
            <a:ext cx="16764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en-US" dirty="0"/>
              <a:t>Independent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en-US" dirty="0"/>
              <a:t>sources</a:t>
            </a:r>
          </a:p>
        </p:txBody>
      </p:sp>
      <p:sp>
        <p:nvSpPr>
          <p:cNvPr id="58392" name="Text Box 24"/>
          <p:cNvSpPr txBox="1">
            <a:spLocks noChangeArrowheads="1"/>
          </p:cNvSpPr>
          <p:nvPr/>
        </p:nvSpPr>
        <p:spPr bwMode="auto">
          <a:xfrm>
            <a:off x="2819400" y="6043613"/>
            <a:ext cx="16002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Dependant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sources</a:t>
            </a:r>
          </a:p>
        </p:txBody>
      </p:sp>
      <p:sp>
        <p:nvSpPr>
          <p:cNvPr id="58393" name="Rectangle 25"/>
          <p:cNvSpPr>
            <a:spLocks noChangeArrowheads="1"/>
          </p:cNvSpPr>
          <p:nvPr/>
        </p:nvSpPr>
        <p:spPr bwMode="auto">
          <a:xfrm>
            <a:off x="4724400" y="4495800"/>
            <a:ext cx="419100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>
            <a:lvl1pPr marL="177800" indent="-177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400" b="1" dirty="0">
                <a:solidFill>
                  <a:srgbClr val="0066CC"/>
                </a:solidFill>
                <a:latin typeface="Verdana" panose="020B0604030504040204" pitchFamily="34" charset="0"/>
              </a:rPr>
              <a:t>A dependent source is an active element in which the source quantity is controlled by another voltage or current. </a:t>
            </a:r>
          </a:p>
          <a:p>
            <a:endParaRPr lang="en-US" altLang="en-US" sz="1400" b="1" dirty="0">
              <a:solidFill>
                <a:srgbClr val="0066CC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en-US" sz="1400" b="1" dirty="0">
                <a:solidFill>
                  <a:srgbClr val="0066CC"/>
                </a:solidFill>
                <a:latin typeface="Verdana" panose="020B0604030504040204" pitchFamily="34" charset="0"/>
              </a:rPr>
              <a:t>They have four different types: VCVS, CCVS, VCCS, CCCS.  Keep in minds the signs of dependent sources. </a:t>
            </a:r>
          </a:p>
          <a:p>
            <a:pPr algn="ctr"/>
            <a:endParaRPr lang="en-US" altLang="en-US" sz="1400" b="1" dirty="0">
              <a:solidFill>
                <a:srgbClr val="00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159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71D6-170E-45E3-A9DE-64FFDA34153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1219200" y="2979738"/>
            <a:ext cx="74676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pPr algn="ctr"/>
            <a:endParaRPr lang="en-US" altLang="en-US" sz="1400" b="1">
              <a:solidFill>
                <a:srgbClr val="0066CC"/>
              </a:solidFill>
              <a:latin typeface="Arial" panose="020B0604020202020204" pitchFamily="34" charset="0"/>
            </a:endParaRPr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457200" y="1853659"/>
            <a:ext cx="8229600" cy="152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u="sng" dirty="0" err="1">
                <a:latin typeface="Verdana" panose="020B0604030504040204" pitchFamily="34" charset="0"/>
                <a:cs typeface="Times New Roman" panose="02020603050405020304" pitchFamily="18" charset="0"/>
              </a:rPr>
              <a:t>Contoh</a:t>
            </a:r>
            <a:endParaRPr lang="en-US" altLang="en-US" sz="2000" b="1" u="sng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100" b="1" dirty="0"/>
          </a:p>
          <a:p>
            <a:r>
              <a:rPr lang="en-US" altLang="en-US" sz="2000" dirty="0">
                <a:cs typeface="Times New Roman" panose="02020603050405020304" pitchFamily="18" charset="0"/>
              </a:rPr>
              <a:t>Cara </a:t>
            </a:r>
            <a:r>
              <a:rPr lang="en-US" altLang="en-US" sz="2000" dirty="0" err="1">
                <a:cs typeface="Times New Roman" panose="02020603050405020304" pitchFamily="18" charset="0"/>
              </a:rPr>
              <a:t>tegangan</a:t>
            </a:r>
            <a:r>
              <a:rPr lang="en-US" altLang="en-US" sz="2000" dirty="0">
                <a:cs typeface="Times New Roman" panose="02020603050405020304" pitchFamily="18" charset="0"/>
              </a:rPr>
              <a:t> v </a:t>
            </a:r>
            <a:r>
              <a:rPr lang="en-US" altLang="en-US" sz="2000" dirty="0" err="1">
                <a:cs typeface="Times New Roman" panose="02020603050405020304" pitchFamily="18" charset="0"/>
              </a:rPr>
              <a:t>pada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gambar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berikut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jika</a:t>
            </a:r>
            <a:r>
              <a:rPr lang="en-US" altLang="en-US" sz="2000" dirty="0">
                <a:cs typeface="Times New Roman" panose="02020603050405020304" pitchFamily="18" charset="0"/>
              </a:rPr>
              <a:t>  </a:t>
            </a:r>
            <a:r>
              <a:rPr lang="en-US" altLang="en-US" sz="2000" i="1" dirty="0">
                <a:cs typeface="Times New Roman" panose="02020603050405020304" pitchFamily="18" charset="0"/>
              </a:rPr>
              <a:t>i</a:t>
            </a:r>
            <a:r>
              <a:rPr lang="en-US" altLang="en-US" sz="20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000" baseline="-30000" dirty="0">
                <a:cs typeface="Times New Roman" panose="02020603050405020304" pitchFamily="18" charset="0"/>
              </a:rPr>
              <a:t>  </a:t>
            </a:r>
            <a:r>
              <a:rPr lang="en-US" altLang="en-US" sz="2000" dirty="0">
                <a:cs typeface="Times New Roman" panose="02020603050405020304" pitchFamily="18" charset="0"/>
              </a:rPr>
              <a:t>= 1A.</a:t>
            </a:r>
            <a:endParaRPr lang="en-US" altLang="en-US" sz="1900" dirty="0"/>
          </a:p>
          <a:p>
            <a:endParaRPr lang="en-US" altLang="en-US" sz="3200" dirty="0"/>
          </a:p>
        </p:txBody>
      </p:sp>
      <p:pic>
        <p:nvPicPr>
          <p:cNvPr id="60435" name="Picture 19" descr="fig211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887" y="2895600"/>
            <a:ext cx="30702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956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1DEB-DEA2-46E8-B6AD-D55703B8592E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1219200" y="2979738"/>
            <a:ext cx="74676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pPr algn="ctr"/>
            <a:endParaRPr lang="en-US" altLang="en-US" sz="1400" b="1">
              <a:solidFill>
                <a:srgbClr val="0066CC"/>
              </a:solidFill>
              <a:latin typeface="Arial" panose="020B0604020202020204" pitchFamily="34" charset="0"/>
            </a:endParaRP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495300" y="2045732"/>
            <a:ext cx="8001000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 u="sng" dirty="0" err="1">
                <a:latin typeface="Verdana" panose="020B0604030504040204" pitchFamily="34" charset="0"/>
              </a:rPr>
              <a:t>Solusi</a:t>
            </a:r>
            <a:endParaRPr lang="en-US" altLang="en-US" sz="2000" b="1" u="sng" dirty="0">
              <a:latin typeface="Verdana" panose="020B0604030504040204" pitchFamily="34" charset="0"/>
            </a:endParaRPr>
          </a:p>
          <a:p>
            <a:endParaRPr lang="en-US" altLang="en-US" sz="2000" dirty="0">
              <a:latin typeface="Verdana" panose="020B0604030504040204" pitchFamily="34" charset="0"/>
            </a:endParaRPr>
          </a:p>
          <a:p>
            <a:r>
              <a:rPr lang="en-US" altLang="en-US" sz="2400" dirty="0" err="1">
                <a:latin typeface="Verdana" panose="020B0604030504040204" pitchFamily="34" charset="0"/>
              </a:rPr>
              <a:t>Tegangan</a:t>
            </a:r>
            <a:r>
              <a:rPr lang="en-US" altLang="en-US" sz="2400" dirty="0">
                <a:latin typeface="Verdana" panose="020B0604030504040204" pitchFamily="34" charset="0"/>
              </a:rPr>
              <a:t> </a:t>
            </a:r>
            <a:r>
              <a:rPr lang="en-US" altLang="en-US" sz="2400" i="1" dirty="0">
                <a:latin typeface="Verdana" panose="020B0604030504040204" pitchFamily="34" charset="0"/>
              </a:rPr>
              <a:t>v</a:t>
            </a:r>
            <a:r>
              <a:rPr lang="en-US" altLang="en-US" sz="2400" dirty="0">
                <a:latin typeface="Verdana" panose="020B0604030504040204" pitchFamily="34" charset="0"/>
              </a:rPr>
              <a:t> </a:t>
            </a:r>
            <a:r>
              <a:rPr lang="en-US" altLang="en-US" sz="2400" dirty="0" err="1">
                <a:latin typeface="Verdana" panose="020B0604030504040204" pitchFamily="34" charset="0"/>
              </a:rPr>
              <a:t>adalah</a:t>
            </a:r>
            <a:r>
              <a:rPr lang="en-US" altLang="en-US" sz="2400" dirty="0">
                <a:latin typeface="Verdana" panose="020B0604030504040204" pitchFamily="34" charset="0"/>
              </a:rPr>
              <a:t> </a:t>
            </a:r>
            <a:r>
              <a:rPr lang="en-US" altLang="en-US" sz="2400" dirty="0" err="1">
                <a:latin typeface="Verdana" panose="020B0604030504040204" pitchFamily="34" charset="0"/>
              </a:rPr>
              <a:t>jumlah</a:t>
            </a:r>
            <a:r>
              <a:rPr lang="en-US" altLang="en-US" sz="2400" dirty="0">
                <a:latin typeface="Verdana" panose="020B0604030504040204" pitchFamily="34" charset="0"/>
              </a:rPr>
              <a:t> </a:t>
            </a:r>
            <a:r>
              <a:rPr lang="en-US" altLang="en-US" sz="2400" dirty="0" err="1">
                <a:latin typeface="Verdana" panose="020B0604030504040204" pitchFamily="34" charset="0"/>
              </a:rPr>
              <a:t>dari</a:t>
            </a:r>
            <a:r>
              <a:rPr lang="en-US" altLang="en-US" sz="2400" dirty="0">
                <a:latin typeface="Verdana" panose="020B0604030504040204" pitchFamily="34" charset="0"/>
              </a:rPr>
              <a:t> </a:t>
            </a:r>
            <a:r>
              <a:rPr lang="en-US" altLang="en-US" sz="2400" dirty="0" err="1">
                <a:latin typeface="Verdana" panose="020B0604030504040204" pitchFamily="34" charset="0"/>
              </a:rPr>
              <a:t>sumber</a:t>
            </a:r>
            <a:r>
              <a:rPr lang="en-US" altLang="en-US" sz="2400" dirty="0">
                <a:latin typeface="Verdana" panose="020B0604030504040204" pitchFamily="34" charset="0"/>
              </a:rPr>
              <a:t> </a:t>
            </a:r>
            <a:r>
              <a:rPr lang="en-US" altLang="en-US" sz="2400" dirty="0" err="1">
                <a:latin typeface="Verdana" panose="020B0604030504040204" pitchFamily="34" charset="0"/>
              </a:rPr>
              <a:t>bebas</a:t>
            </a:r>
            <a:r>
              <a:rPr lang="en-US" altLang="en-US" sz="2400" dirty="0">
                <a:latin typeface="Verdana" panose="020B0604030504040204" pitchFamily="34" charset="0"/>
              </a:rPr>
              <a:t> 10-V </a:t>
            </a:r>
            <a:r>
              <a:rPr lang="en-US" altLang="en-US" sz="2400" dirty="0" err="1">
                <a:latin typeface="Verdana" panose="020B0604030504040204" pitchFamily="34" charset="0"/>
              </a:rPr>
              <a:t>dan</a:t>
            </a:r>
            <a:r>
              <a:rPr lang="en-US" altLang="en-US" sz="2400" dirty="0">
                <a:latin typeface="Verdana" panose="020B0604030504040204" pitchFamily="34" charset="0"/>
              </a:rPr>
              <a:t> </a:t>
            </a:r>
            <a:r>
              <a:rPr lang="en-US" altLang="en-US" sz="2400" dirty="0" err="1">
                <a:latin typeface="Verdana" panose="020B0604030504040204" pitchFamily="34" charset="0"/>
              </a:rPr>
              <a:t>sumber</a:t>
            </a:r>
            <a:r>
              <a:rPr lang="en-US" altLang="en-US" sz="2400" dirty="0">
                <a:latin typeface="Verdana" panose="020B0604030504040204" pitchFamily="34" charset="0"/>
              </a:rPr>
              <a:t> </a:t>
            </a:r>
            <a:r>
              <a:rPr lang="en-US" altLang="en-US" sz="2400" dirty="0" err="1">
                <a:latin typeface="Verdana" panose="020B0604030504040204" pitchFamily="34" charset="0"/>
              </a:rPr>
              <a:t>tegangan</a:t>
            </a:r>
            <a:r>
              <a:rPr lang="en-US" altLang="en-US" sz="2400" dirty="0">
                <a:latin typeface="Verdana" panose="020B0604030504040204" pitchFamily="34" charset="0"/>
              </a:rPr>
              <a:t> </a:t>
            </a:r>
            <a:r>
              <a:rPr lang="en-US" altLang="en-US" sz="2400" dirty="0" err="1">
                <a:latin typeface="Verdana" panose="020B0604030504040204" pitchFamily="34" charset="0"/>
              </a:rPr>
              <a:t>tak</a:t>
            </a:r>
            <a:r>
              <a:rPr lang="en-US" altLang="en-US" sz="2400" dirty="0">
                <a:latin typeface="Verdana" panose="020B0604030504040204" pitchFamily="34" charset="0"/>
              </a:rPr>
              <a:t> </a:t>
            </a:r>
            <a:r>
              <a:rPr lang="en-US" altLang="en-US" sz="2400" dirty="0" err="1">
                <a:latin typeface="Verdana" panose="020B0604030504040204" pitchFamily="34" charset="0"/>
              </a:rPr>
              <a:t>bebas</a:t>
            </a:r>
            <a:r>
              <a:rPr lang="en-US" altLang="en-US" sz="2400" dirty="0">
                <a:latin typeface="Verdana" panose="020B0604030504040204" pitchFamily="34" charset="0"/>
              </a:rPr>
              <a:t> yang </a:t>
            </a:r>
            <a:r>
              <a:rPr lang="en-US" altLang="en-US" sz="2400" dirty="0" err="1">
                <a:latin typeface="Verdana" panose="020B0604030504040204" pitchFamily="34" charset="0"/>
              </a:rPr>
              <a:t>tergantung</a:t>
            </a:r>
            <a:r>
              <a:rPr lang="en-US" altLang="en-US" sz="2400" dirty="0">
                <a:latin typeface="Verdana" panose="020B0604030504040204" pitchFamily="34" charset="0"/>
              </a:rPr>
              <a:t> </a:t>
            </a:r>
            <a:r>
              <a:rPr lang="en-US" altLang="en-US" sz="2400" dirty="0" err="1">
                <a:latin typeface="Verdana" panose="020B0604030504040204" pitchFamily="34" charset="0"/>
              </a:rPr>
              <a:t>arus</a:t>
            </a:r>
            <a:r>
              <a:rPr lang="en-US" altLang="en-US" sz="2400" dirty="0">
                <a:latin typeface="Verdana" panose="020B0604030504040204" pitchFamily="34" charset="0"/>
              </a:rPr>
              <a:t> </a:t>
            </a:r>
            <a:r>
              <a:rPr lang="en-US" altLang="en-US" sz="2400" i="1" dirty="0" err="1">
                <a:latin typeface="Verdana" panose="020B0604030504040204" pitchFamily="34" charset="0"/>
              </a:rPr>
              <a:t>v</a:t>
            </a:r>
            <a:r>
              <a:rPr lang="en-US" altLang="en-US" sz="2400" i="1" baseline="-25000" dirty="0" err="1">
                <a:latin typeface="Verdana" panose="020B0604030504040204" pitchFamily="34" charset="0"/>
              </a:rPr>
              <a:t>x</a:t>
            </a:r>
            <a:r>
              <a:rPr lang="en-US" altLang="en-US" sz="2400" dirty="0">
                <a:latin typeface="Verdana" panose="020B0604030504040204" pitchFamily="34" charset="0"/>
              </a:rPr>
              <a:t>. </a:t>
            </a:r>
          </a:p>
          <a:p>
            <a:pPr>
              <a:buFontTx/>
              <a:buChar char="•"/>
            </a:pPr>
            <a:endParaRPr lang="en-US" altLang="en-US" sz="2400" dirty="0"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en-US" sz="2400" dirty="0">
              <a:latin typeface="Verdana" panose="020B0604030504040204" pitchFamily="34" charset="0"/>
            </a:endParaRPr>
          </a:p>
          <a:p>
            <a:r>
              <a:rPr lang="en-US" altLang="en-US" sz="2400" dirty="0" err="1">
                <a:latin typeface="Verdana" panose="020B0604030504040204" pitchFamily="34" charset="0"/>
              </a:rPr>
              <a:t>Sehingga</a:t>
            </a:r>
            <a:r>
              <a:rPr lang="en-US" altLang="en-US" sz="2400" dirty="0">
                <a:latin typeface="Verdana" panose="020B0604030504040204" pitchFamily="34" charset="0"/>
              </a:rPr>
              <a:t>, </a:t>
            </a:r>
            <a:r>
              <a:rPr lang="en-US" altLang="en-US" sz="2400" i="1" dirty="0">
                <a:latin typeface="Verdana" panose="020B0604030504040204" pitchFamily="34" charset="0"/>
              </a:rPr>
              <a:t>v</a:t>
            </a:r>
            <a:r>
              <a:rPr lang="en-US" altLang="en-US" sz="2400" dirty="0">
                <a:latin typeface="Verdana" panose="020B0604030504040204" pitchFamily="34" charset="0"/>
              </a:rPr>
              <a:t> = 10 + </a:t>
            </a:r>
            <a:r>
              <a:rPr lang="en-US" altLang="en-US" sz="2400" i="1" dirty="0" err="1">
                <a:latin typeface="Verdana" panose="020B0604030504040204" pitchFamily="34" charset="0"/>
              </a:rPr>
              <a:t>v</a:t>
            </a:r>
            <a:r>
              <a:rPr lang="en-US" altLang="en-US" sz="2400" i="1" baseline="-25000" dirty="0" err="1">
                <a:latin typeface="Verdana" panose="020B0604030504040204" pitchFamily="34" charset="0"/>
              </a:rPr>
              <a:t>x</a:t>
            </a:r>
            <a:r>
              <a:rPr lang="en-US" altLang="en-US" sz="2400" dirty="0">
                <a:latin typeface="Verdana" panose="020B0604030504040204" pitchFamily="34" charset="0"/>
              </a:rPr>
              <a:t> = 10 + 15(1) = 25 V</a:t>
            </a:r>
          </a:p>
        </p:txBody>
      </p:sp>
    </p:spTree>
    <p:extLst>
      <p:ext uri="{BB962C8B-B14F-4D97-AF65-F5344CB8AC3E}">
        <p14:creationId xmlns:p14="http://schemas.microsoft.com/office/powerpoint/2010/main" val="2954351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err="1"/>
              <a:t>Penerapan</a:t>
            </a:r>
            <a:r>
              <a:rPr lang="en-US" sz="4000"/>
              <a:t> Hukum Dasar</a:t>
            </a:r>
          </a:p>
          <a:p>
            <a:pPr marL="0" indent="0" algn="ctr">
              <a:buNone/>
            </a:pPr>
            <a:endParaRPr lang="en-US" sz="4000" dirty="0"/>
          </a:p>
          <a:p>
            <a:r>
              <a:rPr lang="en-US" dirty="0" err="1">
                <a:hlinkClick r:id="rId2" action="ppaction://hlinkfile"/>
              </a:rPr>
              <a:t>Sumber</a:t>
            </a:r>
            <a:r>
              <a:rPr lang="en-US" dirty="0">
                <a:hlinkClick r:id="rId2" action="ppaction://hlinkfile"/>
              </a:rPr>
              <a:t> </a:t>
            </a:r>
            <a:r>
              <a:rPr lang="en-US" dirty="0" err="1">
                <a:hlinkClick r:id="rId2" action="ppaction://hlinkfile"/>
              </a:rPr>
              <a:t>Tegangan</a:t>
            </a:r>
            <a:endParaRPr lang="en-US" dirty="0"/>
          </a:p>
          <a:p>
            <a:r>
              <a:rPr lang="en-US" dirty="0" err="1">
                <a:hlinkClick r:id="rId3" action="ppaction://hlinkfile"/>
              </a:rPr>
              <a:t>Sumber</a:t>
            </a:r>
            <a:r>
              <a:rPr lang="en-US" dirty="0">
                <a:hlinkClick r:id="rId3" action="ppaction://hlinkfile"/>
              </a:rPr>
              <a:t> </a:t>
            </a:r>
            <a:r>
              <a:rPr lang="en-US" dirty="0" err="1">
                <a:hlinkClick r:id="rId3" action="ppaction://hlinkfile"/>
              </a:rPr>
              <a:t>Arus</a:t>
            </a:r>
            <a:endParaRPr lang="en-US" dirty="0"/>
          </a:p>
          <a:p>
            <a:r>
              <a:rPr lang="en-US" dirty="0" err="1">
                <a:hlinkClick r:id="rId4" action="ppaction://hlinkfile"/>
              </a:rPr>
              <a:t>Sumber</a:t>
            </a:r>
            <a:r>
              <a:rPr lang="en-US" dirty="0">
                <a:hlinkClick r:id="rId4" action="ppaction://hlinkfile"/>
              </a:rPr>
              <a:t> </a:t>
            </a:r>
            <a:r>
              <a:rPr lang="en-US" dirty="0" err="1">
                <a:hlinkClick r:id="rId4" action="ppaction://hlinkfile"/>
              </a:rPr>
              <a:t>Tegangan</a:t>
            </a:r>
            <a:r>
              <a:rPr lang="en-US" dirty="0">
                <a:hlinkClick r:id="rId4" action="ppaction://hlinkfile"/>
              </a:rPr>
              <a:t>- </a:t>
            </a:r>
            <a:r>
              <a:rPr lang="en-US" dirty="0" err="1">
                <a:hlinkClick r:id="rId4" action="ppaction://hlinkfile"/>
              </a:rPr>
              <a:t>Arus</a:t>
            </a:r>
            <a:endParaRPr lang="en-US" dirty="0"/>
          </a:p>
          <a:p>
            <a:r>
              <a:rPr lang="en-US" dirty="0" err="1">
                <a:hlinkClick r:id="rId5" action="ppaction://hlinkfile"/>
              </a:rPr>
              <a:t>Sumber</a:t>
            </a:r>
            <a:r>
              <a:rPr lang="en-US" dirty="0">
                <a:hlinkClick r:id="rId5" action="ppaction://hlinkfile"/>
              </a:rPr>
              <a:t> </a:t>
            </a:r>
            <a:r>
              <a:rPr lang="en-US" dirty="0" err="1">
                <a:hlinkClick r:id="rId5" action="ppaction://hlinkfile"/>
              </a:rPr>
              <a:t>Tak</a:t>
            </a:r>
            <a:r>
              <a:rPr lang="en-US" dirty="0">
                <a:hlinkClick r:id="rId5" action="ppaction://hlinkfile"/>
              </a:rPr>
              <a:t> </a:t>
            </a:r>
            <a:r>
              <a:rPr lang="en-US" dirty="0" err="1">
                <a:hlinkClick r:id="rId5" action="ppaction://hlinkfile"/>
              </a:rPr>
              <a:t>Bebas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89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3761-C857-4427-B5FA-DE3FADCC5B52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533400"/>
            <a:ext cx="8243887" cy="1314450"/>
          </a:xfrm>
        </p:spPr>
        <p:txBody>
          <a:bodyPr/>
          <a:lstStyle/>
          <a:p>
            <a:r>
              <a:rPr lang="en-US" altLang="en-US" sz="4000" dirty="0" err="1"/>
              <a:t>Daya</a:t>
            </a:r>
            <a:r>
              <a:rPr lang="en-US" altLang="en-US" sz="4000" dirty="0"/>
              <a:t> </a:t>
            </a:r>
            <a:r>
              <a:rPr lang="en-US" altLang="en-US" sz="4000" dirty="0" err="1"/>
              <a:t>dan</a:t>
            </a:r>
            <a:r>
              <a:rPr lang="en-US" altLang="en-US" sz="4000" dirty="0"/>
              <a:t> </a:t>
            </a:r>
            <a:r>
              <a:rPr lang="en-US" altLang="en-US" sz="4000" dirty="0" err="1"/>
              <a:t>Energi</a:t>
            </a:r>
            <a:endParaRPr lang="en-US" altLang="en-US" sz="4000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18288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dirty="0" err="1"/>
              <a:t>Daya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rata-rata </a:t>
            </a:r>
            <a:r>
              <a:rPr lang="en-US" altLang="en-US" dirty="0" err="1"/>
              <a:t>waktu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energi</a:t>
            </a:r>
            <a:r>
              <a:rPr lang="en-US" altLang="en-US" dirty="0"/>
              <a:t> yang </a:t>
            </a:r>
            <a:r>
              <a:rPr lang="en-US" altLang="en-US" dirty="0" err="1"/>
              <a:t>dikeluarkan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yang </a:t>
            </a:r>
            <a:r>
              <a:rPr lang="en-US" altLang="en-US" dirty="0" err="1"/>
              <a:t>diserap</a:t>
            </a:r>
            <a:r>
              <a:rPr lang="en-US" altLang="en-US" dirty="0"/>
              <a:t>, </a:t>
            </a:r>
            <a:r>
              <a:rPr lang="en-US" altLang="en-US" dirty="0" err="1"/>
              <a:t>satuan</a:t>
            </a:r>
            <a:r>
              <a:rPr lang="en-US" altLang="en-US" dirty="0"/>
              <a:t> watt (W).</a:t>
            </a:r>
            <a:br>
              <a:rPr lang="en-US" altLang="en-US" dirty="0"/>
            </a:br>
            <a:endParaRPr lang="en-US" altLang="en-US" dirty="0"/>
          </a:p>
          <a:p>
            <a:pPr algn="just">
              <a:lnSpc>
                <a:spcPct val="80000"/>
              </a:lnSpc>
            </a:pPr>
            <a:r>
              <a:rPr lang="en-US" altLang="en-US"/>
              <a:t>Persamaan </a:t>
            </a:r>
            <a:r>
              <a:rPr lang="en-US" altLang="en-US" dirty="0" err="1"/>
              <a:t>matematika</a:t>
            </a:r>
            <a:r>
              <a:rPr lang="en-US" altLang="en-US" dirty="0"/>
              <a:t> :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altLang="en-US" dirty="0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63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225753"/>
              </p:ext>
            </p:extLst>
          </p:nvPr>
        </p:nvGraphicFramePr>
        <p:xfrm>
          <a:off x="4572000" y="2438400"/>
          <a:ext cx="31242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4" imgW="1409700" imgH="419100" progId="Equation.3">
                  <p:embed/>
                </p:oleObj>
              </mc:Choice>
              <mc:Fallback>
                <p:oleObj name="Equation" r:id="rId4" imgW="1409700" imgH="419100" progId="Equation.3">
                  <p:embed/>
                  <p:pic>
                    <p:nvPicPr>
                      <p:cNvPr id="563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438400"/>
                        <a:ext cx="3124200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29" name="Group 9"/>
          <p:cNvGrpSpPr>
            <a:grpSpLocks/>
          </p:cNvGrpSpPr>
          <p:nvPr/>
        </p:nvGrpSpPr>
        <p:grpSpPr bwMode="auto">
          <a:xfrm>
            <a:off x="1066800" y="3368702"/>
            <a:ext cx="1447800" cy="2117698"/>
            <a:chOff x="3079" y="12012"/>
            <a:chExt cx="1076" cy="2040"/>
          </a:xfrm>
        </p:grpSpPr>
        <p:sp>
          <p:nvSpPr>
            <p:cNvPr id="56330" name="Text Box 10"/>
            <p:cNvSpPr txBox="1">
              <a:spLocks noChangeArrowheads="1"/>
            </p:cNvSpPr>
            <p:nvPr/>
          </p:nvSpPr>
          <p:spPr bwMode="auto">
            <a:xfrm>
              <a:off x="3225" y="12012"/>
              <a:ext cx="465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en-US" sz="2400"/>
                <a:t>i</a:t>
              </a:r>
              <a:endParaRPr lang="en-US" altLang="en-US" sz="3600"/>
            </a:p>
          </p:txBody>
        </p:sp>
        <p:grpSp>
          <p:nvGrpSpPr>
            <p:cNvPr id="56331" name="Group 11"/>
            <p:cNvGrpSpPr>
              <a:grpSpLocks/>
            </p:cNvGrpSpPr>
            <p:nvPr/>
          </p:nvGrpSpPr>
          <p:grpSpPr bwMode="auto">
            <a:xfrm>
              <a:off x="3079" y="12417"/>
              <a:ext cx="1076" cy="1635"/>
              <a:chOff x="3079" y="11865"/>
              <a:chExt cx="1076" cy="1635"/>
            </a:xfrm>
          </p:grpSpPr>
          <p:grpSp>
            <p:nvGrpSpPr>
              <p:cNvPr id="56332" name="Group 12"/>
              <p:cNvGrpSpPr>
                <a:grpSpLocks/>
              </p:cNvGrpSpPr>
              <p:nvPr/>
            </p:nvGrpSpPr>
            <p:grpSpPr bwMode="auto">
              <a:xfrm>
                <a:off x="3079" y="12004"/>
                <a:ext cx="592" cy="1496"/>
                <a:chOff x="3109" y="11854"/>
                <a:chExt cx="592" cy="1496"/>
              </a:xfrm>
            </p:grpSpPr>
            <p:sp>
              <p:nvSpPr>
                <p:cNvPr id="56333" name="Rectangle 13"/>
                <p:cNvSpPr>
                  <a:spLocks noChangeArrowheads="1"/>
                </p:cNvSpPr>
                <p:nvPr/>
              </p:nvSpPr>
              <p:spPr bwMode="auto">
                <a:xfrm>
                  <a:off x="3109" y="12286"/>
                  <a:ext cx="150" cy="58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334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184" y="11897"/>
                  <a:ext cx="0" cy="3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335" name="Line 15"/>
                <p:cNvSpPr>
                  <a:spLocks noChangeShapeType="1"/>
                </p:cNvSpPr>
                <p:nvPr/>
              </p:nvSpPr>
              <p:spPr bwMode="auto">
                <a:xfrm>
                  <a:off x="3195" y="11880"/>
                  <a:ext cx="46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336" name="Line 16"/>
                <p:cNvSpPr>
                  <a:spLocks noChangeShapeType="1"/>
                </p:cNvSpPr>
                <p:nvPr/>
              </p:nvSpPr>
              <p:spPr bwMode="auto">
                <a:xfrm>
                  <a:off x="3180" y="12885"/>
                  <a:ext cx="0" cy="4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337" name="Line 17"/>
                <p:cNvSpPr>
                  <a:spLocks noChangeShapeType="1"/>
                </p:cNvSpPr>
                <p:nvPr/>
              </p:nvSpPr>
              <p:spPr bwMode="auto">
                <a:xfrm>
                  <a:off x="3195" y="13305"/>
                  <a:ext cx="4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338" name="Oval 18"/>
                <p:cNvSpPr>
                  <a:spLocks noChangeArrowheads="1"/>
                </p:cNvSpPr>
                <p:nvPr/>
              </p:nvSpPr>
              <p:spPr bwMode="auto">
                <a:xfrm>
                  <a:off x="3600" y="13279"/>
                  <a:ext cx="71" cy="7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339" name="Oval 19"/>
                <p:cNvSpPr>
                  <a:spLocks noChangeArrowheads="1"/>
                </p:cNvSpPr>
                <p:nvPr/>
              </p:nvSpPr>
              <p:spPr bwMode="auto">
                <a:xfrm>
                  <a:off x="3630" y="11854"/>
                  <a:ext cx="71" cy="7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340" name="Text Box 20"/>
              <p:cNvSpPr txBox="1">
                <a:spLocks noChangeArrowheads="1"/>
              </p:cNvSpPr>
              <p:nvPr/>
            </p:nvSpPr>
            <p:spPr bwMode="auto">
              <a:xfrm>
                <a:off x="3585" y="12075"/>
                <a:ext cx="383" cy="2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1600"/>
                  <a:t>+</a:t>
                </a:r>
                <a:endParaRPr lang="en-US" altLang="en-US" sz="3600"/>
              </a:p>
            </p:txBody>
          </p:sp>
          <p:sp>
            <p:nvSpPr>
              <p:cNvPr id="56341" name="Text Box 21"/>
              <p:cNvSpPr txBox="1">
                <a:spLocks noChangeArrowheads="1"/>
              </p:cNvSpPr>
              <p:nvPr/>
            </p:nvSpPr>
            <p:spPr bwMode="auto">
              <a:xfrm>
                <a:off x="3570" y="13155"/>
                <a:ext cx="390" cy="2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1600"/>
                  <a:t>–</a:t>
                </a:r>
                <a:endParaRPr lang="en-US" altLang="en-US" sz="3600"/>
              </a:p>
            </p:txBody>
          </p:sp>
          <p:sp>
            <p:nvSpPr>
              <p:cNvPr id="56342" name="Line 22"/>
              <p:cNvSpPr>
                <a:spLocks noChangeShapeType="1"/>
              </p:cNvSpPr>
              <p:nvPr/>
            </p:nvSpPr>
            <p:spPr bwMode="auto">
              <a:xfrm flipH="1">
                <a:off x="3255" y="11865"/>
                <a:ext cx="28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43" name="Text Box 23"/>
              <p:cNvSpPr txBox="1">
                <a:spLocks noChangeArrowheads="1"/>
              </p:cNvSpPr>
              <p:nvPr/>
            </p:nvSpPr>
            <p:spPr bwMode="auto">
              <a:xfrm>
                <a:off x="3615" y="12555"/>
                <a:ext cx="540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2400"/>
                  <a:t>v</a:t>
                </a:r>
                <a:endParaRPr lang="en-US" altLang="en-US" sz="3600"/>
              </a:p>
            </p:txBody>
          </p:sp>
        </p:grpSp>
      </p:grpSp>
      <p:grpSp>
        <p:nvGrpSpPr>
          <p:cNvPr id="56344" name="Group 24"/>
          <p:cNvGrpSpPr>
            <a:grpSpLocks/>
          </p:cNvGrpSpPr>
          <p:nvPr/>
        </p:nvGrpSpPr>
        <p:grpSpPr bwMode="auto">
          <a:xfrm>
            <a:off x="7010400" y="3244734"/>
            <a:ext cx="1447800" cy="2165466"/>
            <a:chOff x="3079" y="12012"/>
            <a:chExt cx="1076" cy="2040"/>
          </a:xfrm>
        </p:grpSpPr>
        <p:sp>
          <p:nvSpPr>
            <p:cNvPr id="56345" name="Text Box 25"/>
            <p:cNvSpPr txBox="1">
              <a:spLocks noChangeArrowheads="1"/>
            </p:cNvSpPr>
            <p:nvPr/>
          </p:nvSpPr>
          <p:spPr bwMode="auto">
            <a:xfrm>
              <a:off x="3225" y="12012"/>
              <a:ext cx="465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en-US" sz="2400"/>
                <a:t>i</a:t>
              </a:r>
              <a:endParaRPr lang="en-US" altLang="en-US" sz="3600"/>
            </a:p>
          </p:txBody>
        </p:sp>
        <p:grpSp>
          <p:nvGrpSpPr>
            <p:cNvPr id="56346" name="Group 26"/>
            <p:cNvGrpSpPr>
              <a:grpSpLocks/>
            </p:cNvGrpSpPr>
            <p:nvPr/>
          </p:nvGrpSpPr>
          <p:grpSpPr bwMode="auto">
            <a:xfrm>
              <a:off x="3079" y="12417"/>
              <a:ext cx="1076" cy="1635"/>
              <a:chOff x="3079" y="11865"/>
              <a:chExt cx="1076" cy="1635"/>
            </a:xfrm>
          </p:grpSpPr>
          <p:grpSp>
            <p:nvGrpSpPr>
              <p:cNvPr id="56347" name="Group 27"/>
              <p:cNvGrpSpPr>
                <a:grpSpLocks/>
              </p:cNvGrpSpPr>
              <p:nvPr/>
            </p:nvGrpSpPr>
            <p:grpSpPr bwMode="auto">
              <a:xfrm>
                <a:off x="3079" y="12004"/>
                <a:ext cx="592" cy="1496"/>
                <a:chOff x="3109" y="11854"/>
                <a:chExt cx="592" cy="1496"/>
              </a:xfrm>
            </p:grpSpPr>
            <p:sp>
              <p:nvSpPr>
                <p:cNvPr id="56348" name="Rectangle 28"/>
                <p:cNvSpPr>
                  <a:spLocks noChangeArrowheads="1"/>
                </p:cNvSpPr>
                <p:nvPr/>
              </p:nvSpPr>
              <p:spPr bwMode="auto">
                <a:xfrm>
                  <a:off x="3109" y="12286"/>
                  <a:ext cx="150" cy="58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349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3184" y="11897"/>
                  <a:ext cx="0" cy="3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350" name="Line 30"/>
                <p:cNvSpPr>
                  <a:spLocks noChangeShapeType="1"/>
                </p:cNvSpPr>
                <p:nvPr/>
              </p:nvSpPr>
              <p:spPr bwMode="auto">
                <a:xfrm>
                  <a:off x="3195" y="11880"/>
                  <a:ext cx="46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351" name="Line 31"/>
                <p:cNvSpPr>
                  <a:spLocks noChangeShapeType="1"/>
                </p:cNvSpPr>
                <p:nvPr/>
              </p:nvSpPr>
              <p:spPr bwMode="auto">
                <a:xfrm>
                  <a:off x="3180" y="12885"/>
                  <a:ext cx="0" cy="4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352" name="Line 32"/>
                <p:cNvSpPr>
                  <a:spLocks noChangeShapeType="1"/>
                </p:cNvSpPr>
                <p:nvPr/>
              </p:nvSpPr>
              <p:spPr bwMode="auto">
                <a:xfrm>
                  <a:off x="3195" y="13305"/>
                  <a:ext cx="4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353" name="Oval 33"/>
                <p:cNvSpPr>
                  <a:spLocks noChangeArrowheads="1"/>
                </p:cNvSpPr>
                <p:nvPr/>
              </p:nvSpPr>
              <p:spPr bwMode="auto">
                <a:xfrm>
                  <a:off x="3600" y="13279"/>
                  <a:ext cx="71" cy="7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354" name="Oval 34"/>
                <p:cNvSpPr>
                  <a:spLocks noChangeArrowheads="1"/>
                </p:cNvSpPr>
                <p:nvPr/>
              </p:nvSpPr>
              <p:spPr bwMode="auto">
                <a:xfrm>
                  <a:off x="3630" y="11854"/>
                  <a:ext cx="71" cy="7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355" name="Text Box 35"/>
              <p:cNvSpPr txBox="1">
                <a:spLocks noChangeArrowheads="1"/>
              </p:cNvSpPr>
              <p:nvPr/>
            </p:nvSpPr>
            <p:spPr bwMode="auto">
              <a:xfrm>
                <a:off x="3585" y="12075"/>
                <a:ext cx="383" cy="2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1600" dirty="0"/>
                  <a:t>+</a:t>
                </a:r>
                <a:endParaRPr lang="en-US" altLang="en-US" sz="3600" dirty="0"/>
              </a:p>
            </p:txBody>
          </p:sp>
          <p:sp>
            <p:nvSpPr>
              <p:cNvPr id="56356" name="Text Box 36"/>
              <p:cNvSpPr txBox="1">
                <a:spLocks noChangeArrowheads="1"/>
              </p:cNvSpPr>
              <p:nvPr/>
            </p:nvSpPr>
            <p:spPr bwMode="auto">
              <a:xfrm>
                <a:off x="3570" y="13155"/>
                <a:ext cx="390" cy="2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1600"/>
                  <a:t>–</a:t>
                </a:r>
                <a:endParaRPr lang="en-US" altLang="en-US" sz="3600"/>
              </a:p>
            </p:txBody>
          </p:sp>
          <p:sp>
            <p:nvSpPr>
              <p:cNvPr id="56357" name="Line 37"/>
              <p:cNvSpPr>
                <a:spLocks noChangeShapeType="1"/>
              </p:cNvSpPr>
              <p:nvPr/>
            </p:nvSpPr>
            <p:spPr bwMode="auto">
              <a:xfrm flipH="1">
                <a:off x="3255" y="11865"/>
                <a:ext cx="28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58" name="Text Box 38"/>
              <p:cNvSpPr txBox="1">
                <a:spLocks noChangeArrowheads="1"/>
              </p:cNvSpPr>
              <p:nvPr/>
            </p:nvSpPr>
            <p:spPr bwMode="auto">
              <a:xfrm>
                <a:off x="3615" y="12555"/>
                <a:ext cx="540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2400"/>
                  <a:t>v</a:t>
                </a:r>
                <a:endParaRPr lang="en-US" altLang="en-US" sz="3600"/>
              </a:p>
            </p:txBody>
          </p:sp>
        </p:grpSp>
      </p:grpSp>
      <p:sp>
        <p:nvSpPr>
          <p:cNvPr id="56359" name="Rectangle 39"/>
          <p:cNvSpPr>
            <a:spLocks noChangeArrowheads="1"/>
          </p:cNvSpPr>
          <p:nvPr/>
        </p:nvSpPr>
        <p:spPr bwMode="auto">
          <a:xfrm>
            <a:off x="228600" y="4419600"/>
            <a:ext cx="811847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 dirty="0" err="1">
                <a:solidFill>
                  <a:srgbClr val="FF3300"/>
                </a:solidFill>
                <a:latin typeface="Verdana" panose="020B0604030504040204" pitchFamily="34" charset="0"/>
              </a:rPr>
              <a:t>Konvensi</a:t>
            </a:r>
            <a:r>
              <a:rPr lang="en-US" altLang="en-US" b="1" dirty="0">
                <a:solidFill>
                  <a:srgbClr val="FF3300"/>
                </a:solidFill>
                <a:latin typeface="Verdana" panose="020B0604030504040204" pitchFamily="34" charset="0"/>
              </a:rPr>
              <a:t> </a:t>
            </a:r>
            <a:r>
              <a:rPr lang="en-US" altLang="en-US" b="1" dirty="0" err="1">
                <a:solidFill>
                  <a:srgbClr val="FF3300"/>
                </a:solidFill>
                <a:latin typeface="Verdana" panose="020B0604030504040204" pitchFamily="34" charset="0"/>
              </a:rPr>
              <a:t>tanda</a:t>
            </a:r>
            <a:r>
              <a:rPr lang="en-US" altLang="en-US" b="1" dirty="0">
                <a:solidFill>
                  <a:srgbClr val="FF3300"/>
                </a:solidFill>
                <a:latin typeface="Verdana" panose="020B0604030504040204" pitchFamily="34" charset="0"/>
              </a:rPr>
              <a:t> </a:t>
            </a:r>
            <a:r>
              <a:rPr lang="en-US" altLang="en-US" b="1" dirty="0" err="1">
                <a:solidFill>
                  <a:srgbClr val="FF3300"/>
                </a:solidFill>
                <a:latin typeface="Verdana" panose="020B0604030504040204" pitchFamily="34" charset="0"/>
              </a:rPr>
              <a:t>komponen</a:t>
            </a:r>
            <a:r>
              <a:rPr lang="en-US" altLang="en-US" b="1" dirty="0">
                <a:solidFill>
                  <a:srgbClr val="FF3300"/>
                </a:solidFill>
                <a:latin typeface="Verdana" panose="020B0604030504040204" pitchFamily="34" charset="0"/>
              </a:rPr>
              <a:t> </a:t>
            </a:r>
            <a:r>
              <a:rPr lang="en-US" altLang="en-US" b="1" dirty="0" err="1">
                <a:solidFill>
                  <a:srgbClr val="FF3300"/>
                </a:solidFill>
                <a:latin typeface="Verdana" panose="020B0604030504040204" pitchFamily="34" charset="0"/>
              </a:rPr>
              <a:t>pasif</a:t>
            </a:r>
            <a:r>
              <a:rPr lang="en-US" altLang="en-US" dirty="0">
                <a:solidFill>
                  <a:srgbClr val="FF3300"/>
                </a:solidFill>
                <a:latin typeface="Verdana" panose="020B0604030504040204" pitchFamily="34" charset="0"/>
              </a:rPr>
              <a:t> </a:t>
            </a:r>
          </a:p>
          <a:p>
            <a:pPr algn="ctr"/>
            <a:endParaRPr lang="en-US" altLang="en-US" b="1" dirty="0">
              <a:solidFill>
                <a:srgbClr val="FF3300"/>
              </a:solidFill>
              <a:latin typeface="Verdana" panose="020B0604030504040204" pitchFamily="34" charset="0"/>
            </a:endParaRPr>
          </a:p>
          <a:p>
            <a:pPr algn="ctr"/>
            <a:endParaRPr lang="en-US" altLang="en-US" b="1">
              <a:solidFill>
                <a:srgbClr val="FF3300"/>
              </a:solidFill>
              <a:latin typeface="Verdana" panose="020B0604030504040204" pitchFamily="34" charset="0"/>
            </a:endParaRPr>
          </a:p>
          <a:p>
            <a:pPr algn="ctr"/>
            <a:endParaRPr lang="en-US" altLang="en-US" b="1">
              <a:solidFill>
                <a:srgbClr val="FF3300"/>
              </a:solidFill>
              <a:latin typeface="Verdana" panose="020B0604030504040204" pitchFamily="34" charset="0"/>
            </a:endParaRPr>
          </a:p>
          <a:p>
            <a:pPr algn="ctr"/>
            <a:r>
              <a:rPr lang="en-US" altLang="en-US" b="1">
                <a:solidFill>
                  <a:srgbClr val="FF3300"/>
                </a:solidFill>
                <a:latin typeface="Verdana" panose="020B0604030504040204" pitchFamily="34" charset="0"/>
              </a:rPr>
              <a:t>p </a:t>
            </a:r>
            <a:r>
              <a:rPr lang="en-US" altLang="en-US" b="1" dirty="0">
                <a:solidFill>
                  <a:srgbClr val="FF3300"/>
                </a:solidFill>
                <a:latin typeface="Verdana" panose="020B0604030504040204" pitchFamily="34" charset="0"/>
              </a:rPr>
              <a:t>= +vi</a:t>
            </a:r>
            <a:r>
              <a:rPr lang="en-US" altLang="en-US" b="1" dirty="0">
                <a:latin typeface="Verdana" panose="020B0604030504040204" pitchFamily="34" charset="0"/>
              </a:rPr>
              <a:t>	</a:t>
            </a:r>
            <a:r>
              <a:rPr lang="en-US" altLang="en-US" b="1">
                <a:latin typeface="Verdana" panose="020B0604030504040204" pitchFamily="34" charset="0"/>
              </a:rPr>
              <a:t>	              </a:t>
            </a:r>
            <a:r>
              <a:rPr lang="en-US" altLang="en-US" b="1" dirty="0">
                <a:latin typeface="Verdana" panose="020B0604030504040204" pitchFamily="34" charset="0"/>
              </a:rPr>
              <a:t>	 		</a:t>
            </a:r>
            <a:r>
              <a:rPr lang="en-US" altLang="en-US" b="1" dirty="0">
                <a:solidFill>
                  <a:srgbClr val="FF3300"/>
                </a:solidFill>
                <a:latin typeface="Verdana" panose="020B0604030504040204" pitchFamily="34" charset="0"/>
              </a:rPr>
              <a:t>p = –vi</a:t>
            </a:r>
          </a:p>
          <a:p>
            <a:pPr algn="ctr"/>
            <a:r>
              <a:rPr lang="en-US" altLang="en-US" b="1">
                <a:solidFill>
                  <a:srgbClr val="FF3300"/>
                </a:solidFill>
                <a:latin typeface="Verdana" panose="020B0604030504040204" pitchFamily="34" charset="0"/>
              </a:rPr>
              <a:t> Daya </a:t>
            </a:r>
            <a:r>
              <a:rPr lang="en-US" altLang="en-US" b="1" dirty="0" err="1">
                <a:solidFill>
                  <a:srgbClr val="FF3300"/>
                </a:solidFill>
                <a:latin typeface="Verdana" panose="020B0604030504040204" pitchFamily="34" charset="0"/>
              </a:rPr>
              <a:t>serap</a:t>
            </a:r>
            <a:r>
              <a:rPr lang="en-US" altLang="en-US" b="1" dirty="0">
                <a:latin typeface="Verdana" panose="020B0604030504040204" pitchFamily="34" charset="0"/>
              </a:rPr>
              <a:t>	</a:t>
            </a:r>
            <a:r>
              <a:rPr lang="en-US" altLang="en-US" b="1">
                <a:latin typeface="Verdana" panose="020B0604030504040204" pitchFamily="34" charset="0"/>
              </a:rPr>
              <a:t>                           </a:t>
            </a:r>
            <a:r>
              <a:rPr lang="en-US" altLang="en-US" b="1" dirty="0" err="1">
                <a:solidFill>
                  <a:srgbClr val="FF3300"/>
                </a:solidFill>
                <a:latin typeface="Verdana" panose="020B0604030504040204" pitchFamily="34" charset="0"/>
              </a:rPr>
              <a:t>Daya</a:t>
            </a:r>
            <a:r>
              <a:rPr lang="en-US" altLang="en-US" b="1" dirty="0">
                <a:solidFill>
                  <a:srgbClr val="FF3300"/>
                </a:solidFill>
                <a:latin typeface="Verdana" panose="020B0604030504040204" pitchFamily="34" charset="0"/>
              </a:rPr>
              <a:t> </a:t>
            </a:r>
            <a:r>
              <a:rPr lang="en-US" altLang="en-US" b="1" dirty="0" err="1">
                <a:solidFill>
                  <a:srgbClr val="FF3300"/>
                </a:solidFill>
                <a:latin typeface="Verdana" panose="020B0604030504040204" pitchFamily="34" charset="0"/>
              </a:rPr>
              <a:t>suplai</a:t>
            </a:r>
            <a:r>
              <a:rPr lang="en-US" altLang="en-US" b="1" dirty="0">
                <a:solidFill>
                  <a:srgbClr val="FF3300"/>
                </a:solidFill>
                <a:latin typeface="Verdana" panose="020B0604030504040204" pitchFamily="34" charset="0"/>
              </a:rPr>
              <a:t>/</a:t>
            </a:r>
            <a:r>
              <a:rPr lang="en-US" altLang="en-US" b="1" dirty="0" err="1">
                <a:solidFill>
                  <a:srgbClr val="FF3300"/>
                </a:solidFill>
                <a:latin typeface="Verdana" panose="020B0604030504040204" pitchFamily="34" charset="0"/>
              </a:rPr>
              <a:t>daya</a:t>
            </a:r>
            <a:r>
              <a:rPr lang="en-US" altLang="en-US" b="1" dirty="0">
                <a:solidFill>
                  <a:srgbClr val="FF3300"/>
                </a:solidFill>
                <a:latin typeface="Verdana" panose="020B0604030504040204" pitchFamily="34" charset="0"/>
              </a:rPr>
              <a:t> </a:t>
            </a:r>
            <a:r>
              <a:rPr lang="en-US" altLang="en-US" b="1" dirty="0" err="1">
                <a:solidFill>
                  <a:srgbClr val="FF3300"/>
                </a:solidFill>
                <a:latin typeface="Verdana" panose="020B0604030504040204" pitchFamily="34" charset="0"/>
              </a:rPr>
              <a:t>kirim</a:t>
            </a:r>
            <a:endParaRPr lang="en-US" altLang="en-US" b="1" dirty="0">
              <a:solidFill>
                <a:srgbClr val="FF3300"/>
              </a:solidFill>
              <a:latin typeface="Verdana" panose="020B0604030504040204" pitchFamily="34" charset="0"/>
            </a:endParaRPr>
          </a:p>
          <a:p>
            <a:pPr algn="ctr"/>
            <a:endParaRPr lang="en-US" altLang="en-US" b="1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51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4957763"/>
          </a:xfrm>
        </p:spPr>
        <p:txBody>
          <a:bodyPr/>
          <a:lstStyle/>
          <a:p>
            <a:pPr marL="0" indent="0">
              <a:buNone/>
            </a:pPr>
            <a:r>
              <a:rPr lang="en-US" sz="3200" b="1" u="sng" dirty="0" err="1"/>
              <a:t>Resistansi</a:t>
            </a:r>
            <a:r>
              <a:rPr lang="en-US" sz="3200" b="1" u="sng" dirty="0"/>
              <a:t> </a:t>
            </a:r>
            <a:r>
              <a:rPr lang="en-US" sz="3200" dirty="0"/>
              <a:t>: </a:t>
            </a:r>
          </a:p>
          <a:p>
            <a:pPr marL="0" indent="0" algn="just">
              <a:buNone/>
            </a:pP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penghambat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, kata lain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hambatan</a:t>
            </a:r>
            <a:r>
              <a:rPr lang="en-US" dirty="0"/>
              <a:t>/</a:t>
            </a:r>
            <a:r>
              <a:rPr lang="en-US" dirty="0" err="1"/>
              <a:t>tahanan</a:t>
            </a:r>
            <a:r>
              <a:rPr lang="en-US" dirty="0"/>
              <a:t>, </a:t>
            </a:r>
            <a:r>
              <a:rPr lang="en-US" dirty="0" err="1"/>
              <a:t>komponennya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resistor </a:t>
            </a:r>
          </a:p>
          <a:p>
            <a:pPr marL="0" indent="0">
              <a:buNone/>
            </a:pPr>
            <a:r>
              <a:rPr lang="en-US" dirty="0" err="1"/>
              <a:t>Satuan</a:t>
            </a:r>
            <a:r>
              <a:rPr lang="en-US" dirty="0"/>
              <a:t>: Ohm (</a:t>
            </a:r>
            <a:r>
              <a:rPr lang="el-GR" dirty="0"/>
              <a:t>Ω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: R</a:t>
            </a:r>
          </a:p>
          <a:p>
            <a:pPr marL="0" indent="0">
              <a:buNone/>
            </a:pP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: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676400" y="4700588"/>
          <a:ext cx="23622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Visio" r:id="rId3" imgW="1397484" imgH="856769" progId="Visio.Drawing.11">
                  <p:embed/>
                </p:oleObj>
              </mc:Choice>
              <mc:Fallback>
                <p:oleObj name="Visio" r:id="rId3" imgW="1397484" imgH="856769" progId="Visio.Drawing.11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700588"/>
                        <a:ext cx="2362200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791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626611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dirty="0" err="1"/>
              <a:t>Dua</a:t>
            </a:r>
            <a:r>
              <a:rPr lang="en-US" altLang="en-US" dirty="0"/>
              <a:t> </a:t>
            </a:r>
            <a:r>
              <a:rPr lang="en-US" altLang="en-US" dirty="0" err="1"/>
              <a:t>nilai</a:t>
            </a:r>
            <a:r>
              <a:rPr lang="en-US" altLang="en-US" dirty="0"/>
              <a:t> </a:t>
            </a:r>
            <a:r>
              <a:rPr lang="en-US" altLang="en-US" dirty="0" err="1"/>
              <a:t>ekstrim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kemungkinan</a:t>
            </a:r>
            <a:r>
              <a:rPr lang="en-US" altLang="en-US" dirty="0"/>
              <a:t> </a:t>
            </a:r>
            <a:r>
              <a:rPr lang="en-US" altLang="en-US" dirty="0" err="1"/>
              <a:t>nilai</a:t>
            </a:r>
            <a:r>
              <a:rPr lang="en-US" altLang="en-US" dirty="0"/>
              <a:t> R, </a:t>
            </a:r>
            <a:r>
              <a:rPr lang="en-US" altLang="en-US" dirty="0" err="1"/>
              <a:t>yaitu</a:t>
            </a:r>
            <a:r>
              <a:rPr lang="en-US" altLang="en-US" dirty="0"/>
              <a:t> R = 0  yang </a:t>
            </a:r>
            <a:r>
              <a:rPr lang="en-US" altLang="en-US" dirty="0" err="1"/>
              <a:t>disebut</a:t>
            </a:r>
            <a:r>
              <a:rPr lang="en-US" altLang="en-US" dirty="0"/>
              <a:t> </a:t>
            </a:r>
            <a:r>
              <a:rPr lang="en-US" altLang="en-US" dirty="0" err="1"/>
              <a:t>sebagai</a:t>
            </a:r>
            <a:r>
              <a:rPr lang="en-US" altLang="en-US" dirty="0"/>
              <a:t> </a:t>
            </a:r>
            <a:r>
              <a:rPr lang="en-US" altLang="en-US" dirty="0" err="1"/>
              <a:t>rangkaian</a:t>
            </a:r>
            <a:r>
              <a:rPr lang="en-US" altLang="en-US" dirty="0"/>
              <a:t> </a:t>
            </a:r>
            <a:r>
              <a:rPr lang="en-US" altLang="en-US" dirty="0" err="1"/>
              <a:t>tertutup</a:t>
            </a:r>
            <a:r>
              <a:rPr lang="en-US" altLang="en-US" dirty="0"/>
              <a:t> (</a:t>
            </a:r>
            <a:r>
              <a:rPr lang="en-US" altLang="en-US" dirty="0">
                <a:solidFill>
                  <a:srgbClr val="FF3300"/>
                </a:solidFill>
              </a:rPr>
              <a:t>short circuit</a:t>
            </a:r>
            <a:r>
              <a:rPr lang="en-US" altLang="en-US" dirty="0"/>
              <a:t> = SC) </a:t>
            </a:r>
            <a:r>
              <a:rPr lang="en-US" altLang="en-US" dirty="0" err="1"/>
              <a:t>dan</a:t>
            </a:r>
            <a:r>
              <a:rPr lang="en-US" altLang="en-US" dirty="0"/>
              <a:t> R = </a:t>
            </a:r>
            <a:r>
              <a:rPr lang="en-US" altLang="en-US" b="1" dirty="0">
                <a:sym typeface="Symbol" panose="05050102010706020507" pitchFamily="18" charset="2"/>
              </a:rPr>
              <a:t></a:t>
            </a:r>
            <a:r>
              <a:rPr lang="en-US" altLang="en-US" b="1" dirty="0"/>
              <a:t> </a:t>
            </a:r>
            <a:r>
              <a:rPr lang="en-US" altLang="en-US" dirty="0"/>
              <a:t>yang </a:t>
            </a:r>
            <a:r>
              <a:rPr lang="en-US" altLang="en-US" dirty="0" err="1"/>
              <a:t>disebut</a:t>
            </a:r>
            <a:r>
              <a:rPr lang="en-US" altLang="en-US" dirty="0"/>
              <a:t> </a:t>
            </a:r>
            <a:r>
              <a:rPr lang="en-US" altLang="en-US" dirty="0" err="1"/>
              <a:t>rangkaian</a:t>
            </a:r>
            <a:r>
              <a:rPr lang="en-US" altLang="en-US" dirty="0"/>
              <a:t> </a:t>
            </a:r>
            <a:r>
              <a:rPr lang="en-US" altLang="en-US" dirty="0" err="1"/>
              <a:t>terbuka</a:t>
            </a:r>
            <a:r>
              <a:rPr lang="en-US" altLang="en-US" dirty="0"/>
              <a:t> (</a:t>
            </a:r>
            <a:r>
              <a:rPr lang="en-US" altLang="en-US" dirty="0">
                <a:solidFill>
                  <a:srgbClr val="FF3300"/>
                </a:solidFill>
              </a:rPr>
              <a:t>open circuit = OC).</a:t>
            </a:r>
          </a:p>
          <a:p>
            <a:pPr marL="0" indent="0" algn="just">
              <a:buNone/>
            </a:pPr>
            <a:endParaRPr lang="en-US" altLang="en-US" dirty="0">
              <a:solidFill>
                <a:srgbClr val="FF3300"/>
              </a:solidFill>
            </a:endParaRPr>
          </a:p>
          <a:p>
            <a:pPr marL="0" indent="0" algn="just">
              <a:buNone/>
            </a:pPr>
            <a:endParaRPr lang="en-US" altLang="en-US" sz="3200" dirty="0">
              <a:solidFill>
                <a:srgbClr val="FF3300"/>
              </a:solidFill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6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80157"/>
            <a:ext cx="7886700" cy="458032"/>
          </a:xfrm>
        </p:spPr>
        <p:txBody>
          <a:bodyPr/>
          <a:lstStyle/>
          <a:p>
            <a:r>
              <a:rPr lang="en-US" sz="4000" dirty="0" err="1"/>
              <a:t>Konduktansi</a:t>
            </a:r>
            <a:r>
              <a:rPr lang="en-US" sz="4000" dirty="0"/>
              <a:t> (G)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74189"/>
            <a:ext cx="7886700" cy="462661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menghantarkan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, </a:t>
            </a:r>
            <a:r>
              <a:rPr lang="en-US" dirty="0" err="1"/>
              <a:t>berkebalikan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R, </a:t>
            </a:r>
            <a:r>
              <a:rPr lang="en-US" dirty="0" err="1"/>
              <a:t>satuannya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mhos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siemens</a:t>
            </a:r>
            <a:endParaRPr 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683570"/>
              </p:ext>
            </p:extLst>
          </p:nvPr>
        </p:nvGraphicFramePr>
        <p:xfrm>
          <a:off x="3581400" y="3282950"/>
          <a:ext cx="15240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3" imgW="710891" imgH="393529" progId="Equation.3">
                  <p:embed/>
                </p:oleObj>
              </mc:Choice>
              <mc:Fallback>
                <p:oleObj name="Equation" r:id="rId3" imgW="71089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282950"/>
                        <a:ext cx="15240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032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DFB1521-C461-4297-8BD6-972D4676F84B}" type="slidenum">
              <a:rPr lang="en-US" altLang="id-ID" sz="140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id-ID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219200"/>
            <a:ext cx="7886700" cy="458032"/>
          </a:xfrm>
        </p:spPr>
        <p:txBody>
          <a:bodyPr/>
          <a:lstStyle/>
          <a:p>
            <a:pPr algn="ctr" eaLnBrk="1" hangingPunct="1"/>
            <a:r>
              <a:rPr lang="id-ID" altLang="id-ID" sz="4000"/>
              <a:t>Hukum</a:t>
            </a:r>
            <a:r>
              <a:rPr lang="en-US" altLang="id-ID" sz="4000"/>
              <a:t> I</a:t>
            </a:r>
            <a:r>
              <a:rPr lang="id-ID" altLang="id-ID" sz="4000"/>
              <a:t> Kirchoff / </a:t>
            </a:r>
            <a:br>
              <a:rPr lang="en-US" altLang="id-ID" sz="4000"/>
            </a:br>
            <a:r>
              <a:rPr lang="id-ID" altLang="id-ID" sz="4000" i="1"/>
              <a:t>Kirchoff’s </a:t>
            </a:r>
            <a:r>
              <a:rPr lang="id-ID" altLang="id-ID" sz="4000" i="1" dirty="0"/>
              <a:t>Current Law (KCL)</a:t>
            </a:r>
            <a:endParaRPr lang="en-US" altLang="id-ID" sz="4000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50389"/>
            <a:ext cx="7886700" cy="4626611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id-ID" dirty="0"/>
              <a:t>	</a:t>
            </a:r>
          </a:p>
          <a:p>
            <a:pPr algn="just" eaLnBrk="1" hangingPunct="1">
              <a:buFontTx/>
              <a:buNone/>
            </a:pPr>
            <a:r>
              <a:rPr lang="en-US" altLang="id-ID" dirty="0"/>
              <a:t>	</a:t>
            </a:r>
            <a:r>
              <a:rPr lang="id-ID" altLang="id-ID" dirty="0"/>
              <a:t>Jumlah arus yang memasuki suatu percabangan/ node/ simpul samadengan arus yang meninggalkan percabangan/ node/ simpul</a:t>
            </a:r>
            <a:r>
              <a:rPr lang="en-US" altLang="id-ID" dirty="0"/>
              <a:t> </a:t>
            </a:r>
          </a:p>
          <a:p>
            <a:pPr algn="just" eaLnBrk="1" hangingPunct="1">
              <a:buFontTx/>
              <a:buNone/>
            </a:pPr>
            <a:endParaRPr lang="en-US" altLang="id-ID" dirty="0"/>
          </a:p>
          <a:p>
            <a:pPr algn="just" eaLnBrk="1" hangingPunct="1">
              <a:buFontTx/>
              <a:buNone/>
            </a:pPr>
            <a:r>
              <a:rPr lang="en-US" altLang="id-ID" dirty="0">
                <a:sym typeface="Symbol" panose="05050102010706020507" pitchFamily="18" charset="2"/>
              </a:rPr>
              <a:t>	</a:t>
            </a:r>
            <a:r>
              <a:rPr lang="id-ID" altLang="id-ID" dirty="0">
                <a:sym typeface="Symbol" panose="05050102010706020507" pitchFamily="18" charset="2"/>
              </a:rPr>
              <a:t></a:t>
            </a:r>
            <a:r>
              <a:rPr lang="id-ID" altLang="id-ID" dirty="0"/>
              <a:t> Arus pada satu titik percabangan = 0    </a:t>
            </a:r>
            <a:endParaRPr lang="id-ID" altLang="id-ID" dirty="0">
              <a:sym typeface="Symbol" panose="05050102010706020507" pitchFamily="18" charset="2"/>
            </a:endParaRPr>
          </a:p>
          <a:p>
            <a:pPr algn="just" eaLnBrk="1" hangingPunct="1">
              <a:buFontTx/>
              <a:buNone/>
            </a:pPr>
            <a:r>
              <a:rPr lang="en-US" altLang="id-ID" dirty="0">
                <a:sym typeface="Symbol" panose="05050102010706020507" pitchFamily="18" charset="2"/>
              </a:rPr>
              <a:t>	</a:t>
            </a:r>
            <a:r>
              <a:rPr lang="id-ID" altLang="id-ID" dirty="0">
                <a:sym typeface="Symbol" panose="05050102010706020507" pitchFamily="18" charset="2"/>
              </a:rPr>
              <a:t></a:t>
            </a:r>
            <a:r>
              <a:rPr lang="id-ID" altLang="id-ID" dirty="0"/>
              <a:t> Arus yang masuk percabangan = </a:t>
            </a:r>
            <a:r>
              <a:rPr lang="id-ID" altLang="id-ID" dirty="0">
                <a:sym typeface="Symbol" panose="05050102010706020507" pitchFamily="18" charset="2"/>
              </a:rPr>
              <a:t></a:t>
            </a:r>
            <a:r>
              <a:rPr lang="id-ID" altLang="id-ID" dirty="0"/>
              <a:t> Arus yang keluar percabangan</a:t>
            </a:r>
            <a:endParaRPr lang="en-US" altLang="id-ID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id-ID" sz="1800"/>
          </a:p>
        </p:txBody>
      </p:sp>
      <p:sp>
        <p:nvSpPr>
          <p:cNvPr id="4102" name="Rectangle 7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id-ID" sz="1800"/>
          </a:p>
        </p:txBody>
      </p:sp>
    </p:spTree>
    <p:extLst>
      <p:ext uri="{BB962C8B-B14F-4D97-AF65-F5344CB8AC3E}">
        <p14:creationId xmlns:p14="http://schemas.microsoft.com/office/powerpoint/2010/main" val="134858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4267200" y="2057400"/>
          <a:ext cx="3352800" cy="213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r:id="rId3" imgW="1857143" imgH="1181265" progId="">
                  <p:embed/>
                </p:oleObj>
              </mc:Choice>
              <mc:Fallback>
                <p:oleObj r:id="rId3" imgW="1857143" imgH="1181265" progId="">
                  <p:embed/>
                  <p:pic>
                    <p:nvPicPr>
                      <p:cNvPr id="22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057400"/>
                        <a:ext cx="3352800" cy="213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1524000" y="3709988"/>
          <a:ext cx="5029200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5" imgW="2070000" imgH="990360" progId="Equation.3">
                  <p:embed/>
                </p:oleObj>
              </mc:Choice>
              <mc:Fallback>
                <p:oleObj name="Equation" r:id="rId5" imgW="2070000" imgH="990360" progId="Equation.3">
                  <p:embed/>
                  <p:pic>
                    <p:nvPicPr>
                      <p:cNvPr id="225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709988"/>
                        <a:ext cx="5029200" cy="240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28650" y="1219200"/>
            <a:ext cx="7886700" cy="45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9pPr>
          </a:lstStyle>
          <a:p>
            <a:r>
              <a:rPr lang="id-ID" altLang="id-ID" sz="3600"/>
              <a:t>Hukum </a:t>
            </a:r>
            <a:r>
              <a:rPr lang="en-US" altLang="id-ID" sz="3600"/>
              <a:t>I </a:t>
            </a:r>
            <a:r>
              <a:rPr lang="id-ID" altLang="id-ID" sz="3600"/>
              <a:t>Kirchoff / </a:t>
            </a:r>
            <a:br>
              <a:rPr lang="en-US" altLang="id-ID" sz="3600"/>
            </a:br>
            <a:r>
              <a:rPr lang="id-ID" altLang="id-ID" sz="3600" i="1"/>
              <a:t>Kirchoff’s Current Law (KCL)</a:t>
            </a:r>
            <a:endParaRPr lang="en-US" altLang="id-ID" sz="3600" dirty="0"/>
          </a:p>
        </p:txBody>
      </p:sp>
    </p:spTree>
    <p:extLst>
      <p:ext uri="{BB962C8B-B14F-4D97-AF65-F5344CB8AC3E}">
        <p14:creationId xmlns:p14="http://schemas.microsoft.com/office/powerpoint/2010/main" val="191680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altLang="en-US"/>
              <a:t>1. Berapakah arus ?</a:t>
            </a:r>
          </a:p>
        </p:txBody>
      </p: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09800"/>
            <a:ext cx="34671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381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altLang="en-US"/>
              <a:t>2. Berapakah arus ?</a:t>
            </a:r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95525"/>
            <a:ext cx="3276600" cy="256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360802"/>
      </p:ext>
    </p:extLst>
  </p:cSld>
  <p:clrMapOvr>
    <a:masterClrMapping/>
  </p:clrMapOvr>
</p:sld>
</file>

<file path=ppt/theme/theme1.xml><?xml version="1.0" encoding="utf-8"?>
<a:theme xmlns:a="http://schemas.openxmlformats.org/drawingml/2006/main" name="SEE Tel-U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EBE6D95D916C4B9FCE45C7FC8BEFE3" ma:contentTypeVersion="2" ma:contentTypeDescription="Create a new document." ma:contentTypeScope="" ma:versionID="e0e236c2dcd00e254f09e6b6fab51f95">
  <xsd:schema xmlns:xsd="http://www.w3.org/2001/XMLSchema" xmlns:xs="http://www.w3.org/2001/XMLSchema" xmlns:p="http://schemas.microsoft.com/office/2006/metadata/properties" xmlns:ns2="2a640524-e91f-4ad5-a858-ee4db38717ff" targetNamespace="http://schemas.microsoft.com/office/2006/metadata/properties" ma:root="true" ma:fieldsID="975b7723cdd8fa924f9c43c92e974301" ns2:_="">
    <xsd:import namespace="2a640524-e91f-4ad5-a858-ee4db38717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640524-e91f-4ad5-a858-ee4db38717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71C970-8BAF-4CAF-9C9B-BF2C316AB2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640524-e91f-4ad5-a858-ee4db38717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7CBCCF-D0A8-4242-8D79-FF53C8C6B37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E0FB1CC-E754-4DB9-9EF1-DDCD0107C9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SEE Tel-U Template v2</Template>
  <TotalTime>2316</TotalTime>
  <Words>569</Words>
  <Application>Microsoft Office PowerPoint</Application>
  <PresentationFormat>On-screen Show (4:3)</PresentationFormat>
  <Paragraphs>106</Paragraphs>
  <Slides>27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Verdana</vt:lpstr>
      <vt:lpstr>Wingdings</vt:lpstr>
      <vt:lpstr>SEE Tel-U Template</vt:lpstr>
      <vt:lpstr>CorelDRAW</vt:lpstr>
      <vt:lpstr>Equation</vt:lpstr>
      <vt:lpstr>Visio</vt:lpstr>
      <vt:lpstr>Bab 2 Hukum Dasar  Rangkaian Listrik</vt:lpstr>
      <vt:lpstr>Hukum Ohm</vt:lpstr>
      <vt:lpstr>PowerPoint Presentation</vt:lpstr>
      <vt:lpstr>PowerPoint Presentation</vt:lpstr>
      <vt:lpstr>Konduktansi (G)</vt:lpstr>
      <vt:lpstr>Hukum I Kirchoff /  Kirchoff’s Current Law (KCL)</vt:lpstr>
      <vt:lpstr>PowerPoint Presentation</vt:lpstr>
      <vt:lpstr>1. Berapakah arus ?</vt:lpstr>
      <vt:lpstr>2. Berapakah arus ?</vt:lpstr>
      <vt:lpstr>3. Berapakah arus ?</vt:lpstr>
      <vt:lpstr>4. Berapakah arus i ?</vt:lpstr>
      <vt:lpstr>Hukum II Kirchoff /  Kirchoff’s Voltage Law (KVL)</vt:lpstr>
      <vt:lpstr>Hukum II Kirchoff /  Kirchoff’s Voltage Law (KVL)</vt:lpstr>
      <vt:lpstr>5. Berapakah V ?</vt:lpstr>
      <vt:lpstr>6. Berapakah V ?</vt:lpstr>
      <vt:lpstr>7. Berapakah V ?</vt:lpstr>
      <vt:lpstr>8. Berapakah v1 ?</vt:lpstr>
      <vt:lpstr>Hubungan antar elemen</vt:lpstr>
      <vt:lpstr>Hubungan Seri dan  Pembagi Tegangan</vt:lpstr>
      <vt:lpstr>Hubungan Seri dan Pembagi Tegangan</vt:lpstr>
      <vt:lpstr>Hubungan Paralel dan  Pembagi Arus</vt:lpstr>
      <vt:lpstr>Hubungan Paralel dan Pembagi Arus</vt:lpstr>
      <vt:lpstr>Elemen Rangkaian</vt:lpstr>
      <vt:lpstr>PowerPoint Presentation</vt:lpstr>
      <vt:lpstr>PowerPoint Presentation</vt:lpstr>
      <vt:lpstr>PowerPoint Presentation</vt:lpstr>
      <vt:lpstr>Daya dan Energi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</dc:creator>
  <cp:lastModifiedBy>dell</cp:lastModifiedBy>
  <cp:revision>27</cp:revision>
  <dcterms:created xsi:type="dcterms:W3CDTF">2016-08-24T03:51:12Z</dcterms:created>
  <dcterms:modified xsi:type="dcterms:W3CDTF">2020-09-14T03:26:59Z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0x01010070EBE6D95D916C4B9FCE45C7FC8BEFE3</vt:lpwstr>
  </property>
</Properties>
</file>