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2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0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129" saveSubsetFonts="1">
  <p:sldMasterIdLst>
    <p:sldMasterId id="2147483648" r:id="rId1"/>
  </p:sldMasterIdLst>
  <p:notesMasterIdLst>
    <p:notesMasterId r:id="rId23"/>
  </p:notesMasterIdLst>
  <p:sldIdLst>
    <p:sldId id="256" r:id="rId2"/>
    <p:sldId id="271" r:id="rId3"/>
    <p:sldId id="272" r:id="rId4"/>
    <p:sldId id="273" r:id="rId5"/>
    <p:sldId id="280" r:id="rId6"/>
    <p:sldId id="281" r:id="rId7"/>
    <p:sldId id="282" r:id="rId8"/>
    <p:sldId id="274" r:id="rId9"/>
    <p:sldId id="283" r:id="rId10"/>
    <p:sldId id="284" r:id="rId11"/>
    <p:sldId id="285" r:id="rId12"/>
    <p:sldId id="277" r:id="rId13"/>
    <p:sldId id="278" r:id="rId14"/>
    <p:sldId id="279" r:id="rId15"/>
    <p:sldId id="290" r:id="rId16"/>
    <p:sldId id="291" r:id="rId17"/>
    <p:sldId id="292" r:id="rId18"/>
    <p:sldId id="286" r:id="rId19"/>
    <p:sldId id="287" r:id="rId20"/>
    <p:sldId id="288" r:id="rId21"/>
    <p:sldId id="289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7C80"/>
    <a:srgbClr val="00FF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23" autoAdjust="0"/>
    <p:restoredTop sz="94660"/>
  </p:normalViewPr>
  <p:slideViewPr>
    <p:cSldViewPr>
      <p:cViewPr varScale="1">
        <p:scale>
          <a:sx n="64" d="100"/>
          <a:sy n="64" d="100"/>
        </p:scale>
        <p:origin x="159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E5DFE3-C1E0-4FA7-98D6-F37F9773B0F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520A94DF-52B8-4EF6-82E3-A06693009DBC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Teorema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Superposisi</a:t>
          </a:r>
          <a:endParaRPr kumimoji="0" lang="en-US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341BAA35-7EEE-466F-84AB-F1610F18C2C5}" type="parTrans" cxnId="{569C7A80-03EB-4193-B3D6-ED37B2E957C1}">
      <dgm:prSet/>
      <dgm:spPr/>
      <dgm:t>
        <a:bodyPr/>
        <a:lstStyle/>
        <a:p>
          <a:endParaRPr lang="en-US" sz="2800"/>
        </a:p>
      </dgm:t>
    </dgm:pt>
    <dgm:pt modelId="{55F231AB-2B4C-46DC-AFA4-498FBE4520C0}" type="sibTrans" cxnId="{569C7A80-03EB-4193-B3D6-ED37B2E957C1}">
      <dgm:prSet/>
      <dgm:spPr/>
      <dgm:t>
        <a:bodyPr/>
        <a:lstStyle/>
        <a:p>
          <a:endParaRPr lang="en-US" sz="2800"/>
        </a:p>
      </dgm:t>
    </dgm:pt>
    <dgm:pt modelId="{64B1718A-57D7-4401-8C47-30013F97407F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Sumber Bebas</a:t>
          </a:r>
          <a:endParaRPr kumimoji="0" lang="en-US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870239DC-1388-4453-8DA4-ED5BEBF36F54}" type="parTrans" cxnId="{20CB1166-CEC3-4128-995B-6378A199EFDB}">
      <dgm:prSet/>
      <dgm:spPr/>
      <dgm:t>
        <a:bodyPr/>
        <a:lstStyle/>
        <a:p>
          <a:endParaRPr lang="en-US" sz="2800"/>
        </a:p>
      </dgm:t>
    </dgm:pt>
    <dgm:pt modelId="{D0224A10-A511-446C-AEE3-2BDEBB306774}" type="sibTrans" cxnId="{20CB1166-CEC3-4128-995B-6378A199EFDB}">
      <dgm:prSet/>
      <dgm:spPr/>
      <dgm:t>
        <a:bodyPr/>
        <a:lstStyle/>
        <a:p>
          <a:endParaRPr lang="en-US" sz="2800"/>
        </a:p>
      </dgm:t>
    </dgm:pt>
    <dgm:pt modelId="{BF86D9DC-B050-448B-B97C-9C22788AA1D4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Sumber Tak Bebas</a:t>
          </a:r>
          <a:endParaRPr kumimoji="0" lang="en-US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2048557C-B476-4FA3-AA99-44EF1869F9DE}" type="parTrans" cxnId="{92EFB319-1864-41D7-A520-AFDDD93D174F}">
      <dgm:prSet/>
      <dgm:spPr/>
      <dgm:t>
        <a:bodyPr/>
        <a:lstStyle/>
        <a:p>
          <a:endParaRPr lang="en-US" sz="2800"/>
        </a:p>
      </dgm:t>
    </dgm:pt>
    <dgm:pt modelId="{147470CF-9519-420E-A7A9-AA1307B1F2E1}" type="sibTrans" cxnId="{92EFB319-1864-41D7-A520-AFDDD93D174F}">
      <dgm:prSet/>
      <dgm:spPr/>
      <dgm:t>
        <a:bodyPr/>
        <a:lstStyle/>
        <a:p>
          <a:endParaRPr lang="en-US" sz="2800"/>
        </a:p>
      </dgm:t>
    </dgm:pt>
    <dgm:pt modelId="{1BB068F5-2A4B-4E19-B4D0-234D8BC1AE66}" type="pres">
      <dgm:prSet presAssocID="{8BE5DFE3-C1E0-4FA7-98D6-F37F9773B0F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F72CE20-456F-4D29-BAC7-2D8927E0440D}" type="pres">
      <dgm:prSet presAssocID="{520A94DF-52B8-4EF6-82E3-A06693009DBC}" presName="hierRoot1" presStyleCnt="0">
        <dgm:presLayoutVars>
          <dgm:hierBranch/>
        </dgm:presLayoutVars>
      </dgm:prSet>
      <dgm:spPr/>
    </dgm:pt>
    <dgm:pt modelId="{B1EF3264-3E6F-4E91-A372-595DF92EA5A2}" type="pres">
      <dgm:prSet presAssocID="{520A94DF-52B8-4EF6-82E3-A06693009DBC}" presName="rootComposite1" presStyleCnt="0"/>
      <dgm:spPr/>
    </dgm:pt>
    <dgm:pt modelId="{41DC759B-3D6D-466C-B8F9-3D754ECA7712}" type="pres">
      <dgm:prSet presAssocID="{520A94DF-52B8-4EF6-82E3-A06693009DBC}" presName="rootText1" presStyleLbl="node0" presStyleIdx="0" presStyleCnt="1">
        <dgm:presLayoutVars>
          <dgm:chPref val="3"/>
        </dgm:presLayoutVars>
      </dgm:prSet>
      <dgm:spPr/>
    </dgm:pt>
    <dgm:pt modelId="{F0939235-6701-4561-9CAF-F29D0FDF2B5E}" type="pres">
      <dgm:prSet presAssocID="{520A94DF-52B8-4EF6-82E3-A06693009DBC}" presName="rootConnector1" presStyleLbl="node1" presStyleIdx="0" presStyleCnt="0"/>
      <dgm:spPr/>
    </dgm:pt>
    <dgm:pt modelId="{7ADFA64D-03C5-41D8-87E6-C9486AFA8C35}" type="pres">
      <dgm:prSet presAssocID="{520A94DF-52B8-4EF6-82E3-A06693009DBC}" presName="hierChild2" presStyleCnt="0"/>
      <dgm:spPr/>
    </dgm:pt>
    <dgm:pt modelId="{A741C8B3-D2AD-47CE-B875-6CDF6CAD0345}" type="pres">
      <dgm:prSet presAssocID="{870239DC-1388-4453-8DA4-ED5BEBF36F54}" presName="Name35" presStyleLbl="parChTrans1D2" presStyleIdx="0" presStyleCnt="2"/>
      <dgm:spPr/>
    </dgm:pt>
    <dgm:pt modelId="{A20588FE-327A-4F48-BCD3-7A3DAF012780}" type="pres">
      <dgm:prSet presAssocID="{64B1718A-57D7-4401-8C47-30013F97407F}" presName="hierRoot2" presStyleCnt="0">
        <dgm:presLayoutVars>
          <dgm:hierBranch/>
        </dgm:presLayoutVars>
      </dgm:prSet>
      <dgm:spPr/>
    </dgm:pt>
    <dgm:pt modelId="{3316106D-F56C-4405-931A-37D16A6CCB99}" type="pres">
      <dgm:prSet presAssocID="{64B1718A-57D7-4401-8C47-30013F97407F}" presName="rootComposite" presStyleCnt="0"/>
      <dgm:spPr/>
    </dgm:pt>
    <dgm:pt modelId="{E4878F19-39D1-40CB-B136-5DB20807E813}" type="pres">
      <dgm:prSet presAssocID="{64B1718A-57D7-4401-8C47-30013F97407F}" presName="rootText" presStyleLbl="node2" presStyleIdx="0" presStyleCnt="2">
        <dgm:presLayoutVars>
          <dgm:chPref val="3"/>
        </dgm:presLayoutVars>
      </dgm:prSet>
      <dgm:spPr/>
    </dgm:pt>
    <dgm:pt modelId="{74E9ED3C-D490-4C1F-A0E8-C27AA00DA374}" type="pres">
      <dgm:prSet presAssocID="{64B1718A-57D7-4401-8C47-30013F97407F}" presName="rootConnector" presStyleLbl="node2" presStyleIdx="0" presStyleCnt="2"/>
      <dgm:spPr/>
    </dgm:pt>
    <dgm:pt modelId="{8EED9E02-EF5D-4A45-AE7D-4F392C31A7E5}" type="pres">
      <dgm:prSet presAssocID="{64B1718A-57D7-4401-8C47-30013F97407F}" presName="hierChild4" presStyleCnt="0"/>
      <dgm:spPr/>
    </dgm:pt>
    <dgm:pt modelId="{909C61FC-3B8A-45C0-BFF0-0FC19F0ACE3F}" type="pres">
      <dgm:prSet presAssocID="{64B1718A-57D7-4401-8C47-30013F97407F}" presName="hierChild5" presStyleCnt="0"/>
      <dgm:spPr/>
    </dgm:pt>
    <dgm:pt modelId="{9A3548AD-426A-44C7-B56E-C5B84E0A4847}" type="pres">
      <dgm:prSet presAssocID="{2048557C-B476-4FA3-AA99-44EF1869F9DE}" presName="Name35" presStyleLbl="parChTrans1D2" presStyleIdx="1" presStyleCnt="2"/>
      <dgm:spPr/>
    </dgm:pt>
    <dgm:pt modelId="{7449BCDF-9AC5-4639-B5A2-2CD6ED2AA324}" type="pres">
      <dgm:prSet presAssocID="{BF86D9DC-B050-448B-B97C-9C22788AA1D4}" presName="hierRoot2" presStyleCnt="0">
        <dgm:presLayoutVars>
          <dgm:hierBranch/>
        </dgm:presLayoutVars>
      </dgm:prSet>
      <dgm:spPr/>
    </dgm:pt>
    <dgm:pt modelId="{E1E48967-784E-436A-942B-906EFE12CB4B}" type="pres">
      <dgm:prSet presAssocID="{BF86D9DC-B050-448B-B97C-9C22788AA1D4}" presName="rootComposite" presStyleCnt="0"/>
      <dgm:spPr/>
    </dgm:pt>
    <dgm:pt modelId="{939A86B4-B6ED-44FC-A0C8-DF0816D2FF70}" type="pres">
      <dgm:prSet presAssocID="{BF86D9DC-B050-448B-B97C-9C22788AA1D4}" presName="rootText" presStyleLbl="node2" presStyleIdx="1" presStyleCnt="2">
        <dgm:presLayoutVars>
          <dgm:chPref val="3"/>
        </dgm:presLayoutVars>
      </dgm:prSet>
      <dgm:spPr/>
    </dgm:pt>
    <dgm:pt modelId="{326A5B88-F227-40E8-ACD9-C0131BFE1169}" type="pres">
      <dgm:prSet presAssocID="{BF86D9DC-B050-448B-B97C-9C22788AA1D4}" presName="rootConnector" presStyleLbl="node2" presStyleIdx="1" presStyleCnt="2"/>
      <dgm:spPr/>
    </dgm:pt>
    <dgm:pt modelId="{AAB1D2A5-AC24-4F3C-9238-F21E6C7083A5}" type="pres">
      <dgm:prSet presAssocID="{BF86D9DC-B050-448B-B97C-9C22788AA1D4}" presName="hierChild4" presStyleCnt="0"/>
      <dgm:spPr/>
    </dgm:pt>
    <dgm:pt modelId="{C8A8865F-6EC0-491A-84C2-A34E4A22AB4E}" type="pres">
      <dgm:prSet presAssocID="{BF86D9DC-B050-448B-B97C-9C22788AA1D4}" presName="hierChild5" presStyleCnt="0"/>
      <dgm:spPr/>
    </dgm:pt>
    <dgm:pt modelId="{97C33A82-836D-445D-B75A-670812004623}" type="pres">
      <dgm:prSet presAssocID="{520A94DF-52B8-4EF6-82E3-A06693009DBC}" presName="hierChild3" presStyleCnt="0"/>
      <dgm:spPr/>
    </dgm:pt>
  </dgm:ptLst>
  <dgm:cxnLst>
    <dgm:cxn modelId="{1D78E3A3-21DE-43B2-A20C-66FDDE5E51F0}" type="presOf" srcId="{BF86D9DC-B050-448B-B97C-9C22788AA1D4}" destId="{939A86B4-B6ED-44FC-A0C8-DF0816D2FF70}" srcOrd="0" destOrd="0" presId="urn:microsoft.com/office/officeart/2005/8/layout/orgChart1"/>
    <dgm:cxn modelId="{20CB1166-CEC3-4128-995B-6378A199EFDB}" srcId="{520A94DF-52B8-4EF6-82E3-A06693009DBC}" destId="{64B1718A-57D7-4401-8C47-30013F97407F}" srcOrd="0" destOrd="0" parTransId="{870239DC-1388-4453-8DA4-ED5BEBF36F54}" sibTransId="{D0224A10-A511-446C-AEE3-2BDEBB306774}"/>
    <dgm:cxn modelId="{92EFB319-1864-41D7-A520-AFDDD93D174F}" srcId="{520A94DF-52B8-4EF6-82E3-A06693009DBC}" destId="{BF86D9DC-B050-448B-B97C-9C22788AA1D4}" srcOrd="1" destOrd="0" parTransId="{2048557C-B476-4FA3-AA99-44EF1869F9DE}" sibTransId="{147470CF-9519-420E-A7A9-AA1307B1F2E1}"/>
    <dgm:cxn modelId="{569C7A80-03EB-4193-B3D6-ED37B2E957C1}" srcId="{8BE5DFE3-C1E0-4FA7-98D6-F37F9773B0F1}" destId="{520A94DF-52B8-4EF6-82E3-A06693009DBC}" srcOrd="0" destOrd="0" parTransId="{341BAA35-7EEE-466F-84AB-F1610F18C2C5}" sibTransId="{55F231AB-2B4C-46DC-AFA4-498FBE4520C0}"/>
    <dgm:cxn modelId="{A920AACE-C8FF-473F-B283-A25711C21DE3}" type="presOf" srcId="{64B1718A-57D7-4401-8C47-30013F97407F}" destId="{74E9ED3C-D490-4C1F-A0E8-C27AA00DA374}" srcOrd="1" destOrd="0" presId="urn:microsoft.com/office/officeart/2005/8/layout/orgChart1"/>
    <dgm:cxn modelId="{92D8F74A-F61F-47F8-9043-F7D83AA6DF52}" type="presOf" srcId="{BF86D9DC-B050-448B-B97C-9C22788AA1D4}" destId="{326A5B88-F227-40E8-ACD9-C0131BFE1169}" srcOrd="1" destOrd="0" presId="urn:microsoft.com/office/officeart/2005/8/layout/orgChart1"/>
    <dgm:cxn modelId="{ECF8CDB8-5CF7-460C-AAAF-C9EB620DCC54}" type="presOf" srcId="{870239DC-1388-4453-8DA4-ED5BEBF36F54}" destId="{A741C8B3-D2AD-47CE-B875-6CDF6CAD0345}" srcOrd="0" destOrd="0" presId="urn:microsoft.com/office/officeart/2005/8/layout/orgChart1"/>
    <dgm:cxn modelId="{E84732F7-A9E7-4445-93B1-C80C5AF9C84D}" type="presOf" srcId="{520A94DF-52B8-4EF6-82E3-A06693009DBC}" destId="{F0939235-6701-4561-9CAF-F29D0FDF2B5E}" srcOrd="1" destOrd="0" presId="urn:microsoft.com/office/officeart/2005/8/layout/orgChart1"/>
    <dgm:cxn modelId="{BEDED66D-D06D-4251-8CAB-33C1C6BE4AF7}" type="presOf" srcId="{64B1718A-57D7-4401-8C47-30013F97407F}" destId="{E4878F19-39D1-40CB-B136-5DB20807E813}" srcOrd="0" destOrd="0" presId="urn:microsoft.com/office/officeart/2005/8/layout/orgChart1"/>
    <dgm:cxn modelId="{F24427A1-9DAB-40A8-8A95-908A2A582A53}" type="presOf" srcId="{8BE5DFE3-C1E0-4FA7-98D6-F37F9773B0F1}" destId="{1BB068F5-2A4B-4E19-B4D0-234D8BC1AE66}" srcOrd="0" destOrd="0" presId="urn:microsoft.com/office/officeart/2005/8/layout/orgChart1"/>
    <dgm:cxn modelId="{47E46BA8-2C5D-4288-A717-1C6F59E32757}" type="presOf" srcId="{520A94DF-52B8-4EF6-82E3-A06693009DBC}" destId="{41DC759B-3D6D-466C-B8F9-3D754ECA7712}" srcOrd="0" destOrd="0" presId="urn:microsoft.com/office/officeart/2005/8/layout/orgChart1"/>
    <dgm:cxn modelId="{7A30F39A-C5F0-416C-BAC0-CA69F8E38F75}" type="presOf" srcId="{2048557C-B476-4FA3-AA99-44EF1869F9DE}" destId="{9A3548AD-426A-44C7-B56E-C5B84E0A4847}" srcOrd="0" destOrd="0" presId="urn:microsoft.com/office/officeart/2005/8/layout/orgChart1"/>
    <dgm:cxn modelId="{960C3F99-C934-4035-9212-03DE2E0EC351}" type="presParOf" srcId="{1BB068F5-2A4B-4E19-B4D0-234D8BC1AE66}" destId="{FF72CE20-456F-4D29-BAC7-2D8927E0440D}" srcOrd="0" destOrd="0" presId="urn:microsoft.com/office/officeart/2005/8/layout/orgChart1"/>
    <dgm:cxn modelId="{D296C7CD-14D9-481A-97F5-65A18647AA88}" type="presParOf" srcId="{FF72CE20-456F-4D29-BAC7-2D8927E0440D}" destId="{B1EF3264-3E6F-4E91-A372-595DF92EA5A2}" srcOrd="0" destOrd="0" presId="urn:microsoft.com/office/officeart/2005/8/layout/orgChart1"/>
    <dgm:cxn modelId="{8ECFE230-25DB-47BD-AA07-1B04815B9471}" type="presParOf" srcId="{B1EF3264-3E6F-4E91-A372-595DF92EA5A2}" destId="{41DC759B-3D6D-466C-B8F9-3D754ECA7712}" srcOrd="0" destOrd="0" presId="urn:microsoft.com/office/officeart/2005/8/layout/orgChart1"/>
    <dgm:cxn modelId="{2034FBD7-03DC-457A-B2B1-8912B3410A25}" type="presParOf" srcId="{B1EF3264-3E6F-4E91-A372-595DF92EA5A2}" destId="{F0939235-6701-4561-9CAF-F29D0FDF2B5E}" srcOrd="1" destOrd="0" presId="urn:microsoft.com/office/officeart/2005/8/layout/orgChart1"/>
    <dgm:cxn modelId="{10CD28DA-9AAA-487B-A998-0F0A6BD0C56F}" type="presParOf" srcId="{FF72CE20-456F-4D29-BAC7-2D8927E0440D}" destId="{7ADFA64D-03C5-41D8-87E6-C9486AFA8C35}" srcOrd="1" destOrd="0" presId="urn:microsoft.com/office/officeart/2005/8/layout/orgChart1"/>
    <dgm:cxn modelId="{08F64C07-B341-4111-9A03-6BC4E97F63FE}" type="presParOf" srcId="{7ADFA64D-03C5-41D8-87E6-C9486AFA8C35}" destId="{A741C8B3-D2AD-47CE-B875-6CDF6CAD0345}" srcOrd="0" destOrd="0" presId="urn:microsoft.com/office/officeart/2005/8/layout/orgChart1"/>
    <dgm:cxn modelId="{E29403EF-38D1-40A5-97A0-5569D06F45C1}" type="presParOf" srcId="{7ADFA64D-03C5-41D8-87E6-C9486AFA8C35}" destId="{A20588FE-327A-4F48-BCD3-7A3DAF012780}" srcOrd="1" destOrd="0" presId="urn:microsoft.com/office/officeart/2005/8/layout/orgChart1"/>
    <dgm:cxn modelId="{76FA8F0B-7484-4823-807A-037D1EAE7FB7}" type="presParOf" srcId="{A20588FE-327A-4F48-BCD3-7A3DAF012780}" destId="{3316106D-F56C-4405-931A-37D16A6CCB99}" srcOrd="0" destOrd="0" presId="urn:microsoft.com/office/officeart/2005/8/layout/orgChart1"/>
    <dgm:cxn modelId="{6672AF60-6E9A-4A87-96A5-11001C2AC1F9}" type="presParOf" srcId="{3316106D-F56C-4405-931A-37D16A6CCB99}" destId="{E4878F19-39D1-40CB-B136-5DB20807E813}" srcOrd="0" destOrd="0" presId="urn:microsoft.com/office/officeart/2005/8/layout/orgChart1"/>
    <dgm:cxn modelId="{402A19B1-CFC0-4116-AB01-6BC762CD29B3}" type="presParOf" srcId="{3316106D-F56C-4405-931A-37D16A6CCB99}" destId="{74E9ED3C-D490-4C1F-A0E8-C27AA00DA374}" srcOrd="1" destOrd="0" presId="urn:microsoft.com/office/officeart/2005/8/layout/orgChart1"/>
    <dgm:cxn modelId="{A18ACE4C-E2E9-4AA0-9537-C2406DE3B183}" type="presParOf" srcId="{A20588FE-327A-4F48-BCD3-7A3DAF012780}" destId="{8EED9E02-EF5D-4A45-AE7D-4F392C31A7E5}" srcOrd="1" destOrd="0" presId="urn:microsoft.com/office/officeart/2005/8/layout/orgChart1"/>
    <dgm:cxn modelId="{4B29BE28-AD07-4C47-BC75-306738C7F373}" type="presParOf" srcId="{A20588FE-327A-4F48-BCD3-7A3DAF012780}" destId="{909C61FC-3B8A-45C0-BFF0-0FC19F0ACE3F}" srcOrd="2" destOrd="0" presId="urn:microsoft.com/office/officeart/2005/8/layout/orgChart1"/>
    <dgm:cxn modelId="{B21BD913-8CB1-408F-9F90-D1E07C8DD1C3}" type="presParOf" srcId="{7ADFA64D-03C5-41D8-87E6-C9486AFA8C35}" destId="{9A3548AD-426A-44C7-B56E-C5B84E0A4847}" srcOrd="2" destOrd="0" presId="urn:microsoft.com/office/officeart/2005/8/layout/orgChart1"/>
    <dgm:cxn modelId="{8FF5CA67-494D-46A1-A2CC-2D8CCBC8763D}" type="presParOf" srcId="{7ADFA64D-03C5-41D8-87E6-C9486AFA8C35}" destId="{7449BCDF-9AC5-4639-B5A2-2CD6ED2AA324}" srcOrd="3" destOrd="0" presId="urn:microsoft.com/office/officeart/2005/8/layout/orgChart1"/>
    <dgm:cxn modelId="{22DE9E7F-8503-4B26-80B7-D30E70C206EA}" type="presParOf" srcId="{7449BCDF-9AC5-4639-B5A2-2CD6ED2AA324}" destId="{E1E48967-784E-436A-942B-906EFE12CB4B}" srcOrd="0" destOrd="0" presId="urn:microsoft.com/office/officeart/2005/8/layout/orgChart1"/>
    <dgm:cxn modelId="{B21631E8-9783-401E-A1D9-B0FC99B49344}" type="presParOf" srcId="{E1E48967-784E-436A-942B-906EFE12CB4B}" destId="{939A86B4-B6ED-44FC-A0C8-DF0816D2FF70}" srcOrd="0" destOrd="0" presId="urn:microsoft.com/office/officeart/2005/8/layout/orgChart1"/>
    <dgm:cxn modelId="{6AFBD8BC-FA21-4885-9265-007E61A11132}" type="presParOf" srcId="{E1E48967-784E-436A-942B-906EFE12CB4B}" destId="{326A5B88-F227-40E8-ACD9-C0131BFE1169}" srcOrd="1" destOrd="0" presId="urn:microsoft.com/office/officeart/2005/8/layout/orgChart1"/>
    <dgm:cxn modelId="{5A987014-C95E-4262-B939-AA0EB5DB6BF6}" type="presParOf" srcId="{7449BCDF-9AC5-4639-B5A2-2CD6ED2AA324}" destId="{AAB1D2A5-AC24-4F3C-9238-F21E6C7083A5}" srcOrd="1" destOrd="0" presId="urn:microsoft.com/office/officeart/2005/8/layout/orgChart1"/>
    <dgm:cxn modelId="{1BB6AD8B-4C9D-4703-9385-750807F828A3}" type="presParOf" srcId="{7449BCDF-9AC5-4639-B5A2-2CD6ED2AA324}" destId="{C8A8865F-6EC0-491A-84C2-A34E4A22AB4E}" srcOrd="2" destOrd="0" presId="urn:microsoft.com/office/officeart/2005/8/layout/orgChart1"/>
    <dgm:cxn modelId="{DD687E0C-EB1B-40CF-BE35-582DA738DCF7}" type="presParOf" srcId="{FF72CE20-456F-4D29-BAC7-2D8927E0440D}" destId="{97C33A82-836D-445D-B75A-67081200462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3548AD-426A-44C7-B56E-C5B84E0A4847}">
      <dsp:nvSpPr>
        <dsp:cNvPr id="0" name=""/>
        <dsp:cNvSpPr/>
      </dsp:nvSpPr>
      <dsp:spPr>
        <a:xfrm>
          <a:off x="4114800" y="1872170"/>
          <a:ext cx="2251813" cy="781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0810"/>
              </a:lnTo>
              <a:lnTo>
                <a:pt x="2251813" y="390810"/>
              </a:lnTo>
              <a:lnTo>
                <a:pt x="2251813" y="7816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41C8B3-D2AD-47CE-B875-6CDF6CAD0345}">
      <dsp:nvSpPr>
        <dsp:cNvPr id="0" name=""/>
        <dsp:cNvSpPr/>
      </dsp:nvSpPr>
      <dsp:spPr>
        <a:xfrm>
          <a:off x="1862986" y="1872170"/>
          <a:ext cx="2251813" cy="781621"/>
        </a:xfrm>
        <a:custGeom>
          <a:avLst/>
          <a:gdLst/>
          <a:ahLst/>
          <a:cxnLst/>
          <a:rect l="0" t="0" r="0" b="0"/>
          <a:pathLst>
            <a:path>
              <a:moveTo>
                <a:pt x="2251813" y="0"/>
              </a:moveTo>
              <a:lnTo>
                <a:pt x="2251813" y="390810"/>
              </a:lnTo>
              <a:lnTo>
                <a:pt x="0" y="390810"/>
              </a:lnTo>
              <a:lnTo>
                <a:pt x="0" y="7816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DC759B-3D6D-466C-B8F9-3D754ECA7712}">
      <dsp:nvSpPr>
        <dsp:cNvPr id="0" name=""/>
        <dsp:cNvSpPr/>
      </dsp:nvSpPr>
      <dsp:spPr>
        <a:xfrm>
          <a:off x="2253797" y="11168"/>
          <a:ext cx="3722005" cy="18610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28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Teorema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28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Superposisi</a:t>
          </a:r>
          <a:endParaRPr kumimoji="0" lang="en-US" altLang="en-US" sz="2800" b="0" i="0" u="none" strike="noStrike" kern="1200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sp:txBody>
      <dsp:txXfrm>
        <a:off x="2253797" y="11168"/>
        <a:ext cx="3722005" cy="1861002"/>
      </dsp:txXfrm>
    </dsp:sp>
    <dsp:sp modelId="{E4878F19-39D1-40CB-B136-5DB20807E813}">
      <dsp:nvSpPr>
        <dsp:cNvPr id="0" name=""/>
        <dsp:cNvSpPr/>
      </dsp:nvSpPr>
      <dsp:spPr>
        <a:xfrm>
          <a:off x="1984" y="2653792"/>
          <a:ext cx="3722005" cy="18610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28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Sumber Bebas</a:t>
          </a:r>
          <a:endParaRPr kumimoji="0" lang="en-US" altLang="en-US" sz="2800" b="0" i="0" u="none" strike="noStrike" kern="1200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sp:txBody>
      <dsp:txXfrm>
        <a:off x="1984" y="2653792"/>
        <a:ext cx="3722005" cy="1861002"/>
      </dsp:txXfrm>
    </dsp:sp>
    <dsp:sp modelId="{939A86B4-B6ED-44FC-A0C8-DF0816D2FF70}">
      <dsp:nvSpPr>
        <dsp:cNvPr id="0" name=""/>
        <dsp:cNvSpPr/>
      </dsp:nvSpPr>
      <dsp:spPr>
        <a:xfrm>
          <a:off x="4505610" y="2653792"/>
          <a:ext cx="3722005" cy="18610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28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Sumber Tak Bebas</a:t>
          </a:r>
          <a:endParaRPr kumimoji="0" lang="en-US" altLang="en-US" sz="2800" b="0" i="0" u="none" strike="noStrike" kern="1200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sp:txBody>
      <dsp:txXfrm>
        <a:off x="4505610" y="2653792"/>
        <a:ext cx="3722005" cy="1861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65BE912-2975-4768-97D3-CAD6CC89677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1FD0F-2CE0-439F-978E-AF46D49282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9402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85AE9D-CFC9-455B-B776-BF1C2B1E23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5104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F6E3A7-5482-4092-A7A8-5B11F4AD60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040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1F7AB1-D9DE-4865-A4B6-902ECC2489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3870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81FA8A-83A3-40D2-BBD8-D6711F0D1D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536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9CE81C-EF9A-47E7-88D5-A8C107F2E9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830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810196-0645-447A-8418-157005B6F1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998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E8D24E-3344-48C9-AE9B-6C14F2A9F3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584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EDA94-49BA-47A9-B811-A99BEA499E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350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E92632-569C-4376-B2F1-C18AAE9508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05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E15F96-AE72-403C-B2C0-7AF54E4513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5541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DB3B9C-F374-4F16-95F1-6453F8A198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6262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EA18443-D73C-48EF-8EF4-08C8BDC6EDC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339975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sz="4800" smtClean="0">
                <a:latin typeface="+mn-lt"/>
                <a:cs typeface="Calibri Light" panose="020F0302020204030204" pitchFamily="34" charset="0"/>
              </a:rPr>
              <a:t>Bab </a:t>
            </a:r>
            <a:r>
              <a:rPr lang="en-US" altLang="en-US" sz="4800">
                <a:latin typeface="+mn-lt"/>
                <a:cs typeface="Calibri Light" panose="020F0302020204030204" pitchFamily="34" charset="0"/>
              </a:rPr>
              <a:t>5</a:t>
            </a:r>
            <a:r>
              <a:rPr lang="en-US" altLang="en-US" sz="4800" smtClean="0">
                <a:latin typeface="+mn-lt"/>
                <a:cs typeface="Calibri Light" panose="020F0302020204030204" pitchFamily="34" charset="0"/>
              </a:rPr>
              <a:t/>
            </a:r>
            <a:br>
              <a:rPr lang="en-US" altLang="en-US" sz="4800" smtClean="0">
                <a:latin typeface="+mn-lt"/>
                <a:cs typeface="Calibri Light" panose="020F0302020204030204" pitchFamily="34" charset="0"/>
              </a:rPr>
            </a:br>
            <a:r>
              <a:rPr lang="en-US" altLang="en-US" sz="4800" smtClean="0">
                <a:latin typeface="+mn-lt"/>
                <a:cs typeface="Calibri Light" panose="020F0302020204030204" pitchFamily="34" charset="0"/>
              </a:rPr>
              <a:t>Teorema </a:t>
            </a:r>
            <a:br>
              <a:rPr lang="en-US" altLang="en-US" sz="4800" smtClean="0">
                <a:latin typeface="+mn-lt"/>
                <a:cs typeface="Calibri Light" panose="020F0302020204030204" pitchFamily="34" charset="0"/>
              </a:rPr>
            </a:br>
            <a:r>
              <a:rPr lang="en-US" altLang="en-US" sz="4800" smtClean="0">
                <a:latin typeface="+mn-lt"/>
                <a:cs typeface="Calibri Light" panose="020F0302020204030204" pitchFamily="34" charset="0"/>
              </a:rPr>
              <a:t>Rangkaian Listrik (Superposisi &amp; Thevenin)</a:t>
            </a:r>
            <a:endParaRPr lang="en-US" altLang="en-US" sz="4800" smtClean="0">
              <a:latin typeface="+mn-lt"/>
              <a:cs typeface="Calibri Light" panose="020F0302020204030204" pitchFamily="34" charset="0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1816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By </a:t>
            </a:r>
            <a:r>
              <a:rPr lang="en-US" altLang="en-US" sz="2400" smtClean="0"/>
              <a:t>: </a:t>
            </a:r>
            <a:r>
              <a:rPr lang="en-US" altLang="en-US" sz="2400" smtClean="0"/>
              <a:t>Mohamad </a:t>
            </a:r>
            <a:r>
              <a:rPr lang="en-US" altLang="en-US" sz="2400" smtClean="0"/>
              <a:t>Ramdhani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smtClean="0"/>
              <a:t>Jawaban:</a:t>
            </a:r>
          </a:p>
          <a:p>
            <a:pPr algn="just"/>
            <a:r>
              <a:rPr lang="en-US" sz="2000" smtClean="0"/>
              <a:t>Pada rangkaian ini terdapat sumber tak bebasnya, maka tetap dalam perhitungan dengan teorema superposisi membuat analisis untuk n buah keadaan sumber bebas.</a:t>
            </a:r>
          </a:p>
          <a:p>
            <a:pPr algn="just"/>
            <a:r>
              <a:rPr lang="en-US" sz="2000" smtClean="0"/>
              <a:t>Pada soal ini terdapat dua buah sumber bebas, maka dengan superposisi terdapat dua buah keadaan yang harus dianalisis.</a:t>
            </a:r>
          </a:p>
          <a:p>
            <a:pPr algn="just"/>
            <a:r>
              <a:rPr lang="en-US" sz="2000" smtClean="0"/>
              <a:t>Pada saat sumber </a:t>
            </a:r>
            <a:r>
              <a:rPr lang="en-US" sz="2000" i="1" smtClean="0"/>
              <a:t>I</a:t>
            </a:r>
            <a:r>
              <a:rPr lang="en-US" sz="2000" i="1" baseline="-25000" smtClean="0"/>
              <a:t>s</a:t>
            </a:r>
            <a:r>
              <a:rPr lang="en-US" sz="2000" smtClean="0"/>
              <a:t> = 8 A aktif/bekerja maka sumber arus 4 A diganti dengan tahanan dalamnya yaitu tak hingga atau rangkaian open circuit :</a:t>
            </a:r>
            <a:endParaRPr lang="en-U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404651" y="4038600"/>
                <a:ext cx="2347502" cy="20454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3+2</m:t>
                          </m:r>
                        </m:den>
                      </m:f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−8</m:t>
                          </m:r>
                        </m:e>
                      </m:d>
                    </m:oMath>
                  </m:oMathPara>
                </a14:m>
                <a:endParaRPr lang="en-US" sz="2000" b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−8</m:t>
                          </m:r>
                        </m:e>
                      </m:d>
                    </m:oMath>
                  </m:oMathPara>
                </a14:m>
                <a:endParaRPr lang="en-US" sz="2000" b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9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−24</m:t>
                      </m:r>
                    </m:oMath>
                  </m:oMathPara>
                </a14:m>
                <a:endParaRPr lang="en-US" sz="2000" b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=6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651" y="4038600"/>
                <a:ext cx="2347502" cy="2045496"/>
              </a:xfrm>
              <a:prstGeom prst="rect">
                <a:avLst/>
              </a:prstGeom>
              <a:blipFill>
                <a:blip r:embed="rId2"/>
                <a:stretch>
                  <a:fillRect l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52928" t="43743" r="17204" b="36369"/>
          <a:stretch/>
        </p:blipFill>
        <p:spPr>
          <a:xfrm>
            <a:off x="762000" y="4261248"/>
            <a:ext cx="5105400" cy="191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23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smtClean="0"/>
              <a:t>Jawaban (cont.):</a:t>
            </a:r>
          </a:p>
          <a:p>
            <a:pPr algn="just"/>
            <a:r>
              <a:rPr lang="en-US" sz="2000" smtClean="0"/>
              <a:t>Pada saat sumber </a:t>
            </a:r>
            <a:r>
              <a:rPr lang="en-US" sz="2000" i="1" smtClean="0"/>
              <a:t>I</a:t>
            </a:r>
            <a:r>
              <a:rPr lang="en-US" sz="2000" i="1" baseline="-25000" smtClean="0"/>
              <a:t>s</a:t>
            </a:r>
            <a:r>
              <a:rPr lang="en-US" sz="2000" smtClean="0"/>
              <a:t> = 4A aktif/bekerja maka sumber arus 8A diganti dengan tahanan dalamnya yaitu tak hingga atau rangkaian open circuit :</a:t>
            </a:r>
            <a:endParaRPr lang="en-U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838200" y="5068110"/>
                <a:ext cx="3965766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smtClean="0">
                    <a:latin typeface="Cambria Math" panose="02040503050406030204" pitchFamily="18" charset="0"/>
                  </a:rPr>
                  <a:t>sehingga: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=6−3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068110"/>
                <a:ext cx="3965766" cy="738664"/>
              </a:xfrm>
              <a:prstGeom prst="rect">
                <a:avLst/>
              </a:prstGeom>
              <a:blipFill>
                <a:blip r:embed="rId2"/>
                <a:stretch>
                  <a:fillRect l="-4769" t="-12295" b="-7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838200" y="2743200"/>
                <a:ext cx="2359428" cy="20454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3+2</m:t>
                          </m:r>
                        </m:den>
                      </m:f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</m:e>
                      </m:d>
                    </m:oMath>
                  </m:oMathPara>
                </a14:m>
                <a:endParaRPr lang="en-US" sz="2000" b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</m:e>
                      </m:d>
                    </m:oMath>
                  </m:oMathPara>
                </a14:m>
                <a:endParaRPr lang="en-US" sz="2000" b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9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+12</m:t>
                      </m:r>
                    </m:oMath>
                  </m:oMathPara>
                </a14:m>
                <a:endParaRPr lang="en-US" sz="2000" b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−12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=−3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43200"/>
                <a:ext cx="2359428" cy="2045496"/>
              </a:xfrm>
              <a:prstGeom prst="rect">
                <a:avLst/>
              </a:prstGeom>
              <a:blipFill>
                <a:blip r:embed="rId3"/>
                <a:stretch>
                  <a:fillRect l="-3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53049" t="68140" r="17083" b="11972"/>
          <a:stretch/>
        </p:blipFill>
        <p:spPr>
          <a:xfrm>
            <a:off x="3669801" y="2641005"/>
            <a:ext cx="5105400" cy="191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21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pPr algn="l" eaLnBrk="1" hangingPunct="1"/>
            <a:r>
              <a:rPr lang="id-ID" altLang="en-US" b="1" smtClean="0"/>
              <a:t>Teorema </a:t>
            </a:r>
            <a:r>
              <a:rPr lang="id-ID" altLang="en-US" b="1" smtClean="0"/>
              <a:t>Thevenin</a:t>
            </a:r>
            <a:endParaRPr lang="en-US" altLang="en-US" b="1" smtClean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53400" cy="4525963"/>
          </a:xfrm>
        </p:spPr>
        <p:txBody>
          <a:bodyPr/>
          <a:lstStyle/>
          <a:p>
            <a:pPr marL="465138" indent="-465138" algn="just" eaLnBrk="1" hangingPunct="1">
              <a:buFont typeface="Wingdings" panose="05000000000000000000" pitchFamily="2" charset="2"/>
              <a:buChar char="Ø"/>
            </a:pPr>
            <a:r>
              <a:rPr lang="id-ID" altLang="en-US" sz="2600" smtClean="0"/>
              <a:t>Suatu </a:t>
            </a:r>
            <a:r>
              <a:rPr lang="id-ID" altLang="en-US" sz="2600" smtClean="0"/>
              <a:t>rangkaian listrik dapat disederhanakan dengan hanya terdiri dari satu buah sumber tegangan yang dihubungserikan dengan sebuah tahanan ekivelennya pada dua terminal </a:t>
            </a:r>
            <a:r>
              <a:rPr lang="id-ID" altLang="en-US" sz="2600" smtClean="0"/>
              <a:t>yang </a:t>
            </a:r>
            <a:r>
              <a:rPr lang="id-ID" altLang="en-US" sz="2600" smtClean="0"/>
              <a:t>diamati</a:t>
            </a:r>
            <a:r>
              <a:rPr lang="en-US" altLang="en-US" sz="2600" smtClean="0"/>
              <a:t>. </a:t>
            </a:r>
            <a:endParaRPr lang="en-US" altLang="en-US" sz="260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9913" t="27083" r="8052" b="41667"/>
          <a:stretch/>
        </p:blipFill>
        <p:spPr>
          <a:xfrm>
            <a:off x="457200" y="3810000"/>
            <a:ext cx="8458200" cy="2388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60437"/>
            <a:ext cx="8229600" cy="4525963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2800" b="1" smtClean="0"/>
              <a:t>Langkah Penyelesaian Teorema Thevenin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endParaRPr lang="en-US" altLang="en-US" sz="1000" smtClean="0"/>
          </a:p>
          <a:p>
            <a:pPr marL="609600" indent="-609600" algn="just" eaLnBrk="1" hangingPunct="1">
              <a:lnSpc>
                <a:spcPct val="90000"/>
              </a:lnSpc>
              <a:buFontTx/>
              <a:buAutoNum type="arabicPeriod"/>
            </a:pPr>
            <a:r>
              <a:rPr lang="id-ID" altLang="en-US" sz="2600" smtClean="0"/>
              <a:t>Cari </a:t>
            </a:r>
            <a:r>
              <a:rPr lang="id-ID" altLang="en-US" sz="2600" smtClean="0"/>
              <a:t>dan tentukan titik terminal a-b dimana parameter yang ditanyakan.</a:t>
            </a:r>
          </a:p>
          <a:p>
            <a:pPr marL="609600" indent="-609600" algn="just" eaLnBrk="1" hangingPunct="1">
              <a:lnSpc>
                <a:spcPct val="90000"/>
              </a:lnSpc>
              <a:buFontTx/>
              <a:buAutoNum type="arabicPeriod"/>
            </a:pPr>
            <a:r>
              <a:rPr lang="id-ID" altLang="en-US" sz="2600" smtClean="0"/>
              <a:t>Lepaskan komponen pada titik a-b tersebut, </a:t>
            </a:r>
            <a:r>
              <a:rPr lang="id-ID" altLang="en-US" sz="2600" i="1" smtClean="0"/>
              <a:t>open circuit</a:t>
            </a:r>
            <a:r>
              <a:rPr lang="id-ID" altLang="en-US" sz="2600" smtClean="0"/>
              <a:t> kan pada terminal a-b kemudian hitung nilai tegangan dititik a-b tersebut (</a:t>
            </a:r>
            <a:r>
              <a:rPr lang="id-ID" altLang="en-US" sz="2600" i="1" smtClean="0"/>
              <a:t>V</a:t>
            </a:r>
            <a:r>
              <a:rPr lang="id-ID" altLang="en-US" sz="2600" i="1" baseline="-25000" smtClean="0"/>
              <a:t>ab</a:t>
            </a:r>
            <a:r>
              <a:rPr lang="id-ID" altLang="en-US" sz="2600" i="1" smtClean="0"/>
              <a:t> = V</a:t>
            </a:r>
            <a:r>
              <a:rPr lang="id-ID" altLang="en-US" sz="2600" i="1" baseline="-25000" smtClean="0"/>
              <a:t>th</a:t>
            </a:r>
            <a:r>
              <a:rPr lang="id-ID" altLang="en-US" sz="2600" smtClean="0"/>
              <a:t>).</a:t>
            </a:r>
          </a:p>
          <a:p>
            <a:pPr marL="609600" indent="-609600" algn="just" eaLnBrk="1" hangingPunct="1">
              <a:lnSpc>
                <a:spcPct val="90000"/>
              </a:lnSpc>
              <a:buFontTx/>
              <a:buAutoNum type="arabicPeriod"/>
            </a:pPr>
            <a:r>
              <a:rPr lang="id-ID" altLang="en-US" sz="2600" smtClean="0"/>
              <a:t>Jika semua sumbernya adalah sumber bebas, maka tentukan nilai tahanan diukur pada titik a-b tersebut saat semua sumber di non aktifkan dengan cara diganti dengan tahanan dalamnya (untuk sumber tegangan bebas diganti rangkaian </a:t>
            </a:r>
            <a:r>
              <a:rPr lang="id-ID" altLang="en-US" sz="2600" i="1" smtClean="0"/>
              <a:t>short circuit</a:t>
            </a:r>
            <a:r>
              <a:rPr lang="id-ID" altLang="en-US" sz="2600" smtClean="0"/>
              <a:t> dan untuk sumber arus bebas diganti dengan rangkaian </a:t>
            </a:r>
            <a:r>
              <a:rPr lang="id-ID" altLang="en-US" sz="2600" i="1" smtClean="0"/>
              <a:t>open circuit</a:t>
            </a:r>
            <a:r>
              <a:rPr lang="id-ID" altLang="en-US" sz="2600" smtClean="0"/>
              <a:t>)</a:t>
            </a:r>
            <a:r>
              <a:rPr lang="en-US" altLang="en-US" sz="2600" smtClean="0"/>
              <a:t> </a:t>
            </a:r>
            <a:r>
              <a:rPr lang="id-ID" altLang="en-US" sz="2600" smtClean="0"/>
              <a:t>(</a:t>
            </a:r>
            <a:r>
              <a:rPr lang="id-ID" altLang="en-US" sz="2600" i="1" smtClean="0"/>
              <a:t>R</a:t>
            </a:r>
            <a:r>
              <a:rPr lang="id-ID" altLang="en-US" sz="2600" i="1" baseline="-25000" smtClean="0"/>
              <a:t>ab</a:t>
            </a:r>
            <a:r>
              <a:rPr lang="id-ID" altLang="en-US" sz="2600" smtClean="0"/>
              <a:t> = </a:t>
            </a:r>
            <a:r>
              <a:rPr lang="id-ID" altLang="en-US" sz="2600" i="1" smtClean="0"/>
              <a:t>R</a:t>
            </a:r>
            <a:r>
              <a:rPr lang="id-ID" altLang="en-US" sz="2600" i="1" baseline="-25000" smtClean="0"/>
              <a:t>th</a:t>
            </a:r>
            <a:r>
              <a:rPr lang="id-ID" altLang="en-US" sz="2600" smtClean="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458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493837"/>
                <a:ext cx="8229600" cy="4525963"/>
              </a:xfrm>
            </p:spPr>
            <p:txBody>
              <a:bodyPr/>
              <a:lstStyle/>
              <a:p>
                <a:pPr marL="609600" indent="-609600" algn="just" eaLnBrk="1" hangingPunct="1">
                  <a:lnSpc>
                    <a:spcPct val="90000"/>
                  </a:lnSpc>
                  <a:spcAft>
                    <a:spcPts val="600"/>
                  </a:spcAft>
                  <a:buFontTx/>
                  <a:buAutoNum type="arabicPeriod" startAt="4"/>
                </a:pPr>
                <a:r>
                  <a:rPr lang="id-ID" altLang="en-US" sz="2600" smtClean="0"/>
                  <a:t>Jika terdapat sumber tak bebas, maka untuk mencari nilai tahanan pengganti Theveninnya didapatkan </a:t>
                </a:r>
                <a:r>
                  <a:rPr lang="id-ID" altLang="en-US" sz="2600" smtClean="0"/>
                  <a:t>dengan </a:t>
                </a:r>
                <a:r>
                  <a:rPr lang="id-ID" altLang="en-US" sz="2600" smtClean="0"/>
                  <a:t>cara</a:t>
                </a:r>
                <a:r>
                  <a:rPr lang="en-US" altLang="en-US" sz="260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en-US" sz="2600" b="0" i="1" smtClean="0">
                            <a:latin typeface="Cambria Math" panose="02040503050406030204" pitchFamily="18" charset="0"/>
                          </a:rPr>
                          <m:t>𝑇h</m:t>
                        </m:r>
                      </m:sub>
                    </m:sSub>
                    <m:r>
                      <a:rPr lang="en-US" alt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6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en-US" sz="2600" b="0" i="1" smtClean="0">
                                <a:latin typeface="Cambria Math" panose="02040503050406030204" pitchFamily="18" charset="0"/>
                              </a:rPr>
                              <m:t>𝑇h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6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en-US" sz="2600" b="0" i="1" smtClean="0">
                                <a:latin typeface="Cambria Math" panose="02040503050406030204" pitchFamily="18" charset="0"/>
                              </a:rPr>
                              <m:t>𝑠𝑐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id-ID" altLang="en-US" sz="2600" smtClean="0"/>
                  <a:t> </a:t>
                </a:r>
                <a:endParaRPr lang="en-US" altLang="en-US" sz="2600" smtClean="0"/>
              </a:p>
              <a:p>
                <a:pPr marL="609600" indent="-609600" algn="just" eaLnBrk="1" hangingPunct="1">
                  <a:lnSpc>
                    <a:spcPct val="90000"/>
                  </a:lnSpc>
                  <a:buFontTx/>
                  <a:buAutoNum type="arabicPeriod" startAt="4"/>
                </a:pPr>
                <a:r>
                  <a:rPr lang="id-ID" altLang="en-US" sz="2600" smtClean="0"/>
                  <a:t>Untuk </a:t>
                </a:r>
                <a:r>
                  <a:rPr lang="id-ID" altLang="en-US" sz="2600" smtClean="0"/>
                  <a:t>mencari </a:t>
                </a:r>
                <a:r>
                  <a:rPr lang="id-ID" altLang="en-US" sz="2600" i="1" smtClean="0"/>
                  <a:t>I</a:t>
                </a:r>
                <a:r>
                  <a:rPr lang="id-ID" altLang="en-US" sz="2600" i="1" baseline="-25000" smtClean="0"/>
                  <a:t>sc</a:t>
                </a:r>
                <a:r>
                  <a:rPr lang="id-ID" altLang="en-US" sz="2600" smtClean="0"/>
                  <a:t> pada terminal titik a-b tersebut dihubungsingkatkan dan dicari arus yang mengalir pada titik tersebut (</a:t>
                </a:r>
                <a:r>
                  <a:rPr lang="id-ID" altLang="en-US" sz="2600" i="1" smtClean="0"/>
                  <a:t>I</a:t>
                </a:r>
                <a:r>
                  <a:rPr lang="id-ID" altLang="en-US" sz="2600" i="1" baseline="-25000" smtClean="0"/>
                  <a:t>ab</a:t>
                </a:r>
                <a:r>
                  <a:rPr lang="id-ID" altLang="en-US" sz="2600" smtClean="0"/>
                  <a:t> = </a:t>
                </a:r>
                <a:r>
                  <a:rPr lang="id-ID" altLang="en-US" sz="2600" i="1" smtClean="0"/>
                  <a:t>I</a:t>
                </a:r>
                <a:r>
                  <a:rPr lang="id-ID" altLang="en-US" sz="2600" i="1" baseline="-25000" smtClean="0"/>
                  <a:t>sc</a:t>
                </a:r>
                <a:r>
                  <a:rPr lang="id-ID" altLang="en-US" sz="2600" smtClean="0"/>
                  <a:t>).</a:t>
                </a:r>
                <a:endParaRPr lang="en-US" altLang="en-US" sz="2600" smtClean="0"/>
              </a:p>
              <a:p>
                <a:pPr marL="609600" indent="-609600" algn="just" eaLnBrk="1" hangingPunct="1">
                  <a:lnSpc>
                    <a:spcPct val="90000"/>
                  </a:lnSpc>
                  <a:buFontTx/>
                  <a:buAutoNum type="arabicPeriod" startAt="4"/>
                </a:pPr>
                <a:r>
                  <a:rPr lang="id-ID" altLang="en-US" sz="2600" smtClean="0"/>
                  <a:t>Gambarkan kembali rangkaian pengganti Theveninnya, kemudian pasangkan kembali komponen yang tadi dilepas dan hitung parameter </a:t>
                </a:r>
                <a:r>
                  <a:rPr lang="id-ID" altLang="en-US" sz="2600" smtClean="0"/>
                  <a:t>yang </a:t>
                </a:r>
                <a:r>
                  <a:rPr lang="id-ID" altLang="en-US" sz="2600" smtClean="0"/>
                  <a:t>ditanyakan</a:t>
                </a:r>
                <a:r>
                  <a:rPr lang="en-US" altLang="en-US" sz="2600" smtClean="0"/>
                  <a:t>. </a:t>
                </a:r>
                <a:endParaRPr lang="en-US" altLang="en-US" sz="2600" smtClean="0"/>
              </a:p>
            </p:txBody>
          </p:sp>
        </mc:Choice>
        <mc:Fallback>
          <p:sp>
            <p:nvSpPr>
              <p:cNvPr id="2458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493837"/>
                <a:ext cx="8229600" cy="4525963"/>
              </a:xfrm>
              <a:blipFill>
                <a:blip r:embed="rId2"/>
                <a:stretch>
                  <a:fillRect l="-1111" t="-215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pPr eaLnBrk="1" hangingPunct="1"/>
            <a:r>
              <a:rPr lang="id-ID" altLang="en-US" sz="3600" u="sng" smtClean="0"/>
              <a:t>Teorema </a:t>
            </a:r>
            <a:r>
              <a:rPr lang="en-US" altLang="en-US" sz="3600" u="sng" smtClean="0"/>
              <a:t>Thevenin </a:t>
            </a:r>
            <a:r>
              <a:rPr lang="id-ID" altLang="en-US" sz="3600" u="sng" smtClean="0"/>
              <a:t>Sumber</a:t>
            </a:r>
            <a:r>
              <a:rPr lang="en-US" altLang="en-US" sz="3600" u="sng" smtClean="0"/>
              <a:t> </a:t>
            </a:r>
            <a:r>
              <a:rPr lang="id-ID" altLang="en-US" sz="3600" u="sng" smtClean="0"/>
              <a:t>Bebas</a:t>
            </a:r>
            <a:endParaRPr lang="en-US" altLang="en-US" sz="3600" u="sng" smtClean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525963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en-US" sz="2800" smtClean="0"/>
              <a:t>	</a:t>
            </a:r>
            <a:r>
              <a:rPr lang="en-US" altLang="en-US" sz="2800" smtClean="0"/>
              <a:t>Contoh:</a:t>
            </a:r>
          </a:p>
          <a:p>
            <a:pPr algn="just" eaLnBrk="1" hangingPunct="1">
              <a:buFontTx/>
              <a:buNone/>
            </a:pPr>
            <a:r>
              <a:rPr lang="en-US" sz="2800" smtClean="0"/>
              <a:t>	Tentukan nilai </a:t>
            </a:r>
            <a:r>
              <a:rPr lang="en-US" sz="2800" i="1" smtClean="0"/>
              <a:t>i</a:t>
            </a:r>
            <a:r>
              <a:rPr lang="en-US" sz="2800" smtClean="0"/>
              <a:t> </a:t>
            </a:r>
            <a:r>
              <a:rPr lang="en-US" sz="2800"/>
              <a:t>dengan </a:t>
            </a:r>
            <a:r>
              <a:rPr lang="en-US" sz="2800"/>
              <a:t>teorema </a:t>
            </a:r>
            <a:r>
              <a:rPr lang="en-US" sz="2800" smtClean="0"/>
              <a:t>Thevenin !</a:t>
            </a:r>
          </a:p>
          <a:p>
            <a:pPr algn="just" eaLnBrk="1" hangingPunct="1">
              <a:buFontTx/>
              <a:buNone/>
            </a:pPr>
            <a:endParaRPr lang="en-US" altLang="en-US" sz="2800"/>
          </a:p>
          <a:p>
            <a:pPr algn="just" eaLnBrk="1" hangingPunct="1">
              <a:buFontTx/>
              <a:buNone/>
            </a:pPr>
            <a:endParaRPr lang="en-US" altLang="en-US" sz="280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9004" t="37499" r="62299" b="26042"/>
          <a:stretch/>
        </p:blipFill>
        <p:spPr>
          <a:xfrm>
            <a:off x="2209800" y="2895600"/>
            <a:ext cx="4724400" cy="337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3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smtClean="0"/>
              <a:t>Jawaban:</a:t>
            </a:r>
          </a:p>
          <a:p>
            <a:pPr algn="just"/>
            <a:r>
              <a:rPr lang="en-US" sz="2000" smtClean="0"/>
              <a:t>Tentukan titik a-b dimana parameter </a:t>
            </a:r>
            <a:r>
              <a:rPr lang="en-US" sz="2000" i="1" smtClean="0"/>
              <a:t>i</a:t>
            </a:r>
            <a:r>
              <a:rPr lang="en-US" sz="2000" smtClean="0"/>
              <a:t> yang ditanyakan, hitung tegangan di titik a-b pada saat rangkaian </a:t>
            </a:r>
            <a:r>
              <a:rPr lang="en-US" sz="2000"/>
              <a:t>tersebut terbuka :</a:t>
            </a:r>
            <a:endParaRPr lang="en-US" sz="160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327154" y="5763073"/>
                <a:ext cx="4489691" cy="866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𝑜𝑐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=−5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+4.6</m:t>
                    </m:r>
                  </m:oMath>
                </a14:m>
                <a:r>
                  <a:rPr lang="en-US" sz="2000" b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=−5+24=19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000" b="0" smtClean="0"/>
              </a:p>
              <a:p>
                <a:pPr>
                  <a:lnSpc>
                    <a:spcPct val="150000"/>
                  </a:lnSpc>
                </a:pPr>
                <a:endParaRPr lang="en-US" sz="2000" b="0" smtClean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154" y="5763073"/>
                <a:ext cx="4489691" cy="866327"/>
              </a:xfrm>
              <a:prstGeom prst="rect">
                <a:avLst/>
              </a:prstGeom>
              <a:blipFill>
                <a:blip r:embed="rId2"/>
                <a:stretch>
                  <a:fillRect l="-2038" r="-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9343" t="35400" r="31960" b="28141"/>
          <a:stretch/>
        </p:blipFill>
        <p:spPr>
          <a:xfrm>
            <a:off x="2209800" y="2286000"/>
            <a:ext cx="4724400" cy="337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39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smtClean="0"/>
              <a:t>Jawaban:</a:t>
            </a:r>
          </a:p>
          <a:p>
            <a:pPr algn="just"/>
            <a:r>
              <a:rPr lang="en-US" sz="2000" smtClean="0"/>
              <a:t>Cari </a:t>
            </a:r>
            <a:r>
              <a:rPr lang="en-US" sz="2000" i="1" smtClean="0"/>
              <a:t>R</a:t>
            </a:r>
            <a:r>
              <a:rPr lang="en-US" sz="2000" i="1" baseline="-25000" smtClean="0"/>
              <a:t>Th</a:t>
            </a:r>
            <a:r>
              <a:rPr lang="en-US" sz="2000" i="1" smtClean="0"/>
              <a:t> </a:t>
            </a:r>
            <a:r>
              <a:rPr lang="en-US" sz="2000" smtClean="0"/>
              <a:t>ketika semua sumber bebasnya tidak aktif (diganti dengan tahanan dalamnya) dilihat dari titik a-b:</a:t>
            </a:r>
            <a:endParaRPr lang="en-US" sz="1600" baseline="-2500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828800" y="5524862"/>
                <a:ext cx="1180580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m:rPr>
                          <m:sty m:val="p"/>
                        </m:rPr>
                        <a:rPr lang="el-G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2000" b="0" smtClean="0"/>
              </a:p>
              <a:p>
                <a:pPr>
                  <a:lnSpc>
                    <a:spcPct val="150000"/>
                  </a:lnSpc>
                </a:pPr>
                <a:endParaRPr lang="en-US" sz="2000" b="0" smtClean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5524862"/>
                <a:ext cx="1180580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70817" t="40123" r="486" b="28141"/>
          <a:stretch/>
        </p:blipFill>
        <p:spPr>
          <a:xfrm>
            <a:off x="453557" y="2569920"/>
            <a:ext cx="4724400" cy="293745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177957" y="2552431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2000" smtClean="0"/>
              <a:t>Rangkaian pengganti Thevenin</a:t>
            </a:r>
            <a:endParaRPr lang="en-US" sz="1600" baseline="-2500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20131" t="54167" r="52343" b="10416"/>
          <a:stretch/>
        </p:blipFill>
        <p:spPr>
          <a:xfrm>
            <a:off x="5105400" y="2914075"/>
            <a:ext cx="3581400" cy="2590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932746" y="5376067"/>
                <a:ext cx="1999265" cy="10607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b="0" smtClean="0"/>
                  <a:t>Sehingga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19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000" b="0" smtClean="0"/>
              </a:p>
              <a:p>
                <a:pPr>
                  <a:lnSpc>
                    <a:spcPct val="150000"/>
                  </a:lnSpc>
                </a:pPr>
                <a:endParaRPr lang="en-US" sz="2000" b="0" smtClean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746" y="5376067"/>
                <a:ext cx="1999265" cy="1060740"/>
              </a:xfrm>
              <a:prstGeom prst="rect">
                <a:avLst/>
              </a:prstGeom>
              <a:blipFill>
                <a:blip r:embed="rId5"/>
                <a:stretch>
                  <a:fillRect l="-7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23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pPr eaLnBrk="1" hangingPunct="1"/>
            <a:r>
              <a:rPr lang="id-ID" altLang="en-US" sz="3600" u="sng" smtClean="0"/>
              <a:t>Teorema </a:t>
            </a:r>
            <a:r>
              <a:rPr lang="en-US" altLang="en-US" sz="3600" u="sng" smtClean="0"/>
              <a:t>Thevenin </a:t>
            </a:r>
            <a:r>
              <a:rPr lang="id-ID" altLang="en-US" sz="3600" u="sng" smtClean="0"/>
              <a:t>Sumber</a:t>
            </a:r>
            <a:r>
              <a:rPr lang="en-US" altLang="en-US" sz="3600" u="sng" smtClean="0"/>
              <a:t> Tak</a:t>
            </a:r>
            <a:r>
              <a:rPr lang="id-ID" altLang="en-US" sz="3600" u="sng" smtClean="0"/>
              <a:t> </a:t>
            </a:r>
            <a:r>
              <a:rPr lang="id-ID" altLang="en-US" sz="3600" u="sng" smtClean="0"/>
              <a:t>Bebas</a:t>
            </a:r>
            <a:endParaRPr lang="en-US" altLang="en-US" sz="3600" u="sng" smtClean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229600" cy="4525963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en-US" sz="2800" smtClean="0"/>
              <a:t>	</a:t>
            </a:r>
            <a:r>
              <a:rPr lang="en-US" altLang="en-US" sz="2800" smtClean="0"/>
              <a:t>Contoh:</a:t>
            </a:r>
          </a:p>
          <a:p>
            <a:pPr algn="just" eaLnBrk="1" hangingPunct="1">
              <a:buFontTx/>
              <a:buNone/>
            </a:pPr>
            <a:r>
              <a:rPr lang="en-US" sz="2800" smtClean="0"/>
              <a:t>	Tentukan nilai </a:t>
            </a:r>
            <a:r>
              <a:rPr lang="en-US" sz="2800" i="1" smtClean="0"/>
              <a:t>V</a:t>
            </a:r>
            <a:r>
              <a:rPr lang="en-US" sz="2800" smtClean="0"/>
              <a:t> </a:t>
            </a:r>
            <a:r>
              <a:rPr lang="en-US" sz="2800"/>
              <a:t>dengan </a:t>
            </a:r>
            <a:r>
              <a:rPr lang="en-US" sz="2800"/>
              <a:t>teorema </a:t>
            </a:r>
            <a:r>
              <a:rPr lang="en-US" sz="2800" smtClean="0"/>
              <a:t>Thevenin !</a:t>
            </a:r>
          </a:p>
          <a:p>
            <a:pPr algn="just" eaLnBrk="1" hangingPunct="1">
              <a:buFontTx/>
              <a:buNone/>
            </a:pPr>
            <a:endParaRPr lang="en-US" altLang="en-US" sz="2800"/>
          </a:p>
          <a:p>
            <a:pPr algn="just" eaLnBrk="1" hangingPunct="1">
              <a:buFontTx/>
              <a:buNone/>
            </a:pPr>
            <a:endParaRPr lang="en-US" altLang="en-US" sz="280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8199" t="29167" r="63104" b="35416"/>
          <a:stretch/>
        </p:blipFill>
        <p:spPr>
          <a:xfrm>
            <a:off x="2362200" y="3181739"/>
            <a:ext cx="4419600" cy="306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37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smtClean="0"/>
              <a:t>Jawaban:</a:t>
            </a:r>
          </a:p>
          <a:p>
            <a:pPr algn="just"/>
            <a:r>
              <a:rPr lang="en-US" sz="2000" smtClean="0"/>
              <a:t>Cari </a:t>
            </a:r>
            <a:r>
              <a:rPr lang="en-US" sz="2000" i="1"/>
              <a:t>V</a:t>
            </a:r>
            <a:r>
              <a:rPr lang="en-US" sz="2000" i="1" baseline="-25000"/>
              <a:t>ab</a:t>
            </a:r>
            <a:r>
              <a:rPr lang="en-US" sz="2000"/>
              <a:t> dimana tegangan di </a:t>
            </a:r>
            <a:r>
              <a:rPr lang="en-US" sz="2000" i="1"/>
              <a:t>R</a:t>
            </a:r>
            <a:r>
              <a:rPr lang="en-US" sz="2000"/>
              <a:t>=3</a:t>
            </a:r>
            <a:r>
              <a:rPr lang="el-GR" sz="2000"/>
              <a:t>Ω, </a:t>
            </a:r>
            <a:r>
              <a:rPr lang="en-US" sz="2000"/>
              <a:t>dimana rangkaian tersebut terbuka :</a:t>
            </a:r>
            <a:endParaRPr lang="en-US" sz="160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181600" y="2819400"/>
                <a:ext cx="3084562" cy="27699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𝑜𝑐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=−2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+12</m:t>
                      </m:r>
                    </m:oMath>
                  </m:oMathPara>
                </a14:m>
                <a:endParaRPr lang="en-US" sz="2000" b="0" i="1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b="0" smtClean="0"/>
                  <a:t>	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=−3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+12</m:t>
                    </m:r>
                  </m:oMath>
                </a14:m>
                <a:endParaRPr lang="en-US" sz="2000" b="0" smtClean="0"/>
              </a:p>
              <a:p>
                <a:pPr>
                  <a:lnSpc>
                    <a:spcPct val="150000"/>
                  </a:lnSpc>
                </a:pPr>
                <a:endParaRPr lang="en-US" sz="2000" b="0" smtClean="0"/>
              </a:p>
              <a:p>
                <a:pPr>
                  <a:lnSpc>
                    <a:spcPct val="150000"/>
                  </a:lnSpc>
                </a:pPr>
                <a:r>
                  <a:rPr lang="en-US" sz="2000" b="0" smtClean="0"/>
                  <a:t>dimana </a:t>
                </a:r>
                <a:r>
                  <a:rPr lang="en-US" sz="2000" b="0" i="1" smtClean="0"/>
                  <a:t>i</a:t>
                </a:r>
                <a:r>
                  <a:rPr lang="en-US" sz="2000" b="0" smtClean="0"/>
                  <a:t> = −6 A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𝑜𝑐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×−6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+12</m:t>
                      </m:r>
                    </m:oMath>
                  </m:oMathPara>
                </a14:m>
                <a:endParaRPr lang="en-US" sz="2000" b="0" i="1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b="0" smtClean="0"/>
                  <a:t>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=18+12=30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000" b="0" smtClean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2819400"/>
                <a:ext cx="3084562" cy="2769989"/>
              </a:xfrm>
              <a:prstGeom prst="rect">
                <a:avLst/>
              </a:prstGeom>
              <a:blipFill>
                <a:blip r:embed="rId2"/>
                <a:stretch>
                  <a:fillRect l="-4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5945" t="18750" r="17789" b="21875"/>
          <a:stretch/>
        </p:blipFill>
        <p:spPr>
          <a:xfrm>
            <a:off x="533400" y="2514600"/>
            <a:ext cx="4435641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1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pPr algn="l" eaLnBrk="1" hangingPunct="1"/>
            <a:r>
              <a:rPr lang="id-ID" altLang="en-US" b="1" smtClean="0"/>
              <a:t>Teorema Superposisi</a:t>
            </a:r>
            <a:endParaRPr lang="en-US" altLang="en-US" b="1" smtClean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027237"/>
            <a:ext cx="8229600" cy="4525963"/>
          </a:xfrm>
        </p:spPr>
        <p:txBody>
          <a:bodyPr/>
          <a:lstStyle/>
          <a:p>
            <a:pPr marL="914400" indent="-449263" algn="just" eaLnBrk="1" hangingPunct="1">
              <a:buFont typeface="Wingdings" panose="05000000000000000000" pitchFamily="2" charset="2"/>
              <a:buChar char="Ø"/>
            </a:pPr>
            <a:r>
              <a:rPr lang="id-ID" altLang="en-US" sz="2800" smtClean="0"/>
              <a:t>Menjumlah </a:t>
            </a:r>
            <a:r>
              <a:rPr lang="id-ID" altLang="en-US" sz="2800" smtClean="0"/>
              <a:t>aljabarkan tegangan/ arus yang disebabkan tiap sumber bebas yang bekerja sendiri, dengan semua sumber tegangan/ arus bebas lainnya diganti dengan </a:t>
            </a:r>
            <a:r>
              <a:rPr lang="id-ID" altLang="en-US" sz="2800" smtClean="0"/>
              <a:t>tahanan </a:t>
            </a:r>
            <a:r>
              <a:rPr lang="id-ID" altLang="en-US" sz="2800" smtClean="0"/>
              <a:t>dalamnya</a:t>
            </a:r>
            <a:r>
              <a:rPr lang="en-US" altLang="en-US" sz="2800" smtClean="0"/>
              <a:t>. </a:t>
            </a:r>
            <a:endParaRPr lang="en-US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smtClean="0"/>
              <a:t>Jawaban (cont.):</a:t>
            </a:r>
          </a:p>
          <a:p>
            <a:pPr algn="just"/>
            <a:r>
              <a:rPr lang="en-US" sz="2000" smtClean="0"/>
              <a:t>Karena terdapat sumber tak bebas, maka untuk mencari </a:t>
            </a:r>
            <a:r>
              <a:rPr lang="en-US" sz="2000" i="1" smtClean="0"/>
              <a:t>R</a:t>
            </a:r>
            <a:r>
              <a:rPr lang="en-US" sz="2000" i="1" baseline="-25000" smtClean="0"/>
              <a:t>th</a:t>
            </a:r>
            <a:r>
              <a:rPr lang="en-US" sz="2000" smtClean="0"/>
              <a:t> tidak bisa langsung dengan mematikan semua sumbernya, sehingga harus dicari nilai </a:t>
            </a:r>
            <a:r>
              <a:rPr lang="en-US" sz="2000" i="1" smtClean="0"/>
              <a:t>I</a:t>
            </a:r>
            <a:r>
              <a:rPr lang="en-US" sz="2000" i="1" baseline="-25000" smtClean="0"/>
              <a:t>sc</a:t>
            </a:r>
            <a:r>
              <a:rPr lang="en-US" sz="2000" smtClean="0"/>
              <a:t> :</a:t>
            </a:r>
            <a:endParaRPr lang="en-US" sz="160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410200" y="2534409"/>
                <a:ext cx="2783839" cy="3637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+6</m:t>
                      </m:r>
                    </m:oMath>
                  </m:oMathPara>
                </a14:m>
                <a:endParaRPr lang="en-US" b="0" i="1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l-GR" b="0" smtClean="0"/>
                  <a:t>Σ</a:t>
                </a:r>
                <a:r>
                  <a:rPr lang="en-US" b="0" i="1" smtClean="0"/>
                  <a:t>v</a:t>
                </a:r>
                <a:r>
                  <a:rPr lang="en-US" b="0" smtClean="0"/>
                  <a:t> = 0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−12+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en-US" b="0" i="1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b="0" i="1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b="0" i="1" smtClean="0">
                    <a:latin typeface="Cambria Math" panose="02040503050406030204" pitchFamily="18" charset="0"/>
                  </a:rPr>
                  <a:t>sehingga </a:t>
                </a:r>
                <a:endParaRPr lang="en-US" i="1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+6=4+6=10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b="0" i="1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b="0" smtClean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2534409"/>
                <a:ext cx="2783839" cy="3637791"/>
              </a:xfrm>
              <a:prstGeom prst="rect">
                <a:avLst/>
              </a:prstGeom>
              <a:blipFill>
                <a:blip r:embed="rId2"/>
                <a:stretch>
                  <a:fillRect l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67131" t="29167" r="4172" b="35416"/>
          <a:stretch/>
        </p:blipFill>
        <p:spPr>
          <a:xfrm>
            <a:off x="526676" y="2590800"/>
            <a:ext cx="4502524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4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en-US" sz="2400" smtClean="0"/>
                  <a:t>Jawaban (cont.):</a:t>
                </a:r>
              </a:p>
              <a:p>
                <a:pPr marL="0" indent="0" algn="just">
                  <a:buNone/>
                </a:pPr>
                <a:endParaRPr lang="en-US" sz="2000" smtClean="0"/>
              </a:p>
              <a:p>
                <a:pPr marL="0" indent="0" algn="just">
                  <a:buNone/>
                </a:pPr>
                <a:r>
                  <a:rPr lang="en-US" sz="2000" smtClean="0"/>
                  <a:t>Maka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𝑇h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𝑠𝑐</m:t>
                            </m:r>
                          </m:sub>
                        </m:sSub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m:rPr>
                        <m:sty m:val="p"/>
                      </m:rPr>
                      <a:rPr lang="el-G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US" sz="2000" smtClean="0"/>
              </a:p>
              <a:p>
                <a:pPr marL="0" indent="0" algn="just">
                  <a:buNone/>
                </a:pPr>
                <a:endParaRPr lang="en-US" sz="2000" smtClean="0"/>
              </a:p>
              <a:p>
                <a:pPr marL="0" indent="0" algn="just">
                  <a:buNone/>
                </a:pPr>
                <a:r>
                  <a:rPr lang="en-US" sz="2000" smtClean="0"/>
                  <a:t>Rangkaian pengganti Thevenin:</a:t>
                </a:r>
                <a:endParaRPr lang="en-US" sz="160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  <a:blipFill>
                <a:blip r:embed="rId2"/>
                <a:stretch>
                  <a:fillRect l="-1111" t="-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5484284" y="4511491"/>
                <a:ext cx="2518831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×30=15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284" y="4511491"/>
                <a:ext cx="2518831" cy="6173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24817" t="61458" r="53514" b="12500"/>
          <a:stretch/>
        </p:blipFill>
        <p:spPr>
          <a:xfrm>
            <a:off x="457200" y="3352800"/>
            <a:ext cx="4343400" cy="293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31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95788529"/>
              </p:ext>
            </p:extLst>
          </p:nvPr>
        </p:nvGraphicFramePr>
        <p:xfrm>
          <a:off x="457200" y="12954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06475"/>
            <a:ext cx="8229600" cy="1143000"/>
          </a:xfrm>
        </p:spPr>
        <p:txBody>
          <a:bodyPr/>
          <a:lstStyle/>
          <a:p>
            <a:pPr eaLnBrk="1" hangingPunct="1"/>
            <a:r>
              <a:rPr lang="id-ID" altLang="en-US" sz="3600" u="sng" smtClean="0"/>
              <a:t>Teorema </a:t>
            </a:r>
            <a:r>
              <a:rPr lang="id-ID" altLang="en-US" sz="3600" u="sng" smtClean="0"/>
              <a:t>Superposisi </a:t>
            </a:r>
            <a:r>
              <a:rPr lang="id-ID" altLang="en-US" sz="3600" u="sng" smtClean="0"/>
              <a:t>Sumber </a:t>
            </a:r>
            <a:r>
              <a:rPr lang="id-ID" altLang="en-US" sz="3600" u="sng" smtClean="0"/>
              <a:t>Bebas</a:t>
            </a:r>
            <a:endParaRPr lang="en-US" altLang="en-US" sz="3600" u="sng" smtClean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332037"/>
            <a:ext cx="8229600" cy="4525963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en-US" sz="2800" smtClean="0"/>
              <a:t>	</a:t>
            </a:r>
            <a:r>
              <a:rPr lang="id-ID" altLang="en-US" sz="2800" smtClean="0"/>
              <a:t>Untuk penerapan teorema superposisi pada sumber bebas, jika terdapat n buah sumber bebas maka terdapat n buah keadaan yang dihasilkan pada saat masing-masing sumber bebas </a:t>
            </a:r>
            <a:r>
              <a:rPr lang="id-ID" altLang="en-US" sz="2800" smtClean="0"/>
              <a:t>tersebut </a:t>
            </a:r>
            <a:r>
              <a:rPr lang="id-ID" altLang="en-US" sz="2800" smtClean="0"/>
              <a:t>aktif</a:t>
            </a:r>
            <a:r>
              <a:rPr lang="en-US" altLang="en-US" sz="2800" smtClean="0"/>
              <a:t>. </a:t>
            </a:r>
            <a:endParaRPr lang="en-US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06475"/>
            <a:ext cx="8229600" cy="1143000"/>
          </a:xfrm>
        </p:spPr>
        <p:txBody>
          <a:bodyPr/>
          <a:lstStyle/>
          <a:p>
            <a:pPr eaLnBrk="1" hangingPunct="1"/>
            <a:r>
              <a:rPr lang="id-ID" altLang="en-US" sz="3600" u="sng" smtClean="0"/>
              <a:t>Teorema </a:t>
            </a:r>
            <a:r>
              <a:rPr lang="id-ID" altLang="en-US" sz="3600" u="sng" smtClean="0"/>
              <a:t>Superposisi </a:t>
            </a:r>
            <a:r>
              <a:rPr lang="id-ID" altLang="en-US" sz="3600" u="sng" smtClean="0"/>
              <a:t>Sumber </a:t>
            </a:r>
            <a:r>
              <a:rPr lang="id-ID" altLang="en-US" sz="3600" u="sng" smtClean="0"/>
              <a:t>Bebas</a:t>
            </a:r>
            <a:endParaRPr lang="en-US" altLang="en-US" sz="3600" u="sng" smtClean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332037"/>
            <a:ext cx="8229600" cy="4525963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en-US" sz="2800" smtClean="0"/>
              <a:t>	</a:t>
            </a:r>
            <a:r>
              <a:rPr lang="en-US" altLang="en-US" sz="2800" smtClean="0"/>
              <a:t>Contoh:</a:t>
            </a:r>
          </a:p>
          <a:p>
            <a:pPr algn="just" eaLnBrk="1" hangingPunct="1">
              <a:buFontTx/>
              <a:buNone/>
            </a:pPr>
            <a:r>
              <a:rPr lang="en-US" sz="2800" smtClean="0"/>
              <a:t>	Berapakah </a:t>
            </a:r>
            <a:r>
              <a:rPr lang="en-US" sz="2800"/>
              <a:t>arus </a:t>
            </a:r>
            <a:r>
              <a:rPr lang="en-US" sz="2800" i="1"/>
              <a:t>i</a:t>
            </a:r>
            <a:r>
              <a:rPr lang="en-US" sz="2800"/>
              <a:t> dengan teorema </a:t>
            </a:r>
            <a:r>
              <a:rPr lang="en-US" sz="2800"/>
              <a:t>superposisi </a:t>
            </a:r>
            <a:r>
              <a:rPr lang="en-US" sz="2800" smtClean="0"/>
              <a:t>?</a:t>
            </a:r>
          </a:p>
          <a:p>
            <a:pPr algn="just" eaLnBrk="1" hangingPunct="1">
              <a:buFontTx/>
              <a:buNone/>
            </a:pPr>
            <a:endParaRPr lang="en-US" altLang="en-US" sz="2800"/>
          </a:p>
          <a:p>
            <a:pPr algn="just" eaLnBrk="1" hangingPunct="1">
              <a:buFontTx/>
              <a:buNone/>
            </a:pPr>
            <a:endParaRPr lang="en-US" altLang="en-US" sz="280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6266" t="13541" r="6882" b="50000"/>
          <a:stretch/>
        </p:blipFill>
        <p:spPr>
          <a:xfrm>
            <a:off x="1676400" y="3581400"/>
            <a:ext cx="5715001" cy="250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1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smtClean="0"/>
              <a:t>Jawaban:</a:t>
            </a:r>
          </a:p>
          <a:p>
            <a:pPr algn="just"/>
            <a:r>
              <a:rPr lang="en-US" sz="2000"/>
              <a:t>Pada saat sumber tegangan aktif/bekerja maka sumber arus tidak aktif (</a:t>
            </a:r>
            <a:r>
              <a:rPr lang="en-US" sz="2000"/>
              <a:t>diganti </a:t>
            </a:r>
            <a:r>
              <a:rPr lang="en-US" sz="2000" smtClean="0"/>
              <a:t>dengan tahanan </a:t>
            </a:r>
            <a:r>
              <a:rPr lang="en-US" sz="2000"/>
              <a:t>dalamnya yaitu tak hingga atau rangkaian </a:t>
            </a:r>
            <a:r>
              <a:rPr lang="en-US" sz="2000" i="1"/>
              <a:t>open circuit</a:t>
            </a:r>
            <a:r>
              <a:rPr lang="en-US" sz="2000"/>
              <a:t>) </a:t>
            </a:r>
            <a:r>
              <a:rPr lang="en-US" sz="2000" smtClean="0"/>
              <a:t>:</a:t>
            </a:r>
            <a:endParaRPr lang="en-US" sz="2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9502" t="17264" r="20132" b="45235"/>
          <a:stretch/>
        </p:blipFill>
        <p:spPr>
          <a:xfrm>
            <a:off x="1600200" y="2592649"/>
            <a:ext cx="6002683" cy="251275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276600" y="5334000"/>
                <a:ext cx="2600135" cy="7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10+10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5334000"/>
                <a:ext cx="2600135" cy="7000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02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smtClean="0"/>
              <a:t>Jawaban (cont.):</a:t>
            </a:r>
          </a:p>
          <a:p>
            <a:pPr algn="just"/>
            <a:r>
              <a:rPr lang="en-US" sz="2000" smtClean="0"/>
              <a:t>Pada saat sumber arus aktif/bekerja maka sumber tegangan tidak aktif (diganti dengan tahanan dalamnya yaitu nol atau rangkaian </a:t>
            </a:r>
            <a:r>
              <a:rPr lang="en-US" sz="2000" i="1" smtClean="0"/>
              <a:t>short circuit</a:t>
            </a:r>
            <a:r>
              <a:rPr lang="en-US" sz="2000" smtClean="0"/>
              <a:t>):</a:t>
            </a:r>
            <a:endParaRPr lang="en-US" sz="2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0689" t="56889" r="18945" b="5610"/>
          <a:stretch/>
        </p:blipFill>
        <p:spPr>
          <a:xfrm>
            <a:off x="1600200" y="2440249"/>
            <a:ext cx="6002683" cy="251275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74689" y="5243537"/>
                <a:ext cx="3342325" cy="7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10+10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=−0,5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89" y="5243537"/>
                <a:ext cx="3342325" cy="7000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578246" y="5204936"/>
                <a:ext cx="416697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smtClean="0">
                    <a:latin typeface="Cambria Math" panose="02040503050406030204" pitchFamily="18" charset="0"/>
                  </a:rPr>
                  <a:t>sehingga: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=1−0,5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=0,5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246" y="5204936"/>
                <a:ext cx="4166975" cy="738664"/>
              </a:xfrm>
              <a:prstGeom prst="rect">
                <a:avLst/>
              </a:prstGeom>
              <a:blipFill>
                <a:blip r:embed="rId4"/>
                <a:stretch>
                  <a:fillRect l="-4386" t="-13223" r="-439" b="-8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25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30275"/>
            <a:ext cx="8229600" cy="1143000"/>
          </a:xfrm>
        </p:spPr>
        <p:txBody>
          <a:bodyPr/>
          <a:lstStyle/>
          <a:p>
            <a:pPr eaLnBrk="1" hangingPunct="1"/>
            <a:r>
              <a:rPr lang="id-ID" altLang="en-US" sz="3600" u="sng" smtClean="0"/>
              <a:t>Teorema </a:t>
            </a:r>
            <a:r>
              <a:rPr lang="id-ID" altLang="en-US" sz="3600" u="sng" smtClean="0"/>
              <a:t>Superposisi</a:t>
            </a:r>
            <a:r>
              <a:rPr lang="en-US" altLang="en-US" sz="3600" u="sng" smtClean="0"/>
              <a:t/>
            </a:r>
            <a:br>
              <a:rPr lang="en-US" altLang="en-US" sz="3600" u="sng" smtClean="0"/>
            </a:br>
            <a:r>
              <a:rPr lang="id-ID" altLang="en-US" sz="3600" u="sng" smtClean="0"/>
              <a:t>Sumber </a:t>
            </a:r>
            <a:r>
              <a:rPr lang="id-ID" altLang="en-US" sz="3600" u="sng" smtClean="0"/>
              <a:t>Tak Bebas</a:t>
            </a:r>
            <a:r>
              <a:rPr lang="en-US" altLang="en-US" sz="3600" u="sng" smtClean="0"/>
              <a:t> 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332037"/>
            <a:ext cx="8229600" cy="4525963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en-US" sz="2800" smtClean="0"/>
              <a:t>	</a:t>
            </a:r>
            <a:r>
              <a:rPr lang="id-ID" altLang="en-US" sz="2800" smtClean="0"/>
              <a:t>Untuk penerapan teorema superposisi jika terdapat sumber tak bebas, maka penjumlahan aljabar sumber yang aktif adalah sejumlah sumber bebasnya, atau jika terdapat n buah sumber bebas dan terdapat minimal satu sumber tak bebasnya, maka teorema superposisinya adalah menjumlahkan keadaan masing-masing </a:t>
            </a:r>
            <a:r>
              <a:rPr lang="id-ID" altLang="en-US" sz="2800" smtClean="0"/>
              <a:t>sumber </a:t>
            </a:r>
            <a:r>
              <a:rPr lang="id-ID" altLang="en-US" sz="2800" smtClean="0"/>
              <a:t>bebasnya</a:t>
            </a:r>
            <a:r>
              <a:rPr lang="en-US" altLang="en-US" sz="2800" smtClean="0"/>
              <a:t>. </a:t>
            </a:r>
            <a:endParaRPr lang="en-US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06475"/>
            <a:ext cx="8229600" cy="1143000"/>
          </a:xfrm>
        </p:spPr>
        <p:txBody>
          <a:bodyPr/>
          <a:lstStyle/>
          <a:p>
            <a:pPr eaLnBrk="1" hangingPunct="1"/>
            <a:r>
              <a:rPr lang="id-ID" altLang="en-US" sz="3600" u="sng" smtClean="0"/>
              <a:t>Teorema </a:t>
            </a:r>
            <a:r>
              <a:rPr lang="id-ID" altLang="en-US" sz="3600" u="sng" smtClean="0"/>
              <a:t>Superposisi </a:t>
            </a:r>
            <a:r>
              <a:rPr lang="en-US" altLang="en-US" sz="3600" u="sng" smtClean="0"/>
              <a:t/>
            </a:r>
            <a:br>
              <a:rPr lang="en-US" altLang="en-US" sz="3600" u="sng" smtClean="0"/>
            </a:br>
            <a:r>
              <a:rPr lang="id-ID" altLang="en-US" sz="3600" u="sng" smtClean="0"/>
              <a:t>Sumber</a:t>
            </a:r>
            <a:r>
              <a:rPr lang="en-US" altLang="en-US" sz="3600" u="sng" smtClean="0"/>
              <a:t> Tak</a:t>
            </a:r>
            <a:r>
              <a:rPr lang="id-ID" altLang="en-US" sz="3600" u="sng" smtClean="0"/>
              <a:t> </a:t>
            </a:r>
            <a:r>
              <a:rPr lang="id-ID" altLang="en-US" sz="3600" u="sng" smtClean="0"/>
              <a:t>Bebas</a:t>
            </a:r>
            <a:endParaRPr lang="en-US" altLang="en-US" sz="3600" u="sng" smtClean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332037"/>
            <a:ext cx="8229600" cy="4525963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en-US" sz="2800" smtClean="0"/>
              <a:t>	</a:t>
            </a:r>
            <a:r>
              <a:rPr lang="en-US" altLang="en-US" sz="2800" smtClean="0"/>
              <a:t>Contoh:</a:t>
            </a:r>
          </a:p>
          <a:p>
            <a:pPr algn="just" eaLnBrk="1" hangingPunct="1">
              <a:buFontTx/>
              <a:buNone/>
            </a:pPr>
            <a:r>
              <a:rPr lang="en-US" sz="2800" smtClean="0"/>
              <a:t>	Tentukan nilai </a:t>
            </a:r>
            <a:r>
              <a:rPr lang="en-US" sz="2800" i="1"/>
              <a:t>i</a:t>
            </a:r>
            <a:r>
              <a:rPr lang="en-US" sz="2800"/>
              <a:t> dengan teorema </a:t>
            </a:r>
            <a:r>
              <a:rPr lang="en-US" sz="2800"/>
              <a:t>superposisi </a:t>
            </a:r>
            <a:r>
              <a:rPr lang="en-US" sz="2800" smtClean="0"/>
              <a:t>!</a:t>
            </a:r>
          </a:p>
          <a:p>
            <a:pPr algn="just" eaLnBrk="1" hangingPunct="1">
              <a:buFontTx/>
              <a:buNone/>
            </a:pPr>
            <a:endParaRPr lang="en-US" altLang="en-US" sz="2800"/>
          </a:p>
          <a:p>
            <a:pPr algn="just" eaLnBrk="1" hangingPunct="1">
              <a:buFontTx/>
              <a:buNone/>
            </a:pPr>
            <a:endParaRPr lang="en-US" altLang="en-US" sz="280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3558" t="62500" r="17203" b="7292"/>
          <a:stretch/>
        </p:blipFill>
        <p:spPr>
          <a:xfrm>
            <a:off x="1447800" y="3352800"/>
            <a:ext cx="633774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52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EBE6D95D916C4B9FCE45C7FC8BEFE3" ma:contentTypeVersion="2" ma:contentTypeDescription="Create a new document." ma:contentTypeScope="" ma:versionID="e0e236c2dcd00e254f09e6b6fab51f95">
  <xsd:schema xmlns:xsd="http://www.w3.org/2001/XMLSchema" xmlns:xs="http://www.w3.org/2001/XMLSchema" xmlns:p="http://schemas.microsoft.com/office/2006/metadata/properties" xmlns:ns2="2a640524-e91f-4ad5-a858-ee4db38717ff" targetNamespace="http://schemas.microsoft.com/office/2006/metadata/properties" ma:root="true" ma:fieldsID="975b7723cdd8fa924f9c43c92e974301" ns2:_="">
    <xsd:import namespace="2a640524-e91f-4ad5-a858-ee4db38717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640524-e91f-4ad5-a858-ee4db38717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EDE709B-4E05-4283-888D-013042648CCF}"/>
</file>

<file path=customXml/itemProps2.xml><?xml version="1.0" encoding="utf-8"?>
<ds:datastoreItem xmlns:ds="http://schemas.openxmlformats.org/officeDocument/2006/customXml" ds:itemID="{B4833AE4-0CF8-41EA-938C-308AACF64C1C}"/>
</file>

<file path=customXml/itemProps3.xml><?xml version="1.0" encoding="utf-8"?>
<ds:datastoreItem xmlns:ds="http://schemas.openxmlformats.org/officeDocument/2006/customXml" ds:itemID="{8D858C59-F609-4DD0-94EB-7E74BA2E615C}"/>
</file>

<file path=docProps/app.xml><?xml version="1.0" encoding="utf-8"?>
<Properties xmlns="http://schemas.openxmlformats.org/officeDocument/2006/extended-properties" xmlns:vt="http://schemas.openxmlformats.org/officeDocument/2006/docPropsVTypes">
  <TotalTime>1430</TotalTime>
  <Words>457</Words>
  <Application>Microsoft Office PowerPoint</Application>
  <PresentationFormat>On-screen Show (4:3)</PresentationFormat>
  <Paragraphs>89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Arial</vt:lpstr>
      <vt:lpstr>Default Design</vt:lpstr>
      <vt:lpstr>Bab 5 Teorema  Rangkaian Listrik (Superposisi &amp; Thevenin)</vt:lpstr>
      <vt:lpstr>Teorema Superposisi</vt:lpstr>
      <vt:lpstr>PowerPoint Presentation</vt:lpstr>
      <vt:lpstr>Teorema Superposisi Sumber Bebas</vt:lpstr>
      <vt:lpstr>Teorema Superposisi Sumber Bebas</vt:lpstr>
      <vt:lpstr>PowerPoint Presentation</vt:lpstr>
      <vt:lpstr>PowerPoint Presentation</vt:lpstr>
      <vt:lpstr>Teorema Superposisi Sumber Tak Bebas </vt:lpstr>
      <vt:lpstr>Teorema Superposisi  Sumber Tak Bebas</vt:lpstr>
      <vt:lpstr>PowerPoint Presentation</vt:lpstr>
      <vt:lpstr>PowerPoint Presentation</vt:lpstr>
      <vt:lpstr>Teorema Thevenin</vt:lpstr>
      <vt:lpstr>PowerPoint Presentation</vt:lpstr>
      <vt:lpstr>PowerPoint Presentation</vt:lpstr>
      <vt:lpstr>Teorema Thevenin Sumber Bebas</vt:lpstr>
      <vt:lpstr>PowerPoint Presentation</vt:lpstr>
      <vt:lpstr>PowerPoint Presentation</vt:lpstr>
      <vt:lpstr>Teorema Thevenin Sumber Tak Bebas</vt:lpstr>
      <vt:lpstr>PowerPoint Presentation</vt:lpstr>
      <vt:lpstr>PowerPoint Presentation</vt:lpstr>
      <vt:lpstr>PowerPoint Presentation</vt:lpstr>
    </vt:vector>
  </TitlesOfParts>
  <Company>ITTelkom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Mohamad Ramdhani</dc:creator>
  <cp:lastModifiedBy>WP - [2016]</cp:lastModifiedBy>
  <cp:revision>73</cp:revision>
  <dcterms:created xsi:type="dcterms:W3CDTF">2009-05-05T07:01:01Z</dcterms:created>
  <dcterms:modified xsi:type="dcterms:W3CDTF">2018-12-04T10:06:22Z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0x01010070EBE6D95D916C4B9FCE45C7FC8BEFE3</vt:lpwstr>
  </property>
</Properties>
</file>