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9" saveSubsetFonts="1">
  <p:sldMasterIdLst>
    <p:sldMasterId id="2147483648" r:id="rId4"/>
  </p:sldMasterIdLst>
  <p:notesMasterIdLst>
    <p:notesMasterId r:id="rId23"/>
  </p:notesMasterIdLst>
  <p:sldIdLst>
    <p:sldId id="256" r:id="rId5"/>
    <p:sldId id="280" r:id="rId6"/>
    <p:sldId id="282" r:id="rId7"/>
    <p:sldId id="283" r:id="rId8"/>
    <p:sldId id="300" r:id="rId9"/>
    <p:sldId id="301" r:id="rId10"/>
    <p:sldId id="302" r:id="rId11"/>
    <p:sldId id="303" r:id="rId12"/>
    <p:sldId id="304" r:id="rId13"/>
    <p:sldId id="305" r:id="rId14"/>
    <p:sldId id="284" r:id="rId15"/>
    <p:sldId id="306" r:id="rId16"/>
    <p:sldId id="310" r:id="rId17"/>
    <p:sldId id="285" r:id="rId18"/>
    <p:sldId id="308" r:id="rId19"/>
    <p:sldId id="311" r:id="rId20"/>
    <p:sldId id="309" r:id="rId21"/>
    <p:sldId id="31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7C80"/>
    <a:srgbClr val="00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842" autoAdjust="0"/>
  </p:normalViewPr>
  <p:slideViewPr>
    <p:cSldViewPr>
      <p:cViewPr varScale="1">
        <p:scale>
          <a:sx n="67" d="100"/>
          <a:sy n="67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049929-3DBE-4CD5-B82D-7F49280005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9929-3DBE-4CD5-B82D-7F49280005FA}" type="slidenum">
              <a:rPr lang="en-US" altLang="en-US" smtClean="0"/>
              <a:pPr/>
              <a:t>134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6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8363A-59BB-414E-BB0F-8C6FB12490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2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DE1E5-9F20-4CCB-9690-962D91FCE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41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FEFA6-4D28-46F0-99B9-D1561EE88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07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7D64-4A3D-46D4-A0DC-E17CDA9A68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04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31FC8-9C40-489C-9737-CA0912071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2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324F-B3B0-49D5-A09B-1ECCA5FEE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98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B7589-358D-400B-9BA7-3E5D3AB44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26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107DA-251F-4299-8BDF-926ADBF42E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28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7A426-37FB-430C-A134-F197458CA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40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A7168-220C-4BFE-A1ED-B993311CF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46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AF590-5A33-48BD-8B3E-5334D232E1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340D9-5ABD-40A7-A1A2-78FF7F990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3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3F9F9A-EA96-4E99-8D28-8267DE62E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altLang="en-US" dirty="0">
                <a:cs typeface="Calibri Light" panose="020F0302020204030204" pitchFamily="34" charset="0"/>
              </a:rPr>
              <a:t>Bab 6</a:t>
            </a:r>
            <a:br>
              <a:rPr lang="en-US" altLang="en-US" dirty="0">
                <a:cs typeface="Calibri Light" panose="020F0302020204030204" pitchFamily="34" charset="0"/>
              </a:rPr>
            </a:br>
            <a:r>
              <a:rPr lang="en-US" altLang="en-US" dirty="0" err="1">
                <a:cs typeface="Calibri Light" panose="020F0302020204030204" pitchFamily="34" charset="0"/>
              </a:rPr>
              <a:t>Teorema</a:t>
            </a:r>
            <a:r>
              <a:rPr lang="en-US" altLang="en-US" dirty="0">
                <a:cs typeface="Calibri Light" panose="020F0302020204030204" pitchFamily="34" charset="0"/>
              </a:rPr>
              <a:t> </a:t>
            </a:r>
            <a:br>
              <a:rPr lang="en-US" altLang="en-US" dirty="0">
                <a:cs typeface="Calibri Light" panose="020F0302020204030204" pitchFamily="34" charset="0"/>
              </a:rPr>
            </a:br>
            <a:r>
              <a:rPr lang="en-US" altLang="en-US" dirty="0" err="1">
                <a:cs typeface="Calibri Light" panose="020F0302020204030204" pitchFamily="34" charset="0"/>
              </a:rPr>
              <a:t>Rangkaian</a:t>
            </a:r>
            <a:r>
              <a:rPr lang="en-US" altLang="en-US" dirty="0">
                <a:cs typeface="Calibri Light" panose="020F0302020204030204" pitchFamily="34" charset="0"/>
              </a:rPr>
              <a:t> Listrik </a:t>
            </a:r>
            <a:br>
              <a:rPr lang="en-US" altLang="en-US" dirty="0">
                <a:cs typeface="Calibri Light" panose="020F0302020204030204" pitchFamily="34" charset="0"/>
              </a:rPr>
            </a:br>
            <a:r>
              <a:rPr lang="en-US" altLang="en-US" dirty="0">
                <a:cs typeface="Calibri Light" panose="020F0302020204030204" pitchFamily="34" charset="0"/>
              </a:rPr>
              <a:t>(Norton, </a:t>
            </a:r>
            <a:r>
              <a:rPr lang="en-US" altLang="en-US" dirty="0" err="1">
                <a:cs typeface="Calibri Light" panose="020F0302020204030204" pitchFamily="34" charset="0"/>
              </a:rPr>
              <a:t>Transformasi</a:t>
            </a:r>
            <a:r>
              <a:rPr lang="en-US" altLang="en-US" dirty="0">
                <a:cs typeface="Calibri Light" panose="020F0302020204030204" pitchFamily="34" charset="0"/>
              </a:rPr>
              <a:t> </a:t>
            </a:r>
            <a:r>
              <a:rPr lang="en-US" altLang="en-US" dirty="0" err="1">
                <a:cs typeface="Calibri Light" panose="020F0302020204030204" pitchFamily="34" charset="0"/>
              </a:rPr>
              <a:t>Sumber</a:t>
            </a:r>
            <a:r>
              <a:rPr lang="en-US" altLang="en-US" dirty="0">
                <a:cs typeface="Calibri Light" panose="020F0302020204030204" pitchFamily="34" charset="0"/>
              </a:rPr>
              <a:t> dan Transfer </a:t>
            </a:r>
            <a:r>
              <a:rPr lang="en-US" altLang="en-US" dirty="0" err="1">
                <a:cs typeface="Calibri Light" panose="020F0302020204030204" pitchFamily="34" charset="0"/>
              </a:rPr>
              <a:t>Daya</a:t>
            </a:r>
            <a:r>
              <a:rPr lang="en-US" altLang="en-US" dirty="0">
                <a:cs typeface="Calibri Light" panose="020F0302020204030204" pitchFamily="34" charset="0"/>
              </a:rPr>
              <a:t> </a:t>
            </a:r>
            <a:r>
              <a:rPr lang="en-US" altLang="en-US" dirty="0" err="1">
                <a:cs typeface="Calibri Light" panose="020F0302020204030204" pitchFamily="34" charset="0"/>
              </a:rPr>
              <a:t>Maksimum</a:t>
            </a:r>
            <a:r>
              <a:rPr lang="en-US" altLang="en-US" dirty="0">
                <a:cs typeface="Calibri Light" panose="020F0302020204030204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/>
              <a:t>Jawaban (cont.):</a:t>
            </a:r>
          </a:p>
          <a:p>
            <a:pPr algn="just"/>
            <a:r>
              <a:rPr lang="en-US" sz="2000"/>
              <a:t>Cari </a:t>
            </a:r>
            <a:r>
              <a:rPr lang="en-US" sz="2000" i="1"/>
              <a:t>R</a:t>
            </a:r>
            <a:r>
              <a:rPr lang="en-US" sz="2000" i="1" baseline="-25000"/>
              <a:t>N </a:t>
            </a:r>
            <a:r>
              <a:rPr lang="en-US" sz="2000"/>
              <a:t>dengan mencari </a:t>
            </a:r>
            <a:r>
              <a:rPr lang="en-US" sz="2000" i="1"/>
              <a:t>V</a:t>
            </a:r>
            <a:r>
              <a:rPr lang="en-US" sz="2000" i="1" baseline="-25000"/>
              <a:t>ab </a:t>
            </a:r>
            <a:r>
              <a:rPr lang="en-US" sz="2000"/>
              <a:t>saat titik a-b terbuka :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4572000"/>
                <a:ext cx="3276600" cy="2043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2−3.6=−6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>
                    <a:latin typeface="Cambria Math" panose="02040503050406030204" pitchFamily="18" charset="0"/>
                  </a:rPr>
                  <a:t>sehingga </a:t>
                </a:r>
                <a:endParaRPr lang="en-US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6/5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72000"/>
                <a:ext cx="3276600" cy="2043252"/>
              </a:xfrm>
              <a:prstGeom prst="rect">
                <a:avLst/>
              </a:prstGeom>
              <a:blipFill>
                <a:blip r:embed="rId2"/>
                <a:stretch>
                  <a:fillRect l="-4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203" t="32433" r="2929" b="31109"/>
          <a:stretch/>
        </p:blipFill>
        <p:spPr>
          <a:xfrm>
            <a:off x="477253" y="1889009"/>
            <a:ext cx="3917751" cy="26886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9200" y="2133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/>
              <a:t>Rangkaian pengganti Norton</a:t>
            </a:r>
            <a:endParaRPr lang="en-US" sz="1600" baseline="-25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203" t="32433" r="2929" b="31109"/>
          <a:stretch/>
        </p:blipFill>
        <p:spPr>
          <a:xfrm>
            <a:off x="629653" y="1905000"/>
            <a:ext cx="3917751" cy="2688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69536" y="4617058"/>
                <a:ext cx="3356881" cy="1289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0"/>
              </a:p>
              <a:p>
                <a:pPr>
                  <a:lnSpc>
                    <a:spcPct val="150000"/>
                  </a:lnSpc>
                </a:pPr>
                <a:endParaRPr lang="en-US" sz="2000" b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36" y="4617058"/>
                <a:ext cx="3356881" cy="1289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750" t="39212" r="67382" b="35989"/>
          <a:stretch/>
        </p:blipFill>
        <p:spPr>
          <a:xfrm>
            <a:off x="4789102" y="2667000"/>
            <a:ext cx="391775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4000" b="1"/>
              <a:t>Teorema Transformasi Sumber</a:t>
            </a:r>
            <a:endParaRPr lang="en-US" altLang="en-US" sz="4000" b="1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465138" indent="-465138" algn="just" eaLnBrk="1" hangingPunct="1">
              <a:buFont typeface="Wingdings" panose="05000000000000000000" pitchFamily="2" charset="2"/>
              <a:buChar char="Ø"/>
            </a:pPr>
            <a:r>
              <a:rPr lang="id-ID" altLang="en-US" sz="2600"/>
              <a:t>Sumber tegangan yang dihubungserikan dengan resistansi mempunyai karakteristik yang sama atau ekivalen dengan sumber arus yang dihubungparalelkan dengan resistansi yang sama atau sebaliknya</a:t>
            </a:r>
            <a:r>
              <a:rPr lang="en-US" altLang="en-US" sz="2600"/>
              <a:t>. 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2136" t="24848" r="8678" b="50304"/>
          <a:stretch/>
        </p:blipFill>
        <p:spPr>
          <a:xfrm>
            <a:off x="952500" y="3733800"/>
            <a:ext cx="7200900" cy="25672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2800" u="sng"/>
              <a:t>T</a:t>
            </a:r>
            <a:r>
              <a:rPr lang="en-US" altLang="en-US" sz="2800" u="sng"/>
              <a:t>ransformasi sumber arus ke sumber tegangan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/>
              <a:t>	Contoh:</a:t>
            </a:r>
          </a:p>
          <a:p>
            <a:pPr algn="just" eaLnBrk="1" hangingPunct="1">
              <a:buFontTx/>
              <a:buNone/>
            </a:pPr>
            <a:r>
              <a:rPr lang="en-US" sz="2800"/>
              <a:t>	Tentukan nilai </a:t>
            </a:r>
            <a:r>
              <a:rPr lang="en-US" sz="2800" i="1"/>
              <a:t>V</a:t>
            </a:r>
            <a:r>
              <a:rPr lang="en-US" sz="2800"/>
              <a:t> dengan transformasi sumber !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2" t="17708" r="65813" b="56251"/>
          <a:stretch/>
        </p:blipFill>
        <p:spPr>
          <a:xfrm>
            <a:off x="1524000" y="2806129"/>
            <a:ext cx="6324600" cy="336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/>
              <a:t>Jawaban:</a:t>
            </a:r>
          </a:p>
          <a:p>
            <a:pPr marL="0" indent="0" algn="just">
              <a:buNone/>
            </a:pPr>
            <a:endParaRPr lang="en-US" sz="1400"/>
          </a:p>
          <a:p>
            <a:pPr algn="just"/>
            <a:r>
              <a:rPr lang="en-US" sz="2000"/>
              <a:t>Tinjau transformasi sumber di titik a-b</a:t>
            </a:r>
            <a:r>
              <a:rPr lang="en-US" sz="2000" i="1"/>
              <a:t> </a:t>
            </a:r>
            <a:r>
              <a:rPr lang="en-US" sz="2000"/>
              <a:t>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Rangkaian ekuivalen transformasi sumbernya</a:t>
            </a:r>
            <a:r>
              <a:rPr lang="en-US" sz="2000" i="1"/>
              <a:t> </a:t>
            </a:r>
            <a:r>
              <a:rPr lang="en-US" sz="2000"/>
              <a:t>:</a:t>
            </a:r>
            <a:endParaRPr lang="en-US" sz="1600"/>
          </a:p>
          <a:p>
            <a:pPr algn="just"/>
            <a:endParaRPr lang="en-US" sz="2000"/>
          </a:p>
          <a:p>
            <a:pPr algn="just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4400" y="3564874"/>
                <a:ext cx="4572000" cy="19977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−16+8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+36=0</m:t>
                      </m:r>
                    </m:oMath>
                  </m:oMathPara>
                </a14:m>
                <a:endParaRPr lang="en-US" b="0">
                  <a:latin typeface="Cambria Math" panose="02040503050406030204" pitchFamily="18" charset="0"/>
                </a:endParaRP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+20=0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>
                  <a:latin typeface="Cambria Math" panose="02040503050406030204" pitchFamily="18" charset="0"/>
                </a:endParaRPr>
              </a:p>
              <a:p>
                <a:pPr marL="231775"/>
                <a:r>
                  <a:rPr lang="en-US" b="0">
                    <a:latin typeface="Cambria Math" panose="02040503050406030204" pitchFamily="18" charset="0"/>
                  </a:rPr>
                  <a:t>sehingga,</a:t>
                </a: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×8=8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64874"/>
                <a:ext cx="4572000" cy="1997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826" t="17592" r="38649" b="56367"/>
          <a:stretch/>
        </p:blipFill>
        <p:spPr>
          <a:xfrm>
            <a:off x="5462015" y="1023025"/>
            <a:ext cx="3377185" cy="179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910" t="17779" r="10565" b="56180"/>
          <a:stretch/>
        </p:blipFill>
        <p:spPr>
          <a:xfrm>
            <a:off x="685800" y="3441970"/>
            <a:ext cx="3986785" cy="21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839200" cy="1143000"/>
          </a:xfrm>
        </p:spPr>
        <p:txBody>
          <a:bodyPr/>
          <a:lstStyle/>
          <a:p>
            <a:pPr algn="l" eaLnBrk="1" hangingPunct="1"/>
            <a:r>
              <a:rPr lang="id-ID" altLang="en-US" sz="4000" b="1"/>
              <a:t>Teorema Transfer Daya Maksimum</a:t>
            </a:r>
            <a:endParaRPr lang="en-US" altLang="en-US" sz="4000" b="1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 indent="-465138" algn="just" eaLnBrk="1" hangingPunct="1">
              <a:buFont typeface="Wingdings" panose="05000000000000000000" pitchFamily="2" charset="2"/>
              <a:buChar char="Ø"/>
            </a:pPr>
            <a:r>
              <a:rPr lang="id-ID" altLang="en-US" sz="2600"/>
              <a:t>Transfer daya maksimum terjadi jika nilai impedansi beban samadengan nilai impedansi konjugate sumber, baik dipasang seri dengan sumber tegangan ataupun dipasang paralel dengan sumber arus</a:t>
            </a:r>
            <a:r>
              <a:rPr lang="en-US" altLang="en-US" sz="2600"/>
              <a:t>. </a:t>
            </a:r>
          </a:p>
          <a:p>
            <a:pPr marL="465138" indent="-465138" algn="just" eaLnBrk="1" hangingPunct="1">
              <a:buFont typeface="Wingdings" panose="05000000000000000000" pitchFamily="2" charset="2"/>
              <a:buChar char="Ø"/>
            </a:pPr>
            <a:endParaRPr lang="en-US" altLang="en-US" sz="2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000" t="26042" r="20132" b="33333"/>
          <a:stretch/>
        </p:blipFill>
        <p:spPr>
          <a:xfrm>
            <a:off x="4495800" y="3276599"/>
            <a:ext cx="3886200" cy="29717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u="sng"/>
              <a:t>Teorema </a:t>
            </a:r>
            <a:r>
              <a:rPr lang="id-ID" altLang="en-US" sz="3600" u="sng"/>
              <a:t>T</a:t>
            </a:r>
            <a:r>
              <a:rPr lang="en-US" altLang="en-US" sz="3600" u="sng"/>
              <a:t>DM </a:t>
            </a:r>
            <a:r>
              <a:rPr lang="id-ID" altLang="en-US" sz="3600" u="sng"/>
              <a:t>Sumber Bebas</a:t>
            </a:r>
            <a:endParaRPr lang="en-US" altLang="en-US" sz="3600" u="sng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/>
              <a:t>	Contoh:</a:t>
            </a:r>
          </a:p>
          <a:p>
            <a:pPr algn="just" eaLnBrk="1" hangingPunct="1">
              <a:buFontTx/>
              <a:buNone/>
            </a:pPr>
            <a:r>
              <a:rPr lang="en-US" sz="2800"/>
              <a:t>	Tentukan nilai </a:t>
            </a:r>
            <a:r>
              <a:rPr lang="en-US" sz="2800" i="1"/>
              <a:t>R</a:t>
            </a:r>
            <a:r>
              <a:rPr lang="en-US" sz="2800"/>
              <a:t> pada rangkaian berikut agar terjadi transfer daya maksimum !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944" t="17708" r="29502" b="51042"/>
          <a:stretch/>
        </p:blipFill>
        <p:spPr>
          <a:xfrm>
            <a:off x="1844040" y="3505200"/>
            <a:ext cx="53949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/>
              <a:t>Jawaban:</a:t>
            </a:r>
          </a:p>
          <a:p>
            <a:pPr marL="0" indent="0" algn="just">
              <a:buNone/>
            </a:pPr>
            <a:endParaRPr lang="en-US" sz="14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Transfer daya maksimum terjadi jika nilai </a:t>
            </a:r>
            <a:r>
              <a:rPr lang="en-US" sz="2000" i="1"/>
              <a:t>R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 i="1" baseline="-25000"/>
              <a:t>Th</a:t>
            </a:r>
            <a:r>
              <a:rPr lang="en-US" sz="2000" i="1"/>
              <a:t> </a:t>
            </a:r>
            <a:r>
              <a:rPr lang="en-US" sz="2000"/>
              <a:t>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9600" y="4648200"/>
                <a:ext cx="4572000" cy="13388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31775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=4+(6//12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) = 4 + 4 = 8 </a:t>
                </a:r>
                <a:r>
                  <a:rPr lang="el-GR">
                    <a:latin typeface="Cambria Math" panose="02040503050406030204" pitchFamily="18" charset="0"/>
                  </a:rPr>
                  <a:t>Ω</a:t>
                </a:r>
                <a:r>
                  <a:rPr lang="en-US">
                    <a:latin typeface="Cambria Math" panose="02040503050406030204" pitchFamily="18" charset="0"/>
                  </a:rPr>
                  <a:t> </a:t>
                </a:r>
              </a:p>
              <a:p>
                <a:pPr marL="231775">
                  <a:lnSpc>
                    <a:spcPct val="150000"/>
                  </a:lnSpc>
                </a:pPr>
                <a:r>
                  <a:rPr lang="en-US" b="0">
                    <a:latin typeface="Cambria Math" panose="02040503050406030204" pitchFamily="18" charset="0"/>
                  </a:rPr>
                  <a:t>sehingga,</a:t>
                </a:r>
              </a:p>
              <a:p>
                <a:pPr marL="23177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4572000" cy="1338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921" t="48541" r="29525" b="20209"/>
          <a:stretch/>
        </p:blipFill>
        <p:spPr>
          <a:xfrm>
            <a:off x="1874520" y="1447800"/>
            <a:ext cx="53949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u="sng"/>
              <a:t>Teorema </a:t>
            </a:r>
            <a:r>
              <a:rPr lang="id-ID" altLang="en-US" sz="3600" u="sng"/>
              <a:t>T</a:t>
            </a:r>
            <a:r>
              <a:rPr lang="en-US" altLang="en-US" sz="3600" u="sng"/>
              <a:t>DM </a:t>
            </a:r>
            <a:r>
              <a:rPr lang="id-ID" altLang="en-US" sz="3600" u="sng"/>
              <a:t>Sumber</a:t>
            </a:r>
            <a:r>
              <a:rPr lang="en-US" altLang="en-US" sz="3600" u="sng"/>
              <a:t> Tak</a:t>
            </a:r>
            <a:r>
              <a:rPr lang="id-ID" altLang="en-US" sz="3600" u="sng"/>
              <a:t> Bebas</a:t>
            </a:r>
            <a:endParaRPr lang="en-US" altLang="en-US" sz="3600" u="sng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/>
              <a:t>	Contoh:</a:t>
            </a:r>
          </a:p>
          <a:p>
            <a:pPr algn="just" eaLnBrk="1" hangingPunct="1">
              <a:buFontTx/>
              <a:buNone/>
            </a:pPr>
            <a:r>
              <a:rPr lang="en-US" sz="2800"/>
              <a:t>	Tentukan </a:t>
            </a:r>
            <a:r>
              <a:rPr lang="en-US" sz="2800" i="1"/>
              <a:t>R</a:t>
            </a:r>
            <a:r>
              <a:rPr lang="en-US" sz="2800"/>
              <a:t> agar terjadi transfer daya maksimum di </a:t>
            </a:r>
            <a:r>
              <a:rPr lang="en-US" sz="2800" i="1"/>
              <a:t>R</a:t>
            </a:r>
            <a:r>
              <a:rPr lang="en-US" sz="2800"/>
              <a:t> !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558" t="11458" r="27745" b="62500"/>
          <a:stretch/>
        </p:blipFill>
        <p:spPr>
          <a:xfrm>
            <a:off x="2011679" y="3581400"/>
            <a:ext cx="522732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/>
              <a:t>Jawaban:</a:t>
            </a:r>
          </a:p>
          <a:p>
            <a:pPr marL="0" indent="0" algn="just">
              <a:buNone/>
            </a:pPr>
            <a:endParaRPr lang="en-US" sz="14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marL="0" indent="0" algn="just">
              <a:buNone/>
            </a:pPr>
            <a:endParaRPr lang="en-US" sz="1200"/>
          </a:p>
          <a:p>
            <a:pPr algn="just"/>
            <a:r>
              <a:rPr lang="en-US" sz="2000"/>
              <a:t>Cari </a:t>
            </a:r>
            <a:r>
              <a:rPr lang="en-US" sz="2000" i="1"/>
              <a:t>V</a:t>
            </a:r>
            <a:r>
              <a:rPr lang="en-US" sz="2000" i="1" baseline="-25000"/>
              <a:t>ab</a:t>
            </a:r>
            <a:r>
              <a:rPr lang="en-US" sz="2000"/>
              <a:t> = </a:t>
            </a:r>
            <a:r>
              <a:rPr lang="en-US" sz="2000" i="1"/>
              <a:t>V</a:t>
            </a:r>
            <a:r>
              <a:rPr lang="en-US" sz="2000" i="1" baseline="-25000"/>
              <a:t>Th</a:t>
            </a:r>
            <a:r>
              <a:rPr lang="en-US" sz="2000" i="1"/>
              <a:t> </a:t>
            </a:r>
            <a:r>
              <a:rPr lang="en-US" sz="2000"/>
              <a:t>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2026" y="4149060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3177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31775">
                  <a:lnSpc>
                    <a:spcPct val="150000"/>
                  </a:lnSpc>
                </a:pPr>
                <a:r>
                  <a:rPr lang="en-US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6" y="4149060"/>
                <a:ext cx="4572000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7020" t="38691" r="28467" b="35267"/>
          <a:stretch/>
        </p:blipFill>
        <p:spPr>
          <a:xfrm>
            <a:off x="457200" y="1503715"/>
            <a:ext cx="3733800" cy="2230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96589" y="3847719"/>
                <a:ext cx="4572000" cy="12678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31775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</a:p>
              <a:p>
                <a:pPr marL="231775">
                  <a:lnSpc>
                    <a:spcPct val="150000"/>
                  </a:lnSpc>
                </a:pPr>
                <a:r>
                  <a:rPr lang="en-US" b="0">
                    <a:latin typeface="Cambria Math" panose="02040503050406030204" pitchFamily="18" charset="0"/>
                  </a:rPr>
                  <a:t>sehingga,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b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89" y="3847719"/>
                <a:ext cx="4572000" cy="1267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5529" t="71840" r="16956" b="3244"/>
          <a:stretch/>
        </p:blipFill>
        <p:spPr>
          <a:xfrm>
            <a:off x="4419600" y="1447800"/>
            <a:ext cx="4191000" cy="213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29758" y="3618507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Cari </a:t>
            </a:r>
            <a:r>
              <a:rPr lang="en-US" sz="2000" i="1"/>
              <a:t>I</a:t>
            </a:r>
            <a:r>
              <a:rPr lang="en-US" sz="2000" i="1" baseline="-25000"/>
              <a:t>sc</a:t>
            </a:r>
            <a:r>
              <a:rPr lang="en-US" sz="2000"/>
              <a:t> = </a:t>
            </a:r>
            <a:r>
              <a:rPr lang="en-US" sz="2000" i="1"/>
              <a:t>V</a:t>
            </a:r>
            <a:r>
              <a:rPr lang="en-US" sz="2000" i="1" baseline="-25000"/>
              <a:t>Th</a:t>
            </a:r>
            <a:r>
              <a:rPr lang="en-US" sz="2000" i="1"/>
              <a:t> </a:t>
            </a:r>
            <a:r>
              <a:rPr lang="en-US" sz="2000"/>
              <a:t>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05731" y="4247420"/>
            <a:ext cx="533400" cy="1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86731" y="4019548"/>
                <a:ext cx="1524520" cy="456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31775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731" y="4019548"/>
                <a:ext cx="1524520" cy="456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97179" y="5246010"/>
            <a:ext cx="5648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Transfer daya maksimum terjadi jika </a:t>
            </a:r>
            <a:r>
              <a:rPr lang="en-US" sz="2000" i="1"/>
              <a:t>R = R</a:t>
            </a:r>
            <a:r>
              <a:rPr lang="en-US" sz="2000" i="1" baseline="-25000"/>
              <a:t>Th</a:t>
            </a:r>
            <a:r>
              <a:rPr lang="en-US" sz="2000" i="1"/>
              <a:t> </a:t>
            </a:r>
            <a:r>
              <a:rPr lang="en-US" sz="2000"/>
              <a:t>:</a:t>
            </a:r>
          </a:p>
          <a:p>
            <a:pPr marL="225425" algn="just"/>
            <a:r>
              <a:rPr lang="en-US" sz="2000" i="1"/>
              <a:t> R = R</a:t>
            </a:r>
            <a:r>
              <a:rPr lang="en-US" sz="2000" i="1" baseline="-25000"/>
              <a:t>Th </a:t>
            </a:r>
            <a:r>
              <a:rPr lang="en-US" sz="2000"/>
              <a:t>= 2 </a:t>
            </a:r>
            <a:r>
              <a:rPr lang="el-GR" sz="2000"/>
              <a:t>Ω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88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/>
          <a:lstStyle/>
          <a:p>
            <a:pPr algn="l" eaLnBrk="1" hangingPunct="1"/>
            <a:r>
              <a:rPr lang="id-ID" altLang="en-US" b="1"/>
              <a:t>Teorema Norton</a:t>
            </a:r>
            <a:endParaRPr lang="en-US" altLang="en-US" b="1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marL="465138" indent="-465138" algn="just" eaLnBrk="1" hangingPunct="1">
              <a:buFont typeface="Wingdings" panose="05000000000000000000" pitchFamily="2" charset="2"/>
              <a:buChar char="Ø"/>
            </a:pPr>
            <a:r>
              <a:rPr lang="id-ID" altLang="en-US" sz="2600"/>
              <a:t>Suatu rangkaian listrik dapat disederhanakan dengan hanya terdiri dari satu buah sumber arus yang dihubungparalelkan dengan sebuah tahanan ekiv</a:t>
            </a:r>
            <a:r>
              <a:rPr lang="en-US" altLang="en-US" sz="2600"/>
              <a:t>a</a:t>
            </a:r>
            <a:r>
              <a:rPr lang="id-ID" altLang="en-US" sz="2600"/>
              <a:t>lennya pada dua terminal yang diamati</a:t>
            </a:r>
            <a:r>
              <a:rPr lang="en-US" altLang="en-US" sz="2600"/>
              <a:t>. </a:t>
            </a:r>
          </a:p>
          <a:p>
            <a:pPr marL="0" indent="0" algn="just" eaLnBrk="1" hangingPunct="1">
              <a:buNone/>
            </a:pPr>
            <a:endParaRPr lang="en-US" altLang="en-US" sz="2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1757" t="58333" r="29502" b="19792"/>
          <a:stretch/>
        </p:blipFill>
        <p:spPr>
          <a:xfrm>
            <a:off x="2514600" y="3505199"/>
            <a:ext cx="4191000" cy="27503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Langkah Penyelesaian Teorema Norton</a:t>
            </a:r>
            <a:br>
              <a:rPr lang="en-US" altLang="en-US" sz="2800" b="1"/>
            </a:br>
            <a:endParaRPr lang="en-US" altLang="en-US" sz="28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400"/>
              <a:t>Cari dan tentukan titik terminal a-b dimana parameter yang ditanyakan.</a:t>
            </a:r>
            <a:endParaRPr lang="en-US" altLang="en-US" sz="2400"/>
          </a:p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400"/>
              <a:t>Lepaskan komponen pada titik a-b tersebut, </a:t>
            </a:r>
            <a:r>
              <a:rPr lang="id-ID" altLang="en-US" sz="2400" i="1"/>
              <a:t>short circuit</a:t>
            </a:r>
            <a:r>
              <a:rPr lang="id-ID" altLang="en-US" sz="2400"/>
              <a:t> kan pada terminal a-b kemudian hitung nilai arus dititik a-b tersebut (</a:t>
            </a:r>
            <a:r>
              <a:rPr lang="id-ID" altLang="en-US" sz="2400" i="1"/>
              <a:t>I</a:t>
            </a:r>
            <a:r>
              <a:rPr lang="id-ID" altLang="en-US" sz="2400" i="1" baseline="-25000"/>
              <a:t>ab</a:t>
            </a:r>
            <a:r>
              <a:rPr lang="id-ID" altLang="en-US" sz="2400" i="1"/>
              <a:t> = I</a:t>
            </a:r>
            <a:r>
              <a:rPr lang="id-ID" altLang="en-US" sz="2400" i="1" baseline="-25000"/>
              <a:t>sc</a:t>
            </a:r>
            <a:r>
              <a:rPr lang="id-ID" altLang="en-US" sz="2400" i="1"/>
              <a:t> = I</a:t>
            </a:r>
            <a:r>
              <a:rPr lang="id-ID" altLang="en-US" sz="2400" i="1" baseline="-25000"/>
              <a:t>N</a:t>
            </a:r>
            <a:r>
              <a:rPr lang="id-ID" altLang="en-US" sz="2400"/>
              <a:t>).</a:t>
            </a:r>
            <a:endParaRPr lang="en-US" altLang="en-US" sz="2400"/>
          </a:p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400"/>
              <a:t>Jika semua sumbernya adalah sumber bebas, maka tentukan nilai tahanan diukur pada titik a-b tersebut saat semua sumber di non aktifkan dengan cara diganti dengan tahanan dalamnya (untuk sumber tegangan bebas diganti rangkaian </a:t>
            </a:r>
            <a:r>
              <a:rPr lang="id-ID" altLang="en-US" sz="2400" i="1"/>
              <a:t>short circuit</a:t>
            </a:r>
            <a:r>
              <a:rPr lang="id-ID" altLang="en-US" sz="2400"/>
              <a:t> dan untuk sumber arus bebas diganti dengan rangkaian </a:t>
            </a:r>
            <a:r>
              <a:rPr lang="id-ID" altLang="en-US" sz="2400" i="1"/>
              <a:t>open circuit</a:t>
            </a:r>
            <a:r>
              <a:rPr lang="id-ID" altLang="en-US" sz="2400"/>
              <a:t>)</a:t>
            </a:r>
            <a:r>
              <a:rPr lang="en-US" altLang="en-US" sz="2400"/>
              <a:t> </a:t>
            </a:r>
            <a:r>
              <a:rPr lang="id-ID" altLang="en-US" sz="2400"/>
              <a:t>(</a:t>
            </a:r>
            <a:r>
              <a:rPr lang="id-ID" altLang="en-US" sz="2400" i="1"/>
              <a:t>R</a:t>
            </a:r>
            <a:r>
              <a:rPr lang="id-ID" altLang="en-US" sz="2400" i="1" baseline="-25000"/>
              <a:t>ab</a:t>
            </a:r>
            <a:r>
              <a:rPr lang="id-ID" altLang="en-US" sz="2400" i="1"/>
              <a:t> = R</a:t>
            </a:r>
            <a:r>
              <a:rPr lang="id-ID" altLang="en-US" sz="2400" i="1" baseline="-25000"/>
              <a:t>N</a:t>
            </a:r>
            <a:r>
              <a:rPr lang="id-ID" altLang="en-US" sz="2400" i="1"/>
              <a:t> = R</a:t>
            </a:r>
            <a:r>
              <a:rPr lang="en-US" altLang="en-US" sz="2400" i="1" baseline="-25000"/>
              <a:t>Th</a:t>
            </a:r>
            <a:r>
              <a:rPr lang="id-ID" altLang="en-US" sz="2400"/>
              <a:t>).</a:t>
            </a:r>
            <a:endParaRPr lang="en-US" altLang="en-US" sz="2400"/>
          </a:p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7637"/>
                <a:ext cx="8229600" cy="4525963"/>
              </a:xfrm>
            </p:spPr>
            <p:txBody>
              <a:bodyPr/>
              <a:lstStyle/>
              <a:p>
                <a:pPr marL="609600" indent="-609600" algn="just" eaLnBrk="1" hangingPunct="1">
                  <a:lnSpc>
                    <a:spcPct val="90000"/>
                  </a:lnSpc>
                  <a:buFontTx/>
                  <a:buAutoNum type="arabicPeriod" startAt="4"/>
                </a:pPr>
                <a:r>
                  <a:rPr lang="id-ID" altLang="en-US" sz="2400"/>
                  <a:t>Jika terdapat sumber tak bebas, maka untuk mencari nilai tahanan pengganti Nortonnya didapatkan dengan cara</a:t>
                </a:r>
                <a:r>
                  <a:rPr lang="en-US" altLang="en-US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𝑜𝑐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id-ID" altLang="en-US" sz="2400"/>
                  <a:t> .</a:t>
                </a:r>
                <a:endParaRPr lang="en-US" altLang="en-US" sz="2400"/>
              </a:p>
              <a:p>
                <a:pPr marL="609600" indent="-609600" algn="just" eaLnBrk="1" hangingPunct="1">
                  <a:lnSpc>
                    <a:spcPct val="90000"/>
                  </a:lnSpc>
                  <a:buFontTx/>
                  <a:buAutoNum type="arabicPeriod" startAt="4"/>
                </a:pPr>
                <a:r>
                  <a:rPr lang="id-ID" altLang="en-US" sz="2400"/>
                  <a:t>Untuk mencari </a:t>
                </a:r>
                <a:r>
                  <a:rPr lang="id-ID" altLang="en-US" sz="2400" i="1"/>
                  <a:t>V</a:t>
                </a:r>
                <a:r>
                  <a:rPr lang="id-ID" altLang="en-US" sz="2400" i="1" baseline="-25000"/>
                  <a:t>oc</a:t>
                </a:r>
                <a:r>
                  <a:rPr lang="id-ID" altLang="en-US" sz="2400"/>
                  <a:t> pada terminal titik a-b tersebut dibuka dan dicari tegangan pada titik tersebut (</a:t>
                </a:r>
                <a:r>
                  <a:rPr lang="id-ID" altLang="en-US" sz="2400" i="1"/>
                  <a:t>V</a:t>
                </a:r>
                <a:r>
                  <a:rPr lang="id-ID" altLang="en-US" sz="2400" i="1" baseline="-25000"/>
                  <a:t>ab</a:t>
                </a:r>
                <a:r>
                  <a:rPr lang="id-ID" altLang="en-US" sz="2400" i="1"/>
                  <a:t> = V</a:t>
                </a:r>
                <a:r>
                  <a:rPr lang="id-ID" altLang="en-US" sz="2400" i="1" baseline="-25000"/>
                  <a:t>oc</a:t>
                </a:r>
                <a:r>
                  <a:rPr lang="id-ID" altLang="en-US" sz="2400"/>
                  <a:t>).</a:t>
                </a:r>
                <a:endParaRPr lang="en-US" altLang="en-US" sz="2400"/>
              </a:p>
              <a:p>
                <a:pPr marL="609600" indent="-609600" algn="just" eaLnBrk="1" hangingPunct="1">
                  <a:lnSpc>
                    <a:spcPct val="90000"/>
                  </a:lnSpc>
                  <a:buFontTx/>
                  <a:buAutoNum type="arabicPeriod" startAt="4"/>
                </a:pPr>
                <a:r>
                  <a:rPr lang="id-ID" altLang="en-US" sz="2400"/>
                  <a:t>Gambarkan kembali rangkaian pengganti Nortonnya, kemudian pasangkan kembali komponen yang tadi dilepas dan hitung parameter yang ditanyakan.</a:t>
                </a:r>
                <a:endParaRPr lang="en-US" altLang="en-US" sz="2400"/>
              </a:p>
              <a:p>
                <a:pPr marL="609600" indent="-609600" algn="just" eaLnBrk="1" hangingPunct="1">
                  <a:lnSpc>
                    <a:spcPct val="90000"/>
                  </a:lnSpc>
                  <a:buFontTx/>
                  <a:buAutoNum type="arabicPeriod" startAt="4"/>
                </a:pPr>
                <a:endParaRPr lang="en-US" altLang="en-US" sz="2400"/>
              </a:p>
            </p:txBody>
          </p:sp>
        </mc:Choice>
        <mc:Fallback xmlns="">
          <p:sp>
            <p:nvSpPr>
              <p:cNvPr id="286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7"/>
                <a:ext cx="8229600" cy="4525963"/>
              </a:xfrm>
              <a:blipFill>
                <a:blip r:embed="rId2"/>
                <a:stretch>
                  <a:fillRect l="-963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3600" u="sng"/>
              <a:t>Teorema </a:t>
            </a:r>
            <a:r>
              <a:rPr lang="en-US" altLang="en-US" sz="3600" u="sng"/>
              <a:t>Norton </a:t>
            </a:r>
            <a:r>
              <a:rPr lang="id-ID" altLang="en-US" sz="3600" u="sng"/>
              <a:t>Sumber</a:t>
            </a:r>
            <a:r>
              <a:rPr lang="en-US" altLang="en-US" sz="3600" u="sng"/>
              <a:t> </a:t>
            </a:r>
            <a:r>
              <a:rPr lang="id-ID" altLang="en-US" sz="3600" u="sng"/>
              <a:t>Bebas</a:t>
            </a:r>
            <a:endParaRPr lang="en-US" altLang="en-US" sz="3600" u="sng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/>
              <a:t>	Contoh:</a:t>
            </a:r>
          </a:p>
          <a:p>
            <a:pPr algn="just" eaLnBrk="1" hangingPunct="1">
              <a:buFontTx/>
              <a:buNone/>
            </a:pPr>
            <a:r>
              <a:rPr lang="en-US" sz="2800"/>
              <a:t>	Tentukan nilai </a:t>
            </a:r>
            <a:r>
              <a:rPr lang="en-US" sz="2800" i="1"/>
              <a:t>i</a:t>
            </a:r>
            <a:r>
              <a:rPr lang="en-US" sz="2800"/>
              <a:t> dengan teorema Norton !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004" t="37499" r="62299" b="26042"/>
          <a:stretch/>
        </p:blipFill>
        <p:spPr>
          <a:xfrm>
            <a:off x="2209800" y="2895600"/>
            <a:ext cx="4724400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/>
              <a:t>Jawaban:</a:t>
            </a:r>
          </a:p>
          <a:p>
            <a:pPr algn="just"/>
            <a:r>
              <a:rPr lang="en-US" sz="2000"/>
              <a:t>Tentukan titik a-b dimana parameter </a:t>
            </a:r>
            <a:r>
              <a:rPr lang="en-US" sz="2000" i="1"/>
              <a:t>i</a:t>
            </a:r>
            <a:r>
              <a:rPr lang="en-US" sz="2000"/>
              <a:t> yang ditanyakan, hitung </a:t>
            </a:r>
            <a:r>
              <a:rPr lang="en-US" sz="2000" i="1"/>
              <a:t>i</a:t>
            </a:r>
            <a:r>
              <a:rPr lang="en-US" sz="2000" i="1" baseline="-25000"/>
              <a:t>sc</a:t>
            </a:r>
            <a:r>
              <a:rPr lang="en-US" sz="2000"/>
              <a:t> = </a:t>
            </a:r>
            <a:r>
              <a:rPr lang="en-US" sz="2000" i="1"/>
              <a:t>i</a:t>
            </a:r>
            <a:r>
              <a:rPr lang="en-US" sz="2000" i="1" baseline="-25000"/>
              <a:t>N</a:t>
            </a:r>
            <a:r>
              <a:rPr lang="en-US" sz="2000"/>
              <a:t> saat </a:t>
            </a:r>
            <a:r>
              <a:rPr lang="en-US" sz="2000" i="1"/>
              <a:t>R</a:t>
            </a:r>
            <a:r>
              <a:rPr lang="en-US" sz="2000"/>
              <a:t>=4</a:t>
            </a:r>
            <a:r>
              <a:rPr lang="el-GR" sz="2000"/>
              <a:t>Ω</a:t>
            </a:r>
            <a:r>
              <a:rPr lang="en-US" sz="2000"/>
              <a:t> dilepas :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76800" y="2196621"/>
                <a:ext cx="4197401" cy="47375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/>
                  <a:t>Analisis Mesh:</a:t>
                </a:r>
              </a:p>
              <a:p>
                <a:pPr marL="231775" indent="-231775">
                  <a:buFontTx/>
                  <a:buChar char="-"/>
                </a:pPr>
                <a:r>
                  <a:rPr lang="en-US"/>
                  <a:t>Tinjau loop </a:t>
                </a:r>
                <a:r>
                  <a:rPr lang="en-US" i="1"/>
                  <a:t>I</a:t>
                </a:r>
                <a:r>
                  <a:rPr lang="en-US" i="1" baseline="-25000"/>
                  <a:t>1</a:t>
                </a:r>
                <a:r>
                  <a:rPr lang="en-US"/>
                  <a:t>:</a:t>
                </a:r>
              </a:p>
              <a:p>
                <a:pPr marL="231775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....................(1)</a:t>
                </a:r>
              </a:p>
              <a:p>
                <a:pPr marL="231775" indent="-231775">
                  <a:buFontTx/>
                  <a:buChar char="-"/>
                </a:pPr>
                <a:r>
                  <a:rPr lang="en-US"/>
                  <a:t>Tinjau loop </a:t>
                </a:r>
                <a:r>
                  <a:rPr lang="en-US" i="1"/>
                  <a:t>I</a:t>
                </a:r>
                <a:r>
                  <a:rPr lang="en-US" i="1" baseline="-25000"/>
                  <a:t>3</a:t>
                </a:r>
                <a:r>
                  <a:rPr lang="en-US"/>
                  <a:t>:</a:t>
                </a:r>
                <a:endParaRPr lang="en-US" baseline="-25000"/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−5+8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/>
              </a:p>
              <a:p>
                <a:pPr marL="231775"/>
                <a:r>
                  <a:rPr lang="en-US"/>
                  <a:t>Subtitusi pers. (2)</a:t>
                </a: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/>
              </a:p>
              <a:p>
                <a:pPr marL="231775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b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/>
              </a:p>
              <a:p>
                <a:pPr marL="231775"/>
                <a:r>
                  <a:rPr lang="en-US"/>
                  <a:t>sehingga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/>
              </a:p>
              <a:p>
                <a:pPr marL="231775"/>
                <a:r>
                  <a:rPr lang="en-US"/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=6−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/>
              </a:p>
              <a:p>
                <a:pPr marL="231775"/>
                <a:endParaRPr lang="en-US" b="0"/>
              </a:p>
              <a:p>
                <a:pPr marL="231775"/>
                <a:endParaRPr lang="en-US" b="0"/>
              </a:p>
              <a:p>
                <a:pPr marL="231775"/>
                <a:endParaRPr lang="en-US" b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196621"/>
                <a:ext cx="4197401" cy="4737579"/>
              </a:xfrm>
              <a:prstGeom prst="rect">
                <a:avLst/>
              </a:prstGeom>
              <a:blipFill>
                <a:blip r:embed="rId3"/>
                <a:stretch>
                  <a:fillRect l="-3338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28600" y="2438400"/>
            <a:ext cx="4419600" cy="3101473"/>
            <a:chOff x="228600" y="2438400"/>
            <a:chExt cx="4419600" cy="31014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59370" t="43750" r="7248" b="14583"/>
            <a:stretch/>
          </p:blipFill>
          <p:spPr>
            <a:xfrm>
              <a:off x="228600" y="2438400"/>
              <a:ext cx="4419600" cy="3101473"/>
            </a:xfrm>
            <a:prstGeom prst="rect">
              <a:avLst/>
            </a:prstGeom>
          </p:spPr>
        </p:pic>
        <p:sp>
          <p:nvSpPr>
            <p:cNvPr id="9" name="Arc 8"/>
            <p:cNvSpPr/>
            <p:nvPr/>
          </p:nvSpPr>
          <p:spPr>
            <a:xfrm>
              <a:off x="2667000" y="3366195"/>
              <a:ext cx="533400" cy="443805"/>
            </a:xfrm>
            <a:prstGeom prst="arc">
              <a:avLst>
                <a:gd name="adj1" fmla="val 14114644"/>
                <a:gd name="adj2" fmla="val 889658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>
              <a:off x="1143000" y="4267200"/>
              <a:ext cx="762000" cy="735210"/>
            </a:xfrm>
            <a:prstGeom prst="arc">
              <a:avLst>
                <a:gd name="adj1" fmla="val 14114644"/>
                <a:gd name="adj2" fmla="val 889658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2514600" y="4293990"/>
              <a:ext cx="762000" cy="735210"/>
            </a:xfrm>
            <a:prstGeom prst="arc">
              <a:avLst>
                <a:gd name="adj1" fmla="val 14114644"/>
                <a:gd name="adj2" fmla="val 889658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12901" y="445013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I</a:t>
              </a:r>
              <a:r>
                <a:rPr lang="en-US" i="1" baseline="-2500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5100" y="445013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I</a:t>
              </a:r>
              <a:r>
                <a:rPr lang="en-US" i="1" baseline="-25000"/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9124" y="336716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I</a:t>
              </a:r>
              <a:r>
                <a:rPr lang="en-US" i="1" baseline="-2500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6000" y="393946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i</a:t>
              </a:r>
              <a:r>
                <a:rPr lang="en-US" i="1" baseline="-25000"/>
                <a:t>sc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286000" y="3962400"/>
            <a:ext cx="0" cy="4877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43600" y="52578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/>
              <a:t>Jawaban:</a:t>
            </a:r>
          </a:p>
          <a:p>
            <a:pPr algn="just"/>
            <a:r>
              <a:rPr lang="en-US" sz="2000"/>
              <a:t>Cari </a:t>
            </a:r>
            <a:r>
              <a:rPr lang="en-US" sz="2000" i="1"/>
              <a:t>R</a:t>
            </a:r>
            <a:r>
              <a:rPr lang="en-US" sz="2000" i="1" baseline="-25000"/>
              <a:t>N</a:t>
            </a:r>
            <a:r>
              <a:rPr lang="en-US" sz="2000" i="1"/>
              <a:t> </a:t>
            </a:r>
            <a:r>
              <a:rPr lang="en-US" sz="2000"/>
              <a:t>ketika semua sumber bebasnya tidak aktif (diganti dengan tahanan dalamnya) dilihat dari titik a-b:</a:t>
            </a:r>
            <a:endParaRPr lang="en-US" sz="1600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5524862"/>
                <a:ext cx="1079655" cy="866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/>
              </a:p>
              <a:p>
                <a:pPr>
                  <a:lnSpc>
                    <a:spcPct val="150000"/>
                  </a:lnSpc>
                </a:pPr>
                <a:endParaRPr lang="en-US" sz="2000" b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24862"/>
                <a:ext cx="1079655" cy="866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0817" t="40123" r="486" b="28141"/>
          <a:stretch/>
        </p:blipFill>
        <p:spPr>
          <a:xfrm>
            <a:off x="453557" y="2569920"/>
            <a:ext cx="4724400" cy="2937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77957" y="255243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/>
              <a:t>Rangkaian pengganti Norton</a:t>
            </a:r>
            <a:endParaRPr lang="en-US" sz="1600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81600" y="4816291"/>
                <a:ext cx="3258264" cy="1279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4+4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b="0"/>
              </a:p>
              <a:p>
                <a:pPr>
                  <a:lnSpc>
                    <a:spcPct val="150000"/>
                  </a:lnSpc>
                </a:pPr>
                <a:endParaRPr lang="en-US" sz="2000" b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816291"/>
                <a:ext cx="3258264" cy="1279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0718" t="62500" r="47657" b="13542"/>
          <a:stretch/>
        </p:blipFill>
        <p:spPr>
          <a:xfrm>
            <a:off x="4800599" y="2921834"/>
            <a:ext cx="4114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z="3600" u="sng"/>
              <a:t>Teorema </a:t>
            </a:r>
            <a:r>
              <a:rPr lang="en-US" altLang="en-US" sz="3600" u="sng"/>
              <a:t>Norton </a:t>
            </a:r>
            <a:r>
              <a:rPr lang="id-ID" altLang="en-US" sz="3600" u="sng"/>
              <a:t>Sumber</a:t>
            </a:r>
            <a:r>
              <a:rPr lang="en-US" altLang="en-US" sz="3600" u="sng"/>
              <a:t> Tak</a:t>
            </a:r>
            <a:r>
              <a:rPr lang="id-ID" altLang="en-US" sz="3600" u="sng"/>
              <a:t> Bebas</a:t>
            </a:r>
            <a:endParaRPr lang="en-US" altLang="en-US" sz="3600" u="sng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/>
              <a:t>	Contoh:</a:t>
            </a:r>
          </a:p>
          <a:p>
            <a:pPr algn="just" eaLnBrk="1" hangingPunct="1">
              <a:buFontTx/>
              <a:buNone/>
            </a:pPr>
            <a:r>
              <a:rPr lang="en-US" sz="2800"/>
              <a:t>	Tentukan nilai </a:t>
            </a:r>
            <a:r>
              <a:rPr lang="en-US" sz="2800" i="1"/>
              <a:t>i</a:t>
            </a:r>
            <a:r>
              <a:rPr lang="en-US" sz="2800"/>
              <a:t> dengan teorema Norton !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>
              <a:buFontTx/>
              <a:buNone/>
            </a:pPr>
            <a:endParaRPr lang="en-US" alt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199" t="29167" r="63104" b="35416"/>
          <a:stretch/>
        </p:blipFill>
        <p:spPr>
          <a:xfrm>
            <a:off x="2362200" y="3181739"/>
            <a:ext cx="4419600" cy="30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4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/>
              <a:t>Jawaban:</a:t>
            </a:r>
          </a:p>
          <a:p>
            <a:pPr algn="just"/>
            <a:r>
              <a:rPr lang="en-US" sz="2000"/>
              <a:t>Cari </a:t>
            </a:r>
            <a:r>
              <a:rPr lang="en-US" sz="2000" i="1"/>
              <a:t>i</a:t>
            </a:r>
            <a:r>
              <a:rPr lang="en-US" sz="2000" i="1" baseline="-25000"/>
              <a:t>sc</a:t>
            </a:r>
            <a:r>
              <a:rPr lang="en-US" sz="2000" i="1"/>
              <a:t> </a:t>
            </a:r>
            <a:r>
              <a:rPr lang="en-US" sz="2000"/>
              <a:t>: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29201" y="3048000"/>
                <a:ext cx="4572000" cy="14419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−12=0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231775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>
                    <a:latin typeface="Cambria Math" panose="02040503050406030204" pitchFamily="18" charset="0"/>
                  </a:rPr>
                  <a:t>6=0</a:t>
                </a:r>
              </a:p>
              <a:p>
                <a:pPr marL="2317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3048000"/>
                <a:ext cx="4572000" cy="1441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359" t="31250" r="34773" b="32292"/>
          <a:stretch/>
        </p:blipFill>
        <p:spPr>
          <a:xfrm>
            <a:off x="228600" y="2029240"/>
            <a:ext cx="4572001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596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9A0E79-47A8-454F-BE63-253D892C1B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CAAD22-8585-43C9-AFC1-C97EEDAA89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2B770F-C11E-4B78-9EC4-03FC24F60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640524-e91f-4ad5-a858-ee4db38717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699</Words>
  <Application>Microsoft Office PowerPoint</Application>
  <PresentationFormat>On-screen Show (4:3)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Wingdings</vt:lpstr>
      <vt:lpstr>Default Design</vt:lpstr>
      <vt:lpstr>Bab 6 Teorema  Rangkaian Listrik  (Norton, Transformasi Sumber dan Transfer Daya Maksimum)</vt:lpstr>
      <vt:lpstr>Teorema Norton</vt:lpstr>
      <vt:lpstr>Langkah Penyelesaian Teorema Norton </vt:lpstr>
      <vt:lpstr>PowerPoint Presentation</vt:lpstr>
      <vt:lpstr>Teorema Norton Sumber Bebas</vt:lpstr>
      <vt:lpstr>PowerPoint Presentation</vt:lpstr>
      <vt:lpstr>PowerPoint Presentation</vt:lpstr>
      <vt:lpstr>Teorema Norton Sumber Tak Bebas</vt:lpstr>
      <vt:lpstr>PowerPoint Presentation</vt:lpstr>
      <vt:lpstr>PowerPoint Presentation</vt:lpstr>
      <vt:lpstr>Teorema Transformasi Sumber</vt:lpstr>
      <vt:lpstr>Transformasi sumber arus ke sumber tegangan</vt:lpstr>
      <vt:lpstr>PowerPoint Presentation</vt:lpstr>
      <vt:lpstr>Teorema Transfer Daya Maksimum</vt:lpstr>
      <vt:lpstr>Teorema TDM Sumber Bebas</vt:lpstr>
      <vt:lpstr>PowerPoint Presentation</vt:lpstr>
      <vt:lpstr>Teorema TDM Sumber Tak Bebas</vt:lpstr>
      <vt:lpstr>PowerPoint Presentation</vt:lpstr>
    </vt:vector>
  </TitlesOfParts>
  <Company>ITTelkom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Mohamad Ramdhani</dc:creator>
  <cp:lastModifiedBy>AKHMAD HAMBALI</cp:lastModifiedBy>
  <cp:revision>78</cp:revision>
  <dcterms:created xsi:type="dcterms:W3CDTF">2009-05-05T07:01:01Z</dcterms:created>
  <dcterms:modified xsi:type="dcterms:W3CDTF">2020-10-11T22:15:21Z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