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83" saveSubsetFonts="1">
  <p:sldMasterIdLst>
    <p:sldMasterId id="2147483662" r:id="rId1"/>
  </p:sldMasterIdLst>
  <p:notesMasterIdLst>
    <p:notesMasterId r:id="rId24"/>
  </p:notesMasterIdLst>
  <p:sldIdLst>
    <p:sldId id="256" r:id="rId2"/>
    <p:sldId id="278" r:id="rId3"/>
    <p:sldId id="279" r:id="rId4"/>
    <p:sldId id="280" r:id="rId5"/>
    <p:sldId id="283" r:id="rId6"/>
    <p:sldId id="284" r:id="rId7"/>
    <p:sldId id="257" r:id="rId8"/>
    <p:sldId id="258" r:id="rId9"/>
    <p:sldId id="259" r:id="rId10"/>
    <p:sldId id="260" r:id="rId11"/>
    <p:sldId id="263" r:id="rId12"/>
    <p:sldId id="264" r:id="rId13"/>
    <p:sldId id="265" r:id="rId14"/>
    <p:sldId id="266" r:id="rId15"/>
    <p:sldId id="268" r:id="rId16"/>
    <p:sldId id="269" r:id="rId17"/>
    <p:sldId id="271" r:id="rId18"/>
    <p:sldId id="273" r:id="rId19"/>
    <p:sldId id="274" r:id="rId20"/>
    <p:sldId id="275" r:id="rId21"/>
    <p:sldId id="28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00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35E24-5DFB-46B8-AA5C-CC1BB388B5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942EFA9C-07BC-4F84-AE0C-03BE2D74781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Respon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Alami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441326E6-68A2-4668-ACE5-10BE7837150E}" type="parTrans" cxnId="{64B5AA21-1A77-41BB-A642-BC0045F7CB0C}">
      <dgm:prSet/>
      <dgm:spPr/>
      <dgm:t>
        <a:bodyPr/>
        <a:lstStyle/>
        <a:p>
          <a:pPr algn="ctr"/>
          <a:endParaRPr lang="en-ID"/>
        </a:p>
      </dgm:t>
    </dgm:pt>
    <dgm:pt modelId="{97BB73DD-6EA3-475F-A916-C9D1F6EDA044}" type="sibTrans" cxnId="{64B5AA21-1A77-41BB-A642-BC0045F7CB0C}">
      <dgm:prSet/>
      <dgm:spPr/>
      <dgm:t>
        <a:bodyPr/>
        <a:lstStyle/>
        <a:p>
          <a:pPr algn="ctr"/>
          <a:endParaRPr lang="en-ID"/>
        </a:p>
      </dgm:t>
    </dgm:pt>
    <dgm:pt modelId="{B7878CE9-D2CD-4FB9-BBC9-6B4437808A1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Bebas Sumber</a:t>
          </a:r>
        </a:p>
      </dgm:t>
    </dgm:pt>
    <dgm:pt modelId="{96C21C4A-D044-421F-B841-7B152F5F9A20}" type="parTrans" cxnId="{A40E02F4-98BD-45E1-BECB-62203E7BE127}">
      <dgm:prSet/>
      <dgm:spPr/>
      <dgm:t>
        <a:bodyPr/>
        <a:lstStyle/>
        <a:p>
          <a:pPr algn="ctr"/>
          <a:endParaRPr lang="en-ID"/>
        </a:p>
      </dgm:t>
    </dgm:pt>
    <dgm:pt modelId="{9ED605D9-DCD8-4883-9D98-C7A8FB14F259}" type="sibTrans" cxnId="{A40E02F4-98BD-45E1-BECB-62203E7BE127}">
      <dgm:prSet/>
      <dgm:spPr/>
      <dgm:t>
        <a:bodyPr/>
        <a:lstStyle/>
        <a:p>
          <a:pPr algn="ctr"/>
          <a:endParaRPr lang="en-ID"/>
        </a:p>
      </dgm:t>
    </dgm:pt>
    <dgm:pt modelId="{63C87E4E-B95F-4979-846D-85D214BA3BD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Dengan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CB7A63B-EC03-435B-9207-7D2B88152860}" type="parTrans" cxnId="{D7CAB2AA-6D5B-47A0-AFD2-ECEE6C33B24A}">
      <dgm:prSet/>
      <dgm:spPr/>
      <dgm:t>
        <a:bodyPr/>
        <a:lstStyle/>
        <a:p>
          <a:pPr algn="ctr"/>
          <a:endParaRPr lang="en-ID"/>
        </a:p>
      </dgm:t>
    </dgm:pt>
    <dgm:pt modelId="{1FADE9C3-CD36-4703-8B2B-5D83BC1ED97D}" type="sibTrans" cxnId="{D7CAB2AA-6D5B-47A0-AFD2-ECEE6C33B24A}">
      <dgm:prSet/>
      <dgm:spPr/>
      <dgm:t>
        <a:bodyPr/>
        <a:lstStyle/>
        <a:p>
          <a:pPr algn="ctr"/>
          <a:endParaRPr lang="en-ID"/>
        </a:p>
      </dgm:t>
    </dgm:pt>
    <dgm:pt modelId="{B687B3F9-6712-4EA1-BE0C-6BB6270A1189}" type="pres">
      <dgm:prSet presAssocID="{C5635E24-5DFB-46B8-AA5C-CC1BB388B5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0273D3-570D-4AB3-97F4-52AD7BCCBADB}" type="pres">
      <dgm:prSet presAssocID="{942EFA9C-07BC-4F84-AE0C-03BE2D747817}" presName="hierRoot1" presStyleCnt="0">
        <dgm:presLayoutVars>
          <dgm:hierBranch/>
        </dgm:presLayoutVars>
      </dgm:prSet>
      <dgm:spPr/>
    </dgm:pt>
    <dgm:pt modelId="{A00517A8-F7DF-4F33-9595-AF797924A099}" type="pres">
      <dgm:prSet presAssocID="{942EFA9C-07BC-4F84-AE0C-03BE2D747817}" presName="rootComposite1" presStyleCnt="0"/>
      <dgm:spPr/>
    </dgm:pt>
    <dgm:pt modelId="{07416967-FE4B-4A35-AC95-DFAC57E27EE8}" type="pres">
      <dgm:prSet presAssocID="{942EFA9C-07BC-4F84-AE0C-03BE2D747817}" presName="rootText1" presStyleLbl="node0" presStyleIdx="0" presStyleCnt="1">
        <dgm:presLayoutVars>
          <dgm:chPref val="3"/>
        </dgm:presLayoutVars>
      </dgm:prSet>
      <dgm:spPr/>
    </dgm:pt>
    <dgm:pt modelId="{12FC8AB7-8A19-4DCD-91CA-341A7C3BB371}" type="pres">
      <dgm:prSet presAssocID="{942EFA9C-07BC-4F84-AE0C-03BE2D747817}" presName="rootConnector1" presStyleLbl="node1" presStyleIdx="0" presStyleCnt="0"/>
      <dgm:spPr/>
    </dgm:pt>
    <dgm:pt modelId="{B994597F-BFB2-4980-85D9-6A85B972B3A5}" type="pres">
      <dgm:prSet presAssocID="{942EFA9C-07BC-4F84-AE0C-03BE2D747817}" presName="hierChild2" presStyleCnt="0"/>
      <dgm:spPr/>
    </dgm:pt>
    <dgm:pt modelId="{E1EB7B02-38D7-42A5-B1BB-53BC6798389A}" type="pres">
      <dgm:prSet presAssocID="{96C21C4A-D044-421F-B841-7B152F5F9A20}" presName="Name35" presStyleLbl="parChTrans1D2" presStyleIdx="0" presStyleCnt="2"/>
      <dgm:spPr/>
    </dgm:pt>
    <dgm:pt modelId="{81883649-8136-40E5-BB17-793D0EC0F420}" type="pres">
      <dgm:prSet presAssocID="{B7878CE9-D2CD-4FB9-BBC9-6B4437808A1F}" presName="hierRoot2" presStyleCnt="0">
        <dgm:presLayoutVars>
          <dgm:hierBranch/>
        </dgm:presLayoutVars>
      </dgm:prSet>
      <dgm:spPr/>
    </dgm:pt>
    <dgm:pt modelId="{3F026B99-303D-48F7-ADE8-A47625640E84}" type="pres">
      <dgm:prSet presAssocID="{B7878CE9-D2CD-4FB9-BBC9-6B4437808A1F}" presName="rootComposite" presStyleCnt="0"/>
      <dgm:spPr/>
    </dgm:pt>
    <dgm:pt modelId="{207069E2-48A6-420D-A620-7AB02E3BF1B7}" type="pres">
      <dgm:prSet presAssocID="{B7878CE9-D2CD-4FB9-BBC9-6B4437808A1F}" presName="rootText" presStyleLbl="node2" presStyleIdx="0" presStyleCnt="2">
        <dgm:presLayoutVars>
          <dgm:chPref val="3"/>
        </dgm:presLayoutVars>
      </dgm:prSet>
      <dgm:spPr/>
    </dgm:pt>
    <dgm:pt modelId="{32258089-EBBF-42BC-830C-6C4FDCB1AEA8}" type="pres">
      <dgm:prSet presAssocID="{B7878CE9-D2CD-4FB9-BBC9-6B4437808A1F}" presName="rootConnector" presStyleLbl="node2" presStyleIdx="0" presStyleCnt="2"/>
      <dgm:spPr/>
    </dgm:pt>
    <dgm:pt modelId="{5A6C90EB-39ED-417D-BDB9-C01971DF7AD8}" type="pres">
      <dgm:prSet presAssocID="{B7878CE9-D2CD-4FB9-BBC9-6B4437808A1F}" presName="hierChild4" presStyleCnt="0"/>
      <dgm:spPr/>
    </dgm:pt>
    <dgm:pt modelId="{56BB7392-96DD-487B-8FC0-E4C8948EF820}" type="pres">
      <dgm:prSet presAssocID="{B7878CE9-D2CD-4FB9-BBC9-6B4437808A1F}" presName="hierChild5" presStyleCnt="0"/>
      <dgm:spPr/>
    </dgm:pt>
    <dgm:pt modelId="{7A25B0F9-BE09-4BD6-A5D4-9547802C0776}" type="pres">
      <dgm:prSet presAssocID="{5CB7A63B-EC03-435B-9207-7D2B88152860}" presName="Name35" presStyleLbl="parChTrans1D2" presStyleIdx="1" presStyleCnt="2"/>
      <dgm:spPr/>
    </dgm:pt>
    <dgm:pt modelId="{292871C7-1BAF-4B49-A674-9101BE8F835F}" type="pres">
      <dgm:prSet presAssocID="{63C87E4E-B95F-4979-846D-85D214BA3BDF}" presName="hierRoot2" presStyleCnt="0">
        <dgm:presLayoutVars>
          <dgm:hierBranch/>
        </dgm:presLayoutVars>
      </dgm:prSet>
      <dgm:spPr/>
    </dgm:pt>
    <dgm:pt modelId="{00C8120D-2DFC-49A9-9CC8-9DE6F99CB8AE}" type="pres">
      <dgm:prSet presAssocID="{63C87E4E-B95F-4979-846D-85D214BA3BDF}" presName="rootComposite" presStyleCnt="0"/>
      <dgm:spPr/>
    </dgm:pt>
    <dgm:pt modelId="{9EC45215-9C76-4D32-8E43-8315B958A271}" type="pres">
      <dgm:prSet presAssocID="{63C87E4E-B95F-4979-846D-85D214BA3BDF}" presName="rootText" presStyleLbl="node2" presStyleIdx="1" presStyleCnt="2">
        <dgm:presLayoutVars>
          <dgm:chPref val="3"/>
        </dgm:presLayoutVars>
      </dgm:prSet>
      <dgm:spPr/>
    </dgm:pt>
    <dgm:pt modelId="{23B5891C-3C32-450F-9C0E-71C071292F05}" type="pres">
      <dgm:prSet presAssocID="{63C87E4E-B95F-4979-846D-85D214BA3BDF}" presName="rootConnector" presStyleLbl="node2" presStyleIdx="1" presStyleCnt="2"/>
      <dgm:spPr/>
    </dgm:pt>
    <dgm:pt modelId="{378F85B9-8BC1-4393-8E13-96138BEF2BDC}" type="pres">
      <dgm:prSet presAssocID="{63C87E4E-B95F-4979-846D-85D214BA3BDF}" presName="hierChild4" presStyleCnt="0"/>
      <dgm:spPr/>
    </dgm:pt>
    <dgm:pt modelId="{BECF1860-3832-48DF-8F55-996E13B04D30}" type="pres">
      <dgm:prSet presAssocID="{63C87E4E-B95F-4979-846D-85D214BA3BDF}" presName="hierChild5" presStyleCnt="0"/>
      <dgm:spPr/>
    </dgm:pt>
    <dgm:pt modelId="{FF97B016-CC09-459B-87B8-837832D1318D}" type="pres">
      <dgm:prSet presAssocID="{942EFA9C-07BC-4F84-AE0C-03BE2D747817}" presName="hierChild3" presStyleCnt="0"/>
      <dgm:spPr/>
    </dgm:pt>
  </dgm:ptLst>
  <dgm:cxnLst>
    <dgm:cxn modelId="{02A93603-B0ED-412A-925E-428D8CCD6501}" type="presOf" srcId="{B7878CE9-D2CD-4FB9-BBC9-6B4437808A1F}" destId="{32258089-EBBF-42BC-830C-6C4FDCB1AEA8}" srcOrd="1" destOrd="0" presId="urn:microsoft.com/office/officeart/2005/8/layout/orgChart1"/>
    <dgm:cxn modelId="{B2B1A012-3564-4CC3-A3FF-E62877803EFB}" type="presOf" srcId="{5CB7A63B-EC03-435B-9207-7D2B88152860}" destId="{7A25B0F9-BE09-4BD6-A5D4-9547802C0776}" srcOrd="0" destOrd="0" presId="urn:microsoft.com/office/officeart/2005/8/layout/orgChart1"/>
    <dgm:cxn modelId="{64B5AA21-1A77-41BB-A642-BC0045F7CB0C}" srcId="{C5635E24-5DFB-46B8-AA5C-CC1BB388B5A5}" destId="{942EFA9C-07BC-4F84-AE0C-03BE2D747817}" srcOrd="0" destOrd="0" parTransId="{441326E6-68A2-4668-ACE5-10BE7837150E}" sibTransId="{97BB73DD-6EA3-475F-A916-C9D1F6EDA044}"/>
    <dgm:cxn modelId="{319C9527-D115-4DE4-AE46-B7914DDC67A9}" type="presOf" srcId="{942EFA9C-07BC-4F84-AE0C-03BE2D747817}" destId="{07416967-FE4B-4A35-AC95-DFAC57E27EE8}" srcOrd="0" destOrd="0" presId="urn:microsoft.com/office/officeart/2005/8/layout/orgChart1"/>
    <dgm:cxn modelId="{E09B3695-BD9A-4460-B09C-0D9BD49919BE}" type="presOf" srcId="{B7878CE9-D2CD-4FB9-BBC9-6B4437808A1F}" destId="{207069E2-48A6-420D-A620-7AB02E3BF1B7}" srcOrd="0" destOrd="0" presId="urn:microsoft.com/office/officeart/2005/8/layout/orgChart1"/>
    <dgm:cxn modelId="{F5C831A1-90C1-46D1-92BB-46115334A2D4}" type="presOf" srcId="{96C21C4A-D044-421F-B841-7B152F5F9A20}" destId="{E1EB7B02-38D7-42A5-B1BB-53BC6798389A}" srcOrd="0" destOrd="0" presId="urn:microsoft.com/office/officeart/2005/8/layout/orgChart1"/>
    <dgm:cxn modelId="{D7CAB2AA-6D5B-47A0-AFD2-ECEE6C33B24A}" srcId="{942EFA9C-07BC-4F84-AE0C-03BE2D747817}" destId="{63C87E4E-B95F-4979-846D-85D214BA3BDF}" srcOrd="1" destOrd="0" parTransId="{5CB7A63B-EC03-435B-9207-7D2B88152860}" sibTransId="{1FADE9C3-CD36-4703-8B2B-5D83BC1ED97D}"/>
    <dgm:cxn modelId="{D4B7CFC0-DF82-4E36-8312-A401846BB2C0}" type="presOf" srcId="{63C87E4E-B95F-4979-846D-85D214BA3BDF}" destId="{9EC45215-9C76-4D32-8E43-8315B958A271}" srcOrd="0" destOrd="0" presId="urn:microsoft.com/office/officeart/2005/8/layout/orgChart1"/>
    <dgm:cxn modelId="{ED1D74C8-A9D4-4A47-9797-49B0C6E4DAB3}" type="presOf" srcId="{942EFA9C-07BC-4F84-AE0C-03BE2D747817}" destId="{12FC8AB7-8A19-4DCD-91CA-341A7C3BB371}" srcOrd="1" destOrd="0" presId="urn:microsoft.com/office/officeart/2005/8/layout/orgChart1"/>
    <dgm:cxn modelId="{B47F43D9-958C-4FD4-8BF9-472B5915867C}" type="presOf" srcId="{63C87E4E-B95F-4979-846D-85D214BA3BDF}" destId="{23B5891C-3C32-450F-9C0E-71C071292F05}" srcOrd="1" destOrd="0" presId="urn:microsoft.com/office/officeart/2005/8/layout/orgChart1"/>
    <dgm:cxn modelId="{DE262EE7-BCED-4804-9C3D-EAC79E486C4D}" type="presOf" srcId="{C5635E24-5DFB-46B8-AA5C-CC1BB388B5A5}" destId="{B687B3F9-6712-4EA1-BE0C-6BB6270A1189}" srcOrd="0" destOrd="0" presId="urn:microsoft.com/office/officeart/2005/8/layout/orgChart1"/>
    <dgm:cxn modelId="{A40E02F4-98BD-45E1-BECB-62203E7BE127}" srcId="{942EFA9C-07BC-4F84-AE0C-03BE2D747817}" destId="{B7878CE9-D2CD-4FB9-BBC9-6B4437808A1F}" srcOrd="0" destOrd="0" parTransId="{96C21C4A-D044-421F-B841-7B152F5F9A20}" sibTransId="{9ED605D9-DCD8-4883-9D98-C7A8FB14F259}"/>
    <dgm:cxn modelId="{1F5A1D88-2CDD-4DBE-9986-9A6391FD0803}" type="presParOf" srcId="{B687B3F9-6712-4EA1-BE0C-6BB6270A1189}" destId="{E00273D3-570D-4AB3-97F4-52AD7BCCBADB}" srcOrd="0" destOrd="0" presId="urn:microsoft.com/office/officeart/2005/8/layout/orgChart1"/>
    <dgm:cxn modelId="{3DA59A50-048A-4FAD-BE0D-74AF8A7A6D84}" type="presParOf" srcId="{E00273D3-570D-4AB3-97F4-52AD7BCCBADB}" destId="{A00517A8-F7DF-4F33-9595-AF797924A099}" srcOrd="0" destOrd="0" presId="urn:microsoft.com/office/officeart/2005/8/layout/orgChart1"/>
    <dgm:cxn modelId="{B8867B4A-038C-4317-BE8B-E51D674BDA0E}" type="presParOf" srcId="{A00517A8-F7DF-4F33-9595-AF797924A099}" destId="{07416967-FE4B-4A35-AC95-DFAC57E27EE8}" srcOrd="0" destOrd="0" presId="urn:microsoft.com/office/officeart/2005/8/layout/orgChart1"/>
    <dgm:cxn modelId="{86BC0518-F5BB-4774-A520-79147D77951A}" type="presParOf" srcId="{A00517A8-F7DF-4F33-9595-AF797924A099}" destId="{12FC8AB7-8A19-4DCD-91CA-341A7C3BB371}" srcOrd="1" destOrd="0" presId="urn:microsoft.com/office/officeart/2005/8/layout/orgChart1"/>
    <dgm:cxn modelId="{BE43B359-D56C-43BB-A451-AEEFE6B62DCE}" type="presParOf" srcId="{E00273D3-570D-4AB3-97F4-52AD7BCCBADB}" destId="{B994597F-BFB2-4980-85D9-6A85B972B3A5}" srcOrd="1" destOrd="0" presId="urn:microsoft.com/office/officeart/2005/8/layout/orgChart1"/>
    <dgm:cxn modelId="{1D1E4E71-6EF1-4062-B381-87D25C7D7C1A}" type="presParOf" srcId="{B994597F-BFB2-4980-85D9-6A85B972B3A5}" destId="{E1EB7B02-38D7-42A5-B1BB-53BC6798389A}" srcOrd="0" destOrd="0" presId="urn:microsoft.com/office/officeart/2005/8/layout/orgChart1"/>
    <dgm:cxn modelId="{0D33DAC4-BCF7-408D-BEB2-282FAA28F327}" type="presParOf" srcId="{B994597F-BFB2-4980-85D9-6A85B972B3A5}" destId="{81883649-8136-40E5-BB17-793D0EC0F420}" srcOrd="1" destOrd="0" presId="urn:microsoft.com/office/officeart/2005/8/layout/orgChart1"/>
    <dgm:cxn modelId="{C91C8178-081E-4069-824B-08C043CC056F}" type="presParOf" srcId="{81883649-8136-40E5-BB17-793D0EC0F420}" destId="{3F026B99-303D-48F7-ADE8-A47625640E84}" srcOrd="0" destOrd="0" presId="urn:microsoft.com/office/officeart/2005/8/layout/orgChart1"/>
    <dgm:cxn modelId="{F81403CC-3659-4350-B97D-92036F0E345B}" type="presParOf" srcId="{3F026B99-303D-48F7-ADE8-A47625640E84}" destId="{207069E2-48A6-420D-A620-7AB02E3BF1B7}" srcOrd="0" destOrd="0" presId="urn:microsoft.com/office/officeart/2005/8/layout/orgChart1"/>
    <dgm:cxn modelId="{05046243-BEBD-42EE-AD4B-B4742C5D780B}" type="presParOf" srcId="{3F026B99-303D-48F7-ADE8-A47625640E84}" destId="{32258089-EBBF-42BC-830C-6C4FDCB1AEA8}" srcOrd="1" destOrd="0" presId="urn:microsoft.com/office/officeart/2005/8/layout/orgChart1"/>
    <dgm:cxn modelId="{1C984130-A7B6-4FFD-A891-56DE9406295E}" type="presParOf" srcId="{81883649-8136-40E5-BB17-793D0EC0F420}" destId="{5A6C90EB-39ED-417D-BDB9-C01971DF7AD8}" srcOrd="1" destOrd="0" presId="urn:microsoft.com/office/officeart/2005/8/layout/orgChart1"/>
    <dgm:cxn modelId="{1B66232B-E1F7-4A1D-A61A-0D0DDFE1E0BA}" type="presParOf" srcId="{81883649-8136-40E5-BB17-793D0EC0F420}" destId="{56BB7392-96DD-487B-8FC0-E4C8948EF820}" srcOrd="2" destOrd="0" presId="urn:microsoft.com/office/officeart/2005/8/layout/orgChart1"/>
    <dgm:cxn modelId="{70002B15-C6B3-404F-A87B-E6DE0FA965BD}" type="presParOf" srcId="{B994597F-BFB2-4980-85D9-6A85B972B3A5}" destId="{7A25B0F9-BE09-4BD6-A5D4-9547802C0776}" srcOrd="2" destOrd="0" presId="urn:microsoft.com/office/officeart/2005/8/layout/orgChart1"/>
    <dgm:cxn modelId="{CFB21811-D13E-48EE-9E70-A5BB8FCDA247}" type="presParOf" srcId="{B994597F-BFB2-4980-85D9-6A85B972B3A5}" destId="{292871C7-1BAF-4B49-A674-9101BE8F835F}" srcOrd="3" destOrd="0" presId="urn:microsoft.com/office/officeart/2005/8/layout/orgChart1"/>
    <dgm:cxn modelId="{978EA1B2-9500-40AB-A994-36E92C02F4F4}" type="presParOf" srcId="{292871C7-1BAF-4B49-A674-9101BE8F835F}" destId="{00C8120D-2DFC-49A9-9CC8-9DE6F99CB8AE}" srcOrd="0" destOrd="0" presId="urn:microsoft.com/office/officeart/2005/8/layout/orgChart1"/>
    <dgm:cxn modelId="{32A59E26-27D2-459D-8D4E-858987CAA557}" type="presParOf" srcId="{00C8120D-2DFC-49A9-9CC8-9DE6F99CB8AE}" destId="{9EC45215-9C76-4D32-8E43-8315B958A271}" srcOrd="0" destOrd="0" presId="urn:microsoft.com/office/officeart/2005/8/layout/orgChart1"/>
    <dgm:cxn modelId="{3030730D-A34C-4CE5-BBD6-179A557B31E8}" type="presParOf" srcId="{00C8120D-2DFC-49A9-9CC8-9DE6F99CB8AE}" destId="{23B5891C-3C32-450F-9C0E-71C071292F05}" srcOrd="1" destOrd="0" presId="urn:microsoft.com/office/officeart/2005/8/layout/orgChart1"/>
    <dgm:cxn modelId="{D2D93585-2142-49D1-9C68-7A1A1C80D4B3}" type="presParOf" srcId="{292871C7-1BAF-4B49-A674-9101BE8F835F}" destId="{378F85B9-8BC1-4393-8E13-96138BEF2BDC}" srcOrd="1" destOrd="0" presId="urn:microsoft.com/office/officeart/2005/8/layout/orgChart1"/>
    <dgm:cxn modelId="{0B7AAC67-348F-474D-B5D5-9387DE8C772A}" type="presParOf" srcId="{292871C7-1BAF-4B49-A674-9101BE8F835F}" destId="{BECF1860-3832-48DF-8F55-996E13B04D30}" srcOrd="2" destOrd="0" presId="urn:microsoft.com/office/officeart/2005/8/layout/orgChart1"/>
    <dgm:cxn modelId="{974FA310-F4A9-4838-BCAD-AB43BC247B47}" type="presParOf" srcId="{E00273D3-570D-4AB3-97F4-52AD7BCCBADB}" destId="{FF97B016-CC09-459B-87B8-837832D131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5B0F9-BE09-4BD6-A5D4-9547802C0776}">
      <dsp:nvSpPr>
        <dsp:cNvPr id="0" name=""/>
        <dsp:cNvSpPr/>
      </dsp:nvSpPr>
      <dsp:spPr>
        <a:xfrm>
          <a:off x="3695699" y="1479958"/>
          <a:ext cx="1790465" cy="621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41"/>
              </a:lnTo>
              <a:lnTo>
                <a:pt x="1790465" y="310741"/>
              </a:lnTo>
              <a:lnTo>
                <a:pt x="1790465" y="621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B7B02-38D7-42A5-B1BB-53BC6798389A}">
      <dsp:nvSpPr>
        <dsp:cNvPr id="0" name=""/>
        <dsp:cNvSpPr/>
      </dsp:nvSpPr>
      <dsp:spPr>
        <a:xfrm>
          <a:off x="1905234" y="1479958"/>
          <a:ext cx="1790465" cy="621483"/>
        </a:xfrm>
        <a:custGeom>
          <a:avLst/>
          <a:gdLst/>
          <a:ahLst/>
          <a:cxnLst/>
          <a:rect l="0" t="0" r="0" b="0"/>
          <a:pathLst>
            <a:path>
              <a:moveTo>
                <a:pt x="1790465" y="0"/>
              </a:moveTo>
              <a:lnTo>
                <a:pt x="1790465" y="310741"/>
              </a:lnTo>
              <a:lnTo>
                <a:pt x="0" y="310741"/>
              </a:lnTo>
              <a:lnTo>
                <a:pt x="0" y="621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16967-FE4B-4A35-AC95-DFAC57E27EE8}">
      <dsp:nvSpPr>
        <dsp:cNvPr id="0" name=""/>
        <dsp:cNvSpPr/>
      </dsp:nvSpPr>
      <dsp:spPr>
        <a:xfrm>
          <a:off x="2215976" y="234"/>
          <a:ext cx="2959447" cy="147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48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Respon</a:t>
          </a:r>
          <a:r>
            <a:rPr kumimoji="0" lang="en-US" altLang="en-US" sz="4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en-US" altLang="en-US" sz="48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Alami</a:t>
          </a:r>
          <a:endParaRPr kumimoji="0" lang="en-US" altLang="en-US" sz="4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215976" y="234"/>
        <a:ext cx="2959447" cy="1479723"/>
      </dsp:txXfrm>
    </dsp:sp>
    <dsp:sp modelId="{207069E2-48A6-420D-A620-7AB02E3BF1B7}">
      <dsp:nvSpPr>
        <dsp:cNvPr id="0" name=""/>
        <dsp:cNvSpPr/>
      </dsp:nvSpPr>
      <dsp:spPr>
        <a:xfrm>
          <a:off x="425510" y="2101441"/>
          <a:ext cx="2959447" cy="147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4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Bebas Sumber</a:t>
          </a:r>
        </a:p>
      </dsp:txBody>
      <dsp:txXfrm>
        <a:off x="425510" y="2101441"/>
        <a:ext cx="2959447" cy="1479723"/>
      </dsp:txXfrm>
    </dsp:sp>
    <dsp:sp modelId="{9EC45215-9C76-4D32-8E43-8315B958A271}">
      <dsp:nvSpPr>
        <dsp:cNvPr id="0" name=""/>
        <dsp:cNvSpPr/>
      </dsp:nvSpPr>
      <dsp:spPr>
        <a:xfrm>
          <a:off x="4006441" y="2101441"/>
          <a:ext cx="2959447" cy="147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48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Dengan</a:t>
          </a:r>
          <a:r>
            <a:rPr kumimoji="0" lang="en-US" altLang="en-US" sz="4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en-US" altLang="en-US" sz="48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</a:t>
          </a:r>
          <a:endParaRPr kumimoji="0" lang="en-US" altLang="en-US" sz="4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006441" y="2101441"/>
        <a:ext cx="2959447" cy="1479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F75EDB-72DD-4C4B-8CD4-3B9112333D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3"/>
            <a:ext cx="77724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DE780-54E1-4894-AE90-BE03E439C2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E4D87-8810-49CC-AF2B-8716AF004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39799"/>
            <a:ext cx="1971675" cy="5237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39799"/>
            <a:ext cx="5800725" cy="5237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7B0FB-27D3-4879-A23B-48DF3C8DC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FC1F2-53FF-4B8D-88C1-E66DB7D9F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6913A37-DC28-4CB5-B735-8F25C86222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4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6F794-65C6-44A0-BDC6-672D8B3C47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5C04C-A459-4148-8C81-117A6E8AD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ED4A4-6937-4BEB-B913-5B42375F1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7886700" cy="776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383F7-AA11-4C70-A695-47B1E089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0080"/>
            <a:ext cx="78867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1AD2E-DF77-4F2A-918A-1529EE5E5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6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1DE59-CB4A-40EE-A6EF-379806C554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478C1-41BB-44ED-A08C-FF5921B22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F4E4F-F722-4F7B-9143-BA8B29E3F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735803"/>
              </p:ext>
            </p:extLst>
          </p:nvPr>
        </p:nvGraphicFramePr>
        <p:xfrm>
          <a:off x="-12700" y="6249988"/>
          <a:ext cx="9156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46" name="CorelDRAW" r:id="rId16" imgW="6841112" imgH="478322" progId="">
                  <p:embed/>
                </p:oleObj>
              </mc:Choice>
              <mc:Fallback>
                <p:oleObj name="CorelDRAW" r:id="rId16" imgW="6841112" imgH="478322" progId="">
                  <p:embed/>
                  <p:pic>
                    <p:nvPicPr>
                      <p:cNvPr id="12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6249988"/>
                        <a:ext cx="91567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908720"/>
            <a:ext cx="78867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50352"/>
            <a:ext cx="78867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463" y="63531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23451A8-F245-4589-9746-89A95F65827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675015"/>
              </p:ext>
            </p:extLst>
          </p:nvPr>
        </p:nvGraphicFramePr>
        <p:xfrm>
          <a:off x="212110" y="157162"/>
          <a:ext cx="1551578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47" name="CorelDRAW" r:id="rId18" imgW="1293557" imgH="445660" progId="">
                  <p:embed/>
                </p:oleObj>
              </mc:Choice>
              <mc:Fallback>
                <p:oleObj name="CorelDRAW" r:id="rId18" imgW="1293557" imgH="445660" progId="">
                  <p:embed/>
                  <p:pic>
                    <p:nvPicPr>
                      <p:cNvPr id="7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0" y="157162"/>
                        <a:ext cx="1551578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9144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9144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5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png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2.png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42.wmf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47.wmf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Bab 7.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dan </a:t>
            </a:r>
            <a:r>
              <a:rPr lang="en-US" dirty="0" err="1"/>
              <a:t>Respon</a:t>
            </a:r>
            <a:r>
              <a:rPr lang="en-US" dirty="0"/>
              <a:t> Steady State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oleh : M. Ramdhani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B326-56B5-4D3D-B78D-3020CE93357F}" type="slidenum">
              <a:rPr lang="en-US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658333" y="990601"/>
            <a:ext cx="7886700" cy="1143000"/>
          </a:xfrm>
        </p:spPr>
        <p:txBody>
          <a:bodyPr/>
          <a:lstStyle/>
          <a:p>
            <a:r>
              <a:rPr lang="id-ID" dirty="0"/>
              <a:t>Pada saat t = 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  <a:p>
            <a:r>
              <a:rPr lang="id-ID" dirty="0"/>
              <a:t>Pada saat t &gt; 0</a:t>
            </a:r>
            <a:r>
              <a:rPr lang="en-US" dirty="0"/>
              <a:t> 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913-ECF7-4EEB-8E84-29A9CF7AC365}" type="slidenum">
              <a:rPr lang="en-US"/>
              <a:pPr/>
              <a:t>92</a:t>
            </a:fld>
            <a:endParaRPr lang="en-US"/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612363"/>
              </p:ext>
            </p:extLst>
          </p:nvPr>
        </p:nvGraphicFramePr>
        <p:xfrm>
          <a:off x="3886200" y="887208"/>
          <a:ext cx="17526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4" name="Equation" r:id="rId3" imgW="672808" imgH="228501" progId="Equation.3">
                  <p:embed/>
                </p:oleObj>
              </mc:Choice>
              <mc:Fallback>
                <p:oleObj name="Equation" r:id="rId3" imgW="672808" imgH="22850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887208"/>
                        <a:ext cx="17526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610A37-9CF0-476B-9CD1-E6BD8243A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33" y="1905010"/>
            <a:ext cx="3227867" cy="2972328"/>
          </a:xfrm>
          <a:prstGeom prst="rect">
            <a:avLst/>
          </a:prstGeom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44D9AFFA-D6BF-46F2-8FD1-5CA047E77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14148"/>
              </p:ext>
            </p:extLst>
          </p:nvPr>
        </p:nvGraphicFramePr>
        <p:xfrm>
          <a:off x="4191137" y="2081982"/>
          <a:ext cx="4291012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5" name="Equation" r:id="rId6" imgW="2019240" imgH="1688760" progId="Equation.DSMT4">
                  <p:embed/>
                </p:oleObj>
              </mc:Choice>
              <mc:Fallback>
                <p:oleObj name="Equation" r:id="rId6" imgW="2019240" imgH="1688760" progId="Equation.DSMT4">
                  <p:embed/>
                  <p:pic>
                    <p:nvPicPr>
                      <p:cNvPr id="200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137" y="2081982"/>
                        <a:ext cx="4291012" cy="357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DA72-49B8-4C22-92B7-0E2612E456DC}" type="slidenum">
              <a:rPr lang="en-US"/>
              <a:pPr/>
              <a:t>93</a:t>
            </a:fld>
            <a:endParaRPr lang="en-US"/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04791"/>
              </p:ext>
            </p:extLst>
          </p:nvPr>
        </p:nvGraphicFramePr>
        <p:xfrm>
          <a:off x="791266" y="4140195"/>
          <a:ext cx="236220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8" name="Equation" r:id="rId3" imgW="1600200" imgH="1218960" progId="Equation.DSMT4">
                  <p:embed/>
                </p:oleObj>
              </mc:Choice>
              <mc:Fallback>
                <p:oleObj name="Equation" r:id="rId3" imgW="1600200" imgH="1218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66" y="4140195"/>
                        <a:ext cx="2362200" cy="179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6327C00A-49B9-4CE6-A743-00D003AC1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76816"/>
              </p:ext>
            </p:extLst>
          </p:nvPr>
        </p:nvGraphicFramePr>
        <p:xfrm>
          <a:off x="5069758" y="1520573"/>
          <a:ext cx="2057400" cy="263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9" name="Equation" r:id="rId5" imgW="1307880" imgH="1676160" progId="Equation.DSMT4">
                  <p:embed/>
                </p:oleObj>
              </mc:Choice>
              <mc:Fallback>
                <p:oleObj name="Equation" r:id="rId5" imgW="1307880" imgH="1676160" progId="Equation.DSMT4">
                  <p:embed/>
                  <p:pic>
                    <p:nvPicPr>
                      <p:cNvPr id="201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758" y="1520573"/>
                        <a:ext cx="2057400" cy="26386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B8615E-DB43-4970-A770-9F1EA72BC2E6}"/>
              </a:ext>
            </a:extLst>
          </p:cNvPr>
          <p:cNvCxnSpPr/>
          <p:nvPr/>
        </p:nvCxnSpPr>
        <p:spPr>
          <a:xfrm>
            <a:off x="4572000" y="1670843"/>
            <a:ext cx="0" cy="394811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3225415-942F-452B-9EEB-165CFA2E5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526082"/>
              </p:ext>
            </p:extLst>
          </p:nvPr>
        </p:nvGraphicFramePr>
        <p:xfrm>
          <a:off x="854793" y="1670843"/>
          <a:ext cx="2190750" cy="191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0" name="Equation" r:id="rId7" imgW="1435100" imgH="1257300" progId="Equation.3">
                  <p:embed/>
                </p:oleObj>
              </mc:Choice>
              <mc:Fallback>
                <p:oleObj name="Equation" r:id="rId7" imgW="1435100" imgH="12573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44D9AFFA-D6BF-46F2-8FD1-5CA047E77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93" y="1670843"/>
                        <a:ext cx="2190750" cy="19146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61C3979B-5C6B-4CEF-99D7-8851471AD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Pers. </a:t>
            </a:r>
            <a:r>
              <a:rPr lang="en-US" dirty="0" err="1"/>
              <a:t>Diferensial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1 (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60E350-E96B-4738-951F-2144B4B60B3D}"/>
              </a:ext>
            </a:extLst>
          </p:cNvPr>
          <p:cNvSpPr/>
          <p:nvPr/>
        </p:nvSpPr>
        <p:spPr>
          <a:xfrm>
            <a:off x="628650" y="3618190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/>
              <a:t>Integral </a:t>
            </a:r>
            <a:r>
              <a:rPr lang="en-ID" sz="2400" dirty="0" err="1"/>
              <a:t>kedua</a:t>
            </a:r>
            <a:r>
              <a:rPr lang="en-ID" sz="2400" dirty="0"/>
              <a:t> </a:t>
            </a:r>
            <a:r>
              <a:rPr lang="en-ID" sz="2400" dirty="0" err="1"/>
              <a:t>ruas</a:t>
            </a:r>
            <a:r>
              <a:rPr lang="en-ID" sz="2400" dirty="0"/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43A16-8E89-445D-B675-9225A52EA287}"/>
              </a:ext>
            </a:extLst>
          </p:cNvPr>
          <p:cNvSpPr/>
          <p:nvPr/>
        </p:nvSpPr>
        <p:spPr>
          <a:xfrm>
            <a:off x="4651729" y="4267200"/>
            <a:ext cx="2348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 err="1"/>
              <a:t>Konstanta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: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69E263C5-267B-4A60-A716-3F4EAE2FE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157741"/>
              </p:ext>
            </p:extLst>
          </p:nvPr>
        </p:nvGraphicFramePr>
        <p:xfrm>
          <a:off x="7010400" y="4283081"/>
          <a:ext cx="986026" cy="3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1" name="Equation" r:id="rId9" imgW="482400" imgH="177480" progId="Equation.DSMT4">
                  <p:embed/>
                </p:oleObj>
              </mc:Choice>
              <mc:Fallback>
                <p:oleObj name="Equation" r:id="rId9" imgW="482400" imgH="17748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6327C00A-49B9-4CE6-A743-00D003AC1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283081"/>
                        <a:ext cx="986026" cy="365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31B41F-91AE-4496-AF06-E2241839FE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8730" y="4728865"/>
            <a:ext cx="2539455" cy="16029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066800"/>
            <a:ext cx="7886700" cy="458032"/>
          </a:xfrm>
        </p:spPr>
        <p:txBody>
          <a:bodyPr/>
          <a:lstStyle/>
          <a:p>
            <a:pPr marL="541338" indent="-541338">
              <a:buFontTx/>
              <a:buAutoNum type="arabicPeriod" startAt="2"/>
            </a:pPr>
            <a:r>
              <a:rPr lang="id-ID" sz="4000" dirty="0"/>
              <a:t>Rangkaian RL bebas sumber</a:t>
            </a:r>
            <a:endParaRPr lang="en-US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55B-7918-4832-8B1F-DF0CA6B941CD}" type="slidenum">
              <a:rPr lang="en-US"/>
              <a:pPr/>
              <a:t>94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E2B4E0-5B4B-492E-B1FA-7AC3E72F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5764846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50937"/>
            <a:ext cx="8305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2800" dirty="0"/>
              <a:t>Pada saat t = 0 </a:t>
            </a:r>
            <a:r>
              <a:rPr lang="en-US" sz="2800" dirty="0">
                <a:sym typeface="Wingdings" pitchFamily="2" charset="2"/>
              </a:rPr>
              <a:t>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ym typeface="Wingdings" pitchFamily="2" charset="2"/>
              </a:rPr>
              <a:t>Pada saat t &gt; 0</a:t>
            </a:r>
            <a:r>
              <a:rPr lang="en-US" sz="2800" dirty="0">
                <a:sym typeface="Wingdings" pitchFamily="2" charset="2"/>
              </a:rPr>
              <a:t> </a:t>
            </a:r>
          </a:p>
        </p:txBody>
      </p:sp>
      <p:graphicFrame>
        <p:nvGraphicFramePr>
          <p:cNvPr id="20378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8965737"/>
              </p:ext>
            </p:extLst>
          </p:nvPr>
        </p:nvGraphicFramePr>
        <p:xfrm>
          <a:off x="3886200" y="998537"/>
          <a:ext cx="16748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7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998537"/>
                        <a:ext cx="16748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956300"/>
            <a:ext cx="2133600" cy="476250"/>
          </a:xfrm>
        </p:spPr>
        <p:txBody>
          <a:bodyPr/>
          <a:lstStyle/>
          <a:p>
            <a:fld id="{62565A71-1324-4C75-A199-1EC2F554E745}" type="slidenum">
              <a:rPr lang="en-US"/>
              <a:pPr/>
              <a:t>95</a:t>
            </a:fld>
            <a:endParaRPr lang="en-US"/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0" y="2774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67697-34AD-4C44-B4FA-E858F111B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133599"/>
            <a:ext cx="3260131" cy="3725864"/>
          </a:xfrm>
          <a:prstGeom prst="rect">
            <a:avLst/>
          </a:prstGeom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01A450D-3E52-4BCF-BAFC-C22B5F3DC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65629"/>
              </p:ext>
            </p:extLst>
          </p:nvPr>
        </p:nvGraphicFramePr>
        <p:xfrm>
          <a:off x="4298950" y="2081213"/>
          <a:ext cx="4075113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8" name="Equation" r:id="rId6" imgW="1917360" imgH="1688760" progId="Equation.DSMT4">
                  <p:embed/>
                </p:oleObj>
              </mc:Choice>
              <mc:Fallback>
                <p:oleObj name="Equation" r:id="rId6" imgW="1917360" imgH="168876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44D9AFFA-D6BF-46F2-8FD1-5CA047E77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081213"/>
                        <a:ext cx="4075113" cy="357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9052-EDD5-47BE-9F13-51E13702DC88}" type="slidenum">
              <a:rPr lang="en-US"/>
              <a:pPr/>
              <a:t>96</a:t>
            </a:fld>
            <a:endParaRPr lang="en-US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58717"/>
              </p:ext>
            </p:extLst>
          </p:nvPr>
        </p:nvGraphicFramePr>
        <p:xfrm>
          <a:off x="914400" y="1423894"/>
          <a:ext cx="2438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1" name="Equation" r:id="rId3" imgW="1218960" imgH="1257120" progId="Equation.DSMT4">
                  <p:embed/>
                </p:oleObj>
              </mc:Choice>
              <mc:Fallback>
                <p:oleObj name="Equation" r:id="rId3" imgW="1218960" imgH="1257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23894"/>
                        <a:ext cx="2438400" cy="2514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18534D60-889B-477D-BA90-29AB07F67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Pers. </a:t>
            </a:r>
            <a:r>
              <a:rPr lang="en-US" dirty="0" err="1"/>
              <a:t>Diferensial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1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Alami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33328-871A-4800-A5F6-497BA55174A9}"/>
              </a:ext>
            </a:extLst>
          </p:cNvPr>
          <p:cNvCxnSpPr>
            <a:cxnSpLocks/>
          </p:cNvCxnSpPr>
          <p:nvPr/>
        </p:nvCxnSpPr>
        <p:spPr>
          <a:xfrm>
            <a:off x="4724400" y="1485908"/>
            <a:ext cx="0" cy="46862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437C5AB-8174-4C5E-9E64-4D891A056131}"/>
              </a:ext>
            </a:extLst>
          </p:cNvPr>
          <p:cNvSpPr/>
          <p:nvPr/>
        </p:nvSpPr>
        <p:spPr>
          <a:xfrm>
            <a:off x="628650" y="3995636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/>
              <a:t>Integral </a:t>
            </a:r>
            <a:r>
              <a:rPr lang="en-ID" sz="2400" dirty="0" err="1"/>
              <a:t>kedua</a:t>
            </a:r>
            <a:r>
              <a:rPr lang="en-ID" sz="2400" dirty="0"/>
              <a:t> </a:t>
            </a:r>
            <a:r>
              <a:rPr lang="en-ID" sz="2400" dirty="0" err="1"/>
              <a:t>ruas</a:t>
            </a:r>
            <a:r>
              <a:rPr lang="en-ID" sz="2400" dirty="0"/>
              <a:t>: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226DEA-F48E-445F-A3EF-B88D00858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91210"/>
              </p:ext>
            </p:extLst>
          </p:nvPr>
        </p:nvGraphicFramePr>
        <p:xfrm>
          <a:off x="895359" y="4479406"/>
          <a:ext cx="2895600" cy="184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2" name="Equation" r:id="rId5" imgW="1434960" imgH="914400" progId="Equation.DSMT4">
                  <p:embed/>
                </p:oleObj>
              </mc:Choice>
              <mc:Fallback>
                <p:oleObj name="Equation" r:id="rId5" imgW="1434960" imgH="914400" progId="Equation.DSMT4">
                  <p:embed/>
                  <p:pic>
                    <p:nvPicPr>
                      <p:cNvPr id="206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9" y="4479406"/>
                        <a:ext cx="2895600" cy="1844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2B58DB5E-82B1-4635-8D6A-9230BD644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59589"/>
              </p:ext>
            </p:extLst>
          </p:nvPr>
        </p:nvGraphicFramePr>
        <p:xfrm>
          <a:off x="5600717" y="1485908"/>
          <a:ext cx="1790679" cy="260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3" name="Equation" r:id="rId7" imgW="863280" imgH="1257120" progId="Equation.DSMT4">
                  <p:embed/>
                </p:oleObj>
              </mc:Choice>
              <mc:Fallback>
                <p:oleObj name="Equation" r:id="rId7" imgW="863280" imgH="1257120" progId="Equation.DSMT4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44160261-C2BA-4A6D-9689-16FA50A6D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17" y="1485908"/>
                        <a:ext cx="1790679" cy="2605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5EAE483-B663-4908-80B4-21D6D8BED451}"/>
              </a:ext>
            </a:extLst>
          </p:cNvPr>
          <p:cNvSpPr/>
          <p:nvPr/>
        </p:nvSpPr>
        <p:spPr>
          <a:xfrm>
            <a:off x="5241540" y="4144059"/>
            <a:ext cx="2348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 err="1"/>
              <a:t>Konstanta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: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668C56C5-63B3-4504-9944-D3E7DA566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033790"/>
              </p:ext>
            </p:extLst>
          </p:nvPr>
        </p:nvGraphicFramePr>
        <p:xfrm>
          <a:off x="7589875" y="3970872"/>
          <a:ext cx="8048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4" name="Equation" r:id="rId9" imgW="393480" imgH="393480" progId="Equation.DSMT4">
                  <p:embed/>
                </p:oleObj>
              </mc:Choice>
              <mc:Fallback>
                <p:oleObj name="Equation" r:id="rId9" imgW="393480" imgH="393480" progId="Equation.DSMT4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69E263C5-267B-4A60-A716-3F4EAE2FE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75" y="3970872"/>
                        <a:ext cx="804863" cy="80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41EB21-EE12-4CDE-A5A0-ADDD444870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1137" y="4772460"/>
            <a:ext cx="233362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43000"/>
            <a:ext cx="7886700" cy="458032"/>
          </a:xfrm>
        </p:spPr>
        <p:txBody>
          <a:bodyPr/>
          <a:lstStyle/>
          <a:p>
            <a:pPr marL="542925" indent="-542925">
              <a:buFontTx/>
              <a:buAutoNum type="arabicPeriod" startAt="3"/>
            </a:pPr>
            <a:r>
              <a:rPr lang="id-ID" sz="4000" dirty="0"/>
              <a:t>Rangkaian RC dengan sumber</a:t>
            </a:r>
            <a:endParaRPr lang="en-US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038E-6C03-4FF4-9B39-6EF026B8F908}" type="slidenum">
              <a:rPr lang="en-US"/>
              <a:pPr/>
              <a:t>97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4B983-0D48-4DDB-9F51-4FFAE4E2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593725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58833"/>
            <a:ext cx="7886700" cy="1050967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id-ID" dirty="0"/>
              <a:t>t = 0 </a:t>
            </a:r>
            <a:r>
              <a:rPr lang="en-US" dirty="0">
                <a:sym typeface="Wingdings" pitchFamily="2" charset="2"/>
              </a:rPr>
              <a:t> </a:t>
            </a:r>
          </a:p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id-ID" dirty="0"/>
              <a:t>t </a:t>
            </a:r>
            <a:r>
              <a:rPr lang="en-US" dirty="0"/>
              <a:t>&gt;</a:t>
            </a:r>
            <a:r>
              <a:rPr lang="id-ID" dirty="0"/>
              <a:t> 0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7DD7-E1E9-469F-8BE1-3F0F1109AFD8}" type="slidenum">
              <a:rPr lang="en-US"/>
              <a:pPr/>
              <a:t>98</a:t>
            </a:fld>
            <a:endParaRPr lang="en-US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2966"/>
              </p:ext>
            </p:extLst>
          </p:nvPr>
        </p:nvGraphicFramePr>
        <p:xfrm>
          <a:off x="3810000" y="1096555"/>
          <a:ext cx="18288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5" name="Equation" r:id="rId3" imgW="672808" imgH="228501" progId="Equation.3">
                  <p:embed/>
                </p:oleObj>
              </mc:Choice>
              <mc:Fallback>
                <p:oleObj name="Equation" r:id="rId3" imgW="672808" imgH="22850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96555"/>
                        <a:ext cx="18288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BFC3FE0-5390-45A1-9096-6EA9C8F50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057400"/>
            <a:ext cx="4005471" cy="2362200"/>
          </a:xfrm>
          <a:prstGeom prst="rect">
            <a:avLst/>
          </a:prstGeom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76C2A4B-6149-4C56-AF75-2EA294214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80344"/>
              </p:ext>
            </p:extLst>
          </p:nvPr>
        </p:nvGraphicFramePr>
        <p:xfrm>
          <a:off x="4851082" y="1981200"/>
          <a:ext cx="2845117" cy="330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6" name="Equation" r:id="rId6" imgW="1434960" imgH="1663560" progId="Equation.DSMT4">
                  <p:embed/>
                </p:oleObj>
              </mc:Choice>
              <mc:Fallback>
                <p:oleObj name="Equation" r:id="rId6" imgW="1434960" imgH="1663560" progId="Equation.DSMT4">
                  <p:embed/>
                  <p:pic>
                    <p:nvPicPr>
                      <p:cNvPr id="209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082" y="1981200"/>
                        <a:ext cx="2845117" cy="33049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D509-8421-4BE4-A831-2D93DBCC516A}" type="slidenum">
              <a:rPr lang="en-US"/>
              <a:pPr/>
              <a:t>99</a:t>
            </a:fld>
            <a:endParaRPr lang="en-US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09972"/>
              </p:ext>
            </p:extLst>
          </p:nvPr>
        </p:nvGraphicFramePr>
        <p:xfrm>
          <a:off x="990600" y="1524000"/>
          <a:ext cx="2971800" cy="20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0" name="Equation" r:id="rId3" imgW="1816100" imgH="1257300" progId="Equation.3">
                  <p:embed/>
                </p:oleObj>
              </mc:Choice>
              <mc:Fallback>
                <p:oleObj name="Equation" r:id="rId3" imgW="1816100" imgH="1257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971800" cy="20537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A314C1C-DC3E-4958-A743-FBE51EF5F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Pers. </a:t>
            </a:r>
            <a:r>
              <a:rPr lang="en-US" dirty="0" err="1"/>
              <a:t>Diferensial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1 (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Paksa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F97D-2EAA-4327-87D8-036C51C254CE}"/>
              </a:ext>
            </a:extLst>
          </p:cNvPr>
          <p:cNvSpPr/>
          <p:nvPr/>
        </p:nvSpPr>
        <p:spPr>
          <a:xfrm>
            <a:off x="628650" y="3581400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/>
              <a:t>Integral </a:t>
            </a:r>
            <a:r>
              <a:rPr lang="en-ID" sz="2400" dirty="0" err="1"/>
              <a:t>kedua</a:t>
            </a:r>
            <a:r>
              <a:rPr lang="en-ID" sz="2400" dirty="0"/>
              <a:t> </a:t>
            </a:r>
            <a:r>
              <a:rPr lang="en-ID" sz="2400" dirty="0" err="1"/>
              <a:t>ruas</a:t>
            </a:r>
            <a:r>
              <a:rPr lang="en-ID" sz="2400" dirty="0"/>
              <a:t>: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469E784-E4EF-4675-B195-9F23790D0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53064"/>
              </p:ext>
            </p:extLst>
          </p:nvPr>
        </p:nvGraphicFramePr>
        <p:xfrm>
          <a:off x="941137" y="4038600"/>
          <a:ext cx="3554663" cy="229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1" name="Equation" r:id="rId5" imgW="1904760" imgH="1231560" progId="Equation.DSMT4">
                  <p:embed/>
                </p:oleObj>
              </mc:Choice>
              <mc:Fallback>
                <p:oleObj name="Equation" r:id="rId5" imgW="1904760" imgH="1231560" progId="Equation.DSMT4">
                  <p:embed/>
                  <p:pic>
                    <p:nvPicPr>
                      <p:cNvPr id="211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137" y="4038600"/>
                        <a:ext cx="3554663" cy="2298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14B01-B2C2-4AFB-8002-AF39C3643A79}"/>
              </a:ext>
            </a:extLst>
          </p:cNvPr>
          <p:cNvCxnSpPr>
            <a:cxnSpLocks/>
          </p:cNvCxnSpPr>
          <p:nvPr/>
        </p:nvCxnSpPr>
        <p:spPr>
          <a:xfrm>
            <a:off x="4724400" y="1600203"/>
            <a:ext cx="0" cy="44195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D59C72F6-1253-43AA-9D62-72AD9D5C26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99002"/>
              </p:ext>
            </p:extLst>
          </p:nvPr>
        </p:nvGraphicFramePr>
        <p:xfrm>
          <a:off x="5181601" y="1474789"/>
          <a:ext cx="2745132" cy="14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2" name="Equation" r:id="rId7" imgW="1257120" imgH="685800" progId="Equation.DSMT4">
                  <p:embed/>
                </p:oleObj>
              </mc:Choice>
              <mc:Fallback>
                <p:oleObj name="Equation" r:id="rId7" imgW="1257120" imgH="685800" progId="Equation.DSMT4">
                  <p:embed/>
                  <p:pic>
                    <p:nvPicPr>
                      <p:cNvPr id="211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1474789"/>
                        <a:ext cx="2745132" cy="14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18AB889F-0434-42DB-B131-E99FAEBAF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191319"/>
              </p:ext>
            </p:extLst>
          </p:nvPr>
        </p:nvGraphicFramePr>
        <p:xfrm>
          <a:off x="5181601" y="4663686"/>
          <a:ext cx="344963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3" name="Equation" r:id="rId9" imgW="1752480" imgH="355320" progId="Equation.DSMT4">
                  <p:embed/>
                </p:oleObj>
              </mc:Choice>
              <mc:Fallback>
                <p:oleObj name="Equation" r:id="rId9" imgW="1752480" imgH="35532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D59C72F6-1253-43AA-9D62-72AD9D5C26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4663686"/>
                        <a:ext cx="344963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ardrop 2">
            <a:extLst>
              <a:ext uri="{FF2B5EF4-FFF2-40B4-BE49-F238E27FC236}">
                <a16:creationId xmlns:a16="http://schemas.microsoft.com/office/drawing/2014/main" id="{A127E153-94A7-4AB0-8429-A6D80BCFAE2B}"/>
              </a:ext>
            </a:extLst>
          </p:cNvPr>
          <p:cNvSpPr/>
          <p:nvPr/>
        </p:nvSpPr>
        <p:spPr>
          <a:xfrm>
            <a:off x="6096000" y="2286000"/>
            <a:ext cx="990600" cy="685789"/>
          </a:xfrm>
          <a:prstGeom prst="teardro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EB588-1FB8-42EA-B2E6-8158776431E1}"/>
              </a:ext>
            </a:extLst>
          </p:cNvPr>
          <p:cNvSpPr txBox="1"/>
          <p:nvPr/>
        </p:nvSpPr>
        <p:spPr>
          <a:xfrm>
            <a:off x="7086600" y="2110859"/>
            <a:ext cx="17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>
                <a:solidFill>
                  <a:srgbClr val="FF0000"/>
                </a:solidFill>
              </a:rPr>
              <a:t>Respon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Alami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E9461681-E60E-490C-869E-FBF2D26AA11D}"/>
              </a:ext>
            </a:extLst>
          </p:cNvPr>
          <p:cNvSpPr/>
          <p:nvPr/>
        </p:nvSpPr>
        <p:spPr>
          <a:xfrm rot="4910664">
            <a:off x="7264175" y="2451198"/>
            <a:ext cx="657141" cy="662785"/>
          </a:xfrm>
          <a:prstGeom prst="teardrop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CB557-F5DC-4E80-AC3E-3BEA66FFC16A}"/>
              </a:ext>
            </a:extLst>
          </p:cNvPr>
          <p:cNvSpPr txBox="1"/>
          <p:nvPr/>
        </p:nvSpPr>
        <p:spPr>
          <a:xfrm>
            <a:off x="7486650" y="3032294"/>
            <a:ext cx="17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>
                <a:solidFill>
                  <a:srgbClr val="FF0000"/>
                </a:solidFill>
              </a:rPr>
              <a:t>Respon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Paksa</a:t>
            </a:r>
            <a:endParaRPr lang="en-ID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7E21658-30DE-4D14-B358-258B8B9CE571}"/>
                  </a:ext>
                </a:extLst>
              </p:cNvPr>
              <p:cNvSpPr/>
              <p:nvPr/>
            </p:nvSpPr>
            <p:spPr>
              <a:xfrm>
                <a:off x="4944263" y="3642398"/>
                <a:ext cx="3495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sz="2400" dirty="0"/>
                  <a:t>Pada </a:t>
                </a:r>
                <a:r>
                  <a:rPr lang="en-ID" sz="2400" dirty="0" err="1"/>
                  <a:t>saat</a:t>
                </a:r>
                <a:r>
                  <a:rPr lang="en-ID" sz="2400" dirty="0"/>
                  <a:t> t=0,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D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ID" sz="2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7E21658-30DE-4D14-B358-258B8B9CE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63" y="3642398"/>
                <a:ext cx="3495316" cy="461665"/>
              </a:xfrm>
              <a:prstGeom prst="rect">
                <a:avLst/>
              </a:prstGeom>
              <a:blipFill>
                <a:blip r:embed="rId11"/>
                <a:stretch>
                  <a:fillRect l="-2618" t="-10667" b="-30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53A8D7A-5D60-4AC5-AF67-5D51AA655D61}"/>
              </a:ext>
            </a:extLst>
          </p:cNvPr>
          <p:cNvSpPr/>
          <p:nvPr/>
        </p:nvSpPr>
        <p:spPr>
          <a:xfrm>
            <a:off x="4944263" y="4212181"/>
            <a:ext cx="138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 err="1"/>
              <a:t>Sehingga</a:t>
            </a:r>
            <a:r>
              <a:rPr lang="en-ID" sz="2400" dirty="0"/>
              <a:t>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90600"/>
            <a:ext cx="7886700" cy="458032"/>
          </a:xfrm>
        </p:spPr>
        <p:txBody>
          <a:bodyPr/>
          <a:lstStyle/>
          <a:p>
            <a:pPr marL="541338" indent="-541338">
              <a:buFontTx/>
              <a:buAutoNum type="arabicPeriod" startAt="4"/>
            </a:pPr>
            <a:r>
              <a:rPr lang="id-ID" sz="4000" dirty="0"/>
              <a:t>Rangkaian RL  dengan Sumber</a:t>
            </a:r>
            <a:endParaRPr lang="en-US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8F66-5BCD-4DDD-9D8B-E47729F4F8E7}" type="slidenum">
              <a:rPr lang="en-US"/>
              <a:pPr/>
              <a:t>100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21BF7F-0C03-46F8-B079-F2903D73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95" y="1676400"/>
            <a:ext cx="748061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7322" y="1166018"/>
            <a:ext cx="4038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Pada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id-ID" sz="2800" dirty="0"/>
              <a:t>t = 0</a:t>
            </a:r>
            <a:r>
              <a:rPr lang="en-US" sz="2800" dirty="0">
                <a:sym typeface="Wingdings" pitchFamily="2" charset="2"/>
              </a:rPr>
              <a:t>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Pada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id-ID" sz="2800" dirty="0"/>
              <a:t>t </a:t>
            </a:r>
            <a:r>
              <a:rPr lang="en-US" sz="2800" dirty="0"/>
              <a:t>&gt;</a:t>
            </a:r>
            <a:r>
              <a:rPr lang="id-ID" sz="2800" dirty="0"/>
              <a:t> 0 </a:t>
            </a:r>
            <a:endParaRPr lang="en-US" sz="2800" dirty="0"/>
          </a:p>
        </p:txBody>
      </p:sp>
      <p:graphicFrame>
        <p:nvGraphicFramePr>
          <p:cNvPr id="215047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2957194"/>
              </p:ext>
            </p:extLst>
          </p:nvPr>
        </p:nvGraphicFramePr>
        <p:xfrm>
          <a:off x="5065643" y="2294644"/>
          <a:ext cx="3283023" cy="312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6" name="Equation" r:id="rId3" imgW="1612800" imgH="1536480" progId="Equation.DSMT4">
                  <p:embed/>
                </p:oleObj>
              </mc:Choice>
              <mc:Fallback>
                <p:oleObj name="Equation" r:id="rId3" imgW="1612800" imgH="1536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643" y="2294644"/>
                        <a:ext cx="3283023" cy="3129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6630-0582-4AA0-8905-10D58B05DA50}" type="slidenum">
              <a:rPr lang="en-US"/>
              <a:pPr/>
              <a:t>101</a:t>
            </a:fld>
            <a:endParaRPr lang="en-US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239137"/>
              </p:ext>
            </p:extLst>
          </p:nvPr>
        </p:nvGraphicFramePr>
        <p:xfrm>
          <a:off x="3581400" y="113519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7" name="Equation" r:id="rId5" imgW="622030" imgH="228501" progId="Equation.3">
                  <p:embed/>
                </p:oleObj>
              </mc:Choice>
              <mc:Fallback>
                <p:oleObj name="Equation" r:id="rId5" imgW="622030" imgH="22850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13519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9952C20-6EF3-45B7-9243-2D4AD92A9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953" y="2057400"/>
            <a:ext cx="4220936" cy="2514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930C13-3B57-4836-BBA6-7B1FC212183C}"/>
              </a:ext>
            </a:extLst>
          </p:cNvPr>
          <p:cNvSpPr/>
          <p:nvPr/>
        </p:nvSpPr>
        <p:spPr>
          <a:xfrm>
            <a:off x="5065643" y="1831970"/>
            <a:ext cx="2481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Kirchoff</a:t>
            </a:r>
            <a:r>
              <a:rPr lang="en-US" sz="2400" dirty="0"/>
              <a:t> II:</a:t>
            </a:r>
            <a:r>
              <a:rPr lang="en-US" dirty="0"/>
              <a:t> 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7385" y="961353"/>
            <a:ext cx="7886700" cy="458032"/>
          </a:xfrm>
        </p:spPr>
        <p:txBody>
          <a:bodyPr/>
          <a:lstStyle/>
          <a:p>
            <a:pPr marL="838200" indent="-838200" algn="l" eaLnBrk="1" hangingPunct="1"/>
            <a:r>
              <a:rPr lang="id-ID" dirty="0"/>
              <a:t>Kapasitor (C)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50353"/>
            <a:ext cx="7886700" cy="142144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F</a:t>
            </a:r>
            <a:r>
              <a:rPr lang="id-ID" dirty="0"/>
              <a:t>ungsi untuk membatasi arus DC yang mengalir pada kapasitor tersebut, dan dapat menyimpan energi dalam bentuk medan listrik</a:t>
            </a:r>
            <a:r>
              <a:rPr lang="en-US" dirty="0"/>
              <a:t>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3F8437-6C45-4979-BC17-5A7F12C7C5B3}" type="slidenum">
              <a:rPr lang="en-US"/>
              <a:pPr/>
              <a:t>84</a:t>
            </a:fld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469306"/>
              </p:ext>
            </p:extLst>
          </p:nvPr>
        </p:nvGraphicFramePr>
        <p:xfrm>
          <a:off x="3695700" y="2798679"/>
          <a:ext cx="1752600" cy="126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3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798679"/>
                        <a:ext cx="1752600" cy="126064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7A0-6702-4985-92A6-E307BC701379}" type="slidenum">
              <a:rPr lang="en-US"/>
              <a:pPr/>
              <a:t>102</a:t>
            </a:fld>
            <a:endParaRPr lang="en-US"/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54475"/>
              </p:ext>
            </p:extLst>
          </p:nvPr>
        </p:nvGraphicFramePr>
        <p:xfrm>
          <a:off x="914400" y="1386176"/>
          <a:ext cx="2718640" cy="245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5" name="Equation" r:id="rId3" imgW="1574800" imgH="1422400" progId="Equation.3">
                  <p:embed/>
                </p:oleObj>
              </mc:Choice>
              <mc:Fallback>
                <p:oleObj name="Equation" r:id="rId3" imgW="1574800" imgH="142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86176"/>
                        <a:ext cx="2718640" cy="2455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A6CD197-BF9A-463A-A04B-41051276B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Pers. </a:t>
            </a:r>
            <a:r>
              <a:rPr lang="en-US" dirty="0" err="1"/>
              <a:t>Diferensial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1 (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Paksa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0889E-7670-41E8-8120-D4A5AB396B27}"/>
              </a:ext>
            </a:extLst>
          </p:cNvPr>
          <p:cNvSpPr/>
          <p:nvPr/>
        </p:nvSpPr>
        <p:spPr>
          <a:xfrm>
            <a:off x="628650" y="3940425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/>
              <a:t>Integral </a:t>
            </a:r>
            <a:r>
              <a:rPr lang="en-ID" sz="2400" dirty="0" err="1"/>
              <a:t>kedua</a:t>
            </a:r>
            <a:r>
              <a:rPr lang="en-ID" sz="2400" dirty="0"/>
              <a:t> </a:t>
            </a:r>
            <a:r>
              <a:rPr lang="en-ID" sz="2400" dirty="0" err="1"/>
              <a:t>ruas</a:t>
            </a:r>
            <a:r>
              <a:rPr lang="en-ID" sz="2400" dirty="0"/>
              <a:t>: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44E07FA-05CA-4460-A05B-90DA3DE09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7003"/>
              </p:ext>
            </p:extLst>
          </p:nvPr>
        </p:nvGraphicFramePr>
        <p:xfrm>
          <a:off x="914400" y="4449868"/>
          <a:ext cx="3048000" cy="1879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6" name="Equation" r:id="rId5" imgW="1688760" imgH="1041120" progId="Equation.DSMT4">
                  <p:embed/>
                </p:oleObj>
              </mc:Choice>
              <mc:Fallback>
                <p:oleObj name="Equation" r:id="rId5" imgW="1688760" imgH="1041120" progId="Equation.DSMT4">
                  <p:embed/>
                  <p:pic>
                    <p:nvPicPr>
                      <p:cNvPr id="218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49868"/>
                        <a:ext cx="3048000" cy="1879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894D7E2-DA09-42FE-861D-5D1B074E1AC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131874"/>
              </p:ext>
            </p:extLst>
          </p:nvPr>
        </p:nvGraphicFramePr>
        <p:xfrm>
          <a:off x="5185180" y="1298451"/>
          <a:ext cx="2253062" cy="258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7" name="Equation" r:id="rId7" imgW="1117440" imgH="1282680" progId="Equation.DSMT4">
                  <p:embed/>
                </p:oleObj>
              </mc:Choice>
              <mc:Fallback>
                <p:oleObj name="Equation" r:id="rId7" imgW="1117440" imgH="1282680" progId="Equation.DSMT4">
                  <p:embed/>
                  <p:pic>
                    <p:nvPicPr>
                      <p:cNvPr id="218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180" y="1298451"/>
                        <a:ext cx="2253062" cy="258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ardrop 10">
            <a:extLst>
              <a:ext uri="{FF2B5EF4-FFF2-40B4-BE49-F238E27FC236}">
                <a16:creationId xmlns:a16="http://schemas.microsoft.com/office/drawing/2014/main" id="{AEFCF858-B997-4689-AB7B-3A4FA22B9F88}"/>
              </a:ext>
            </a:extLst>
          </p:cNvPr>
          <p:cNvSpPr/>
          <p:nvPr/>
        </p:nvSpPr>
        <p:spPr>
          <a:xfrm>
            <a:off x="5816411" y="3047301"/>
            <a:ext cx="990600" cy="685789"/>
          </a:xfrm>
          <a:prstGeom prst="teardro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81FBD-ADF7-4B55-AE17-57D1482AB9C9}"/>
              </a:ext>
            </a:extLst>
          </p:cNvPr>
          <p:cNvSpPr txBox="1"/>
          <p:nvPr/>
        </p:nvSpPr>
        <p:spPr>
          <a:xfrm>
            <a:off x="6753309" y="2807253"/>
            <a:ext cx="17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>
                <a:solidFill>
                  <a:srgbClr val="FF0000"/>
                </a:solidFill>
              </a:rPr>
              <a:t>Respon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Alami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AAC05924-AF6B-4DE8-BCD3-925B3A1BB7EB}"/>
              </a:ext>
            </a:extLst>
          </p:cNvPr>
          <p:cNvSpPr/>
          <p:nvPr/>
        </p:nvSpPr>
        <p:spPr>
          <a:xfrm rot="4910664">
            <a:off x="6860158" y="3146540"/>
            <a:ext cx="813746" cy="662785"/>
          </a:xfrm>
          <a:prstGeom prst="teardrop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BB11A6-77A4-4363-BBA5-177235512CF2}"/>
                  </a:ext>
                </a:extLst>
              </p:cNvPr>
              <p:cNvSpPr/>
              <p:nvPr/>
            </p:nvSpPr>
            <p:spPr>
              <a:xfrm>
                <a:off x="4749832" y="4245499"/>
                <a:ext cx="33207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sz="2400" dirty="0"/>
                  <a:t>Pada </a:t>
                </a:r>
                <a:r>
                  <a:rPr lang="en-ID" sz="2400" dirty="0" err="1"/>
                  <a:t>saat</a:t>
                </a:r>
                <a:r>
                  <a:rPr lang="en-ID" sz="2400" dirty="0"/>
                  <a:t> t=0,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D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ID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BB11A6-77A4-4363-BBA5-177235512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832" y="4245499"/>
                <a:ext cx="3320717" cy="461665"/>
              </a:xfrm>
              <a:prstGeom prst="rect">
                <a:avLst/>
              </a:prstGeom>
              <a:blipFill>
                <a:blip r:embed="rId9"/>
                <a:stretch>
                  <a:fillRect l="-2752"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29E51E0C-8E5A-4F48-8483-17A03924D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11457"/>
              </p:ext>
            </p:extLst>
          </p:nvPr>
        </p:nvGraphicFramePr>
        <p:xfrm>
          <a:off x="5185180" y="5163345"/>
          <a:ext cx="29543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8" name="Equation" r:id="rId10" imgW="1587240" imgH="444240" progId="Equation.DSMT4">
                  <p:embed/>
                </p:oleObj>
              </mc:Choice>
              <mc:Fallback>
                <p:oleObj name="Equation" r:id="rId10" imgW="1587240" imgH="44424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1894D7E2-DA09-42FE-861D-5D1B074E1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180" y="5163345"/>
                        <a:ext cx="29543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C23912-5F62-4F90-A91D-E629986231A2}"/>
              </a:ext>
            </a:extLst>
          </p:cNvPr>
          <p:cNvSpPr txBox="1"/>
          <p:nvPr/>
        </p:nvSpPr>
        <p:spPr>
          <a:xfrm>
            <a:off x="7438242" y="3770229"/>
            <a:ext cx="17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>
                <a:solidFill>
                  <a:srgbClr val="FF0000"/>
                </a:solidFill>
              </a:rPr>
              <a:t>Respon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Paksa</a:t>
            </a:r>
            <a:endParaRPr lang="en-ID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AE7696-1C03-403A-9775-EAB977DC5B3C}"/>
              </a:ext>
            </a:extLst>
          </p:cNvPr>
          <p:cNvCxnSpPr>
            <a:cxnSpLocks/>
          </p:cNvCxnSpPr>
          <p:nvPr/>
        </p:nvCxnSpPr>
        <p:spPr>
          <a:xfrm>
            <a:off x="4538662" y="1523291"/>
            <a:ext cx="0" cy="44195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4B3755-8911-45A8-8802-8D1AB09602CC}"/>
              </a:ext>
            </a:extLst>
          </p:cNvPr>
          <p:cNvSpPr/>
          <p:nvPr/>
        </p:nvSpPr>
        <p:spPr>
          <a:xfrm>
            <a:off x="4749832" y="4637464"/>
            <a:ext cx="138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 err="1"/>
              <a:t>Sehingga</a:t>
            </a:r>
            <a:r>
              <a:rPr lang="en-ID" sz="2400" dirty="0"/>
              <a:t>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63D9-9B21-48C6-BA1D-2FA20FE5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838200"/>
            <a:ext cx="8410575" cy="1072480"/>
          </a:xfrm>
        </p:spPr>
        <p:txBody>
          <a:bodyPr/>
          <a:lstStyle/>
          <a:p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Diferensial</a:t>
            </a:r>
            <a:r>
              <a:rPr lang="en-ID" dirty="0"/>
              <a:t> </a:t>
            </a:r>
            <a:r>
              <a:rPr lang="en-ID" dirty="0" err="1"/>
              <a:t>Orde</a:t>
            </a:r>
            <a:r>
              <a:rPr lang="en-ID" dirty="0"/>
              <a:t> 1 </a:t>
            </a:r>
            <a:r>
              <a:rPr lang="en-ID" dirty="0" err="1"/>
              <a:t>Respon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Paksa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3925-7EBA-4C73-B9B8-3E1479FD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F794-65C6-44A0-BDC6-672D8B3C475F}" type="slidenum">
              <a:rPr lang="en-US" smtClean="0"/>
              <a:pPr/>
              <a:t>103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C78AAA4-414B-4E94-8EDE-8D9283DD4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34206"/>
              </p:ext>
            </p:extLst>
          </p:nvPr>
        </p:nvGraphicFramePr>
        <p:xfrm>
          <a:off x="938212" y="1977413"/>
          <a:ext cx="1683026" cy="8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4" name="Equation" r:id="rId3" imgW="787320" imgH="393480" progId="Equation.DSMT4">
                  <p:embed/>
                </p:oleObj>
              </mc:Choice>
              <mc:Fallback>
                <p:oleObj name="Equation" r:id="rId3" imgW="787320" imgH="393480" progId="Equation.DSMT4">
                  <p:embed/>
                  <p:pic>
                    <p:nvPicPr>
                      <p:cNvPr id="217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2" y="1977413"/>
                        <a:ext cx="1683026" cy="84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7E1E3D-10B7-4B9B-AA77-2B12354E01AA}"/>
              </a:ext>
            </a:extLst>
          </p:cNvPr>
          <p:cNvSpPr/>
          <p:nvPr/>
        </p:nvSpPr>
        <p:spPr>
          <a:xfrm>
            <a:off x="457200" y="2888768"/>
            <a:ext cx="37799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 err="1"/>
              <a:t>Dimana</a:t>
            </a:r>
            <a:r>
              <a:rPr lang="en-ID" sz="2400" dirty="0"/>
              <a:t>:     y = </a:t>
            </a:r>
            <a:r>
              <a:rPr lang="en-ID" sz="2400" dirty="0" err="1"/>
              <a:t>Fungsi</a:t>
            </a:r>
            <a:r>
              <a:rPr lang="en-ID" sz="2400" dirty="0"/>
              <a:t> v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i</a:t>
            </a:r>
            <a:endParaRPr lang="en-ID" sz="2400" dirty="0"/>
          </a:p>
          <a:p>
            <a:r>
              <a:rPr lang="en-ID" sz="2400" dirty="0"/>
              <a:t>                    P, Q = </a:t>
            </a:r>
            <a:r>
              <a:rPr lang="en-ID" sz="2400" dirty="0" err="1"/>
              <a:t>Konstanta</a:t>
            </a:r>
            <a:r>
              <a:rPr lang="en-ID" sz="2400" dirty="0"/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90057-3886-49FC-A0E5-B77662EA96B9}"/>
              </a:ext>
            </a:extLst>
          </p:cNvPr>
          <p:cNvSpPr/>
          <p:nvPr/>
        </p:nvSpPr>
        <p:spPr>
          <a:xfrm>
            <a:off x="457200" y="3729335"/>
            <a:ext cx="138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 err="1"/>
              <a:t>Sehingga</a:t>
            </a:r>
            <a:r>
              <a:rPr lang="en-ID" sz="2400" dirty="0"/>
              <a:t>: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D37604F-11E3-4900-9718-D6F2FF848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226003"/>
              </p:ext>
            </p:extLst>
          </p:nvPr>
        </p:nvGraphicFramePr>
        <p:xfrm>
          <a:off x="938212" y="4144961"/>
          <a:ext cx="2871788" cy="222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5" name="Equation" r:id="rId5" imgW="1574640" imgH="1218960" progId="Equation.DSMT4">
                  <p:embed/>
                </p:oleObj>
              </mc:Choice>
              <mc:Fallback>
                <p:oleObj name="Equation" r:id="rId5" imgW="1574640" imgH="1218960" progId="Equation.DSMT4">
                  <p:embed/>
                  <p:pic>
                    <p:nvPicPr>
                      <p:cNvPr id="217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2" y="4144961"/>
                        <a:ext cx="2871788" cy="2221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0CAE2B-6F0F-4F7F-8118-18B3B19BE0FC}"/>
              </a:ext>
            </a:extLst>
          </p:cNvPr>
          <p:cNvCxnSpPr>
            <a:cxnSpLocks/>
          </p:cNvCxnSpPr>
          <p:nvPr/>
        </p:nvCxnSpPr>
        <p:spPr>
          <a:xfrm>
            <a:off x="4572000" y="1519536"/>
            <a:ext cx="0" cy="44195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933891-28D2-43AA-9E6A-4C463A521431}"/>
              </a:ext>
            </a:extLst>
          </p:cNvPr>
          <p:cNvSpPr/>
          <p:nvPr/>
        </p:nvSpPr>
        <p:spPr>
          <a:xfrm>
            <a:off x="4562060" y="1910680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/>
              <a:t>Integral </a:t>
            </a:r>
            <a:r>
              <a:rPr lang="en-ID" sz="2400" dirty="0" err="1"/>
              <a:t>kedua</a:t>
            </a:r>
            <a:r>
              <a:rPr lang="en-ID" sz="2400" dirty="0"/>
              <a:t> </a:t>
            </a:r>
            <a:r>
              <a:rPr lang="en-ID" sz="2400" dirty="0" err="1"/>
              <a:t>ruas</a:t>
            </a:r>
            <a:r>
              <a:rPr lang="en-ID" sz="2400" dirty="0"/>
              <a:t>: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7D55606C-1CC9-4744-979E-0FC2EB63F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66634"/>
              </p:ext>
            </p:extLst>
          </p:nvPr>
        </p:nvGraphicFramePr>
        <p:xfrm>
          <a:off x="4999146" y="2438400"/>
          <a:ext cx="2387513" cy="113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6" name="Equation" r:id="rId7" imgW="1231560" imgH="583920" progId="Equation.DSMT4">
                  <p:embed/>
                </p:oleObj>
              </mc:Choice>
              <mc:Fallback>
                <p:oleObj name="Equation" r:id="rId7" imgW="1231560" imgH="58392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344E07FA-05CA-4460-A05B-90DA3DE09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146" y="2438400"/>
                        <a:ext cx="2387513" cy="1131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0F7C04-500C-4F2D-97D0-FA927E982CE7}"/>
                  </a:ext>
                </a:extLst>
              </p:cNvPr>
              <p:cNvSpPr/>
              <p:nvPr/>
            </p:nvSpPr>
            <p:spPr>
              <a:xfrm>
                <a:off x="4588402" y="3581400"/>
                <a:ext cx="42430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sz="2400" dirty="0"/>
                  <a:t>Kalikan </a:t>
                </a:r>
                <a:r>
                  <a:rPr lang="en-ID" sz="2400" dirty="0" err="1"/>
                  <a:t>kedua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ruas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D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sz="2400" i="1">
                            <a:latin typeface="Cambria Math" panose="02040503050406030204" pitchFamily="18" charset="0"/>
                          </a:rPr>
                          <m:t>𝑃𝑡</m:t>
                        </m:r>
                      </m:sup>
                    </m:sSup>
                  </m:oMath>
                </a14:m>
                <a:r>
                  <a:rPr lang="en-ID" sz="2400" dirty="0"/>
                  <a:t>: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0F7C04-500C-4F2D-97D0-FA927E982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02" y="3581400"/>
                <a:ext cx="4243085" cy="461665"/>
              </a:xfrm>
              <a:prstGeom prst="rect">
                <a:avLst/>
              </a:prstGeom>
              <a:blipFill>
                <a:blip r:embed="rId9"/>
                <a:stretch>
                  <a:fillRect l="-2299" t="-10667" r="-1149" b="-29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77F028F0-082C-4AAE-89C8-35A6D801A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134800"/>
              </p:ext>
            </p:extLst>
          </p:nvPr>
        </p:nvGraphicFramePr>
        <p:xfrm>
          <a:off x="4999146" y="4070515"/>
          <a:ext cx="25844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7" name="Equation" r:id="rId10" imgW="1333440" imgH="1104840" progId="Equation.DSMT4">
                  <p:embed/>
                </p:oleObj>
              </mc:Choice>
              <mc:Fallback>
                <p:oleObj name="Equation" r:id="rId10" imgW="1333440" imgH="110484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7D55606C-1CC9-4744-979E-0FC2EB63F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146" y="4070515"/>
                        <a:ext cx="2584450" cy="213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ardrop 15">
            <a:extLst>
              <a:ext uri="{FF2B5EF4-FFF2-40B4-BE49-F238E27FC236}">
                <a16:creationId xmlns:a16="http://schemas.microsoft.com/office/drawing/2014/main" id="{F822207F-7E21-4501-AA41-479BD9C448F1}"/>
              </a:ext>
            </a:extLst>
          </p:cNvPr>
          <p:cNvSpPr/>
          <p:nvPr/>
        </p:nvSpPr>
        <p:spPr>
          <a:xfrm>
            <a:off x="5483249" y="5521501"/>
            <a:ext cx="769662" cy="685789"/>
          </a:xfrm>
          <a:prstGeom prst="teardro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A301D-8AA9-4D24-A2D9-13107BBE954A}"/>
              </a:ext>
            </a:extLst>
          </p:cNvPr>
          <p:cNvSpPr txBox="1"/>
          <p:nvPr/>
        </p:nvSpPr>
        <p:spPr>
          <a:xfrm>
            <a:off x="6223094" y="5152169"/>
            <a:ext cx="17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>
                <a:solidFill>
                  <a:srgbClr val="FF0000"/>
                </a:solidFill>
              </a:rPr>
              <a:t>Respon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Alami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C9D344BA-0BE8-4926-90F5-9D81B6E90C1A}"/>
              </a:ext>
            </a:extLst>
          </p:cNvPr>
          <p:cNvSpPr/>
          <p:nvPr/>
        </p:nvSpPr>
        <p:spPr>
          <a:xfrm rot="4910664">
            <a:off x="6274909" y="5551848"/>
            <a:ext cx="813746" cy="662785"/>
          </a:xfrm>
          <a:prstGeom prst="teardrop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77FB66-EFFE-4BE6-B845-8A67EFD6E841}"/>
              </a:ext>
            </a:extLst>
          </p:cNvPr>
          <p:cNvSpPr txBox="1"/>
          <p:nvPr/>
        </p:nvSpPr>
        <p:spPr>
          <a:xfrm>
            <a:off x="7018210" y="5947457"/>
            <a:ext cx="17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>
                <a:solidFill>
                  <a:srgbClr val="FF0000"/>
                </a:solidFill>
              </a:rPr>
              <a:t>Respon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Paksa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6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066800"/>
            <a:ext cx="8058150" cy="843880"/>
          </a:xfrm>
        </p:spPr>
        <p:txBody>
          <a:bodyPr/>
          <a:lstStyle/>
          <a:p>
            <a:pPr algn="just"/>
            <a:r>
              <a:rPr lang="id-ID" dirty="0">
                <a:solidFill>
                  <a:schemeClr val="tx1"/>
                </a:solidFill>
              </a:rPr>
              <a:t>Langkah-langkah praktis untuk menyelesaikan respon paksa orde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1 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665864" y="2184876"/>
            <a:ext cx="7886700" cy="2488247"/>
          </a:xfrm>
        </p:spPr>
        <p:txBody>
          <a:bodyPr/>
          <a:lstStyle/>
          <a:p>
            <a:r>
              <a:rPr lang="id-ID" dirty="0"/>
              <a:t>Untuk respon alami cari responnya dengan sumber diganti tahanan dalamnya</a:t>
            </a:r>
            <a:r>
              <a:rPr lang="en-ID" dirty="0"/>
              <a:t>.</a:t>
            </a:r>
            <a:endParaRPr lang="en-US" dirty="0"/>
          </a:p>
          <a:p>
            <a:r>
              <a:rPr lang="id-ID" dirty="0"/>
              <a:t>Untuk respon paksa cari dengan keadaan steady state</a:t>
            </a:r>
            <a:r>
              <a:rPr lang="en-ID" dirty="0"/>
              <a:t>.</a:t>
            </a:r>
            <a:endParaRPr lang="en-US" dirty="0"/>
          </a:p>
          <a:p>
            <a:r>
              <a:rPr lang="id-ID" dirty="0"/>
              <a:t>Cari keadaan awalnya</a:t>
            </a:r>
            <a:r>
              <a:rPr lang="en-ID" dirty="0"/>
              <a:t>.</a:t>
            </a:r>
            <a:endParaRPr lang="id-ID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80A2-9316-4013-A729-7AD90E9B72FD}" type="slidenum">
              <a:rPr lang="en-US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563285"/>
            <a:ext cx="8058150" cy="140058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id-ID" sz="2800" dirty="0"/>
              <a:t>Jika sebuah kapasitor dilewati oleh sebuah arus maka pada kedua ujung kapaistor tersebut akan muncul beda potensial atau tegangan</a:t>
            </a:r>
            <a:r>
              <a:rPr lang="en-US" sz="2800" dirty="0"/>
              <a:t> </a:t>
            </a:r>
          </a:p>
        </p:txBody>
      </p:sp>
      <p:graphicFrame>
        <p:nvGraphicFramePr>
          <p:cNvPr id="13319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54976"/>
              </p:ext>
            </p:extLst>
          </p:nvPr>
        </p:nvGraphicFramePr>
        <p:xfrm>
          <a:off x="3467100" y="2963865"/>
          <a:ext cx="220980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6" r:id="rId3" imgW="1047619" imgH="1038370" progId="">
                  <p:embed/>
                </p:oleObj>
              </mc:Choice>
              <mc:Fallback>
                <p:oleObj r:id="rId3" imgW="1047619" imgH="103837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963865"/>
                        <a:ext cx="2209800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823530-891C-4C62-BB3D-B10E67640E31}" type="slidenum">
              <a:rPr lang="en-US"/>
              <a:pPr/>
              <a:t>85</a:t>
            </a:fld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708115"/>
              </p:ext>
            </p:extLst>
          </p:nvPr>
        </p:nvGraphicFramePr>
        <p:xfrm>
          <a:off x="762000" y="3073790"/>
          <a:ext cx="14668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7" name="Equation" r:id="rId5" imgW="647640" imgH="393480" progId="Equation.DSMT4">
                  <p:embed/>
                </p:oleObj>
              </mc:Choice>
              <mc:Fallback>
                <p:oleObj name="Equation" r:id="rId5" imgW="6476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73790"/>
                        <a:ext cx="1466850" cy="8937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121AAA3-87F8-4198-8018-0266C1D5D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95328"/>
            <a:ext cx="7886700" cy="458032"/>
          </a:xfrm>
        </p:spPr>
        <p:txBody>
          <a:bodyPr/>
          <a:lstStyle/>
          <a:p>
            <a:pPr marL="838200" indent="-838200" algn="l" eaLnBrk="1" hangingPunct="1"/>
            <a:r>
              <a:rPr lang="id-ID" dirty="0">
                <a:latin typeface="+mn-lt"/>
              </a:rPr>
              <a:t>Kapasitor (C)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526990"/>
            <a:ext cx="8058150" cy="1655762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id-ID" sz="2800" dirty="0"/>
              <a:t>Jika kapasitor dipasang tegangan konstan/DC, maka arus sama dengan nol. Sehingga kapasitor bertindak sebagai rangkaian terbuka/ </a:t>
            </a:r>
            <a:r>
              <a:rPr lang="id-ID" sz="2800" i="1" dirty="0"/>
              <a:t>open circuit</a:t>
            </a:r>
            <a:r>
              <a:rPr lang="id-ID" sz="2800" dirty="0"/>
              <a:t> untuk tegangan DC</a:t>
            </a:r>
            <a:r>
              <a:rPr lang="en-US" dirty="0"/>
              <a:t>.</a:t>
            </a:r>
            <a:endParaRPr lang="en-US" sz="2800" dirty="0"/>
          </a:p>
        </p:txBody>
      </p:sp>
      <p:graphicFrame>
        <p:nvGraphicFramePr>
          <p:cNvPr id="14341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6896258"/>
              </p:ext>
            </p:extLst>
          </p:nvPr>
        </p:nvGraphicFramePr>
        <p:xfrm>
          <a:off x="3048793" y="3182752"/>
          <a:ext cx="304641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2" r:id="rId3" imgW="1457143" imgH="581106" progId="">
                  <p:embed/>
                </p:oleObj>
              </mc:Choice>
              <mc:Fallback>
                <p:oleObj r:id="rId3" imgW="1457143" imgH="58110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793" y="3182752"/>
                        <a:ext cx="3046413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CB0388-5304-45B5-B848-B8690E68FE08}" type="slidenum">
              <a:rPr lang="en-US"/>
              <a:pPr/>
              <a:t>86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79EDB7-C27E-4172-AF35-6BFCBDFD4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95328"/>
            <a:ext cx="7886700" cy="458032"/>
          </a:xfrm>
        </p:spPr>
        <p:txBody>
          <a:bodyPr/>
          <a:lstStyle/>
          <a:p>
            <a:pPr marL="838200" indent="-838200" algn="l" eaLnBrk="1" hangingPunct="1"/>
            <a:r>
              <a:rPr lang="id-ID" dirty="0">
                <a:latin typeface="+mn-lt"/>
              </a:rPr>
              <a:t>Kapasitor (C)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9325"/>
            <a:ext cx="8229600" cy="650875"/>
          </a:xfrm>
        </p:spPr>
        <p:txBody>
          <a:bodyPr/>
          <a:lstStyle/>
          <a:p>
            <a:pPr marL="838200" indent="-838200" algn="l" eaLnBrk="1" hangingPunct="1"/>
            <a:r>
              <a:rPr lang="id-ID" dirty="0">
                <a:latin typeface="+mn-lt"/>
              </a:rPr>
              <a:t>Induktor (L)</a:t>
            </a:r>
            <a:endParaRPr lang="en-US" dirty="0">
              <a:latin typeface="+mn-lt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0300"/>
            <a:ext cx="7924800" cy="8937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id-ID" sz="2800" dirty="0"/>
              <a:t>Pada induktor mempunyai sifat dapat menyimpan energi dalam bentuk medan magnet</a:t>
            </a:r>
            <a:r>
              <a:rPr lang="en-US" sz="2800" dirty="0"/>
              <a:t> </a:t>
            </a:r>
          </a:p>
        </p:txBody>
      </p:sp>
      <p:graphicFrame>
        <p:nvGraphicFramePr>
          <p:cNvPr id="17413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4173330"/>
              </p:ext>
            </p:extLst>
          </p:nvPr>
        </p:nvGraphicFramePr>
        <p:xfrm>
          <a:off x="3516312" y="2584062"/>
          <a:ext cx="21113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0" r:id="rId3" imgW="1047619" imgH="1247619" progId="">
                  <p:embed/>
                </p:oleObj>
              </mc:Choice>
              <mc:Fallback>
                <p:oleObj r:id="rId3" imgW="1047619" imgH="124761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2" y="2584062"/>
                        <a:ext cx="2111375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779FE3-C9E7-4EA5-AA42-F5C4461A4E12}" type="slidenum">
              <a:rPr lang="en-US"/>
              <a:pPr/>
              <a:t>87</a:t>
            </a:fld>
            <a:endParaRPr lang="en-US"/>
          </a:p>
        </p:txBody>
      </p:sp>
      <p:graphicFrame>
        <p:nvGraphicFramePr>
          <p:cNvPr id="2416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229731"/>
              </p:ext>
            </p:extLst>
          </p:nvPr>
        </p:nvGraphicFramePr>
        <p:xfrm>
          <a:off x="609600" y="2645809"/>
          <a:ext cx="14954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1" name="Equation" r:id="rId5" imgW="660240" imgH="393480" progId="Equation.3">
                  <p:embed/>
                </p:oleObj>
              </mc:Choice>
              <mc:Fallback>
                <p:oleObj name="Equation" r:id="rId5" imgW="6602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45809"/>
                        <a:ext cx="1495425" cy="8937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676400"/>
            <a:ext cx="8229600" cy="1600199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id-ID" sz="2800" dirty="0"/>
              <a:t>Jika induktor dipasang arus konstan/DC, maka tegangan sama dengan nol. Sehingga induktor bertindak sebagai rangkaian hubung singkat/ </a:t>
            </a:r>
            <a:r>
              <a:rPr lang="id-ID" sz="2800" i="1" dirty="0"/>
              <a:t>short circuit</a:t>
            </a:r>
            <a:r>
              <a:rPr lang="en-US" sz="2800" dirty="0"/>
              <a:t> </a:t>
            </a:r>
          </a:p>
        </p:txBody>
      </p:sp>
      <p:graphicFrame>
        <p:nvGraphicFramePr>
          <p:cNvPr id="1843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1396211"/>
              </p:ext>
            </p:extLst>
          </p:nvPr>
        </p:nvGraphicFramePr>
        <p:xfrm>
          <a:off x="3277393" y="3391786"/>
          <a:ext cx="25892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8" r:id="rId3" imgW="1476190" imgH="561905" progId="">
                  <p:embed/>
                </p:oleObj>
              </mc:Choice>
              <mc:Fallback>
                <p:oleObj r:id="rId3" imgW="1476190" imgH="56190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393" y="3391786"/>
                        <a:ext cx="2589213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42EAB6-84E3-489D-ADAA-9E94C95599C9}" type="slidenum">
              <a:rPr lang="en-US"/>
              <a:pPr/>
              <a:t>88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50EC70-0493-404E-9E70-76CD8156F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49325"/>
            <a:ext cx="8229600" cy="650875"/>
          </a:xfrm>
        </p:spPr>
        <p:txBody>
          <a:bodyPr/>
          <a:lstStyle/>
          <a:p>
            <a:pPr marL="838200" indent="-838200" algn="l" eaLnBrk="1" hangingPunct="1"/>
            <a:r>
              <a:rPr lang="id-ID" dirty="0">
                <a:latin typeface="+mn-lt"/>
              </a:rPr>
              <a:t>Induktor (L)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343400"/>
          </a:xfrm>
        </p:spPr>
        <p:txBody>
          <a:bodyPr/>
          <a:lstStyle/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id-ID" sz="2800" dirty="0"/>
              <a:t>Respon alami adalah respon yang tergantung hanya oleh energi dalam yang disimpan elemen (kapasitor dan induktor) dan bukan oleh sumber luar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id-ID" sz="2800" dirty="0"/>
              <a:t>Respon </a:t>
            </a:r>
            <a:r>
              <a:rPr lang="id-ID" sz="2800" i="1" dirty="0"/>
              <a:t>steady state</a:t>
            </a:r>
            <a:r>
              <a:rPr lang="id-ID" sz="2800" dirty="0"/>
              <a:t> adalah respon yang ada atau muncul setelah rentang waktu yang lama</a:t>
            </a:r>
            <a:r>
              <a:rPr lang="en-ID" sz="2800" dirty="0"/>
              <a:t>.</a:t>
            </a:r>
            <a:r>
              <a:rPr lang="en-US" sz="2800" dirty="0"/>
              <a:t> </a:t>
            </a:r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id-ID" sz="2800" dirty="0"/>
              <a:t>Respon paksa adalah respon yang muncul karena reaksi satu atau lebih sumber bebasnya</a:t>
            </a:r>
            <a:r>
              <a:rPr lang="en-ID" sz="2800" dirty="0"/>
              <a:t>.</a:t>
            </a:r>
            <a:r>
              <a:rPr lang="en-US" sz="2800" dirty="0"/>
              <a:t> </a:t>
            </a:r>
            <a:endParaRPr lang="en-US" dirty="0"/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id-ID" sz="2800" dirty="0"/>
              <a:t>Respon </a:t>
            </a:r>
            <a:r>
              <a:rPr lang="id-ID" sz="2800" i="1" dirty="0"/>
              <a:t>transient</a:t>
            </a:r>
            <a:r>
              <a:rPr lang="id-ID" sz="2800" dirty="0"/>
              <a:t> atau respon peralihan adalah respon sementara yang muncul dalam rentang waktu terbatas</a:t>
            </a:r>
            <a:r>
              <a:rPr lang="en-ID" sz="2800" dirty="0"/>
              <a:t>.</a:t>
            </a:r>
            <a:r>
              <a:rPr lang="en-US" sz="28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0BF8-703A-49D4-B109-BCAC2580AA0E}" type="slidenum">
              <a:rPr lang="en-US"/>
              <a:pPr/>
              <a:t>89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D295A1-0561-4EF4-9BBC-1411491F7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49325"/>
            <a:ext cx="8229600" cy="650875"/>
          </a:xfrm>
        </p:spPr>
        <p:txBody>
          <a:bodyPr/>
          <a:lstStyle/>
          <a:p>
            <a:pPr marL="838200" indent="-838200" algn="l" eaLnBrk="1" hangingPunct="1"/>
            <a:r>
              <a:rPr lang="en-ID" dirty="0" err="1">
                <a:latin typeface="+mn-lt"/>
              </a:rPr>
              <a:t>Jenis</a:t>
            </a:r>
            <a:r>
              <a:rPr lang="en-ID" dirty="0" err="1"/>
              <a:t>-Jenis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</a:t>
            </a:r>
            <a:r>
              <a:rPr lang="en-ID" dirty="0" err="1"/>
              <a:t>Sistem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C1CA1F-6E2F-4D59-91EB-EDD3598F9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003274"/>
              </p:ext>
            </p:extLst>
          </p:nvPr>
        </p:nvGraphicFramePr>
        <p:xfrm>
          <a:off x="876300" y="1752600"/>
          <a:ext cx="7391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3362-48BE-49C5-982E-5945C9111AFB}" type="slidenum">
              <a:rPr lang="en-US"/>
              <a:pPr/>
              <a:t>90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92E411-3D9F-4400-9605-0A9E04CC2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49325"/>
            <a:ext cx="8229600" cy="650875"/>
          </a:xfrm>
        </p:spPr>
        <p:txBody>
          <a:bodyPr/>
          <a:lstStyle/>
          <a:p>
            <a:pPr marL="838200" indent="-838200" algn="l" eaLnBrk="1" hangingPunct="1"/>
            <a:r>
              <a:rPr lang="en-ID" dirty="0" err="1">
                <a:latin typeface="+mn-lt"/>
              </a:rPr>
              <a:t>Klasifikasi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Respon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Alami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2438" indent="-452438">
              <a:buFontTx/>
              <a:buAutoNum type="arabicPeriod"/>
            </a:pPr>
            <a:r>
              <a:rPr lang="id-ID" dirty="0"/>
              <a:t>Rangkain RC bebas sumber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1D56F-D689-4A83-A0FA-82E4FA79F1D5}" type="slidenum">
              <a:rPr lang="en-US"/>
              <a:pPr/>
              <a:t>91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06DD04-5144-4C16-9791-3AF4F879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6752"/>
            <a:ext cx="5358089" cy="2838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0B33E6-524E-4EAF-9925-79ABA2680D72}"/>
</file>

<file path=customXml/itemProps2.xml><?xml version="1.0" encoding="utf-8"?>
<ds:datastoreItem xmlns:ds="http://schemas.openxmlformats.org/officeDocument/2006/customXml" ds:itemID="{BFBB56F4-0C5E-4027-B36F-87AB9166CC83}"/>
</file>

<file path=customXml/itemProps3.xml><?xml version="1.0" encoding="utf-8"?>
<ds:datastoreItem xmlns:ds="http://schemas.openxmlformats.org/officeDocument/2006/customXml" ds:itemID="{4D35702D-B8A3-44AF-815B-D2E79A041CBA}"/>
</file>

<file path=docProps/app.xml><?xml version="1.0" encoding="utf-8"?>
<Properties xmlns="http://schemas.openxmlformats.org/officeDocument/2006/extended-properties" xmlns:vt="http://schemas.openxmlformats.org/officeDocument/2006/docPropsVTypes">
  <Template>Bab_9 Analisis Rangkaian AC</Template>
  <TotalTime>1510</TotalTime>
  <Words>466</Words>
  <Application>Microsoft Office PowerPoint</Application>
  <PresentationFormat>On-screen Show (4:3)</PresentationFormat>
  <Paragraphs>86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SEE Tel-U Template</vt:lpstr>
      <vt:lpstr>CorelDRAW</vt:lpstr>
      <vt:lpstr>Equation</vt:lpstr>
      <vt:lpstr>MathType 6.0 Equation</vt:lpstr>
      <vt:lpstr>Bab 7. Respon Alami dan Respon Steady State</vt:lpstr>
      <vt:lpstr>Kapasitor (C)</vt:lpstr>
      <vt:lpstr>Kapasitor (C)</vt:lpstr>
      <vt:lpstr>Kapasitor (C)</vt:lpstr>
      <vt:lpstr>Induktor (L)</vt:lpstr>
      <vt:lpstr>Induktor (L)</vt:lpstr>
      <vt:lpstr>Jenis-Jenis Respon Sistem</vt:lpstr>
      <vt:lpstr>Klasifikasi Respon Alami</vt:lpstr>
      <vt:lpstr>Rangkain RC bebas sumber</vt:lpstr>
      <vt:lpstr>PowerPoint Presentation</vt:lpstr>
      <vt:lpstr>Solusi Pers. Diferensial Orde 1 (Respon Alami)</vt:lpstr>
      <vt:lpstr>Rangkaian RL bebas sumber</vt:lpstr>
      <vt:lpstr>PowerPoint Presentation</vt:lpstr>
      <vt:lpstr>Solusi Pers. Diferensial Orde 1 Respon Alami</vt:lpstr>
      <vt:lpstr>Rangkaian RC dengan sumber</vt:lpstr>
      <vt:lpstr>PowerPoint Presentation</vt:lpstr>
      <vt:lpstr>Solusi Pers. Diferensial Orde 1 (Respon Paksa)</vt:lpstr>
      <vt:lpstr>Rangkaian RL  dengan Sumber</vt:lpstr>
      <vt:lpstr>PowerPoint Presentation</vt:lpstr>
      <vt:lpstr>Solusi Pers. Diferensial Orde 1 (Respon Paksa)</vt:lpstr>
      <vt:lpstr>Pendekatan Solusi Persamaan Diferensial Orde 1 Respon Fungsi Paksa</vt:lpstr>
      <vt:lpstr>Langkah-langkah praktis untuk menyelesaikan respon paksa orde 1 :</vt:lpstr>
    </vt:vector>
  </TitlesOfParts>
  <Company>ITTelkom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Mohamad Ramdhani</dc:creator>
  <cp:lastModifiedBy>Fakih Irsyadi</cp:lastModifiedBy>
  <cp:revision>59</cp:revision>
  <dcterms:created xsi:type="dcterms:W3CDTF">2009-05-05T07:01:01Z</dcterms:created>
  <dcterms:modified xsi:type="dcterms:W3CDTF">2018-12-10T23:28:54Z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