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0" r:id="rId4"/>
    <p:sldId id="271" r:id="rId5"/>
    <p:sldId id="272" r:id="rId6"/>
    <p:sldId id="273" r:id="rId7"/>
    <p:sldId id="280" r:id="rId8"/>
    <p:sldId id="274" r:id="rId9"/>
    <p:sldId id="281" r:id="rId10"/>
    <p:sldId id="282" r:id="rId11"/>
    <p:sldId id="276" r:id="rId12"/>
    <p:sldId id="283" r:id="rId13"/>
    <p:sldId id="284" r:id="rId14"/>
    <p:sldId id="285" r:id="rId15"/>
    <p:sldId id="287" r:id="rId16"/>
    <p:sldId id="288" r:id="rId17"/>
    <p:sldId id="289" r:id="rId18"/>
    <p:sldId id="292" r:id="rId19"/>
    <p:sldId id="291" r:id="rId20"/>
    <p:sldId id="294" r:id="rId21"/>
    <p:sldId id="29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0" d="100"/>
          <a:sy n="60" d="100"/>
        </p:scale>
        <p:origin x="141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3"/>
            <a:ext cx="7772400" cy="23042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2108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939799"/>
            <a:ext cx="1971675" cy="52371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39799"/>
            <a:ext cx="5800725" cy="5237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A8580-E20E-4F41-A6BC-7690245F5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18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8720"/>
            <a:ext cx="7886700" cy="458032"/>
          </a:xfrm>
        </p:spPr>
        <p:txBody>
          <a:bodyPr>
            <a:no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8720"/>
            <a:ext cx="7886700" cy="41433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4000"/>
            <a:ext cx="3886200" cy="4652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4000"/>
            <a:ext cx="3886200" cy="4652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7886700" cy="7762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20080"/>
            <a:ext cx="7886700" cy="4206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0988"/>
              </p:ext>
            </p:extLst>
          </p:nvPr>
        </p:nvGraphicFramePr>
        <p:xfrm>
          <a:off x="-12700" y="6249988"/>
          <a:ext cx="91567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CorelDRAW" r:id="rId15" imgW="6841112" imgH="478322" progId="">
                  <p:embed/>
                </p:oleObj>
              </mc:Choice>
              <mc:Fallback>
                <p:oleObj name="CorelDRAW" r:id="rId15" imgW="6841112" imgH="47832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700" y="6249988"/>
                        <a:ext cx="915670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908720"/>
            <a:ext cx="78867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550352"/>
            <a:ext cx="7886700" cy="462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8463" y="63531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22742"/>
              </p:ext>
            </p:extLst>
          </p:nvPr>
        </p:nvGraphicFramePr>
        <p:xfrm>
          <a:off x="212110" y="157162"/>
          <a:ext cx="1551578" cy="53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CorelDRAW" r:id="rId17" imgW="1293557" imgH="445660" progId="">
                  <p:embed/>
                </p:oleObj>
              </mc:Choice>
              <mc:Fallback>
                <p:oleObj name="CorelDRAW" r:id="rId17" imgW="1293557" imgH="4456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10" y="157162"/>
                        <a:ext cx="1551578" cy="534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9144000" cy="100013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812704"/>
            <a:ext cx="9144000" cy="27432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52400"/>
            <a:ext cx="2340000" cy="6058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oleObject" Target="../embeddings/oleObject13.bin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0" Type="http://schemas.openxmlformats.org/officeDocument/2006/relationships/image" Target="../media/image17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png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emf"/><Relationship Id="rId11" Type="http://schemas.openxmlformats.org/officeDocument/2006/relationships/image" Target="../media/image43.png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9.png"/><Relationship Id="rId4" Type="http://schemas.openxmlformats.org/officeDocument/2006/relationships/image" Target="../media/image34.emf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wmf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D136C4-6AD7-4923-A0BE-5019983AE570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2062163" indent="-2062163" algn="l" eaLnBrk="1" hangingPunct="1"/>
            <a:r>
              <a:rPr lang="en-US" altLang="en-US" dirty="0"/>
              <a:t>Bab 7. </a:t>
            </a:r>
            <a:r>
              <a:rPr lang="en-US" altLang="en-US" dirty="0" err="1"/>
              <a:t>Konsep</a:t>
            </a:r>
            <a:r>
              <a:rPr lang="en-US" altLang="en-US" dirty="0"/>
              <a:t> Phasor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en-US" dirty="0"/>
              <a:t>oleh : M. </a:t>
            </a:r>
            <a:r>
              <a:rPr lang="en-US" altLang="en-US" dirty="0" err="1"/>
              <a:t>Ramdhani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663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B5837C-6572-4B4F-B275-15B6FB9AE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96938"/>
            <a:ext cx="8229600" cy="582612"/>
          </a:xfrm>
        </p:spPr>
        <p:txBody>
          <a:bodyPr/>
          <a:lstStyle/>
          <a:p>
            <a:pPr algn="l" eaLnBrk="1" hangingPunct="1"/>
            <a:r>
              <a:rPr lang="id-ID" altLang="en-US" dirty="0"/>
              <a:t>Konjugate Bilangan Kompleks</a:t>
            </a:r>
            <a:endParaRPr lang="en-US" altLang="en-US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6A5685-A3F9-471B-8BD8-7131E54DC552}"/>
              </a:ext>
            </a:extLst>
          </p:cNvPr>
          <p:cNvSpPr/>
          <p:nvPr/>
        </p:nvSpPr>
        <p:spPr>
          <a:xfrm>
            <a:off x="457200" y="1447800"/>
            <a:ext cx="4429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altLang="en-US" sz="2400" dirty="0" err="1"/>
              <a:t>Bentuk</a:t>
            </a:r>
            <a:r>
              <a:rPr lang="en-ID" altLang="en-US" sz="2400" dirty="0"/>
              <a:t> </a:t>
            </a:r>
            <a:r>
              <a:rPr lang="en-ID" altLang="en-US" sz="2400" dirty="0" err="1"/>
              <a:t>Kartesian</a:t>
            </a:r>
            <a:r>
              <a:rPr lang="en-ID" altLang="en-US" sz="2400" dirty="0"/>
              <a:t>/</a:t>
            </a:r>
            <a:r>
              <a:rPr lang="en-ID" altLang="en-US" sz="2400" dirty="0" err="1"/>
              <a:t>Rectanguler</a:t>
            </a:r>
            <a:endParaRPr lang="en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5">
                <a:extLst>
                  <a:ext uri="{FF2B5EF4-FFF2-40B4-BE49-F238E27FC236}">
                    <a16:creationId xmlns:a16="http://schemas.microsoft.com/office/drawing/2014/main" id="{66927E8E-E8E1-41FB-9157-65B329066EC5}"/>
                  </a:ext>
                </a:extLst>
              </p:cNvPr>
              <p:cNvSpPr txBox="1"/>
              <p:nvPr/>
            </p:nvSpPr>
            <p:spPr bwMode="auto">
              <a:xfrm>
                <a:off x="1019174" y="1874570"/>
                <a:ext cx="3019426" cy="346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𝑗𝑦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bject 5">
                <a:extLst>
                  <a:ext uri="{FF2B5EF4-FFF2-40B4-BE49-F238E27FC236}">
                    <a16:creationId xmlns:a16="http://schemas.microsoft.com/office/drawing/2014/main" id="{66927E8E-E8E1-41FB-9157-65B329066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9174" y="1874570"/>
                <a:ext cx="3019426" cy="346075"/>
              </a:xfrm>
              <a:prstGeom prst="rect">
                <a:avLst/>
              </a:prstGeom>
              <a:blipFill>
                <a:blip r:embed="rId2"/>
                <a:stretch>
                  <a:fillRect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CF0F83C-1680-4476-9D92-95D1DC6D8D06}"/>
              </a:ext>
            </a:extLst>
          </p:cNvPr>
          <p:cNvSpPr/>
          <p:nvPr/>
        </p:nvSpPr>
        <p:spPr>
          <a:xfrm>
            <a:off x="457200" y="2133600"/>
            <a:ext cx="2296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D" altLang="en-US" sz="2400" dirty="0" err="1"/>
              <a:t>Bentuk</a:t>
            </a:r>
            <a:r>
              <a:rPr lang="en-ID" altLang="en-US" sz="2400" dirty="0"/>
              <a:t> Polar</a:t>
            </a:r>
            <a:endParaRPr lang="en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710C048F-CD38-4B56-9062-F807DC21D4A3}"/>
                  </a:ext>
                </a:extLst>
              </p:cNvPr>
              <p:cNvSpPr txBox="1"/>
              <p:nvPr/>
            </p:nvSpPr>
            <p:spPr bwMode="auto">
              <a:xfrm>
                <a:off x="1019174" y="2538442"/>
                <a:ext cx="3324226" cy="433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∠−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00" dirty="0"/>
              </a:p>
            </p:txBody>
          </p:sp>
        </mc:Choice>
        <mc:Fallback xmlns="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710C048F-CD38-4B56-9062-F807DC21D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9174" y="2538442"/>
                <a:ext cx="3324226" cy="4333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528586C7-754F-40D0-B347-82A55978B6F1}"/>
              </a:ext>
            </a:extLst>
          </p:cNvPr>
          <p:cNvSpPr/>
          <p:nvPr/>
        </p:nvSpPr>
        <p:spPr>
          <a:xfrm>
            <a:off x="457200" y="2891135"/>
            <a:ext cx="3274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D" altLang="en-US" sz="2400" dirty="0" err="1"/>
              <a:t>Bentuk</a:t>
            </a:r>
            <a:r>
              <a:rPr lang="en-ID" altLang="en-US" sz="2400" dirty="0"/>
              <a:t> </a:t>
            </a:r>
            <a:r>
              <a:rPr lang="en-ID" altLang="en-US" sz="2400" dirty="0" err="1"/>
              <a:t>Eksponensial</a:t>
            </a:r>
            <a:endParaRPr lang="en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5">
                <a:extLst>
                  <a:ext uri="{FF2B5EF4-FFF2-40B4-BE49-F238E27FC236}">
                    <a16:creationId xmlns:a16="http://schemas.microsoft.com/office/drawing/2014/main" id="{9A0663A2-1382-4236-883B-3D9334544828}"/>
                  </a:ext>
                </a:extLst>
              </p:cNvPr>
              <p:cNvSpPr txBox="1"/>
              <p:nvPr/>
            </p:nvSpPr>
            <p:spPr bwMode="auto">
              <a:xfrm>
                <a:off x="1077912" y="3316287"/>
                <a:ext cx="2653582" cy="3413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Object 5">
                <a:extLst>
                  <a:ext uri="{FF2B5EF4-FFF2-40B4-BE49-F238E27FC236}">
                    <a16:creationId xmlns:a16="http://schemas.microsoft.com/office/drawing/2014/main" id="{9A0663A2-1382-4236-883B-3D9334544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7912" y="3316287"/>
                <a:ext cx="2653582" cy="3413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8571A55-F2FA-415C-A18F-A8CD270F3216}"/>
              </a:ext>
            </a:extLst>
          </p:cNvPr>
          <p:cNvSpPr/>
          <p:nvPr/>
        </p:nvSpPr>
        <p:spPr>
          <a:xfrm>
            <a:off x="457200" y="3657600"/>
            <a:ext cx="3274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ID" altLang="en-US" sz="2400" dirty="0" err="1"/>
              <a:t>Bentuk</a:t>
            </a:r>
            <a:r>
              <a:rPr lang="en-ID" altLang="en-US" sz="2400" dirty="0"/>
              <a:t> </a:t>
            </a:r>
            <a:r>
              <a:rPr lang="en-ID" altLang="en-US" sz="2400" dirty="0" err="1"/>
              <a:t>Eksponensial</a:t>
            </a:r>
            <a:endParaRPr lang="en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5">
                <a:extLst>
                  <a:ext uri="{FF2B5EF4-FFF2-40B4-BE49-F238E27FC236}">
                    <a16:creationId xmlns:a16="http://schemas.microsoft.com/office/drawing/2014/main" id="{9A74600A-3658-498B-996A-B1CF98D20A71}"/>
                  </a:ext>
                </a:extLst>
              </p:cNvPr>
              <p:cNvSpPr txBox="1"/>
              <p:nvPr/>
            </p:nvSpPr>
            <p:spPr bwMode="auto">
              <a:xfrm>
                <a:off x="1019175" y="4084397"/>
                <a:ext cx="4848225" cy="411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1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func>
                            <m:funcPr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sz="2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Object 5">
                <a:extLst>
                  <a:ext uri="{FF2B5EF4-FFF2-40B4-BE49-F238E27FC236}">
                    <a16:creationId xmlns:a16="http://schemas.microsoft.com/office/drawing/2014/main" id="{9A74600A-3658-498B-996A-B1CF98D2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9175" y="4084397"/>
                <a:ext cx="4848225" cy="411403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07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3ECF38-6DFD-47CE-B29B-A022CD381FD2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DC531F4-9EF5-4771-B95C-AB3B49A7E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77888"/>
            <a:ext cx="8229600" cy="569912"/>
          </a:xfrm>
        </p:spPr>
        <p:txBody>
          <a:bodyPr/>
          <a:lstStyle/>
          <a:p>
            <a:pPr algn="l" eaLnBrk="1" hangingPunct="1"/>
            <a:r>
              <a:rPr lang="id-ID" altLang="en-US" dirty="0"/>
              <a:t>Operasi Bilangan Kompleks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3B75CF9-49D2-497A-AFD5-C7D3ED25F173}"/>
                  </a:ext>
                </a:extLst>
              </p:cNvPr>
              <p:cNvSpPr/>
              <p:nvPr/>
            </p:nvSpPr>
            <p:spPr>
              <a:xfrm>
                <a:off x="457200" y="1394896"/>
                <a:ext cx="7467600" cy="4343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D" dirty="0"/>
                  <a:t>Jumlah dan </a:t>
                </a:r>
                <a:r>
                  <a:rPr lang="en-ID" dirty="0" err="1"/>
                  <a:t>selisih</a:t>
                </a:r>
                <a:r>
                  <a:rPr lang="en-ID" dirty="0"/>
                  <a:t> </a:t>
                </a:r>
                <a:r>
                  <a:rPr lang="en-ID" dirty="0" err="1"/>
                  <a:t>bilangan</a:t>
                </a:r>
                <a:r>
                  <a:rPr lang="en-ID" dirty="0"/>
                  <a:t> </a:t>
                </a:r>
                <a:r>
                  <a:rPr lang="en-ID" dirty="0" err="1"/>
                  <a:t>kompleks</a:t>
                </a:r>
                <a:r>
                  <a:rPr lang="en-ID" dirty="0"/>
                  <a:t>,</a:t>
                </a:r>
              </a:p>
              <a:p>
                <a:r>
                  <a:rPr lang="en-ID" dirty="0" err="1"/>
                  <a:t>Misal</a:t>
                </a:r>
                <a:r>
                  <a:rPr lang="en-ID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Maka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endParaRPr lang="en-US" dirty="0"/>
              </a:p>
              <a:p>
                <a:r>
                  <a:rPr lang="en-ID" dirty="0" err="1"/>
                  <a:t>Perkalian</a:t>
                </a:r>
                <a:r>
                  <a:rPr lang="en-ID" dirty="0"/>
                  <a:t> dan </a:t>
                </a:r>
                <a:r>
                  <a:rPr lang="en-ID" dirty="0" err="1"/>
                  <a:t>pembagian</a:t>
                </a:r>
                <a:r>
                  <a:rPr lang="en-ID" dirty="0"/>
                  <a:t> </a:t>
                </a:r>
                <a:r>
                  <a:rPr lang="en-ID" dirty="0" err="1"/>
                  <a:t>bilangan</a:t>
                </a:r>
                <a:r>
                  <a:rPr lang="en-ID" dirty="0"/>
                  <a:t> </a:t>
                </a:r>
                <a:r>
                  <a:rPr lang="en-ID" dirty="0" err="1"/>
                  <a:t>kompleks</a:t>
                </a:r>
                <a:r>
                  <a:rPr lang="en-ID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 err="1"/>
                  <a:t>Maka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D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3B75CF9-49D2-497A-AFD5-C7D3ED25F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94896"/>
                <a:ext cx="7467600" cy="4343753"/>
              </a:xfrm>
              <a:prstGeom prst="rect">
                <a:avLst/>
              </a:prstGeom>
              <a:blipFill>
                <a:blip r:embed="rId2"/>
                <a:stretch>
                  <a:fillRect l="-653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94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D806207-1886-416F-9E4E-37C105064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54075"/>
            <a:ext cx="8229600" cy="947740"/>
          </a:xfrm>
        </p:spPr>
        <p:txBody>
          <a:bodyPr/>
          <a:lstStyle/>
          <a:p>
            <a:pPr algn="l" eaLnBrk="1" hangingPunct="1"/>
            <a:r>
              <a:rPr lang="id-ID" altLang="en-US" dirty="0"/>
              <a:t>Karakteristik Arus dan Tegangan Sinusoidal Bentuk Kompleks</a:t>
            </a:r>
            <a:endParaRPr lang="en-US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0F5A2F4-3E4F-4B5E-A80D-60F5BB20D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30813"/>
            <a:ext cx="8229600" cy="43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4350" indent="-51435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lphaUcPeriod"/>
            </a:pPr>
            <a:r>
              <a:rPr lang="id-ID" altLang="en-US" sz="2400" dirty="0"/>
              <a:t>Tegangan yang melewati elemen pasif jika arusnya sinusoidal</a:t>
            </a:r>
            <a:r>
              <a:rPr lang="en-US" altLang="en-US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F4A27CF-94A3-49D2-BB69-4358DB4C82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210292"/>
                  </p:ext>
                </p:extLst>
              </p:nvPr>
            </p:nvGraphicFramePr>
            <p:xfrm>
              <a:off x="514350" y="2530283"/>
              <a:ext cx="8115300" cy="280371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28700">
                      <a:extLst>
                        <a:ext uri="{9D8B030D-6E8A-4147-A177-3AD203B41FA5}">
                          <a16:colId xmlns:a16="http://schemas.microsoft.com/office/drawing/2014/main" val="3170959961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1703300572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1169694445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26082456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950247"/>
                      </a:ext>
                    </a:extLst>
                  </a:tr>
                  <a:tr h="81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4846477"/>
                      </a:ext>
                    </a:extLst>
                  </a:tr>
                  <a:tr h="81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𝒅𝒊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0274194"/>
                      </a:ext>
                    </a:extLst>
                  </a:tr>
                  <a:tr h="81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𝒊𝒅𝒕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𝑪</m:t>
                                    </m:r>
                                  </m:den>
                                </m:f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(−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𝑪</m:t>
                                    </m:r>
                                  </m:den>
                                </m:f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2627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F4A27CF-94A3-49D2-BB69-4358DB4C82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210292"/>
                  </p:ext>
                </p:extLst>
              </p:nvPr>
            </p:nvGraphicFramePr>
            <p:xfrm>
              <a:off x="514350" y="2530283"/>
              <a:ext cx="8115300" cy="280371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28700">
                      <a:extLst>
                        <a:ext uri="{9D8B030D-6E8A-4147-A177-3AD203B41FA5}">
                          <a16:colId xmlns:a16="http://schemas.microsoft.com/office/drawing/2014/main" val="3170959961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1703300572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1169694445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26082456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814" t="-8197" r="-200773" b="-6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186" t="-8197" r="-101292" b="-6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3557" t="-8197" r="-1031" b="-6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50247"/>
                      </a:ext>
                    </a:extLst>
                  </a:tr>
                  <a:tr h="81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3814" t="-49624" r="-200773" b="-202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4186" t="-49624" r="-101292" b="-202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3557" t="-49624" r="-1031" b="-202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4846477"/>
                      </a:ext>
                    </a:extLst>
                  </a:tr>
                  <a:tr h="81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3814" t="-149624" r="-200773" b="-102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4186" t="-149624" r="-101292" b="-102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3557" t="-149624" r="-1031" b="-102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0274194"/>
                      </a:ext>
                    </a:extLst>
                  </a:tr>
                  <a:tr h="81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3814" t="-249624" r="-200773" b="-2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4186" t="-249624" r="-101292" b="-2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3557" t="-249624" r="-1031" b="-2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26273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534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3E7D291-85B6-4B72-8EDD-68EBD69FC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95" y="1939169"/>
            <a:ext cx="8229600" cy="40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4350" indent="-51435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lphaUcPeriod" startAt="2"/>
            </a:pPr>
            <a:r>
              <a:rPr lang="id-ID" altLang="en-US" sz="2400" dirty="0"/>
              <a:t>Arus pada elemen pasif jika tegangannya sinusoidal</a:t>
            </a:r>
            <a:r>
              <a:rPr lang="en-US" altLang="en-US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BD6CC38-2507-4B8E-A183-8A181A560F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1070737"/>
                  </p:ext>
                </p:extLst>
              </p:nvPr>
            </p:nvGraphicFramePr>
            <p:xfrm>
              <a:off x="472736" y="2533032"/>
              <a:ext cx="8115300" cy="280371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28700">
                      <a:extLst>
                        <a:ext uri="{9D8B030D-6E8A-4147-A177-3AD203B41FA5}">
                          <a16:colId xmlns:a16="http://schemas.microsoft.com/office/drawing/2014/main" val="3170959961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1703300572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1169694445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26082456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V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V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950247"/>
                      </a:ext>
                    </a:extLst>
                  </a:tr>
                  <a:tr h="81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den>
                                </m:f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den>
                                </m:f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4846477"/>
                      </a:ext>
                    </a:extLst>
                  </a:tr>
                  <a:tr h="81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𝑽𝒅𝒕</m:t>
                                  </m:r>
                                </m:e>
                              </m:nary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𝑳</m:t>
                                    </m:r>
                                  </m:den>
                                </m:f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𝑳</m:t>
                                    </m:r>
                                  </m:den>
                                </m:f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0274194"/>
                      </a:ext>
                    </a:extLst>
                  </a:tr>
                  <a:tr h="81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𝒅𝑽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2627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BD6CC38-2507-4B8E-A183-8A181A560F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1070737"/>
                  </p:ext>
                </p:extLst>
              </p:nvPr>
            </p:nvGraphicFramePr>
            <p:xfrm>
              <a:off x="472736" y="2533032"/>
              <a:ext cx="8115300" cy="280371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28700">
                      <a:extLst>
                        <a:ext uri="{9D8B030D-6E8A-4147-A177-3AD203B41FA5}">
                          <a16:colId xmlns:a16="http://schemas.microsoft.com/office/drawing/2014/main" val="3170959961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1703300572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1169694445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26082456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814" t="-8197" r="-200773" b="-6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186" t="-8197" r="-101292" b="-6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3557" t="-8197" r="-1031" b="-6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50247"/>
                      </a:ext>
                    </a:extLst>
                  </a:tr>
                  <a:tr h="81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3814" t="-49624" r="-200773" b="-202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4186" t="-49624" r="-101292" b="-202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3557" t="-49624" r="-1031" b="-202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4846477"/>
                      </a:ext>
                    </a:extLst>
                  </a:tr>
                  <a:tr h="81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3814" t="-148507" r="-200773" b="-10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4186" t="-148507" r="-101292" b="-10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3557" t="-148507" r="-1031" b="-100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0274194"/>
                      </a:ext>
                    </a:extLst>
                  </a:tr>
                  <a:tr h="81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3814" t="-250376" r="-200773" b="-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4186" t="-250376" r="-101292" b="-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3557" t="-250376" r="-1031" b="-15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26273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2829176-78F2-45ED-987A-F77B9FFF8CF5}"/>
              </a:ext>
            </a:extLst>
          </p:cNvPr>
          <p:cNvSpPr/>
          <p:nvPr/>
        </p:nvSpPr>
        <p:spPr>
          <a:xfrm>
            <a:off x="425111" y="756771"/>
            <a:ext cx="82105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altLang="en-US" sz="3200" b="1" dirty="0"/>
              <a:t>Karakteristik Arus dan Tegangan Sinusoidal Bentuk Kompleks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8676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7E953E4-58E8-4909-BF7C-AD4D6F893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06463"/>
            <a:ext cx="8426056" cy="693737"/>
          </a:xfrm>
        </p:spPr>
        <p:txBody>
          <a:bodyPr/>
          <a:lstStyle/>
          <a:p>
            <a:pPr algn="l" eaLnBrk="1" hangingPunct="1"/>
            <a:r>
              <a:rPr lang="id-ID" altLang="en-US" dirty="0"/>
              <a:t>Pengaruh gelombang AC pada elemen R</a:t>
            </a:r>
            <a:r>
              <a:rPr lang="en-US" altLang="en-US" dirty="0"/>
              <a:t>, L, dan C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44A51079-DCB5-4032-847B-D9895A2B8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0422"/>
              </p:ext>
            </p:extLst>
          </p:nvPr>
        </p:nvGraphicFramePr>
        <p:xfrm>
          <a:off x="447900" y="1696758"/>
          <a:ext cx="2364715" cy="1921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Visio" r:id="rId3" imgW="2037283" imgH="1650187" progId="Visio.Drawing.11">
                  <p:embed/>
                </p:oleObj>
              </mc:Choice>
              <mc:Fallback>
                <p:oleObj name="Visio" r:id="rId3" imgW="2037283" imgH="1650187" progId="Visio.Drawing.11">
                  <p:embed/>
                  <p:pic>
                    <p:nvPicPr>
                      <p:cNvPr id="16390" name="Object 4">
                        <a:extLst>
                          <a:ext uri="{FF2B5EF4-FFF2-40B4-BE49-F238E27FC236}">
                            <a16:creationId xmlns:a16="http://schemas.microsoft.com/office/drawing/2014/main" id="{771C0611-9F24-44AA-BFD1-835860CBF9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00" y="1696758"/>
                        <a:ext cx="2364715" cy="1921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15522701-9CBD-42A3-95C3-A19BE95BF04B}"/>
                  </a:ext>
                </a:extLst>
              </p:cNvPr>
              <p:cNvSpPr txBox="1"/>
              <p:nvPr/>
            </p:nvSpPr>
            <p:spPr bwMode="auto">
              <a:xfrm>
                <a:off x="687006" y="3892826"/>
                <a:ext cx="2228850" cy="65758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∠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∠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15522701-9CBD-42A3-95C3-A19BE95BF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006" y="3892826"/>
                <a:ext cx="2228850" cy="657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FABA9CAA-5A1A-4C3F-B472-ACFDF7B01E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965148"/>
              </p:ext>
            </p:extLst>
          </p:nvPr>
        </p:nvGraphicFramePr>
        <p:xfrm>
          <a:off x="2974769" y="1729891"/>
          <a:ext cx="2622799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Visio" r:id="rId6" imgW="2351837" imgH="1768450" progId="Visio.Drawing.11">
                  <p:embed/>
                </p:oleObj>
              </mc:Choice>
              <mc:Fallback>
                <p:oleObj name="Visio" r:id="rId6" imgW="2351837" imgH="1768450" progId="Visio.Drawing.11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336DDE07-2946-4305-B64E-FFE3F4999C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769" y="1729891"/>
                        <a:ext cx="2622799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8EAC1404-8631-4131-9ABB-4135B367A3E2}"/>
                  </a:ext>
                </a:extLst>
              </p:cNvPr>
              <p:cNvSpPr txBox="1"/>
              <p:nvPr/>
            </p:nvSpPr>
            <p:spPr bwMode="auto">
              <a:xfrm>
                <a:off x="3303563" y="3604953"/>
                <a:ext cx="1965210" cy="123333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∠9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∠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n-US" dirty="0">
                    <a:solidFill>
                      <a:srgbClr val="0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∠9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8EAC1404-8631-4131-9ABB-4135B367A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3563" y="3604953"/>
                <a:ext cx="1965210" cy="1233330"/>
              </a:xfrm>
              <a:prstGeom prst="rect">
                <a:avLst/>
              </a:prstGeom>
              <a:blipFill>
                <a:blip r:embed="rId8"/>
                <a:stretch>
                  <a:fillRect b="-246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CAE0ADEB-841B-4203-ADC0-BC66B792F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356063"/>
              </p:ext>
            </p:extLst>
          </p:nvPr>
        </p:nvGraphicFramePr>
        <p:xfrm>
          <a:off x="5791200" y="1729891"/>
          <a:ext cx="290651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Visio" r:id="rId9" imgW="2599944" imgH="1768450" progId="Visio.Drawing.11">
                  <p:embed/>
                </p:oleObj>
              </mc:Choice>
              <mc:Fallback>
                <p:oleObj name="Visio" r:id="rId9" imgW="2599944" imgH="1768450" progId="Visio.Drawing.11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BA78C221-0D51-4E69-A145-F5D60D2189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729891"/>
                        <a:ext cx="2906517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9DC11230-1EC7-474E-B8B9-7172FC01BFEA}"/>
                  </a:ext>
                </a:extLst>
              </p:cNvPr>
              <p:cNvSpPr txBox="1"/>
              <p:nvPr/>
            </p:nvSpPr>
            <p:spPr bwMode="auto">
              <a:xfrm>
                <a:off x="6060145" y="3452553"/>
                <a:ext cx="2512234" cy="153813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∠−9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∠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0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∠−9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9DC11230-1EC7-474E-B8B9-7172FC01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0145" y="3452553"/>
                <a:ext cx="2512234" cy="15381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10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3BE8295-3003-4FC3-9EE3-F7F732F27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85825"/>
            <a:ext cx="8229600" cy="561975"/>
          </a:xfrm>
        </p:spPr>
        <p:txBody>
          <a:bodyPr/>
          <a:lstStyle/>
          <a:p>
            <a:pPr algn="l" eaLnBrk="1" hangingPunct="1"/>
            <a:r>
              <a:rPr lang="id-ID" altLang="en-US" dirty="0"/>
              <a:t>Impedansi Kompleks</a:t>
            </a:r>
            <a:r>
              <a:rPr lang="en-US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685F8763-E343-4356-B122-1329ED6F2859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3907823" y="4285829"/>
                <a:ext cx="1714500" cy="3974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>
                <a:normAutofit fontScale="62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685F8763-E343-4356-B122-1329ED6F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907823" y="4285829"/>
                <a:ext cx="1714500" cy="397430"/>
              </a:xfrm>
              <a:prstGeom prst="rect">
                <a:avLst/>
              </a:prstGeom>
              <a:blipFill>
                <a:blip r:embed="rId3"/>
                <a:stretch>
                  <a:fillRect r="-353"/>
                </a:stretch>
              </a:blip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BD334274-BD93-4931-BB2B-D8C80EAF46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847100"/>
              </p:ext>
            </p:extLst>
          </p:nvPr>
        </p:nvGraphicFramePr>
        <p:xfrm>
          <a:off x="457200" y="3617253"/>
          <a:ext cx="2743200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Visio" r:id="rId4" imgW="1868729" imgH="1449324" progId="Visio.Drawing.11">
                  <p:embed/>
                </p:oleObj>
              </mc:Choice>
              <mc:Fallback>
                <p:oleObj name="Visio" r:id="rId4" imgW="1868729" imgH="1449324" progId="Visio.Drawing.11">
                  <p:embed/>
                  <p:pic>
                    <p:nvPicPr>
                      <p:cNvPr id="19464" name="Object 8">
                        <a:extLst>
                          <a:ext uri="{FF2B5EF4-FFF2-40B4-BE49-F238E27FC236}">
                            <a16:creationId xmlns:a16="http://schemas.microsoft.com/office/drawing/2014/main" id="{493AB5B1-AB37-439A-89F9-09A1C3A6B9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17253"/>
                        <a:ext cx="2743200" cy="213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6049636-521A-43C2-866C-2A3AE3FC2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358900"/>
            <a:ext cx="2667000" cy="2208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EF7FDF-FC53-4FAB-8836-5B42468FF710}"/>
                  </a:ext>
                </a:extLst>
              </p:cNvPr>
              <p:cNvSpPr/>
              <p:nvPr/>
            </p:nvSpPr>
            <p:spPr>
              <a:xfrm>
                <a:off x="3711592" y="2328704"/>
                <a:ext cx="4975208" cy="13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𝐴𝑐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EF7FDF-FC53-4FAB-8836-5B42468FF7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592" y="2328704"/>
                <a:ext cx="4975208" cy="1370568"/>
              </a:xfrm>
              <a:prstGeom prst="rect">
                <a:avLst/>
              </a:prstGeom>
              <a:blipFill>
                <a:blip r:embed="rId7"/>
                <a:stretch>
                  <a:fillRect l="-10049" t="-4577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722B69-9462-462E-A32D-DDD6B007CA9F}"/>
                  </a:ext>
                </a:extLst>
              </p:cNvPr>
              <p:cNvSpPr/>
              <p:nvPr/>
            </p:nvSpPr>
            <p:spPr>
              <a:xfrm>
                <a:off x="3352800" y="1484073"/>
                <a:ext cx="5227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Jika </a:t>
                </a:r>
                <a:r>
                  <a:rPr lang="en-US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arus</a:t>
                </a: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yang </a:t>
                </a:r>
                <a:r>
                  <a:rPr lang="en-US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mengalir</a:t>
                </a: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722B69-9462-462E-A32D-DDD6B007C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484073"/>
                <a:ext cx="5227650" cy="369332"/>
              </a:xfrm>
              <a:prstGeom prst="rect">
                <a:avLst/>
              </a:prstGeom>
              <a:blipFill>
                <a:blip r:embed="rId8"/>
                <a:stretch>
                  <a:fillRect l="-932" t="-1147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121955F-4D02-4688-A0B7-ED78FB040DBD}"/>
              </a:ext>
            </a:extLst>
          </p:cNvPr>
          <p:cNvSpPr/>
          <p:nvPr/>
        </p:nvSpPr>
        <p:spPr>
          <a:xfrm>
            <a:off x="3352800" y="1889678"/>
            <a:ext cx="76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Maka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,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7B285C-0B9F-4AB5-89A9-3A2F9BFA190A}"/>
              </a:ext>
            </a:extLst>
          </p:cNvPr>
          <p:cNvSpPr/>
          <p:nvPr/>
        </p:nvSpPr>
        <p:spPr>
          <a:xfrm>
            <a:off x="3349978" y="3810047"/>
            <a:ext cx="111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Sehingga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72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9805F7A-A285-4286-B100-B9DFE547E8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783561"/>
              </p:ext>
            </p:extLst>
          </p:nvPr>
        </p:nvGraphicFramePr>
        <p:xfrm>
          <a:off x="407813" y="4038600"/>
          <a:ext cx="27432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Visio" r:id="rId3" imgW="1842821" imgH="1424635" progId="Visio.Drawing.11">
                  <p:embed/>
                </p:oleObj>
              </mc:Choice>
              <mc:Fallback>
                <p:oleObj name="Visio" r:id="rId3" imgW="1842821" imgH="1424635" progId="Visio.Drawing.11">
                  <p:embed/>
                  <p:pic>
                    <p:nvPicPr>
                      <p:cNvPr id="20488" name="Object 9">
                        <a:extLst>
                          <a:ext uri="{FF2B5EF4-FFF2-40B4-BE49-F238E27FC236}">
                            <a16:creationId xmlns:a16="http://schemas.microsoft.com/office/drawing/2014/main" id="{13A162FE-A354-41A2-B611-06F144E255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13" y="4038600"/>
                        <a:ext cx="27432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6FB06A7-E3E3-494E-8280-E2EC9D725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56" y="1371600"/>
            <a:ext cx="2737557" cy="234271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1AEDD9B-0DB1-4DDD-A1B6-0E4C81922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85825"/>
            <a:ext cx="8229600" cy="561975"/>
          </a:xfrm>
        </p:spPr>
        <p:txBody>
          <a:bodyPr/>
          <a:lstStyle/>
          <a:p>
            <a:pPr algn="l" eaLnBrk="1" hangingPunct="1"/>
            <a:r>
              <a:rPr lang="id-ID" altLang="en-US" dirty="0"/>
              <a:t>Impedansi Kompleks</a:t>
            </a:r>
            <a:r>
              <a:rPr lang="en-US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DA60D466-B736-47D8-8E69-F81C38D47549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3907823" y="4325756"/>
                <a:ext cx="1578577" cy="56754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DA60D466-B736-47D8-8E69-F81C38D47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907823" y="4325756"/>
                <a:ext cx="1578577" cy="5675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5415046-AED0-4618-994C-43B88C6C02A1}"/>
                  </a:ext>
                </a:extLst>
              </p:cNvPr>
              <p:cNvSpPr/>
              <p:nvPr/>
            </p:nvSpPr>
            <p:spPr>
              <a:xfrm>
                <a:off x="3711592" y="2368631"/>
                <a:ext cx="5028813" cy="1603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𝐴𝑐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 (−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5415046-AED0-4618-994C-43B88C6C0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592" y="2368631"/>
                <a:ext cx="5028813" cy="1603837"/>
              </a:xfrm>
              <a:prstGeom prst="rect">
                <a:avLst/>
              </a:prstGeom>
              <a:blipFill>
                <a:blip r:embed="rId7"/>
                <a:stretch>
                  <a:fillRect l="-9939" t="-39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68E935E-51D9-43BC-8288-3148B50B4F4E}"/>
                  </a:ext>
                </a:extLst>
              </p:cNvPr>
              <p:cNvSpPr/>
              <p:nvPr/>
            </p:nvSpPr>
            <p:spPr>
              <a:xfrm>
                <a:off x="3352800" y="1524000"/>
                <a:ext cx="5227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Jika </a:t>
                </a:r>
                <a:r>
                  <a:rPr lang="en-US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arus</a:t>
                </a: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yang </a:t>
                </a:r>
                <a:r>
                  <a:rPr lang="en-US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mengalir</a:t>
                </a: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68E935E-51D9-43BC-8288-3148B50B4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524000"/>
                <a:ext cx="5227650" cy="369332"/>
              </a:xfrm>
              <a:prstGeom prst="rect">
                <a:avLst/>
              </a:prstGeom>
              <a:blipFill>
                <a:blip r:embed="rId8"/>
                <a:stretch>
                  <a:fillRect l="-932" t="-1147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3B04B3F5-3232-4B12-9365-20689951DA09}"/>
              </a:ext>
            </a:extLst>
          </p:cNvPr>
          <p:cNvSpPr/>
          <p:nvPr/>
        </p:nvSpPr>
        <p:spPr>
          <a:xfrm>
            <a:off x="3352800" y="1929605"/>
            <a:ext cx="76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Maka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,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46273-DC34-4743-AB1F-1DFA3B816933}"/>
              </a:ext>
            </a:extLst>
          </p:cNvPr>
          <p:cNvSpPr/>
          <p:nvPr/>
        </p:nvSpPr>
        <p:spPr>
          <a:xfrm>
            <a:off x="3349978" y="3849974"/>
            <a:ext cx="111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Sehingga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32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1F2669-9FF0-4E3D-9D87-A0F767F9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60311"/>
            <a:ext cx="2590800" cy="242130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4F1101C-ED9E-4DB3-AE5A-07DC97FFC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85825"/>
            <a:ext cx="8229600" cy="561975"/>
          </a:xfrm>
        </p:spPr>
        <p:txBody>
          <a:bodyPr/>
          <a:lstStyle/>
          <a:p>
            <a:pPr algn="l" eaLnBrk="1" hangingPunct="1"/>
            <a:r>
              <a:rPr lang="id-ID" altLang="en-US" dirty="0"/>
              <a:t>Impedansi Kompleks</a:t>
            </a:r>
            <a:r>
              <a:rPr lang="en-US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9AF22536-2393-44E7-A0C9-FE2BE64BE41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779939" y="4759805"/>
                <a:ext cx="2340579" cy="6073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55000" lnSpcReduction="20000"/>
              </a:bodyPr>
              <a:lstStyle>
                <a:lvl1pPr marL="514350" indent="-514350" algn="l" rtl="0" eaLnBrk="1" fontAlgn="base" hangingPunct="1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+mj-lt"/>
                  <a:buAutoNum type="arabicPeriod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9AF22536-2393-44E7-A0C9-FE2BE64BE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939" y="4759805"/>
                <a:ext cx="2340579" cy="607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D0791BD-60F0-4FBF-BC72-68256742ED4B}"/>
                  </a:ext>
                </a:extLst>
              </p:cNvPr>
              <p:cNvSpPr/>
              <p:nvPr/>
            </p:nvSpPr>
            <p:spPr>
              <a:xfrm>
                <a:off x="3358445" y="2315232"/>
                <a:ext cx="5507213" cy="1997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𝐴𝑐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∠−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D0791BD-60F0-4FBF-BC72-68256742E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445" y="2315232"/>
                <a:ext cx="5507213" cy="1997470"/>
              </a:xfrm>
              <a:prstGeom prst="rect">
                <a:avLst/>
              </a:prstGeom>
              <a:blipFill>
                <a:blip r:embed="rId4"/>
                <a:stretch>
                  <a:fillRect l="-9081" t="-31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FDD8D5-461C-4444-9699-AD1432A03923}"/>
                  </a:ext>
                </a:extLst>
              </p:cNvPr>
              <p:cNvSpPr/>
              <p:nvPr/>
            </p:nvSpPr>
            <p:spPr>
              <a:xfrm>
                <a:off x="3352800" y="1484073"/>
                <a:ext cx="5227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Jika </a:t>
                </a:r>
                <a:r>
                  <a:rPr lang="en-US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arus</a:t>
                </a: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yang </a:t>
                </a:r>
                <a:r>
                  <a:rPr lang="en-US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mengalir</a:t>
                </a: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FDD8D5-461C-4444-9699-AD1432A03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484073"/>
                <a:ext cx="5227650" cy="369332"/>
              </a:xfrm>
              <a:prstGeom prst="rect">
                <a:avLst/>
              </a:prstGeom>
              <a:blipFill>
                <a:blip r:embed="rId5"/>
                <a:stretch>
                  <a:fillRect l="-932" t="-1147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031D493-592F-4465-9CD0-573087B025E4}"/>
              </a:ext>
            </a:extLst>
          </p:cNvPr>
          <p:cNvSpPr/>
          <p:nvPr/>
        </p:nvSpPr>
        <p:spPr>
          <a:xfrm>
            <a:off x="3352800" y="1889678"/>
            <a:ext cx="76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Maka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,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C54C64-0B88-40CC-BE43-90DAEA06CECA}"/>
              </a:ext>
            </a:extLst>
          </p:cNvPr>
          <p:cNvSpPr/>
          <p:nvPr/>
        </p:nvSpPr>
        <p:spPr>
          <a:xfrm>
            <a:off x="3352800" y="4307762"/>
            <a:ext cx="111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Sehingga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1BA3E-26AC-461D-812F-90F16CE7D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2338"/>
            <a:ext cx="8229600" cy="601662"/>
          </a:xfrm>
        </p:spPr>
        <p:txBody>
          <a:bodyPr/>
          <a:lstStyle/>
          <a:p>
            <a:pPr algn="l" eaLnBrk="1" hangingPunct="1"/>
            <a:r>
              <a:rPr lang="id-ID" altLang="en-US" dirty="0"/>
              <a:t>Diagram Phasor</a:t>
            </a:r>
            <a:endParaRPr lang="en-US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F6FE7EA5-C573-4CD4-AA52-7CCFB99FBA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860050"/>
              </p:ext>
            </p:extLst>
          </p:nvPr>
        </p:nvGraphicFramePr>
        <p:xfrm>
          <a:off x="3495675" y="3200400"/>
          <a:ext cx="1981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" name="Visio" r:id="rId3" imgW="1403909" imgH="1403909" progId="Visio.Drawing.11">
                  <p:embed/>
                </p:oleObj>
              </mc:Choice>
              <mc:Fallback>
                <p:oleObj name="Visio" r:id="rId3" imgW="1403909" imgH="1403909" progId="Visio.Drawing.11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75D0C522-CD64-4AB3-8C08-1FDAF33630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3200400"/>
                        <a:ext cx="19812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183E21F4-78C4-42EE-96DA-96D761DE4E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47376"/>
              </p:ext>
            </p:extLst>
          </p:nvPr>
        </p:nvGraphicFramePr>
        <p:xfrm>
          <a:off x="628650" y="3200400"/>
          <a:ext cx="1981200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" name="Visio" r:id="rId5" imgW="1477061" imgH="1403909" progId="Visio.Drawing.11">
                  <p:embed/>
                </p:oleObj>
              </mc:Choice>
              <mc:Fallback>
                <p:oleObj name="Visio" r:id="rId5" imgW="1477061" imgH="1403909" progId="Visio.Drawing.11">
                  <p:embed/>
                  <p:pic>
                    <p:nvPicPr>
                      <p:cNvPr id="12" name="Object 6">
                        <a:extLst>
                          <a:ext uri="{FF2B5EF4-FFF2-40B4-BE49-F238E27FC236}">
                            <a16:creationId xmlns:a16="http://schemas.microsoft.com/office/drawing/2014/main" id="{63F2C2A5-CDFD-43D6-B962-241BCE5FD1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200400"/>
                        <a:ext cx="1981200" cy="188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DCCD3A7C-E572-455A-8637-F0AC95C29C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70602"/>
              </p:ext>
            </p:extLst>
          </p:nvPr>
        </p:nvGraphicFramePr>
        <p:xfrm>
          <a:off x="6553200" y="3200400"/>
          <a:ext cx="19621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" name="Visio" r:id="rId7" imgW="1403909" imgH="1403909" progId="Visio.Drawing.11">
                  <p:embed/>
                </p:oleObj>
              </mc:Choice>
              <mc:Fallback>
                <p:oleObj name="Visio" r:id="rId7" imgW="1403909" imgH="1403909" progId="Visio.Drawing.11">
                  <p:embed/>
                  <p:pic>
                    <p:nvPicPr>
                      <p:cNvPr id="13" name="Object 8">
                        <a:extLst>
                          <a:ext uri="{FF2B5EF4-FFF2-40B4-BE49-F238E27FC236}">
                            <a16:creationId xmlns:a16="http://schemas.microsoft.com/office/drawing/2014/main" id="{6DEB52C3-F8E1-4D9A-807F-2C311404D5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200400"/>
                        <a:ext cx="1962150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7798727-7BA9-4429-A8D5-42B72AFF24A1}"/>
              </a:ext>
            </a:extLst>
          </p:cNvPr>
          <p:cNvSpPr/>
          <p:nvPr/>
        </p:nvSpPr>
        <p:spPr>
          <a:xfrm>
            <a:off x="457200" y="1395571"/>
            <a:ext cx="80581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Metode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vektor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rotasi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digunakan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merepresentasikan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sinyal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sinusoidal</a:t>
            </a:r>
          </a:p>
          <a:p>
            <a:pPr algn="just"/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kedalam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domain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vektor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Metode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berfungsi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mempermudah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visualisasi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serta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operasi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sinyal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sinyal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sinusoidal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khusunya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sinyal-sinyal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sinusoidal yang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mempunyai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frekuensi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Cambria Math" panose="02040503050406030204" pitchFamily="18" charset="0"/>
              </a:rPr>
              <a:t>sama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FFA6574-E5DC-4938-83B2-7039951C866E}"/>
                  </a:ext>
                </a:extLst>
              </p:cNvPr>
              <p:cNvSpPr/>
              <p:nvPr/>
            </p:nvSpPr>
            <p:spPr>
              <a:xfrm>
                <a:off x="457200" y="2618478"/>
                <a:ext cx="2328138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FFA6574-E5DC-4938-83B2-7039951C8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18478"/>
                <a:ext cx="2328138" cy="378245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7564D78-602D-4C4A-A5A5-BAAFB12C466C}"/>
                  </a:ext>
                </a:extLst>
              </p:cNvPr>
              <p:cNvSpPr/>
              <p:nvPr/>
            </p:nvSpPr>
            <p:spPr>
              <a:xfrm>
                <a:off x="565051" y="5120411"/>
                <a:ext cx="21083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Diagram phasor </a:t>
                </a:r>
                <a:r>
                  <a:rPr lang="en-US" sz="1400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phasa</a:t>
                </a:r>
                <a:r>
                  <a:rPr lang="en-US" sz="1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7564D78-602D-4C4A-A5A5-BAAFB12C4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51" y="5120411"/>
                <a:ext cx="2108398" cy="307777"/>
              </a:xfrm>
              <a:prstGeom prst="rect">
                <a:avLst/>
              </a:prstGeom>
              <a:blipFill>
                <a:blip r:embed="rId10"/>
                <a:stretch>
                  <a:fillRect l="-867" t="-6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A16CCA-B0B5-4395-BA51-BB2B2CF54B32}"/>
                  </a:ext>
                </a:extLst>
              </p:cNvPr>
              <p:cNvSpPr/>
              <p:nvPr/>
            </p:nvSpPr>
            <p:spPr>
              <a:xfrm>
                <a:off x="3368477" y="5087938"/>
                <a:ext cx="22077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Diagram phasor </a:t>
                </a:r>
                <a:r>
                  <a:rPr lang="en-US" sz="1400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phasa</a:t>
                </a:r>
                <a:r>
                  <a:rPr lang="en-US" sz="1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45</m:t>
                    </m:r>
                    <m:r>
                      <a:rPr 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A16CCA-B0B5-4395-BA51-BB2B2CF54B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77" y="5087938"/>
                <a:ext cx="2207784" cy="307777"/>
              </a:xfrm>
              <a:prstGeom prst="rect">
                <a:avLst/>
              </a:prstGeom>
              <a:blipFill>
                <a:blip r:embed="rId11"/>
                <a:stretch>
                  <a:fillRect l="-829" t="-6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3B2F9AF-6007-40A3-8F25-B8B2FDE41A26}"/>
                  </a:ext>
                </a:extLst>
              </p:cNvPr>
              <p:cNvSpPr/>
              <p:nvPr/>
            </p:nvSpPr>
            <p:spPr>
              <a:xfrm>
                <a:off x="6430383" y="5087937"/>
                <a:ext cx="22077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Diagram phasor </a:t>
                </a:r>
                <a:r>
                  <a:rPr lang="en-US" sz="1400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phasa</a:t>
                </a:r>
                <a:r>
                  <a:rPr lang="en-US" sz="1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3B2F9AF-6007-40A3-8F25-B8B2FDE41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383" y="5087937"/>
                <a:ext cx="2207784" cy="307777"/>
              </a:xfrm>
              <a:prstGeom prst="rect">
                <a:avLst/>
              </a:prstGeom>
              <a:blipFill>
                <a:blip r:embed="rId12"/>
                <a:stretch>
                  <a:fillRect l="-829" t="-6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12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CB9984-068B-40DB-AD7E-28B124D81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84238"/>
            <a:ext cx="8534400" cy="639762"/>
          </a:xfrm>
        </p:spPr>
        <p:txBody>
          <a:bodyPr/>
          <a:lstStyle/>
          <a:p>
            <a:pPr algn="l" eaLnBrk="1" hangingPunct="1"/>
            <a:r>
              <a:rPr lang="id-ID" altLang="en-US" dirty="0"/>
              <a:t>Diagram phasor arus dan tegangan</a:t>
            </a:r>
            <a:endParaRPr lang="en-US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127F6D7-7A5E-4DD1-AA3D-042568E0A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4611"/>
              </p:ext>
            </p:extLst>
          </p:nvPr>
        </p:nvGraphicFramePr>
        <p:xfrm>
          <a:off x="1603874" y="2043626"/>
          <a:ext cx="1818409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Visio" r:id="rId3" imgW="1518209" imgH="2379269" progId="Visio.Drawing.11">
                  <p:embed/>
                </p:oleObj>
              </mc:Choice>
              <mc:Fallback>
                <p:oleObj name="Visio" r:id="rId3" imgW="1518209" imgH="2379269" progId="Visio.Drawing.11">
                  <p:embed/>
                  <p:pic>
                    <p:nvPicPr>
                      <p:cNvPr id="23558" name="Object 4">
                        <a:extLst>
                          <a:ext uri="{FF2B5EF4-FFF2-40B4-BE49-F238E27FC236}">
                            <a16:creationId xmlns:a16="http://schemas.microsoft.com/office/drawing/2014/main" id="{E5FFA06C-2759-4397-9483-4703CEA906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874" y="2043626"/>
                        <a:ext cx="1818409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333E74E-67C9-42F0-A7DE-5A5611F84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853863"/>
              </p:ext>
            </p:extLst>
          </p:nvPr>
        </p:nvGraphicFramePr>
        <p:xfrm>
          <a:off x="5741792" y="2043626"/>
          <a:ext cx="1823145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Visio" r:id="rId5" imgW="1509674" imgH="2379269" progId="Visio.Drawing.11">
                  <p:embed/>
                </p:oleObj>
              </mc:Choice>
              <mc:Fallback>
                <p:oleObj name="Visio" r:id="rId5" imgW="1509674" imgH="2379269" progId="Visio.Drawing.11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BDDEC867-9D00-4F90-B8A6-47D897AF44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792" y="2043626"/>
                        <a:ext cx="1823145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2B668F6-2C81-43C5-9913-F49E2BFE9BB1}"/>
              </a:ext>
            </a:extLst>
          </p:cNvPr>
          <p:cNvSpPr/>
          <p:nvPr/>
        </p:nvSpPr>
        <p:spPr>
          <a:xfrm>
            <a:off x="1074993" y="4862499"/>
            <a:ext cx="2876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Diagram phasor </a:t>
            </a:r>
            <a:r>
              <a:rPr lang="id-ID" altLang="en-US" dirty="0"/>
              <a:t>arus </a:t>
            </a:r>
            <a:r>
              <a:rPr lang="id-ID" altLang="en-US" i="1" dirty="0"/>
              <a:t>lagging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B5B57-87A6-4F38-90C7-EF26BAC0CE8F}"/>
              </a:ext>
            </a:extLst>
          </p:cNvPr>
          <p:cNvSpPr/>
          <p:nvPr/>
        </p:nvSpPr>
        <p:spPr>
          <a:xfrm>
            <a:off x="5192837" y="4901126"/>
            <a:ext cx="2921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Diagram phasor </a:t>
            </a:r>
            <a:r>
              <a:rPr lang="id-ID" altLang="en-US" dirty="0"/>
              <a:t>arus </a:t>
            </a:r>
            <a:r>
              <a:rPr lang="id-ID" altLang="en-US" i="1" dirty="0"/>
              <a:t>leading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AF32F-AFE2-4026-B04B-F307AE24B2A7}"/>
              </a:ext>
            </a:extLst>
          </p:cNvPr>
          <p:cNvSpPr/>
          <p:nvPr/>
        </p:nvSpPr>
        <p:spPr>
          <a:xfrm>
            <a:off x="457200" y="13716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000" dirty="0" err="1"/>
              <a:t>Jika</a:t>
            </a:r>
            <a:r>
              <a:rPr lang="en-ID" sz="2000" dirty="0"/>
              <a:t> </a:t>
            </a:r>
            <a:r>
              <a:rPr lang="en-ID" sz="2000" dirty="0" err="1"/>
              <a:t>beda</a:t>
            </a:r>
            <a:r>
              <a:rPr lang="en-ID" sz="2000" dirty="0"/>
              <a:t> </a:t>
            </a:r>
            <a:r>
              <a:rPr lang="en-ID" sz="2000" dirty="0" err="1"/>
              <a:t>phasa</a:t>
            </a:r>
            <a:r>
              <a:rPr lang="en-ID" sz="2000" dirty="0"/>
              <a:t> </a:t>
            </a:r>
            <a:r>
              <a:rPr lang="en-ID" sz="2000" dirty="0" err="1"/>
              <a:t>antara</a:t>
            </a:r>
            <a:r>
              <a:rPr lang="en-ID" sz="2000" dirty="0"/>
              <a:t> </a:t>
            </a:r>
            <a:r>
              <a:rPr lang="en-ID" sz="2000" dirty="0" err="1"/>
              <a:t>arus</a:t>
            </a:r>
            <a:r>
              <a:rPr lang="en-ID" sz="2000" dirty="0"/>
              <a:t> dan </a:t>
            </a:r>
            <a:r>
              <a:rPr lang="en-ID" sz="2000" dirty="0" err="1"/>
              <a:t>tegangan</a:t>
            </a:r>
            <a:r>
              <a:rPr lang="en-ID" sz="2000" dirty="0"/>
              <a:t> </a:t>
            </a:r>
            <a:r>
              <a:rPr lang="en-ID" sz="2000" dirty="0" err="1"/>
              <a:t>sebesar</a:t>
            </a:r>
            <a:r>
              <a:rPr lang="en-ID" sz="2000" dirty="0"/>
              <a:t> </a:t>
            </a:r>
            <a:r>
              <a:rPr lang="el-GR" sz="2000" dirty="0"/>
              <a:t>θ, </a:t>
            </a:r>
            <a:r>
              <a:rPr lang="en-ID" sz="2000" dirty="0" err="1"/>
              <a:t>maka</a:t>
            </a:r>
            <a:r>
              <a:rPr lang="en-ID" sz="2000" dirty="0"/>
              <a:t> diagram </a:t>
            </a:r>
            <a:r>
              <a:rPr lang="en-ID" sz="2000" dirty="0" err="1"/>
              <a:t>phasornya</a:t>
            </a:r>
            <a:r>
              <a:rPr lang="en-ID" sz="2000" dirty="0"/>
              <a:t> </a:t>
            </a:r>
            <a:r>
              <a:rPr lang="en-ID" sz="2000" dirty="0" err="1"/>
              <a:t>sebagai</a:t>
            </a:r>
            <a:r>
              <a:rPr lang="en-ID" sz="2000" dirty="0"/>
              <a:t> </a:t>
            </a:r>
            <a:r>
              <a:rPr lang="en-ID" sz="2000" dirty="0" err="1"/>
              <a:t>berikut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9766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2CE089-E0AA-4EBB-ACB1-AEE54E55F143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CF5441F-5DC2-4B12-96F5-DB30A0E9F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/>
          <a:p>
            <a:pPr algn="l" eaLnBrk="1" hangingPunct="1"/>
            <a:r>
              <a:rPr lang="id-ID" altLang="en-US" dirty="0"/>
              <a:t>Fungsi Periodik</a:t>
            </a:r>
            <a:endParaRPr lang="en-US" altLang="en-US" dirty="0"/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F32A311C-B6C2-4A94-B5D5-65AD4A859B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521304"/>
              </p:ext>
            </p:extLst>
          </p:nvPr>
        </p:nvGraphicFramePr>
        <p:xfrm>
          <a:off x="904405" y="4384755"/>
          <a:ext cx="1808890" cy="978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3" imgW="774360" imgH="419040" progId="Equation.DSMT4">
                  <p:embed/>
                </p:oleObj>
              </mc:Choice>
              <mc:Fallback>
                <p:oleObj name="Equation" r:id="rId3" imgW="774360" imgH="419040" progId="Equation.DSMT4">
                  <p:embed/>
                  <p:pic>
                    <p:nvPicPr>
                      <p:cNvPr id="3079" name="Object 5">
                        <a:extLst>
                          <a:ext uri="{FF2B5EF4-FFF2-40B4-BE49-F238E27FC236}">
                            <a16:creationId xmlns:a16="http://schemas.microsoft.com/office/drawing/2014/main" id="{81D2A7A4-84E8-48FD-8192-A3F0F1F4D4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405" y="4384755"/>
                        <a:ext cx="1808890" cy="978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AD2B280-D4F6-4324-B69E-92B424C3E789}"/>
              </a:ext>
            </a:extLst>
          </p:cNvPr>
          <p:cNvSpPr/>
          <p:nvPr/>
        </p:nvSpPr>
        <p:spPr>
          <a:xfrm>
            <a:off x="457200" y="1559059"/>
            <a:ext cx="3415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en-US" sz="2800" dirty="0"/>
              <a:t>Syarat </a:t>
            </a:r>
            <a:r>
              <a:rPr lang="en-ID" altLang="en-US" sz="2800" dirty="0" err="1"/>
              <a:t>fungsi</a:t>
            </a:r>
            <a:r>
              <a:rPr lang="en-ID" altLang="en-US" sz="2800" dirty="0"/>
              <a:t> </a:t>
            </a:r>
            <a:r>
              <a:rPr lang="en-ID" altLang="en-US" sz="2800" dirty="0" err="1"/>
              <a:t>periodik</a:t>
            </a:r>
            <a:r>
              <a:rPr lang="en-ID" altLang="en-US" sz="2800" dirty="0"/>
              <a:t>:</a:t>
            </a:r>
            <a:endParaRPr lang="en-ID" altLang="en-US" sz="2400" b="0" i="1" dirty="0">
              <a:latin typeface="Cambria Math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76615C-6AB9-44DB-AB1A-9B081C8161A6}"/>
              </a:ext>
            </a:extLst>
          </p:cNvPr>
          <p:cNvSpPr/>
          <p:nvPr/>
        </p:nvSpPr>
        <p:spPr>
          <a:xfrm>
            <a:off x="694659" y="5410200"/>
            <a:ext cx="79921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0" indent="-1797050" algn="just"/>
            <a:r>
              <a:rPr lang="en-ID" altLang="en-US" sz="2800" dirty="0" err="1"/>
              <a:t>Periode</a:t>
            </a:r>
            <a:r>
              <a:rPr lang="en-ID" altLang="en-US" sz="2800" dirty="0"/>
              <a:t> (T): Waktu yang </a:t>
            </a:r>
            <a:r>
              <a:rPr lang="en-ID" altLang="en-US" sz="2800" dirty="0" err="1"/>
              <a:t>dibutuhkan</a:t>
            </a:r>
            <a:r>
              <a:rPr lang="en-ID" altLang="en-US" sz="2800" dirty="0"/>
              <a:t> </a:t>
            </a:r>
            <a:r>
              <a:rPr lang="en-ID" altLang="en-US" sz="2800" dirty="0" err="1"/>
              <a:t>untuk</a:t>
            </a:r>
            <a:r>
              <a:rPr lang="en-ID" altLang="en-US" sz="2800" dirty="0"/>
              <a:t> </a:t>
            </a:r>
            <a:r>
              <a:rPr lang="en-ID" altLang="en-US" sz="2800" dirty="0" err="1"/>
              <a:t>meakukan</a:t>
            </a:r>
            <a:r>
              <a:rPr lang="en-ID" altLang="en-US" sz="2800" dirty="0"/>
              <a:t> </a:t>
            </a:r>
            <a:r>
              <a:rPr lang="en-ID" altLang="en-US" sz="2800" dirty="0" err="1"/>
              <a:t>satu</a:t>
            </a:r>
            <a:r>
              <a:rPr lang="en-ID" altLang="en-US" sz="2800" dirty="0"/>
              <a:t> </a:t>
            </a:r>
            <a:r>
              <a:rPr lang="en-ID" altLang="en-US" sz="2800" dirty="0" err="1"/>
              <a:t>gelombang</a:t>
            </a:r>
            <a:r>
              <a:rPr lang="en-ID" altLang="en-US" sz="2800" dirty="0"/>
              <a:t>.</a:t>
            </a:r>
            <a:endParaRPr lang="en-ID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165A09-7326-42BB-B323-6007A20CA308}"/>
              </a:ext>
            </a:extLst>
          </p:cNvPr>
          <p:cNvGrpSpPr/>
          <p:nvPr/>
        </p:nvGrpSpPr>
        <p:grpSpPr>
          <a:xfrm>
            <a:off x="694659" y="2099930"/>
            <a:ext cx="5763290" cy="2243470"/>
            <a:chOff x="694660" y="2133600"/>
            <a:chExt cx="4486940" cy="2243470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CDBF2C3C-B070-43AD-8EF3-9E946A8FC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60" y="2133600"/>
              <a:ext cx="4486940" cy="2243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C364A98-1B4E-4A7C-8462-14380EE21949}"/>
                    </a:ext>
                  </a:extLst>
                </p:cNvPr>
                <p:cNvSpPr txBox="1"/>
                <p:nvPr/>
              </p:nvSpPr>
              <p:spPr>
                <a:xfrm>
                  <a:off x="1269043" y="2542400"/>
                  <a:ext cx="156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D" sz="1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C364A98-1B4E-4A7C-8462-14380EE21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043" y="2542400"/>
                  <a:ext cx="1564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2424" r="-12121" b="-666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863EDD9-2D4F-4DA0-88A9-61635A975B78}"/>
                </a:ext>
              </a:extLst>
            </p:cNvPr>
            <p:cNvCxnSpPr>
              <a:cxnSpLocks/>
            </p:cNvCxnSpPr>
            <p:nvPr/>
          </p:nvCxnSpPr>
          <p:spPr>
            <a:xfrm>
              <a:off x="1447800" y="2667000"/>
              <a:ext cx="2286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002842-160C-4697-842D-AC8865620695}"/>
                </a:ext>
              </a:extLst>
            </p:cNvPr>
            <p:cNvCxnSpPr>
              <a:cxnSpLocks/>
            </p:cNvCxnSpPr>
            <p:nvPr/>
          </p:nvCxnSpPr>
          <p:spPr>
            <a:xfrm>
              <a:off x="1447800" y="3962400"/>
              <a:ext cx="2286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2E31372-5F35-490F-B347-4D8D3B2F16E2}"/>
                    </a:ext>
                  </a:extLst>
                </p:cNvPr>
                <p:cNvSpPr txBox="1"/>
                <p:nvPr/>
              </p:nvSpPr>
              <p:spPr>
                <a:xfrm>
                  <a:off x="1115088" y="3962400"/>
                  <a:ext cx="2912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D" sz="1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2E31372-5F35-490F-B347-4D8D3B2F1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088" y="3962400"/>
                  <a:ext cx="29128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836" r="-8197" b="-652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98346546-1F86-4559-A44E-143B9413A7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570288"/>
              </p:ext>
            </p:extLst>
          </p:nvPr>
        </p:nvGraphicFramePr>
        <p:xfrm>
          <a:off x="3876762" y="1595222"/>
          <a:ext cx="24304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8" imgW="1041120" imgH="203040" progId="Equation.DSMT4">
                  <p:embed/>
                </p:oleObj>
              </mc:Choice>
              <mc:Fallback>
                <p:oleObj name="Equation" r:id="rId8" imgW="1041120" imgH="20304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F32A311C-B6C2-4A94-B5D5-65AD4A859B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762" y="1595222"/>
                        <a:ext cx="24304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762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7CC0B-76E9-4FE7-A4ED-5420DBC85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79475"/>
            <a:ext cx="8229600" cy="492125"/>
          </a:xfrm>
        </p:spPr>
        <p:txBody>
          <a:bodyPr/>
          <a:lstStyle/>
          <a:p>
            <a:pPr algn="l" eaLnBrk="1" hangingPunct="1"/>
            <a:r>
              <a:rPr lang="id-ID" altLang="en-US" dirty="0"/>
              <a:t>Rangkaian Seri dan Paralel Impedansi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78E95103-8B98-4BEC-85C5-E0FAA10DD713}"/>
                  </a:ext>
                </a:extLst>
              </p:cNvPr>
              <p:cNvSpPr txBox="1"/>
              <p:nvPr/>
            </p:nvSpPr>
            <p:spPr bwMode="auto">
              <a:xfrm>
                <a:off x="838200" y="5065897"/>
                <a:ext cx="2950194" cy="76676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78E95103-8B98-4BEC-85C5-E0FAA10DD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065897"/>
                <a:ext cx="2950194" cy="766762"/>
              </a:xfrm>
              <a:prstGeom prst="rect">
                <a:avLst/>
              </a:prstGeom>
              <a:blipFill>
                <a:blip r:embed="rId2"/>
                <a:stretch>
                  <a:fillRect l="-62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FD333E4-C870-477E-922D-0D7BF788F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03891"/>
            <a:ext cx="3331194" cy="3344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5FEDDC-71F4-4865-98F1-BC60C56CA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98647"/>
            <a:ext cx="4316161" cy="22225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1F74C1BF-6350-482E-95C3-A23CFD49CEE0}"/>
                  </a:ext>
                </a:extLst>
              </p:cNvPr>
              <p:cNvSpPr txBox="1"/>
              <p:nvPr/>
            </p:nvSpPr>
            <p:spPr bwMode="auto">
              <a:xfrm>
                <a:off x="5355608" y="4710372"/>
                <a:ext cx="2950194" cy="9077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𝒕𝒐𝒕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1F74C1BF-6350-482E-95C3-A23CFD49C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5608" y="4710372"/>
                <a:ext cx="2950194" cy="907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3345383-7E63-4F34-BB5D-2D12DC41C6A5}"/>
              </a:ext>
            </a:extLst>
          </p:cNvPr>
          <p:cNvSpPr/>
          <p:nvPr/>
        </p:nvSpPr>
        <p:spPr>
          <a:xfrm>
            <a:off x="533400" y="4710372"/>
            <a:ext cx="1219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ambria Math" panose="02040503050406030204" pitchFamily="18" charset="0"/>
              </a:rPr>
              <a:t>Sehingga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</a:rPr>
              <a:t>,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41890F-5A86-4A6B-838B-42775CC4DA15}"/>
              </a:ext>
            </a:extLst>
          </p:cNvPr>
          <p:cNvSpPr/>
          <p:nvPr/>
        </p:nvSpPr>
        <p:spPr>
          <a:xfrm>
            <a:off x="4745761" y="4310262"/>
            <a:ext cx="1219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ambria Math" panose="02040503050406030204" pitchFamily="18" charset="0"/>
              </a:rPr>
              <a:t>Sehingga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</a:rPr>
              <a:t>,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0639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AD61DD-94A2-4047-92D1-AC57D472B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2690"/>
            <a:ext cx="8229600" cy="760412"/>
          </a:xfrm>
        </p:spPr>
        <p:txBody>
          <a:bodyPr/>
          <a:lstStyle/>
          <a:p>
            <a:pPr algn="l" eaLnBrk="1" hangingPunct="1"/>
            <a:r>
              <a:rPr lang="id-ID" altLang="en-US" dirty="0"/>
              <a:t>Admitansi Bilangan Kompleks</a:t>
            </a:r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2EA6A9-1DD5-4860-8A8B-BA92A50CD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000469"/>
            <a:ext cx="2457450" cy="169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4350" indent="-51435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id-ID" altLang="en-US" sz="2400" dirty="0"/>
              <a:t>Y = Admitansi 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id-ID" altLang="en-US" sz="2400" dirty="0"/>
              <a:t>G = Konduktansi 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id-ID" altLang="en-US" sz="2400" dirty="0"/>
              <a:t>B = Suseptansi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AF47A99F-4386-41C6-B247-11ABD8D2A43F}"/>
                  </a:ext>
                </a:extLst>
              </p:cNvPr>
              <p:cNvSpPr txBox="1"/>
              <p:nvPr/>
            </p:nvSpPr>
            <p:spPr bwMode="auto">
              <a:xfrm>
                <a:off x="457200" y="1693863"/>
                <a:ext cx="4572000" cy="18875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𝑗𝑋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AF47A99F-4386-41C6-B247-11ABD8D2A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93863"/>
                <a:ext cx="4572000" cy="18875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2D9E78F-E477-4FAA-86AD-8940E96C08DA}"/>
              </a:ext>
            </a:extLst>
          </p:cNvPr>
          <p:cNvSpPr/>
          <p:nvPr/>
        </p:nvSpPr>
        <p:spPr>
          <a:xfrm>
            <a:off x="457200" y="3810000"/>
            <a:ext cx="2133600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id-ID" altLang="en-US" sz="2400" dirty="0"/>
              <a:t>Z = Impedansi 	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id-ID" altLang="en-US" sz="2400" dirty="0"/>
              <a:t>R = Resistansi 	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id-ID" altLang="en-US" sz="2400" dirty="0"/>
              <a:t>X = Reaktansi</a:t>
            </a:r>
            <a:endParaRPr lang="en-ID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893F0F-33F8-4BB2-8B02-3F0FE89795A6}"/>
              </a:ext>
            </a:extLst>
          </p:cNvPr>
          <p:cNvSpPr/>
          <p:nvPr/>
        </p:nvSpPr>
        <p:spPr>
          <a:xfrm>
            <a:off x="304307" y="3594423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ambria Math" panose="02040503050406030204" pitchFamily="18" charset="0"/>
              </a:rPr>
              <a:t>dimana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</a:rPr>
              <a:t>,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978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A21882-BD9A-465D-A576-097D56659D1C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37FB572-B399-48BA-BC4A-6B20738D0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896938"/>
            <a:ext cx="8229600" cy="627062"/>
          </a:xfrm>
        </p:spPr>
        <p:txBody>
          <a:bodyPr/>
          <a:lstStyle/>
          <a:p>
            <a:pPr algn="l" eaLnBrk="1" hangingPunct="1"/>
            <a:r>
              <a:rPr lang="id-ID" altLang="en-US" dirty="0">
                <a:latin typeface="+mn-lt"/>
              </a:rPr>
              <a:t>Nilai Maksimum</a:t>
            </a:r>
            <a:endParaRPr lang="en-US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ED3A0734-0541-4C38-9921-3D0E35FA8D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1524000"/>
                <a:ext cx="8153400" cy="25900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1" fontAlgn="base" hangingPunct="1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id-ID" altLang="en-US" dirty="0"/>
                  <a:t>Nilai maksimum ditulis sebagai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D" altLang="en-US" b="0" i="1" smtClean="0">
                            <a:latin typeface="Cambria Math" panose="02040503050406030204" pitchFamily="18" charset="0"/>
                          </a:rPr>
                          <m:t>𝑚𝑎𝑘𝑠</m:t>
                        </m:r>
                      </m:sub>
                    </m:sSub>
                  </m:oMath>
                </a14:m>
                <a:r>
                  <a:rPr lang="id-ID" altLang="en-US" dirty="0"/>
                  <a:t>  </a:t>
                </a:r>
                <a:r>
                  <a:rPr lang="en-ID" alt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D" altLang="en-US" dirty="0"/>
                  <a:t>)</a:t>
                </a:r>
                <a:r>
                  <a:rPr lang="id-ID" altLang="en-US" dirty="0"/>
                  <a:t> atau dalam arus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𝑚𝑎𝑘𝑠</m:t>
                        </m:r>
                      </m:sub>
                    </m:sSub>
                  </m:oMath>
                </a14:m>
                <a:r>
                  <a:rPr lang="id-ID" altLang="en-US" dirty="0"/>
                  <a:t>  </a:t>
                </a:r>
                <a:r>
                  <a:rPr lang="en-ID" alt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D" altLang="en-US" dirty="0"/>
                  <a:t>)</a:t>
                </a:r>
                <a:r>
                  <a:rPr lang="id-ID" altLang="en-US" dirty="0"/>
                  <a:t>. Dalam arus bolak balik terdapat dua nilai maksimum, yaitu maksimum positif dan maksimum negatif. Bila dua nilai maksimum tersebut dijumlahkan disebut sebagai nilai puncak-ke-puncak (</a:t>
                </a:r>
                <a:r>
                  <a:rPr lang="id-ID" altLang="en-US" i="1" dirty="0"/>
                  <a:t>peak-to-peak</a:t>
                </a:r>
                <a:r>
                  <a:rPr lang="id-ID" altLang="en-US" dirty="0"/>
                  <a:t>)</a:t>
                </a:r>
                <a:r>
                  <a:rPr lang="en-US" altLang="en-US" dirty="0"/>
                  <a:t> </a:t>
                </a: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ED3A0734-0541-4C38-9921-3D0E35FA8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524000"/>
                <a:ext cx="8153400" cy="2590007"/>
              </a:xfrm>
              <a:prstGeom prst="rect">
                <a:avLst/>
              </a:prstGeom>
              <a:blipFill>
                <a:blip r:embed="rId2"/>
                <a:stretch>
                  <a:fillRect l="-1571" t="-3765" r="-14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96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AC2578-5A86-48B1-8AF9-B44DC954CFA7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1CA79E2-BBB6-4947-A9E0-39EE438E0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0275"/>
            <a:ext cx="8229600" cy="517525"/>
          </a:xfrm>
        </p:spPr>
        <p:txBody>
          <a:bodyPr/>
          <a:lstStyle/>
          <a:p>
            <a:pPr algn="l" eaLnBrk="1" hangingPunct="1"/>
            <a:r>
              <a:rPr lang="id-ID" altLang="en-US" dirty="0"/>
              <a:t>Nilai Efektif (</a:t>
            </a:r>
            <a:r>
              <a:rPr lang="id-ID" altLang="en-US" i="1" dirty="0"/>
              <a:t>root means square/rms</a:t>
            </a:r>
            <a:r>
              <a:rPr lang="id-ID" altLang="en-US" dirty="0"/>
              <a:t>)</a:t>
            </a:r>
            <a:endParaRPr lang="en-US" alt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787CBE3-433F-4718-828A-AEB48FC9F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765774" cy="186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4350" indent="-51435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id-ID" altLang="en-US" dirty="0"/>
              <a:t>Definisi: nilai tegangan/arus bolak-balik (ac) yang dapat menghasilkan panas sama besar dengan panas yang dihasilkan oleh tegangan/arus searah (dc)</a:t>
            </a:r>
            <a:r>
              <a:rPr lang="en-US" altLang="en-US" dirty="0"/>
              <a:t>.</a:t>
            </a: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54A878E8-665C-4099-9036-0865421D7C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715701"/>
              </p:ext>
            </p:extLst>
          </p:nvPr>
        </p:nvGraphicFramePr>
        <p:xfrm>
          <a:off x="947607" y="3247231"/>
          <a:ext cx="381000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Equation" r:id="rId3" imgW="1524000" imgH="520700" progId="Equation.3">
                  <p:embed/>
                </p:oleObj>
              </mc:Choice>
              <mc:Fallback>
                <p:oleObj name="Equation" r:id="rId3" imgW="1524000" imgH="520700" progId="Equation.3">
                  <p:embed/>
                  <p:pic>
                    <p:nvPicPr>
                      <p:cNvPr id="5126" name="Object 4">
                        <a:extLst>
                          <a:ext uri="{FF2B5EF4-FFF2-40B4-BE49-F238E27FC236}">
                            <a16:creationId xmlns:a16="http://schemas.microsoft.com/office/drawing/2014/main" id="{AED50B47-DB46-49A5-A45E-EC85952710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607" y="3247231"/>
                        <a:ext cx="3810000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B0292B86-0747-4879-9A4C-A0AD537893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718662"/>
              </p:ext>
            </p:extLst>
          </p:nvPr>
        </p:nvGraphicFramePr>
        <p:xfrm>
          <a:off x="806726" y="4654412"/>
          <a:ext cx="4038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Equation" r:id="rId5" imgW="1574800" imgH="520700" progId="Equation.3">
                  <p:embed/>
                </p:oleObj>
              </mc:Choice>
              <mc:Fallback>
                <p:oleObj name="Equation" r:id="rId5" imgW="1574800" imgH="520700" progId="Equation.3">
                  <p:embed/>
                  <p:pic>
                    <p:nvPicPr>
                      <p:cNvPr id="5128" name="Object 6">
                        <a:extLst>
                          <a:ext uri="{FF2B5EF4-FFF2-40B4-BE49-F238E27FC236}">
                            <a16:creationId xmlns:a16="http://schemas.microsoft.com/office/drawing/2014/main" id="{9DF50588-3584-4E39-AFA0-172B3B9D74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726" y="4654412"/>
                        <a:ext cx="40386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81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B37B74-8F85-4A0B-ADD8-F6AFDE074EC4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8B3A1C9-A1AE-41AB-AC8A-C474D8815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91" y="9144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id-ID" altLang="en-US" sz="3200" b="1" kern="0" dirty="0">
                <a:solidFill>
                  <a:schemeClr val="tx1"/>
                </a:solidFill>
                <a:latin typeface="+mn-lt"/>
              </a:rPr>
              <a:t>Nilai Sesaat</a:t>
            </a:r>
            <a:endParaRPr lang="en-US" altLang="en-US" sz="3200" b="1" kern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9D8D3E2-D7EC-491C-B54B-D69D726C6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90" y="1467678"/>
            <a:ext cx="7901609" cy="333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FontTx/>
              <a:buNone/>
            </a:pPr>
            <a:r>
              <a:rPr lang="id-ID" altLang="en-US" sz="2800" kern="0" dirty="0"/>
              <a:t>Nilai sesaat suatu tegangan atau arus adalah nilai tegangan atau arus pada sebarang waktu peninjauan. Hal ini mengakibatkan munculnya daya sesaat: </a:t>
            </a:r>
            <a:endParaRPr lang="en-ID" altLang="en-US" sz="2800" kern="0" dirty="0"/>
          </a:p>
          <a:p>
            <a:pPr marL="0" indent="0" algn="just" eaLnBrk="1" hangingPunct="1">
              <a:buFontTx/>
              <a:buNone/>
            </a:pPr>
            <a:endParaRPr lang="en-ID" altLang="en-US" sz="2800" kern="0" dirty="0"/>
          </a:p>
          <a:p>
            <a:pPr marL="0" indent="0" algn="just" eaLnBrk="1" hangingPunct="1">
              <a:buFontTx/>
              <a:buNone/>
            </a:pPr>
            <a:r>
              <a:rPr lang="id-ID" altLang="en-US" sz="2800" kern="0" dirty="0"/>
              <a:t>Pengertian besaran dalam persoalan pemindahan energi.</a:t>
            </a:r>
            <a:r>
              <a:rPr lang="en-US" altLang="en-US" sz="2800" kern="0" dirty="0"/>
              <a:t> </a:t>
            </a: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08087354-F020-4640-9371-6E4B129707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718229"/>
              </p:ext>
            </p:extLst>
          </p:nvPr>
        </p:nvGraphicFramePr>
        <p:xfrm>
          <a:off x="3416300" y="3259137"/>
          <a:ext cx="23114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Equation" r:id="rId3" imgW="990360" imgH="203040" progId="Equation.DSMT4">
                  <p:embed/>
                </p:oleObj>
              </mc:Choice>
              <mc:Fallback>
                <p:oleObj name="Equation" r:id="rId3" imgW="990360" imgH="20304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F32A311C-B6C2-4A94-B5D5-65AD4A859B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3259137"/>
                        <a:ext cx="23114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03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C6B271D-4517-4656-8B22-690B4F9F7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54075"/>
            <a:ext cx="8229600" cy="593725"/>
          </a:xfrm>
        </p:spPr>
        <p:txBody>
          <a:bodyPr/>
          <a:lstStyle/>
          <a:p>
            <a:pPr algn="l" eaLnBrk="1" hangingPunct="1"/>
            <a:r>
              <a:rPr lang="id-ID" altLang="en-US" dirty="0"/>
              <a:t>Nilai Rata-Rata</a:t>
            </a:r>
            <a:endParaRPr lang="en-US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038725C-1BCC-447F-94D5-4AF330598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3999"/>
            <a:ext cx="82296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4350" indent="-51435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id-ID" altLang="en-US" dirty="0"/>
              <a:t>Nilai rata-rata suatu arus </a:t>
            </a:r>
            <a:r>
              <a:rPr lang="id-ID" altLang="en-US" i="1" dirty="0"/>
              <a:t>i</a:t>
            </a:r>
            <a:r>
              <a:rPr lang="id-ID" altLang="en-US" dirty="0"/>
              <a:t>(</a:t>
            </a:r>
            <a:r>
              <a:rPr lang="id-ID" altLang="en-US" i="1" dirty="0"/>
              <a:t>t</a:t>
            </a:r>
            <a:r>
              <a:rPr lang="id-ID" altLang="en-US" dirty="0"/>
              <a:t>) dalam satu perioda merupakan arus konstan </a:t>
            </a:r>
            <a:r>
              <a:rPr lang="id-ID" altLang="en-US" i="1" dirty="0"/>
              <a:t>I</a:t>
            </a:r>
            <a:r>
              <a:rPr lang="id-ID" altLang="en-US" dirty="0"/>
              <a:t>av, yang dalam perioda itu dapat memindahkan muatan Q yang sama</a:t>
            </a:r>
            <a:r>
              <a:rPr lang="en-US" altLang="en-US" dirty="0"/>
              <a:t> </a:t>
            </a: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FF307976-8B93-4DD6-B805-0444965DC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038330"/>
              </p:ext>
            </p:extLst>
          </p:nvPr>
        </p:nvGraphicFramePr>
        <p:xfrm>
          <a:off x="609600" y="2849561"/>
          <a:ext cx="2743200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3" imgW="952087" imgH="482391" progId="Equation.3">
                  <p:embed/>
                </p:oleObj>
              </mc:Choice>
              <mc:Fallback>
                <p:oleObj name="Equation" r:id="rId3" imgW="952087" imgH="482391" progId="Equation.3">
                  <p:embed/>
                  <p:pic>
                    <p:nvPicPr>
                      <p:cNvPr id="7173" name="Object 4">
                        <a:extLst>
                          <a:ext uri="{FF2B5EF4-FFF2-40B4-BE49-F238E27FC236}">
                            <a16:creationId xmlns:a16="http://schemas.microsoft.com/office/drawing/2014/main" id="{F7835704-BBC1-4CF1-8766-899AD0AB03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49561"/>
                        <a:ext cx="2743200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293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7D2C3F1-CB21-40FC-B9BA-B168CB394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54075"/>
            <a:ext cx="8229600" cy="630237"/>
          </a:xfrm>
        </p:spPr>
        <p:txBody>
          <a:bodyPr/>
          <a:lstStyle/>
          <a:p>
            <a:pPr algn="l" eaLnBrk="1" hangingPunct="1"/>
            <a:r>
              <a:rPr lang="id-ID" altLang="en-US" dirty="0"/>
              <a:t>Konsep Phasor</a:t>
            </a:r>
            <a:endParaRPr lang="en-US" alt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4C899F-416C-4009-BA5D-E56BCAD66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27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4350" indent="-51435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altLang="en-US" dirty="0"/>
              <a:t>Phasor adalah bilangan kompleks yang merepresentasikan besaran dan phasa gelombang sinusoidal.</a:t>
            </a:r>
          </a:p>
          <a:p>
            <a:pPr algn="just"/>
            <a:r>
              <a:rPr lang="id-ID" altLang="en-US" dirty="0"/>
              <a:t>Phasor biasanya dinyatakan dengan sebuah notasi pada domain frekuensi yang hanya terdiri dari besaran dan phasa</a:t>
            </a:r>
            <a:r>
              <a:rPr lang="en-US" altLang="en-US" dirty="0"/>
              <a:t> </a:t>
            </a: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6F0C26D9-6370-4BCE-9EF6-9945CB078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942848"/>
              </p:ext>
            </p:extLst>
          </p:nvPr>
        </p:nvGraphicFramePr>
        <p:xfrm>
          <a:off x="990600" y="4191000"/>
          <a:ext cx="16144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3" imgW="406224" imgH="228501" progId="Equation.3">
                  <p:embed/>
                </p:oleObj>
              </mc:Choice>
              <mc:Fallback>
                <p:oleObj name="Equation" r:id="rId3" imgW="406224" imgH="228501" progId="Equation.3">
                  <p:embed/>
                  <p:pic>
                    <p:nvPicPr>
                      <p:cNvPr id="8198" name="Object 4">
                        <a:extLst>
                          <a:ext uri="{FF2B5EF4-FFF2-40B4-BE49-F238E27FC236}">
                            <a16:creationId xmlns:a16="http://schemas.microsoft.com/office/drawing/2014/main" id="{B583A0F7-3DED-4A5E-9545-66C6F70554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91000"/>
                        <a:ext cx="161448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28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6DAFCE-BD4A-4D56-BBC1-F5921F85500A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869DF88-90CC-4391-95D8-21EAC4F7F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54075"/>
            <a:ext cx="8229600" cy="1143000"/>
          </a:xfrm>
        </p:spPr>
        <p:txBody>
          <a:bodyPr/>
          <a:lstStyle/>
          <a:p>
            <a:pPr algn="l" eaLnBrk="1" hangingPunct="1"/>
            <a:r>
              <a:rPr lang="id-ID" altLang="en-US" dirty="0"/>
              <a:t>Bilangan Kompleks</a:t>
            </a:r>
            <a:endParaRPr lang="en-US" alt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E408846-9718-4127-BBAF-5897C65D0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01260"/>
            <a:ext cx="8229600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4350" indent="-51435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altLang="en-US" dirty="0"/>
              <a:t>Bilangan yang terdiri dari harga </a:t>
            </a:r>
            <a:r>
              <a:rPr lang="id-ID" altLang="en-US" i="1" dirty="0"/>
              <a:t>real</a:t>
            </a:r>
            <a:r>
              <a:rPr lang="id-ID" altLang="en-US" dirty="0"/>
              <a:t> (nyata) dan harga </a:t>
            </a:r>
            <a:r>
              <a:rPr lang="id-ID" altLang="en-US" i="1" dirty="0"/>
              <a:t>imajiner</a:t>
            </a:r>
            <a:r>
              <a:rPr lang="id-ID" altLang="en-US" dirty="0"/>
              <a:t> (khayal)</a:t>
            </a:r>
            <a:endParaRPr lang="en-US" altLang="en-US" dirty="0"/>
          </a:p>
          <a:p>
            <a:pPr algn="just"/>
            <a:r>
              <a:rPr lang="en-US" altLang="en-US" dirty="0" err="1"/>
              <a:t>Diagaram</a:t>
            </a:r>
            <a:r>
              <a:rPr lang="en-US" altLang="en-US" dirty="0"/>
              <a:t> phasor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2356B29C-F7D5-47E0-AFB4-622E585593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422824"/>
              </p:ext>
            </p:extLst>
          </p:nvPr>
        </p:nvGraphicFramePr>
        <p:xfrm>
          <a:off x="1295400" y="3276600"/>
          <a:ext cx="24384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Visio" r:id="rId3" imgW="1695602" imgH="1441094" progId="Visio.Drawing.11">
                  <p:embed/>
                </p:oleObj>
              </mc:Choice>
              <mc:Fallback>
                <p:oleObj name="Visio" r:id="rId3" imgW="1695602" imgH="1441094" progId="Visio.Drawing.11">
                  <p:embed/>
                  <p:pic>
                    <p:nvPicPr>
                      <p:cNvPr id="9222" name="Object 4">
                        <a:extLst>
                          <a:ext uri="{FF2B5EF4-FFF2-40B4-BE49-F238E27FC236}">
                            <a16:creationId xmlns:a16="http://schemas.microsoft.com/office/drawing/2014/main" id="{3E9BB2AF-D234-4DF6-87C8-F9DA7FD203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76600"/>
                        <a:ext cx="24384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A48700C1-113E-4731-85B3-53B57D7E98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192225"/>
              </p:ext>
            </p:extLst>
          </p:nvPr>
        </p:nvGraphicFramePr>
        <p:xfrm>
          <a:off x="4343400" y="3311525"/>
          <a:ext cx="236220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Visio" r:id="rId5" imgW="1691640" imgH="1441094" progId="Visio.Drawing.11">
                  <p:embed/>
                </p:oleObj>
              </mc:Choice>
              <mc:Fallback>
                <p:oleObj name="Visio" r:id="rId5" imgW="1691640" imgH="1441094" progId="Visio.Drawing.11">
                  <p:embed/>
                  <p:pic>
                    <p:nvPicPr>
                      <p:cNvPr id="9224" name="Object 6">
                        <a:extLst>
                          <a:ext uri="{FF2B5EF4-FFF2-40B4-BE49-F238E27FC236}">
                            <a16:creationId xmlns:a16="http://schemas.microsoft.com/office/drawing/2014/main" id="{9367E755-1D60-460A-ABAF-225256D364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311525"/>
                        <a:ext cx="2362200" cy="201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03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895B39A-A634-468A-991F-924CE4ED4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685800"/>
          </a:xfrm>
        </p:spPr>
        <p:txBody>
          <a:bodyPr/>
          <a:lstStyle/>
          <a:p>
            <a:pPr algn="l" eaLnBrk="1" hangingPunct="1"/>
            <a:r>
              <a:rPr lang="id-ID" altLang="en-US" sz="3200" dirty="0"/>
              <a:t>Bentuk-</a:t>
            </a:r>
            <a:r>
              <a:rPr lang="en-US" altLang="en-US" sz="3200" dirty="0"/>
              <a:t>B</a:t>
            </a:r>
            <a:r>
              <a:rPr lang="id-ID" altLang="en-US" sz="3200" dirty="0"/>
              <a:t>entuk </a:t>
            </a:r>
            <a:r>
              <a:rPr lang="en-US" altLang="en-US" dirty="0"/>
              <a:t>B</a:t>
            </a:r>
            <a:r>
              <a:rPr lang="id-ID" altLang="en-US" sz="3200" dirty="0"/>
              <a:t>ilangan </a:t>
            </a:r>
            <a:r>
              <a:rPr lang="en-US" altLang="en-US" dirty="0"/>
              <a:t>K</a:t>
            </a:r>
            <a:r>
              <a:rPr lang="id-ID" altLang="en-US" sz="3200" dirty="0"/>
              <a:t>ompleks</a:t>
            </a:r>
            <a:endParaRPr lang="en-US" alt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21183-6D52-45A2-96F3-94D2F3BDFF7B}"/>
              </a:ext>
            </a:extLst>
          </p:cNvPr>
          <p:cNvSpPr/>
          <p:nvPr/>
        </p:nvSpPr>
        <p:spPr>
          <a:xfrm>
            <a:off x="457200" y="1447800"/>
            <a:ext cx="4429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altLang="en-US" sz="2400" dirty="0" err="1"/>
              <a:t>Bentuk</a:t>
            </a:r>
            <a:r>
              <a:rPr lang="en-ID" altLang="en-US" sz="2400" dirty="0"/>
              <a:t> </a:t>
            </a:r>
            <a:r>
              <a:rPr lang="en-ID" altLang="en-US" sz="2400" dirty="0" err="1"/>
              <a:t>Kartesian</a:t>
            </a:r>
            <a:r>
              <a:rPr lang="en-ID" altLang="en-US" sz="2400" dirty="0"/>
              <a:t>/</a:t>
            </a:r>
            <a:r>
              <a:rPr lang="en-ID" altLang="en-US" sz="2400" dirty="0" err="1"/>
              <a:t>Rectanguler</a:t>
            </a:r>
            <a:endParaRPr lang="en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9F3E6FBF-47C2-42AA-A49E-1D9CE1650DEE}"/>
                  </a:ext>
                </a:extLst>
              </p:cNvPr>
              <p:cNvSpPr txBox="1"/>
              <p:nvPr/>
            </p:nvSpPr>
            <p:spPr bwMode="auto">
              <a:xfrm>
                <a:off x="1066800" y="1863725"/>
                <a:ext cx="1600200" cy="346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9F3E6FBF-47C2-42AA-A49E-1D9CE1650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863725"/>
                <a:ext cx="1600200" cy="346075"/>
              </a:xfrm>
              <a:prstGeom prst="rect">
                <a:avLst/>
              </a:prstGeom>
              <a:blipFill>
                <a:blip r:embed="rId3"/>
                <a:stretch>
                  <a:fillRect b="-192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504ED7E5-A3CB-4D96-801C-F793B0304AE3}"/>
              </a:ext>
            </a:extLst>
          </p:cNvPr>
          <p:cNvSpPr/>
          <p:nvPr/>
        </p:nvSpPr>
        <p:spPr>
          <a:xfrm>
            <a:off x="457200" y="2133600"/>
            <a:ext cx="2296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D" altLang="en-US" sz="2400" dirty="0" err="1"/>
              <a:t>Bentuk</a:t>
            </a:r>
            <a:r>
              <a:rPr lang="en-ID" altLang="en-US" sz="2400" dirty="0"/>
              <a:t> Polar</a:t>
            </a:r>
            <a:endParaRPr lang="en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9758EDD6-D79E-4E2A-91AC-A252F7FE5936}"/>
                  </a:ext>
                </a:extLst>
              </p:cNvPr>
              <p:cNvSpPr txBox="1"/>
              <p:nvPr/>
            </p:nvSpPr>
            <p:spPr bwMode="auto">
              <a:xfrm>
                <a:off x="1019174" y="2538442"/>
                <a:ext cx="1734423" cy="433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9758EDD6-D79E-4E2A-91AC-A252F7FE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9174" y="2538442"/>
                <a:ext cx="1734423" cy="4333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07A71125-E402-4939-AE18-2E2652C4DC0B}"/>
              </a:ext>
            </a:extLst>
          </p:cNvPr>
          <p:cNvSpPr/>
          <p:nvPr/>
        </p:nvSpPr>
        <p:spPr>
          <a:xfrm>
            <a:off x="457200" y="2891135"/>
            <a:ext cx="3274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D" altLang="en-US" sz="2400" dirty="0" err="1"/>
              <a:t>Bentuk</a:t>
            </a:r>
            <a:r>
              <a:rPr lang="en-ID" altLang="en-US" sz="2400" dirty="0"/>
              <a:t> </a:t>
            </a:r>
            <a:r>
              <a:rPr lang="en-ID" altLang="en-US" sz="2400" dirty="0" err="1"/>
              <a:t>Eksponensial</a:t>
            </a:r>
            <a:endParaRPr lang="en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B632B98D-B6BA-4E9E-984F-9C6BA9AFBB25}"/>
                  </a:ext>
                </a:extLst>
              </p:cNvPr>
              <p:cNvSpPr txBox="1"/>
              <p:nvPr/>
            </p:nvSpPr>
            <p:spPr bwMode="auto">
              <a:xfrm>
                <a:off x="1077912" y="3316287"/>
                <a:ext cx="1131887" cy="3413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B632B98D-B6BA-4E9E-984F-9C6BA9AFB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7912" y="3316287"/>
                <a:ext cx="1131887" cy="3413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5002E136-5C39-480E-83BB-CA7D3E215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821813"/>
              </p:ext>
            </p:extLst>
          </p:nvPr>
        </p:nvGraphicFramePr>
        <p:xfrm>
          <a:off x="1250155" y="4589462"/>
          <a:ext cx="191928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Equation" r:id="rId6" imgW="1536480" imgH="685800" progId="Equation.DSMT4">
                  <p:embed/>
                </p:oleObj>
              </mc:Choice>
              <mc:Fallback>
                <p:oleObj name="Equation" r:id="rId6" imgW="1536480" imgH="68580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9758EDD6-D79E-4E2A-91AC-A252F7FE59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155" y="4589462"/>
                        <a:ext cx="1919288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AB1F41DD-A15C-459C-84DA-6951FCD7EAE2}"/>
              </a:ext>
            </a:extLst>
          </p:cNvPr>
          <p:cNvSpPr/>
          <p:nvPr/>
        </p:nvSpPr>
        <p:spPr>
          <a:xfrm>
            <a:off x="1178588" y="5363484"/>
            <a:ext cx="9305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400" dirty="0" err="1"/>
              <a:t>Sehingga</a:t>
            </a:r>
            <a:r>
              <a:rPr lang="en-ID" sz="1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52187ADA-04DF-4B0B-8225-D4AB373F7CFF}"/>
                  </a:ext>
                </a:extLst>
              </p:cNvPr>
              <p:cNvSpPr txBox="1"/>
              <p:nvPr/>
            </p:nvSpPr>
            <p:spPr bwMode="auto">
              <a:xfrm>
                <a:off x="1866900" y="5659179"/>
                <a:ext cx="3771900" cy="3651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𝑗𝑟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52187ADA-04DF-4B0B-8225-D4AB373F7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6900" y="5659179"/>
                <a:ext cx="3771900" cy="365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1FE156EB-313E-4F06-9D2F-573C889CC052}"/>
              </a:ext>
            </a:extLst>
          </p:cNvPr>
          <p:cNvSpPr/>
          <p:nvPr/>
        </p:nvSpPr>
        <p:spPr>
          <a:xfrm>
            <a:off x="457200" y="3657600"/>
            <a:ext cx="3274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ID" altLang="en-US" sz="2400" dirty="0" err="1"/>
              <a:t>Bentuk</a:t>
            </a:r>
            <a:r>
              <a:rPr lang="en-ID" altLang="en-US" sz="2400" dirty="0"/>
              <a:t> </a:t>
            </a:r>
            <a:r>
              <a:rPr lang="en-ID" altLang="en-US" sz="2400" dirty="0" err="1"/>
              <a:t>Eksponensial</a:t>
            </a:r>
            <a:endParaRPr lang="en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5">
                <a:extLst>
                  <a:ext uri="{FF2B5EF4-FFF2-40B4-BE49-F238E27FC236}">
                    <a16:creationId xmlns:a16="http://schemas.microsoft.com/office/drawing/2014/main" id="{24B406CE-6AB4-4518-AE28-1E0A1987EF28}"/>
                  </a:ext>
                </a:extLst>
              </p:cNvPr>
              <p:cNvSpPr txBox="1"/>
              <p:nvPr/>
            </p:nvSpPr>
            <p:spPr bwMode="auto">
              <a:xfrm>
                <a:off x="1019175" y="4084397"/>
                <a:ext cx="2562225" cy="411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Object 5">
                <a:extLst>
                  <a:ext uri="{FF2B5EF4-FFF2-40B4-BE49-F238E27FC236}">
                    <a16:creationId xmlns:a16="http://schemas.microsoft.com/office/drawing/2014/main" id="{24B406CE-6AB4-4518-AE28-1E0A1987E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9175" y="4084397"/>
                <a:ext cx="2562225" cy="411403"/>
              </a:xfrm>
              <a:prstGeom prst="rect">
                <a:avLst/>
              </a:prstGeom>
              <a:blipFill>
                <a:blip r:embed="rId9"/>
                <a:stretch>
                  <a:fillRect b="-14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978A34-58C2-4214-B26E-6D747F83C7A8}"/>
              </a:ext>
            </a:extLst>
          </p:cNvPr>
          <p:cNvSpPr/>
          <p:nvPr/>
        </p:nvSpPr>
        <p:spPr>
          <a:xfrm>
            <a:off x="1064555" y="4546062"/>
            <a:ext cx="4574246" cy="1612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7689"/>
      </p:ext>
    </p:extLst>
  </p:cSld>
  <p:clrMapOvr>
    <a:masterClrMapping/>
  </p:clrMapOvr>
</p:sld>
</file>

<file path=ppt/theme/theme1.xml><?xml version="1.0" encoding="utf-8"?>
<a:theme xmlns:a="http://schemas.openxmlformats.org/drawingml/2006/main" name="SEE Tel-U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BE6D95D916C4B9FCE45C7FC8BEFE3" ma:contentTypeVersion="2" ma:contentTypeDescription="Create a new document." ma:contentTypeScope="" ma:versionID="e0e236c2dcd00e254f09e6b6fab51f95">
  <xsd:schema xmlns:xsd="http://www.w3.org/2001/XMLSchema" xmlns:xs="http://www.w3.org/2001/XMLSchema" xmlns:p="http://schemas.microsoft.com/office/2006/metadata/properties" xmlns:ns2="2a640524-e91f-4ad5-a858-ee4db38717ff" targetNamespace="http://schemas.microsoft.com/office/2006/metadata/properties" ma:root="true" ma:fieldsID="975b7723cdd8fa924f9c43c92e974301" ns2:_="">
    <xsd:import namespace="2a640524-e91f-4ad5-a858-ee4db38717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640524-e91f-4ad5-a858-ee4db38717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73D7D1-51B7-4870-8D99-E35A5B8D748A}"/>
</file>

<file path=customXml/itemProps2.xml><?xml version="1.0" encoding="utf-8"?>
<ds:datastoreItem xmlns:ds="http://schemas.openxmlformats.org/officeDocument/2006/customXml" ds:itemID="{64D69930-4211-4210-B57D-2965EE02350C}"/>
</file>

<file path=customXml/itemProps3.xml><?xml version="1.0" encoding="utf-8"?>
<ds:datastoreItem xmlns:ds="http://schemas.openxmlformats.org/officeDocument/2006/customXml" ds:itemID="{E2FB624B-0347-42E8-AE04-D18FF217E730}"/>
</file>

<file path=docProps/app.xml><?xml version="1.0" encoding="utf-8"?>
<Properties xmlns="http://schemas.openxmlformats.org/officeDocument/2006/extended-properties" xmlns:vt="http://schemas.openxmlformats.org/officeDocument/2006/docPropsVTypes">
  <Template>SEE Tel-U Template v2</Template>
  <TotalTime>1086</TotalTime>
  <Words>1011</Words>
  <Application>Microsoft Office PowerPoint</Application>
  <PresentationFormat>On-screen Show (4:3)</PresentationFormat>
  <Paragraphs>174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SEE Tel-U Template</vt:lpstr>
      <vt:lpstr>CorelDRAW</vt:lpstr>
      <vt:lpstr>Equation</vt:lpstr>
      <vt:lpstr>Visio</vt:lpstr>
      <vt:lpstr>Bab 7. Konsep Phasor</vt:lpstr>
      <vt:lpstr>Fungsi Periodik</vt:lpstr>
      <vt:lpstr>Nilai Maksimum</vt:lpstr>
      <vt:lpstr>Nilai Efektif (root means square/rms)</vt:lpstr>
      <vt:lpstr>PowerPoint Presentation</vt:lpstr>
      <vt:lpstr>Nilai Rata-Rata</vt:lpstr>
      <vt:lpstr>Konsep Phasor</vt:lpstr>
      <vt:lpstr>Bilangan Kompleks</vt:lpstr>
      <vt:lpstr>Bentuk-Bentuk Bilangan Kompleks</vt:lpstr>
      <vt:lpstr>Konjugate Bilangan Kompleks</vt:lpstr>
      <vt:lpstr>Operasi Bilangan Kompleks</vt:lpstr>
      <vt:lpstr>Karakteristik Arus dan Tegangan Sinusoidal Bentuk Kompleks</vt:lpstr>
      <vt:lpstr>PowerPoint Presentation</vt:lpstr>
      <vt:lpstr>Pengaruh gelombang AC pada elemen R, L, dan C</vt:lpstr>
      <vt:lpstr>Impedansi Kompleks </vt:lpstr>
      <vt:lpstr>Impedansi Kompleks </vt:lpstr>
      <vt:lpstr>Impedansi Kompleks </vt:lpstr>
      <vt:lpstr>Diagram Phasor</vt:lpstr>
      <vt:lpstr>Diagram phasor arus dan tegangan</vt:lpstr>
      <vt:lpstr>Rangkaian Seri dan Paralel Impedansi</vt:lpstr>
      <vt:lpstr>Admitansi Bilangan Kompleks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</dc:creator>
  <cp:lastModifiedBy>Fakih Irsyadi</cp:lastModifiedBy>
  <cp:revision>81</cp:revision>
  <dcterms:created xsi:type="dcterms:W3CDTF">2016-09-18T22:12:24Z</dcterms:created>
  <dcterms:modified xsi:type="dcterms:W3CDTF">2018-12-10T04:54:55Z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0x01010070EBE6D95D916C4B9FCE45C7FC8BEFE3</vt:lpwstr>
  </property>
</Properties>
</file>