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29" saveSubsetFonts="1">
  <p:sldMasterIdLst>
    <p:sldMasterId id="2147483648" r:id="rId1"/>
  </p:sldMasterIdLst>
  <p:notesMasterIdLst>
    <p:notesMasterId r:id="rId16"/>
  </p:notesMasterIdLst>
  <p:sldIdLst>
    <p:sldId id="256" r:id="rId2"/>
    <p:sldId id="258" r:id="rId3"/>
    <p:sldId id="259" r:id="rId4"/>
    <p:sldId id="260" r:id="rId5"/>
    <p:sldId id="261" r:id="rId6"/>
    <p:sldId id="267" r:id="rId7"/>
    <p:sldId id="268" r:id="rId8"/>
    <p:sldId id="262" r:id="rId9"/>
    <p:sldId id="263" r:id="rId10"/>
    <p:sldId id="264" r:id="rId11"/>
    <p:sldId id="265" r:id="rId12"/>
    <p:sldId id="266" r:id="rId13"/>
    <p:sldId id="269" r:id="rId14"/>
    <p:sldId id="27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7C80"/>
    <a:srgbClr val="00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1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559F1B7-6239-4827-A215-5F18CF5A2DE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341A245-80BE-4EFE-A936-17124F85C339}" type="slidenum">
              <a:rPr lang="en-US" altLang="en-US"/>
              <a:pPr/>
              <a:t>‹#›</a:t>
            </a:fld>
            <a:endParaRPr lang="en-US" altLang="en-US"/>
          </a:p>
        </p:txBody>
      </p:sp>
    </p:spTree>
    <p:extLst>
      <p:ext uri="{BB962C8B-B14F-4D97-AF65-F5344CB8AC3E}">
        <p14:creationId xmlns:p14="http://schemas.microsoft.com/office/powerpoint/2010/main" val="407771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B3DA292-B5EA-486E-BE94-BF1A428E5AC2}" type="slidenum">
              <a:rPr lang="en-US" altLang="en-US"/>
              <a:pPr/>
              <a:t>‹#›</a:t>
            </a:fld>
            <a:endParaRPr lang="en-US" altLang="en-US"/>
          </a:p>
        </p:txBody>
      </p:sp>
    </p:spTree>
    <p:extLst>
      <p:ext uri="{BB962C8B-B14F-4D97-AF65-F5344CB8AC3E}">
        <p14:creationId xmlns:p14="http://schemas.microsoft.com/office/powerpoint/2010/main" val="303491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CFB0562-BB06-4042-B936-788155FC78A6}" type="slidenum">
              <a:rPr lang="en-US" altLang="en-US"/>
              <a:pPr/>
              <a:t>‹#›</a:t>
            </a:fld>
            <a:endParaRPr lang="en-US" altLang="en-US"/>
          </a:p>
        </p:txBody>
      </p:sp>
    </p:spTree>
    <p:extLst>
      <p:ext uri="{BB962C8B-B14F-4D97-AF65-F5344CB8AC3E}">
        <p14:creationId xmlns:p14="http://schemas.microsoft.com/office/powerpoint/2010/main" val="2896473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2E4CAD84-E011-4288-A3AE-2D325346BC3C}" type="slidenum">
              <a:rPr lang="en-US" altLang="en-US"/>
              <a:pPr/>
              <a:t>‹#›</a:t>
            </a:fld>
            <a:endParaRPr lang="en-US" altLang="en-US"/>
          </a:p>
        </p:txBody>
      </p:sp>
    </p:spTree>
    <p:extLst>
      <p:ext uri="{BB962C8B-B14F-4D97-AF65-F5344CB8AC3E}">
        <p14:creationId xmlns:p14="http://schemas.microsoft.com/office/powerpoint/2010/main" val="279883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54B3752-2832-4D92-ACCC-7DBE8A16F5D2}" type="slidenum">
              <a:rPr lang="en-US" altLang="en-US"/>
              <a:pPr/>
              <a:t>‹#›</a:t>
            </a:fld>
            <a:endParaRPr lang="en-US" altLang="en-US"/>
          </a:p>
        </p:txBody>
      </p:sp>
    </p:spTree>
    <p:extLst>
      <p:ext uri="{BB962C8B-B14F-4D97-AF65-F5344CB8AC3E}">
        <p14:creationId xmlns:p14="http://schemas.microsoft.com/office/powerpoint/2010/main" val="189492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6B91EBC-F28F-4702-981B-61A976724BB1}" type="slidenum">
              <a:rPr lang="en-US" altLang="en-US"/>
              <a:pPr/>
              <a:t>‹#›</a:t>
            </a:fld>
            <a:endParaRPr lang="en-US" altLang="en-US"/>
          </a:p>
        </p:txBody>
      </p:sp>
    </p:spTree>
    <p:extLst>
      <p:ext uri="{BB962C8B-B14F-4D97-AF65-F5344CB8AC3E}">
        <p14:creationId xmlns:p14="http://schemas.microsoft.com/office/powerpoint/2010/main" val="179661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FD98723-3A85-46E9-95BA-6A68AE301604}" type="slidenum">
              <a:rPr lang="en-US" altLang="en-US"/>
              <a:pPr/>
              <a:t>‹#›</a:t>
            </a:fld>
            <a:endParaRPr lang="en-US" altLang="en-US"/>
          </a:p>
        </p:txBody>
      </p:sp>
    </p:spTree>
    <p:extLst>
      <p:ext uri="{BB962C8B-B14F-4D97-AF65-F5344CB8AC3E}">
        <p14:creationId xmlns:p14="http://schemas.microsoft.com/office/powerpoint/2010/main" val="72080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E2F81374-42F8-4B4E-8CD3-22BEF21168E4}" type="slidenum">
              <a:rPr lang="en-US" altLang="en-US"/>
              <a:pPr/>
              <a:t>‹#›</a:t>
            </a:fld>
            <a:endParaRPr lang="en-US" altLang="en-US"/>
          </a:p>
        </p:txBody>
      </p:sp>
    </p:spTree>
    <p:extLst>
      <p:ext uri="{BB962C8B-B14F-4D97-AF65-F5344CB8AC3E}">
        <p14:creationId xmlns:p14="http://schemas.microsoft.com/office/powerpoint/2010/main" val="383065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780173F3-58EB-4F89-A20C-B127AF96B72A}" type="slidenum">
              <a:rPr lang="en-US" altLang="en-US"/>
              <a:pPr/>
              <a:t>‹#›</a:t>
            </a:fld>
            <a:endParaRPr lang="en-US" altLang="en-US"/>
          </a:p>
        </p:txBody>
      </p:sp>
    </p:spTree>
    <p:extLst>
      <p:ext uri="{BB962C8B-B14F-4D97-AF65-F5344CB8AC3E}">
        <p14:creationId xmlns:p14="http://schemas.microsoft.com/office/powerpoint/2010/main" val="297883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ED679987-DA63-4A61-85FC-2F6F6AEC2ADB}" type="slidenum">
              <a:rPr lang="en-US" altLang="en-US"/>
              <a:pPr/>
              <a:t>‹#›</a:t>
            </a:fld>
            <a:endParaRPr lang="en-US" altLang="en-US"/>
          </a:p>
        </p:txBody>
      </p:sp>
    </p:spTree>
    <p:extLst>
      <p:ext uri="{BB962C8B-B14F-4D97-AF65-F5344CB8AC3E}">
        <p14:creationId xmlns:p14="http://schemas.microsoft.com/office/powerpoint/2010/main" val="367503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E659312-25A8-425E-9BCD-BDE63C399A07}" type="slidenum">
              <a:rPr lang="en-US" altLang="en-US"/>
              <a:pPr/>
              <a:t>‹#›</a:t>
            </a:fld>
            <a:endParaRPr lang="en-US" altLang="en-US"/>
          </a:p>
        </p:txBody>
      </p:sp>
    </p:spTree>
    <p:extLst>
      <p:ext uri="{BB962C8B-B14F-4D97-AF65-F5344CB8AC3E}">
        <p14:creationId xmlns:p14="http://schemas.microsoft.com/office/powerpoint/2010/main" val="199883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25D608B-89AC-4B74-B82D-104765A6679B}" type="slidenum">
              <a:rPr lang="en-US" altLang="en-US"/>
              <a:pPr/>
              <a:t>‹#›</a:t>
            </a:fld>
            <a:endParaRPr lang="en-US" altLang="en-US"/>
          </a:p>
        </p:txBody>
      </p:sp>
    </p:spTree>
    <p:extLst>
      <p:ext uri="{BB962C8B-B14F-4D97-AF65-F5344CB8AC3E}">
        <p14:creationId xmlns:p14="http://schemas.microsoft.com/office/powerpoint/2010/main" val="346721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AB28426-250D-43FD-97A2-9B2E5EC7616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905000"/>
            <a:ext cx="7772400" cy="1470025"/>
          </a:xfrm>
        </p:spPr>
        <p:txBody>
          <a:bodyPr anchor="ctr"/>
          <a:lstStyle/>
          <a:p>
            <a:r>
              <a:rPr lang="en-US" altLang="en-US" sz="4800"/>
              <a:t>Bab </a:t>
            </a:r>
            <a:r>
              <a:rPr lang="en-US" altLang="en-US" sz="4800" smtClean="0"/>
              <a:t>9</a:t>
            </a:r>
            <a:br>
              <a:rPr lang="en-US" altLang="en-US" sz="4800" smtClean="0"/>
            </a:br>
            <a:r>
              <a:rPr lang="en-US" altLang="en-US" sz="4800" smtClean="0"/>
              <a:t>Analisis </a:t>
            </a:r>
            <a:r>
              <a:rPr lang="en-US" altLang="en-US" sz="4800"/>
              <a:t>Rangkaian </a:t>
            </a:r>
            <a:r>
              <a:rPr lang="en-US" altLang="en-US" sz="4800" smtClean="0"/>
              <a:t>AC Steady State</a:t>
            </a:r>
            <a:br>
              <a:rPr lang="en-US" altLang="en-US" sz="4800" smtClean="0"/>
            </a:br>
            <a:r>
              <a:rPr lang="en-US" altLang="en-US" sz="4800" smtClean="0"/>
              <a:t>(Node, Supernode, Mesh)</a:t>
            </a:r>
            <a:endParaRPr lang="en-US" altLang="en-US" sz="4800"/>
          </a:p>
        </p:txBody>
      </p:sp>
      <p:sp>
        <p:nvSpPr>
          <p:cNvPr id="2051" name="Rectangle 3"/>
          <p:cNvSpPr>
            <a:spLocks noGrp="1" noChangeArrowheads="1"/>
          </p:cNvSpPr>
          <p:nvPr>
            <p:ph type="subTitle" idx="1"/>
          </p:nvPr>
        </p:nvSpPr>
        <p:spPr>
          <a:xfrm>
            <a:off x="1524000" y="4572000"/>
            <a:ext cx="6400800" cy="1752600"/>
          </a:xfrm>
        </p:spPr>
        <p:txBody>
          <a:bodyPr/>
          <a:lstStyle/>
          <a:p>
            <a:r>
              <a:rPr lang="en-US" altLang="en-US" sz="3200" smtClean="0"/>
              <a:t>By </a:t>
            </a:r>
            <a:r>
              <a:rPr lang="en-US" altLang="en-US" sz="3200"/>
              <a:t>: </a:t>
            </a:r>
            <a:r>
              <a:rPr lang="en-US" altLang="en-US" sz="3200" smtClean="0"/>
              <a:t>Mohamad </a:t>
            </a:r>
            <a:r>
              <a:rPr lang="en-US" altLang="en-US" sz="3200"/>
              <a:t>Ramdhani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457200" y="990600"/>
            <a:ext cx="8229600" cy="1143000"/>
          </a:xfrm>
        </p:spPr>
        <p:txBody>
          <a:bodyPr/>
          <a:lstStyle/>
          <a:p>
            <a:r>
              <a:rPr lang="id-ID" altLang="en-US" sz="4000" b="1"/>
              <a:t>Analisis Mesh atau Arus Loop Sumber Bebas</a:t>
            </a:r>
            <a:endParaRPr lang="en-US" altLang="en-US" sz="4000" b="1"/>
          </a:p>
        </p:txBody>
      </p:sp>
      <p:sp>
        <p:nvSpPr>
          <p:cNvPr id="271363" name="Rectangle 3"/>
          <p:cNvSpPr>
            <a:spLocks noGrp="1" noChangeArrowheads="1"/>
          </p:cNvSpPr>
          <p:nvPr>
            <p:ph type="body" idx="1"/>
          </p:nvPr>
        </p:nvSpPr>
        <p:spPr>
          <a:xfrm>
            <a:off x="304800" y="2484437"/>
            <a:ext cx="8382000" cy="4525963"/>
          </a:xfrm>
        </p:spPr>
        <p:txBody>
          <a:bodyPr/>
          <a:lstStyle/>
          <a:p>
            <a:pPr algn="just"/>
            <a:r>
              <a:rPr lang="en-US" altLang="en-US" sz="2800"/>
              <a:t>A</a:t>
            </a:r>
            <a:r>
              <a:rPr lang="id-ID" altLang="en-US" sz="2800"/>
              <a:t>nalisis ini berprinsip pada </a:t>
            </a:r>
            <a:r>
              <a:rPr lang="id-ID" altLang="en-US" sz="2800" b="1"/>
              <a:t>Hukum Kirchoff II/ KVL</a:t>
            </a:r>
            <a:r>
              <a:rPr lang="id-ID" altLang="en-US" sz="2800"/>
              <a:t> dimana jumlah tegangan pada satu lintasan tertutup samadengan nol </a:t>
            </a:r>
            <a:endParaRPr lang="en-US" altLang="en-US" sz="2800"/>
          </a:p>
          <a:p>
            <a:pPr algn="just"/>
            <a:r>
              <a:rPr lang="id-ID" altLang="en-US" sz="2800"/>
              <a:t>Arus loop adalah arus yang dimisalkan mengalir dalam suatu loop (lintasan tertutup). Arus loop sebenarnya tidak dapat diukur (arus </a:t>
            </a:r>
            <a:r>
              <a:rPr lang="id-ID" altLang="en-US" sz="2800"/>
              <a:t>permisalan</a:t>
            </a:r>
            <a:r>
              <a:rPr lang="id-ID" altLang="en-US" sz="2800" smtClean="0"/>
              <a:t>)</a:t>
            </a:r>
            <a:r>
              <a:rPr lang="en-US" altLang="en-US" sz="2800" smtClean="0"/>
              <a:t>. </a:t>
            </a:r>
            <a:endParaRPr lang="en-US"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609600"/>
            <a:ext cx="8229600" cy="1143000"/>
          </a:xfrm>
        </p:spPr>
        <p:txBody>
          <a:bodyPr/>
          <a:lstStyle/>
          <a:p>
            <a:r>
              <a:rPr lang="en-US" altLang="en-US" sz="3200" u="sng"/>
              <a:t>Langkah Penyelesaian </a:t>
            </a:r>
            <a:r>
              <a:rPr lang="en-US" altLang="en-US" sz="3200" u="sng"/>
              <a:t>Analisis </a:t>
            </a:r>
            <a:r>
              <a:rPr lang="en-US" altLang="en-US" sz="3200" u="sng" smtClean="0"/>
              <a:t>Mesh</a:t>
            </a:r>
            <a:endParaRPr lang="en-US" altLang="en-US" sz="3200"/>
          </a:p>
        </p:txBody>
      </p:sp>
      <p:sp>
        <p:nvSpPr>
          <p:cNvPr id="272387" name="Rectangle 3"/>
          <p:cNvSpPr>
            <a:spLocks noGrp="1" noChangeArrowheads="1"/>
          </p:cNvSpPr>
          <p:nvPr>
            <p:ph type="body" idx="1"/>
          </p:nvPr>
        </p:nvSpPr>
        <p:spPr>
          <a:xfrm>
            <a:off x="457200" y="1646237"/>
            <a:ext cx="8229600" cy="4525963"/>
          </a:xfrm>
        </p:spPr>
        <p:txBody>
          <a:bodyPr/>
          <a:lstStyle/>
          <a:p>
            <a:pPr algn="just">
              <a:lnSpc>
                <a:spcPct val="80000"/>
              </a:lnSpc>
            </a:pPr>
            <a:r>
              <a:rPr lang="id-ID" altLang="en-US" sz="2600"/>
              <a:t>Buatlah pada setiap loop arus asumsi yang melingkari loop. Pengambilan arus loop terserah kita yang terpenting masih dalam satu lintasan tertutup. Arah arus dapat searah satu sama lain ataupun berlawanan baik searah jarum jam maupun berlawanan dengan arah jarum jam.</a:t>
            </a:r>
          </a:p>
          <a:p>
            <a:pPr algn="just">
              <a:lnSpc>
                <a:spcPct val="80000"/>
              </a:lnSpc>
            </a:pPr>
            <a:r>
              <a:rPr lang="id-ID" altLang="en-US" sz="2600"/>
              <a:t>Biasanya jumlah arus loop menunjukkan jumlah persamaan arus yang terjadi.</a:t>
            </a:r>
          </a:p>
          <a:p>
            <a:pPr algn="just">
              <a:lnSpc>
                <a:spcPct val="80000"/>
              </a:lnSpc>
            </a:pPr>
            <a:r>
              <a:rPr lang="id-ID" altLang="en-US" sz="2600"/>
              <a:t>Metoda ini mudah jika sumber pencatunya adalah sumber tegangan. </a:t>
            </a:r>
          </a:p>
          <a:p>
            <a:pPr algn="just">
              <a:lnSpc>
                <a:spcPct val="80000"/>
              </a:lnSpc>
            </a:pPr>
            <a:r>
              <a:rPr lang="id-ID" altLang="en-US" sz="2600"/>
              <a:t>Jumlah persamaan = Jumlah cabang – Jumlah junction + 1</a:t>
            </a:r>
            <a:endParaRPr lang="en-US" altLang="en-U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990600"/>
            <a:ext cx="8229600" cy="1143000"/>
          </a:xfrm>
        </p:spPr>
        <p:txBody>
          <a:bodyPr/>
          <a:lstStyle/>
          <a:p>
            <a:r>
              <a:rPr lang="id-ID" altLang="en-US" sz="4000" b="1"/>
              <a:t>Analisis Mesh atau Arus Loop Sumber Tak Bebas</a:t>
            </a:r>
            <a:endParaRPr lang="en-US" altLang="en-US" sz="4000" b="1"/>
          </a:p>
        </p:txBody>
      </p:sp>
      <p:sp>
        <p:nvSpPr>
          <p:cNvPr id="273411" name="Rectangle 3"/>
          <p:cNvSpPr>
            <a:spLocks noGrp="1" noChangeArrowheads="1"/>
          </p:cNvSpPr>
          <p:nvPr>
            <p:ph type="body" idx="1"/>
          </p:nvPr>
        </p:nvSpPr>
        <p:spPr>
          <a:xfrm>
            <a:off x="304800" y="2408237"/>
            <a:ext cx="8229600" cy="4525963"/>
          </a:xfrm>
        </p:spPr>
        <p:txBody>
          <a:bodyPr/>
          <a:lstStyle/>
          <a:p>
            <a:pPr algn="just">
              <a:buFontTx/>
              <a:buNone/>
            </a:pPr>
            <a:r>
              <a:rPr lang="en-US" altLang="en-US" sz="2800"/>
              <a:t>	</a:t>
            </a:r>
            <a:r>
              <a:rPr lang="id-ID" altLang="en-US" sz="2800"/>
              <a:t>Pada analisis mesh sumber tak bebas perlakuannya hampir sama seperti analisis mesh sumber bebas, yang perlu diperhatikan adalah penentuan indeks arus mesh tidak boleh sama dengan nilai indeks parameter sumber tak bebasnya.</a:t>
            </a:r>
            <a:endParaRPr lang="en-US"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609600"/>
            <a:ext cx="8229600" cy="1143000"/>
          </a:xfrm>
        </p:spPr>
        <p:txBody>
          <a:bodyPr/>
          <a:lstStyle/>
          <a:p>
            <a:pPr algn="l"/>
            <a:r>
              <a:rPr lang="en-US" altLang="en-US" sz="3200" u="sng" smtClean="0"/>
              <a:t>Contoh</a:t>
            </a:r>
          </a:p>
        </p:txBody>
      </p:sp>
      <p:sp>
        <p:nvSpPr>
          <p:cNvPr id="4099" name="Content Placeholder 2"/>
          <p:cNvSpPr>
            <a:spLocks noGrp="1"/>
          </p:cNvSpPr>
          <p:nvPr>
            <p:ph idx="1"/>
          </p:nvPr>
        </p:nvSpPr>
        <p:spPr>
          <a:xfrm>
            <a:off x="457200" y="1600200"/>
            <a:ext cx="8229600" cy="598488"/>
          </a:xfrm>
        </p:spPr>
        <p:txBody>
          <a:bodyPr/>
          <a:lstStyle/>
          <a:p>
            <a:r>
              <a:rPr lang="en-US" altLang="en-US" sz="2800" smtClean="0"/>
              <a:t>Tentukan </a:t>
            </a:r>
            <a:r>
              <a:rPr lang="en-US" altLang="en-US" sz="2800" smtClean="0"/>
              <a:t>nilai </a:t>
            </a:r>
            <a:r>
              <a:rPr lang="en-US" altLang="en-US" sz="2800" smtClean="0"/>
              <a:t>V dengan analisis mesh </a:t>
            </a:r>
            <a:r>
              <a:rPr lang="en-US" altLang="en-US" sz="2800" smtClean="0"/>
              <a:t>!</a:t>
            </a:r>
          </a:p>
          <a:p>
            <a:endParaRPr lang="en-US" altLang="en-US" sz="2800" smtClean="0"/>
          </a:p>
        </p:txBody>
      </p:sp>
      <p:pic>
        <p:nvPicPr>
          <p:cNvPr id="5" name="Picture 4"/>
          <p:cNvPicPr/>
          <p:nvPr/>
        </p:nvPicPr>
        <p:blipFill rotWithShape="1">
          <a:blip r:embed="rId2"/>
          <a:srcRect l="50802" t="16533" r="3685" b="50684"/>
          <a:stretch/>
        </p:blipFill>
        <p:spPr bwMode="auto">
          <a:xfrm>
            <a:off x="1295400" y="2362200"/>
            <a:ext cx="6477000" cy="3124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403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609600"/>
            <a:ext cx="8229600" cy="1143000"/>
          </a:xfrm>
        </p:spPr>
        <p:txBody>
          <a:bodyPr/>
          <a:lstStyle/>
          <a:p>
            <a:pPr algn="l"/>
            <a:r>
              <a:rPr lang="en-US" altLang="en-US" sz="3200" u="sng" smtClean="0"/>
              <a:t>Jawaban</a:t>
            </a:r>
          </a:p>
        </p:txBody>
      </p:sp>
      <p:grpSp>
        <p:nvGrpSpPr>
          <p:cNvPr id="5" name="Group 4"/>
          <p:cNvGrpSpPr/>
          <p:nvPr/>
        </p:nvGrpSpPr>
        <p:grpSpPr>
          <a:xfrm>
            <a:off x="3725565" y="3505044"/>
            <a:ext cx="5486400" cy="2331720"/>
            <a:chOff x="304801" y="1447800"/>
            <a:chExt cx="5486400" cy="2331720"/>
          </a:xfrm>
        </p:grpSpPr>
        <p:pic>
          <p:nvPicPr>
            <p:cNvPr id="2" name="Picture 1"/>
            <p:cNvPicPr>
              <a:picLocks noChangeAspect="1"/>
            </p:cNvPicPr>
            <p:nvPr/>
          </p:nvPicPr>
          <p:blipFill rotWithShape="1">
            <a:blip r:embed="rId2"/>
            <a:srcRect l="51407" t="53240" r="1741" b="11344"/>
            <a:stretch/>
          </p:blipFill>
          <p:spPr>
            <a:xfrm>
              <a:off x="304801" y="1447800"/>
              <a:ext cx="5486400" cy="2331720"/>
            </a:xfrm>
            <a:prstGeom prst="rect">
              <a:avLst/>
            </a:prstGeom>
          </p:spPr>
        </p:pic>
        <p:sp>
          <p:nvSpPr>
            <p:cNvPr id="3" name="Arc 2"/>
            <p:cNvSpPr/>
            <p:nvPr/>
          </p:nvSpPr>
          <p:spPr>
            <a:xfrm>
              <a:off x="2290998" y="2363567"/>
              <a:ext cx="762000" cy="640080"/>
            </a:xfrm>
            <a:prstGeom prst="arc">
              <a:avLst>
                <a:gd name="adj1" fmla="val 16200000"/>
                <a:gd name="adj2" fmla="val 1311609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a:off x="3380282" y="2363935"/>
              <a:ext cx="762000" cy="640080"/>
            </a:xfrm>
            <a:prstGeom prst="arc">
              <a:avLst>
                <a:gd name="adj1" fmla="val 16200000"/>
                <a:gd name="adj2" fmla="val 1311609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2438401" y="2949487"/>
              <a:ext cx="609600" cy="369332"/>
            </a:xfrm>
            <a:prstGeom prst="rect">
              <a:avLst/>
            </a:prstGeom>
            <a:noFill/>
          </p:spPr>
          <p:txBody>
            <a:bodyPr wrap="square" rtlCol="0">
              <a:spAutoFit/>
            </a:bodyPr>
            <a:lstStyle/>
            <a:p>
              <a:r>
                <a:rPr lang="en-US" i="1" smtClean="0"/>
                <a:t>I</a:t>
              </a:r>
              <a:r>
                <a:rPr lang="en-US" i="1" baseline="-25000" smtClean="0"/>
                <a:t>1</a:t>
              </a:r>
              <a:endParaRPr lang="en-US" i="1" baseline="-25000"/>
            </a:p>
          </p:txBody>
        </p:sp>
        <p:sp>
          <p:nvSpPr>
            <p:cNvPr id="9" name="TextBox 8"/>
            <p:cNvSpPr txBox="1"/>
            <p:nvPr/>
          </p:nvSpPr>
          <p:spPr>
            <a:xfrm>
              <a:off x="3581400" y="2971800"/>
              <a:ext cx="609600" cy="369332"/>
            </a:xfrm>
            <a:prstGeom prst="rect">
              <a:avLst/>
            </a:prstGeom>
            <a:noFill/>
          </p:spPr>
          <p:txBody>
            <a:bodyPr wrap="square" rtlCol="0">
              <a:spAutoFit/>
            </a:bodyPr>
            <a:lstStyle/>
            <a:p>
              <a:r>
                <a:rPr lang="en-US" i="1" smtClean="0"/>
                <a:t>I</a:t>
              </a:r>
              <a:r>
                <a:rPr lang="en-US" i="1" baseline="-25000" smtClean="0"/>
                <a:t>2</a:t>
              </a:r>
              <a:endParaRPr lang="en-US" i="1" baseline="-25000"/>
            </a:p>
          </p:txBody>
        </p:sp>
      </p:grpSp>
      <p:sp>
        <p:nvSpPr>
          <p:cNvPr id="12" name="TextBox 7"/>
          <p:cNvSpPr txBox="1">
            <a:spLocks noChangeArrowheads="1"/>
          </p:cNvSpPr>
          <p:nvPr/>
        </p:nvSpPr>
        <p:spPr bwMode="auto">
          <a:xfrm>
            <a:off x="466464" y="1472628"/>
            <a:ext cx="54771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smtClean="0"/>
              <a:t>Tinjau loop I</a:t>
            </a:r>
            <a:r>
              <a:rPr lang="en-US" altLang="en-US" sz="2000" baseline="-25000" smtClean="0"/>
              <a:t>1</a:t>
            </a:r>
            <a:r>
              <a:rPr lang="en-US" altLang="en-US" sz="2000" smtClean="0"/>
              <a:t>:</a:t>
            </a:r>
            <a:endParaRPr lang="en-US" altLang="en-US" sz="2000" baseline="-25000"/>
          </a:p>
        </p:txBody>
      </p:sp>
      <mc:AlternateContent xmlns:mc="http://schemas.openxmlformats.org/markup-compatibility/2006">
        <mc:Choice xmlns:a14="http://schemas.microsoft.com/office/drawing/2010/main" Requires="a14">
          <p:sp>
            <p:nvSpPr>
              <p:cNvPr id="13" name="TextBox 12"/>
              <p:cNvSpPr txBox="1"/>
              <p:nvPr/>
            </p:nvSpPr>
            <p:spPr>
              <a:xfrm>
                <a:off x="457200" y="4343400"/>
                <a:ext cx="3243708" cy="14487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𝑗</m:t>
                          </m:r>
                          <m:r>
                            <a:rPr lang="en-US" b="0" i="1" smtClean="0">
                              <a:latin typeface="Cambria Math" panose="02040503050406030204" pitchFamily="18" charset="0"/>
                            </a:rPr>
                            <m:t>20</m:t>
                          </m:r>
                        </m:num>
                        <m:den>
                          <m:r>
                            <a:rPr lang="en-US" b="0" i="1" smtClean="0">
                              <a:latin typeface="Cambria Math" panose="02040503050406030204" pitchFamily="18" charset="0"/>
                            </a:rPr>
                            <m:t>10−</m:t>
                          </m:r>
                          <m:r>
                            <a:rPr lang="en-US" b="0" i="1" smtClean="0">
                              <a:latin typeface="Cambria Math" panose="02040503050406030204" pitchFamily="18" charset="0"/>
                            </a:rPr>
                            <m:t>𝑗</m:t>
                          </m:r>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𝑜</m:t>
                              </m:r>
                            </m:sup>
                          </m:sSup>
                        </m:num>
                        <m:den>
                          <m:r>
                            <a:rPr lang="en-US" b="0" i="1" smtClean="0">
                              <a:latin typeface="Cambria Math" panose="02040503050406030204" pitchFamily="18" charset="0"/>
                            </a:rPr>
                            <m:t>10</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−45</m:t>
                              </m:r>
                            </m:e>
                            <m:sup>
                              <m:r>
                                <a:rPr lang="en-US" b="0" i="1" smtClean="0">
                                  <a:latin typeface="Cambria Math" panose="02040503050406030204" pitchFamily="18" charset="0"/>
                                  <a:ea typeface="Cambria Math" panose="02040503050406030204" pitchFamily="18" charset="0"/>
                                </a:rPr>
                                <m:t>𝑜</m:t>
                              </m:r>
                            </m:sup>
                          </m:sSup>
                        </m:den>
                      </m:f>
                    </m:oMath>
                  </m:oMathPara>
                </a14:m>
                <a:endParaRPr lang="en-US" b="0" i="1" smtClean="0">
                  <a:latin typeface="Cambria Math" panose="02040503050406030204" pitchFamily="18" charset="0"/>
                </a:endParaRPr>
              </a:p>
              <a:p>
                <a:pPr marL="46355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13</m:t>
                          </m:r>
                          <m:r>
                            <a:rPr lang="en-US" b="0" i="1" smtClean="0">
                              <a:latin typeface="Cambria Math" panose="02040503050406030204" pitchFamily="18" charset="0"/>
                              <a:ea typeface="Cambria Math" panose="02040503050406030204" pitchFamily="18" charset="0"/>
                            </a:rPr>
                            <m:t>5</m:t>
                          </m:r>
                        </m:e>
                        <m:sup>
                          <m:r>
                            <a:rPr lang="en-US" b="0" i="1" smtClean="0">
                              <a:latin typeface="Cambria Math" panose="02040503050406030204" pitchFamily="18" charset="0"/>
                              <a:ea typeface="Cambria Math" panose="02040503050406030204" pitchFamily="18" charset="0"/>
                            </a:rPr>
                            <m:t>𝑜</m:t>
                          </m:r>
                        </m:sup>
                      </m:sSup>
                    </m:oMath>
                  </m:oMathPara>
                </a14:m>
                <a:endParaRPr lang="en-US" b="0" smtClean="0">
                  <a:ea typeface="Cambria Math" panose="02040503050406030204" pitchFamily="18" charset="0"/>
                </a:endParaRPr>
              </a:p>
              <a:p>
                <a:endParaRPr lang="en-US"/>
              </a:p>
              <a:p>
                <a:endParaRPr lang="en-US"/>
              </a:p>
            </p:txBody>
          </p:sp>
        </mc:Choice>
        <mc:Fallback>
          <p:sp>
            <p:nvSpPr>
              <p:cNvPr id="13" name="TextBox 12"/>
              <p:cNvSpPr txBox="1">
                <a:spLocks noRot="1" noChangeAspect="1" noMove="1" noResize="1" noEditPoints="1" noAdjustHandles="1" noChangeArrowheads="1" noChangeShapeType="1" noTextEdit="1"/>
              </p:cNvSpPr>
              <p:nvPr/>
            </p:nvSpPr>
            <p:spPr>
              <a:xfrm>
                <a:off x="457200" y="4343400"/>
                <a:ext cx="3243708" cy="14487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87757" y="1925296"/>
                <a:ext cx="359508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∠9</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𝑜</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10</m:t>
                      </m:r>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10</m:t>
                      </m:r>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=0</m:t>
                      </m:r>
                    </m:oMath>
                  </m:oMathPara>
                </a14:m>
                <a:endParaRPr lang="en-US"/>
              </a:p>
            </p:txBody>
          </p:sp>
        </mc:Choice>
        <mc:Fallback>
          <p:sp>
            <p:nvSpPr>
              <p:cNvPr id="14" name="TextBox 13"/>
              <p:cNvSpPr txBox="1">
                <a:spLocks noRot="1" noChangeAspect="1" noMove="1" noResize="1" noEditPoints="1" noAdjustHandles="1" noChangeArrowheads="1" noChangeShapeType="1" noTextEdit="1"/>
              </p:cNvSpPr>
              <p:nvPr/>
            </p:nvSpPr>
            <p:spPr>
              <a:xfrm>
                <a:off x="387757" y="1925296"/>
                <a:ext cx="3595087" cy="276999"/>
              </a:xfrm>
              <a:prstGeom prst="rect">
                <a:avLst/>
              </a:prstGeom>
              <a:blipFill>
                <a:blip r:embed="rId4"/>
                <a:stretch>
                  <a:fillRect r="-1019"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221686" y="1655137"/>
                <a:ext cx="3188437" cy="1971630"/>
              </a:xfrm>
              <a:prstGeom prst="rect">
                <a:avLst/>
              </a:prstGeom>
              <a:noFill/>
            </p:spPr>
            <p:txBody>
              <a:bodyPr wrap="none" lIns="0" tIns="0" rIns="0" bIns="0" rtlCol="0">
                <a:spAutoFit/>
              </a:bodyPr>
              <a:lstStyle/>
              <a:p>
                <a:r>
                  <a:rPr lang="en-US" i="1" smtClean="0">
                    <a:latin typeface="Cambria Math" panose="02040503050406030204" pitchFamily="18" charset="0"/>
                  </a:rPr>
                  <a:t>Sehingga</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10</m:t>
                      </m:r>
                      <m:d>
                        <m:dPr>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e>
                      </m:d>
                    </m:oMath>
                  </m:oMathPara>
                </a14:m>
                <a:endParaRPr lang="en-US" b="0" i="1" smtClean="0">
                  <a:latin typeface="Cambria Math" panose="02040503050406030204" pitchFamily="18" charset="0"/>
                </a:endParaRPr>
              </a:p>
              <a:p>
                <a:pPr marL="228600"/>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j</m:t>
                      </m:r>
                      <m:r>
                        <a:rPr lang="en-US" b="0" i="0" smtClean="0">
                          <a:latin typeface="Cambria Math" panose="02040503050406030204" pitchFamily="18" charset="0"/>
                        </a:rPr>
                        <m:t>10</m:t>
                      </m:r>
                      <m:r>
                        <a:rPr lang="en-US" b="0" i="1" smtClean="0">
                          <a:latin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−135</m:t>
                          </m:r>
                        </m:e>
                        <m:sup>
                          <m:r>
                            <a:rPr lang="en-US" b="0" i="1" smtClean="0">
                              <a:latin typeface="Cambria Math" panose="02040503050406030204" pitchFamily="18" charset="0"/>
                              <a:ea typeface="Cambria Math" panose="02040503050406030204" pitchFamily="18" charset="0"/>
                            </a:rPr>
                            <m:t>𝑜</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𝑜</m:t>
                          </m:r>
                        </m:sup>
                      </m:sSup>
                    </m:oMath>
                  </m:oMathPara>
                </a14:m>
                <a:endParaRPr lang="en-US" b="0" i="0" smtClean="0">
                  <a:latin typeface="Cambria Math" panose="02040503050406030204" pitchFamily="18" charset="0"/>
                </a:endParaRPr>
              </a:p>
              <a:p>
                <a:pPr marL="228600"/>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j</m:t>
                      </m:r>
                      <m:r>
                        <a:rPr lang="en-US" b="0" i="0" smtClean="0">
                          <a:latin typeface="Cambria Math" panose="02040503050406030204" pitchFamily="18" charset="0"/>
                        </a:rPr>
                        <m:t>10</m:t>
                      </m:r>
                      <m:d>
                        <m:dPr>
                          <m:ctrlPr>
                            <a:rPr lang="en-US" b="0" i="0"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rPr>
                            <m:t>j</m:t>
                          </m:r>
                          <m:r>
                            <a:rPr lang="en-US" b="0" i="0" smtClean="0">
                              <a:latin typeface="Cambria Math" panose="02040503050406030204" pitchFamily="18" charset="0"/>
                            </a:rPr>
                            <m:t>+1</m:t>
                          </m:r>
                        </m:e>
                      </m:d>
                    </m:oMath>
                  </m:oMathPara>
                </a14:m>
                <a:endParaRPr lang="en-US" b="0" i="0" smtClean="0">
                  <a:latin typeface="Cambria Math" panose="02040503050406030204" pitchFamily="18" charset="0"/>
                </a:endParaRPr>
              </a:p>
              <a:p>
                <a:pPr marL="228600"/>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0" i="1" smtClean="0">
                          <a:latin typeface="Cambria Math" panose="02040503050406030204" pitchFamily="18" charset="0"/>
                        </a:rPr>
                        <m:t>10=10</m:t>
                      </m:r>
                    </m:oMath>
                  </m:oMathPara>
                </a14:m>
                <a:endParaRPr lang="en-US" b="0" smtClean="0">
                  <a:ea typeface="Cambria Math" panose="02040503050406030204" pitchFamily="18" charset="0"/>
                </a:endParaRPr>
              </a:p>
              <a:p>
                <a:endParaRPr lang="en-US"/>
              </a:p>
              <a:p>
                <a:endParaRPr lang="en-US"/>
              </a:p>
            </p:txBody>
          </p:sp>
        </mc:Choice>
        <mc:Fallback>
          <p:sp>
            <p:nvSpPr>
              <p:cNvPr id="16" name="TextBox 15"/>
              <p:cNvSpPr txBox="1">
                <a:spLocks noRot="1" noChangeAspect="1" noMove="1" noResize="1" noEditPoints="1" noAdjustHandles="1" noChangeArrowheads="1" noChangeShapeType="1" noTextEdit="1"/>
              </p:cNvSpPr>
              <p:nvPr/>
            </p:nvSpPr>
            <p:spPr>
              <a:xfrm>
                <a:off x="5221686" y="1655137"/>
                <a:ext cx="3188437" cy="1971630"/>
              </a:xfrm>
              <a:prstGeom prst="rect">
                <a:avLst/>
              </a:prstGeom>
              <a:blipFill>
                <a:blip r:embed="rId5"/>
                <a:stretch>
                  <a:fillRect l="-4589" t="-43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256777" y="3206335"/>
                <a:ext cx="2134623" cy="553997"/>
              </a:xfrm>
              <a:prstGeom prst="rect">
                <a:avLst/>
              </a:prstGeom>
              <a:noFill/>
            </p:spPr>
            <p:txBody>
              <a:bodyPr wrap="none" lIns="0" tIns="0" rIns="0" bIns="0" rtlCol="0">
                <a:spAutoFit/>
              </a:bodyPr>
              <a:lstStyle/>
              <a:p>
                <a:r>
                  <a:rPr lang="en-US" b="0" smtClean="0">
                    <a:ea typeface="Cambria Math" panose="02040503050406030204" pitchFamily="18" charset="0"/>
                  </a:rPr>
                  <a:t>Maka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=10</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e>
                    </m:func>
                  </m:oMath>
                </a14:m>
                <a:endParaRPr lang="en-US"/>
              </a:p>
              <a:p>
                <a:endParaRPr lang="en-US"/>
              </a:p>
            </p:txBody>
          </p:sp>
        </mc:Choice>
        <mc:Fallback>
          <p:sp>
            <p:nvSpPr>
              <p:cNvPr id="19" name="TextBox 18"/>
              <p:cNvSpPr txBox="1">
                <a:spLocks noRot="1" noChangeAspect="1" noMove="1" noResize="1" noEditPoints="1" noAdjustHandles="1" noChangeArrowheads="1" noChangeShapeType="1" noTextEdit="1"/>
              </p:cNvSpPr>
              <p:nvPr/>
            </p:nvSpPr>
            <p:spPr>
              <a:xfrm>
                <a:off x="5256777" y="3206335"/>
                <a:ext cx="2134623" cy="553997"/>
              </a:xfrm>
              <a:prstGeom prst="rect">
                <a:avLst/>
              </a:prstGeom>
              <a:blipFill>
                <a:blip r:embed="rId6"/>
                <a:stretch>
                  <a:fillRect l="-6553" t="-14286" r="-25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11564" y="2285999"/>
                <a:ext cx="41750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m:t>
                          </m:r>
                          <m:r>
                            <a:rPr lang="en-US" b="0" i="1" smtClean="0">
                              <a:latin typeface="Cambria Math" panose="02040503050406030204" pitchFamily="18" charset="0"/>
                            </a:rPr>
                            <m:t>𝑗</m:t>
                          </m:r>
                          <m:r>
                            <a:rPr lang="en-US" b="0" i="1" smtClean="0">
                              <a:latin typeface="Cambria Math" panose="02040503050406030204" pitchFamily="18" charset="0"/>
                            </a:rPr>
                            <m:t>10</m:t>
                          </m:r>
                        </m:e>
                      </m:d>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10</m:t>
                      </m:r>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∠9</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𝑜</m:t>
                          </m:r>
                        </m:sup>
                      </m:sSup>
                      <m:r>
                        <a:rPr lang="en-US" b="0" i="1" smtClean="0">
                          <a:latin typeface="Cambria Math" panose="02040503050406030204" pitchFamily="18" charset="0"/>
                          <a:ea typeface="Cambria Math" panose="02040503050406030204" pitchFamily="18" charset="0"/>
                        </a:rPr>
                        <m:t>………(1)</m:t>
                      </m:r>
                    </m:oMath>
                  </m:oMathPara>
                </a14:m>
                <a:endParaRPr lang="en-US"/>
              </a:p>
            </p:txBody>
          </p:sp>
        </mc:Choice>
        <mc:Fallback>
          <p:sp>
            <p:nvSpPr>
              <p:cNvPr id="20" name="TextBox 19"/>
              <p:cNvSpPr txBox="1">
                <a:spLocks noRot="1" noChangeAspect="1" noMove="1" noResize="1" noEditPoints="1" noAdjustHandles="1" noChangeArrowheads="1" noChangeShapeType="1" noTextEdit="1"/>
              </p:cNvSpPr>
              <p:nvPr/>
            </p:nvSpPr>
            <p:spPr>
              <a:xfrm>
                <a:off x="511564" y="2285999"/>
                <a:ext cx="4175054" cy="276999"/>
              </a:xfrm>
              <a:prstGeom prst="rect">
                <a:avLst/>
              </a:prstGeom>
              <a:blipFill>
                <a:blip r:embed="rId7"/>
                <a:stretch>
                  <a:fillRect r="-1460" b="-37778"/>
                </a:stretch>
              </a:blipFill>
            </p:spPr>
            <p:txBody>
              <a:bodyPr/>
              <a:lstStyle/>
              <a:p>
                <a:r>
                  <a:rPr lang="en-US">
                    <a:noFill/>
                  </a:rPr>
                  <a:t> </a:t>
                </a:r>
              </a:p>
            </p:txBody>
          </p:sp>
        </mc:Fallback>
      </mc:AlternateContent>
      <p:sp>
        <p:nvSpPr>
          <p:cNvPr id="21" name="TextBox 7"/>
          <p:cNvSpPr txBox="1">
            <a:spLocks noChangeArrowheads="1"/>
          </p:cNvSpPr>
          <p:nvPr/>
        </p:nvSpPr>
        <p:spPr bwMode="auto">
          <a:xfrm>
            <a:off x="533370" y="2647890"/>
            <a:ext cx="54771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smtClean="0"/>
              <a:t>Tinjau loop I</a:t>
            </a:r>
            <a:r>
              <a:rPr lang="en-US" altLang="en-US" sz="2000" baseline="-25000" smtClean="0"/>
              <a:t>2</a:t>
            </a:r>
            <a:r>
              <a:rPr lang="en-US" altLang="en-US" sz="2000" smtClean="0"/>
              <a:t>:</a:t>
            </a:r>
            <a:endParaRPr lang="en-US" altLang="en-US" sz="2000" baseline="-25000"/>
          </a:p>
        </p:txBody>
      </p:sp>
      <mc:AlternateContent xmlns:mc="http://schemas.openxmlformats.org/markup-compatibility/2006">
        <mc:Choice xmlns:a14="http://schemas.microsoft.com/office/drawing/2010/main" Requires="a14">
          <p:sp>
            <p:nvSpPr>
              <p:cNvPr id="6" name="Rectangle 5"/>
              <p:cNvSpPr/>
              <p:nvPr/>
            </p:nvSpPr>
            <p:spPr>
              <a:xfrm>
                <a:off x="521677" y="2983468"/>
                <a:ext cx="242053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𝑜</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p:sp>
            <p:nvSpPr>
              <p:cNvPr id="6" name="Rectangle 5"/>
              <p:cNvSpPr>
                <a:spLocks noRot="1" noChangeAspect="1" noMove="1" noResize="1" noEditPoints="1" noAdjustHandles="1" noChangeArrowheads="1" noChangeShapeType="1" noTextEdit="1"/>
              </p:cNvSpPr>
              <p:nvPr/>
            </p:nvSpPr>
            <p:spPr>
              <a:xfrm>
                <a:off x="521677" y="2983468"/>
                <a:ext cx="2420534" cy="369332"/>
              </a:xfrm>
              <a:prstGeom prst="rect">
                <a:avLst/>
              </a:prstGeom>
              <a:blipFill>
                <a:blip r:embed="rId8"/>
                <a:stretch>
                  <a:fillRect b="-14754"/>
                </a:stretch>
              </a:blipFill>
            </p:spPr>
            <p:txBody>
              <a:bodyPr/>
              <a:lstStyle/>
              <a:p>
                <a:r>
                  <a:rPr lang="en-US">
                    <a:noFill/>
                  </a:rPr>
                  <a:t> </a:t>
                </a:r>
              </a:p>
            </p:txBody>
          </p:sp>
        </mc:Fallback>
      </mc:AlternateContent>
      <p:sp>
        <p:nvSpPr>
          <p:cNvPr id="23" name="TextBox 7"/>
          <p:cNvSpPr txBox="1">
            <a:spLocks noChangeArrowheads="1"/>
          </p:cNvSpPr>
          <p:nvPr/>
        </p:nvSpPr>
        <p:spPr bwMode="auto">
          <a:xfrm>
            <a:off x="553619" y="3352800"/>
            <a:ext cx="54771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smtClean="0"/>
              <a:t>Subtitusikan persamaan (1) &amp; (2) :</a:t>
            </a:r>
            <a:endParaRPr lang="en-US" altLang="en-US" sz="2000" baseline="-25000"/>
          </a:p>
        </p:txBody>
      </p:sp>
      <mc:AlternateContent xmlns:mc="http://schemas.openxmlformats.org/markup-compatibility/2006">
        <mc:Choice xmlns:a14="http://schemas.microsoft.com/office/drawing/2010/main" Requires="a14">
          <p:sp>
            <p:nvSpPr>
              <p:cNvPr id="24" name="TextBox 23"/>
              <p:cNvSpPr txBox="1"/>
              <p:nvPr/>
            </p:nvSpPr>
            <p:spPr>
              <a:xfrm>
                <a:off x="553619" y="3732030"/>
                <a:ext cx="38861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m:t>
                          </m:r>
                          <m:r>
                            <a:rPr lang="en-US" b="0" i="1" smtClean="0">
                              <a:latin typeface="Cambria Math" panose="02040503050406030204" pitchFamily="18" charset="0"/>
                            </a:rPr>
                            <m:t>𝑗</m:t>
                          </m:r>
                          <m:r>
                            <a:rPr lang="en-US" b="0" i="1" smtClean="0">
                              <a:latin typeface="Cambria Math" panose="02040503050406030204" pitchFamily="18" charset="0"/>
                            </a:rPr>
                            <m:t>10</m:t>
                          </m:r>
                        </m:e>
                      </m:d>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10(−1∠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𝑜</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∠9</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𝑜</m:t>
                          </m:r>
                        </m:sup>
                      </m:sSup>
                    </m:oMath>
                  </m:oMathPara>
                </a14:m>
                <a:endParaRPr lang="en-US"/>
              </a:p>
            </p:txBody>
          </p:sp>
        </mc:Choice>
        <mc:Fallback>
          <p:sp>
            <p:nvSpPr>
              <p:cNvPr id="24" name="TextBox 23"/>
              <p:cNvSpPr txBox="1">
                <a:spLocks noRot="1" noChangeAspect="1" noMove="1" noResize="1" noEditPoints="1" noAdjustHandles="1" noChangeArrowheads="1" noChangeShapeType="1" noTextEdit="1"/>
              </p:cNvSpPr>
              <p:nvPr/>
            </p:nvSpPr>
            <p:spPr>
              <a:xfrm>
                <a:off x="553619" y="3732030"/>
                <a:ext cx="3886127" cy="276999"/>
              </a:xfrm>
              <a:prstGeom prst="rect">
                <a:avLst/>
              </a:prstGeom>
              <a:blipFill>
                <a:blip r:embed="rId9"/>
                <a:stretch>
                  <a:fillRect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53619" y="4038600"/>
                <a:ext cx="32023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m:t>
                          </m:r>
                          <m:r>
                            <a:rPr lang="en-US" b="0" i="1" smtClean="0">
                              <a:latin typeface="Cambria Math" panose="02040503050406030204" pitchFamily="18" charset="0"/>
                            </a:rPr>
                            <m:t>𝑗</m:t>
                          </m:r>
                          <m:r>
                            <a:rPr lang="en-US" b="0" i="1" smtClean="0">
                              <a:latin typeface="Cambria Math" panose="02040503050406030204" pitchFamily="18" charset="0"/>
                            </a:rPr>
                            <m:t>10</m:t>
                          </m:r>
                        </m:e>
                      </m:d>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rPr>
                        <m:t>𝑗</m:t>
                      </m:r>
                      <m:r>
                        <a:rPr lang="en-US" b="0" i="1" smtClean="0">
                          <a:latin typeface="Cambria Math" panose="02040503050406030204" pitchFamily="18" charset="0"/>
                        </a:rPr>
                        <m:t>10=</m:t>
                      </m:r>
                      <m:r>
                        <a:rPr lang="en-US" b="0" i="1" smtClean="0">
                          <a:latin typeface="Cambria Math" panose="02040503050406030204" pitchFamily="18" charset="0"/>
                        </a:rPr>
                        <m:t>𝑗</m:t>
                      </m:r>
                      <m:r>
                        <a:rPr lang="en-US" b="0" i="1" smtClean="0">
                          <a:latin typeface="Cambria Math" panose="02040503050406030204" pitchFamily="18" charset="0"/>
                        </a:rPr>
                        <m:t>20</m:t>
                      </m:r>
                    </m:oMath>
                  </m:oMathPara>
                </a14:m>
                <a:endParaRPr lang="en-US"/>
              </a:p>
            </p:txBody>
          </p:sp>
        </mc:Choice>
        <mc:Fallback>
          <p:sp>
            <p:nvSpPr>
              <p:cNvPr id="25" name="TextBox 24"/>
              <p:cNvSpPr txBox="1">
                <a:spLocks noRot="1" noChangeAspect="1" noMove="1" noResize="1" noEditPoints="1" noAdjustHandles="1" noChangeArrowheads="1" noChangeShapeType="1" noTextEdit="1"/>
              </p:cNvSpPr>
              <p:nvPr/>
            </p:nvSpPr>
            <p:spPr>
              <a:xfrm>
                <a:off x="553619" y="4038600"/>
                <a:ext cx="3202352" cy="276999"/>
              </a:xfrm>
              <a:prstGeom prst="rect">
                <a:avLst/>
              </a:prstGeom>
              <a:blipFill>
                <a:blip r:embed="rId10"/>
                <a:stretch>
                  <a:fillRect t="-2222" r="-2095" b="-35556"/>
                </a:stretch>
              </a:blipFill>
            </p:spPr>
            <p:txBody>
              <a:bodyPr/>
              <a:lstStyle/>
              <a:p>
                <a:r>
                  <a:rPr lang="en-US">
                    <a:noFill/>
                  </a:rPr>
                  <a:t> </a:t>
                </a:r>
              </a:p>
            </p:txBody>
          </p:sp>
        </mc:Fallback>
      </mc:AlternateContent>
    </p:spTree>
    <p:extLst>
      <p:ext uri="{BB962C8B-B14F-4D97-AF65-F5344CB8AC3E}">
        <p14:creationId xmlns:p14="http://schemas.microsoft.com/office/powerpoint/2010/main" val="29385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457200" y="1371600"/>
            <a:ext cx="8229600" cy="4525963"/>
          </a:xfrm>
        </p:spPr>
        <p:txBody>
          <a:bodyPr/>
          <a:lstStyle/>
          <a:p>
            <a:pPr algn="just">
              <a:buFont typeface="Wingdings" panose="05000000000000000000" pitchFamily="2" charset="2"/>
              <a:buChar char="Ø"/>
            </a:pPr>
            <a:r>
              <a:rPr lang="id-ID" altLang="en-US" sz="2800"/>
              <a:t>Metoda analisis </a:t>
            </a:r>
            <a:r>
              <a:rPr lang="id-ID" altLang="en-US" sz="2800"/>
              <a:t>rangkaian </a:t>
            </a:r>
            <a:r>
              <a:rPr lang="id-ID" altLang="en-US" sz="2800" smtClean="0"/>
              <a:t>merupakan </a:t>
            </a:r>
            <a:r>
              <a:rPr lang="id-ID" altLang="en-US" sz="2800"/>
              <a:t>salah satu alat bantu untuk menyelesaikan suatu permasalahan yang muncul dalam menganalisis suatu rangkaian, bilamana konsep dasar atau hukum-hukum dasar seperti Hukum Ohm dan Hukum Kirchoff tidak dapat menyelesaikan permasalahan pada </a:t>
            </a:r>
            <a:r>
              <a:rPr lang="id-ID" altLang="en-US" sz="2800"/>
              <a:t>rangkaian </a:t>
            </a:r>
            <a:r>
              <a:rPr lang="id-ID" altLang="en-US" sz="2800" smtClean="0"/>
              <a:t>tersebut</a:t>
            </a:r>
            <a:r>
              <a:rPr lang="en-US" altLang="en-US" sz="2800" smtClean="0"/>
              <a:t>. </a:t>
            </a:r>
            <a:endParaRPr lang="en-U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57200" y="777875"/>
            <a:ext cx="8229600" cy="1143000"/>
          </a:xfrm>
        </p:spPr>
        <p:txBody>
          <a:bodyPr/>
          <a:lstStyle/>
          <a:p>
            <a:r>
              <a:rPr lang="id-ID" altLang="en-US" sz="4000" b="1"/>
              <a:t>Analisis Node Sumber Bebas</a:t>
            </a:r>
            <a:endParaRPr lang="en-US" altLang="en-US" sz="4000" b="1"/>
          </a:p>
        </p:txBody>
      </p:sp>
      <p:sp>
        <p:nvSpPr>
          <p:cNvPr id="266243" name="Rectangle 3"/>
          <p:cNvSpPr>
            <a:spLocks noGrp="1" noChangeArrowheads="1"/>
          </p:cNvSpPr>
          <p:nvPr>
            <p:ph type="body" idx="1"/>
          </p:nvPr>
        </p:nvSpPr>
        <p:spPr>
          <a:xfrm>
            <a:off x="457200" y="1981200"/>
            <a:ext cx="8229600" cy="4525963"/>
          </a:xfrm>
        </p:spPr>
        <p:txBody>
          <a:bodyPr/>
          <a:lstStyle/>
          <a:p>
            <a:pPr algn="just">
              <a:buFont typeface="Wingdings" panose="05000000000000000000" pitchFamily="2" charset="2"/>
              <a:buChar char="Ø"/>
            </a:pPr>
            <a:r>
              <a:rPr lang="id-ID" altLang="en-US"/>
              <a:t>Analisis node berprinsip pada </a:t>
            </a:r>
            <a:r>
              <a:rPr lang="id-ID" altLang="en-US" b="1"/>
              <a:t>Hukum Kirchoff I/ KCL</a:t>
            </a:r>
            <a:r>
              <a:rPr lang="id-ID" altLang="en-US"/>
              <a:t> dimana jumlah arus yang masuk dan keluar dari titik percabangan akan </a:t>
            </a:r>
            <a:r>
              <a:rPr lang="id-ID" altLang="en-US"/>
              <a:t>samadengan </a:t>
            </a:r>
            <a:r>
              <a:rPr lang="id-ID" altLang="en-US" smtClean="0"/>
              <a:t>nol</a:t>
            </a:r>
            <a:r>
              <a:rPr lang="en-US" altLang="en-US" smtClean="0"/>
              <a:t>. </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09600" y="609600"/>
            <a:ext cx="8229600" cy="1143000"/>
          </a:xfrm>
        </p:spPr>
        <p:txBody>
          <a:bodyPr/>
          <a:lstStyle/>
          <a:p>
            <a:r>
              <a:rPr lang="en-US" altLang="en-US" sz="3200" u="sng" smtClean="0"/>
              <a:t>Langkah Penyelesaian Analisis Node</a:t>
            </a:r>
            <a:endParaRPr lang="en-US" altLang="en-US" sz="3200" u="sng"/>
          </a:p>
        </p:txBody>
      </p:sp>
      <p:sp>
        <p:nvSpPr>
          <p:cNvPr id="267267" name="Rectangle 3"/>
          <p:cNvSpPr>
            <a:spLocks noGrp="1" noChangeArrowheads="1"/>
          </p:cNvSpPr>
          <p:nvPr>
            <p:ph type="body" idx="1"/>
          </p:nvPr>
        </p:nvSpPr>
        <p:spPr>
          <a:xfrm>
            <a:off x="457200" y="1798637"/>
            <a:ext cx="8229600" cy="4525963"/>
          </a:xfrm>
        </p:spPr>
        <p:txBody>
          <a:bodyPr/>
          <a:lstStyle/>
          <a:p>
            <a:pPr algn="just">
              <a:lnSpc>
                <a:spcPct val="80000"/>
              </a:lnSpc>
            </a:pPr>
            <a:r>
              <a:rPr lang="id-ID" altLang="en-US" sz="2600"/>
              <a:t>Tentukan node referensi sebagai </a:t>
            </a:r>
            <a:r>
              <a:rPr lang="id-ID" altLang="en-US" sz="2600" i="1"/>
              <a:t>ground</a:t>
            </a:r>
            <a:r>
              <a:rPr lang="id-ID" altLang="en-US" sz="2600"/>
              <a:t>/ potensial nol.</a:t>
            </a:r>
          </a:p>
          <a:p>
            <a:pPr algn="just">
              <a:lnSpc>
                <a:spcPct val="80000"/>
              </a:lnSpc>
            </a:pPr>
            <a:r>
              <a:rPr lang="id-ID" altLang="en-US" sz="2600"/>
              <a:t>Tentukan </a:t>
            </a:r>
            <a:r>
              <a:rPr lang="id-ID" altLang="en-US" sz="2600" i="1"/>
              <a:t>node voltage</a:t>
            </a:r>
            <a:r>
              <a:rPr lang="id-ID" altLang="en-US" sz="2600"/>
              <a:t>, yaitu tegangan antara node non referensi dan ground.</a:t>
            </a:r>
          </a:p>
          <a:p>
            <a:pPr algn="just">
              <a:lnSpc>
                <a:spcPct val="80000"/>
              </a:lnSpc>
            </a:pPr>
            <a:r>
              <a:rPr lang="id-ID" altLang="en-US" sz="2600"/>
              <a:t>Asumsikan tegangan node yang sedang diperhitungkan lebih tinggi daripada tegangan node manapun, sehingga arah arus keluar dari node tersebut positif.</a:t>
            </a:r>
          </a:p>
          <a:p>
            <a:pPr algn="just">
              <a:lnSpc>
                <a:spcPct val="80000"/>
              </a:lnSpc>
            </a:pPr>
            <a:r>
              <a:rPr lang="id-ID" altLang="en-US" sz="2600"/>
              <a:t>Jika terdapat N node, maka jumlah </a:t>
            </a:r>
            <a:r>
              <a:rPr lang="id-ID" altLang="en-US" sz="2600" i="1"/>
              <a:t>node voltage</a:t>
            </a:r>
            <a:r>
              <a:rPr lang="id-ID" altLang="en-US" sz="2600"/>
              <a:t> adalah (N-1). Jumlah </a:t>
            </a:r>
            <a:r>
              <a:rPr lang="id-ID" altLang="en-US" sz="2600" i="1"/>
              <a:t>node voltage</a:t>
            </a:r>
            <a:r>
              <a:rPr lang="id-ID" altLang="en-US" sz="2600"/>
              <a:t> ini akan menentukan banyaknya persamaan yang dihasilkan</a:t>
            </a:r>
            <a:r>
              <a:rPr lang="en-US" altLang="en-US" sz="26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685800"/>
            <a:ext cx="8229600" cy="1143000"/>
          </a:xfrm>
        </p:spPr>
        <p:txBody>
          <a:bodyPr/>
          <a:lstStyle/>
          <a:p>
            <a:r>
              <a:rPr lang="id-ID" altLang="en-US" sz="4000" b="1"/>
              <a:t>Analisis Node Sumber Tak Bebas</a:t>
            </a:r>
            <a:endParaRPr lang="en-US" altLang="en-US" sz="4000" b="1"/>
          </a:p>
        </p:txBody>
      </p:sp>
      <p:sp>
        <p:nvSpPr>
          <p:cNvPr id="268291" name="Rectangle 3"/>
          <p:cNvSpPr>
            <a:spLocks noGrp="1" noChangeArrowheads="1"/>
          </p:cNvSpPr>
          <p:nvPr>
            <p:ph type="body" idx="1"/>
          </p:nvPr>
        </p:nvSpPr>
        <p:spPr>
          <a:xfrm>
            <a:off x="457200" y="1798637"/>
            <a:ext cx="8229600" cy="4525963"/>
          </a:xfrm>
        </p:spPr>
        <p:txBody>
          <a:bodyPr/>
          <a:lstStyle/>
          <a:p>
            <a:pPr marL="0" indent="0" algn="just">
              <a:buFontTx/>
              <a:buNone/>
            </a:pPr>
            <a:r>
              <a:rPr lang="id-ID" altLang="en-US" sz="2800" smtClean="0"/>
              <a:t>Pada </a:t>
            </a:r>
            <a:r>
              <a:rPr lang="id-ID" altLang="en-US" sz="2800"/>
              <a:t>analisis node sumber </a:t>
            </a:r>
            <a:r>
              <a:rPr lang="id-ID" altLang="en-US" sz="2800"/>
              <a:t>tak </a:t>
            </a:r>
            <a:r>
              <a:rPr lang="id-ID" altLang="en-US" sz="2800" smtClean="0"/>
              <a:t>bebas perlakuannya </a:t>
            </a:r>
            <a:r>
              <a:rPr lang="id-ID" altLang="en-US" sz="2800"/>
              <a:t>hampir sama seperti analisis node sumber bebas, yang perlu diperhatikan adalah penentuan indeks node voltage tidak boleh sama dengan nilai indeks parameter sumber </a:t>
            </a:r>
            <a:r>
              <a:rPr lang="id-ID" altLang="en-US" sz="2800"/>
              <a:t>tak </a:t>
            </a:r>
            <a:r>
              <a:rPr lang="id-ID" altLang="en-US" sz="2800" smtClean="0"/>
              <a:t>bebasnya</a:t>
            </a:r>
            <a:r>
              <a:rPr lang="en-US" altLang="en-US" sz="2800" smtClean="0"/>
              <a:t>. </a:t>
            </a:r>
            <a:endParaRPr lang="en-US"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609600"/>
            <a:ext cx="8229600" cy="1143000"/>
          </a:xfrm>
        </p:spPr>
        <p:txBody>
          <a:bodyPr/>
          <a:lstStyle/>
          <a:p>
            <a:pPr algn="l"/>
            <a:r>
              <a:rPr lang="en-US" altLang="en-US" sz="3200" u="sng" smtClean="0"/>
              <a:t>Contoh</a:t>
            </a:r>
          </a:p>
        </p:txBody>
      </p:sp>
      <p:sp>
        <p:nvSpPr>
          <p:cNvPr id="4099" name="Content Placeholder 2"/>
          <p:cNvSpPr>
            <a:spLocks noGrp="1"/>
          </p:cNvSpPr>
          <p:nvPr>
            <p:ph idx="1"/>
          </p:nvPr>
        </p:nvSpPr>
        <p:spPr>
          <a:xfrm>
            <a:off x="457200" y="1600200"/>
            <a:ext cx="8229600" cy="598488"/>
          </a:xfrm>
        </p:spPr>
        <p:txBody>
          <a:bodyPr/>
          <a:lstStyle/>
          <a:p>
            <a:r>
              <a:rPr lang="en-US" altLang="en-US" sz="2800" smtClean="0"/>
              <a:t>Tentukan </a:t>
            </a:r>
            <a:r>
              <a:rPr lang="en-US" altLang="en-US" sz="2800" smtClean="0"/>
              <a:t>nilai </a:t>
            </a:r>
            <a:r>
              <a:rPr lang="en-US" altLang="en-US" sz="2800" smtClean="0"/>
              <a:t>V dengan analisis node </a:t>
            </a:r>
            <a:r>
              <a:rPr lang="en-US" altLang="en-US" sz="2800" smtClean="0"/>
              <a:t>!</a:t>
            </a:r>
          </a:p>
          <a:p>
            <a:endParaRPr lang="en-US" altLang="en-US" sz="2800" smtClean="0"/>
          </a:p>
        </p:txBody>
      </p:sp>
      <p:pic>
        <p:nvPicPr>
          <p:cNvPr id="5" name="Picture 4"/>
          <p:cNvPicPr/>
          <p:nvPr/>
        </p:nvPicPr>
        <p:blipFill rotWithShape="1">
          <a:blip r:embed="rId2"/>
          <a:srcRect l="50802" t="16533" r="3685" b="50684"/>
          <a:stretch/>
        </p:blipFill>
        <p:spPr bwMode="auto">
          <a:xfrm>
            <a:off x="1295400" y="2362200"/>
            <a:ext cx="6477000" cy="3124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409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609600"/>
            <a:ext cx="8229600" cy="1143000"/>
          </a:xfrm>
        </p:spPr>
        <p:txBody>
          <a:bodyPr/>
          <a:lstStyle/>
          <a:p>
            <a:pPr algn="l"/>
            <a:r>
              <a:rPr lang="en-US" altLang="en-US" sz="3200" u="sng" smtClean="0"/>
              <a:t>Jawaban</a:t>
            </a:r>
          </a:p>
        </p:txBody>
      </p:sp>
      <p:pic>
        <p:nvPicPr>
          <p:cNvPr id="6" name="Picture 5"/>
          <p:cNvPicPr>
            <a:picLocks noChangeAspect="1"/>
          </p:cNvPicPr>
          <p:nvPr/>
        </p:nvPicPr>
        <p:blipFill rotWithShape="1">
          <a:blip r:embed="rId2"/>
          <a:srcRect l="51757" t="15625" r="1391" b="48959"/>
          <a:stretch/>
        </p:blipFill>
        <p:spPr>
          <a:xfrm>
            <a:off x="3810000" y="3840480"/>
            <a:ext cx="4953000" cy="2331720"/>
          </a:xfrm>
          <a:prstGeom prst="rect">
            <a:avLst/>
          </a:prstGeom>
        </p:spPr>
      </p:pic>
      <p:grpSp>
        <p:nvGrpSpPr>
          <p:cNvPr id="3" name="Group 2"/>
          <p:cNvGrpSpPr/>
          <p:nvPr/>
        </p:nvGrpSpPr>
        <p:grpSpPr>
          <a:xfrm>
            <a:off x="457200" y="1792072"/>
            <a:ext cx="5486399" cy="4075328"/>
            <a:chOff x="449209" y="1542098"/>
            <a:chExt cx="4732391" cy="3544711"/>
          </a:xfrm>
        </p:grpSpPr>
        <p:sp>
          <p:nvSpPr>
            <p:cNvPr id="5125" name="TextBox 7"/>
            <p:cNvSpPr txBox="1">
              <a:spLocks noChangeArrowheads="1"/>
            </p:cNvSpPr>
            <p:nvPr/>
          </p:nvSpPr>
          <p:spPr bwMode="auto">
            <a:xfrm>
              <a:off x="457200" y="1542098"/>
              <a:ext cx="472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smtClean="0"/>
                <a:t>Tinjau node voltage V</a:t>
              </a:r>
              <a:r>
                <a:rPr lang="en-US" altLang="en-US" sz="2400" baseline="-25000" smtClean="0"/>
                <a:t>1</a:t>
              </a:r>
              <a:r>
                <a:rPr lang="en-US" altLang="en-US" sz="2400" smtClean="0"/>
                <a:t>:</a:t>
              </a:r>
              <a:endParaRPr lang="en-US" altLang="en-US" sz="2400" baseline="-25000"/>
            </a:p>
          </p:txBody>
        </p:sp>
        <mc:AlternateContent xmlns:mc="http://schemas.openxmlformats.org/markup-compatibility/2006">
          <mc:Choice xmlns:a14="http://schemas.microsoft.com/office/drawing/2010/main" Requires="a14">
            <p:sp>
              <p:nvSpPr>
                <p:cNvPr id="2" name="TextBox 1"/>
                <p:cNvSpPr txBox="1"/>
                <p:nvPr/>
              </p:nvSpPr>
              <p:spPr>
                <a:xfrm>
                  <a:off x="482184" y="2004561"/>
                  <a:ext cx="3318698" cy="10977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10</m:t>
                            </m:r>
                          </m:den>
                        </m:f>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90</m:t>
                                </m:r>
                              </m:e>
                              <m:sup>
                                <m:r>
                                  <a:rPr lang="en-US" sz="2000" b="0" i="1" smtClean="0">
                                    <a:latin typeface="Cambria Math" panose="02040503050406030204" pitchFamily="18" charset="0"/>
                                    <a:ea typeface="Cambria Math" panose="02040503050406030204" pitchFamily="18" charset="0"/>
                                  </a:rPr>
                                  <m:t>𝑜</m:t>
                                </m:r>
                              </m:sup>
                            </m:sSup>
                          </m:num>
                          <m:den>
                            <m:r>
                              <a:rPr lang="en-US" sz="2000" b="0" i="1" smtClean="0">
                                <a:latin typeface="Cambria Math" panose="02040503050406030204" pitchFamily="18" charset="0"/>
                              </a:rPr>
                              <m:t>10</m:t>
                            </m:r>
                          </m:den>
                        </m:f>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0</m:t>
                            </m:r>
                          </m:e>
                          <m:sup>
                            <m:r>
                              <a:rPr lang="en-US" sz="2000" b="0" i="1" smtClean="0">
                                <a:latin typeface="Cambria Math" panose="02040503050406030204" pitchFamily="18" charset="0"/>
                                <a:ea typeface="Cambria Math" panose="02040503050406030204" pitchFamily="18" charset="0"/>
                              </a:rPr>
                              <m:t>𝑜</m:t>
                            </m:r>
                          </m:sup>
                        </m:sSup>
                        <m:r>
                          <a:rPr lang="en-US" sz="2000" b="0" i="1" smtClean="0">
                            <a:latin typeface="Cambria Math" panose="02040503050406030204" pitchFamily="18" charset="0"/>
                            <a:ea typeface="Cambria Math" panose="02040503050406030204" pitchFamily="18" charset="0"/>
                          </a:rPr>
                          <m:t>=0</m:t>
                        </m:r>
                      </m:oMath>
                    </m:oMathPara>
                  </a14:m>
                  <a:endParaRPr lang="en-US" sz="2000" b="0" smtClean="0">
                    <a:ea typeface="Cambria Math" panose="02040503050406030204" pitchFamily="18" charset="0"/>
                  </a:endParaRPr>
                </a:p>
                <a:p>
                  <a:endParaRPr lang="en-US" sz="2000"/>
                </a:p>
                <a:p>
                  <a:endParaRPr lang="en-US" sz="2000"/>
                </a:p>
              </p:txBody>
            </p:sp>
          </mc:Choice>
          <mc:Fallback>
            <p:sp>
              <p:nvSpPr>
                <p:cNvPr id="2" name="TextBox 1"/>
                <p:cNvSpPr txBox="1">
                  <a:spLocks noRot="1" noChangeAspect="1" noMove="1" noResize="1" noEditPoints="1" noAdjustHandles="1" noChangeArrowheads="1" noChangeShapeType="1" noTextEdit="1"/>
                </p:cNvSpPr>
                <p:nvPr/>
              </p:nvSpPr>
              <p:spPr>
                <a:xfrm>
                  <a:off x="482184" y="2004561"/>
                  <a:ext cx="3318698" cy="10977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80934" y="2685098"/>
                  <a:ext cx="3263225" cy="8031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∠9</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0</m:t>
                            </m:r>
                          </m:e>
                          <m:sup>
                            <m:r>
                              <a:rPr lang="en-US" sz="2000" b="0" i="1" smtClean="0">
                                <a:latin typeface="Cambria Math" panose="02040503050406030204" pitchFamily="18" charset="0"/>
                                <a:ea typeface="Cambria Math" panose="02040503050406030204" pitchFamily="18" charset="0"/>
                              </a:rPr>
                              <m:t>𝑜</m:t>
                            </m:r>
                          </m:sup>
                        </m:sSup>
                        <m:r>
                          <a:rPr lang="en-US" sz="2000" b="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ea typeface="Cambria Math" panose="02040503050406030204" pitchFamily="18" charset="0"/>
                          </a:rPr>
                          <m:t>∠9</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0</m:t>
                            </m:r>
                          </m:e>
                          <m:sup>
                            <m:r>
                              <a:rPr lang="en-US" sz="2000" b="0" i="1" smtClean="0">
                                <a:latin typeface="Cambria Math" panose="02040503050406030204" pitchFamily="18" charset="0"/>
                                <a:ea typeface="Cambria Math" panose="02040503050406030204" pitchFamily="18" charset="0"/>
                              </a:rPr>
                              <m:t>𝑜</m:t>
                            </m:r>
                          </m:sup>
                        </m:sSup>
                        <m:r>
                          <a:rPr lang="en-US" sz="2000" b="0" i="1" smtClean="0">
                            <a:latin typeface="Cambria Math" panose="02040503050406030204" pitchFamily="18" charset="0"/>
                            <a:ea typeface="Cambria Math" panose="02040503050406030204" pitchFamily="18" charset="0"/>
                          </a:rPr>
                          <m:t>=10∠</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0</m:t>
                            </m:r>
                          </m:e>
                          <m:sup>
                            <m:r>
                              <a:rPr lang="en-US" sz="2000" b="0" i="1" smtClean="0">
                                <a:latin typeface="Cambria Math" panose="02040503050406030204" pitchFamily="18" charset="0"/>
                                <a:ea typeface="Cambria Math" panose="02040503050406030204" pitchFamily="18" charset="0"/>
                              </a:rPr>
                              <m:t>𝑜</m:t>
                            </m:r>
                          </m:sup>
                        </m:sSup>
                      </m:oMath>
                    </m:oMathPara>
                  </a14:m>
                  <a:endParaRPr lang="en-US" sz="2000" b="0" smtClean="0">
                    <a:ea typeface="Cambria Math" panose="02040503050406030204" pitchFamily="18" charset="0"/>
                  </a:endParaRPr>
                </a:p>
                <a:p>
                  <a:endParaRPr lang="en-US" sz="2000"/>
                </a:p>
                <a:p>
                  <a:endParaRPr lang="en-US" sz="2000"/>
                </a:p>
              </p:txBody>
            </p:sp>
          </mc:Choice>
          <mc:Fallback>
            <p:sp>
              <p:nvSpPr>
                <p:cNvPr id="8" name="TextBox 7"/>
                <p:cNvSpPr txBox="1">
                  <a:spLocks noRot="1" noChangeAspect="1" noMove="1" noResize="1" noEditPoints="1" noAdjustHandles="1" noChangeArrowheads="1" noChangeShapeType="1" noTextEdit="1"/>
                </p:cNvSpPr>
                <p:nvPr/>
              </p:nvSpPr>
              <p:spPr>
                <a:xfrm>
                  <a:off x="480934" y="2685098"/>
                  <a:ext cx="3263225" cy="803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84344" y="3093779"/>
                  <a:ext cx="3973765" cy="8031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𝑗</m:t>
                            </m:r>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=10∠</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0</m:t>
                            </m:r>
                          </m:e>
                          <m:sup>
                            <m:r>
                              <a:rPr lang="en-US" sz="2000" b="0" i="1" smtClean="0">
                                <a:latin typeface="Cambria Math" panose="02040503050406030204" pitchFamily="18" charset="0"/>
                                <a:ea typeface="Cambria Math" panose="02040503050406030204" pitchFamily="18" charset="0"/>
                              </a:rPr>
                              <m:t>𝑜</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10</m:t>
                        </m:r>
                        <m:r>
                          <a:rPr lang="en-US" sz="2000" b="0" i="1" smtClean="0">
                            <a:latin typeface="Cambria Math" panose="02040503050406030204" pitchFamily="18" charset="0"/>
                            <a:ea typeface="Cambria Math" panose="02040503050406030204" pitchFamily="18" charset="0"/>
                          </a:rPr>
                          <m:t>∠9</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0</m:t>
                            </m:r>
                          </m:e>
                          <m:sup>
                            <m:r>
                              <a:rPr lang="en-US" sz="2000" b="0" i="1" smtClean="0">
                                <a:latin typeface="Cambria Math" panose="02040503050406030204" pitchFamily="18" charset="0"/>
                                <a:ea typeface="Cambria Math" panose="02040503050406030204" pitchFamily="18" charset="0"/>
                              </a:rPr>
                              <m:t>𝑜</m:t>
                            </m:r>
                          </m:sup>
                        </m:sSup>
                        <m:r>
                          <a:rPr lang="en-US" sz="2000" b="0" i="1" smtClean="0">
                            <a:latin typeface="Cambria Math" panose="02040503050406030204" pitchFamily="18" charset="0"/>
                            <a:ea typeface="Cambria Math" panose="02040503050406030204" pitchFamily="18" charset="0"/>
                          </a:rPr>
                          <m:t>=10+</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10</m:t>
                        </m:r>
                      </m:oMath>
                    </m:oMathPara>
                  </a14:m>
                  <a:endParaRPr lang="en-US" sz="2000" b="0" smtClean="0">
                    <a:ea typeface="Cambria Math" panose="02040503050406030204" pitchFamily="18" charset="0"/>
                  </a:endParaRPr>
                </a:p>
                <a:p>
                  <a:endParaRPr lang="en-US" sz="2000"/>
                </a:p>
                <a:p>
                  <a:endParaRPr lang="en-US" sz="2000"/>
                </a:p>
              </p:txBody>
            </p:sp>
          </mc:Choice>
          <mc:Fallback>
            <p:sp>
              <p:nvSpPr>
                <p:cNvPr id="9" name="TextBox 8"/>
                <p:cNvSpPr txBox="1">
                  <a:spLocks noRot="1" noChangeAspect="1" noMove="1" noResize="1" noEditPoints="1" noAdjustHandles="1" noChangeArrowheads="1" noChangeShapeType="1" noTextEdit="1"/>
                </p:cNvSpPr>
                <p:nvPr/>
              </p:nvSpPr>
              <p:spPr>
                <a:xfrm>
                  <a:off x="484344" y="3093779"/>
                  <a:ext cx="3973765" cy="803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80934" y="3470283"/>
                  <a:ext cx="2168403" cy="8031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=10</m:t>
                        </m:r>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j</m:t>
                        </m:r>
                        <m:r>
                          <a:rPr lang="en-US" sz="2000" b="0" i="0" smtClean="0">
                            <a:latin typeface="Cambria Math" panose="02040503050406030204" pitchFamily="18" charset="0"/>
                            <a:ea typeface="Cambria Math" panose="02040503050406030204" pitchFamily="18" charset="0"/>
                          </a:rPr>
                          <m:t>)</m:t>
                        </m:r>
                      </m:oMath>
                    </m:oMathPara>
                  </a14:m>
                  <a:endParaRPr lang="en-US" sz="2000" b="0" smtClean="0">
                    <a:ea typeface="Cambria Math" panose="02040503050406030204" pitchFamily="18" charset="0"/>
                  </a:endParaRPr>
                </a:p>
                <a:p>
                  <a:endParaRPr lang="en-US" sz="2000"/>
                </a:p>
                <a:p>
                  <a:endParaRPr lang="en-US" sz="2000"/>
                </a:p>
              </p:txBody>
            </p:sp>
          </mc:Choice>
          <mc:Fallback>
            <p:sp>
              <p:nvSpPr>
                <p:cNvPr id="10" name="TextBox 9"/>
                <p:cNvSpPr txBox="1">
                  <a:spLocks noRot="1" noChangeAspect="1" noMove="1" noResize="1" noEditPoints="1" noAdjustHandles="1" noChangeArrowheads="1" noChangeShapeType="1" noTextEdit="1"/>
                </p:cNvSpPr>
                <p:nvPr/>
              </p:nvSpPr>
              <p:spPr>
                <a:xfrm>
                  <a:off x="480934" y="3470283"/>
                  <a:ext cx="2168403" cy="803110"/>
                </a:xfrm>
                <a:prstGeom prst="rect">
                  <a:avLst/>
                </a:prstGeom>
                <a:blipFill>
                  <a:blip r:embed="rId6"/>
                  <a:stretch>
                    <a:fillRect r="-12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9209" y="3828592"/>
                  <a:ext cx="916398" cy="5354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=10</m:t>
                        </m:r>
                      </m:oMath>
                    </m:oMathPara>
                  </a14:m>
                  <a:endParaRPr lang="en-US" sz="2000"/>
                </a:p>
                <a:p>
                  <a:endParaRPr lang="en-US" sz="2000"/>
                </a:p>
              </p:txBody>
            </p:sp>
          </mc:Choice>
          <mc:Fallback>
            <p:sp>
              <p:nvSpPr>
                <p:cNvPr id="11" name="TextBox 10"/>
                <p:cNvSpPr txBox="1">
                  <a:spLocks noRot="1" noChangeAspect="1" noMove="1" noResize="1" noEditPoints="1" noAdjustHandles="1" noChangeArrowheads="1" noChangeShapeType="1" noTextEdit="1"/>
                </p:cNvSpPr>
                <p:nvPr/>
              </p:nvSpPr>
              <p:spPr>
                <a:xfrm>
                  <a:off x="449209" y="3828592"/>
                  <a:ext cx="916398" cy="53540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457200" y="4170402"/>
                  <a:ext cx="2204353" cy="5354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sehingga</m:t>
                            </m:r>
                            <m:r>
                              <a:rPr lang="en-US" sz="2000" b="0" i="0" smtClean="0">
                                <a:latin typeface="Cambria Math" panose="02040503050406030204" pitchFamily="18" charset="0"/>
                              </a:rPr>
                              <m:t> </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=10</m:t>
                        </m:r>
                      </m:oMath>
                    </m:oMathPara>
                  </a14:m>
                  <a:endParaRPr lang="en-US" sz="2000"/>
                </a:p>
                <a:p>
                  <a:endParaRPr lang="en-US" sz="2000"/>
                </a:p>
              </p:txBody>
            </p:sp>
          </mc:Choice>
          <mc:Fallback>
            <p:sp>
              <p:nvSpPr>
                <p:cNvPr id="12" name="TextBox 11"/>
                <p:cNvSpPr txBox="1">
                  <a:spLocks noRot="1" noChangeAspect="1" noMove="1" noResize="1" noEditPoints="1" noAdjustHandles="1" noChangeArrowheads="1" noChangeShapeType="1" noTextEdit="1"/>
                </p:cNvSpPr>
                <p:nvPr/>
              </p:nvSpPr>
              <p:spPr>
                <a:xfrm>
                  <a:off x="457200" y="4170402"/>
                  <a:ext cx="2204353" cy="535407"/>
                </a:xfrm>
                <a:prstGeom prst="rect">
                  <a:avLst/>
                </a:prstGeom>
                <a:blipFill>
                  <a:blip r:embed="rId8"/>
                  <a:stretch>
                    <a:fillRect l="-9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532377" y="4551402"/>
                  <a:ext cx="2044071" cy="535407"/>
                </a:xfrm>
                <a:prstGeom prst="rect">
                  <a:avLst/>
                </a:prstGeom>
                <a:noFill/>
              </p:spPr>
              <p:txBody>
                <a:bodyPr wrap="none" lIns="0" tIns="0" rIns="0" bIns="0" rtlCol="0">
                  <a:spAutoFit/>
                </a:bodyPr>
                <a:lstStyle/>
                <a:p>
                  <a:r>
                    <a:rPr lang="en-US" sz="2000" b="0" smtClean="0">
                      <a:ea typeface="Cambria Math" panose="02040503050406030204" pitchFamily="18" charset="0"/>
                    </a:rPr>
                    <a:t>Maka </a:t>
                  </a:r>
                  <a14:m>
                    <m:oMath xmlns:m="http://schemas.openxmlformats.org/officeDocument/2006/math">
                      <m:r>
                        <a:rPr lang="en-US" sz="2000" b="0" i="1" smtClean="0">
                          <a:latin typeface="Cambria Math" panose="02040503050406030204" pitchFamily="18" charset="0"/>
                        </a:rPr>
                        <m:t>𝑉</m:t>
                      </m:r>
                      <m:r>
                        <a:rPr lang="en-US" sz="2000" b="0" i="1" smtClean="0">
                          <a:latin typeface="Cambria Math" panose="02040503050406030204" pitchFamily="18" charset="0"/>
                        </a:rPr>
                        <m:t>=10</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𝑉</m:t>
                          </m:r>
                        </m:e>
                      </m:func>
                    </m:oMath>
                  </a14:m>
                  <a:endParaRPr lang="en-US" sz="2000"/>
                </a:p>
                <a:p>
                  <a:endParaRPr lang="en-US" sz="2000"/>
                </a:p>
              </p:txBody>
            </p:sp>
          </mc:Choice>
          <mc:Fallback>
            <p:sp>
              <p:nvSpPr>
                <p:cNvPr id="13" name="TextBox 12"/>
                <p:cNvSpPr txBox="1">
                  <a:spLocks noRot="1" noChangeAspect="1" noMove="1" noResize="1" noEditPoints="1" noAdjustHandles="1" noChangeArrowheads="1" noChangeShapeType="1" noTextEdit="1"/>
                </p:cNvSpPr>
                <p:nvPr/>
              </p:nvSpPr>
              <p:spPr>
                <a:xfrm>
                  <a:off x="532377" y="4551402"/>
                  <a:ext cx="2044071" cy="535407"/>
                </a:xfrm>
                <a:prstGeom prst="rect">
                  <a:avLst/>
                </a:prstGeom>
                <a:blipFill>
                  <a:blip r:embed="rId9"/>
                  <a:stretch>
                    <a:fillRect l="-6684" t="-11881" r="-2314"/>
                  </a:stretch>
                </a:blipFill>
              </p:spPr>
              <p:txBody>
                <a:bodyPr/>
                <a:lstStyle/>
                <a:p>
                  <a:r>
                    <a:rPr lang="en-US">
                      <a:noFill/>
                    </a:rPr>
                    <a:t> </a:t>
                  </a:r>
                </a:p>
              </p:txBody>
            </p:sp>
          </mc:Fallback>
        </mc:AlternateContent>
      </p:grpSp>
    </p:spTree>
    <p:extLst>
      <p:ext uri="{BB962C8B-B14F-4D97-AF65-F5344CB8AC3E}">
        <p14:creationId xmlns:p14="http://schemas.microsoft.com/office/powerpoint/2010/main" val="337373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304800" y="685800"/>
            <a:ext cx="8686800" cy="1143000"/>
          </a:xfrm>
        </p:spPr>
        <p:txBody>
          <a:bodyPr/>
          <a:lstStyle/>
          <a:p>
            <a:r>
              <a:rPr lang="id-ID" altLang="en-US" sz="4000" b="1"/>
              <a:t>Analisis Supernode Sumber Bebas</a:t>
            </a:r>
            <a:endParaRPr lang="en-US" altLang="en-US" sz="4000" b="1"/>
          </a:p>
        </p:txBody>
      </p:sp>
      <p:sp>
        <p:nvSpPr>
          <p:cNvPr id="269315" name="Rectangle 3"/>
          <p:cNvSpPr>
            <a:spLocks noGrp="1" noChangeArrowheads="1"/>
          </p:cNvSpPr>
          <p:nvPr>
            <p:ph type="body" idx="1"/>
          </p:nvPr>
        </p:nvSpPr>
        <p:spPr>
          <a:xfrm>
            <a:off x="304800" y="1798637"/>
            <a:ext cx="8305800" cy="4525963"/>
          </a:xfrm>
        </p:spPr>
        <p:txBody>
          <a:bodyPr/>
          <a:lstStyle/>
          <a:p>
            <a:pPr algn="just">
              <a:buFontTx/>
              <a:buNone/>
            </a:pPr>
            <a:r>
              <a:rPr lang="en-US" altLang="en-US" sz="2800"/>
              <a:t>	</a:t>
            </a:r>
            <a:r>
              <a:rPr lang="id-ID" altLang="en-US" sz="2800"/>
              <a:t>Analisis node mudah dilakukan bila pencatunya berupa sumber arus. Apabila pada rangkaian tersebut terdapat sumber tegangan, maka sumber tegangan tersebut diperlakukan sebagai </a:t>
            </a:r>
            <a:r>
              <a:rPr lang="id-ID" altLang="en-US" sz="2800" b="1" i="1"/>
              <a:t>supernode</a:t>
            </a:r>
            <a:r>
              <a:rPr lang="id-ID" altLang="en-US" sz="2800"/>
              <a:t>, yaitu menganggap sumber tegangan tersebut dianggap sebagai satu node.</a:t>
            </a:r>
            <a:endParaRPr lang="en-US"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457200" y="990600"/>
            <a:ext cx="8229600" cy="1143000"/>
          </a:xfrm>
        </p:spPr>
        <p:txBody>
          <a:bodyPr/>
          <a:lstStyle/>
          <a:p>
            <a:r>
              <a:rPr lang="id-ID" altLang="en-US" sz="4000" b="1"/>
              <a:t>Analisis Supernode </a:t>
            </a:r>
            <a:r>
              <a:rPr lang="id-ID" altLang="en-US" sz="4000" b="1"/>
              <a:t>Sumber </a:t>
            </a:r>
            <a:r>
              <a:rPr lang="en-US" altLang="en-US" sz="4000" b="1" smtClean="0"/>
              <a:t/>
            </a:r>
            <a:br>
              <a:rPr lang="en-US" altLang="en-US" sz="4000" b="1" smtClean="0"/>
            </a:br>
            <a:r>
              <a:rPr lang="id-ID" altLang="en-US" sz="4000" b="1" smtClean="0"/>
              <a:t>Tak </a:t>
            </a:r>
            <a:r>
              <a:rPr lang="id-ID" altLang="en-US" sz="4000" b="1"/>
              <a:t>Bebas</a:t>
            </a:r>
            <a:endParaRPr lang="en-US" altLang="en-US" sz="4000" b="1"/>
          </a:p>
        </p:txBody>
      </p:sp>
      <p:sp>
        <p:nvSpPr>
          <p:cNvPr id="270339" name="Rectangle 3"/>
          <p:cNvSpPr>
            <a:spLocks noGrp="1" noChangeArrowheads="1"/>
          </p:cNvSpPr>
          <p:nvPr>
            <p:ph type="body" idx="1"/>
          </p:nvPr>
        </p:nvSpPr>
        <p:spPr>
          <a:xfrm>
            <a:off x="457200" y="2332037"/>
            <a:ext cx="8229600" cy="4525963"/>
          </a:xfrm>
        </p:spPr>
        <p:txBody>
          <a:bodyPr/>
          <a:lstStyle/>
          <a:p>
            <a:pPr algn="just">
              <a:buFontTx/>
              <a:buNone/>
            </a:pPr>
            <a:r>
              <a:rPr lang="en-US" altLang="en-US" sz="2800"/>
              <a:t>	</a:t>
            </a:r>
            <a:r>
              <a:rPr lang="id-ID" altLang="en-US" sz="2800"/>
              <a:t>Pada analisis supernode sumber tak bebas perlakuannya hampir sama seperti analisis supernode sumber bebas, yang perlu diperhatikan adalah penentuan indeks node voltage tidak boleh sama dengan nilai indeks parameter sumber tak bebasnya.</a:t>
            </a:r>
            <a:r>
              <a:rPr lang="en-US" altLang="en-US" sz="2800"/>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BE6D95D916C4B9FCE45C7FC8BEFE3" ma:contentTypeVersion="2" ma:contentTypeDescription="Create a new document." ma:contentTypeScope="" ma:versionID="e0e236c2dcd00e254f09e6b6fab51f95">
  <xsd:schema xmlns:xsd="http://www.w3.org/2001/XMLSchema" xmlns:xs="http://www.w3.org/2001/XMLSchema" xmlns:p="http://schemas.microsoft.com/office/2006/metadata/properties" xmlns:ns2="2a640524-e91f-4ad5-a858-ee4db38717ff" targetNamespace="http://schemas.microsoft.com/office/2006/metadata/properties" ma:root="true" ma:fieldsID="975b7723cdd8fa924f9c43c92e974301" ns2:_="">
    <xsd:import namespace="2a640524-e91f-4ad5-a858-ee4db38717f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640524-e91f-4ad5-a858-ee4db38717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86A2B3-B0DB-47CB-8DD0-2B195547CF2B}"/>
</file>

<file path=customXml/itemProps2.xml><?xml version="1.0" encoding="utf-8"?>
<ds:datastoreItem xmlns:ds="http://schemas.openxmlformats.org/officeDocument/2006/customXml" ds:itemID="{3B77836B-638E-4450-A5B8-5356D7C6D3E9}"/>
</file>

<file path=customXml/itemProps3.xml><?xml version="1.0" encoding="utf-8"?>
<ds:datastoreItem xmlns:ds="http://schemas.openxmlformats.org/officeDocument/2006/customXml" ds:itemID="{206B55ED-C7EC-460C-BCC6-248E0C0A54E8}"/>
</file>

<file path=docProps/app.xml><?xml version="1.0" encoding="utf-8"?>
<Properties xmlns="http://schemas.openxmlformats.org/officeDocument/2006/extended-properties" xmlns:vt="http://schemas.openxmlformats.org/officeDocument/2006/docPropsVTypes">
  <TotalTime>976</TotalTime>
  <Words>387</Words>
  <Application>Microsoft Office PowerPoint</Application>
  <PresentationFormat>On-screen Show (4:3)</PresentationFormat>
  <Paragraphs>58</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Default Design</vt:lpstr>
      <vt:lpstr>Bab 9 Analisis Rangkaian AC Steady State (Node, Supernode, Mesh)</vt:lpstr>
      <vt:lpstr>PowerPoint Presentation</vt:lpstr>
      <vt:lpstr>Analisis Node Sumber Bebas</vt:lpstr>
      <vt:lpstr>Langkah Penyelesaian Analisis Node</vt:lpstr>
      <vt:lpstr>Analisis Node Sumber Tak Bebas</vt:lpstr>
      <vt:lpstr>Contoh</vt:lpstr>
      <vt:lpstr>Jawaban</vt:lpstr>
      <vt:lpstr>Analisis Supernode Sumber Bebas</vt:lpstr>
      <vt:lpstr>Analisis Supernode Sumber  Tak Bebas</vt:lpstr>
      <vt:lpstr>Analisis Mesh atau Arus Loop Sumber Bebas</vt:lpstr>
      <vt:lpstr>Langkah Penyelesaian Analisis Mesh</vt:lpstr>
      <vt:lpstr>Analisis Mesh atau Arus Loop Sumber Tak Bebas</vt:lpstr>
      <vt:lpstr>Contoh</vt:lpstr>
      <vt:lpstr>Jawaban</vt:lpstr>
    </vt:vector>
  </TitlesOfParts>
  <Company>ITTelkom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Mohamad Ramdhani</dc:creator>
  <cp:lastModifiedBy>WP - [2016]</cp:lastModifiedBy>
  <cp:revision>50</cp:revision>
  <dcterms:created xsi:type="dcterms:W3CDTF">2009-05-05T07:01:01Z</dcterms:created>
  <dcterms:modified xsi:type="dcterms:W3CDTF">2018-12-10T05:42:57Z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0x01010070EBE6D95D916C4B9FCE45C7FC8BEFE3</vt:lpwstr>
  </property>
</Properties>
</file>