
<file path=[Content_Types].xml><?xml version="1.0" encoding="utf-8"?>
<Types xmlns="http://schemas.openxmlformats.org/package/2006/content-types">
  <Default ContentType="application/vnd.openxmlformats-officedocument.oleObject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image/x-wmf" Extension="wm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9" r:id="rId2"/>
    <p:sldId id="322" r:id="rId3"/>
    <p:sldId id="328" r:id="rId4"/>
    <p:sldId id="327" r:id="rId5"/>
    <p:sldId id="326" r:id="rId6"/>
    <p:sldId id="325" r:id="rId7"/>
    <p:sldId id="324" r:id="rId8"/>
    <p:sldId id="329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23" r:id="rId26"/>
    <p:sldId id="265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E431F76-AF2B-4965-9345-50F6CCFA2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01C079-24D6-4E4E-B786-45D9D091B8E2}" type="slidenum">
              <a:rPr lang="en-US" altLang="id-ID">
                <a:latin typeface="Arial" panose="020B0604020202020204" pitchFamily="34" charset="0"/>
              </a:rPr>
              <a:pPr/>
              <a:t>12</a:t>
            </a:fld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CFA31858-5EC9-4975-998F-4B8955193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16936E2-A864-4783-B188-A0FDB5D49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427286104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Relationship Id="rId6" Target="../media/image6.pn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id-ID" sz="1800">
                <a:ea typeface="ＭＳ Ｐゴシック" pitchFamily="34" charset="-128"/>
              </a:rPr>
              <a:t>SISTEM</a:t>
            </a:r>
            <a:r>
              <a:rPr lang="en-ID" altLang="id-ID" sz="1800" baseline="0">
                <a:ea typeface="ＭＳ Ｐゴシック" pitchFamily="34" charset="-128"/>
              </a:rPr>
              <a:t> ANTRIAN</a:t>
            </a:r>
            <a:r>
              <a:rPr lang="id-ID" altLang="id-ID" sz="1800">
                <a:ea typeface="ＭＳ Ｐゴシック" pitchFamily="34" charset="-128"/>
              </a:rPr>
              <a:t> </a:t>
            </a:r>
            <a:r>
              <a:rPr lang="id-ID" altLang="id-ID" sz="1800" dirty="0">
                <a:ea typeface="ＭＳ Ｐゴシック" pitchFamily="34" charset="-128"/>
              </a:rPr>
              <a:t>| TTH3J3 | Kur</a:t>
            </a:r>
            <a:r>
              <a:rPr lang="id-ID" altLang="id-ID" sz="1800">
                <a:ea typeface="ＭＳ Ｐゴシック" pitchFamily="34" charset="-128"/>
              </a:rPr>
              <a:t>.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 |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/20</a:t>
            </a:r>
            <a:r>
              <a:rPr lang="en-ID" altLang="id-ID" sz="1800">
                <a:ea typeface="ＭＳ Ｐゴシック" pitchFamily="34" charset="-128"/>
              </a:rPr>
              <a:t>21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4.png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4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>
                <a:solidFill>
                  <a:schemeClr val="bg1"/>
                </a:solidFill>
              </a:rPr>
              <a:t>Pendahuluan</a:t>
            </a:r>
            <a:r>
              <a:rPr lang="en-ID" sz="3600" b="1">
                <a:solidFill>
                  <a:schemeClr val="bg1"/>
                </a:solidFill>
              </a:rPr>
              <a:t> Sistem Antrian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1DD54A2-F364-46A3-B84A-98A64894E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</a:t>
            </a:r>
          </a:p>
        </p:txBody>
      </p:sp>
      <p:pic>
        <p:nvPicPr>
          <p:cNvPr id="38916" name="Picture 4" descr="91A">
            <a:extLst>
              <a:ext uri="{FF2B5EF4-FFF2-40B4-BE49-F238E27FC236}">
                <a16:creationId xmlns:a16="http://schemas.microsoft.com/office/drawing/2014/main" id="{BFD55418-D849-436E-879E-8F440C0D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057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3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89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84A4F01-5B5C-4B61-8ADB-5F3C5FAFC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CONTOH SISTEM ANTRIAN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104B7D77-9CE5-4AAA-BA2F-24560EDF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2514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Sistem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EF863779-A988-4F4C-92EC-B6EB2D66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0200"/>
            <a:ext cx="2514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Pelayan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590D057-875E-4B6F-B60A-787DB257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00200"/>
            <a:ext cx="2514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Customer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5BA1B530-2F7A-41ED-8702-BFD9703F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9812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Bank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F0651BF3-5077-4AF8-B96F-456154E7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812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Teller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2DDE159F-C5AB-4FCB-9E39-5E90E404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Nasabah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B9AD4A95-782E-4C2B-AC27-8159A7B4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22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Rumah Sakit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2695DABD-E802-43D7-BB34-68ED852E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362200"/>
            <a:ext cx="2511425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Dokter, perawat, 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bed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FB40DEA6-9D3B-4D48-BE9A-2E7DA6A3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622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Pasien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699B7B09-1943-48F1-97B9-D29AE539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Sistem Komputer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43943A8C-DD0B-46F8-BAF1-CE0771D2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CPU, perangkat I/O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F9DBCB62-8392-4170-8520-DB76BCA3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Job</a:t>
            </a: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4E6E9A36-7A9F-4F22-932D-3B3B029B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Sistem Manufaktur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C070DA1E-1783-42A3-850E-18AADF02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Mesin, pekerja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6361D043-328B-4BAF-ACB5-A582F0E6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Part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7B812B6F-E1BE-4794-AE9A-3FEA9042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2514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Bandara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DA9182D0-1A87-42D8-9147-B279B8631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514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Landasan pacu, 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gate, stasiun 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security check-in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B401792B-6ECD-4E9D-8EAD-9F63FBA2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2514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Pesawat,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penumpang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5ECAFACE-0384-4544-8211-980A78FB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Jaringan 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Komunikasi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244CB1EE-EB25-49FF-9111-E0EFD77E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Node, link</a:t>
            </a: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56074368-8154-4A38-B46F-2A4655CF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2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Pesan, paket</a:t>
            </a:r>
          </a:p>
        </p:txBody>
      </p:sp>
    </p:spTree>
    <p:extLst>
      <p:ext uri="{BB962C8B-B14F-4D97-AF65-F5344CB8AC3E}">
        <p14:creationId xmlns:p14="http://schemas.microsoft.com/office/powerpoint/2010/main" val="62581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9A2B239-E8E9-444C-B48E-3F18436BE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BLOCKED CALLS CLEARED (BCC)</a:t>
            </a:r>
            <a:r>
              <a:rPr lang="id-ID"/>
              <a:t> REVIEW</a:t>
            </a:r>
            <a:endParaRPr 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941AE19-F867-4450-BD86-875F9AA68F3A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2392363"/>
            <a:ext cx="5588000" cy="527050"/>
            <a:chOff x="2880" y="1728"/>
            <a:chExt cx="2640" cy="480"/>
          </a:xfrm>
        </p:grpSpPr>
        <p:sp>
          <p:nvSpPr>
            <p:cNvPr id="46152" name="Line 4">
              <a:extLst>
                <a:ext uri="{FF2B5EF4-FFF2-40B4-BE49-F238E27FC236}">
                  <a16:creationId xmlns:a16="http://schemas.microsoft.com/office/drawing/2014/main" id="{D15E61B2-A6FB-465A-AB1C-5C73659D1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3" name="Line 5">
              <a:extLst>
                <a:ext uri="{FF2B5EF4-FFF2-40B4-BE49-F238E27FC236}">
                  <a16:creationId xmlns:a16="http://schemas.microsoft.com/office/drawing/2014/main" id="{E0931BFB-1567-433E-B788-A5533233E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4" name="Line 6">
              <a:extLst>
                <a:ext uri="{FF2B5EF4-FFF2-40B4-BE49-F238E27FC236}">
                  <a16:creationId xmlns:a16="http://schemas.microsoft.com/office/drawing/2014/main" id="{5F476D59-742E-44AF-BFA9-80F71D77F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5" name="Line 7">
              <a:extLst>
                <a:ext uri="{FF2B5EF4-FFF2-40B4-BE49-F238E27FC236}">
                  <a16:creationId xmlns:a16="http://schemas.microsoft.com/office/drawing/2014/main" id="{15A8C027-00FA-4B42-AF3D-4449AFC99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6" name="Line 8">
              <a:extLst>
                <a:ext uri="{FF2B5EF4-FFF2-40B4-BE49-F238E27FC236}">
                  <a16:creationId xmlns:a16="http://schemas.microsoft.com/office/drawing/2014/main" id="{A623358E-5CAE-454F-982F-F2A6E6CDE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7" name="Line 9">
              <a:extLst>
                <a:ext uri="{FF2B5EF4-FFF2-40B4-BE49-F238E27FC236}">
                  <a16:creationId xmlns:a16="http://schemas.microsoft.com/office/drawing/2014/main" id="{A039E7FE-1B72-465B-935A-D68245721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8" name="Line 10">
              <a:extLst>
                <a:ext uri="{FF2B5EF4-FFF2-40B4-BE49-F238E27FC236}">
                  <a16:creationId xmlns:a16="http://schemas.microsoft.com/office/drawing/2014/main" id="{C9B2FBD6-749A-4C4B-A77A-697AEB911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9" name="Line 11">
              <a:extLst>
                <a:ext uri="{FF2B5EF4-FFF2-40B4-BE49-F238E27FC236}">
                  <a16:creationId xmlns:a16="http://schemas.microsoft.com/office/drawing/2014/main" id="{62328EC4-0538-43AD-81FB-B076B4E93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60" name="Line 12">
              <a:extLst>
                <a:ext uri="{FF2B5EF4-FFF2-40B4-BE49-F238E27FC236}">
                  <a16:creationId xmlns:a16="http://schemas.microsoft.com/office/drawing/2014/main" id="{F403E5F0-87F3-498A-90BE-3749355E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61" name="Line 13">
              <a:extLst>
                <a:ext uri="{FF2B5EF4-FFF2-40B4-BE49-F238E27FC236}">
                  <a16:creationId xmlns:a16="http://schemas.microsoft.com/office/drawing/2014/main" id="{3D27D59D-55B2-421D-A678-87334E368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62" name="Line 14">
              <a:extLst>
                <a:ext uri="{FF2B5EF4-FFF2-40B4-BE49-F238E27FC236}">
                  <a16:creationId xmlns:a16="http://schemas.microsoft.com/office/drawing/2014/main" id="{29F90805-081C-4889-B649-A97F9442A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63" name="Line 15">
              <a:extLst>
                <a:ext uri="{FF2B5EF4-FFF2-40B4-BE49-F238E27FC236}">
                  <a16:creationId xmlns:a16="http://schemas.microsoft.com/office/drawing/2014/main" id="{7A83C841-2E38-4282-AC8A-6E8C650D8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D8A25CC-306A-4E8F-A6C2-AAD95DC1FFF1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3024188"/>
            <a:ext cx="5588000" cy="528637"/>
            <a:chOff x="2880" y="1728"/>
            <a:chExt cx="2640" cy="480"/>
          </a:xfrm>
        </p:grpSpPr>
        <p:sp>
          <p:nvSpPr>
            <p:cNvPr id="46140" name="Line 17">
              <a:extLst>
                <a:ext uri="{FF2B5EF4-FFF2-40B4-BE49-F238E27FC236}">
                  <a16:creationId xmlns:a16="http://schemas.microsoft.com/office/drawing/2014/main" id="{F9E9DA44-7EEE-4C1D-B5B0-1D3472B1D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1" name="Line 18">
              <a:extLst>
                <a:ext uri="{FF2B5EF4-FFF2-40B4-BE49-F238E27FC236}">
                  <a16:creationId xmlns:a16="http://schemas.microsoft.com/office/drawing/2014/main" id="{666D2F09-951D-43AF-920D-C5AA2FB8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2" name="Line 19">
              <a:extLst>
                <a:ext uri="{FF2B5EF4-FFF2-40B4-BE49-F238E27FC236}">
                  <a16:creationId xmlns:a16="http://schemas.microsoft.com/office/drawing/2014/main" id="{66FE86E5-6EC7-4BF9-8202-892B4A86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3" name="Line 20">
              <a:extLst>
                <a:ext uri="{FF2B5EF4-FFF2-40B4-BE49-F238E27FC236}">
                  <a16:creationId xmlns:a16="http://schemas.microsoft.com/office/drawing/2014/main" id="{E9E919E7-1FDA-4A98-A044-5290E70F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4" name="Line 21">
              <a:extLst>
                <a:ext uri="{FF2B5EF4-FFF2-40B4-BE49-F238E27FC236}">
                  <a16:creationId xmlns:a16="http://schemas.microsoft.com/office/drawing/2014/main" id="{D95A8871-127A-4224-906F-3F3D77121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5" name="Line 22">
              <a:extLst>
                <a:ext uri="{FF2B5EF4-FFF2-40B4-BE49-F238E27FC236}">
                  <a16:creationId xmlns:a16="http://schemas.microsoft.com/office/drawing/2014/main" id="{F5BD69AF-906A-462C-839B-B3D0B3159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6" name="Line 23">
              <a:extLst>
                <a:ext uri="{FF2B5EF4-FFF2-40B4-BE49-F238E27FC236}">
                  <a16:creationId xmlns:a16="http://schemas.microsoft.com/office/drawing/2014/main" id="{97261315-228B-4AA8-8125-4FCEFA73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7" name="Line 24">
              <a:extLst>
                <a:ext uri="{FF2B5EF4-FFF2-40B4-BE49-F238E27FC236}">
                  <a16:creationId xmlns:a16="http://schemas.microsoft.com/office/drawing/2014/main" id="{B5841D5D-67E2-46A0-9B0F-2F6449F9E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8" name="Line 25">
              <a:extLst>
                <a:ext uri="{FF2B5EF4-FFF2-40B4-BE49-F238E27FC236}">
                  <a16:creationId xmlns:a16="http://schemas.microsoft.com/office/drawing/2014/main" id="{A82B4F73-CCF0-4D93-91AE-817670425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49" name="Line 26">
              <a:extLst>
                <a:ext uri="{FF2B5EF4-FFF2-40B4-BE49-F238E27FC236}">
                  <a16:creationId xmlns:a16="http://schemas.microsoft.com/office/drawing/2014/main" id="{C279540A-5735-4608-BC82-DADF2C604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0" name="Line 27">
              <a:extLst>
                <a:ext uri="{FF2B5EF4-FFF2-40B4-BE49-F238E27FC236}">
                  <a16:creationId xmlns:a16="http://schemas.microsoft.com/office/drawing/2014/main" id="{D4F488D0-FE51-47E5-9536-92F7FB5F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51" name="Line 28">
              <a:extLst>
                <a:ext uri="{FF2B5EF4-FFF2-40B4-BE49-F238E27FC236}">
                  <a16:creationId xmlns:a16="http://schemas.microsoft.com/office/drawing/2014/main" id="{9B5FD148-6D96-4CC8-9878-9B71E7282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6087" name="Text Box 29">
            <a:extLst>
              <a:ext uri="{FF2B5EF4-FFF2-40B4-BE49-F238E27FC236}">
                <a16:creationId xmlns:a16="http://schemas.microsoft.com/office/drawing/2014/main" id="{FDC0F64A-6A14-45A5-BB75-8E5FDD5A4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2444750"/>
            <a:ext cx="1301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Sumber #1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Offered Traffic</a:t>
            </a:r>
          </a:p>
        </p:txBody>
      </p:sp>
      <p:sp>
        <p:nvSpPr>
          <p:cNvPr id="46088" name="Text Box 30">
            <a:extLst>
              <a:ext uri="{FF2B5EF4-FFF2-40B4-BE49-F238E27FC236}">
                <a16:creationId xmlns:a16="http://schemas.microsoft.com/office/drawing/2014/main" id="{A004C824-6059-49BA-986C-79FDC0BF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3078163"/>
            <a:ext cx="1301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Sumber #2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Offered Traffic</a:t>
            </a:r>
          </a:p>
        </p:txBody>
      </p:sp>
      <p:sp>
        <p:nvSpPr>
          <p:cNvPr id="24607" name="Rectangle 31">
            <a:extLst>
              <a:ext uri="{FF2B5EF4-FFF2-40B4-BE49-F238E27FC236}">
                <a16:creationId xmlns:a16="http://schemas.microsoft.com/office/drawing/2014/main" id="{2FF15346-D34D-407C-948C-756839628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601913"/>
            <a:ext cx="1016000" cy="265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EA6A36C6-0583-4B6E-A5BE-2CF8BF6A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3" y="3235325"/>
            <a:ext cx="1016000" cy="263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DC4F0105-36DA-4655-AE50-911336D5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601913"/>
            <a:ext cx="1016000" cy="26511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B3845B7A-E2DF-418B-B700-E0088E28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3" y="3235325"/>
            <a:ext cx="508000" cy="2635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4" name="Group 83">
            <a:extLst>
              <a:ext uri="{FF2B5EF4-FFF2-40B4-BE49-F238E27FC236}">
                <a16:creationId xmlns:a16="http://schemas.microsoft.com/office/drawing/2014/main" id="{9DCB7D02-7843-491E-A947-11B69BF07E2E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1928813"/>
            <a:ext cx="5080000" cy="303212"/>
            <a:chOff x="1075" y="1215"/>
            <a:chExt cx="3200" cy="191"/>
          </a:xfrm>
        </p:grpSpPr>
        <p:sp>
          <p:nvSpPr>
            <p:cNvPr id="46138" name="Line 36">
              <a:extLst>
                <a:ext uri="{FF2B5EF4-FFF2-40B4-BE49-F238E27FC236}">
                  <a16:creationId xmlns:a16="http://schemas.microsoft.com/office/drawing/2014/main" id="{77FEB111-9DD2-4639-BB9C-9E354EE7E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5" y="1406"/>
              <a:ext cx="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6139" name="Rectangle 37">
              <a:extLst>
                <a:ext uri="{FF2B5EF4-FFF2-40B4-BE49-F238E27FC236}">
                  <a16:creationId xmlns:a16="http://schemas.microsoft.com/office/drawing/2014/main" id="{C6F0C109-3FB2-4E6B-AAE3-6DDCBDFA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215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10 menit</a:t>
              </a:r>
            </a:p>
          </p:txBody>
        </p:sp>
      </p:grpSp>
      <p:sp>
        <p:nvSpPr>
          <p:cNvPr id="24614" name="Text Box 38">
            <a:extLst>
              <a:ext uri="{FF2B5EF4-FFF2-40B4-BE49-F238E27FC236}">
                <a16:creationId xmlns:a16="http://schemas.microsoft.com/office/drawing/2014/main" id="{1DC201F1-36F4-406F-801E-E10C12E1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716338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Total Trafik Ditawarkan: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O</a:t>
            </a:r>
            <a:r>
              <a:rPr lang="en-CA" altLang="id-ID" sz="1600" b="1">
                <a:latin typeface="Tahoma" panose="020B0604030504040204" pitchFamily="34" charset="0"/>
              </a:rPr>
              <a:t> = 0.4 E + 0.3 E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O</a:t>
            </a:r>
            <a:r>
              <a:rPr lang="en-CA" altLang="id-ID" sz="1600" b="1">
                <a:latin typeface="Tahoma" panose="020B0604030504040204" pitchFamily="34" charset="0"/>
              </a:rPr>
              <a:t> = 0.7 E</a:t>
            </a:r>
          </a:p>
        </p:txBody>
      </p:sp>
      <p:sp>
        <p:nvSpPr>
          <p:cNvPr id="46095" name="Text Box 39">
            <a:extLst>
              <a:ext uri="{FF2B5EF4-FFF2-40B4-BE49-F238E27FC236}">
                <a16:creationId xmlns:a16="http://schemas.microsoft.com/office/drawing/2014/main" id="{29480FDA-4D61-4D6B-B0B5-04419BDBE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16113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400" b="1" u="sng">
                <a:latin typeface="Tahoma" panose="020B0604030504040204" pitchFamily="34" charset="0"/>
              </a:rPr>
              <a:t>2 sumber</a:t>
            </a:r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F7DF0C58-7081-4FD9-9918-8FB9A6250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70413"/>
            <a:ext cx="1804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400" b="1" u="sng">
                <a:latin typeface="Tahoma" panose="020B0604030504040204" pitchFamily="34" charset="0"/>
              </a:rPr>
              <a:t>Hanya satu server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BF65A683-8025-4C6A-8F74-C41E5FC41B9C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4879975"/>
            <a:ext cx="6454775" cy="601663"/>
            <a:chOff x="743" y="2400"/>
            <a:chExt cx="3049" cy="548"/>
          </a:xfrm>
        </p:grpSpPr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6F4B4C4B-7CD4-4474-96B8-E74BAF651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00"/>
              <a:ext cx="2640" cy="480"/>
              <a:chOff x="2880" y="1728"/>
              <a:chExt cx="2640" cy="480"/>
            </a:xfrm>
          </p:grpSpPr>
          <p:sp>
            <p:nvSpPr>
              <p:cNvPr id="46126" name="Line 43">
                <a:extLst>
                  <a:ext uri="{FF2B5EF4-FFF2-40B4-BE49-F238E27FC236}">
                    <a16:creationId xmlns:a16="http://schemas.microsoft.com/office/drawing/2014/main" id="{C0F667A5-E6DE-48A5-B6CF-05D48CFA6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7" name="Line 44">
                <a:extLst>
                  <a:ext uri="{FF2B5EF4-FFF2-40B4-BE49-F238E27FC236}">
                    <a16:creationId xmlns:a16="http://schemas.microsoft.com/office/drawing/2014/main" id="{AD97F7BD-7133-4692-9E5F-AE17B169E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8" name="Line 45">
                <a:extLst>
                  <a:ext uri="{FF2B5EF4-FFF2-40B4-BE49-F238E27FC236}">
                    <a16:creationId xmlns:a16="http://schemas.microsoft.com/office/drawing/2014/main" id="{9F92AF6A-2DEC-45BE-A47E-B96292A70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9" name="Line 46">
                <a:extLst>
                  <a:ext uri="{FF2B5EF4-FFF2-40B4-BE49-F238E27FC236}">
                    <a16:creationId xmlns:a16="http://schemas.microsoft.com/office/drawing/2014/main" id="{F6264C4A-0AA1-4870-869F-33D6E85CE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0" name="Line 47">
                <a:extLst>
                  <a:ext uri="{FF2B5EF4-FFF2-40B4-BE49-F238E27FC236}">
                    <a16:creationId xmlns:a16="http://schemas.microsoft.com/office/drawing/2014/main" id="{7D3A9117-BD5E-4680-81BB-8D78B4A18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1" name="Line 48">
                <a:extLst>
                  <a:ext uri="{FF2B5EF4-FFF2-40B4-BE49-F238E27FC236}">
                    <a16:creationId xmlns:a16="http://schemas.microsoft.com/office/drawing/2014/main" id="{7FD14514-DB6A-4D99-98F3-0F3A9248C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2" name="Line 49">
                <a:extLst>
                  <a:ext uri="{FF2B5EF4-FFF2-40B4-BE49-F238E27FC236}">
                    <a16:creationId xmlns:a16="http://schemas.microsoft.com/office/drawing/2014/main" id="{83F46A8A-B377-4A09-BCC8-6D7E5114C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3" name="Line 50">
                <a:extLst>
                  <a:ext uri="{FF2B5EF4-FFF2-40B4-BE49-F238E27FC236}">
                    <a16:creationId xmlns:a16="http://schemas.microsoft.com/office/drawing/2014/main" id="{D6D7CC67-CD18-44CC-B023-F12CF98C8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4" name="Line 51">
                <a:extLst>
                  <a:ext uri="{FF2B5EF4-FFF2-40B4-BE49-F238E27FC236}">
                    <a16:creationId xmlns:a16="http://schemas.microsoft.com/office/drawing/2014/main" id="{3B973A01-E397-4615-960F-6E4D8D96A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5" name="Line 52">
                <a:extLst>
                  <a:ext uri="{FF2B5EF4-FFF2-40B4-BE49-F238E27FC236}">
                    <a16:creationId xmlns:a16="http://schemas.microsoft.com/office/drawing/2014/main" id="{986F4624-7058-45C3-A033-BB2B2E2F6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6" name="Line 53">
                <a:extLst>
                  <a:ext uri="{FF2B5EF4-FFF2-40B4-BE49-F238E27FC236}">
                    <a16:creationId xmlns:a16="http://schemas.microsoft.com/office/drawing/2014/main" id="{4B6E7A66-BEC3-4DB1-86B8-AFAEDCB73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37" name="Line 54">
                <a:extLst>
                  <a:ext uri="{FF2B5EF4-FFF2-40B4-BE49-F238E27FC236}">
                    <a16:creationId xmlns:a16="http://schemas.microsoft.com/office/drawing/2014/main" id="{468E4A3B-4C25-42C3-8509-25ED37C9D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6125" name="Text Box 55">
              <a:extLst>
                <a:ext uri="{FF2B5EF4-FFF2-40B4-BE49-F238E27FC236}">
                  <a16:creationId xmlns:a16="http://schemas.microsoft.com/office/drawing/2014/main" id="{A5BA3F31-9EDC-424E-A8D5-63E3BAA6A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2448"/>
              <a:ext cx="351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Traffic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Carried</a:t>
              </a:r>
            </a:p>
          </p:txBody>
        </p:sp>
      </p:grpSp>
      <p:sp>
        <p:nvSpPr>
          <p:cNvPr id="24632" name="Rectangle 56">
            <a:extLst>
              <a:ext uri="{FF2B5EF4-FFF2-40B4-BE49-F238E27FC236}">
                <a16:creationId xmlns:a16="http://schemas.microsoft.com/office/drawing/2014/main" id="{8F6CB31A-9233-4972-B6FC-D9EB2B6D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5091113"/>
            <a:ext cx="1016000" cy="263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633" name="Rectangle 57">
            <a:extLst>
              <a:ext uri="{FF2B5EF4-FFF2-40B4-BE49-F238E27FC236}">
                <a16:creationId xmlns:a16="http://schemas.microsoft.com/office/drawing/2014/main" id="{48AF670B-0612-49D2-94E2-D70B0E7C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091113"/>
            <a:ext cx="1016000" cy="263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7" name="Group 82">
            <a:extLst>
              <a:ext uri="{FF2B5EF4-FFF2-40B4-BE49-F238E27FC236}">
                <a16:creationId xmlns:a16="http://schemas.microsoft.com/office/drawing/2014/main" id="{C872CA4F-0764-41A8-A6FB-F3F6243B8213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886325"/>
            <a:ext cx="5588000" cy="527050"/>
            <a:chOff x="840" y="3467"/>
            <a:chExt cx="3520" cy="332"/>
          </a:xfrm>
        </p:grpSpPr>
        <p:sp>
          <p:nvSpPr>
            <p:cNvPr id="46109" name="Rectangle 59">
              <a:extLst>
                <a:ext uri="{FF2B5EF4-FFF2-40B4-BE49-F238E27FC236}">
                  <a16:creationId xmlns:a16="http://schemas.microsoft.com/office/drawing/2014/main" id="{A72BB185-49C1-4D24-9178-AD8EC380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3467"/>
              <a:ext cx="3520" cy="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8" name="Group 60">
              <a:extLst>
                <a:ext uri="{FF2B5EF4-FFF2-40B4-BE49-F238E27FC236}">
                  <a16:creationId xmlns:a16="http://schemas.microsoft.com/office/drawing/2014/main" id="{4BE64D1B-5B0D-49A5-BA3B-0D5B7F797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3467"/>
              <a:ext cx="3520" cy="332"/>
              <a:chOff x="2880" y="1728"/>
              <a:chExt cx="2640" cy="480"/>
            </a:xfrm>
          </p:grpSpPr>
          <p:sp>
            <p:nvSpPr>
              <p:cNvPr id="46112" name="Line 61">
                <a:extLst>
                  <a:ext uri="{FF2B5EF4-FFF2-40B4-BE49-F238E27FC236}">
                    <a16:creationId xmlns:a16="http://schemas.microsoft.com/office/drawing/2014/main" id="{FFADA613-1D89-4C13-9DF4-62F2E315B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3" name="Line 62">
                <a:extLst>
                  <a:ext uri="{FF2B5EF4-FFF2-40B4-BE49-F238E27FC236}">
                    <a16:creationId xmlns:a16="http://schemas.microsoft.com/office/drawing/2014/main" id="{7C4AFE67-39F7-4097-98CD-324EBA32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4" name="Line 63">
                <a:extLst>
                  <a:ext uri="{FF2B5EF4-FFF2-40B4-BE49-F238E27FC236}">
                    <a16:creationId xmlns:a16="http://schemas.microsoft.com/office/drawing/2014/main" id="{2A0F0E31-2688-47DF-BC3A-985FB87BF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5" name="Line 64">
                <a:extLst>
                  <a:ext uri="{FF2B5EF4-FFF2-40B4-BE49-F238E27FC236}">
                    <a16:creationId xmlns:a16="http://schemas.microsoft.com/office/drawing/2014/main" id="{E3555E8D-C4F2-465A-BA9E-8B0E6378A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6" name="Line 65">
                <a:extLst>
                  <a:ext uri="{FF2B5EF4-FFF2-40B4-BE49-F238E27FC236}">
                    <a16:creationId xmlns:a16="http://schemas.microsoft.com/office/drawing/2014/main" id="{02086294-9A87-410F-A01E-C5A124B99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7" name="Line 66">
                <a:extLst>
                  <a:ext uri="{FF2B5EF4-FFF2-40B4-BE49-F238E27FC236}">
                    <a16:creationId xmlns:a16="http://schemas.microsoft.com/office/drawing/2014/main" id="{9B0B9985-16BB-4B39-8E94-8C9F33979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8" name="Line 67">
                <a:extLst>
                  <a:ext uri="{FF2B5EF4-FFF2-40B4-BE49-F238E27FC236}">
                    <a16:creationId xmlns:a16="http://schemas.microsoft.com/office/drawing/2014/main" id="{B07839E2-65FA-4D99-95A0-039E251B9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19" name="Line 68">
                <a:extLst>
                  <a:ext uri="{FF2B5EF4-FFF2-40B4-BE49-F238E27FC236}">
                    <a16:creationId xmlns:a16="http://schemas.microsoft.com/office/drawing/2014/main" id="{B3E8842E-96B0-4178-97B0-ED7541AFF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0" name="Line 69">
                <a:extLst>
                  <a:ext uri="{FF2B5EF4-FFF2-40B4-BE49-F238E27FC236}">
                    <a16:creationId xmlns:a16="http://schemas.microsoft.com/office/drawing/2014/main" id="{1EDEF95D-1083-47E1-84E3-A34F2FB0C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1" name="Line 70">
                <a:extLst>
                  <a:ext uri="{FF2B5EF4-FFF2-40B4-BE49-F238E27FC236}">
                    <a16:creationId xmlns:a16="http://schemas.microsoft.com/office/drawing/2014/main" id="{C7A839A3-F3DD-488F-9BA3-769D9F053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2" name="Line 71">
                <a:extLst>
                  <a:ext uri="{FF2B5EF4-FFF2-40B4-BE49-F238E27FC236}">
                    <a16:creationId xmlns:a16="http://schemas.microsoft.com/office/drawing/2014/main" id="{56B177F8-94B3-488E-9200-C1ED1D7B5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23" name="Line 72">
                <a:extLst>
                  <a:ext uri="{FF2B5EF4-FFF2-40B4-BE49-F238E27FC236}">
                    <a16:creationId xmlns:a16="http://schemas.microsoft.com/office/drawing/2014/main" id="{207F4103-83B8-47FE-8F11-EE9EAF68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6111" name="Rectangle 73">
              <a:extLst>
                <a:ext uri="{FF2B5EF4-FFF2-40B4-BE49-F238E27FC236}">
                  <a16:creationId xmlns:a16="http://schemas.microsoft.com/office/drawing/2014/main" id="{3216F17C-779C-4D5F-B9C0-B4D9C5C17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600"/>
              <a:ext cx="640" cy="1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24650" name="Rectangle 74">
            <a:extLst>
              <a:ext uri="{FF2B5EF4-FFF2-40B4-BE49-F238E27FC236}">
                <a16:creationId xmlns:a16="http://schemas.microsoft.com/office/drawing/2014/main" id="{881CCFB8-1B21-4610-AAF0-9A0D61BD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097463"/>
            <a:ext cx="1016000" cy="26352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4651" name="Rectangle 75">
            <a:extLst>
              <a:ext uri="{FF2B5EF4-FFF2-40B4-BE49-F238E27FC236}">
                <a16:creationId xmlns:a16="http://schemas.microsoft.com/office/drawing/2014/main" id="{77F413A5-E655-4CE7-A4A2-6DDFCF5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5097463"/>
            <a:ext cx="508000" cy="2635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4652" name="Text Box 76">
            <a:extLst>
              <a:ext uri="{FF2B5EF4-FFF2-40B4-BE49-F238E27FC236}">
                <a16:creationId xmlns:a16="http://schemas.microsoft.com/office/drawing/2014/main" id="{344BF2F2-442D-47B0-AE5D-691086D4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5565775"/>
            <a:ext cx="23256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Total Trafik Dilayani: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C</a:t>
            </a:r>
            <a:r>
              <a:rPr lang="en-CA" altLang="id-ID" sz="1600" b="1">
                <a:latin typeface="Tahoma" panose="020B0604030504040204" pitchFamily="34" charset="0"/>
              </a:rPr>
              <a:t> = 0.5 E</a:t>
            </a:r>
          </a:p>
        </p:txBody>
      </p:sp>
      <p:sp>
        <p:nvSpPr>
          <p:cNvPr id="24653" name="Text Box 77">
            <a:extLst>
              <a:ext uri="{FF2B5EF4-FFF2-40B4-BE49-F238E27FC236}">
                <a16:creationId xmlns:a16="http://schemas.microsoft.com/office/drawing/2014/main" id="{1FBF982D-A0F0-4A16-9EF8-5C5393CF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435610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pertama tiba dan dilayani</a:t>
            </a:r>
          </a:p>
        </p:txBody>
      </p:sp>
      <p:sp>
        <p:nvSpPr>
          <p:cNvPr id="24654" name="Text Box 78">
            <a:extLst>
              <a:ext uri="{FF2B5EF4-FFF2-40B4-BE49-F238E27FC236}">
                <a16:creationId xmlns:a16="http://schemas.microsoft.com/office/drawing/2014/main" id="{0B8DFBE2-DDCC-4729-9C32-4889EC8D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4706938"/>
            <a:ext cx="255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tiba, tapi server sibuk</a:t>
            </a:r>
          </a:p>
        </p:txBody>
      </p:sp>
      <p:sp>
        <p:nvSpPr>
          <p:cNvPr id="24655" name="Text Box 79">
            <a:extLst>
              <a:ext uri="{FF2B5EF4-FFF2-40B4-BE49-F238E27FC236}">
                <a16:creationId xmlns:a16="http://schemas.microsoft.com/office/drawing/2014/main" id="{1B0EA5C3-99C8-4423-B06E-3275FD64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105400"/>
            <a:ext cx="220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ditolak</a:t>
            </a:r>
          </a:p>
        </p:txBody>
      </p:sp>
      <p:sp>
        <p:nvSpPr>
          <p:cNvPr id="24656" name="Text Box 80">
            <a:extLst>
              <a:ext uri="{FF2B5EF4-FFF2-40B4-BE49-F238E27FC236}">
                <a16:creationId xmlns:a16="http://schemas.microsoft.com/office/drawing/2014/main" id="{1330B2D8-05AA-49CD-80B2-D52E859C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403850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ketiga tiba dan dilayani</a:t>
            </a:r>
          </a:p>
        </p:txBody>
      </p:sp>
      <p:sp>
        <p:nvSpPr>
          <p:cNvPr id="24657" name="Text Box 81">
            <a:extLst>
              <a:ext uri="{FF2B5EF4-FFF2-40B4-BE49-F238E27FC236}">
                <a16:creationId xmlns:a16="http://schemas.microsoft.com/office/drawing/2014/main" id="{E6B8B10E-66D6-4A4B-9A85-CAED39930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802313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keempat tiba dan dilayani</a:t>
            </a:r>
          </a:p>
        </p:txBody>
      </p:sp>
    </p:spTree>
    <p:extLst>
      <p:ext uri="{BB962C8B-B14F-4D97-AF65-F5344CB8AC3E}">
        <p14:creationId xmlns:p14="http://schemas.microsoft.com/office/powerpoint/2010/main" val="1443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7" grpId="0" animBg="1" autoUpdateAnimBg="0"/>
      <p:bldP spid="24608" grpId="0" animBg="1" autoUpdateAnimBg="0"/>
      <p:bldP spid="24609" grpId="0" animBg="1" autoUpdateAnimBg="0"/>
      <p:bldP spid="24610" grpId="0" animBg="1" autoUpdateAnimBg="0"/>
      <p:bldP spid="24614" grpId="0" autoUpdateAnimBg="0"/>
      <p:bldP spid="24616" grpId="0" autoUpdateAnimBg="0"/>
      <p:bldP spid="24632" grpId="0" animBg="1" autoUpdateAnimBg="0"/>
      <p:bldP spid="24633" grpId="0" animBg="1" autoUpdateAnimBg="0"/>
      <p:bldP spid="24650" grpId="0" animBg="1" autoUpdateAnimBg="0"/>
      <p:bldP spid="24651" grpId="0" animBg="1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D88BD6-8890-49A2-98F2-07E630DF9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BLOCKED CALLS HELD (BCH)</a:t>
            </a:r>
            <a:r>
              <a:rPr lang="id-ID"/>
              <a:t> REVIEW</a:t>
            </a:r>
            <a:endParaRPr 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4AAF48E-DB8D-48A2-8F47-644BAD3359BE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2247900"/>
            <a:ext cx="5588000" cy="528638"/>
            <a:chOff x="2880" y="1728"/>
            <a:chExt cx="2640" cy="480"/>
          </a:xfrm>
        </p:grpSpPr>
        <p:sp>
          <p:nvSpPr>
            <p:cNvPr id="47177" name="Line 4">
              <a:extLst>
                <a:ext uri="{FF2B5EF4-FFF2-40B4-BE49-F238E27FC236}">
                  <a16:creationId xmlns:a16="http://schemas.microsoft.com/office/drawing/2014/main" id="{38265C69-CB28-4925-B34E-00CB5853A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8" name="Line 5">
              <a:extLst>
                <a:ext uri="{FF2B5EF4-FFF2-40B4-BE49-F238E27FC236}">
                  <a16:creationId xmlns:a16="http://schemas.microsoft.com/office/drawing/2014/main" id="{3911C1F5-BE1E-463A-AC6B-21D5FC47A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9" name="Line 6">
              <a:extLst>
                <a:ext uri="{FF2B5EF4-FFF2-40B4-BE49-F238E27FC236}">
                  <a16:creationId xmlns:a16="http://schemas.microsoft.com/office/drawing/2014/main" id="{57B61081-D66A-4ED2-8ACE-B4B2AE706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0" name="Line 7">
              <a:extLst>
                <a:ext uri="{FF2B5EF4-FFF2-40B4-BE49-F238E27FC236}">
                  <a16:creationId xmlns:a16="http://schemas.microsoft.com/office/drawing/2014/main" id="{9593E3F3-D61D-4FF4-B383-92F65E710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1" name="Line 8">
              <a:extLst>
                <a:ext uri="{FF2B5EF4-FFF2-40B4-BE49-F238E27FC236}">
                  <a16:creationId xmlns:a16="http://schemas.microsoft.com/office/drawing/2014/main" id="{EBFD52C2-4674-41D1-A0D3-3566216F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2" name="Line 9">
              <a:extLst>
                <a:ext uri="{FF2B5EF4-FFF2-40B4-BE49-F238E27FC236}">
                  <a16:creationId xmlns:a16="http://schemas.microsoft.com/office/drawing/2014/main" id="{2099DB8F-39D3-4D9D-AAAB-CDABF110A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3" name="Line 10">
              <a:extLst>
                <a:ext uri="{FF2B5EF4-FFF2-40B4-BE49-F238E27FC236}">
                  <a16:creationId xmlns:a16="http://schemas.microsoft.com/office/drawing/2014/main" id="{F1D95401-3B70-49B3-B17E-B26CE5F8A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4" name="Line 11">
              <a:extLst>
                <a:ext uri="{FF2B5EF4-FFF2-40B4-BE49-F238E27FC236}">
                  <a16:creationId xmlns:a16="http://schemas.microsoft.com/office/drawing/2014/main" id="{7D830232-02FA-49B3-81FD-C09CEAD6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5" name="Line 12">
              <a:extLst>
                <a:ext uri="{FF2B5EF4-FFF2-40B4-BE49-F238E27FC236}">
                  <a16:creationId xmlns:a16="http://schemas.microsoft.com/office/drawing/2014/main" id="{1AF9EBAF-A729-47A5-9505-744AD8102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6" name="Line 13">
              <a:extLst>
                <a:ext uri="{FF2B5EF4-FFF2-40B4-BE49-F238E27FC236}">
                  <a16:creationId xmlns:a16="http://schemas.microsoft.com/office/drawing/2014/main" id="{BB07F5B3-72FE-4D8F-8071-09129F6D2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7" name="Line 14">
              <a:extLst>
                <a:ext uri="{FF2B5EF4-FFF2-40B4-BE49-F238E27FC236}">
                  <a16:creationId xmlns:a16="http://schemas.microsoft.com/office/drawing/2014/main" id="{FB86FFDC-0197-4301-8739-CE2BEC30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88" name="Line 15">
              <a:extLst>
                <a:ext uri="{FF2B5EF4-FFF2-40B4-BE49-F238E27FC236}">
                  <a16:creationId xmlns:a16="http://schemas.microsoft.com/office/drawing/2014/main" id="{67EF5352-24C3-4D95-9E0C-97CA4120E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A3B2D865-2F60-42A0-AAD5-CED233FDACEF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2881313"/>
            <a:ext cx="5588000" cy="527050"/>
            <a:chOff x="2880" y="1728"/>
            <a:chExt cx="2640" cy="480"/>
          </a:xfrm>
        </p:grpSpPr>
        <p:sp>
          <p:nvSpPr>
            <p:cNvPr id="47165" name="Line 17">
              <a:extLst>
                <a:ext uri="{FF2B5EF4-FFF2-40B4-BE49-F238E27FC236}">
                  <a16:creationId xmlns:a16="http://schemas.microsoft.com/office/drawing/2014/main" id="{877995D7-9BAF-414B-B805-5167582CE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66" name="Line 18">
              <a:extLst>
                <a:ext uri="{FF2B5EF4-FFF2-40B4-BE49-F238E27FC236}">
                  <a16:creationId xmlns:a16="http://schemas.microsoft.com/office/drawing/2014/main" id="{F7A082FF-4D1B-4DF7-8536-EEB9DA502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67" name="Line 19">
              <a:extLst>
                <a:ext uri="{FF2B5EF4-FFF2-40B4-BE49-F238E27FC236}">
                  <a16:creationId xmlns:a16="http://schemas.microsoft.com/office/drawing/2014/main" id="{B62D62CD-C72A-4F76-836F-DC211ACA3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68" name="Line 20">
              <a:extLst>
                <a:ext uri="{FF2B5EF4-FFF2-40B4-BE49-F238E27FC236}">
                  <a16:creationId xmlns:a16="http://schemas.microsoft.com/office/drawing/2014/main" id="{2859072C-A37A-46EB-81C8-A6C806D2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69" name="Line 21">
              <a:extLst>
                <a:ext uri="{FF2B5EF4-FFF2-40B4-BE49-F238E27FC236}">
                  <a16:creationId xmlns:a16="http://schemas.microsoft.com/office/drawing/2014/main" id="{70369A2B-E1CB-4351-948A-DBA287F4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0" name="Line 22">
              <a:extLst>
                <a:ext uri="{FF2B5EF4-FFF2-40B4-BE49-F238E27FC236}">
                  <a16:creationId xmlns:a16="http://schemas.microsoft.com/office/drawing/2014/main" id="{B37FBA2A-8125-46FD-911D-A82B7E054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1" name="Line 23">
              <a:extLst>
                <a:ext uri="{FF2B5EF4-FFF2-40B4-BE49-F238E27FC236}">
                  <a16:creationId xmlns:a16="http://schemas.microsoft.com/office/drawing/2014/main" id="{7B60658C-EA37-439B-8467-B6C37BBBD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2" name="Line 24">
              <a:extLst>
                <a:ext uri="{FF2B5EF4-FFF2-40B4-BE49-F238E27FC236}">
                  <a16:creationId xmlns:a16="http://schemas.microsoft.com/office/drawing/2014/main" id="{6A29E5D6-CCBD-4925-B9CF-B4A42F64A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3" name="Line 25">
              <a:extLst>
                <a:ext uri="{FF2B5EF4-FFF2-40B4-BE49-F238E27FC236}">
                  <a16:creationId xmlns:a16="http://schemas.microsoft.com/office/drawing/2014/main" id="{88CF2F34-777A-42DC-A837-D47F5965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4" name="Line 26">
              <a:extLst>
                <a:ext uri="{FF2B5EF4-FFF2-40B4-BE49-F238E27FC236}">
                  <a16:creationId xmlns:a16="http://schemas.microsoft.com/office/drawing/2014/main" id="{A99B12D0-B81F-4468-A555-998962CDD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5" name="Line 27">
              <a:extLst>
                <a:ext uri="{FF2B5EF4-FFF2-40B4-BE49-F238E27FC236}">
                  <a16:creationId xmlns:a16="http://schemas.microsoft.com/office/drawing/2014/main" id="{4BACD2A8-B2F8-4A59-97BC-C10AF9B60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6" name="Line 28">
              <a:extLst>
                <a:ext uri="{FF2B5EF4-FFF2-40B4-BE49-F238E27FC236}">
                  <a16:creationId xmlns:a16="http://schemas.microsoft.com/office/drawing/2014/main" id="{4D16D49E-2EAA-48AB-9B8C-B7354AB2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7111" name="Text Box 29">
            <a:extLst>
              <a:ext uri="{FF2B5EF4-FFF2-40B4-BE49-F238E27FC236}">
                <a16:creationId xmlns:a16="http://schemas.microsoft.com/office/drawing/2014/main" id="{4040507D-9361-4BAC-86EF-B02406B2A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301875"/>
            <a:ext cx="1301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Sumber #1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Offered Traffic</a:t>
            </a:r>
          </a:p>
        </p:txBody>
      </p:sp>
      <p:sp>
        <p:nvSpPr>
          <p:cNvPr id="47112" name="Text Box 30">
            <a:extLst>
              <a:ext uri="{FF2B5EF4-FFF2-40B4-BE49-F238E27FC236}">
                <a16:creationId xmlns:a16="http://schemas.microsoft.com/office/drawing/2014/main" id="{F0AE6419-624D-4554-9FEF-B8D8E8299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933700"/>
            <a:ext cx="1301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Sumber #2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Offered Traffic</a:t>
            </a:r>
          </a:p>
        </p:txBody>
      </p:sp>
      <p:sp>
        <p:nvSpPr>
          <p:cNvPr id="47113" name="Rectangle 31">
            <a:extLst>
              <a:ext uri="{FF2B5EF4-FFF2-40B4-BE49-F238E27FC236}">
                <a16:creationId xmlns:a16="http://schemas.microsoft.com/office/drawing/2014/main" id="{0B130516-4B75-48E0-B84A-2FA6EBC06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459038"/>
            <a:ext cx="1016000" cy="263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7114" name="Rectangle 32">
            <a:extLst>
              <a:ext uri="{FF2B5EF4-FFF2-40B4-BE49-F238E27FC236}">
                <a16:creationId xmlns:a16="http://schemas.microsoft.com/office/drawing/2014/main" id="{C8336B7B-E781-42D3-91BB-96D45D7D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3092450"/>
            <a:ext cx="1016000" cy="263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7115" name="Rectangle 33">
            <a:extLst>
              <a:ext uri="{FF2B5EF4-FFF2-40B4-BE49-F238E27FC236}">
                <a16:creationId xmlns:a16="http://schemas.microsoft.com/office/drawing/2014/main" id="{1F9B713D-0F09-4158-A9F1-3C227B8E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459038"/>
            <a:ext cx="1016000" cy="26352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7116" name="Rectangle 34">
            <a:extLst>
              <a:ext uri="{FF2B5EF4-FFF2-40B4-BE49-F238E27FC236}">
                <a16:creationId xmlns:a16="http://schemas.microsoft.com/office/drawing/2014/main" id="{6CBB26BE-5987-44D9-A793-30611AD4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3092450"/>
            <a:ext cx="508000" cy="2635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4" name="Group 84">
            <a:extLst>
              <a:ext uri="{FF2B5EF4-FFF2-40B4-BE49-F238E27FC236}">
                <a16:creationId xmlns:a16="http://schemas.microsoft.com/office/drawing/2014/main" id="{F4CC6019-3C9F-4474-B6F6-1E27C276F78E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1844675"/>
            <a:ext cx="5080000" cy="298450"/>
            <a:chOff x="1147" y="1162"/>
            <a:chExt cx="3200" cy="188"/>
          </a:xfrm>
        </p:grpSpPr>
        <p:sp>
          <p:nvSpPr>
            <p:cNvPr id="47163" name="Line 36">
              <a:extLst>
                <a:ext uri="{FF2B5EF4-FFF2-40B4-BE49-F238E27FC236}">
                  <a16:creationId xmlns:a16="http://schemas.microsoft.com/office/drawing/2014/main" id="{06C76270-0F42-41B6-BBE1-7DC293F79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1350"/>
              <a:ext cx="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64" name="Rectangle 37">
              <a:extLst>
                <a:ext uri="{FF2B5EF4-FFF2-40B4-BE49-F238E27FC236}">
                  <a16:creationId xmlns:a16="http://schemas.microsoft.com/office/drawing/2014/main" id="{A8F70F4C-C164-418E-9027-8D69C29A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162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10 menit</a:t>
              </a:r>
            </a:p>
          </p:txBody>
        </p:sp>
      </p:grpSp>
      <p:sp>
        <p:nvSpPr>
          <p:cNvPr id="47118" name="Text Box 38">
            <a:extLst>
              <a:ext uri="{FF2B5EF4-FFF2-40B4-BE49-F238E27FC236}">
                <a16:creationId xmlns:a16="http://schemas.microsoft.com/office/drawing/2014/main" id="{0F8C0442-7271-4DDE-AFC4-8CDA79D8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5734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Total Trafik Ditawarkan: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O</a:t>
            </a:r>
            <a:r>
              <a:rPr lang="en-CA" altLang="id-ID" sz="1600" b="1">
                <a:latin typeface="Tahoma" panose="020B0604030504040204" pitchFamily="34" charset="0"/>
              </a:rPr>
              <a:t> = 0.4 E + 0.3 E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O</a:t>
            </a:r>
            <a:r>
              <a:rPr lang="en-CA" altLang="id-ID" sz="1600" b="1">
                <a:latin typeface="Tahoma" panose="020B0604030504040204" pitchFamily="34" charset="0"/>
              </a:rPr>
              <a:t> = 0.7 E</a:t>
            </a:r>
          </a:p>
        </p:txBody>
      </p:sp>
      <p:sp>
        <p:nvSpPr>
          <p:cNvPr id="47119" name="Text Box 39">
            <a:extLst>
              <a:ext uri="{FF2B5EF4-FFF2-40B4-BE49-F238E27FC236}">
                <a16:creationId xmlns:a16="http://schemas.microsoft.com/office/drawing/2014/main" id="{428CA8D2-F577-4835-B505-4141EB1C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773238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400" b="1" u="sng">
                <a:latin typeface="Tahoma" panose="020B0604030504040204" pitchFamily="34" charset="0"/>
              </a:rPr>
              <a:t>2 sumber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10B22EEE-2072-4089-BB8C-2E57E4C3A351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4833938"/>
            <a:ext cx="6454775" cy="601662"/>
            <a:chOff x="743" y="2400"/>
            <a:chExt cx="3049" cy="546"/>
          </a:xfrm>
        </p:grpSpPr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B84D4948-9DC0-4ECC-BF33-F7D59810B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00"/>
              <a:ext cx="2640" cy="480"/>
              <a:chOff x="2880" y="1728"/>
              <a:chExt cx="2640" cy="480"/>
            </a:xfrm>
          </p:grpSpPr>
          <p:sp>
            <p:nvSpPr>
              <p:cNvPr id="47151" name="Line 42">
                <a:extLst>
                  <a:ext uri="{FF2B5EF4-FFF2-40B4-BE49-F238E27FC236}">
                    <a16:creationId xmlns:a16="http://schemas.microsoft.com/office/drawing/2014/main" id="{09ECCBAB-022C-4FF7-9A45-6F1A81F4A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2" name="Line 43">
                <a:extLst>
                  <a:ext uri="{FF2B5EF4-FFF2-40B4-BE49-F238E27FC236}">
                    <a16:creationId xmlns:a16="http://schemas.microsoft.com/office/drawing/2014/main" id="{F8C9F832-ADAF-426A-99C4-A899A4FF2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3" name="Line 44">
                <a:extLst>
                  <a:ext uri="{FF2B5EF4-FFF2-40B4-BE49-F238E27FC236}">
                    <a16:creationId xmlns:a16="http://schemas.microsoft.com/office/drawing/2014/main" id="{C3BD324C-3843-4BC6-AF8E-7509C5EDE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4" name="Line 45">
                <a:extLst>
                  <a:ext uri="{FF2B5EF4-FFF2-40B4-BE49-F238E27FC236}">
                    <a16:creationId xmlns:a16="http://schemas.microsoft.com/office/drawing/2014/main" id="{D3628EBA-09C0-496E-979E-9D5E7046C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5" name="Line 46">
                <a:extLst>
                  <a:ext uri="{FF2B5EF4-FFF2-40B4-BE49-F238E27FC236}">
                    <a16:creationId xmlns:a16="http://schemas.microsoft.com/office/drawing/2014/main" id="{68A305DF-3469-45AF-95AF-BCAEF4427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6" name="Line 47">
                <a:extLst>
                  <a:ext uri="{FF2B5EF4-FFF2-40B4-BE49-F238E27FC236}">
                    <a16:creationId xmlns:a16="http://schemas.microsoft.com/office/drawing/2014/main" id="{9707FF33-2D2E-4B9A-A011-21CAFA4F8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7" name="Line 48">
                <a:extLst>
                  <a:ext uri="{FF2B5EF4-FFF2-40B4-BE49-F238E27FC236}">
                    <a16:creationId xmlns:a16="http://schemas.microsoft.com/office/drawing/2014/main" id="{BBCF544D-04E4-4656-A5E5-32CEDFCB1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8" name="Line 49">
                <a:extLst>
                  <a:ext uri="{FF2B5EF4-FFF2-40B4-BE49-F238E27FC236}">
                    <a16:creationId xmlns:a16="http://schemas.microsoft.com/office/drawing/2014/main" id="{E9427E5D-3E39-454D-B4A3-BCF4767F3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59" name="Line 50">
                <a:extLst>
                  <a:ext uri="{FF2B5EF4-FFF2-40B4-BE49-F238E27FC236}">
                    <a16:creationId xmlns:a16="http://schemas.microsoft.com/office/drawing/2014/main" id="{AC11549D-1234-43CC-8335-5D54B352F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60" name="Line 51">
                <a:extLst>
                  <a:ext uri="{FF2B5EF4-FFF2-40B4-BE49-F238E27FC236}">
                    <a16:creationId xmlns:a16="http://schemas.microsoft.com/office/drawing/2014/main" id="{F03283F8-55D9-4F80-8EAE-F8F7C1CA8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61" name="Line 52">
                <a:extLst>
                  <a:ext uri="{FF2B5EF4-FFF2-40B4-BE49-F238E27FC236}">
                    <a16:creationId xmlns:a16="http://schemas.microsoft.com/office/drawing/2014/main" id="{CBE5FE9B-4AE3-440A-AAB6-4EAEA3852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62" name="Line 53">
                <a:extLst>
                  <a:ext uri="{FF2B5EF4-FFF2-40B4-BE49-F238E27FC236}">
                    <a16:creationId xmlns:a16="http://schemas.microsoft.com/office/drawing/2014/main" id="{85275FB7-8A68-43C7-BA0F-0FED4A3A8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7150" name="Text Box 54">
              <a:extLst>
                <a:ext uri="{FF2B5EF4-FFF2-40B4-BE49-F238E27FC236}">
                  <a16:creationId xmlns:a16="http://schemas.microsoft.com/office/drawing/2014/main" id="{01CC02B8-BCB2-4105-8F89-7C697F8D4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2448"/>
              <a:ext cx="35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Traffic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Carried</a:t>
              </a:r>
            </a:p>
          </p:txBody>
        </p:sp>
      </p:grpSp>
      <p:sp>
        <p:nvSpPr>
          <p:cNvPr id="27703" name="Rectangle 55">
            <a:extLst>
              <a:ext uri="{FF2B5EF4-FFF2-40B4-BE49-F238E27FC236}">
                <a16:creationId xmlns:a16="http://schemas.microsoft.com/office/drawing/2014/main" id="{1BB2F1F6-94FC-48ED-927E-6D08D5B6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5045075"/>
            <a:ext cx="1016000" cy="263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7704" name="Rectangle 56">
            <a:extLst>
              <a:ext uri="{FF2B5EF4-FFF2-40B4-BE49-F238E27FC236}">
                <a16:creationId xmlns:a16="http://schemas.microsoft.com/office/drawing/2014/main" id="{3B40041E-D5BE-4714-8575-FCD822A2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045075"/>
            <a:ext cx="1016000" cy="263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2</a:t>
            </a:r>
          </a:p>
        </p:txBody>
      </p:sp>
      <p:grpSp>
        <p:nvGrpSpPr>
          <p:cNvPr id="7" name="Group 83">
            <a:extLst>
              <a:ext uri="{FF2B5EF4-FFF2-40B4-BE49-F238E27FC236}">
                <a16:creationId xmlns:a16="http://schemas.microsoft.com/office/drawing/2014/main" id="{AD8EF8BD-D609-45DB-82C0-8D96542D301F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833938"/>
            <a:ext cx="5588000" cy="528637"/>
            <a:chOff x="844" y="3045"/>
            <a:chExt cx="3520" cy="333"/>
          </a:xfrm>
        </p:grpSpPr>
        <p:grpSp>
          <p:nvGrpSpPr>
            <p:cNvPr id="8" name="Group 58">
              <a:extLst>
                <a:ext uri="{FF2B5EF4-FFF2-40B4-BE49-F238E27FC236}">
                  <a16:creationId xmlns:a16="http://schemas.microsoft.com/office/drawing/2014/main" id="{D03DF129-FA73-4C29-9239-2EF4525A2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" y="3045"/>
              <a:ext cx="3520" cy="333"/>
              <a:chOff x="2880" y="1728"/>
              <a:chExt cx="2640" cy="480"/>
            </a:xfrm>
          </p:grpSpPr>
          <p:sp>
            <p:nvSpPr>
              <p:cNvPr id="47137" name="Line 59">
                <a:extLst>
                  <a:ext uri="{FF2B5EF4-FFF2-40B4-BE49-F238E27FC236}">
                    <a16:creationId xmlns:a16="http://schemas.microsoft.com/office/drawing/2014/main" id="{DB7CAEEC-025E-4022-B88C-BAF24F6D2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38" name="Line 60">
                <a:extLst>
                  <a:ext uri="{FF2B5EF4-FFF2-40B4-BE49-F238E27FC236}">
                    <a16:creationId xmlns:a16="http://schemas.microsoft.com/office/drawing/2014/main" id="{97C46DB8-4113-46D5-A9F3-478BEBCC5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39" name="Line 61">
                <a:extLst>
                  <a:ext uri="{FF2B5EF4-FFF2-40B4-BE49-F238E27FC236}">
                    <a16:creationId xmlns:a16="http://schemas.microsoft.com/office/drawing/2014/main" id="{2137F535-851C-4FAE-A891-4BF4FE67F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0" name="Line 62">
                <a:extLst>
                  <a:ext uri="{FF2B5EF4-FFF2-40B4-BE49-F238E27FC236}">
                    <a16:creationId xmlns:a16="http://schemas.microsoft.com/office/drawing/2014/main" id="{42672BB8-F0BE-4C6E-8AAB-E212BE24A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1" name="Line 63">
                <a:extLst>
                  <a:ext uri="{FF2B5EF4-FFF2-40B4-BE49-F238E27FC236}">
                    <a16:creationId xmlns:a16="http://schemas.microsoft.com/office/drawing/2014/main" id="{C6AF651A-7FFB-4048-9976-DD19A9B40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2" name="Line 64">
                <a:extLst>
                  <a:ext uri="{FF2B5EF4-FFF2-40B4-BE49-F238E27FC236}">
                    <a16:creationId xmlns:a16="http://schemas.microsoft.com/office/drawing/2014/main" id="{8C2A7EDC-B919-4B06-9B3B-7F52C743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3" name="Line 65">
                <a:extLst>
                  <a:ext uri="{FF2B5EF4-FFF2-40B4-BE49-F238E27FC236}">
                    <a16:creationId xmlns:a16="http://schemas.microsoft.com/office/drawing/2014/main" id="{CA3DC1D2-E90E-44FA-89BA-CD98569B6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4" name="Line 66">
                <a:extLst>
                  <a:ext uri="{FF2B5EF4-FFF2-40B4-BE49-F238E27FC236}">
                    <a16:creationId xmlns:a16="http://schemas.microsoft.com/office/drawing/2014/main" id="{E59D399D-1AF8-405A-B1C7-74C8D125E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5" name="Line 67">
                <a:extLst>
                  <a:ext uri="{FF2B5EF4-FFF2-40B4-BE49-F238E27FC236}">
                    <a16:creationId xmlns:a16="http://schemas.microsoft.com/office/drawing/2014/main" id="{EFEEADBE-D18B-40E7-A14A-B274469AB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6" name="Line 68">
                <a:extLst>
                  <a:ext uri="{FF2B5EF4-FFF2-40B4-BE49-F238E27FC236}">
                    <a16:creationId xmlns:a16="http://schemas.microsoft.com/office/drawing/2014/main" id="{306B75D0-9084-43C3-B003-5ABB16818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7" name="Line 69">
                <a:extLst>
                  <a:ext uri="{FF2B5EF4-FFF2-40B4-BE49-F238E27FC236}">
                    <a16:creationId xmlns:a16="http://schemas.microsoft.com/office/drawing/2014/main" id="{46010A54-3917-4AA2-BFF6-85D00A22F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48" name="Line 70">
                <a:extLst>
                  <a:ext uri="{FF2B5EF4-FFF2-40B4-BE49-F238E27FC236}">
                    <a16:creationId xmlns:a16="http://schemas.microsoft.com/office/drawing/2014/main" id="{44BDE7B6-BB7C-4837-99C6-0EDD258A1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7135" name="Rectangle 71">
              <a:extLst>
                <a:ext uri="{FF2B5EF4-FFF2-40B4-BE49-F238E27FC236}">
                  <a16:creationId xmlns:a16="http://schemas.microsoft.com/office/drawing/2014/main" id="{C90942BA-0326-446A-9C0F-58EC5127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178"/>
              <a:ext cx="640" cy="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7136" name="Rectangle 72">
              <a:extLst>
                <a:ext uri="{FF2B5EF4-FFF2-40B4-BE49-F238E27FC236}">
                  <a16:creationId xmlns:a16="http://schemas.microsoft.com/office/drawing/2014/main" id="{599D293A-5660-4345-BEE3-E781C1D2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3178"/>
              <a:ext cx="320" cy="16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27721" name="Rectangle 73">
            <a:extLst>
              <a:ext uri="{FF2B5EF4-FFF2-40B4-BE49-F238E27FC236}">
                <a16:creationId xmlns:a16="http://schemas.microsoft.com/office/drawing/2014/main" id="{0FFA98A2-4A9A-4E90-92B1-94C88101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045075"/>
            <a:ext cx="1016000" cy="26352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722" name="Rectangle 74">
            <a:extLst>
              <a:ext uri="{FF2B5EF4-FFF2-40B4-BE49-F238E27FC236}">
                <a16:creationId xmlns:a16="http://schemas.microsoft.com/office/drawing/2014/main" id="{E9697F5E-6FD8-4C11-B3BA-2673700C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5045075"/>
            <a:ext cx="508000" cy="2635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7723" name="Text Box 75">
            <a:extLst>
              <a:ext uri="{FF2B5EF4-FFF2-40B4-BE49-F238E27FC236}">
                <a16:creationId xmlns:a16="http://schemas.microsoft.com/office/drawing/2014/main" id="{178A75EA-5A8B-4DAA-B069-5F58DDFA6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18025"/>
            <a:ext cx="1804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400" b="1" u="sng">
                <a:latin typeface="Tahoma" panose="020B0604030504040204" pitchFamily="34" charset="0"/>
              </a:rPr>
              <a:t>Hanya satu server</a:t>
            </a:r>
          </a:p>
        </p:txBody>
      </p:sp>
      <p:sp>
        <p:nvSpPr>
          <p:cNvPr id="27724" name="Text Box 76">
            <a:extLst>
              <a:ext uri="{FF2B5EF4-FFF2-40B4-BE49-F238E27FC236}">
                <a16:creationId xmlns:a16="http://schemas.microsoft.com/office/drawing/2014/main" id="{797AB1D3-28BB-4384-BB3B-9A18B4DD6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4240213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pertama tiba dan dilayani</a:t>
            </a:r>
          </a:p>
        </p:txBody>
      </p:sp>
      <p:sp>
        <p:nvSpPr>
          <p:cNvPr id="27725" name="Text Box 77">
            <a:extLst>
              <a:ext uri="{FF2B5EF4-FFF2-40B4-BE49-F238E27FC236}">
                <a16:creationId xmlns:a16="http://schemas.microsoft.com/office/drawing/2014/main" id="{D2102B12-7B26-4CD4-8445-6D92F9D5C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4589463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tiba, tetapi server sibuk</a:t>
            </a:r>
          </a:p>
        </p:txBody>
      </p:sp>
      <p:sp>
        <p:nvSpPr>
          <p:cNvPr id="27726" name="Text Box 78">
            <a:extLst>
              <a:ext uri="{FF2B5EF4-FFF2-40B4-BE49-F238E27FC236}">
                <a16:creationId xmlns:a16="http://schemas.microsoft.com/office/drawing/2014/main" id="{67DB8D76-FA2D-4805-A183-E375AFAE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5251450"/>
            <a:ext cx="2093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dilayani</a:t>
            </a:r>
          </a:p>
        </p:txBody>
      </p:sp>
      <p:sp>
        <p:nvSpPr>
          <p:cNvPr id="27727" name="Text Box 79">
            <a:extLst>
              <a:ext uri="{FF2B5EF4-FFF2-40B4-BE49-F238E27FC236}">
                <a16:creationId xmlns:a16="http://schemas.microsoft.com/office/drawing/2014/main" id="{C8162CB0-1653-47C9-BA5F-7D15021B9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5437188"/>
            <a:ext cx="299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ketiga tiba dan dilayani</a:t>
            </a:r>
          </a:p>
        </p:txBody>
      </p:sp>
      <p:sp>
        <p:nvSpPr>
          <p:cNvPr id="27728" name="Text Box 80">
            <a:extLst>
              <a:ext uri="{FF2B5EF4-FFF2-40B4-BE49-F238E27FC236}">
                <a16:creationId xmlns:a16="http://schemas.microsoft.com/office/drawing/2014/main" id="{7188B37B-9865-4A41-88DC-FB558EFA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5780088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keempat tiba dan dilayani</a:t>
            </a:r>
          </a:p>
        </p:txBody>
      </p:sp>
      <p:sp>
        <p:nvSpPr>
          <p:cNvPr id="27729" name="Text Box 81">
            <a:extLst>
              <a:ext uri="{FF2B5EF4-FFF2-40B4-BE49-F238E27FC236}">
                <a16:creationId xmlns:a16="http://schemas.microsoft.com/office/drawing/2014/main" id="{72FE2AAD-9A68-4C1D-8DED-7994DF339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5513388"/>
            <a:ext cx="232568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Total Trafik Dilayani: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C</a:t>
            </a:r>
            <a:r>
              <a:rPr lang="en-CA" altLang="id-ID" sz="1600" b="1">
                <a:latin typeface="Tahoma" panose="020B0604030504040204" pitchFamily="34" charset="0"/>
              </a:rPr>
              <a:t> = 0.6 E</a:t>
            </a:r>
          </a:p>
        </p:txBody>
      </p:sp>
      <p:sp>
        <p:nvSpPr>
          <p:cNvPr id="27730" name="Text Box 82">
            <a:extLst>
              <a:ext uri="{FF2B5EF4-FFF2-40B4-BE49-F238E27FC236}">
                <a16:creationId xmlns:a16="http://schemas.microsoft.com/office/drawing/2014/main" id="{39AA1CCB-FFD3-4F0F-8CA1-86B199CF2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4938713"/>
            <a:ext cx="290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ditahan sampai server bebas</a:t>
            </a:r>
          </a:p>
        </p:txBody>
      </p:sp>
    </p:spTree>
    <p:extLst>
      <p:ext uri="{BB962C8B-B14F-4D97-AF65-F5344CB8AC3E}">
        <p14:creationId xmlns:p14="http://schemas.microsoft.com/office/powerpoint/2010/main" val="17905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animBg="1" autoUpdateAnimBg="0"/>
      <p:bldP spid="27704" grpId="0" animBg="1" autoUpdateAnimBg="0"/>
      <p:bldP spid="27721" grpId="0" animBg="1" autoUpdateAnimBg="0"/>
      <p:bldP spid="27722" grpId="0" animBg="1" autoUpdateAnimBg="0"/>
      <p:bldP spid="27723" grpId="0" autoUpdateAnimBg="0"/>
      <p:bldP spid="27724" grpId="0" autoUpdateAnimBg="0"/>
      <p:bldP spid="27725" grpId="0" autoUpdateAnimBg="0"/>
      <p:bldP spid="27726" grpId="0" autoUpdateAnimBg="0"/>
      <p:bldP spid="27727" grpId="0" autoUpdateAnimBg="0"/>
      <p:bldP spid="27728" grpId="0" autoUpdateAnimBg="0"/>
      <p:bldP spid="27729" grpId="0" autoUpdateAnimBg="0"/>
      <p:bldP spid="277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90E9BD-ECBB-457D-B4B9-3846AFCA8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BLOCKED CALLS WAIT (BCW)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1897C09-08AA-4A46-889B-27A0CF1CD0C1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2247900"/>
            <a:ext cx="5588000" cy="528638"/>
            <a:chOff x="2880" y="1728"/>
            <a:chExt cx="2640" cy="480"/>
          </a:xfrm>
        </p:grpSpPr>
        <p:sp>
          <p:nvSpPr>
            <p:cNvPr id="48201" name="Line 4">
              <a:extLst>
                <a:ext uri="{FF2B5EF4-FFF2-40B4-BE49-F238E27FC236}">
                  <a16:creationId xmlns:a16="http://schemas.microsoft.com/office/drawing/2014/main" id="{CCCEBC74-F7BA-4330-928B-66363C7AE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2" name="Line 5">
              <a:extLst>
                <a:ext uri="{FF2B5EF4-FFF2-40B4-BE49-F238E27FC236}">
                  <a16:creationId xmlns:a16="http://schemas.microsoft.com/office/drawing/2014/main" id="{49DB1BC5-7D9F-492E-A1B0-6B1F69644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3" name="Line 6">
              <a:extLst>
                <a:ext uri="{FF2B5EF4-FFF2-40B4-BE49-F238E27FC236}">
                  <a16:creationId xmlns:a16="http://schemas.microsoft.com/office/drawing/2014/main" id="{5FD2F09A-6625-47E4-8058-B19B8832F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4" name="Line 7">
              <a:extLst>
                <a:ext uri="{FF2B5EF4-FFF2-40B4-BE49-F238E27FC236}">
                  <a16:creationId xmlns:a16="http://schemas.microsoft.com/office/drawing/2014/main" id="{3FBA51B2-1F84-461A-9C46-D01ABF332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5" name="Line 8">
              <a:extLst>
                <a:ext uri="{FF2B5EF4-FFF2-40B4-BE49-F238E27FC236}">
                  <a16:creationId xmlns:a16="http://schemas.microsoft.com/office/drawing/2014/main" id="{76678EB8-C19D-4A6C-9E95-BEAB10567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6" name="Line 9">
              <a:extLst>
                <a:ext uri="{FF2B5EF4-FFF2-40B4-BE49-F238E27FC236}">
                  <a16:creationId xmlns:a16="http://schemas.microsoft.com/office/drawing/2014/main" id="{D6C8D432-C464-4EAC-8D27-70503243F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7" name="Line 10">
              <a:extLst>
                <a:ext uri="{FF2B5EF4-FFF2-40B4-BE49-F238E27FC236}">
                  <a16:creationId xmlns:a16="http://schemas.microsoft.com/office/drawing/2014/main" id="{FA0E14AD-3773-43E9-BB27-3AA221E4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8" name="Line 11">
              <a:extLst>
                <a:ext uri="{FF2B5EF4-FFF2-40B4-BE49-F238E27FC236}">
                  <a16:creationId xmlns:a16="http://schemas.microsoft.com/office/drawing/2014/main" id="{8BB540F3-9B5C-4195-BFF0-93D28B63D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9" name="Line 12">
              <a:extLst>
                <a:ext uri="{FF2B5EF4-FFF2-40B4-BE49-F238E27FC236}">
                  <a16:creationId xmlns:a16="http://schemas.microsoft.com/office/drawing/2014/main" id="{0EB524B9-0202-4F18-B903-5376E41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10" name="Line 13">
              <a:extLst>
                <a:ext uri="{FF2B5EF4-FFF2-40B4-BE49-F238E27FC236}">
                  <a16:creationId xmlns:a16="http://schemas.microsoft.com/office/drawing/2014/main" id="{BD940996-7E65-4A10-B568-5E6E4B269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11" name="Line 14">
              <a:extLst>
                <a:ext uri="{FF2B5EF4-FFF2-40B4-BE49-F238E27FC236}">
                  <a16:creationId xmlns:a16="http://schemas.microsoft.com/office/drawing/2014/main" id="{3D2837D3-D7D0-4AB7-A01F-CF928BFD1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12" name="Line 15">
              <a:extLst>
                <a:ext uri="{FF2B5EF4-FFF2-40B4-BE49-F238E27FC236}">
                  <a16:creationId xmlns:a16="http://schemas.microsoft.com/office/drawing/2014/main" id="{99C6D745-5E66-4939-8FA9-E45BC55C8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20FE37DD-F8F3-4380-A658-9DA0CA54B80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2881313"/>
            <a:ext cx="5588000" cy="527050"/>
            <a:chOff x="2880" y="1728"/>
            <a:chExt cx="2640" cy="480"/>
          </a:xfrm>
        </p:grpSpPr>
        <p:sp>
          <p:nvSpPr>
            <p:cNvPr id="48189" name="Line 17">
              <a:extLst>
                <a:ext uri="{FF2B5EF4-FFF2-40B4-BE49-F238E27FC236}">
                  <a16:creationId xmlns:a16="http://schemas.microsoft.com/office/drawing/2014/main" id="{41438BC8-BFAA-444B-B5E6-E40C2ACEF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0" name="Line 18">
              <a:extLst>
                <a:ext uri="{FF2B5EF4-FFF2-40B4-BE49-F238E27FC236}">
                  <a16:creationId xmlns:a16="http://schemas.microsoft.com/office/drawing/2014/main" id="{D9AA297F-B637-48B3-AC53-632DE8F76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1" name="Line 19">
              <a:extLst>
                <a:ext uri="{FF2B5EF4-FFF2-40B4-BE49-F238E27FC236}">
                  <a16:creationId xmlns:a16="http://schemas.microsoft.com/office/drawing/2014/main" id="{41CF3754-6410-4F0A-AB07-D67C2AC00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B432C3E7-76F4-40C3-87AE-DDD8EBE58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3" name="Line 21">
              <a:extLst>
                <a:ext uri="{FF2B5EF4-FFF2-40B4-BE49-F238E27FC236}">
                  <a16:creationId xmlns:a16="http://schemas.microsoft.com/office/drawing/2014/main" id="{3EB11CB8-49C9-451C-90DC-52769341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4" name="Line 22">
              <a:extLst>
                <a:ext uri="{FF2B5EF4-FFF2-40B4-BE49-F238E27FC236}">
                  <a16:creationId xmlns:a16="http://schemas.microsoft.com/office/drawing/2014/main" id="{D9CF7B79-B114-4A8E-B74D-EB8AF157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5" name="Line 23">
              <a:extLst>
                <a:ext uri="{FF2B5EF4-FFF2-40B4-BE49-F238E27FC236}">
                  <a16:creationId xmlns:a16="http://schemas.microsoft.com/office/drawing/2014/main" id="{E3EBDB87-AA8C-43C3-91EE-22C0705E4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6" name="Line 24">
              <a:extLst>
                <a:ext uri="{FF2B5EF4-FFF2-40B4-BE49-F238E27FC236}">
                  <a16:creationId xmlns:a16="http://schemas.microsoft.com/office/drawing/2014/main" id="{D04E7D79-9D14-4E38-A698-448FF732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7" name="Line 25">
              <a:extLst>
                <a:ext uri="{FF2B5EF4-FFF2-40B4-BE49-F238E27FC236}">
                  <a16:creationId xmlns:a16="http://schemas.microsoft.com/office/drawing/2014/main" id="{7848E0E1-E708-4A31-8B6A-62B9E5F2E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8" name="Line 26">
              <a:extLst>
                <a:ext uri="{FF2B5EF4-FFF2-40B4-BE49-F238E27FC236}">
                  <a16:creationId xmlns:a16="http://schemas.microsoft.com/office/drawing/2014/main" id="{9EEA66A4-4D9F-4850-9A33-096037D46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99" name="Line 27">
              <a:extLst>
                <a:ext uri="{FF2B5EF4-FFF2-40B4-BE49-F238E27FC236}">
                  <a16:creationId xmlns:a16="http://schemas.microsoft.com/office/drawing/2014/main" id="{587F4BE9-6228-42BE-967E-654343136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200" name="Line 28">
              <a:extLst>
                <a:ext uri="{FF2B5EF4-FFF2-40B4-BE49-F238E27FC236}">
                  <a16:creationId xmlns:a16="http://schemas.microsoft.com/office/drawing/2014/main" id="{C5340A8F-B502-486E-8E1C-8E2720BE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8135" name="Text Box 29">
            <a:extLst>
              <a:ext uri="{FF2B5EF4-FFF2-40B4-BE49-F238E27FC236}">
                <a16:creationId xmlns:a16="http://schemas.microsoft.com/office/drawing/2014/main" id="{B0023349-A37C-44A1-A9F8-6C4C699F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301875"/>
            <a:ext cx="1301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Sumber #1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Offered Traffic</a:t>
            </a:r>
          </a:p>
        </p:txBody>
      </p:sp>
      <p:sp>
        <p:nvSpPr>
          <p:cNvPr id="48136" name="Text Box 30">
            <a:extLst>
              <a:ext uri="{FF2B5EF4-FFF2-40B4-BE49-F238E27FC236}">
                <a16:creationId xmlns:a16="http://schemas.microsoft.com/office/drawing/2014/main" id="{4035CDC8-6EA4-4A58-999C-6DD48339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933700"/>
            <a:ext cx="1301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Sumber #2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Offered Traffic</a:t>
            </a:r>
          </a:p>
        </p:txBody>
      </p:sp>
      <p:sp>
        <p:nvSpPr>
          <p:cNvPr id="48137" name="Rectangle 31">
            <a:extLst>
              <a:ext uri="{FF2B5EF4-FFF2-40B4-BE49-F238E27FC236}">
                <a16:creationId xmlns:a16="http://schemas.microsoft.com/office/drawing/2014/main" id="{60C0E0C3-95A5-4719-81F6-617BD936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2459038"/>
            <a:ext cx="1016000" cy="263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8138" name="Rectangle 32">
            <a:extLst>
              <a:ext uri="{FF2B5EF4-FFF2-40B4-BE49-F238E27FC236}">
                <a16:creationId xmlns:a16="http://schemas.microsoft.com/office/drawing/2014/main" id="{C4285594-D4D3-4653-8B54-10972721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3092450"/>
            <a:ext cx="1016000" cy="263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8139" name="Rectangle 33">
            <a:extLst>
              <a:ext uri="{FF2B5EF4-FFF2-40B4-BE49-F238E27FC236}">
                <a16:creationId xmlns:a16="http://schemas.microsoft.com/office/drawing/2014/main" id="{A09ACCA9-770B-460B-9A94-430EB0C3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459038"/>
            <a:ext cx="1016000" cy="26352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8140" name="Rectangle 34">
            <a:extLst>
              <a:ext uri="{FF2B5EF4-FFF2-40B4-BE49-F238E27FC236}">
                <a16:creationId xmlns:a16="http://schemas.microsoft.com/office/drawing/2014/main" id="{3F0F2A4E-8168-451C-9237-9F9DBA4E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3092450"/>
            <a:ext cx="508000" cy="2635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4" name="Group 84">
            <a:extLst>
              <a:ext uri="{FF2B5EF4-FFF2-40B4-BE49-F238E27FC236}">
                <a16:creationId xmlns:a16="http://schemas.microsoft.com/office/drawing/2014/main" id="{5368CFE6-D1A2-48C8-A7D6-FE0A1C178304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1844675"/>
            <a:ext cx="5080000" cy="298450"/>
            <a:chOff x="1155" y="1162"/>
            <a:chExt cx="3200" cy="188"/>
          </a:xfrm>
        </p:grpSpPr>
        <p:sp>
          <p:nvSpPr>
            <p:cNvPr id="48187" name="Line 36">
              <a:extLst>
                <a:ext uri="{FF2B5EF4-FFF2-40B4-BE49-F238E27FC236}">
                  <a16:creationId xmlns:a16="http://schemas.microsoft.com/office/drawing/2014/main" id="{92A3E9EE-108D-45AB-8FE7-1BF720E4A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1350"/>
              <a:ext cx="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88" name="Rectangle 37">
              <a:extLst>
                <a:ext uri="{FF2B5EF4-FFF2-40B4-BE49-F238E27FC236}">
                  <a16:creationId xmlns:a16="http://schemas.microsoft.com/office/drawing/2014/main" id="{7E442F19-9AEF-49C4-B379-6C803359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162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10 menit</a:t>
              </a:r>
            </a:p>
          </p:txBody>
        </p:sp>
      </p:grpSp>
      <p:sp>
        <p:nvSpPr>
          <p:cNvPr id="48142" name="Text Box 38">
            <a:extLst>
              <a:ext uri="{FF2B5EF4-FFF2-40B4-BE49-F238E27FC236}">
                <a16:creationId xmlns:a16="http://schemas.microsoft.com/office/drawing/2014/main" id="{359A2C7B-7189-47D8-AD77-1380C097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49091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Total Trafik Ditawarkan: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O</a:t>
            </a:r>
            <a:r>
              <a:rPr lang="en-CA" altLang="id-ID" sz="1600" b="1">
                <a:latin typeface="Tahoma" panose="020B0604030504040204" pitchFamily="34" charset="0"/>
              </a:rPr>
              <a:t> = 0.4 E + 0.3 E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O</a:t>
            </a:r>
            <a:r>
              <a:rPr lang="en-CA" altLang="id-ID" sz="1600" b="1">
                <a:latin typeface="Tahoma" panose="020B0604030504040204" pitchFamily="34" charset="0"/>
              </a:rPr>
              <a:t> = 0.7 E</a:t>
            </a:r>
          </a:p>
        </p:txBody>
      </p:sp>
      <p:sp>
        <p:nvSpPr>
          <p:cNvPr id="48143" name="Text Box 39">
            <a:extLst>
              <a:ext uri="{FF2B5EF4-FFF2-40B4-BE49-F238E27FC236}">
                <a16:creationId xmlns:a16="http://schemas.microsoft.com/office/drawing/2014/main" id="{5D0BE8EB-4E49-48EB-932A-0EC0F249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773238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400" b="1" u="sng">
                <a:latin typeface="Tahoma" panose="020B0604030504040204" pitchFamily="34" charset="0"/>
              </a:rPr>
              <a:t>2 sumber</a:t>
            </a:r>
          </a:p>
        </p:txBody>
      </p:sp>
      <p:sp>
        <p:nvSpPr>
          <p:cNvPr id="29736" name="Text Box 40">
            <a:extLst>
              <a:ext uri="{FF2B5EF4-FFF2-40B4-BE49-F238E27FC236}">
                <a16:creationId xmlns:a16="http://schemas.microsoft.com/office/drawing/2014/main" id="{8AF5B3CE-B433-4FD5-9E44-BE2FBE4E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4545013"/>
            <a:ext cx="1804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400" b="1" u="sng">
                <a:latin typeface="Tahoma" panose="020B0604030504040204" pitchFamily="34" charset="0"/>
              </a:rPr>
              <a:t>Hanya satu server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07F3F4C4-80B8-45C4-8A5D-176F2E632CBA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4860925"/>
            <a:ext cx="6454775" cy="601663"/>
            <a:chOff x="743" y="2400"/>
            <a:chExt cx="3049" cy="548"/>
          </a:xfrm>
        </p:grpSpPr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F7D3A698-A945-4886-9D00-88A5A7CD0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00"/>
              <a:ext cx="2640" cy="480"/>
              <a:chOff x="2880" y="1728"/>
              <a:chExt cx="2640" cy="480"/>
            </a:xfrm>
          </p:grpSpPr>
          <p:sp>
            <p:nvSpPr>
              <p:cNvPr id="48175" name="Line 43">
                <a:extLst>
                  <a:ext uri="{FF2B5EF4-FFF2-40B4-BE49-F238E27FC236}">
                    <a16:creationId xmlns:a16="http://schemas.microsoft.com/office/drawing/2014/main" id="{30A9CA24-BBBB-4D5B-BA3D-2A48DDF9C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6" name="Line 44">
                <a:extLst>
                  <a:ext uri="{FF2B5EF4-FFF2-40B4-BE49-F238E27FC236}">
                    <a16:creationId xmlns:a16="http://schemas.microsoft.com/office/drawing/2014/main" id="{A4E8BDD2-FACA-45D7-8A7D-BC580EF82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7" name="Line 45">
                <a:extLst>
                  <a:ext uri="{FF2B5EF4-FFF2-40B4-BE49-F238E27FC236}">
                    <a16:creationId xmlns:a16="http://schemas.microsoft.com/office/drawing/2014/main" id="{AEB8F01D-531A-4CAB-A605-7818F8E0D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8" name="Line 46">
                <a:extLst>
                  <a:ext uri="{FF2B5EF4-FFF2-40B4-BE49-F238E27FC236}">
                    <a16:creationId xmlns:a16="http://schemas.microsoft.com/office/drawing/2014/main" id="{007813D6-B9E7-4508-A51C-C47D1BA31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9" name="Line 47">
                <a:extLst>
                  <a:ext uri="{FF2B5EF4-FFF2-40B4-BE49-F238E27FC236}">
                    <a16:creationId xmlns:a16="http://schemas.microsoft.com/office/drawing/2014/main" id="{78610A71-E7FA-40B1-99E2-F89F101D0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0" name="Line 48">
                <a:extLst>
                  <a:ext uri="{FF2B5EF4-FFF2-40B4-BE49-F238E27FC236}">
                    <a16:creationId xmlns:a16="http://schemas.microsoft.com/office/drawing/2014/main" id="{D8A739D0-D438-463A-BF64-4C41558E7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1" name="Line 49">
                <a:extLst>
                  <a:ext uri="{FF2B5EF4-FFF2-40B4-BE49-F238E27FC236}">
                    <a16:creationId xmlns:a16="http://schemas.microsoft.com/office/drawing/2014/main" id="{571E361B-68D5-4CAF-B8A1-F5C93D0C1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2" name="Line 50">
                <a:extLst>
                  <a:ext uri="{FF2B5EF4-FFF2-40B4-BE49-F238E27FC236}">
                    <a16:creationId xmlns:a16="http://schemas.microsoft.com/office/drawing/2014/main" id="{61C4B2C1-CFC8-4F6E-9FDB-DFCCE3EFC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3" name="Line 51">
                <a:extLst>
                  <a:ext uri="{FF2B5EF4-FFF2-40B4-BE49-F238E27FC236}">
                    <a16:creationId xmlns:a16="http://schemas.microsoft.com/office/drawing/2014/main" id="{CBFEB6FE-C14A-47DC-BEE4-635A6F0B8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4" name="Line 52">
                <a:extLst>
                  <a:ext uri="{FF2B5EF4-FFF2-40B4-BE49-F238E27FC236}">
                    <a16:creationId xmlns:a16="http://schemas.microsoft.com/office/drawing/2014/main" id="{831E1997-6F91-40B5-A436-C5C064FEE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5" name="Line 53">
                <a:extLst>
                  <a:ext uri="{FF2B5EF4-FFF2-40B4-BE49-F238E27FC236}">
                    <a16:creationId xmlns:a16="http://schemas.microsoft.com/office/drawing/2014/main" id="{269736B8-26F8-4305-8018-991EE035D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86" name="Line 54">
                <a:extLst>
                  <a:ext uri="{FF2B5EF4-FFF2-40B4-BE49-F238E27FC236}">
                    <a16:creationId xmlns:a16="http://schemas.microsoft.com/office/drawing/2014/main" id="{EBD7B8B4-8D3B-4D74-8306-18420BE32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8174" name="Text Box 55">
              <a:extLst>
                <a:ext uri="{FF2B5EF4-FFF2-40B4-BE49-F238E27FC236}">
                  <a16:creationId xmlns:a16="http://schemas.microsoft.com/office/drawing/2014/main" id="{E2469621-8009-4AA1-8845-479DAE98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2448"/>
              <a:ext cx="351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Traffic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Carried</a:t>
              </a:r>
            </a:p>
          </p:txBody>
        </p:sp>
      </p:grpSp>
      <p:sp>
        <p:nvSpPr>
          <p:cNvPr id="29752" name="Text Box 56">
            <a:extLst>
              <a:ext uri="{FF2B5EF4-FFF2-40B4-BE49-F238E27FC236}">
                <a16:creationId xmlns:a16="http://schemas.microsoft.com/office/drawing/2014/main" id="{ED77D49C-EED3-4486-A952-DF65F975E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4081463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pertama tiba dan dilayani</a:t>
            </a:r>
          </a:p>
        </p:txBody>
      </p:sp>
      <p:sp>
        <p:nvSpPr>
          <p:cNvPr id="29753" name="Rectangle 57">
            <a:extLst>
              <a:ext uri="{FF2B5EF4-FFF2-40B4-BE49-F238E27FC236}">
                <a16:creationId xmlns:a16="http://schemas.microsoft.com/office/drawing/2014/main" id="{B887522F-6FBC-469D-8A44-15D55EE2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5072063"/>
            <a:ext cx="1016000" cy="263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754" name="Text Box 58">
            <a:extLst>
              <a:ext uri="{FF2B5EF4-FFF2-40B4-BE49-F238E27FC236}">
                <a16:creationId xmlns:a16="http://schemas.microsoft.com/office/drawing/2014/main" id="{C8E770C7-C270-460B-B260-843CACB4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4430713"/>
            <a:ext cx="268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tiba, tetapi server sibuk</a:t>
            </a:r>
          </a:p>
        </p:txBody>
      </p:sp>
      <p:sp>
        <p:nvSpPr>
          <p:cNvPr id="29755" name="Rectangle 59">
            <a:extLst>
              <a:ext uri="{FF2B5EF4-FFF2-40B4-BE49-F238E27FC236}">
                <a16:creationId xmlns:a16="http://schemas.microsoft.com/office/drawing/2014/main" id="{D7241293-AC8F-4153-8616-BA026E38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5072063"/>
            <a:ext cx="1016000" cy="263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9756" name="Text Box 60">
            <a:extLst>
              <a:ext uri="{FF2B5EF4-FFF2-40B4-BE49-F238E27FC236}">
                <a16:creationId xmlns:a16="http://schemas.microsoft.com/office/drawing/2014/main" id="{A9CE137D-EC25-4F7B-9C69-CE6D3F6E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4729163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menunggu sampai server bebas</a:t>
            </a:r>
          </a:p>
        </p:txBody>
      </p:sp>
      <p:sp>
        <p:nvSpPr>
          <p:cNvPr id="29757" name="Text Box 61">
            <a:extLst>
              <a:ext uri="{FF2B5EF4-FFF2-40B4-BE49-F238E27FC236}">
                <a16:creationId xmlns:a16="http://schemas.microsoft.com/office/drawing/2014/main" id="{9790E229-53DE-49ED-9488-E438E7011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137150"/>
            <a:ext cx="2093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kedua dilayani</a:t>
            </a:r>
          </a:p>
        </p:txBody>
      </p:sp>
      <p:grpSp>
        <p:nvGrpSpPr>
          <p:cNvPr id="7" name="Group 83">
            <a:extLst>
              <a:ext uri="{FF2B5EF4-FFF2-40B4-BE49-F238E27FC236}">
                <a16:creationId xmlns:a16="http://schemas.microsoft.com/office/drawing/2014/main" id="{4693CF95-D5B1-452C-AA68-0219B9C0A2C0}"/>
              </a:ext>
            </a:extLst>
          </p:cNvPr>
          <p:cNvGrpSpPr>
            <a:grpSpLocks/>
          </p:cNvGrpSpPr>
          <p:nvPr/>
        </p:nvGrpSpPr>
        <p:grpSpPr bwMode="auto">
          <a:xfrm>
            <a:off x="1792288" y="4860925"/>
            <a:ext cx="5588000" cy="527050"/>
            <a:chOff x="852" y="3062"/>
            <a:chExt cx="3520" cy="332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3B0ABE2A-D269-4C52-B6FF-569564588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3062"/>
              <a:ext cx="3520" cy="332"/>
              <a:chOff x="2880" y="1728"/>
              <a:chExt cx="2640" cy="480"/>
            </a:xfrm>
          </p:grpSpPr>
          <p:sp>
            <p:nvSpPr>
              <p:cNvPr id="48161" name="Line 64">
                <a:extLst>
                  <a:ext uri="{FF2B5EF4-FFF2-40B4-BE49-F238E27FC236}">
                    <a16:creationId xmlns:a16="http://schemas.microsoft.com/office/drawing/2014/main" id="{E1F5C6D0-78C3-411C-915D-617633F9A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2" name="Line 65">
                <a:extLst>
                  <a:ext uri="{FF2B5EF4-FFF2-40B4-BE49-F238E27FC236}">
                    <a16:creationId xmlns:a16="http://schemas.microsoft.com/office/drawing/2014/main" id="{EFBA7843-700B-45F1-A30D-4FEFC9508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3" name="Line 66">
                <a:extLst>
                  <a:ext uri="{FF2B5EF4-FFF2-40B4-BE49-F238E27FC236}">
                    <a16:creationId xmlns:a16="http://schemas.microsoft.com/office/drawing/2014/main" id="{796FB4BA-F578-4D05-B81D-4BB868304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4" name="Line 67">
                <a:extLst>
                  <a:ext uri="{FF2B5EF4-FFF2-40B4-BE49-F238E27FC236}">
                    <a16:creationId xmlns:a16="http://schemas.microsoft.com/office/drawing/2014/main" id="{EE50664B-F292-4837-95CB-A174C52E8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5" name="Line 68">
                <a:extLst>
                  <a:ext uri="{FF2B5EF4-FFF2-40B4-BE49-F238E27FC236}">
                    <a16:creationId xmlns:a16="http://schemas.microsoft.com/office/drawing/2014/main" id="{85911416-1199-4F1B-9650-087F63CBE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6" name="Line 69">
                <a:extLst>
                  <a:ext uri="{FF2B5EF4-FFF2-40B4-BE49-F238E27FC236}">
                    <a16:creationId xmlns:a16="http://schemas.microsoft.com/office/drawing/2014/main" id="{C0D9F051-51DF-4B3B-AA9E-A57D3FB47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7" name="Line 70">
                <a:extLst>
                  <a:ext uri="{FF2B5EF4-FFF2-40B4-BE49-F238E27FC236}">
                    <a16:creationId xmlns:a16="http://schemas.microsoft.com/office/drawing/2014/main" id="{5B5CBDF2-807F-4EBC-9760-C93B0AD79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8" name="Line 71">
                <a:extLst>
                  <a:ext uri="{FF2B5EF4-FFF2-40B4-BE49-F238E27FC236}">
                    <a16:creationId xmlns:a16="http://schemas.microsoft.com/office/drawing/2014/main" id="{1EE33187-0FAE-49A7-877B-B2677F02D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69" name="Line 72">
                <a:extLst>
                  <a:ext uri="{FF2B5EF4-FFF2-40B4-BE49-F238E27FC236}">
                    <a16:creationId xmlns:a16="http://schemas.microsoft.com/office/drawing/2014/main" id="{4C1BBE35-1A5A-49D4-BDFC-8355BF6E2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0" name="Line 73">
                <a:extLst>
                  <a:ext uri="{FF2B5EF4-FFF2-40B4-BE49-F238E27FC236}">
                    <a16:creationId xmlns:a16="http://schemas.microsoft.com/office/drawing/2014/main" id="{D041D5EC-76ED-40DF-9C21-89DDA48C2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1" name="Line 74">
                <a:extLst>
                  <a:ext uri="{FF2B5EF4-FFF2-40B4-BE49-F238E27FC236}">
                    <a16:creationId xmlns:a16="http://schemas.microsoft.com/office/drawing/2014/main" id="{78B9747A-4108-4A20-80FE-303D413B4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72" name="Line 75">
                <a:extLst>
                  <a:ext uri="{FF2B5EF4-FFF2-40B4-BE49-F238E27FC236}">
                    <a16:creationId xmlns:a16="http://schemas.microsoft.com/office/drawing/2014/main" id="{09718345-912B-4836-8FFF-C172B194F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8159" name="Rectangle 76">
              <a:extLst>
                <a:ext uri="{FF2B5EF4-FFF2-40B4-BE49-F238E27FC236}">
                  <a16:creationId xmlns:a16="http://schemas.microsoft.com/office/drawing/2014/main" id="{753BC937-1C8B-465D-A89A-8FC87420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95"/>
              <a:ext cx="640" cy="1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8160" name="Rectangle 77">
              <a:extLst>
                <a:ext uri="{FF2B5EF4-FFF2-40B4-BE49-F238E27FC236}">
                  <a16:creationId xmlns:a16="http://schemas.microsoft.com/office/drawing/2014/main" id="{D19F1B53-FD3D-4658-9864-6128E25A6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195"/>
              <a:ext cx="640" cy="1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id-ID" sz="1200" b="1">
                  <a:latin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29774" name="Text Box 78">
            <a:extLst>
              <a:ext uri="{FF2B5EF4-FFF2-40B4-BE49-F238E27FC236}">
                <a16:creationId xmlns:a16="http://schemas.microsoft.com/office/drawing/2014/main" id="{D842AC63-2CCE-4A09-819E-38B8E1A92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359400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ketiga tiba, menunggu, dan dilayani</a:t>
            </a:r>
          </a:p>
        </p:txBody>
      </p:sp>
      <p:sp>
        <p:nvSpPr>
          <p:cNvPr id="29775" name="Rectangle 79">
            <a:extLst>
              <a:ext uri="{FF2B5EF4-FFF2-40B4-BE49-F238E27FC236}">
                <a16:creationId xmlns:a16="http://schemas.microsoft.com/office/drawing/2014/main" id="{C65AA566-BC84-44CC-A613-3948F3F0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5072063"/>
            <a:ext cx="1016000" cy="26352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9776" name="Text Box 80">
            <a:extLst>
              <a:ext uri="{FF2B5EF4-FFF2-40B4-BE49-F238E27FC236}">
                <a16:creationId xmlns:a16="http://schemas.microsoft.com/office/drawing/2014/main" id="{14E97DFD-00E4-48FA-B829-2D603CF2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708650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Panggilan keempat tiba, menunggu, dan dilayani</a:t>
            </a:r>
          </a:p>
        </p:txBody>
      </p:sp>
      <p:sp>
        <p:nvSpPr>
          <p:cNvPr id="29777" name="Rectangle 81">
            <a:extLst>
              <a:ext uri="{FF2B5EF4-FFF2-40B4-BE49-F238E27FC236}">
                <a16:creationId xmlns:a16="http://schemas.microsoft.com/office/drawing/2014/main" id="{6AA91A3F-BC6E-4BCE-8134-38B7DD11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5072063"/>
            <a:ext cx="508000" cy="2635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id-ID" sz="1200" b="1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9778" name="Text Box 82">
            <a:extLst>
              <a:ext uri="{FF2B5EF4-FFF2-40B4-BE49-F238E27FC236}">
                <a16:creationId xmlns:a16="http://schemas.microsoft.com/office/drawing/2014/main" id="{C62836B3-2E5B-44C3-85CC-44BDEFE3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5540375"/>
            <a:ext cx="23256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Total Trafik Dilayani:</a:t>
            </a:r>
          </a:p>
          <a:p>
            <a:pPr eaLnBrk="1" hangingPunct="1">
              <a:spcBef>
                <a:spcPct val="20000"/>
              </a:spcBef>
            </a:pPr>
            <a:r>
              <a:rPr lang="en-CA" altLang="id-ID" sz="1600" b="1">
                <a:latin typeface="Tahoma" panose="020B0604030504040204" pitchFamily="34" charset="0"/>
              </a:rPr>
              <a:t>T</a:t>
            </a:r>
            <a:r>
              <a:rPr lang="en-CA" altLang="id-ID" sz="1600" b="1" baseline="-25000">
                <a:latin typeface="Tahoma" panose="020B0604030504040204" pitchFamily="34" charset="0"/>
              </a:rPr>
              <a:t>C</a:t>
            </a:r>
            <a:r>
              <a:rPr lang="en-CA" altLang="id-ID" sz="1600" b="1">
                <a:latin typeface="Tahoma" panose="020B0604030504040204" pitchFamily="34" charset="0"/>
              </a:rPr>
              <a:t> = 0.7 E</a:t>
            </a:r>
          </a:p>
        </p:txBody>
      </p:sp>
    </p:spTree>
    <p:extLst>
      <p:ext uri="{BB962C8B-B14F-4D97-AF65-F5344CB8AC3E}">
        <p14:creationId xmlns:p14="http://schemas.microsoft.com/office/powerpoint/2010/main" val="39924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6" grpId="0" autoUpdateAnimBg="0"/>
      <p:bldP spid="29752" grpId="0" autoUpdateAnimBg="0"/>
      <p:bldP spid="29753" grpId="0" animBg="1" autoUpdateAnimBg="0"/>
      <p:bldP spid="29754" grpId="0" autoUpdateAnimBg="0"/>
      <p:bldP spid="29755" grpId="0" animBg="1" autoUpdateAnimBg="0"/>
      <p:bldP spid="29756" grpId="0" autoUpdateAnimBg="0"/>
      <p:bldP spid="29757" grpId="0" autoUpdateAnimBg="0"/>
      <p:bldP spid="29774" grpId="0" autoUpdateAnimBg="0"/>
      <p:bldP spid="29775" grpId="0" animBg="1" autoUpdateAnimBg="0"/>
      <p:bldP spid="29776" grpId="0" autoUpdateAnimBg="0"/>
      <p:bldP spid="29777" grpId="0" animBg="1" autoUpdateAnimBg="0"/>
      <p:bldP spid="297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5CC43AF-A9FE-4B81-A748-6A4789E61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MASALAH SISTEM ANTRIAN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3811350-0F4B-4FE0-AD08-77E883C0C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484438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Proses selama pembangunan hubungan</a:t>
            </a:r>
            <a:r>
              <a:rPr lang="id-ID" sz="2400"/>
              <a:t> untuk komunikasi suara</a:t>
            </a:r>
            <a:endParaRPr lang="en-US" sz="2400"/>
          </a:p>
        </p:txBody>
      </p:sp>
      <p:pic>
        <p:nvPicPr>
          <p:cNvPr id="49158" name="Picture 5">
            <a:extLst>
              <a:ext uri="{FF2B5EF4-FFF2-40B4-BE49-F238E27FC236}">
                <a16:creationId xmlns:a16="http://schemas.microsoft.com/office/drawing/2014/main" id="{06CE34EE-1B44-45F5-8059-CA3BD0BD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4438" y="1885950"/>
            <a:ext cx="59436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8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FACA94E-DF30-4194-BA6F-A6F40C725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SUMBER DELAY DI JARINGAN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F1884EA-BC3C-443D-B404-57151958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2250" indent="-222250" eaLnBrk="1" hangingPunct="1">
              <a:defRPr/>
            </a:pPr>
            <a:r>
              <a:rPr lang="en-US" sz="2800"/>
              <a:t>Delay Proses</a:t>
            </a:r>
          </a:p>
          <a:p>
            <a:pPr marL="519113" lvl="1" indent="-182563" eaLnBrk="1" hangingPunct="1">
              <a:defRPr/>
            </a:pPr>
            <a:r>
              <a:rPr lang="en-US" sz="2400"/>
              <a:t>Asumsi daya pemrosesan tidak terbatas</a:t>
            </a:r>
          </a:p>
          <a:p>
            <a:pPr marL="222250" indent="-222250" eaLnBrk="1" hangingPunct="1">
              <a:defRPr/>
            </a:pPr>
            <a:r>
              <a:rPr lang="en-US" sz="2800"/>
              <a:t>Delay Antrian</a:t>
            </a:r>
          </a:p>
          <a:p>
            <a:pPr marL="519113" lvl="1" indent="-182563" eaLnBrk="1" hangingPunct="1">
              <a:defRPr/>
            </a:pPr>
            <a:r>
              <a:rPr lang="en-US" sz="2400"/>
              <a:t>Waktu tunggu transmisi di buffer</a:t>
            </a:r>
          </a:p>
          <a:p>
            <a:pPr marL="222250" indent="-222250" eaLnBrk="1" hangingPunct="1">
              <a:defRPr/>
            </a:pPr>
            <a:r>
              <a:rPr lang="en-US" sz="2800"/>
              <a:t>Delay Transmisi</a:t>
            </a:r>
          </a:p>
          <a:p>
            <a:pPr marL="222250" indent="-222250" eaLnBrk="1" hangingPunct="1">
              <a:defRPr/>
            </a:pPr>
            <a:r>
              <a:rPr lang="en-US" sz="2800"/>
              <a:t>Delay Propagasi</a:t>
            </a:r>
          </a:p>
          <a:p>
            <a:pPr marL="519113" lvl="1" indent="-182563" eaLnBrk="1" hangingPunct="1">
              <a:defRPr/>
            </a:pPr>
            <a:r>
              <a:rPr lang="en-US" sz="2400"/>
              <a:t>Waktu yang dihabiskan di link untuk transmisi sinyal listrik</a:t>
            </a:r>
          </a:p>
          <a:p>
            <a:pPr marL="519113" lvl="1" indent="-182563" eaLnBrk="1" hangingPunct="1">
              <a:defRPr/>
            </a:pPr>
            <a:r>
              <a:rPr lang="en-US" sz="2400"/>
              <a:t>Tidak bergantung pada trafik yang dibawa oleh link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800"/>
              <a:t>Fokus: Delay Antrian</a:t>
            </a:r>
          </a:p>
        </p:txBody>
      </p:sp>
    </p:spTree>
    <p:extLst>
      <p:ext uri="{BB962C8B-B14F-4D97-AF65-F5344CB8AC3E}">
        <p14:creationId xmlns:p14="http://schemas.microsoft.com/office/powerpoint/2010/main" val="24968404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>
            <a:extLst>
              <a:ext uri="{FF2B5EF4-FFF2-40B4-BE49-F238E27FC236}">
                <a16:creationId xmlns:a16="http://schemas.microsoft.com/office/drawing/2014/main" id="{74E4FCC2-068E-4A00-B6E9-182450245D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/>
              <a:t>MODEL ANTRIAN DASAR</a:t>
            </a:r>
            <a:endParaRPr lang="en-GB"/>
          </a:p>
        </p:txBody>
      </p:sp>
      <p:pic>
        <p:nvPicPr>
          <p:cNvPr id="51203" name="Picture 6" descr="bd05545_">
            <a:extLst>
              <a:ext uri="{FF2B5EF4-FFF2-40B4-BE49-F238E27FC236}">
                <a16:creationId xmlns:a16="http://schemas.microsoft.com/office/drawing/2014/main" id="{A4A24ED7-156D-4CD1-A496-D6428382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77"/>
          <a:stretch>
            <a:fillRect/>
          </a:stretch>
        </p:blipFill>
        <p:spPr bwMode="auto">
          <a:xfrm>
            <a:off x="5580063" y="3357563"/>
            <a:ext cx="332581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4A9D230-C427-49A7-9A10-577EF6A3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 ANTRIAN DASAR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8E342D-9C80-4920-9C0B-467B1676E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3659188"/>
            <a:ext cx="8007350" cy="2997200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400"/>
              <a:t>Antrian memodelkan stasiun pelayanan dengan</a:t>
            </a:r>
          </a:p>
          <a:p>
            <a:pPr marL="519113" lvl="1" indent="-182563" eaLnBrk="1" hangingPunct="1">
              <a:defRPr/>
            </a:pPr>
            <a:r>
              <a:rPr lang="en-US" sz="2400"/>
              <a:t>Satu atau beberapa server</a:t>
            </a:r>
          </a:p>
          <a:p>
            <a:pPr marL="519113" lvl="1" indent="-182563" eaLnBrk="1" hangingPunct="1">
              <a:defRPr/>
            </a:pPr>
            <a:r>
              <a:rPr lang="en-US" sz="2400"/>
              <a:t>Daerah menunggu atau buffer</a:t>
            </a:r>
          </a:p>
          <a:p>
            <a:pPr marL="222250" indent="-222250" eaLnBrk="1" hangingPunct="1">
              <a:defRPr/>
            </a:pPr>
            <a:r>
              <a:rPr lang="en-US" sz="2400"/>
              <a:t>Pelanggan datang untuk menerima layanan</a:t>
            </a:r>
          </a:p>
          <a:p>
            <a:pPr marL="222250" indent="-222250" eaLnBrk="1" hangingPunct="1">
              <a:defRPr/>
            </a:pPr>
            <a:r>
              <a:rPr lang="en-US" sz="2400"/>
              <a:t>Pelanggan yang tidak menemui server bebas akan menunggu di buffer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AA92433-12F0-49A5-BFFB-572A424EBA17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778000"/>
            <a:ext cx="6237288" cy="1652588"/>
            <a:chOff x="669" y="1313"/>
            <a:chExt cx="3929" cy="1041"/>
          </a:xfrm>
        </p:grpSpPr>
        <p:sp>
          <p:nvSpPr>
            <p:cNvPr id="52232" name="Rectangle 5">
              <a:extLst>
                <a:ext uri="{FF2B5EF4-FFF2-40B4-BE49-F238E27FC236}">
                  <a16:creationId xmlns:a16="http://schemas.microsoft.com/office/drawing/2014/main" id="{5456D2F1-91F7-41E4-BDCB-CFE1FBC8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618"/>
              <a:ext cx="423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0B112527-CD02-4938-871D-AEA19ED7A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" y="1575"/>
              <a:ext cx="1548" cy="460"/>
              <a:chOff x="1961" y="1775"/>
              <a:chExt cx="1548" cy="460"/>
            </a:xfrm>
          </p:grpSpPr>
          <p:sp>
            <p:nvSpPr>
              <p:cNvPr id="52250" name="Oval 7">
                <a:extLst>
                  <a:ext uri="{FF2B5EF4-FFF2-40B4-BE49-F238E27FC236}">
                    <a16:creationId xmlns:a16="http://schemas.microsoft.com/office/drawing/2014/main" id="{D55E8798-DF2F-4A67-AADC-EA22140C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" y="1775"/>
                <a:ext cx="460" cy="4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52251" name="Line 8">
                <a:extLst>
                  <a:ext uri="{FF2B5EF4-FFF2-40B4-BE49-F238E27FC236}">
                    <a16:creationId xmlns:a16="http://schemas.microsoft.com/office/drawing/2014/main" id="{6E60B905-B8FF-41EC-9D22-44ECD6E3F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7" y="2015"/>
                <a:ext cx="2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grpSp>
            <p:nvGrpSpPr>
              <p:cNvPr id="4" name="Group 9">
                <a:extLst>
                  <a:ext uri="{FF2B5EF4-FFF2-40B4-BE49-F238E27FC236}">
                    <a16:creationId xmlns:a16="http://schemas.microsoft.com/office/drawing/2014/main" id="{E22EDDB4-A039-4536-88A3-19567F7009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1" y="1818"/>
                <a:ext cx="846" cy="417"/>
                <a:chOff x="1961" y="1818"/>
                <a:chExt cx="846" cy="417"/>
              </a:xfrm>
            </p:grpSpPr>
            <p:grpSp>
              <p:nvGrpSpPr>
                <p:cNvPr id="5" name="Group 10">
                  <a:extLst>
                    <a:ext uri="{FF2B5EF4-FFF2-40B4-BE49-F238E27FC236}">
                      <a16:creationId xmlns:a16="http://schemas.microsoft.com/office/drawing/2014/main" id="{2C35D5CE-5361-4556-AEA2-FD27FEAE6C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1" y="1818"/>
                  <a:ext cx="846" cy="417"/>
                  <a:chOff x="1961" y="1821"/>
                  <a:chExt cx="846" cy="417"/>
                </a:xfrm>
              </p:grpSpPr>
              <p:sp>
                <p:nvSpPr>
                  <p:cNvPr id="52258" name="Line 11">
                    <a:extLst>
                      <a:ext uri="{FF2B5EF4-FFF2-40B4-BE49-F238E27FC236}">
                        <a16:creationId xmlns:a16="http://schemas.microsoft.com/office/drawing/2014/main" id="{69BC5FE6-C1D1-4BEE-A08E-DD8C02F330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1" y="1821"/>
                    <a:ext cx="8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2259" name="Line 12">
                    <a:extLst>
                      <a:ext uri="{FF2B5EF4-FFF2-40B4-BE49-F238E27FC236}">
                        <a16:creationId xmlns:a16="http://schemas.microsoft.com/office/drawing/2014/main" id="{DF2CB717-7F7F-41E7-A482-6E392DBCFC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1" y="2238"/>
                    <a:ext cx="8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2260" name="Line 13">
                    <a:extLst>
                      <a:ext uri="{FF2B5EF4-FFF2-40B4-BE49-F238E27FC236}">
                        <a16:creationId xmlns:a16="http://schemas.microsoft.com/office/drawing/2014/main" id="{D3861964-2DBF-4DE6-9E6C-9C6DD882C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7" y="1821"/>
                    <a:ext cx="0" cy="4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6" name="Group 14">
                  <a:extLst>
                    <a:ext uri="{FF2B5EF4-FFF2-40B4-BE49-F238E27FC236}">
                      <a16:creationId xmlns:a16="http://schemas.microsoft.com/office/drawing/2014/main" id="{40934916-C419-4374-BC1D-2704FE0998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1" y="1870"/>
                  <a:ext cx="387" cy="315"/>
                  <a:chOff x="2372" y="1942"/>
                  <a:chExt cx="387" cy="315"/>
                </a:xfrm>
              </p:grpSpPr>
              <p:sp>
                <p:nvSpPr>
                  <p:cNvPr id="52255" name="Line 15">
                    <a:extLst>
                      <a:ext uri="{FF2B5EF4-FFF2-40B4-BE49-F238E27FC236}">
                        <a16:creationId xmlns:a16="http://schemas.microsoft.com/office/drawing/2014/main" id="{6196CC1F-89B9-4DD1-B2B2-3370D26B27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72" y="1942"/>
                    <a:ext cx="0" cy="31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2256" name="Line 16">
                    <a:extLst>
                      <a:ext uri="{FF2B5EF4-FFF2-40B4-BE49-F238E27FC236}">
                        <a16:creationId xmlns:a16="http://schemas.microsoft.com/office/drawing/2014/main" id="{8F18A99A-B297-4D59-9236-BC2E9FFC9B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5" y="1942"/>
                    <a:ext cx="0" cy="31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2257" name="Line 17">
                    <a:extLst>
                      <a:ext uri="{FF2B5EF4-FFF2-40B4-BE49-F238E27FC236}">
                        <a16:creationId xmlns:a16="http://schemas.microsoft.com/office/drawing/2014/main" id="{9C9F45AA-7C0B-4464-ACF4-27FF5A4FAE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59" y="1942"/>
                    <a:ext cx="0" cy="31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</p:grpSp>
        </p:grpSp>
        <p:sp>
          <p:nvSpPr>
            <p:cNvPr id="52234" name="Line 18">
              <a:extLst>
                <a:ext uri="{FF2B5EF4-FFF2-40B4-BE49-F238E27FC236}">
                  <a16:creationId xmlns:a16="http://schemas.microsoft.com/office/drawing/2014/main" id="{4B0DB5C0-C7AD-4A35-8816-D12CDD327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1810"/>
              <a:ext cx="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2235" name="Line 19">
              <a:extLst>
                <a:ext uri="{FF2B5EF4-FFF2-40B4-BE49-F238E27FC236}">
                  <a16:creationId xmlns:a16="http://schemas.microsoft.com/office/drawing/2014/main" id="{89C7FBF3-2C7F-4AC6-ADE2-9DFE2F185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" y="1815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2236" name="Rectangle 20">
              <a:extLst>
                <a:ext uri="{FF2B5EF4-FFF2-40B4-BE49-F238E27FC236}">
                  <a16:creationId xmlns:a16="http://schemas.microsoft.com/office/drawing/2014/main" id="{BAF8A5D3-67D6-4883-98B8-66EA6189A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1694"/>
              <a:ext cx="338" cy="1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2237" name="Rectangle 21">
              <a:extLst>
                <a:ext uri="{FF2B5EF4-FFF2-40B4-BE49-F238E27FC236}">
                  <a16:creationId xmlns:a16="http://schemas.microsoft.com/office/drawing/2014/main" id="{F59B5A39-CDC6-4095-8BB1-875C8F7B4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1694"/>
              <a:ext cx="241" cy="1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2238" name="Rectangle 22">
              <a:extLst>
                <a:ext uri="{FF2B5EF4-FFF2-40B4-BE49-F238E27FC236}">
                  <a16:creationId xmlns:a16="http://schemas.microsoft.com/office/drawing/2014/main" id="{DEF748BE-BA8B-4DFF-ADDB-3F81B147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694"/>
              <a:ext cx="362" cy="1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2239" name="Rectangle 23">
              <a:extLst>
                <a:ext uri="{FF2B5EF4-FFF2-40B4-BE49-F238E27FC236}">
                  <a16:creationId xmlns:a16="http://schemas.microsoft.com/office/drawing/2014/main" id="{E6A9CEFC-0470-4BB7-87E4-936727740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689"/>
              <a:ext cx="338" cy="1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2240" name="Rectangle 24">
              <a:extLst>
                <a:ext uri="{FF2B5EF4-FFF2-40B4-BE49-F238E27FC236}">
                  <a16:creationId xmlns:a16="http://schemas.microsoft.com/office/drawing/2014/main" id="{B8F55042-F3CA-4824-8512-3DF20D6D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689"/>
              <a:ext cx="241" cy="1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2241" name="Rectangle 25">
              <a:extLst>
                <a:ext uri="{FF2B5EF4-FFF2-40B4-BE49-F238E27FC236}">
                  <a16:creationId xmlns:a16="http://schemas.microsoft.com/office/drawing/2014/main" id="{D650B5F3-9C54-429B-8D2B-9A1F7416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689"/>
              <a:ext cx="144" cy="1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2242" name="Text Box 26">
              <a:extLst>
                <a:ext uri="{FF2B5EF4-FFF2-40B4-BE49-F238E27FC236}">
                  <a16:creationId xmlns:a16="http://schemas.microsoft.com/office/drawing/2014/main" id="{E381BDB6-BF7B-4626-B738-F26CAD28C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1846"/>
              <a:ext cx="8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id-ID">
                  <a:latin typeface="Tahoma" panose="020B0604030504040204" pitchFamily="34" charset="0"/>
                </a:rPr>
                <a:t>Arrival</a:t>
              </a:r>
            </a:p>
          </p:txBody>
        </p:sp>
        <p:sp>
          <p:nvSpPr>
            <p:cNvPr id="52243" name="Text Box 27">
              <a:extLst>
                <a:ext uri="{FF2B5EF4-FFF2-40B4-BE49-F238E27FC236}">
                  <a16:creationId xmlns:a16="http://schemas.microsoft.com/office/drawing/2014/main" id="{6691C99B-152A-461B-925B-ECF3683C2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1845"/>
              <a:ext cx="8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id-ID">
                  <a:latin typeface="Tahoma" panose="020B0604030504040204" pitchFamily="34" charset="0"/>
                </a:rPr>
                <a:t>Berakhir</a:t>
              </a:r>
            </a:p>
          </p:txBody>
        </p:sp>
        <p:sp>
          <p:nvSpPr>
            <p:cNvPr id="52244" name="Text Box 28">
              <a:extLst>
                <a:ext uri="{FF2B5EF4-FFF2-40B4-BE49-F238E27FC236}">
                  <a16:creationId xmlns:a16="http://schemas.microsoft.com/office/drawing/2014/main" id="{9527CD8C-D371-4CB9-915D-FBCC79EA7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313"/>
              <a:ext cx="8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id-ID">
                  <a:latin typeface="Tahoma" panose="020B0604030504040204" pitchFamily="34" charset="0"/>
                </a:rPr>
                <a:t>Buffer</a:t>
              </a:r>
            </a:p>
          </p:txBody>
        </p:sp>
        <p:sp>
          <p:nvSpPr>
            <p:cNvPr id="52245" name="Text Box 29">
              <a:extLst>
                <a:ext uri="{FF2B5EF4-FFF2-40B4-BE49-F238E27FC236}">
                  <a16:creationId xmlns:a16="http://schemas.microsoft.com/office/drawing/2014/main" id="{4474E9BD-5183-4472-B774-FD8A6FF05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1313"/>
              <a:ext cx="8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id-ID">
                  <a:latin typeface="Tahoma" panose="020B0604030504040204" pitchFamily="34" charset="0"/>
                </a:rPr>
                <a:t>Server</a:t>
              </a:r>
            </a:p>
          </p:txBody>
        </p:sp>
        <p:sp>
          <p:nvSpPr>
            <p:cNvPr id="52246" name="Text Box 30">
              <a:extLst>
                <a:ext uri="{FF2B5EF4-FFF2-40B4-BE49-F238E27FC236}">
                  <a16:creationId xmlns:a16="http://schemas.microsoft.com/office/drawing/2014/main" id="{BF132497-5528-4ED9-A076-EDBF07465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2123"/>
              <a:ext cx="8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id-ID">
                  <a:latin typeface="Tahoma" panose="020B0604030504040204" pitchFamily="34" charset="0"/>
                </a:rPr>
                <a:t>Antri</a:t>
              </a:r>
            </a:p>
          </p:txBody>
        </p:sp>
        <p:sp>
          <p:nvSpPr>
            <p:cNvPr id="52247" name="Text Box 31">
              <a:extLst>
                <a:ext uri="{FF2B5EF4-FFF2-40B4-BE49-F238E27FC236}">
                  <a16:creationId xmlns:a16="http://schemas.microsoft.com/office/drawing/2014/main" id="{570648B0-3614-4EEA-AD80-6A5B3C952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123"/>
              <a:ext cx="8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id-ID">
                  <a:latin typeface="Tahoma" panose="020B0604030504040204" pitchFamily="34" charset="0"/>
                </a:rPr>
                <a:t>Dilayani</a:t>
              </a:r>
            </a:p>
          </p:txBody>
        </p:sp>
        <p:sp>
          <p:nvSpPr>
            <p:cNvPr id="52248" name="Line 32">
              <a:extLst>
                <a:ext uri="{FF2B5EF4-FFF2-40B4-BE49-F238E27FC236}">
                  <a16:creationId xmlns:a16="http://schemas.microsoft.com/office/drawing/2014/main" id="{CBDBC1F4-8A6C-486B-B4CB-23162428A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4" y="2054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2249" name="Line 33">
              <a:extLst>
                <a:ext uri="{FF2B5EF4-FFF2-40B4-BE49-F238E27FC236}">
                  <a16:creationId xmlns:a16="http://schemas.microsoft.com/office/drawing/2014/main" id="{2163B4E3-6393-49CD-9149-33642F358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2058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52231" name="Rectangle 34">
            <a:extLst>
              <a:ext uri="{FF2B5EF4-FFF2-40B4-BE49-F238E27FC236}">
                <a16:creationId xmlns:a16="http://schemas.microsoft.com/office/drawing/2014/main" id="{79D53FE8-32AE-425C-89E6-10680467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1624013"/>
            <a:ext cx="6581775" cy="195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074431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F4A48C-FC9C-4B91-9F2A-484AB5C9D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ANTRIAN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10654DD-2C39-4890-9EC5-AB12AAF66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3659188"/>
            <a:ext cx="8150225" cy="2997200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800"/>
              <a:t>Jumlah server </a:t>
            </a:r>
            <a:r>
              <a:rPr lang="en-US" sz="2800" i="1"/>
              <a:t>N:</a:t>
            </a:r>
            <a:r>
              <a:rPr lang="en-US" sz="2800"/>
              <a:t> 1, beberapa, tak hingga (infinite)</a:t>
            </a:r>
          </a:p>
          <a:p>
            <a:pPr marL="222250" indent="-222250" eaLnBrk="1" hangingPunct="1">
              <a:defRPr/>
            </a:pPr>
            <a:r>
              <a:rPr lang="en-US" sz="2800"/>
              <a:t>Ukuran buffer </a:t>
            </a:r>
            <a:r>
              <a:rPr lang="en-US" sz="2800" i="1"/>
              <a:t>b</a:t>
            </a:r>
          </a:p>
          <a:p>
            <a:pPr marL="222250" indent="-222250" eaLnBrk="1" hangingPunct="1">
              <a:defRPr/>
            </a:pPr>
            <a:r>
              <a:rPr lang="en-US" sz="2800"/>
              <a:t>Disiplin layanan (penjadwalan): </a:t>
            </a:r>
            <a:r>
              <a:rPr lang="id-ID" sz="2800"/>
              <a:t>FIFO</a:t>
            </a:r>
            <a:r>
              <a:rPr lang="en-US" sz="2800"/>
              <a:t>, </a:t>
            </a:r>
            <a:r>
              <a:rPr lang="id-ID" sz="2800"/>
              <a:t>LIFO</a:t>
            </a:r>
            <a:r>
              <a:rPr lang="en-US" sz="2800"/>
              <a:t>, Processor Sharing (PS), dll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800"/>
              <a:t>Proses kedatangan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z="2800"/>
              <a:t>Statistik layanan</a:t>
            </a: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8BDC1013-4232-4675-91E8-B5D495CA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62188"/>
            <a:ext cx="671512" cy="654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BBC21E7-3BD2-4866-AA1F-1E7CA398AD6A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193925"/>
            <a:ext cx="2457450" cy="730250"/>
            <a:chOff x="1961" y="1775"/>
            <a:chExt cx="1548" cy="460"/>
          </a:xfrm>
        </p:grpSpPr>
        <p:sp>
          <p:nvSpPr>
            <p:cNvPr id="53267" name="Oval 6">
              <a:extLst>
                <a:ext uri="{FF2B5EF4-FFF2-40B4-BE49-F238E27FC236}">
                  <a16:creationId xmlns:a16="http://schemas.microsoft.com/office/drawing/2014/main" id="{52226F48-6480-404F-A2EC-6E6AAEAFC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1775"/>
              <a:ext cx="460" cy="4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53268" name="Line 7">
              <a:extLst>
                <a:ext uri="{FF2B5EF4-FFF2-40B4-BE49-F238E27FC236}">
                  <a16:creationId xmlns:a16="http://schemas.microsoft.com/office/drawing/2014/main" id="{5D2CAD4B-0352-4E9A-BE15-914AEC20D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2015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23E043E-A31C-48CE-810B-17547CF7D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1" y="1818"/>
              <a:ext cx="846" cy="417"/>
              <a:chOff x="1961" y="1818"/>
              <a:chExt cx="846" cy="417"/>
            </a:xfrm>
          </p:grpSpPr>
          <p:grpSp>
            <p:nvGrpSpPr>
              <p:cNvPr id="4" name="Group 9">
                <a:extLst>
                  <a:ext uri="{FF2B5EF4-FFF2-40B4-BE49-F238E27FC236}">
                    <a16:creationId xmlns:a16="http://schemas.microsoft.com/office/drawing/2014/main" id="{AC26770F-B4F7-4659-8883-3035C35DB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1" y="1818"/>
                <a:ext cx="846" cy="417"/>
                <a:chOff x="1961" y="1821"/>
                <a:chExt cx="846" cy="417"/>
              </a:xfrm>
            </p:grpSpPr>
            <p:sp>
              <p:nvSpPr>
                <p:cNvPr id="53275" name="Line 10">
                  <a:extLst>
                    <a:ext uri="{FF2B5EF4-FFF2-40B4-BE49-F238E27FC236}">
                      <a16:creationId xmlns:a16="http://schemas.microsoft.com/office/drawing/2014/main" id="{3252650A-821D-45CA-8F47-4303B7769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1" y="1821"/>
                  <a:ext cx="8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3276" name="Line 11">
                  <a:extLst>
                    <a:ext uri="{FF2B5EF4-FFF2-40B4-BE49-F238E27FC236}">
                      <a16:creationId xmlns:a16="http://schemas.microsoft.com/office/drawing/2014/main" id="{295CDECD-0BC2-4D17-BC0C-F082F9A7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1" y="2238"/>
                  <a:ext cx="8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3277" name="Line 12">
                  <a:extLst>
                    <a:ext uri="{FF2B5EF4-FFF2-40B4-BE49-F238E27FC236}">
                      <a16:creationId xmlns:a16="http://schemas.microsoft.com/office/drawing/2014/main" id="{282E44E3-372E-4DE9-B314-950B947AE0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1821"/>
                  <a:ext cx="0" cy="4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grpSp>
            <p:nvGrpSpPr>
              <p:cNvPr id="5" name="Group 13">
                <a:extLst>
                  <a:ext uri="{FF2B5EF4-FFF2-40B4-BE49-F238E27FC236}">
                    <a16:creationId xmlns:a16="http://schemas.microsoft.com/office/drawing/2014/main" id="{B104B9D4-992E-49C0-9165-C99EC2186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1870"/>
                <a:ext cx="387" cy="315"/>
                <a:chOff x="2372" y="1942"/>
                <a:chExt cx="387" cy="315"/>
              </a:xfrm>
            </p:grpSpPr>
            <p:sp>
              <p:nvSpPr>
                <p:cNvPr id="53272" name="Line 14">
                  <a:extLst>
                    <a:ext uri="{FF2B5EF4-FFF2-40B4-BE49-F238E27FC236}">
                      <a16:creationId xmlns:a16="http://schemas.microsoft.com/office/drawing/2014/main" id="{441F2C65-74A2-4A45-A5F1-1CECBEBFC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2" y="1942"/>
                  <a:ext cx="0" cy="3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3273" name="Line 15">
                  <a:extLst>
                    <a:ext uri="{FF2B5EF4-FFF2-40B4-BE49-F238E27FC236}">
                      <a16:creationId xmlns:a16="http://schemas.microsoft.com/office/drawing/2014/main" id="{D55738B9-E7EB-4152-86FA-B974152C5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5" y="1942"/>
                  <a:ext cx="0" cy="3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3274" name="Line 16">
                  <a:extLst>
                    <a:ext uri="{FF2B5EF4-FFF2-40B4-BE49-F238E27FC236}">
                      <a16:creationId xmlns:a16="http://schemas.microsoft.com/office/drawing/2014/main" id="{D7D97BA7-40AD-4493-BFDF-D42734CEE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9" y="1942"/>
                  <a:ext cx="0" cy="3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</p:grpSp>
      </p:grpSp>
      <p:sp>
        <p:nvSpPr>
          <p:cNvPr id="53256" name="Line 17">
            <a:extLst>
              <a:ext uri="{FF2B5EF4-FFF2-40B4-BE49-F238E27FC236}">
                <a16:creationId xmlns:a16="http://schemas.microsoft.com/office/drawing/2014/main" id="{49560505-D421-48E5-9992-D8B9E76E5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566988"/>
            <a:ext cx="15763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53257" name="Line 18">
            <a:extLst>
              <a:ext uri="{FF2B5EF4-FFF2-40B4-BE49-F238E27FC236}">
                <a16:creationId xmlns:a16="http://schemas.microsoft.com/office/drawing/2014/main" id="{19D18834-74AB-4E08-911E-85E1FE0D3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9375" y="2574925"/>
            <a:ext cx="2203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53258" name="Rectangle 19">
            <a:extLst>
              <a:ext uri="{FF2B5EF4-FFF2-40B4-BE49-F238E27FC236}">
                <a16:creationId xmlns:a16="http://schemas.microsoft.com/office/drawing/2014/main" id="{CB5BF098-A32A-4D84-A00D-F8602AD8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2382838"/>
            <a:ext cx="536575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59" name="Rectangle 20">
            <a:extLst>
              <a:ext uri="{FF2B5EF4-FFF2-40B4-BE49-F238E27FC236}">
                <a16:creationId xmlns:a16="http://schemas.microsoft.com/office/drawing/2014/main" id="{B7D28F1A-14D8-4BDC-8240-26AF6E56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2382838"/>
            <a:ext cx="382587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60" name="Rectangle 21">
            <a:extLst>
              <a:ext uri="{FF2B5EF4-FFF2-40B4-BE49-F238E27FC236}">
                <a16:creationId xmlns:a16="http://schemas.microsoft.com/office/drawing/2014/main" id="{B8D8E67A-C259-4CCD-AA65-C5258900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2382838"/>
            <a:ext cx="574675" cy="192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61" name="Rectangle 22">
            <a:extLst>
              <a:ext uri="{FF2B5EF4-FFF2-40B4-BE49-F238E27FC236}">
                <a16:creationId xmlns:a16="http://schemas.microsoft.com/office/drawing/2014/main" id="{6C81974D-82BF-4D7B-8AFA-E6EA0E1A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2374900"/>
            <a:ext cx="536575" cy="192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62" name="Rectangle 23">
            <a:extLst>
              <a:ext uri="{FF2B5EF4-FFF2-40B4-BE49-F238E27FC236}">
                <a16:creationId xmlns:a16="http://schemas.microsoft.com/office/drawing/2014/main" id="{084ADDCB-EBCC-48E2-A137-4EB1189A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74900"/>
            <a:ext cx="382588" cy="192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63" name="Rectangle 24">
            <a:extLst>
              <a:ext uri="{FF2B5EF4-FFF2-40B4-BE49-F238E27FC236}">
                <a16:creationId xmlns:a16="http://schemas.microsoft.com/office/drawing/2014/main" id="{094D8AFA-E845-4FBD-A1AE-42196182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988" y="2374900"/>
            <a:ext cx="228600" cy="192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64" name="Text Box 25">
            <a:extLst>
              <a:ext uri="{FF2B5EF4-FFF2-40B4-BE49-F238E27FC236}">
                <a16:creationId xmlns:a16="http://schemas.microsoft.com/office/drawing/2014/main" id="{49D015EA-8EDB-408B-911D-02EAD5A0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29083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i="1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53265" name="Rectangle 26">
            <a:extLst>
              <a:ext uri="{FF2B5EF4-FFF2-40B4-BE49-F238E27FC236}">
                <a16:creationId xmlns:a16="http://schemas.microsoft.com/office/drawing/2014/main" id="{BD8EBAD1-9586-453C-8B41-D17D3284E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1624013"/>
            <a:ext cx="6581775" cy="195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3266" name="Text Box 27">
            <a:extLst>
              <a:ext uri="{FF2B5EF4-FFF2-40B4-BE49-F238E27FC236}">
                <a16:creationId xmlns:a16="http://schemas.microsoft.com/office/drawing/2014/main" id="{B6E26F4B-1523-4C9D-9F34-F5D6CA970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2924175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i="1">
                <a:latin typeface="Tahoma" panose="020B060403050404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72183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Terminologi</a:t>
            </a:r>
            <a:r>
              <a:rPr lang="en-US" sz="3600" b="1" dirty="0"/>
              <a:t> </a:t>
            </a:r>
            <a:r>
              <a:rPr lang="en-US" sz="3600" b="1" dirty="0" err="1"/>
              <a:t>dasar</a:t>
            </a:r>
            <a:r>
              <a:rPr lang="en-US" sz="3600" b="1" dirty="0"/>
              <a:t> :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b="1" dirty="0" err="1"/>
              <a:t>Antrian</a:t>
            </a:r>
            <a:endParaRPr lang="id-ID" sz="3600" b="1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" y="2209800"/>
            <a:ext cx="81355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Sistem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antrian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adalah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suatu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himpunan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pelanggan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pelayan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loket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serta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suatu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aturan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yang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mengatur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kedatangan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pelanggan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pemrosesan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masalah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pelayanan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antrian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dimana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dicirikan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oleh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lima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buah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komponen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yaitu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pola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kedatangan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pelanggan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pola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pelayanan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jumlah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pelayanan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kapasitas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fasilitas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untuk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menampung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pelanggan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aturan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pelanggan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dilayani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(Pangestu,dkk.2000)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C4709D2-2D8E-4046-AB23-7C44DD039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PROSES PANGGILAN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1A33583-6B7D-40D8-B09A-56EA50242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Random origination (dengan kondisi </a:t>
            </a:r>
            <a:r>
              <a:rPr lang="en-US">
                <a:sym typeface="Symbol" pitchFamily="18" charset="2"/>
              </a:rPr>
              <a:t></a:t>
            </a:r>
            <a:r>
              <a:rPr lang="en-US"/>
              <a:t>t</a:t>
            </a:r>
            <a:r>
              <a:rPr lang="en-US">
                <a:sym typeface="Symbol" pitchFamily="18" charset="2"/>
              </a:rPr>
              <a:t>0)</a:t>
            </a:r>
            <a:endParaRPr lang="en-US"/>
          </a:p>
          <a:p>
            <a:pPr lvl="1" eaLnBrk="1" hangingPunct="1">
              <a:defRPr/>
            </a:pPr>
            <a:r>
              <a:rPr lang="en-US"/>
              <a:t>Peluang sebuah panggilan muncul dalam interval (t,t+</a:t>
            </a:r>
            <a:r>
              <a:rPr lang="en-US">
                <a:sym typeface="Symbol" pitchFamily="18" charset="2"/>
              </a:rPr>
              <a:t></a:t>
            </a:r>
            <a:r>
              <a:rPr lang="en-US"/>
              <a:t>t] adalah </a:t>
            </a:r>
            <a:r>
              <a:rPr lang="en-US">
                <a:latin typeface="Symbol" pitchFamily="18" charset="2"/>
              </a:rPr>
              <a:t>l</a:t>
            </a:r>
            <a:r>
              <a:rPr lang="en-US">
                <a:sym typeface="Symbol" pitchFamily="18" charset="2"/>
              </a:rPr>
              <a:t></a:t>
            </a:r>
            <a:r>
              <a:rPr lang="en-US"/>
              <a:t>t (tidak tergantung t) dan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 adalah konstan</a:t>
            </a:r>
          </a:p>
          <a:p>
            <a:pPr lvl="1" eaLnBrk="1" hangingPunct="1">
              <a:defRPr/>
            </a:pPr>
            <a:r>
              <a:rPr lang="en-US"/>
              <a:t>Peluang dua atau lebih panggilan muncul pada selang (t,t+</a:t>
            </a:r>
            <a:r>
              <a:rPr lang="en-US">
                <a:sym typeface="Symbol" pitchFamily="18" charset="2"/>
              </a:rPr>
              <a:t></a:t>
            </a:r>
            <a:r>
              <a:rPr lang="en-US"/>
              <a:t>t] adalah nol</a:t>
            </a:r>
          </a:p>
          <a:p>
            <a:pPr lvl="1" eaLnBrk="1" hangingPunct="1">
              <a:defRPr/>
            </a:pPr>
            <a:r>
              <a:rPr lang="en-US"/>
              <a:t>Setiap panggilan saling bebas</a:t>
            </a:r>
          </a:p>
        </p:txBody>
      </p:sp>
      <p:sp>
        <p:nvSpPr>
          <p:cNvPr id="54278" name="Line 4">
            <a:extLst>
              <a:ext uri="{FF2B5EF4-FFF2-40B4-BE49-F238E27FC236}">
                <a16:creationId xmlns:a16="http://schemas.microsoft.com/office/drawing/2014/main" id="{B55F588A-978A-4FD4-B4A1-FECA68500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15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79" name="Line 5">
            <a:extLst>
              <a:ext uri="{FF2B5EF4-FFF2-40B4-BE49-F238E27FC236}">
                <a16:creationId xmlns:a16="http://schemas.microsoft.com/office/drawing/2014/main" id="{22E4BFC2-11C5-4457-BC45-B01F142D5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33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BDA3040E-1D4B-45D5-81FC-9E98C1575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1" name="Line 7">
            <a:extLst>
              <a:ext uri="{FF2B5EF4-FFF2-40B4-BE49-F238E27FC236}">
                <a16:creationId xmlns:a16="http://schemas.microsoft.com/office/drawing/2014/main" id="{9B79D894-7421-46BC-8827-3B627C695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2" name="Line 8">
            <a:extLst>
              <a:ext uri="{FF2B5EF4-FFF2-40B4-BE49-F238E27FC236}">
                <a16:creationId xmlns:a16="http://schemas.microsoft.com/office/drawing/2014/main" id="{F9CAA8F4-D543-4589-959F-E64317FC3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3" name="Line 9">
            <a:extLst>
              <a:ext uri="{FF2B5EF4-FFF2-40B4-BE49-F238E27FC236}">
                <a16:creationId xmlns:a16="http://schemas.microsoft.com/office/drawing/2014/main" id="{0C9C49E0-F241-4B00-8923-6BDEE8FEF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4" name="Line 10">
            <a:extLst>
              <a:ext uri="{FF2B5EF4-FFF2-40B4-BE49-F238E27FC236}">
                <a16:creationId xmlns:a16="http://schemas.microsoft.com/office/drawing/2014/main" id="{2991E2B3-8F24-43D8-8D3E-A5CD253AF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5" name="Line 11">
            <a:extLst>
              <a:ext uri="{FF2B5EF4-FFF2-40B4-BE49-F238E27FC236}">
                <a16:creationId xmlns:a16="http://schemas.microsoft.com/office/drawing/2014/main" id="{4AC84A3C-BC3B-41CA-A009-B034F3865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33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6" name="Text Box 12">
            <a:extLst>
              <a:ext uri="{FF2B5EF4-FFF2-40B4-BE49-F238E27FC236}">
                <a16:creationId xmlns:a16="http://schemas.microsoft.com/office/drawing/2014/main" id="{5A716729-0A7B-499E-9275-4D5298F2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5254625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id-ID" sz="2000">
                <a:latin typeface="Trebuchet MS" panose="020B0603020202020204" pitchFamily="34" charset="0"/>
              </a:rPr>
              <a:t>t</a:t>
            </a:r>
          </a:p>
        </p:txBody>
      </p:sp>
      <p:sp>
        <p:nvSpPr>
          <p:cNvPr id="54287" name="Text Box 13">
            <a:extLst>
              <a:ext uri="{FF2B5EF4-FFF2-40B4-BE49-F238E27FC236}">
                <a16:creationId xmlns:a16="http://schemas.microsoft.com/office/drawing/2014/main" id="{432E6421-0759-4557-8FBB-686DC9A6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8012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54288" name="Text Box 14">
            <a:extLst>
              <a:ext uri="{FF2B5EF4-FFF2-40B4-BE49-F238E27FC236}">
                <a16:creationId xmlns:a16="http://schemas.microsoft.com/office/drawing/2014/main" id="{EF4A6AC1-625A-4E0C-908B-5B8C52DC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6080125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>
                <a:latin typeface="Trebuchet MS" panose="020B0603020202020204" pitchFamily="34" charset="0"/>
              </a:rPr>
              <a:t>t</a:t>
            </a:r>
          </a:p>
        </p:txBody>
      </p:sp>
      <p:sp>
        <p:nvSpPr>
          <p:cNvPr id="54289" name="Text Box 15">
            <a:extLst>
              <a:ext uri="{FF2B5EF4-FFF2-40B4-BE49-F238E27FC236}">
                <a16:creationId xmlns:a16="http://schemas.microsoft.com/office/drawing/2014/main" id="{F5881C81-28C8-4D6B-B05B-C44B336B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863" y="5241925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id-ID" sz="2000">
                <a:latin typeface="Trebuchet MS" panose="020B0603020202020204" pitchFamily="34" charset="0"/>
              </a:rPr>
              <a:t>t</a:t>
            </a:r>
          </a:p>
        </p:txBody>
      </p:sp>
      <p:sp>
        <p:nvSpPr>
          <p:cNvPr id="54290" name="Text Box 16">
            <a:extLst>
              <a:ext uri="{FF2B5EF4-FFF2-40B4-BE49-F238E27FC236}">
                <a16:creationId xmlns:a16="http://schemas.microsoft.com/office/drawing/2014/main" id="{DF325158-C069-4AB0-ADC9-27196E8B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5105400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id-ID" sz="2000">
                <a:latin typeface="Trebuchet MS" panose="020B0603020202020204" pitchFamily="34" charset="0"/>
              </a:rPr>
              <a:t>t</a:t>
            </a:r>
          </a:p>
        </p:txBody>
      </p:sp>
      <p:sp>
        <p:nvSpPr>
          <p:cNvPr id="54291" name="AutoShape 17">
            <a:extLst>
              <a:ext uri="{FF2B5EF4-FFF2-40B4-BE49-F238E27FC236}">
                <a16:creationId xmlns:a16="http://schemas.microsoft.com/office/drawing/2014/main" id="{D96EF5A9-6884-48CD-9080-68502C751AA0}"/>
              </a:ext>
            </a:extLst>
          </p:cNvPr>
          <p:cNvSpPr>
            <a:spLocks/>
          </p:cNvSpPr>
          <p:nvPr/>
        </p:nvSpPr>
        <p:spPr bwMode="auto">
          <a:xfrm rot="5400000">
            <a:off x="3924300" y="2828925"/>
            <a:ext cx="381000" cy="4419600"/>
          </a:xfrm>
          <a:prstGeom prst="leftBrace">
            <a:avLst>
              <a:gd name="adj1" fmla="val 96667"/>
              <a:gd name="adj2" fmla="val 50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54292" name="Text Box 18">
            <a:extLst>
              <a:ext uri="{FF2B5EF4-FFF2-40B4-BE49-F238E27FC236}">
                <a16:creationId xmlns:a16="http://schemas.microsoft.com/office/drawing/2014/main" id="{45098CA3-817B-43CF-8C78-0BA99A6C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460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sz="2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4293" name="Text Box 19">
            <a:extLst>
              <a:ext uri="{FF2B5EF4-FFF2-40B4-BE49-F238E27FC236}">
                <a16:creationId xmlns:a16="http://schemas.microsoft.com/office/drawing/2014/main" id="{29B50AA4-11F8-40B5-9C5A-E8FD62CE2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76800"/>
            <a:ext cx="96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sz="24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id-ID" sz="2400">
                <a:latin typeface="Arial" panose="020B0604020202020204" pitchFamily="34" charset="0"/>
              </a:rPr>
              <a:t>t=t/n</a:t>
            </a:r>
          </a:p>
        </p:txBody>
      </p:sp>
      <p:sp>
        <p:nvSpPr>
          <p:cNvPr id="54294" name="Text Box 20">
            <a:extLst>
              <a:ext uri="{FF2B5EF4-FFF2-40B4-BE49-F238E27FC236}">
                <a16:creationId xmlns:a16="http://schemas.microsoft.com/office/drawing/2014/main" id="{E0D970BD-6828-4BB7-9EA4-05D1C740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4545013"/>
            <a:ext cx="162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d-ID" sz="2000">
                <a:latin typeface="Arial" panose="020B0604020202020204" pitchFamily="34" charset="0"/>
              </a:rPr>
              <a:t>Cukup besar</a:t>
            </a:r>
          </a:p>
        </p:txBody>
      </p:sp>
      <p:sp>
        <p:nvSpPr>
          <p:cNvPr id="54295" name="Line 21">
            <a:extLst>
              <a:ext uri="{FF2B5EF4-FFF2-40B4-BE49-F238E27FC236}">
                <a16:creationId xmlns:a16="http://schemas.microsoft.com/office/drawing/2014/main" id="{2559C0E4-3D4D-4F7E-B1E3-1926247F9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47259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11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C4D265B-0614-4205-B18B-04F83AABC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PROSES KEDATANGAN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EFC361-BE8B-4808-9067-F4CC13B77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3429000"/>
            <a:ext cx="8713787" cy="3263900"/>
          </a:xfrm>
        </p:spPr>
        <p:txBody>
          <a:bodyPr/>
          <a:lstStyle/>
          <a:p>
            <a:pPr marL="222250" indent="-222250" eaLnBrk="1" hangingPunct="1">
              <a:defRPr/>
            </a:pPr>
            <a:r>
              <a:rPr lang="en-US" sz="2000"/>
              <a:t>     : waktu antar kedatangan antara pelanggan </a:t>
            </a:r>
            <a:r>
              <a:rPr lang="en-US" sz="2000" i="1"/>
              <a:t>n</a:t>
            </a:r>
            <a:r>
              <a:rPr lang="en-US" sz="2000"/>
              <a:t> dan </a:t>
            </a:r>
            <a:r>
              <a:rPr lang="en-US" sz="2000" i="1"/>
              <a:t>n</a:t>
            </a:r>
            <a:r>
              <a:rPr lang="en-US" sz="2000"/>
              <a:t>+1</a:t>
            </a:r>
            <a:endParaRPr lang="en-US" sz="2000" baseline="30000"/>
          </a:p>
          <a:p>
            <a:pPr marL="222250" indent="-222250" eaLnBrk="1" hangingPunct="1">
              <a:defRPr/>
            </a:pPr>
            <a:r>
              <a:rPr lang="en-US" sz="2000"/>
              <a:t>      adalah peubah acak</a:t>
            </a:r>
          </a:p>
          <a:p>
            <a:pPr marL="222250" indent="-222250" eaLnBrk="1" hangingPunct="1">
              <a:defRPr/>
            </a:pPr>
            <a:r>
              <a:rPr lang="en-US" sz="2000"/>
              <a:t>                            adalah proses stokastik</a:t>
            </a:r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endParaRPr lang="en-US" sz="2000"/>
          </a:p>
          <a:p>
            <a:pPr marL="222250" indent="-222250"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000"/>
              <a:t>Waktu antar kedatangan terdistribusi identik dan memiliki common mean</a:t>
            </a:r>
          </a:p>
          <a:p>
            <a:pPr marL="222250" indent="-222250" eaLnBrk="1" hangingPunct="1">
              <a:defRPr/>
            </a:pPr>
            <a:endParaRPr lang="en-US" sz="2000"/>
          </a:p>
          <a:p>
            <a:pPr marL="222250" indent="-222250" eaLnBrk="1" hangingPunct="1">
              <a:defRPr/>
            </a:pPr>
            <a:endParaRPr lang="en-US" sz="2000">
              <a:latin typeface="Symbol" pitchFamily="18" charset="2"/>
            </a:endParaRPr>
          </a:p>
          <a:p>
            <a:pPr marL="222250" indent="-222250" eaLnBrk="1" hangingPunct="1">
              <a:defRPr/>
            </a:pPr>
            <a:r>
              <a:rPr lang="en-US" sz="2000">
                <a:latin typeface="Symbol" pitchFamily="18" charset="2"/>
              </a:rPr>
              <a:t>l</a:t>
            </a:r>
            <a:r>
              <a:rPr lang="en-US" sz="2000"/>
              <a:t> disebut laju kedatangan</a:t>
            </a:r>
          </a:p>
        </p:txBody>
      </p:sp>
      <p:sp>
        <p:nvSpPr>
          <p:cNvPr id="1040" name="Rectangle 4">
            <a:extLst>
              <a:ext uri="{FF2B5EF4-FFF2-40B4-BE49-F238E27FC236}">
                <a16:creationId xmlns:a16="http://schemas.microsoft.com/office/drawing/2014/main" id="{820FB71D-0B29-4A91-9C6B-673E6922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624013"/>
            <a:ext cx="6938962" cy="173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1" name="Rectangle 5">
            <a:extLst>
              <a:ext uri="{FF2B5EF4-FFF2-40B4-BE49-F238E27FC236}">
                <a16:creationId xmlns:a16="http://schemas.microsoft.com/office/drawing/2014/main" id="{85A3B559-F707-4D38-94CD-C39D36DCE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652713"/>
            <a:ext cx="881062" cy="1920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2" name="Rectangle 6">
            <a:extLst>
              <a:ext uri="{FF2B5EF4-FFF2-40B4-BE49-F238E27FC236}">
                <a16:creationId xmlns:a16="http://schemas.microsoft.com/office/drawing/2014/main" id="{B4613858-C73E-430E-95ED-CAE8E168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652713"/>
            <a:ext cx="625475" cy="1920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3" name="Rectangle 7">
            <a:extLst>
              <a:ext uri="{FF2B5EF4-FFF2-40B4-BE49-F238E27FC236}">
                <a16:creationId xmlns:a16="http://schemas.microsoft.com/office/drawing/2014/main" id="{BCFA8940-E2D7-4A9C-B479-E9409A81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652713"/>
            <a:ext cx="625475" cy="1920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4" name="Rectangle 8">
            <a:extLst>
              <a:ext uri="{FF2B5EF4-FFF2-40B4-BE49-F238E27FC236}">
                <a16:creationId xmlns:a16="http://schemas.microsoft.com/office/drawing/2014/main" id="{BE362879-6485-4D48-95DD-BFECDD1B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652713"/>
            <a:ext cx="669925" cy="1920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5" name="Line 9">
            <a:extLst>
              <a:ext uri="{FF2B5EF4-FFF2-40B4-BE49-F238E27FC236}">
                <a16:creationId xmlns:a16="http://schemas.microsoft.com/office/drawing/2014/main" id="{1119911D-5F6B-4E76-83D9-C919F5E1A9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775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6" name="Line 10">
            <a:extLst>
              <a:ext uri="{FF2B5EF4-FFF2-40B4-BE49-F238E27FC236}">
                <a16:creationId xmlns:a16="http://schemas.microsoft.com/office/drawing/2014/main" id="{0A0B0941-3512-446B-BDDF-2A532CB83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488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7" name="Rectangle 11">
            <a:extLst>
              <a:ext uri="{FF2B5EF4-FFF2-40B4-BE49-F238E27FC236}">
                <a16:creationId xmlns:a16="http://schemas.microsoft.com/office/drawing/2014/main" id="{0683F41C-FA0D-4BAB-84BF-88F93C06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652713"/>
            <a:ext cx="546100" cy="1920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48" name="Line 12">
            <a:extLst>
              <a:ext uri="{FF2B5EF4-FFF2-40B4-BE49-F238E27FC236}">
                <a16:creationId xmlns:a16="http://schemas.microsoft.com/office/drawing/2014/main" id="{E86C8C9A-EBD2-4C65-A624-2E52B42E3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5113" y="211455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49" name="Rectangle 13">
            <a:extLst>
              <a:ext uri="{FF2B5EF4-FFF2-40B4-BE49-F238E27FC236}">
                <a16:creationId xmlns:a16="http://schemas.microsoft.com/office/drawing/2014/main" id="{A50433AE-54E5-494F-A959-E6AC02D4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652713"/>
            <a:ext cx="942975" cy="1920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050" name="Line 14">
            <a:extLst>
              <a:ext uri="{FF2B5EF4-FFF2-40B4-BE49-F238E27FC236}">
                <a16:creationId xmlns:a16="http://schemas.microsoft.com/office/drawing/2014/main" id="{0DE94508-6686-42A5-8A5E-2E6A7DE654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1" name="Line 15">
            <a:extLst>
              <a:ext uri="{FF2B5EF4-FFF2-40B4-BE49-F238E27FC236}">
                <a16:creationId xmlns:a16="http://schemas.microsoft.com/office/drawing/2014/main" id="{6282F661-0254-47F2-A40B-1F276B306C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2" name="Line 16">
            <a:extLst>
              <a:ext uri="{FF2B5EF4-FFF2-40B4-BE49-F238E27FC236}">
                <a16:creationId xmlns:a16="http://schemas.microsoft.com/office/drawing/2014/main" id="{0AD8C873-BF5B-4FB4-AB59-44458F1E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2550" y="2844800"/>
            <a:ext cx="6540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1026" name="Object 17">
            <a:extLst>
              <a:ext uri="{FF2B5EF4-FFF2-40B4-BE49-F238E27FC236}">
                <a16:creationId xmlns:a16="http://schemas.microsoft.com/office/drawing/2014/main" id="{C96E1B79-0BC3-4FA9-8B5E-080F2D734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6163" y="18065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39700" imgH="139700" progId="">
                  <p:embed/>
                </p:oleObj>
              </mc:Choice>
              <mc:Fallback>
                <p:oleObj name="Equation" r:id="rId4" imgW="139700" imgH="139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1806575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8">
            <a:extLst>
              <a:ext uri="{FF2B5EF4-FFF2-40B4-BE49-F238E27FC236}">
                <a16:creationId xmlns:a16="http://schemas.microsoft.com/office/drawing/2014/main" id="{EC32A527-91D8-44EC-AA54-4AE0087FE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731963"/>
          <a:ext cx="5476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329914" imgH="177646" progId="">
                  <p:embed/>
                </p:oleObj>
              </mc:Choice>
              <mc:Fallback>
                <p:oleObj name="Equation" r:id="rId6" imgW="329914" imgH="1776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31963"/>
                        <a:ext cx="547688" cy="295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9">
            <a:extLst>
              <a:ext uri="{FF2B5EF4-FFF2-40B4-BE49-F238E27FC236}">
                <a16:creationId xmlns:a16="http://schemas.microsoft.com/office/drawing/2014/main" id="{70CF1835-7F61-48CE-A189-C38A60C9D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1731963"/>
          <a:ext cx="5667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342603" imgH="177646" progId="">
                  <p:embed/>
                </p:oleObj>
              </mc:Choice>
              <mc:Fallback>
                <p:oleObj name="Equation" r:id="rId8" imgW="342603" imgH="17764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731963"/>
                        <a:ext cx="566737" cy="293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Line 20">
            <a:extLst>
              <a:ext uri="{FF2B5EF4-FFF2-40B4-BE49-F238E27FC236}">
                <a16:creationId xmlns:a16="http://schemas.microsoft.com/office/drawing/2014/main" id="{815A3630-A8D3-4BB4-863D-B23ED41ED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211455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4" name="Line 21">
            <a:extLst>
              <a:ext uri="{FF2B5EF4-FFF2-40B4-BE49-F238E27FC236}">
                <a16:creationId xmlns:a16="http://schemas.microsoft.com/office/drawing/2014/main" id="{52F6AD9D-CDDB-46B6-A8E6-3448B9DB2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2384425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1029" name="Object 22">
            <a:extLst>
              <a:ext uri="{FF2B5EF4-FFF2-40B4-BE49-F238E27FC236}">
                <a16:creationId xmlns:a16="http://schemas.microsoft.com/office/drawing/2014/main" id="{2A2A24AD-9703-4180-A2F3-144A768F0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8163" y="1973263"/>
          <a:ext cx="327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0" imgW="165028" imgH="228501" progId="">
                  <p:embed/>
                </p:oleObj>
              </mc:Choice>
              <mc:Fallback>
                <p:oleObj name="Equation" r:id="rId10" imgW="165028" imgH="22850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973263"/>
                        <a:ext cx="327025" cy="449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23">
            <a:extLst>
              <a:ext uri="{FF2B5EF4-FFF2-40B4-BE49-F238E27FC236}">
                <a16:creationId xmlns:a16="http://schemas.microsoft.com/office/drawing/2014/main" id="{3FCCA65F-2518-4718-A458-41289E325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2806700"/>
          <a:ext cx="276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2" imgW="139700" imgH="228600" progId="">
                  <p:embed/>
                </p:oleObj>
              </mc:Choice>
              <mc:Fallback>
                <p:oleObj name="Equation" r:id="rId12" imgW="139700" imgH="228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806700"/>
                        <a:ext cx="276225" cy="449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4">
            <a:extLst>
              <a:ext uri="{FF2B5EF4-FFF2-40B4-BE49-F238E27FC236}">
                <a16:creationId xmlns:a16="http://schemas.microsoft.com/office/drawing/2014/main" id="{041E019B-EA4E-49DB-9DD2-0BBCE11A9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5700" y="2814638"/>
          <a:ext cx="1746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4" imgW="88746" imgH="152136" progId="">
                  <p:embed/>
                </p:oleObj>
              </mc:Choice>
              <mc:Fallback>
                <p:oleObj name="Equation" r:id="rId14" imgW="88746" imgH="15213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2814638"/>
                        <a:ext cx="174625" cy="3000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25">
            <a:extLst>
              <a:ext uri="{FF2B5EF4-FFF2-40B4-BE49-F238E27FC236}">
                <a16:creationId xmlns:a16="http://schemas.microsoft.com/office/drawing/2014/main" id="{9CAE27F3-01EF-4513-88E4-ABF280EAE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284538"/>
          <a:ext cx="3937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6" imgW="165028" imgH="228501" progId="">
                  <p:embed/>
                </p:oleObj>
              </mc:Choice>
              <mc:Fallback>
                <p:oleObj name="Equation" r:id="rId16" imgW="165028" imgH="22850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4538"/>
                        <a:ext cx="393700" cy="5445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26">
            <a:extLst>
              <a:ext uri="{FF2B5EF4-FFF2-40B4-BE49-F238E27FC236}">
                <a16:creationId xmlns:a16="http://schemas.microsoft.com/office/drawing/2014/main" id="{13DE5B31-50E4-48D8-839F-B4E3228F4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89363"/>
          <a:ext cx="3937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8" imgW="165028" imgH="228501" progId="">
                  <p:embed/>
                </p:oleObj>
              </mc:Choice>
              <mc:Fallback>
                <p:oleObj name="Equation" r:id="rId18" imgW="165028" imgH="228501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9363"/>
                        <a:ext cx="393700" cy="5445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27">
            <a:extLst>
              <a:ext uri="{FF2B5EF4-FFF2-40B4-BE49-F238E27FC236}">
                <a16:creationId xmlns:a16="http://schemas.microsoft.com/office/drawing/2014/main" id="{E0D14A8E-F4D2-4B0B-AA7D-B156E8C9F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4324350"/>
          <a:ext cx="16049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20" imgW="672808" imgH="228501" progId="">
                  <p:embed/>
                </p:oleObj>
              </mc:Choice>
              <mc:Fallback>
                <p:oleObj name="Equation" r:id="rId20" imgW="672808" imgH="228501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324350"/>
                        <a:ext cx="1604963" cy="5445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28">
            <a:extLst>
              <a:ext uri="{FF2B5EF4-FFF2-40B4-BE49-F238E27FC236}">
                <a16:creationId xmlns:a16="http://schemas.microsoft.com/office/drawing/2014/main" id="{057F39B7-6E9E-4E66-A236-BD653AE30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373688"/>
          <a:ext cx="2876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22" imgW="1206500" imgH="228600" progId="">
                  <p:embed/>
                </p:oleObj>
              </mc:Choice>
              <mc:Fallback>
                <p:oleObj name="Equation" r:id="rId22" imgW="120650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73688"/>
                        <a:ext cx="2876550" cy="5445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0605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2">
            <a:extLst>
              <a:ext uri="{FF2B5EF4-FFF2-40B4-BE49-F238E27FC236}">
                <a16:creationId xmlns:a16="http://schemas.microsoft.com/office/drawing/2014/main" id="{932E0F51-BF70-408C-96BB-7857C9D0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4582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R"/>
            </a:pPr>
            <a:r>
              <a:rPr lang="en-US" altLang="en-US" sz="2000" b="1">
                <a:latin typeface="Verdana" panose="020B0604030504040204" pitchFamily="34" charset="0"/>
              </a:rPr>
              <a:t>Proses Kedatangan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Merupakan spesifikasi bagaimana pelanggan datang ke sistem. Misal </a:t>
            </a:r>
            <a:r>
              <a:rPr lang="en-US" altLang="en-US" sz="2000" i="1">
                <a:latin typeface="Times" panose="02020603050405020304" pitchFamily="18" charset="0"/>
              </a:rPr>
              <a:t>A</a:t>
            </a:r>
            <a:r>
              <a:rPr lang="en-US" altLang="en-US" sz="2000" i="1" baseline="-25000">
                <a:latin typeface="Times" panose="02020603050405020304" pitchFamily="18" charset="0"/>
              </a:rPr>
              <a:t>i</a:t>
            </a:r>
            <a:r>
              <a:rPr lang="en-US" altLang="en-US" sz="2000">
                <a:latin typeface="Verdana" panose="020B0604030504040204" pitchFamily="34" charset="0"/>
              </a:rPr>
              <a:t> menyatakan selang waktu antara kedatangan pelanggan ke-</a:t>
            </a:r>
            <a:r>
              <a:rPr lang="en-US" altLang="en-US" sz="2000" i="1">
                <a:latin typeface="Times" panose="02020603050405020304" pitchFamily="18" charset="0"/>
              </a:rPr>
              <a:t>(i - 1)</a:t>
            </a:r>
            <a:r>
              <a:rPr lang="en-US" altLang="en-US" sz="2000">
                <a:latin typeface="Verdana" panose="020B0604030504040204" pitchFamily="34" charset="0"/>
              </a:rPr>
              <a:t> dan ke-</a:t>
            </a:r>
            <a:r>
              <a:rPr lang="en-US" altLang="en-US" sz="2000" i="1">
                <a:latin typeface="Times" panose="02020603050405020304" pitchFamily="18" charset="0"/>
              </a:rPr>
              <a:t>i </a:t>
            </a:r>
            <a:r>
              <a:rPr lang="en-US" altLang="en-US" sz="2000"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Verdana" panose="020B0604030504040204" pitchFamily="34" charset="0"/>
              </a:rPr>
              <a:t> </a:t>
            </a:r>
            <a:r>
              <a:rPr lang="en-US" altLang="en-US" sz="2000" i="1">
                <a:latin typeface="Verdana" panose="020B0604030504040204" pitchFamily="34" charset="0"/>
              </a:rPr>
              <a:t>inter-arrival time</a:t>
            </a:r>
            <a:r>
              <a:rPr lang="en-US" altLang="en-US" sz="2000">
                <a:latin typeface="Verdana" panose="020B0604030504040204" pitchFamily="34" charset="0"/>
              </a:rPr>
              <a:t>. Secara umum diasumsikan waktu </a:t>
            </a:r>
            <a:r>
              <a:rPr lang="en-US" altLang="en-US" sz="2000" i="1">
                <a:latin typeface="Times" panose="02020603050405020304" pitchFamily="18" charset="0"/>
              </a:rPr>
              <a:t>A</a:t>
            </a:r>
            <a:r>
              <a:rPr lang="en-US" altLang="en-US" sz="2000" i="1" baseline="-25000">
                <a:latin typeface="Times" panose="02020603050405020304" pitchFamily="18" charset="0"/>
              </a:rPr>
              <a:t>1</a:t>
            </a:r>
            <a:r>
              <a:rPr lang="en-US" altLang="en-US" sz="2000" i="1">
                <a:latin typeface="Times" panose="02020603050405020304" pitchFamily="18" charset="0"/>
              </a:rPr>
              <a:t>, A</a:t>
            </a:r>
            <a:r>
              <a:rPr lang="en-US" altLang="en-US" sz="2000" i="1" baseline="-25000">
                <a:latin typeface="Times" panose="02020603050405020304" pitchFamily="18" charset="0"/>
              </a:rPr>
              <a:t>2</a:t>
            </a:r>
            <a:r>
              <a:rPr lang="en-US" altLang="en-US" sz="2000" i="1">
                <a:latin typeface="Times" panose="02020603050405020304" pitchFamily="18" charset="0"/>
              </a:rPr>
              <a:t>, …, A</a:t>
            </a:r>
            <a:r>
              <a:rPr lang="en-US" altLang="en-US" sz="2000" i="1" baseline="-25000">
                <a:latin typeface="Times" panose="02020603050405020304" pitchFamily="18" charset="0"/>
              </a:rPr>
              <a:t>n</a:t>
            </a:r>
            <a:r>
              <a:rPr lang="en-US" altLang="en-US" sz="2000" i="1">
                <a:latin typeface="Times" panose="02020603050405020304" pitchFamily="18" charset="0"/>
              </a:rPr>
              <a:t>, …</a:t>
            </a:r>
            <a:r>
              <a:rPr lang="en-US" altLang="en-US" sz="2000">
                <a:latin typeface="Verdana" panose="020B0604030504040204" pitchFamily="34" charset="0"/>
              </a:rPr>
              <a:t> adalah peubah acak IID (Independent Identically Distributed). Rata-rata atau expected inter-arrival time dinyatakan </a:t>
            </a:r>
            <a:r>
              <a:rPr lang="en-US" altLang="en-US" sz="2000" i="1">
                <a:latin typeface="Times" panose="02020603050405020304" pitchFamily="18" charset="0"/>
              </a:rPr>
              <a:t>E(A)</a:t>
            </a:r>
            <a:r>
              <a:rPr lang="en-US" altLang="en-US" sz="2000">
                <a:latin typeface="Verdana" panose="020B0604030504040204" pitchFamily="34" charset="0"/>
              </a:rPr>
              <a:t>, dan </a:t>
            </a:r>
            <a:r>
              <a:rPr lang="en-US" altLang="en-US" sz="2000" i="1">
                <a:latin typeface="Symbol" panose="05050102010706020507" pitchFamily="18" charset="2"/>
              </a:rPr>
              <a:t>l</a:t>
            </a:r>
            <a:r>
              <a:rPr lang="en-US" altLang="en-US" sz="2000" i="1">
                <a:latin typeface="Verdana" panose="020B0604030504040204" pitchFamily="34" charset="0"/>
              </a:rPr>
              <a:t> </a:t>
            </a:r>
            <a:r>
              <a:rPr lang="en-US" altLang="en-US" sz="2000" i="1">
                <a:latin typeface="Times" panose="02020603050405020304" pitchFamily="18" charset="0"/>
              </a:rPr>
              <a:t>= 1/E(A)</a:t>
            </a:r>
            <a:r>
              <a:rPr lang="en-US" altLang="en-US" sz="2000">
                <a:latin typeface="Verdana" panose="020B0604030504040204" pitchFamily="34" charset="0"/>
              </a:rPr>
              <a:t> adalah </a:t>
            </a:r>
            <a:r>
              <a:rPr lang="en-US" altLang="en-US" sz="2000" i="1">
                <a:latin typeface="Verdana" panose="020B0604030504040204" pitchFamily="34" charset="0"/>
              </a:rPr>
              <a:t>laju kedatangan</a:t>
            </a:r>
            <a:r>
              <a:rPr lang="en-US" altLang="en-US" sz="2000">
                <a:latin typeface="Verdana" panose="020B0604030504040204" pitchFamily="34" charset="0"/>
              </a:rPr>
              <a:t> pelanggan. Perhatikan satuan: jika </a:t>
            </a:r>
            <a:r>
              <a:rPr lang="en-US" altLang="en-US" sz="2000" i="1">
                <a:latin typeface="Times" panose="02020603050405020304" pitchFamily="18" charset="0"/>
              </a:rPr>
              <a:t>A</a:t>
            </a:r>
            <a:r>
              <a:rPr lang="en-US" altLang="en-US" sz="2000" i="1" baseline="-25000">
                <a:latin typeface="Times" panose="02020603050405020304" pitchFamily="18" charset="0"/>
              </a:rPr>
              <a:t>i</a:t>
            </a:r>
            <a:r>
              <a:rPr lang="en-US" altLang="en-US" sz="2000">
                <a:latin typeface="Verdana" panose="020B0604030504040204" pitchFamily="34" charset="0"/>
              </a:rPr>
              <a:t> dalam second, maka </a:t>
            </a:r>
            <a:r>
              <a:rPr lang="en-US" altLang="en-US" sz="2000" i="1">
                <a:latin typeface="Symbol" panose="05050102010706020507" pitchFamily="18" charset="2"/>
              </a:rPr>
              <a:t>l</a:t>
            </a:r>
            <a:r>
              <a:rPr lang="en-US" altLang="en-US" sz="2000">
                <a:latin typeface="Verdana" panose="020B0604030504040204" pitchFamily="34" charset="0"/>
              </a:rPr>
              <a:t> dalam </a:t>
            </a:r>
            <a:r>
              <a:rPr lang="en-US" altLang="en-US" sz="2000" b="1">
                <a:latin typeface="Verdana" panose="020B0604030504040204" pitchFamily="34" charset="0"/>
              </a:rPr>
              <a:t>reciprocal (kebalikan) second</a:t>
            </a:r>
            <a:endParaRPr lang="en-US" altLang="en-US" sz="2000"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Perhatikan bahwa mengetahui laju kedatangan saja tidaklah cukup – selalu dibutuhkan distribusi probabilitas, di mana laju kedatangan memiliki mean – atau resiprok mean. Kecuali disebutkan secara khusus, biasanya diasumsikan distribusi eksponensial …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2477D2B-16D3-46A0-8457-7119CA44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KOMPONEN SISTEM ANTRIAN</a:t>
            </a:r>
          </a:p>
        </p:txBody>
      </p:sp>
    </p:spTree>
    <p:extLst>
      <p:ext uri="{BB962C8B-B14F-4D97-AF65-F5344CB8AC3E}">
        <p14:creationId xmlns:p14="http://schemas.microsoft.com/office/powerpoint/2010/main" val="67714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2">
            <a:extLst>
              <a:ext uri="{FF2B5EF4-FFF2-40B4-BE49-F238E27FC236}">
                <a16:creationId xmlns:a16="http://schemas.microsoft.com/office/drawing/2014/main" id="{6A45ADFC-881A-4869-9D4D-A91CFE2F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7471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2) </a:t>
            </a:r>
            <a:r>
              <a:rPr lang="en-US" altLang="en-US" sz="2000" b="1">
                <a:latin typeface="Verdana" panose="020B0604030504040204" pitchFamily="34" charset="0"/>
              </a:rPr>
              <a:t>Mekanisme Pelayanan</a:t>
            </a:r>
            <a:endParaRPr lang="en-US" altLang="en-US" sz="2000"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Dispesifikasikan oleh </a:t>
            </a:r>
            <a:r>
              <a:rPr lang="en-US" altLang="en-US" sz="2000" b="1">
                <a:latin typeface="Verdana" panose="020B0604030504040204" pitchFamily="34" charset="0"/>
              </a:rPr>
              <a:t>jumlah server</a:t>
            </a:r>
            <a:r>
              <a:rPr lang="en-US" altLang="en-US" sz="2000">
                <a:latin typeface="Verdana" panose="020B0604030504040204" pitchFamily="34" charset="0"/>
              </a:rPr>
              <a:t>, biasanya dinyatakan dengan peubah </a:t>
            </a:r>
            <a:r>
              <a:rPr lang="en-US" altLang="en-US" sz="2000" i="1">
                <a:latin typeface="Times" panose="02020603050405020304" pitchFamily="18" charset="0"/>
              </a:rPr>
              <a:t>s</a:t>
            </a:r>
            <a:r>
              <a:rPr lang="en-US" altLang="en-US" sz="2000">
                <a:latin typeface="Verdana" panose="020B0604030504040204" pitchFamily="34" charset="0"/>
              </a:rPr>
              <a:t>, dan distribusi probabilitas waktu layanan. Jika </a:t>
            </a:r>
            <a:r>
              <a:rPr lang="en-US" altLang="en-US" sz="2000" i="1">
                <a:latin typeface="Times" panose="02020603050405020304" pitchFamily="18" charset="0"/>
              </a:rPr>
              <a:t>S</a:t>
            </a:r>
            <a:r>
              <a:rPr lang="en-US" altLang="en-US" sz="2000" i="1" baseline="-25000">
                <a:latin typeface="Times" panose="02020603050405020304" pitchFamily="18" charset="0"/>
              </a:rPr>
              <a:t>1</a:t>
            </a:r>
            <a:r>
              <a:rPr lang="en-US" altLang="en-US" sz="2000" i="1">
                <a:latin typeface="Times" panose="02020603050405020304" pitchFamily="18" charset="0"/>
              </a:rPr>
              <a:t>, S</a:t>
            </a:r>
            <a:r>
              <a:rPr lang="en-US" altLang="en-US" sz="2000" i="1" baseline="-25000">
                <a:latin typeface="Times" panose="02020603050405020304" pitchFamily="18" charset="0"/>
              </a:rPr>
              <a:t>2</a:t>
            </a:r>
            <a:r>
              <a:rPr lang="en-US" altLang="en-US" sz="2000" i="1">
                <a:latin typeface="Times" panose="02020603050405020304" pitchFamily="18" charset="0"/>
              </a:rPr>
              <a:t>, …, S</a:t>
            </a:r>
            <a:r>
              <a:rPr lang="en-US" altLang="en-US" sz="2000" i="1" baseline="-25000">
                <a:latin typeface="Times" panose="02020603050405020304" pitchFamily="18" charset="0"/>
              </a:rPr>
              <a:t>n</a:t>
            </a:r>
            <a:r>
              <a:rPr lang="en-US" altLang="en-US" sz="2000" i="1">
                <a:latin typeface="Times" panose="02020603050405020304" pitchFamily="18" charset="0"/>
              </a:rPr>
              <a:t>, …</a:t>
            </a:r>
            <a:r>
              <a:rPr lang="en-US" altLang="en-US" sz="2000">
                <a:latin typeface="Verdana" panose="020B0604030504040204" pitchFamily="34" charset="0"/>
              </a:rPr>
              <a:t> adalah peubah acak IID untuk waktu layanan sekumpulan pelanggan, maka </a:t>
            </a:r>
            <a:r>
              <a:rPr lang="en-US" altLang="en-US" sz="2000" i="1">
                <a:latin typeface="Verdana" panose="020B0604030504040204" pitchFamily="34" charset="0"/>
              </a:rPr>
              <a:t>mean service time</a:t>
            </a:r>
            <a:r>
              <a:rPr lang="en-US" altLang="en-US" sz="2000">
                <a:latin typeface="Verdana" panose="020B0604030504040204" pitchFamily="34" charset="0"/>
              </a:rPr>
              <a:t> pelanggan dinyatakan oleh </a:t>
            </a:r>
            <a:r>
              <a:rPr lang="en-US" altLang="en-US" sz="2000" i="1">
                <a:latin typeface="Times" panose="02020603050405020304" pitchFamily="18" charset="0"/>
              </a:rPr>
              <a:t>E(S)</a:t>
            </a:r>
            <a:r>
              <a:rPr lang="en-US" altLang="en-US" sz="2000">
                <a:latin typeface="Verdana" panose="020B0604030504040204" pitchFamily="34" charset="0"/>
              </a:rPr>
              <a:t>, dan </a:t>
            </a:r>
            <a:r>
              <a:rPr lang="en-US" altLang="en-US" sz="2000" i="1">
                <a:cs typeface="Times New Roman" panose="02020603050405020304" pitchFamily="18" charset="0"/>
              </a:rPr>
              <a:t>µ</a:t>
            </a:r>
            <a:r>
              <a:rPr lang="en-US" altLang="en-US" sz="2000" i="1">
                <a:latin typeface="Verdana" panose="020B0604030504040204" pitchFamily="34" charset="0"/>
              </a:rPr>
              <a:t> </a:t>
            </a:r>
            <a:r>
              <a:rPr lang="en-US" altLang="en-US" sz="2000" i="1">
                <a:latin typeface="Times" panose="02020603050405020304" pitchFamily="18" charset="0"/>
              </a:rPr>
              <a:t>= 1/E(S)</a:t>
            </a:r>
            <a:r>
              <a:rPr lang="en-US" altLang="en-US" sz="2000">
                <a:latin typeface="Verdana" panose="020B0604030504040204" pitchFamily="34" charset="0"/>
              </a:rPr>
              <a:t> adalah </a:t>
            </a:r>
            <a:r>
              <a:rPr lang="en-US" altLang="en-US" sz="2000" i="1">
                <a:latin typeface="Verdana" panose="020B0604030504040204" pitchFamily="34" charset="0"/>
              </a:rPr>
              <a:t>service rate</a:t>
            </a:r>
            <a:r>
              <a:rPr lang="en-US" altLang="en-US" sz="2000">
                <a:latin typeface="Verdana" panose="020B0604030504040204" pitchFamily="34" charset="0"/>
              </a:rPr>
              <a:t> server.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Verdana" panose="020B0604030504040204" pitchFamily="34" charset="0"/>
              </a:rPr>
              <a:t>3) </a:t>
            </a:r>
            <a:r>
              <a:rPr lang="en-US" altLang="en-US" sz="2000" b="1">
                <a:latin typeface="Verdana" panose="020B0604030504040204" pitchFamily="34" charset="0"/>
              </a:rPr>
              <a:t>Disiplin Antrian</a:t>
            </a:r>
            <a:endParaRPr lang="en-US" altLang="en-US" sz="2000"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Merupakan aturan untuk memilih pelanggan berikutnya yang akan dilayani. Beberapa disiplin: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FIFO: First In First Out (antrian standar)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LIFO: Last In First Out (stack)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Verdana" panose="020B0604030504040204" pitchFamily="34" charset="0"/>
              </a:rPr>
              <a:t>Prioritas: suatu cara didefinisikan untuk menentukan prioritas pelanggan (priority queue)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97E8D9C-18F1-488A-9B38-2A499B05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KOMPONEN SISTEM ANTRIAN</a:t>
            </a:r>
          </a:p>
        </p:txBody>
      </p:sp>
    </p:spTree>
    <p:extLst>
      <p:ext uri="{BB962C8B-B14F-4D97-AF65-F5344CB8AC3E}">
        <p14:creationId xmlns:p14="http://schemas.microsoft.com/office/powerpoint/2010/main" val="111962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A8C049-5700-474B-B273-AA1FCEDE0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PROSES WAKTU LAYANAN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720519-D0F3-473D-9C07-F81C7EA4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3357563"/>
            <a:ext cx="8785225" cy="3105150"/>
          </a:xfrm>
        </p:spPr>
        <p:txBody>
          <a:bodyPr>
            <a:normAutofit lnSpcReduction="10000"/>
          </a:bodyPr>
          <a:lstStyle/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/>
              <a:t>   </a:t>
            </a:r>
            <a:r>
              <a:rPr lang="en-US" sz="2800"/>
              <a:t>: waktu layanan pelanggan </a:t>
            </a:r>
            <a:r>
              <a:rPr lang="en-US" i="1"/>
              <a:t>n</a:t>
            </a:r>
            <a:r>
              <a:rPr lang="en-US" sz="2800"/>
              <a:t> di server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 sz="2800"/>
              <a:t>                  	  adalah proses stokastik</a:t>
            </a:r>
          </a:p>
          <a:p>
            <a:pPr marL="222250" indent="-222250"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sz="2800"/>
              <a:t>Waktu layanan terdistribusi identik dengan common mean</a:t>
            </a:r>
          </a:p>
          <a:p>
            <a:pPr marL="222250" indent="-222250" eaLnBrk="1" hangingPunct="1">
              <a:lnSpc>
                <a:spcPct val="90000"/>
              </a:lnSpc>
              <a:defRPr/>
            </a:pPr>
            <a:endParaRPr lang="id-ID">
              <a:latin typeface="Symbol" pitchFamily="18" charset="2"/>
            </a:endParaRPr>
          </a:p>
          <a:p>
            <a:pPr marL="222250" indent="-222250" eaLnBrk="1" hangingPunct="1">
              <a:lnSpc>
                <a:spcPct val="90000"/>
              </a:lnSpc>
              <a:defRPr/>
            </a:pPr>
            <a:r>
              <a:rPr lang="en-US">
                <a:latin typeface="Symbol" pitchFamily="18" charset="2"/>
              </a:rPr>
              <a:t>m</a:t>
            </a:r>
            <a:r>
              <a:rPr lang="en-US" sz="2800"/>
              <a:t> disebut laju layana</a:t>
            </a:r>
            <a:r>
              <a:rPr lang="id-ID" sz="2800"/>
              <a:t>n</a:t>
            </a:r>
            <a:endParaRPr lang="en-US" sz="2800"/>
          </a:p>
          <a:p>
            <a:pPr marL="222250" indent="-222250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M"/>
              <a:defRPr/>
            </a:pPr>
            <a:r>
              <a:rPr lang="en-US" sz="2800"/>
              <a:t>Untuk paket, apakah waktu layanan benar-benar acak? </a:t>
            </a:r>
          </a:p>
        </p:txBody>
      </p:sp>
      <p:sp>
        <p:nvSpPr>
          <p:cNvPr id="2062" name="Rectangle 4">
            <a:extLst>
              <a:ext uri="{FF2B5EF4-FFF2-40B4-BE49-F238E27FC236}">
                <a16:creationId xmlns:a16="http://schemas.microsoft.com/office/drawing/2014/main" id="{2285DCFD-5518-457F-8834-BFF60589A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624013"/>
            <a:ext cx="6938962" cy="173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63" name="Rectangle 5">
            <a:extLst>
              <a:ext uri="{FF2B5EF4-FFF2-40B4-BE49-F238E27FC236}">
                <a16:creationId xmlns:a16="http://schemas.microsoft.com/office/drawing/2014/main" id="{E3D5377D-0ABE-4421-92BC-DBCBAC58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652713"/>
            <a:ext cx="881062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50F55D0C-3E98-4650-9540-64143B05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2652713"/>
            <a:ext cx="625475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65" name="Rectangle 7">
            <a:extLst>
              <a:ext uri="{FF2B5EF4-FFF2-40B4-BE49-F238E27FC236}">
                <a16:creationId xmlns:a16="http://schemas.microsoft.com/office/drawing/2014/main" id="{A3247ED2-9AA8-454C-BE3D-7ADB55F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652713"/>
            <a:ext cx="625475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66" name="Rectangle 8">
            <a:extLst>
              <a:ext uri="{FF2B5EF4-FFF2-40B4-BE49-F238E27FC236}">
                <a16:creationId xmlns:a16="http://schemas.microsoft.com/office/drawing/2014/main" id="{38EA46D9-7C76-40B3-A9CC-ADFF26BA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652713"/>
            <a:ext cx="669925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67" name="Line 9">
            <a:extLst>
              <a:ext uri="{FF2B5EF4-FFF2-40B4-BE49-F238E27FC236}">
                <a16:creationId xmlns:a16="http://schemas.microsoft.com/office/drawing/2014/main" id="{A22707BD-1CAF-4025-9874-FB7A8FE26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775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68" name="Line 10">
            <a:extLst>
              <a:ext uri="{FF2B5EF4-FFF2-40B4-BE49-F238E27FC236}">
                <a16:creationId xmlns:a16="http://schemas.microsoft.com/office/drawing/2014/main" id="{7C125FBF-7866-4205-B39E-26E6D10D44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488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69" name="Rectangle 11">
            <a:extLst>
              <a:ext uri="{FF2B5EF4-FFF2-40B4-BE49-F238E27FC236}">
                <a16:creationId xmlns:a16="http://schemas.microsoft.com/office/drawing/2014/main" id="{95BD74AB-A96F-4457-87C7-D362D5F5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652713"/>
            <a:ext cx="546100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70" name="Line 12">
            <a:extLst>
              <a:ext uri="{FF2B5EF4-FFF2-40B4-BE49-F238E27FC236}">
                <a16:creationId xmlns:a16="http://schemas.microsoft.com/office/drawing/2014/main" id="{20CCCBC0-58B3-46F0-8FD3-A1A7533C4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5113" y="211455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71" name="Rectangle 13">
            <a:extLst>
              <a:ext uri="{FF2B5EF4-FFF2-40B4-BE49-F238E27FC236}">
                <a16:creationId xmlns:a16="http://schemas.microsoft.com/office/drawing/2014/main" id="{FDDFDBF5-D69B-4FF4-A6B0-8D3DE3EF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652713"/>
            <a:ext cx="942975" cy="192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2072" name="Line 14">
            <a:extLst>
              <a:ext uri="{FF2B5EF4-FFF2-40B4-BE49-F238E27FC236}">
                <a16:creationId xmlns:a16="http://schemas.microsoft.com/office/drawing/2014/main" id="{D3F6EAA4-F725-4230-B031-998200B72B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73" name="Line 15">
            <a:extLst>
              <a:ext uri="{FF2B5EF4-FFF2-40B4-BE49-F238E27FC236}">
                <a16:creationId xmlns:a16="http://schemas.microsoft.com/office/drawing/2014/main" id="{D63A59B8-C63E-4574-9D4E-75CB1328C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2162175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74" name="Line 16">
            <a:extLst>
              <a:ext uri="{FF2B5EF4-FFF2-40B4-BE49-F238E27FC236}">
                <a16:creationId xmlns:a16="http://schemas.microsoft.com/office/drawing/2014/main" id="{CA577E71-9E7A-4A73-8578-B7B0491BC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2550" y="2844800"/>
            <a:ext cx="6540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2050" name="Object 17">
            <a:extLst>
              <a:ext uri="{FF2B5EF4-FFF2-40B4-BE49-F238E27FC236}">
                <a16:creationId xmlns:a16="http://schemas.microsoft.com/office/drawing/2014/main" id="{6ABF611F-BE35-42CB-9F7D-CB7EC5525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6163" y="180657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39700" imgH="139700" progId="">
                  <p:embed/>
                </p:oleObj>
              </mc:Choice>
              <mc:Fallback>
                <p:oleObj name="Equation" r:id="rId4" imgW="139700" imgH="139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1806575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>
            <a:extLst>
              <a:ext uri="{FF2B5EF4-FFF2-40B4-BE49-F238E27FC236}">
                <a16:creationId xmlns:a16="http://schemas.microsoft.com/office/drawing/2014/main" id="{591AC758-54F5-43FD-80AC-532828C54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731963"/>
          <a:ext cx="5476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329914" imgH="177646" progId="">
                  <p:embed/>
                </p:oleObj>
              </mc:Choice>
              <mc:Fallback>
                <p:oleObj name="Equation" r:id="rId6" imgW="329914" imgH="1776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31963"/>
                        <a:ext cx="547688" cy="295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>
            <a:extLst>
              <a:ext uri="{FF2B5EF4-FFF2-40B4-BE49-F238E27FC236}">
                <a16:creationId xmlns:a16="http://schemas.microsoft.com/office/drawing/2014/main" id="{D3E3FD28-3D10-43E6-BA20-A1045533D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1731963"/>
          <a:ext cx="5667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342603" imgH="177646" progId="">
                  <p:embed/>
                </p:oleObj>
              </mc:Choice>
              <mc:Fallback>
                <p:oleObj name="Equation" r:id="rId8" imgW="342603" imgH="17764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731963"/>
                        <a:ext cx="566737" cy="2936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Line 20">
            <a:extLst>
              <a:ext uri="{FF2B5EF4-FFF2-40B4-BE49-F238E27FC236}">
                <a16:creationId xmlns:a16="http://schemas.microsoft.com/office/drawing/2014/main" id="{F57C8615-B025-4297-A068-FB84F25F5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211455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2053" name="Object 21">
            <a:extLst>
              <a:ext uri="{FF2B5EF4-FFF2-40B4-BE49-F238E27FC236}">
                <a16:creationId xmlns:a16="http://schemas.microsoft.com/office/drawing/2014/main" id="{3CA2502D-3BB0-4858-BA06-4B55F76D1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463" y="2249488"/>
          <a:ext cx="3016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0" imgW="152334" imgH="228501" progId="">
                  <p:embed/>
                </p:oleObj>
              </mc:Choice>
              <mc:Fallback>
                <p:oleObj name="Equation" r:id="rId10" imgW="152334" imgH="22850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249488"/>
                        <a:ext cx="301625" cy="4492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2">
            <a:extLst>
              <a:ext uri="{FF2B5EF4-FFF2-40B4-BE49-F238E27FC236}">
                <a16:creationId xmlns:a16="http://schemas.microsoft.com/office/drawing/2014/main" id="{AA065C71-4372-494B-A844-2C3571587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5700" y="2814638"/>
          <a:ext cx="1746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2" imgW="88746" imgH="152136" progId="">
                  <p:embed/>
                </p:oleObj>
              </mc:Choice>
              <mc:Fallback>
                <p:oleObj name="Equation" r:id="rId12" imgW="88746" imgH="15213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2814638"/>
                        <a:ext cx="174625" cy="3000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3">
            <a:extLst>
              <a:ext uri="{FF2B5EF4-FFF2-40B4-BE49-F238E27FC236}">
                <a16:creationId xmlns:a16="http://schemas.microsoft.com/office/drawing/2014/main" id="{074F32E0-4B27-46EB-9402-0E145C940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57563"/>
          <a:ext cx="2746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4" imgW="152334" imgH="228501" progId="">
                  <p:embed/>
                </p:oleObj>
              </mc:Choice>
              <mc:Fallback>
                <p:oleObj name="Equation" r:id="rId14" imgW="152334" imgH="22850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274637" cy="41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4">
            <a:extLst>
              <a:ext uri="{FF2B5EF4-FFF2-40B4-BE49-F238E27FC236}">
                <a16:creationId xmlns:a16="http://schemas.microsoft.com/office/drawing/2014/main" id="{D5B5E8B7-0C2F-4416-A1D0-D5D6F2D17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60800"/>
          <a:ext cx="13985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6" imgW="660400" imgH="228600" progId="">
                  <p:embed/>
                </p:oleObj>
              </mc:Choice>
              <mc:Fallback>
                <p:oleObj name="Equation" r:id="rId16" imgW="66040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1398588" cy="41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25">
            <a:extLst>
              <a:ext uri="{FF2B5EF4-FFF2-40B4-BE49-F238E27FC236}">
                <a16:creationId xmlns:a16="http://schemas.microsoft.com/office/drawing/2014/main" id="{3AD7AABC-32E4-4B7E-8023-E45E591AB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868863"/>
          <a:ext cx="25923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8" imgW="1054100" imgH="228600" progId="">
                  <p:embed/>
                </p:oleObj>
              </mc:Choice>
              <mc:Fallback>
                <p:oleObj name="Equation" r:id="rId18" imgW="1054100" imgH="228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868863"/>
                        <a:ext cx="2592388" cy="5619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8401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5400" dirty="0"/>
              <a:t>Point </a:t>
            </a:r>
            <a:r>
              <a:rPr lang="en-US" sz="5400" dirty="0" err="1"/>
              <a:t>Penilaian</a:t>
            </a:r>
            <a:r>
              <a:rPr lang="en-US" sz="5400" dirty="0"/>
              <a:t>(*)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38200" y="22860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id-ID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UTS (35 %)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14295" y="4131793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id-ID" sz="3600" dirty="0"/>
              <a:t>Others (</a:t>
            </a:r>
            <a:r>
              <a:rPr lang="en-US" altLang="id-ID" sz="3600" dirty="0" err="1"/>
              <a:t>Tugas</a:t>
            </a:r>
            <a:r>
              <a:rPr lang="en-US" altLang="id-ID" sz="3600" dirty="0"/>
              <a:t>, Quiz, </a:t>
            </a:r>
            <a:r>
              <a:rPr lang="en-US" altLang="id-ID" sz="3600" dirty="0" err="1"/>
              <a:t>dll</a:t>
            </a:r>
            <a:r>
              <a:rPr lang="en-US" altLang="id-ID" sz="3600" dirty="0"/>
              <a:t>) (30%)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324866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id-ID" sz="3600" dirty="0"/>
              <a:t>UAS (35%)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1478" y="5114151"/>
            <a:ext cx="885252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id-ID" sz="2200" dirty="0"/>
              <a:t>(*) </a:t>
            </a:r>
            <a:r>
              <a:rPr lang="en-US" altLang="id-ID" sz="2200" dirty="0" err="1"/>
              <a:t>Masih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bisa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berubah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tergantung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kesepakatan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Dosen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kelas</a:t>
            </a:r>
            <a:r>
              <a:rPr lang="en-US" altLang="id-ID" sz="2200" dirty="0"/>
              <a:t> </a:t>
            </a:r>
            <a:r>
              <a:rPr lang="en-US" altLang="id-ID" sz="2200" dirty="0" err="1"/>
              <a:t>Paralel</a:t>
            </a:r>
            <a:r>
              <a:rPr lang="en-US" altLang="id-ID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3611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1619672" y="1124744"/>
            <a:ext cx="6120680" cy="51125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Komponen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b="1" dirty="0" err="1"/>
              <a:t>Antrian</a:t>
            </a:r>
            <a:endParaRPr lang="id-ID" sz="3600" b="1" dirty="0"/>
          </a:p>
        </p:txBody>
      </p:sp>
      <p:pic>
        <p:nvPicPr>
          <p:cNvPr id="4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362200"/>
            <a:ext cx="6019800" cy="23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50292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(1)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(</a:t>
            </a:r>
            <a:r>
              <a:rPr lang="en-US" i="1" dirty="0"/>
              <a:t>queue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(2)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(</a:t>
            </a:r>
            <a:r>
              <a:rPr lang="en-US" i="1" dirty="0"/>
              <a:t>service facility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Karakteristik</a:t>
            </a:r>
            <a:r>
              <a:rPr lang="en-US" sz="3600" b="1" dirty="0"/>
              <a:t> </a:t>
            </a:r>
            <a:r>
              <a:rPr lang="en-US" sz="3600" b="1" dirty="0" err="1"/>
              <a:t>Antrian</a:t>
            </a:r>
            <a:endParaRPr lang="id-ID" sz="36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209800"/>
            <a:ext cx="81355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Haluan</a:t>
            </a:r>
            <a:r>
              <a:rPr lang="en-US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dirty="0" err="1"/>
              <a:t>Rejeki</a:t>
            </a:r>
            <a:r>
              <a:rPr lang="en-US" dirty="0"/>
              <a:t> (2005),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prakteknya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0"/>
            <a:br>
              <a:rPr lang="en-US" dirty="0"/>
            </a:br>
            <a:r>
              <a:rPr lang="en-US" dirty="0"/>
              <a:t>a. </a:t>
            </a:r>
            <a:r>
              <a:rPr lang="en-US" i="1" dirty="0"/>
              <a:t>First In First Out </a:t>
            </a:r>
            <a:r>
              <a:rPr lang="en-US" dirty="0"/>
              <a:t>(FIFO)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First Come First Served </a:t>
            </a:r>
            <a:r>
              <a:rPr lang="en-US" dirty="0"/>
              <a:t>(FCFS),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b. Last In First Out </a:t>
            </a:r>
            <a:r>
              <a:rPr lang="en-US" dirty="0"/>
              <a:t>(LIFO)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Last Come First Serve </a:t>
            </a:r>
            <a:r>
              <a:rPr lang="en-US" dirty="0"/>
              <a:t>(LCFS),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Karakteristik</a:t>
            </a:r>
            <a:r>
              <a:rPr lang="en-US" sz="3600" b="1" dirty="0"/>
              <a:t> </a:t>
            </a:r>
            <a:r>
              <a:rPr lang="en-US" sz="3600" b="1" dirty="0" err="1"/>
              <a:t>Antrian</a:t>
            </a:r>
            <a:endParaRPr lang="id-ID" sz="36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209800"/>
            <a:ext cx="81355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c. </a:t>
            </a:r>
            <a:r>
              <a:rPr lang="en-US" i="1" dirty="0"/>
              <a:t>Priority Service </a:t>
            </a:r>
            <a:r>
              <a:rPr lang="en-US" dirty="0"/>
              <a:t>(PS),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tiba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i="1" dirty="0"/>
              <a:t>d. Service In Random Order </a:t>
            </a:r>
            <a:r>
              <a:rPr lang="en-US" dirty="0"/>
              <a:t>(SIRO),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r>
              <a:rPr lang="en-US" i="1" dirty="0"/>
              <a:t>e. General Service </a:t>
            </a:r>
            <a:r>
              <a:rPr lang="en-US" i="1" dirty="0" err="1"/>
              <a:t>Diciplint</a:t>
            </a:r>
            <a:r>
              <a:rPr lang="en-US" i="1" dirty="0"/>
              <a:t> </a:t>
            </a:r>
            <a:r>
              <a:rPr lang="en-US" dirty="0"/>
              <a:t>(GD),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tertib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ditaati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Design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b="1" dirty="0" err="1"/>
              <a:t>Antrian</a:t>
            </a:r>
            <a:endParaRPr lang="id-ID" sz="36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676400"/>
            <a:ext cx="813556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digolongkan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saluran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(</a:t>
            </a:r>
            <a:r>
              <a:rPr lang="en-US" sz="2000" dirty="0" err="1"/>
              <a:t>contoh</a:t>
            </a:r>
            <a:r>
              <a:rPr lang="en-US" sz="2000" dirty="0"/>
              <a:t>: 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kasir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(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pemberhentian</a:t>
            </a:r>
            <a:r>
              <a:rPr lang="en-US" sz="2000" dirty="0"/>
              <a:t>).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antrian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dikelompokkan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endParaRPr lang="en-US" sz="2000" dirty="0"/>
          </a:p>
          <a:p>
            <a:pPr lvl="0"/>
            <a:r>
              <a:rPr lang="en-US" sz="2000" dirty="0"/>
              <a:t>a.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antrian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endParaRPr lang="en-US" sz="2000" dirty="0"/>
          </a:p>
          <a:p>
            <a:pPr lvl="0"/>
            <a:r>
              <a:rPr lang="en-US" sz="2000" dirty="0"/>
              <a:t>b.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antrian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berganda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yang </a:t>
            </a:r>
            <a:r>
              <a:rPr lang="en-US" sz="2000" dirty="0" err="1"/>
              <a:t>memilki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c.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stasiun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pergi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  <a:p>
            <a:pPr lvl="0"/>
            <a:r>
              <a:rPr lang="en-US" sz="2000" dirty="0"/>
              <a:t>d.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berganda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jasa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stasiun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Design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b="1" dirty="0" err="1"/>
              <a:t>Antrian</a:t>
            </a:r>
            <a:r>
              <a:rPr lang="en-US" sz="3600" b="1" dirty="0"/>
              <a:t> </a:t>
            </a:r>
            <a:r>
              <a:rPr lang="en-US" sz="3600" b="1" dirty="0" err="1"/>
              <a:t>dasar</a:t>
            </a:r>
            <a:endParaRPr lang="id-ID" sz="3600" b="1" dirty="0"/>
          </a:p>
        </p:txBody>
      </p:sp>
      <p:pic>
        <p:nvPicPr>
          <p:cNvPr id="4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608200"/>
            <a:ext cx="5943600" cy="4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9132"/>
            <a:ext cx="9144000" cy="5988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07FF25-6B3B-4844-BC20-1CDE76063110}"/>
              </a:ext>
            </a:extLst>
          </p:cNvPr>
          <p:cNvSpPr txBox="1">
            <a:spLocks/>
          </p:cNvSpPr>
          <p:nvPr/>
        </p:nvSpPr>
        <p:spPr>
          <a:xfrm>
            <a:off x="323528" y="466751"/>
            <a:ext cx="6734175" cy="90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Distribusi</a:t>
            </a:r>
            <a:r>
              <a:rPr lang="en-US" sz="3600" b="1" dirty="0"/>
              <a:t> </a:t>
            </a:r>
            <a:r>
              <a:rPr lang="en-US" sz="3600" b="1" dirty="0" err="1"/>
              <a:t>waktu</a:t>
            </a:r>
            <a:r>
              <a:rPr lang="en-US" sz="3600" b="1" dirty="0"/>
              <a:t> </a:t>
            </a:r>
            <a:r>
              <a:rPr lang="en-US" sz="3600" b="1" dirty="0" err="1"/>
              <a:t>pelayanan</a:t>
            </a:r>
            <a:endParaRPr lang="id-ID" sz="3600" b="1" dirty="0"/>
          </a:p>
        </p:txBody>
      </p:sp>
      <p:pic>
        <p:nvPicPr>
          <p:cNvPr id="6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524000"/>
            <a:ext cx="5867400" cy="381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54864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(negative exponential probability distribution)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431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B32BBE2-D474-45BA-8E9C-ABEBB7795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APLIKASI SISTEM ANTRIAN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142F7672-12DC-420F-B5DC-C6E294F9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Telekomunikasi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Traffic control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Penentuan urutan operasi komputer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Prediksi performansi komputer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Layanan kesehatan (misalnya kontrol penggunaan bed </a:t>
            </a:r>
            <a:r>
              <a:rPr lang="id-ID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di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rumah sakit)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Airport traffic, penjualan tiket airline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Layout sistem manufaktur </a:t>
            </a:r>
          </a:p>
        </p:txBody>
      </p:sp>
    </p:spTree>
    <p:extLst>
      <p:ext uri="{BB962C8B-B14F-4D97-AF65-F5344CB8AC3E}">
        <p14:creationId xmlns:p14="http://schemas.microsoft.com/office/powerpoint/2010/main" val="42427384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384</TotalTime>
  <Words>1350</Words>
  <Application>Microsoft Office PowerPoint</Application>
  <PresentationFormat>On-screen Show (4:3)</PresentationFormat>
  <Paragraphs>239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Symbol</vt:lpstr>
      <vt:lpstr>Tahoma</vt:lpstr>
      <vt:lpstr>Times</vt:lpstr>
      <vt:lpstr>Times New Roman</vt:lpstr>
      <vt:lpstr>Trebuchet MS</vt:lpstr>
      <vt:lpstr>Verdana</vt:lpstr>
      <vt:lpstr>Wingdings</vt:lpstr>
      <vt:lpstr>Theme TekDig</vt:lpstr>
      <vt:lpstr>Equation</vt:lpstr>
      <vt:lpstr>Pendahuluan Sistem Antrian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APLIKASI SISTEM ANTRIAN</vt:lpstr>
      <vt:lpstr>CONTOH</vt:lpstr>
      <vt:lpstr>CONTOH SISTEM ANTRIAN</vt:lpstr>
      <vt:lpstr>BLOCKED CALLS CLEARED (BCC) REVIEW</vt:lpstr>
      <vt:lpstr>BLOCKED CALLS HELD (BCH) REVIEW</vt:lpstr>
      <vt:lpstr>BLOCKED CALLS WAIT (BCW)</vt:lpstr>
      <vt:lpstr>MASALAH SISTEM ANTRIAN</vt:lpstr>
      <vt:lpstr>SUMBER DELAY DI JARINGAN</vt:lpstr>
      <vt:lpstr>MODEL ANTRIAN DASAR</vt:lpstr>
      <vt:lpstr>MODEL ANTRIAN DASAR</vt:lpstr>
      <vt:lpstr>KARAKTERISTIK ANTRIAN</vt:lpstr>
      <vt:lpstr>PROSES PANGGILAN</vt:lpstr>
      <vt:lpstr>PROSES KEDATANGAN</vt:lpstr>
      <vt:lpstr>PowerPoint Presentation</vt:lpstr>
      <vt:lpstr>PowerPoint Presentation</vt:lpstr>
      <vt:lpstr>PROSES WAKTU LAYANAN</vt:lpstr>
      <vt:lpstr>Point Penilaian(*)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45</cp:revision>
  <dcterms:created xsi:type="dcterms:W3CDTF">2016-08-16T08:15:10Z</dcterms:created>
  <dcterms:modified xsi:type="dcterms:W3CDTF">2020-09-03T08:52:03Z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465123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