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98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265" r:id="rId3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515FB-B3BC-4EFF-A7BF-4803BA26EAA9}" type="datetimeFigureOut">
              <a:rPr lang="id-ID" smtClean="0"/>
              <a:pPr/>
              <a:t>03/09/2020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098A7-E9CA-4116-91C3-0ABD569D392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5400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" name="Picture 15" descr="C:\Users\X60\Pictures\IMG_0007_21-copy-810x426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865"/>
          <a:stretch/>
        </p:blipFill>
        <p:spPr bwMode="auto">
          <a:xfrm>
            <a:off x="235114" y="2474799"/>
            <a:ext cx="4840942" cy="434958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id-ID" altLang="id-ID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id-ID" altLang="id-ID"/>
          </a:p>
        </p:txBody>
      </p:sp>
      <p:sp>
        <p:nvSpPr>
          <p:cNvPr id="10" name="Titel 1"/>
          <p:cNvSpPr txBox="1">
            <a:spLocks/>
          </p:cNvSpPr>
          <p:nvPr/>
        </p:nvSpPr>
        <p:spPr bwMode="auto">
          <a:xfrm>
            <a:off x="338138" y="404664"/>
            <a:ext cx="6734175" cy="679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id-ID" sz="2000" dirty="0">
                <a:solidFill>
                  <a:schemeClr val="bg1"/>
                </a:solidFill>
                <a:ea typeface="ＭＳ Ｐゴシック" pitchFamily="34" charset="-128"/>
              </a:rPr>
              <a:t>S</a:t>
            </a:r>
            <a:r>
              <a:rPr lang="id-ID" altLang="id-ID" sz="2000" dirty="0">
                <a:solidFill>
                  <a:schemeClr val="bg1"/>
                </a:solidFill>
                <a:ea typeface="ＭＳ Ｐゴシック" pitchFamily="34" charset="-128"/>
              </a:rPr>
              <a:t>1</a:t>
            </a:r>
            <a:r>
              <a:rPr lang="en-US" altLang="id-ID" sz="2000" dirty="0">
                <a:solidFill>
                  <a:schemeClr val="bg1"/>
                </a:solidFill>
                <a:ea typeface="ＭＳ Ｐゴシック" pitchFamily="34" charset="-128"/>
              </a:rPr>
              <a:t> </a:t>
            </a:r>
            <a:r>
              <a:rPr lang="en-US" altLang="id-ID" sz="2000" dirty="0" err="1">
                <a:solidFill>
                  <a:schemeClr val="bg1"/>
                </a:solidFill>
                <a:ea typeface="ＭＳ Ｐゴシック" pitchFamily="34" charset="-128"/>
              </a:rPr>
              <a:t>Teknik</a:t>
            </a:r>
            <a:r>
              <a:rPr lang="en-US" altLang="id-ID" sz="2000" baseline="0" dirty="0">
                <a:solidFill>
                  <a:schemeClr val="bg1"/>
                </a:solidFill>
                <a:ea typeface="ＭＳ Ｐゴシック" pitchFamily="34" charset="-128"/>
              </a:rPr>
              <a:t> Telekomunikasi</a:t>
            </a:r>
            <a:br>
              <a:rPr lang="de-DE" altLang="id-ID" sz="2000" dirty="0">
                <a:solidFill>
                  <a:schemeClr val="bg1"/>
                </a:solidFill>
                <a:ea typeface="ＭＳ Ｐゴシック" pitchFamily="34" charset="-128"/>
              </a:rPr>
            </a:br>
            <a:r>
              <a:rPr lang="id-ID" altLang="id-ID" sz="2000" dirty="0">
                <a:solidFill>
                  <a:schemeClr val="bg1"/>
                </a:solidFill>
                <a:ea typeface="ＭＳ Ｐゴシック" pitchFamily="34" charset="-128"/>
              </a:rPr>
              <a:t>Fakultas Teknik Elektro</a:t>
            </a:r>
            <a:endParaRPr lang="de-DE" altLang="id-ID" sz="20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11" name="Untertitel 2"/>
          <p:cNvSpPr txBox="1">
            <a:spLocks/>
          </p:cNvSpPr>
          <p:nvPr/>
        </p:nvSpPr>
        <p:spPr>
          <a:xfrm>
            <a:off x="281749" y="1988840"/>
            <a:ext cx="6856413" cy="360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altLang="id-ID" sz="1800" dirty="0">
                <a:ea typeface="ＭＳ Ｐゴシック" pitchFamily="34" charset="-128"/>
              </a:rPr>
              <a:t>REKAYASA TRAFIK | TTH3J3 | Kur. 2016 | 2017/2018</a:t>
            </a:r>
            <a:endParaRPr lang="de-DE" altLang="id-ID" sz="1800" dirty="0">
              <a:ea typeface="ＭＳ Ｐゴシック" pitchFamily="34" charset="-128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88946" y="332656"/>
            <a:ext cx="1712912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64860" y="2753023"/>
            <a:ext cx="1436998" cy="1786753"/>
          </a:xfrm>
          <a:prstGeom prst="rect">
            <a:avLst/>
          </a:prstGeom>
        </p:spPr>
      </p:pic>
      <p:sp>
        <p:nvSpPr>
          <p:cNvPr id="15" name="Titel 1"/>
          <p:cNvSpPr txBox="1">
            <a:spLocks/>
          </p:cNvSpPr>
          <p:nvPr userDrawn="1"/>
        </p:nvSpPr>
        <p:spPr bwMode="auto">
          <a:xfrm>
            <a:off x="362717" y="1170626"/>
            <a:ext cx="6734175" cy="679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endParaRPr lang="de-DE" altLang="id-ID" sz="20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5254" y="2732263"/>
            <a:ext cx="2203050" cy="186208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5254" y="4869160"/>
            <a:ext cx="3810838" cy="171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78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7E14-2FCE-4D03-B5BD-C7E6DC0C0336}" type="datetimeFigureOut">
              <a:rPr lang="id-ID" smtClean="0"/>
              <a:pPr/>
              <a:t>03/09/2020</a:t>
            </a:fld>
            <a:endParaRPr lang="id-ID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83FB-08BB-4E59-8FE7-77DD629BD1D4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51747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69CEEB-1C7F-47B6-AB8A-213314173D8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C9D6B4-D5D0-4743-B821-0A0F9795E8F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1F2830-8963-4BAD-ADA8-3383B4E84E76}" type="slidenum">
              <a:rPr lang="en-US" altLang="id-ID"/>
              <a:pPr/>
              <a:t>‹#›</a:t>
            </a:fld>
            <a:endParaRPr lang="en-US" altLang="id-ID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7FD5A3D8-E462-45D8-B166-FFD03EEBA42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F6698F-B8F7-443A-A42E-194F8E3ED72B}" type="datetime3">
              <a:rPr lang="en-US"/>
              <a:pPr>
                <a:defRPr/>
              </a:pPr>
              <a:t>3 September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88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C6C2CF8-7848-4F4C-A0CE-752C636EB1C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B18A709-3FB0-4EB8-9794-381032D26AD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41E5F1-3843-4163-87A9-EFE7E28FFC7B}" type="slidenum">
              <a:rPr lang="en-US" altLang="id-ID"/>
              <a:pPr/>
              <a:t>‹#›</a:t>
            </a:fld>
            <a:endParaRPr lang="en-US" altLang="id-ID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6FCB8C55-BFA8-4971-8613-08692F92F4F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C1BAE1-985C-4B4D-9AE3-E5C27C457A58}" type="datetime3">
              <a:rPr lang="en-US"/>
              <a:pPr>
                <a:defRPr/>
              </a:pPr>
              <a:t>3 September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64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id-ID" altLang="id-ID"/>
          </a:p>
        </p:txBody>
      </p:sp>
      <p:sp>
        <p:nvSpPr>
          <p:cNvPr id="8" name="Line 14"/>
          <p:cNvSpPr>
            <a:spLocks noChangeShapeType="1"/>
          </p:cNvSpPr>
          <p:nvPr/>
        </p:nvSpPr>
        <p:spPr bwMode="auto">
          <a:xfrm>
            <a:off x="233300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4988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236082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773773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2709682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525077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2815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316097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1553871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id-ID" alt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476672"/>
            <a:ext cx="6085911" cy="940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3110" y="388285"/>
            <a:ext cx="2340000" cy="60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37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5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11" Type="http://schemas.openxmlformats.org/officeDocument/2006/relationships/image" Target="../media/image14.wmf"/><Relationship Id="rId5" Type="http://schemas.openxmlformats.org/officeDocument/2006/relationships/oleObject" Target="../embeddings/oleObject5.bin"/><Relationship Id="rId15" Type="http://schemas.openxmlformats.org/officeDocument/2006/relationships/image" Target="../media/image16.wmf"/><Relationship Id="rId10" Type="http://schemas.openxmlformats.org/officeDocument/2006/relationships/oleObject" Target="../embeddings/oleObject8.bin"/><Relationship Id="rId4" Type="http://schemas.openxmlformats.org/officeDocument/2006/relationships/image" Target="../media/image11.wmf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10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DB4E1-640F-45FE-A795-903BCF2D8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Antrian</a:t>
            </a:r>
            <a:r>
              <a:rPr lang="en-US" dirty="0"/>
              <a:t> </a:t>
            </a:r>
            <a:r>
              <a:rPr lang="en-US" dirty="0" err="1"/>
              <a:t>Prioritas</a:t>
            </a:r>
            <a:endParaRPr lang="id-ID" dirty="0"/>
          </a:p>
        </p:txBody>
      </p:sp>
      <p:graphicFrame>
        <p:nvGraphicFramePr>
          <p:cNvPr id="4103" name="Object 6">
            <a:extLst>
              <a:ext uri="{FF2B5EF4-FFF2-40B4-BE49-F238E27FC236}">
                <a16:creationId xmlns:a16="http://schemas.microsoft.com/office/drawing/2014/main" id="{70AEF757-8B12-4F7A-AC41-5D82FDAD015A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0007210"/>
              </p:ext>
            </p:extLst>
          </p:nvPr>
        </p:nvGraphicFramePr>
        <p:xfrm>
          <a:off x="1752600" y="2523558"/>
          <a:ext cx="6091238" cy="3091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Visio" r:id="rId3" imgW="6543000" imgH="3321000" progId="Visio.Drawing.11">
                  <p:embed/>
                </p:oleObj>
              </mc:Choice>
              <mc:Fallback>
                <p:oleObj name="Visio" r:id="rId3" imgW="6543000" imgH="3321000" progId="Visio.Drawing.11">
                  <p:embed/>
                  <p:pic>
                    <p:nvPicPr>
                      <p:cNvPr id="0" name="Picture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523558"/>
                        <a:ext cx="6091238" cy="30914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" name="Slide Number Placeholder 3">
            <a:extLst>
              <a:ext uri="{FF2B5EF4-FFF2-40B4-BE49-F238E27FC236}">
                <a16:creationId xmlns:a16="http://schemas.microsoft.com/office/drawing/2014/main" id="{0724826C-2C52-414B-BCE8-9F4D7C6242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5F2647-BC6C-4538-8236-0DF3856BFD54}" type="slidenum">
              <a:rPr lang="en-US" altLang="id-ID">
                <a:latin typeface="Arial Black" panose="020B0A04020102020204" pitchFamily="34" charset="0"/>
              </a:rPr>
              <a:pPr/>
              <a:t>1</a:t>
            </a:fld>
            <a:endParaRPr lang="en-US" altLang="id-ID">
              <a:latin typeface="Arial Black" panose="020B0A04020102020204" pitchFamily="34" charset="0"/>
            </a:endParaRPr>
          </a:p>
        </p:txBody>
      </p:sp>
      <p:sp>
        <p:nvSpPr>
          <p:cNvPr id="4101" name="Rectangle 3">
            <a:extLst>
              <a:ext uri="{FF2B5EF4-FFF2-40B4-BE49-F238E27FC236}">
                <a16:creationId xmlns:a16="http://schemas.microsoft.com/office/drawing/2014/main" id="{BE46B5FB-143A-4B17-8D21-755AEBC47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24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4102" name="Rectangle 4">
            <a:extLst>
              <a:ext uri="{FF2B5EF4-FFF2-40B4-BE49-F238E27FC236}">
                <a16:creationId xmlns:a16="http://schemas.microsoft.com/office/drawing/2014/main" id="{DFA06AB1-3272-4F38-9835-C4F2048E4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9" y="1608932"/>
            <a:ext cx="601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 dirty="0"/>
              <a:t> </a:t>
            </a:r>
            <a:r>
              <a:rPr lang="sv-SE" altLang="id-ID" b="1" dirty="0"/>
              <a:t>Usage Parameter Control   </a:t>
            </a:r>
            <a:endParaRPr lang="en-US" altLang="id-ID" dirty="0"/>
          </a:p>
        </p:txBody>
      </p:sp>
    </p:spTree>
    <p:extLst>
      <p:ext uri="{BB962C8B-B14F-4D97-AF65-F5344CB8AC3E}">
        <p14:creationId xmlns:p14="http://schemas.microsoft.com/office/powerpoint/2010/main" val="2771746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2">
            <a:extLst>
              <a:ext uri="{FF2B5EF4-FFF2-40B4-BE49-F238E27FC236}">
                <a16:creationId xmlns:a16="http://schemas.microsoft.com/office/drawing/2014/main" id="{63BE6179-AE89-4A06-AF46-9A538FD517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FEE65E2-6B2A-46C2-B13C-5C54BCA66B48}" type="slidenum">
              <a:rPr lang="en-US" altLang="id-ID">
                <a:latin typeface="Arial Black" panose="020B0A04020102020204" pitchFamily="34" charset="0"/>
              </a:rPr>
              <a:pPr/>
              <a:t>10</a:t>
            </a:fld>
            <a:endParaRPr lang="en-US" altLang="id-ID">
              <a:latin typeface="Arial Black" panose="020B0A04020102020204" pitchFamily="34" charset="0"/>
            </a:endParaRPr>
          </a:p>
        </p:txBody>
      </p:sp>
      <p:pic>
        <p:nvPicPr>
          <p:cNvPr id="13316" name="Picture 2">
            <a:extLst>
              <a:ext uri="{FF2B5EF4-FFF2-40B4-BE49-F238E27FC236}">
                <a16:creationId xmlns:a16="http://schemas.microsoft.com/office/drawing/2014/main" id="{BA055006-58B1-44EC-B38D-64D4CCB9D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6977063" cy="440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 Box 3">
            <a:extLst>
              <a:ext uri="{FF2B5EF4-FFF2-40B4-BE49-F238E27FC236}">
                <a16:creationId xmlns:a16="http://schemas.microsoft.com/office/drawing/2014/main" id="{5E82353D-E677-468E-9A7A-823F36AD2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438" y="795338"/>
            <a:ext cx="3211512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1299" tIns="40650" rIns="81299" bIns="40650">
            <a:spAutoFit/>
          </a:bodyPr>
          <a:lstStyle>
            <a:lvl1pPr defTabSz="812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12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12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12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12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800" b="1">
                <a:latin typeface="Times New Roman" panose="02020603050405020304" pitchFamily="18" charset="0"/>
              </a:rPr>
              <a:t>Gateway Processing</a:t>
            </a:r>
          </a:p>
        </p:txBody>
      </p:sp>
    </p:spTree>
    <p:extLst>
      <p:ext uri="{BB962C8B-B14F-4D97-AF65-F5344CB8AC3E}">
        <p14:creationId xmlns:p14="http://schemas.microsoft.com/office/powerpoint/2010/main" val="3240318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>
            <a:extLst>
              <a:ext uri="{FF2B5EF4-FFF2-40B4-BE49-F238E27FC236}">
                <a16:creationId xmlns:a16="http://schemas.microsoft.com/office/drawing/2014/main" id="{5E9F440C-B35A-4CB2-9D74-A24C691F8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44449EE-AD3D-4490-9062-E27C98CE52C1}" type="slidenum">
              <a:rPr lang="en-US" altLang="id-ID">
                <a:latin typeface="Arial Black" panose="020B0A04020102020204" pitchFamily="34" charset="0"/>
              </a:rPr>
              <a:pPr/>
              <a:t>11</a:t>
            </a:fld>
            <a:endParaRPr lang="en-US" altLang="id-ID">
              <a:latin typeface="Arial Black" panose="020B0A04020102020204" pitchFamily="34" charset="0"/>
            </a:endParaRP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E9930D36-23D2-443D-9930-ED0179372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24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14342" name="Rectangle 5">
            <a:extLst>
              <a:ext uri="{FF2B5EF4-FFF2-40B4-BE49-F238E27FC236}">
                <a16:creationId xmlns:a16="http://schemas.microsoft.com/office/drawing/2014/main" id="{5C7C82B5-3644-40DF-94D5-A2065AB23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955800"/>
            <a:ext cx="82296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5175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id-ID" sz="3200"/>
              <a:t>Contoh dalam VoIP QoS : 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</a:pPr>
            <a:r>
              <a:rPr lang="en-US" altLang="id-ID" sz="2800"/>
              <a:t>Classification 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</a:pPr>
            <a:r>
              <a:rPr lang="en-US" altLang="id-ID" sz="2800"/>
              <a:t>Queuing 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</a:pPr>
            <a:r>
              <a:rPr lang="en-US" altLang="id-ID" sz="2800"/>
              <a:t>Network provisioning</a:t>
            </a:r>
            <a:endParaRPr lang="en-GB" altLang="id-ID" sz="2800"/>
          </a:p>
        </p:txBody>
      </p:sp>
    </p:spTree>
    <p:extLst>
      <p:ext uri="{BB962C8B-B14F-4D97-AF65-F5344CB8AC3E}">
        <p14:creationId xmlns:p14="http://schemas.microsoft.com/office/powerpoint/2010/main" val="1906611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>
            <a:extLst>
              <a:ext uri="{FF2B5EF4-FFF2-40B4-BE49-F238E27FC236}">
                <a16:creationId xmlns:a16="http://schemas.microsoft.com/office/drawing/2014/main" id="{E17C4142-5C31-4C0B-AE84-C6C171C1D3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id-ID">
                <a:solidFill>
                  <a:srgbClr val="FF0000"/>
                </a:solidFill>
              </a:rPr>
              <a:t>Queuing’</a:t>
            </a:r>
            <a:r>
              <a:rPr lang="en-GB" altLang="id-ID"/>
              <a:t>s Premise</a:t>
            </a: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0AC91ACC-3672-431F-BD3E-60A0CA73DF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id-ID"/>
              <a:t>Getting better service is a matter </a:t>
            </a:r>
            <a:br>
              <a:rPr lang="en-GB" altLang="id-ID"/>
            </a:br>
            <a:r>
              <a:rPr lang="en-GB" altLang="id-ID"/>
              <a:t>of </a:t>
            </a:r>
            <a:r>
              <a:rPr lang="en-GB" altLang="id-ID" i="1">
                <a:solidFill>
                  <a:srgbClr val="FFFF00"/>
                </a:solidFill>
              </a:rPr>
              <a:t>managing congested queues</a:t>
            </a:r>
          </a:p>
          <a:p>
            <a:pPr eaLnBrk="1" hangingPunct="1"/>
            <a:r>
              <a:rPr lang="en-GB" altLang="id-ID"/>
              <a:t>Over-all latency and bandwidth are constant</a:t>
            </a:r>
            <a:r>
              <a:rPr lang="en-US" altLang="id-ID"/>
              <a:t> </a:t>
            </a:r>
            <a:endParaRPr lang="en-GB" altLang="id-ID"/>
          </a:p>
          <a:p>
            <a:pPr lvl="1" eaLnBrk="1" hangingPunct="1"/>
            <a:r>
              <a:rPr lang="en-GB" altLang="id-ID"/>
              <a:t>Make some traffic absorb latency, and therefore give up bandwidth</a:t>
            </a:r>
          </a:p>
          <a:p>
            <a:pPr lvl="1" eaLnBrk="1" hangingPunct="1"/>
            <a:r>
              <a:rPr lang="en-GB" altLang="id-ID"/>
              <a:t>Shield other traffic from latency, and therefore gain bandwidth</a:t>
            </a:r>
          </a:p>
        </p:txBody>
      </p:sp>
      <p:sp>
        <p:nvSpPr>
          <p:cNvPr id="15362" name="Slide Number Placeholder 4">
            <a:extLst>
              <a:ext uri="{FF2B5EF4-FFF2-40B4-BE49-F238E27FC236}">
                <a16:creationId xmlns:a16="http://schemas.microsoft.com/office/drawing/2014/main" id="{AD6D3B9F-B31A-4075-BA00-940351C290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FFCCFC-7C47-45BE-98E7-5256C0820098}" type="slidenum">
              <a:rPr lang="en-US" altLang="id-ID">
                <a:latin typeface="Arial Black" panose="020B0A04020102020204" pitchFamily="34" charset="0"/>
              </a:rPr>
              <a:pPr/>
              <a:t>12</a:t>
            </a:fld>
            <a:endParaRPr lang="en-US" altLang="id-ID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200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>
            <a:extLst>
              <a:ext uri="{FF2B5EF4-FFF2-40B4-BE49-F238E27FC236}">
                <a16:creationId xmlns:a16="http://schemas.microsoft.com/office/drawing/2014/main" id="{A4428D41-2716-4F01-A310-91D5986B2B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id-ID"/>
              <a:t>FIFO </a:t>
            </a:r>
            <a:r>
              <a:rPr lang="en-GB" altLang="id-ID">
                <a:solidFill>
                  <a:srgbClr val="FF0000"/>
                </a:solidFill>
              </a:rPr>
              <a:t>Queuing</a:t>
            </a: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B23B2A5A-10D9-4031-A5DA-8C3AF95DA2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id-ID"/>
              <a:t>Premise</a:t>
            </a:r>
          </a:p>
          <a:p>
            <a:pPr lvl="1" eaLnBrk="1" hangingPunct="1"/>
            <a:r>
              <a:rPr lang="en-GB" altLang="id-ID"/>
              <a:t>“Packets leave in order of arrival”</a:t>
            </a:r>
          </a:p>
          <a:p>
            <a:pPr eaLnBrk="1" hangingPunct="1"/>
            <a:r>
              <a:rPr lang="en-GB" altLang="id-ID"/>
              <a:t>Fixed queue lengths</a:t>
            </a:r>
          </a:p>
          <a:p>
            <a:pPr lvl="1" eaLnBrk="1" hangingPunct="1"/>
            <a:r>
              <a:rPr lang="en-GB" altLang="id-ID"/>
              <a:t>Results in </a:t>
            </a:r>
            <a:r>
              <a:rPr lang="en-GB" altLang="id-ID">
                <a:solidFill>
                  <a:srgbClr val="FF0000"/>
                </a:solidFill>
              </a:rPr>
              <a:t>dropping from tai</a:t>
            </a:r>
            <a:r>
              <a:rPr lang="en-GB" altLang="id-ID"/>
              <a:t>l of </a:t>
            </a:r>
            <a:br>
              <a:rPr lang="en-GB" altLang="id-ID"/>
            </a:br>
            <a:r>
              <a:rPr lang="en-GB" altLang="id-ID"/>
              <a:t>queue under load</a:t>
            </a:r>
          </a:p>
          <a:p>
            <a:pPr lvl="1" eaLnBrk="1" hangingPunct="1"/>
            <a:r>
              <a:rPr lang="en-GB" altLang="id-ID"/>
              <a:t>Results in flow synchronization</a:t>
            </a:r>
          </a:p>
        </p:txBody>
      </p:sp>
      <p:sp>
        <p:nvSpPr>
          <p:cNvPr id="16386" name="Slide Number Placeholder 4">
            <a:extLst>
              <a:ext uri="{FF2B5EF4-FFF2-40B4-BE49-F238E27FC236}">
                <a16:creationId xmlns:a16="http://schemas.microsoft.com/office/drawing/2014/main" id="{421A3B4C-5B6C-4ED9-B8A8-4D1B01115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4DB0359-48C5-4CAF-894D-F4A8B383B255}" type="slidenum">
              <a:rPr lang="en-US" altLang="id-ID">
                <a:latin typeface="Arial Black" panose="020B0A04020102020204" pitchFamily="34" charset="0"/>
              </a:rPr>
              <a:pPr/>
              <a:t>13</a:t>
            </a:fld>
            <a:endParaRPr lang="en-US" altLang="id-ID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185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>
            <a:extLst>
              <a:ext uri="{FF2B5EF4-FFF2-40B4-BE49-F238E27FC236}">
                <a16:creationId xmlns:a16="http://schemas.microsoft.com/office/drawing/2014/main" id="{9B7CFDE9-6C03-4DFB-9371-934128E2DD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altLang="id-ID"/>
              <a:t>Simplest QoS Algorithm: Priority </a:t>
            </a:r>
            <a:r>
              <a:rPr lang="en-GB" altLang="id-ID">
                <a:solidFill>
                  <a:srgbClr val="FF0000"/>
                </a:solidFill>
              </a:rPr>
              <a:t>Queuing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FF82644E-9D04-4BB9-8257-34D5FBDCB6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id-ID"/>
              <a:t>Stated requirement:</a:t>
            </a:r>
          </a:p>
          <a:p>
            <a:pPr lvl="1" eaLnBrk="1" hangingPunct="1"/>
            <a:r>
              <a:rPr lang="en-GB" altLang="id-ID"/>
              <a:t>“If &lt;application&gt; has traffic waiting, </a:t>
            </a:r>
            <a:br>
              <a:rPr lang="en-GB" altLang="id-ID"/>
            </a:br>
            <a:r>
              <a:rPr lang="en-GB" altLang="id-ID"/>
              <a:t> </a:t>
            </a:r>
            <a:r>
              <a:rPr lang="en-GB" altLang="id-ID" sz="2600" i="1">
                <a:solidFill>
                  <a:srgbClr val="FFFF00"/>
                </a:solidFill>
              </a:rPr>
              <a:t>send it next</a:t>
            </a:r>
            <a:r>
              <a:rPr lang="en-GB" altLang="id-ID"/>
              <a:t>”</a:t>
            </a:r>
          </a:p>
          <a:p>
            <a:pPr eaLnBrk="1" hangingPunct="1"/>
            <a:r>
              <a:rPr lang="en-GB" altLang="id-ID"/>
              <a:t>Commonly implemented</a:t>
            </a:r>
          </a:p>
          <a:p>
            <a:pPr lvl="1" eaLnBrk="1" hangingPunct="1"/>
            <a:r>
              <a:rPr lang="en-GB" altLang="id-ID"/>
              <a:t>Defined behaviour of IP precedence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GB" altLang="id-ID"/>
          </a:p>
        </p:txBody>
      </p:sp>
      <p:sp>
        <p:nvSpPr>
          <p:cNvPr id="17410" name="Slide Number Placeholder 4">
            <a:extLst>
              <a:ext uri="{FF2B5EF4-FFF2-40B4-BE49-F238E27FC236}">
                <a16:creationId xmlns:a16="http://schemas.microsoft.com/office/drawing/2014/main" id="{BF162573-DD95-489E-9334-17FC2A8D1B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FE6C93F-4FF2-45FA-B3BF-201FDBEC2B4A}" type="slidenum">
              <a:rPr lang="en-US" altLang="id-ID">
                <a:latin typeface="Arial Black" panose="020B0A04020102020204" pitchFamily="34" charset="0"/>
              </a:rPr>
              <a:pPr/>
              <a:t>14</a:t>
            </a:fld>
            <a:endParaRPr lang="en-US" altLang="id-ID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143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>
            <a:extLst>
              <a:ext uri="{FF2B5EF4-FFF2-40B4-BE49-F238E27FC236}">
                <a16:creationId xmlns:a16="http://schemas.microsoft.com/office/drawing/2014/main" id="{C559CE39-A69C-4FE5-821B-4DAF8F4558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altLang="id-ID">
                <a:solidFill>
                  <a:srgbClr val="FF0000"/>
                </a:solidFill>
              </a:rPr>
              <a:t>Priority Queuing </a:t>
            </a:r>
            <a:r>
              <a:rPr lang="en-GB" altLang="id-ID"/>
              <a:t>Implementation Approach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B4586CE6-99EF-4261-A317-FC6ED8D700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id-ID"/>
              <a:t>Identify interesting traffic</a:t>
            </a:r>
          </a:p>
          <a:p>
            <a:pPr lvl="1" eaLnBrk="1" hangingPunct="1"/>
            <a:r>
              <a:rPr lang="en-GB" altLang="id-ID"/>
              <a:t>Access lists</a:t>
            </a:r>
          </a:p>
          <a:p>
            <a:pPr eaLnBrk="1" hangingPunct="1"/>
            <a:r>
              <a:rPr lang="en-GB" altLang="id-ID"/>
              <a:t>Place traffic in </a:t>
            </a:r>
            <a:r>
              <a:rPr lang="en-GB" altLang="id-ID">
                <a:solidFill>
                  <a:srgbClr val="FF0000"/>
                </a:solidFill>
              </a:rPr>
              <a:t>various </a:t>
            </a:r>
            <a:r>
              <a:rPr lang="en-GB" altLang="id-ID"/>
              <a:t>queues</a:t>
            </a:r>
          </a:p>
          <a:p>
            <a:pPr eaLnBrk="1" hangingPunct="1"/>
            <a:r>
              <a:rPr lang="en-GB" altLang="id-ID"/>
              <a:t>De queue in order of queue precedence</a:t>
            </a:r>
          </a:p>
        </p:txBody>
      </p:sp>
      <p:sp>
        <p:nvSpPr>
          <p:cNvPr id="18434" name="Slide Number Placeholder 4">
            <a:extLst>
              <a:ext uri="{FF2B5EF4-FFF2-40B4-BE49-F238E27FC236}">
                <a16:creationId xmlns:a16="http://schemas.microsoft.com/office/drawing/2014/main" id="{D0A21B87-7EB2-4B55-BEBD-F23C7FBA5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42D5D57-F24C-4705-A451-DCA81EC60DDF}" type="slidenum">
              <a:rPr lang="en-US" altLang="id-ID">
                <a:latin typeface="Arial Black" panose="020B0A04020102020204" pitchFamily="34" charset="0"/>
              </a:rPr>
              <a:pPr/>
              <a:t>15</a:t>
            </a:fld>
            <a:endParaRPr lang="en-US" altLang="id-ID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509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2">
            <a:extLst>
              <a:ext uri="{FF2B5EF4-FFF2-40B4-BE49-F238E27FC236}">
                <a16:creationId xmlns:a16="http://schemas.microsoft.com/office/drawing/2014/main" id="{F7F8F780-02CA-4639-AFF1-5CD85BEA5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2E7A1B-2596-48FF-97BE-F97DAAF64974}" type="slidenum">
              <a:rPr lang="en-US" altLang="id-ID">
                <a:latin typeface="Arial Black" panose="020B0A04020102020204" pitchFamily="34" charset="0"/>
              </a:rPr>
              <a:pPr/>
              <a:t>16</a:t>
            </a:fld>
            <a:endParaRPr lang="en-US" altLang="id-ID">
              <a:latin typeface="Arial Black" panose="020B0A04020102020204" pitchFamily="34" charset="0"/>
            </a:endParaRPr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68F8ECAB-F2AA-401C-A47A-48DFE75AE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816323"/>
            <a:ext cx="4797425" cy="3346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19461" name="Freeform 3">
            <a:extLst>
              <a:ext uri="{FF2B5EF4-FFF2-40B4-BE49-F238E27FC236}">
                <a16:creationId xmlns:a16="http://schemas.microsoft.com/office/drawing/2014/main" id="{A1FF38B4-0E02-4111-A6E1-06A13B14CBCD}"/>
              </a:ext>
            </a:extLst>
          </p:cNvPr>
          <p:cNvSpPr>
            <a:spLocks/>
          </p:cNvSpPr>
          <p:nvPr/>
        </p:nvSpPr>
        <p:spPr bwMode="auto">
          <a:xfrm>
            <a:off x="7989888" y="3151411"/>
            <a:ext cx="1076325" cy="819150"/>
          </a:xfrm>
          <a:custGeom>
            <a:avLst/>
            <a:gdLst>
              <a:gd name="T0" fmla="*/ 0 w 602"/>
              <a:gd name="T1" fmla="*/ 107 h 459"/>
              <a:gd name="T2" fmla="*/ 41 w 602"/>
              <a:gd name="T3" fmla="*/ 107 h 459"/>
              <a:gd name="T4" fmla="*/ 463 w 602"/>
              <a:gd name="T5" fmla="*/ 107 h 459"/>
              <a:gd name="T6" fmla="*/ 463 w 602"/>
              <a:gd name="T7" fmla="*/ 0 h 459"/>
              <a:gd name="T8" fmla="*/ 601 w 602"/>
              <a:gd name="T9" fmla="*/ 229 h 459"/>
              <a:gd name="T10" fmla="*/ 463 w 602"/>
              <a:gd name="T11" fmla="*/ 458 h 459"/>
              <a:gd name="T12" fmla="*/ 463 w 602"/>
              <a:gd name="T13" fmla="*/ 336 h 459"/>
              <a:gd name="T14" fmla="*/ 453 w 602"/>
              <a:gd name="T15" fmla="*/ 336 h 459"/>
              <a:gd name="T16" fmla="*/ 431 w 602"/>
              <a:gd name="T17" fmla="*/ 336 h 459"/>
              <a:gd name="T18" fmla="*/ 410 w 602"/>
              <a:gd name="T19" fmla="*/ 336 h 459"/>
              <a:gd name="T20" fmla="*/ 386 w 602"/>
              <a:gd name="T21" fmla="*/ 336 h 459"/>
              <a:gd name="T22" fmla="*/ 0 w 602"/>
              <a:gd name="T23" fmla="*/ 336 h 459"/>
              <a:gd name="T24" fmla="*/ 0 w 602"/>
              <a:gd name="T25" fmla="*/ 107 h 45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02" h="459">
                <a:moveTo>
                  <a:pt x="0" y="107"/>
                </a:moveTo>
                <a:lnTo>
                  <a:pt x="41" y="107"/>
                </a:lnTo>
                <a:lnTo>
                  <a:pt x="463" y="107"/>
                </a:lnTo>
                <a:lnTo>
                  <a:pt x="463" y="0"/>
                </a:lnTo>
                <a:lnTo>
                  <a:pt x="601" y="229"/>
                </a:lnTo>
                <a:lnTo>
                  <a:pt x="463" y="458"/>
                </a:lnTo>
                <a:lnTo>
                  <a:pt x="463" y="336"/>
                </a:lnTo>
                <a:lnTo>
                  <a:pt x="453" y="336"/>
                </a:lnTo>
                <a:lnTo>
                  <a:pt x="431" y="336"/>
                </a:lnTo>
                <a:lnTo>
                  <a:pt x="410" y="336"/>
                </a:lnTo>
                <a:lnTo>
                  <a:pt x="386" y="336"/>
                </a:lnTo>
                <a:lnTo>
                  <a:pt x="0" y="336"/>
                </a:lnTo>
                <a:lnTo>
                  <a:pt x="0" y="107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endParaRPr lang="id-ID"/>
          </a:p>
        </p:txBody>
      </p:sp>
      <p:sp>
        <p:nvSpPr>
          <p:cNvPr id="711684" name="Rectangle 4">
            <a:extLst>
              <a:ext uri="{FF2B5EF4-FFF2-40B4-BE49-F238E27FC236}">
                <a16:creationId xmlns:a16="http://schemas.microsoft.com/office/drawing/2014/main" id="{C698F9F4-A947-4566-AB65-A29A8B412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04800"/>
            <a:ext cx="6096000" cy="9128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2124" tIns="41063" rIns="82124" bIns="41063" anchor="ctr"/>
          <a:lstStyle/>
          <a:p>
            <a:pPr defTabSz="723900" eaLnBrk="1" hangingPunct="1">
              <a:defRPr/>
            </a:pPr>
            <a:r>
              <a:rPr lang="en-GB" sz="4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Priority Queuing </a:t>
            </a:r>
            <a:r>
              <a:rPr lang="en-GB" sz="4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(PQ)</a:t>
            </a:r>
          </a:p>
        </p:txBody>
      </p:sp>
      <p:sp>
        <p:nvSpPr>
          <p:cNvPr id="19463" name="Rectangle 5">
            <a:extLst>
              <a:ext uri="{FF2B5EF4-FFF2-40B4-BE49-F238E27FC236}">
                <a16:creationId xmlns:a16="http://schemas.microsoft.com/office/drawing/2014/main" id="{4308B5BC-95CD-421E-90CA-C78A780BD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00" y="2497361"/>
            <a:ext cx="1773238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763" tIns="49988" rIns="101763" bIns="49988">
            <a:spAutoFit/>
          </a:bodyPr>
          <a:lstStyle>
            <a:lvl1pPr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lnSpc>
                <a:spcPct val="90000"/>
              </a:lnSpc>
            </a:pPr>
            <a:r>
              <a:rPr lang="en-GB" altLang="id-ID" b="1"/>
              <a:t>Traffic </a:t>
            </a:r>
            <a:br>
              <a:rPr lang="en-GB" altLang="id-ID" b="1"/>
            </a:br>
            <a:r>
              <a:rPr lang="en-GB" altLang="id-ID" b="1"/>
              <a:t>Destined </a:t>
            </a:r>
            <a:br>
              <a:rPr lang="en-GB" altLang="id-ID" b="1"/>
            </a:br>
            <a:r>
              <a:rPr lang="en-GB" altLang="id-ID" b="1"/>
              <a:t>for Interface</a:t>
            </a:r>
          </a:p>
        </p:txBody>
      </p:sp>
      <p:sp>
        <p:nvSpPr>
          <p:cNvPr id="19464" name="Rectangle 6">
            <a:extLst>
              <a:ext uri="{FF2B5EF4-FFF2-40B4-BE49-F238E27FC236}">
                <a16:creationId xmlns:a16="http://schemas.microsoft.com/office/drawing/2014/main" id="{4613B8B7-08CA-4C52-A147-5CE393449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2063" y="2016348"/>
            <a:ext cx="2127250" cy="28987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19465" name="Rectangle 7">
            <a:extLst>
              <a:ext uri="{FF2B5EF4-FFF2-40B4-BE49-F238E27FC236}">
                <a16:creationId xmlns:a16="http://schemas.microsoft.com/office/drawing/2014/main" id="{98BD4AB1-D760-4169-93E3-5332EB827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5462811"/>
            <a:ext cx="3313113" cy="130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763" tIns="49988" rIns="101763" bIns="49988">
            <a:spAutoFit/>
          </a:bodyPr>
          <a:lstStyle>
            <a:lvl1pPr marL="133350" indent="-13335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GB" altLang="id-ID" sz="1600" b="1"/>
              <a:t>Classification by:</a:t>
            </a:r>
          </a:p>
          <a:p>
            <a:pPr>
              <a:lnSpc>
                <a:spcPct val="90000"/>
              </a:lnSpc>
              <a:spcBef>
                <a:spcPct val="25000"/>
              </a:spcBef>
              <a:buSzPct val="100000"/>
              <a:buFontTx/>
              <a:buChar char="•"/>
            </a:pPr>
            <a:r>
              <a:rPr lang="en-GB" altLang="id-ID" sz="1600" b="1"/>
              <a:t>Protocol (IP, IPX, AppleTalk, SNA, DecNet, Bridge, etc.)</a:t>
            </a:r>
          </a:p>
          <a:p>
            <a:pPr>
              <a:lnSpc>
                <a:spcPct val="90000"/>
              </a:lnSpc>
              <a:spcBef>
                <a:spcPct val="25000"/>
              </a:spcBef>
              <a:buSzPct val="100000"/>
              <a:buFontTx/>
              <a:buChar char="•"/>
            </a:pPr>
            <a:r>
              <a:rPr lang="en-GB" altLang="id-ID" sz="1600" b="1"/>
              <a:t>Incoming  Interface </a:t>
            </a:r>
            <a:br>
              <a:rPr lang="en-GB" altLang="id-ID" sz="1600" b="1"/>
            </a:br>
            <a:r>
              <a:rPr lang="en-GB" altLang="id-ID" sz="1600" b="1"/>
              <a:t>(EO, SO, S1, etc.)</a:t>
            </a:r>
          </a:p>
        </p:txBody>
      </p:sp>
      <p:sp>
        <p:nvSpPr>
          <p:cNvPr id="19466" name="Rectangle 8">
            <a:extLst>
              <a:ext uri="{FF2B5EF4-FFF2-40B4-BE49-F238E27FC236}">
                <a16:creationId xmlns:a16="http://schemas.microsoft.com/office/drawing/2014/main" id="{4883991E-18C2-4D90-BAA2-D4D25F088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8213" y="5232623"/>
            <a:ext cx="2738437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763" tIns="49988" rIns="101763" bIns="49988">
            <a:spAutoFit/>
          </a:bodyPr>
          <a:lstStyle>
            <a:lvl1pPr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altLang="id-ID" sz="1600" b="1"/>
              <a:t>Interface Buffer Resources</a:t>
            </a:r>
          </a:p>
        </p:txBody>
      </p:sp>
      <p:sp>
        <p:nvSpPr>
          <p:cNvPr id="19467" name="Rectangle 9">
            <a:extLst>
              <a:ext uri="{FF2B5EF4-FFF2-40B4-BE49-F238E27FC236}">
                <a16:creationId xmlns:a16="http://schemas.microsoft.com/office/drawing/2014/main" id="{F16D109B-24A7-4D68-88A5-FA1E5F7FD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4975" y="2783111"/>
            <a:ext cx="1187450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763" tIns="49988" rIns="101763" bIns="49988">
            <a:spAutoFit/>
          </a:bodyPr>
          <a:lstStyle>
            <a:lvl1pPr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altLang="id-ID" sz="1600" b="1"/>
              <a:t>Transmit Queue</a:t>
            </a:r>
          </a:p>
        </p:txBody>
      </p:sp>
      <p:sp>
        <p:nvSpPr>
          <p:cNvPr id="19468" name="Rectangle 10">
            <a:extLst>
              <a:ext uri="{FF2B5EF4-FFF2-40B4-BE49-F238E27FC236}">
                <a16:creationId xmlns:a16="http://schemas.microsoft.com/office/drawing/2014/main" id="{DEEB7028-510E-43E5-BB3A-82A8B2BC1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2250" y="2783111"/>
            <a:ext cx="1203325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763" tIns="49988" rIns="101763" bIns="49988">
            <a:spAutoFit/>
          </a:bodyPr>
          <a:lstStyle>
            <a:lvl1pPr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altLang="id-ID" sz="1600" b="1"/>
              <a:t>Output Line</a:t>
            </a:r>
          </a:p>
        </p:txBody>
      </p:sp>
      <p:sp>
        <p:nvSpPr>
          <p:cNvPr id="19469" name="Rectangle 11">
            <a:extLst>
              <a:ext uri="{FF2B5EF4-FFF2-40B4-BE49-F238E27FC236}">
                <a16:creationId xmlns:a16="http://schemas.microsoft.com/office/drawing/2014/main" id="{7D0764B2-8939-474C-B773-E48EAF20D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4338" y="1052736"/>
            <a:ext cx="2252662" cy="139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763" tIns="49988" rIns="101763" bIns="49988">
            <a:spAutoFit/>
          </a:bodyPr>
          <a:lstStyle>
            <a:lvl1pPr marL="133350" indent="-13335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GB" altLang="id-ID" sz="1600" b="1"/>
              <a:t>Interface Hardware</a:t>
            </a:r>
          </a:p>
          <a:p>
            <a:pPr>
              <a:lnSpc>
                <a:spcPct val="90000"/>
              </a:lnSpc>
              <a:buSzPct val="100000"/>
              <a:buFontTx/>
              <a:buChar char="•"/>
            </a:pPr>
            <a:r>
              <a:rPr lang="en-GB" altLang="id-ID" sz="1600" b="1"/>
              <a:t>Ethernet</a:t>
            </a:r>
          </a:p>
          <a:p>
            <a:pPr>
              <a:lnSpc>
                <a:spcPct val="90000"/>
              </a:lnSpc>
              <a:buSzPct val="100000"/>
              <a:buFontTx/>
              <a:buChar char="•"/>
            </a:pPr>
            <a:r>
              <a:rPr lang="en-GB" altLang="id-ID" sz="1600" b="1"/>
              <a:t>Frame Relay</a:t>
            </a:r>
          </a:p>
          <a:p>
            <a:pPr>
              <a:lnSpc>
                <a:spcPct val="90000"/>
              </a:lnSpc>
              <a:buSzPct val="100000"/>
              <a:buFontTx/>
              <a:buChar char="•"/>
            </a:pPr>
            <a:r>
              <a:rPr lang="en-GB" altLang="id-ID" sz="1600" b="1"/>
              <a:t>ATM</a:t>
            </a:r>
          </a:p>
          <a:p>
            <a:pPr>
              <a:lnSpc>
                <a:spcPct val="90000"/>
              </a:lnSpc>
              <a:buSzPct val="100000"/>
              <a:buFontTx/>
              <a:buChar char="•"/>
            </a:pPr>
            <a:r>
              <a:rPr lang="en-GB" altLang="id-ID" sz="1600" b="1"/>
              <a:t>Serial Link</a:t>
            </a:r>
          </a:p>
          <a:p>
            <a:pPr>
              <a:lnSpc>
                <a:spcPct val="90000"/>
              </a:lnSpc>
              <a:buSzPct val="100000"/>
              <a:buFontTx/>
              <a:buChar char="•"/>
            </a:pPr>
            <a:r>
              <a:rPr lang="en-GB" altLang="id-ID" sz="1600" b="1"/>
              <a:t>Etc.</a:t>
            </a:r>
          </a:p>
        </p:txBody>
      </p:sp>
      <p:grpSp>
        <p:nvGrpSpPr>
          <p:cNvPr id="19470" name="Group 12">
            <a:extLst>
              <a:ext uri="{FF2B5EF4-FFF2-40B4-BE49-F238E27FC236}">
                <a16:creationId xmlns:a16="http://schemas.microsoft.com/office/drawing/2014/main" id="{A78897FE-A766-4E2B-8DDA-AE536864ECF0}"/>
              </a:ext>
            </a:extLst>
          </p:cNvPr>
          <p:cNvGrpSpPr>
            <a:grpSpLocks/>
          </p:cNvGrpSpPr>
          <p:nvPr/>
        </p:nvGrpSpPr>
        <p:grpSpPr bwMode="auto">
          <a:xfrm>
            <a:off x="2227263" y="2952973"/>
            <a:ext cx="1365250" cy="1236663"/>
            <a:chOff x="1247" y="1448"/>
            <a:chExt cx="765" cy="693"/>
          </a:xfrm>
          <a:solidFill>
            <a:schemeClr val="bg1"/>
          </a:solidFill>
        </p:grpSpPr>
        <p:sp>
          <p:nvSpPr>
            <p:cNvPr id="19559" name="AutoShape 13">
              <a:extLst>
                <a:ext uri="{FF2B5EF4-FFF2-40B4-BE49-F238E27FC236}">
                  <a16:creationId xmlns:a16="http://schemas.microsoft.com/office/drawing/2014/main" id="{E2167A88-A244-491D-AE10-A39FF86677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1247" y="1531"/>
              <a:ext cx="681" cy="599"/>
            </a:xfrm>
            <a:prstGeom prst="triangle">
              <a:avLst>
                <a:gd name="adj" fmla="val 49986"/>
              </a:avLst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19560" name="Freeform 14">
              <a:extLst>
                <a:ext uri="{FF2B5EF4-FFF2-40B4-BE49-F238E27FC236}">
                  <a16:creationId xmlns:a16="http://schemas.microsoft.com/office/drawing/2014/main" id="{B8B5D347-F659-4D84-8680-3FCEAD5B48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9" y="1448"/>
              <a:ext cx="763" cy="77"/>
            </a:xfrm>
            <a:custGeom>
              <a:avLst/>
              <a:gdLst>
                <a:gd name="T0" fmla="*/ 0 w 763"/>
                <a:gd name="T1" fmla="*/ 76 h 77"/>
                <a:gd name="T2" fmla="*/ 76 w 763"/>
                <a:gd name="T3" fmla="*/ 0 h 77"/>
                <a:gd name="T4" fmla="*/ 762 w 763"/>
                <a:gd name="T5" fmla="*/ 0 h 77"/>
                <a:gd name="T6" fmla="*/ 685 w 763"/>
                <a:gd name="T7" fmla="*/ 76 h 77"/>
                <a:gd name="T8" fmla="*/ 0 w 763"/>
                <a:gd name="T9" fmla="*/ 76 h 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3"/>
                <a:gd name="T16" fmla="*/ 0 h 77"/>
                <a:gd name="T17" fmla="*/ 763 w 763"/>
                <a:gd name="T18" fmla="*/ 77 h 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3" h="77">
                  <a:moveTo>
                    <a:pt x="0" y="76"/>
                  </a:moveTo>
                  <a:lnTo>
                    <a:pt x="76" y="0"/>
                  </a:lnTo>
                  <a:lnTo>
                    <a:pt x="762" y="0"/>
                  </a:lnTo>
                  <a:lnTo>
                    <a:pt x="685" y="76"/>
                  </a:lnTo>
                  <a:lnTo>
                    <a:pt x="0" y="76"/>
                  </a:lnTo>
                </a:path>
              </a:pathLst>
            </a:cu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9561" name="Freeform 15">
              <a:extLst>
                <a:ext uri="{FF2B5EF4-FFF2-40B4-BE49-F238E27FC236}">
                  <a16:creationId xmlns:a16="http://schemas.microsoft.com/office/drawing/2014/main" id="{57F9F829-65CB-4A41-838A-D96B6348E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5" y="1448"/>
              <a:ext cx="411" cy="693"/>
            </a:xfrm>
            <a:custGeom>
              <a:avLst/>
              <a:gdLst>
                <a:gd name="T0" fmla="*/ 410 w 411"/>
                <a:gd name="T1" fmla="*/ 0 h 693"/>
                <a:gd name="T2" fmla="*/ 333 w 411"/>
                <a:gd name="T3" fmla="*/ 76 h 693"/>
                <a:gd name="T4" fmla="*/ 0 w 411"/>
                <a:gd name="T5" fmla="*/ 692 h 693"/>
                <a:gd name="T6" fmla="*/ 111 w 411"/>
                <a:gd name="T7" fmla="*/ 580 h 693"/>
                <a:gd name="T8" fmla="*/ 410 w 411"/>
                <a:gd name="T9" fmla="*/ 0 h 6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1"/>
                <a:gd name="T16" fmla="*/ 0 h 693"/>
                <a:gd name="T17" fmla="*/ 411 w 411"/>
                <a:gd name="T18" fmla="*/ 693 h 6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1" h="693">
                  <a:moveTo>
                    <a:pt x="410" y="0"/>
                  </a:moveTo>
                  <a:lnTo>
                    <a:pt x="333" y="76"/>
                  </a:lnTo>
                  <a:lnTo>
                    <a:pt x="0" y="692"/>
                  </a:lnTo>
                  <a:lnTo>
                    <a:pt x="111" y="580"/>
                  </a:lnTo>
                  <a:lnTo>
                    <a:pt x="410" y="0"/>
                  </a:lnTo>
                </a:path>
              </a:pathLst>
            </a:cu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19471" name="Rectangle 16">
            <a:extLst>
              <a:ext uri="{FF2B5EF4-FFF2-40B4-BE49-F238E27FC236}">
                <a16:creationId xmlns:a16="http://schemas.microsoft.com/office/drawing/2014/main" id="{24E5660B-DA6C-43D8-8CD6-A80D4D331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094136"/>
            <a:ext cx="1879600" cy="428625"/>
          </a:xfrm>
          <a:prstGeom prst="rect">
            <a:avLst/>
          </a:prstGeom>
          <a:gradFill rotWithShape="0">
            <a:gsLst>
              <a:gs pos="0">
                <a:srgbClr val="FFE59B"/>
              </a:gs>
              <a:gs pos="100000">
                <a:srgbClr val="FFEAA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19472" name="Rectangle 17">
            <a:extLst>
              <a:ext uri="{FF2B5EF4-FFF2-40B4-BE49-F238E27FC236}">
                <a16:creationId xmlns:a16="http://schemas.microsoft.com/office/drawing/2014/main" id="{07BC22EB-285C-483E-BFB3-B52ED4922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640236"/>
            <a:ext cx="1879600" cy="428625"/>
          </a:xfrm>
          <a:prstGeom prst="rect">
            <a:avLst/>
          </a:prstGeom>
          <a:gradFill rotWithShape="0">
            <a:gsLst>
              <a:gs pos="0">
                <a:srgbClr val="FFE59B"/>
              </a:gs>
              <a:gs pos="100000">
                <a:srgbClr val="FFEAA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19473" name="Rectangle 18">
            <a:extLst>
              <a:ext uri="{FF2B5EF4-FFF2-40B4-BE49-F238E27FC236}">
                <a16:creationId xmlns:a16="http://schemas.microsoft.com/office/drawing/2014/main" id="{1D8A5A10-6A4C-4725-A02E-3F5346832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208561"/>
            <a:ext cx="1879600" cy="428625"/>
          </a:xfrm>
          <a:prstGeom prst="rect">
            <a:avLst/>
          </a:prstGeom>
          <a:gradFill rotWithShape="0">
            <a:gsLst>
              <a:gs pos="0">
                <a:srgbClr val="FFE59B"/>
              </a:gs>
              <a:gs pos="100000">
                <a:srgbClr val="FFEAA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19474" name="Rectangle 19">
            <a:extLst>
              <a:ext uri="{FF2B5EF4-FFF2-40B4-BE49-F238E27FC236}">
                <a16:creationId xmlns:a16="http://schemas.microsoft.com/office/drawing/2014/main" id="{F8B7AA87-9682-42F1-AB63-EA5BB15CE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768948"/>
            <a:ext cx="1847850" cy="428625"/>
          </a:xfrm>
          <a:prstGeom prst="rect">
            <a:avLst/>
          </a:prstGeom>
          <a:gradFill rotWithShape="0">
            <a:gsLst>
              <a:gs pos="0">
                <a:srgbClr val="FFE59B"/>
              </a:gs>
              <a:gs pos="100000">
                <a:srgbClr val="FFEAA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19475" name="Rectangle 20">
            <a:extLst>
              <a:ext uri="{FF2B5EF4-FFF2-40B4-BE49-F238E27FC236}">
                <a16:creationId xmlns:a16="http://schemas.microsoft.com/office/drawing/2014/main" id="{F5302302-5508-4548-839E-9C3FC39C8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7775" y="2133823"/>
            <a:ext cx="12001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763" tIns="49988" rIns="101763" bIns="49988">
            <a:spAutoFit/>
          </a:bodyPr>
          <a:lstStyle>
            <a:lvl1pPr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GB" altLang="id-ID" b="1"/>
              <a:t>High</a:t>
            </a:r>
          </a:p>
        </p:txBody>
      </p:sp>
      <p:sp>
        <p:nvSpPr>
          <p:cNvPr id="19476" name="Rectangle 21">
            <a:extLst>
              <a:ext uri="{FF2B5EF4-FFF2-40B4-BE49-F238E27FC236}">
                <a16:creationId xmlns:a16="http://schemas.microsoft.com/office/drawing/2014/main" id="{E5F34502-1BC3-4312-B19C-46CE35B3B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7775" y="2651348"/>
            <a:ext cx="10668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763" tIns="49988" rIns="101763" bIns="49988">
            <a:spAutoFit/>
          </a:bodyPr>
          <a:lstStyle>
            <a:lvl1pPr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GB" altLang="id-ID" b="1"/>
              <a:t>Medium</a:t>
            </a:r>
          </a:p>
        </p:txBody>
      </p:sp>
      <p:sp>
        <p:nvSpPr>
          <p:cNvPr id="19477" name="Rectangle 22">
            <a:extLst>
              <a:ext uri="{FF2B5EF4-FFF2-40B4-BE49-F238E27FC236}">
                <a16:creationId xmlns:a16="http://schemas.microsoft.com/office/drawing/2014/main" id="{FC0642F6-C67F-4E19-8FA8-243809D8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7775" y="3278411"/>
            <a:ext cx="9906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763" tIns="49988" rIns="101763" bIns="49988">
            <a:spAutoFit/>
          </a:bodyPr>
          <a:lstStyle>
            <a:lvl1pPr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id-ID" b="1"/>
              <a:t>Normal</a:t>
            </a:r>
          </a:p>
        </p:txBody>
      </p:sp>
      <p:sp>
        <p:nvSpPr>
          <p:cNvPr id="19478" name="Rectangle 23">
            <a:extLst>
              <a:ext uri="{FF2B5EF4-FFF2-40B4-BE49-F238E27FC236}">
                <a16:creationId xmlns:a16="http://schemas.microsoft.com/office/drawing/2014/main" id="{712643B8-F125-4680-8EFB-5DAF7D04C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7775" y="3824511"/>
            <a:ext cx="6604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763" tIns="49988" rIns="101763" bIns="49988">
            <a:spAutoFit/>
          </a:bodyPr>
          <a:lstStyle>
            <a:lvl1pPr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id-ID" b="1"/>
              <a:t>Low</a:t>
            </a:r>
          </a:p>
        </p:txBody>
      </p:sp>
      <p:sp>
        <p:nvSpPr>
          <p:cNvPr id="19479" name="Rectangle 24">
            <a:extLst>
              <a:ext uri="{FF2B5EF4-FFF2-40B4-BE49-F238E27FC236}">
                <a16:creationId xmlns:a16="http://schemas.microsoft.com/office/drawing/2014/main" id="{0455D60C-7AF9-4581-A57E-0170391D1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375" y="4324573"/>
            <a:ext cx="1938338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763" tIns="49988" rIns="101763" bIns="49988">
            <a:spAutoFit/>
          </a:bodyPr>
          <a:lstStyle>
            <a:lvl1pPr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altLang="id-ID" sz="1600" b="1"/>
              <a:t>Q Length Defined by Q Limit</a:t>
            </a:r>
          </a:p>
        </p:txBody>
      </p:sp>
      <p:sp>
        <p:nvSpPr>
          <p:cNvPr id="19480" name="Freeform 25">
            <a:extLst>
              <a:ext uri="{FF2B5EF4-FFF2-40B4-BE49-F238E27FC236}">
                <a16:creationId xmlns:a16="http://schemas.microsoft.com/office/drawing/2014/main" id="{17464370-7959-48FB-85C0-821C26F4BA1B}"/>
              </a:ext>
            </a:extLst>
          </p:cNvPr>
          <p:cNvSpPr>
            <a:spLocks/>
          </p:cNvSpPr>
          <p:nvPr/>
        </p:nvSpPr>
        <p:spPr bwMode="auto">
          <a:xfrm>
            <a:off x="3775075" y="4959573"/>
            <a:ext cx="2160588" cy="200025"/>
          </a:xfrm>
          <a:custGeom>
            <a:avLst/>
            <a:gdLst>
              <a:gd name="T0" fmla="*/ 0 w 1210"/>
              <a:gd name="T1" fmla="*/ 0 h 112"/>
              <a:gd name="T2" fmla="*/ 0 w 1210"/>
              <a:gd name="T3" fmla="*/ 2147483647 h 112"/>
              <a:gd name="T4" fmla="*/ 2147483647 w 1210"/>
              <a:gd name="T5" fmla="*/ 2147483647 h 112"/>
              <a:gd name="T6" fmla="*/ 2147483647 w 1210"/>
              <a:gd name="T7" fmla="*/ 2147483647 h 112"/>
              <a:gd name="T8" fmla="*/ 2147483647 w 1210"/>
              <a:gd name="T9" fmla="*/ 2147483647 h 112"/>
              <a:gd name="T10" fmla="*/ 2147483647 w 1210"/>
              <a:gd name="T11" fmla="*/ 2147483647 h 112"/>
              <a:gd name="T12" fmla="*/ 2147483647 w 1210"/>
              <a:gd name="T13" fmla="*/ 2147483647 h 1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10"/>
              <a:gd name="T22" fmla="*/ 0 h 112"/>
              <a:gd name="T23" fmla="*/ 1210 w 1210"/>
              <a:gd name="T24" fmla="*/ 112 h 11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10" h="112">
                <a:moveTo>
                  <a:pt x="0" y="0"/>
                </a:moveTo>
                <a:lnTo>
                  <a:pt x="0" y="48"/>
                </a:lnTo>
                <a:lnTo>
                  <a:pt x="528" y="48"/>
                </a:lnTo>
                <a:lnTo>
                  <a:pt x="591" y="111"/>
                </a:lnTo>
                <a:lnTo>
                  <a:pt x="656" y="46"/>
                </a:lnTo>
                <a:lnTo>
                  <a:pt x="1209" y="46"/>
                </a:lnTo>
                <a:lnTo>
                  <a:pt x="1209" y="1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9481" name="Freeform 26">
            <a:extLst>
              <a:ext uri="{FF2B5EF4-FFF2-40B4-BE49-F238E27FC236}">
                <a16:creationId xmlns:a16="http://schemas.microsoft.com/office/drawing/2014/main" id="{EA8B49F1-7BCD-40FD-885E-9E2C999D81D3}"/>
              </a:ext>
            </a:extLst>
          </p:cNvPr>
          <p:cNvSpPr>
            <a:spLocks/>
          </p:cNvSpPr>
          <p:nvPr/>
        </p:nvSpPr>
        <p:spPr bwMode="auto">
          <a:xfrm>
            <a:off x="6654800" y="2381473"/>
            <a:ext cx="2332038" cy="200025"/>
          </a:xfrm>
          <a:custGeom>
            <a:avLst/>
            <a:gdLst>
              <a:gd name="T0" fmla="*/ 2147483647 w 1306"/>
              <a:gd name="T1" fmla="*/ 2147483647 h 112"/>
              <a:gd name="T2" fmla="*/ 2147483647 w 1306"/>
              <a:gd name="T3" fmla="*/ 2147483647 h 112"/>
              <a:gd name="T4" fmla="*/ 2147483647 w 1306"/>
              <a:gd name="T5" fmla="*/ 2147483647 h 112"/>
              <a:gd name="T6" fmla="*/ 2147483647 w 1306"/>
              <a:gd name="T7" fmla="*/ 0 h 112"/>
              <a:gd name="T8" fmla="*/ 2147483647 w 1306"/>
              <a:gd name="T9" fmla="*/ 2147483647 h 112"/>
              <a:gd name="T10" fmla="*/ 0 w 1306"/>
              <a:gd name="T11" fmla="*/ 2147483647 h 112"/>
              <a:gd name="T12" fmla="*/ 0 w 1306"/>
              <a:gd name="T13" fmla="*/ 2147483647 h 1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06"/>
              <a:gd name="T22" fmla="*/ 0 h 112"/>
              <a:gd name="T23" fmla="*/ 1306 w 1306"/>
              <a:gd name="T24" fmla="*/ 112 h 11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06" h="112">
                <a:moveTo>
                  <a:pt x="1305" y="111"/>
                </a:moveTo>
                <a:lnTo>
                  <a:pt x="1305" y="63"/>
                </a:lnTo>
                <a:lnTo>
                  <a:pt x="681" y="63"/>
                </a:lnTo>
                <a:lnTo>
                  <a:pt x="618" y="0"/>
                </a:lnTo>
                <a:lnTo>
                  <a:pt x="553" y="65"/>
                </a:lnTo>
                <a:lnTo>
                  <a:pt x="0" y="65"/>
                </a:lnTo>
                <a:lnTo>
                  <a:pt x="0" y="11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grpSp>
        <p:nvGrpSpPr>
          <p:cNvPr id="19482" name="Group 27">
            <a:extLst>
              <a:ext uri="{FF2B5EF4-FFF2-40B4-BE49-F238E27FC236}">
                <a16:creationId xmlns:a16="http://schemas.microsoft.com/office/drawing/2014/main" id="{188773D3-6C92-431B-B791-CCACD37C4834}"/>
              </a:ext>
            </a:extLst>
          </p:cNvPr>
          <p:cNvGrpSpPr>
            <a:grpSpLocks/>
          </p:cNvGrpSpPr>
          <p:nvPr/>
        </p:nvGrpSpPr>
        <p:grpSpPr bwMode="auto">
          <a:xfrm>
            <a:off x="5203825" y="2189386"/>
            <a:ext cx="447675" cy="265112"/>
            <a:chOff x="2914" y="1020"/>
            <a:chExt cx="251" cy="149"/>
          </a:xfrm>
        </p:grpSpPr>
        <p:sp>
          <p:nvSpPr>
            <p:cNvPr id="19556" name="Rectangle 28">
              <a:extLst>
                <a:ext uri="{FF2B5EF4-FFF2-40B4-BE49-F238E27FC236}">
                  <a16:creationId xmlns:a16="http://schemas.microsoft.com/office/drawing/2014/main" id="{9792386A-A743-460F-ABF0-1389A3839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8" y="1048"/>
              <a:ext cx="217" cy="117"/>
            </a:xfrm>
            <a:prstGeom prst="rect">
              <a:avLst/>
            </a:prstGeom>
            <a:gradFill rotWithShape="0">
              <a:gsLst>
                <a:gs pos="0">
                  <a:srgbClr val="3E040E"/>
                </a:gs>
                <a:gs pos="50000">
                  <a:srgbClr val="CF0E30"/>
                </a:gs>
                <a:gs pos="100000">
                  <a:srgbClr val="3E040E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19557" name="Freeform 29">
              <a:extLst>
                <a:ext uri="{FF2B5EF4-FFF2-40B4-BE49-F238E27FC236}">
                  <a16:creationId xmlns:a16="http://schemas.microsoft.com/office/drawing/2014/main" id="{A7E94AA3-B920-4A1F-AC33-C8852EDB4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4" y="1020"/>
              <a:ext cx="251" cy="25"/>
            </a:xfrm>
            <a:custGeom>
              <a:avLst/>
              <a:gdLst>
                <a:gd name="T0" fmla="*/ 0 w 251"/>
                <a:gd name="T1" fmla="*/ 24 h 25"/>
                <a:gd name="T2" fmla="*/ 25 w 251"/>
                <a:gd name="T3" fmla="*/ 0 h 25"/>
                <a:gd name="T4" fmla="*/ 250 w 251"/>
                <a:gd name="T5" fmla="*/ 0 h 25"/>
                <a:gd name="T6" fmla="*/ 225 w 251"/>
                <a:gd name="T7" fmla="*/ 24 h 25"/>
                <a:gd name="T8" fmla="*/ 0 w 251"/>
                <a:gd name="T9" fmla="*/ 24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1"/>
                <a:gd name="T16" fmla="*/ 0 h 25"/>
                <a:gd name="T17" fmla="*/ 251 w 251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1" h="25">
                  <a:moveTo>
                    <a:pt x="0" y="24"/>
                  </a:moveTo>
                  <a:lnTo>
                    <a:pt x="25" y="0"/>
                  </a:lnTo>
                  <a:lnTo>
                    <a:pt x="250" y="0"/>
                  </a:lnTo>
                  <a:lnTo>
                    <a:pt x="225" y="24"/>
                  </a:lnTo>
                  <a:lnTo>
                    <a:pt x="0" y="24"/>
                  </a:lnTo>
                </a:path>
              </a:pathLst>
            </a:custGeom>
            <a:solidFill>
              <a:srgbClr val="E5405D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9558" name="Freeform 30">
              <a:extLst>
                <a:ext uri="{FF2B5EF4-FFF2-40B4-BE49-F238E27FC236}">
                  <a16:creationId xmlns:a16="http://schemas.microsoft.com/office/drawing/2014/main" id="{D97EDB3A-4D45-473A-A65A-84873A124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9" y="1020"/>
              <a:ext cx="26" cy="149"/>
            </a:xfrm>
            <a:custGeom>
              <a:avLst/>
              <a:gdLst>
                <a:gd name="T0" fmla="*/ 0 w 26"/>
                <a:gd name="T1" fmla="*/ 148 h 149"/>
                <a:gd name="T2" fmla="*/ 25 w 26"/>
                <a:gd name="T3" fmla="*/ 123 h 149"/>
                <a:gd name="T4" fmla="*/ 25 w 26"/>
                <a:gd name="T5" fmla="*/ 0 h 149"/>
                <a:gd name="T6" fmla="*/ 0 w 26"/>
                <a:gd name="T7" fmla="*/ 24 h 149"/>
                <a:gd name="T8" fmla="*/ 0 w 26"/>
                <a:gd name="T9" fmla="*/ 148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9"/>
                <a:gd name="T17" fmla="*/ 26 w 26"/>
                <a:gd name="T18" fmla="*/ 149 h 1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9">
                  <a:moveTo>
                    <a:pt x="0" y="148"/>
                  </a:moveTo>
                  <a:lnTo>
                    <a:pt x="25" y="123"/>
                  </a:lnTo>
                  <a:lnTo>
                    <a:pt x="25" y="0"/>
                  </a:lnTo>
                  <a:lnTo>
                    <a:pt x="0" y="24"/>
                  </a:lnTo>
                  <a:lnTo>
                    <a:pt x="0" y="148"/>
                  </a:lnTo>
                </a:path>
              </a:pathLst>
            </a:custGeom>
            <a:solidFill>
              <a:srgbClr val="79001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19483" name="Group 31">
            <a:extLst>
              <a:ext uri="{FF2B5EF4-FFF2-40B4-BE49-F238E27FC236}">
                <a16:creationId xmlns:a16="http://schemas.microsoft.com/office/drawing/2014/main" id="{A0CC02EE-D22D-44A0-9710-CB40C37EF256}"/>
              </a:ext>
            </a:extLst>
          </p:cNvPr>
          <p:cNvGrpSpPr>
            <a:grpSpLocks/>
          </p:cNvGrpSpPr>
          <p:nvPr/>
        </p:nvGrpSpPr>
        <p:grpSpPr bwMode="auto">
          <a:xfrm>
            <a:off x="5407025" y="2702148"/>
            <a:ext cx="268288" cy="266700"/>
            <a:chOff x="3028" y="1307"/>
            <a:chExt cx="150" cy="150"/>
          </a:xfrm>
        </p:grpSpPr>
        <p:sp>
          <p:nvSpPr>
            <p:cNvPr id="19553" name="Rectangle 32">
              <a:extLst>
                <a:ext uri="{FF2B5EF4-FFF2-40B4-BE49-F238E27FC236}">
                  <a16:creationId xmlns:a16="http://schemas.microsoft.com/office/drawing/2014/main" id="{49AA43A9-1E86-4F72-8ED4-4DB854814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9" y="1336"/>
              <a:ext cx="119" cy="117"/>
            </a:xfrm>
            <a:prstGeom prst="rect">
              <a:avLst/>
            </a:prstGeom>
            <a:gradFill rotWithShape="0">
              <a:gsLst>
                <a:gs pos="0">
                  <a:srgbClr val="021245"/>
                </a:gs>
                <a:gs pos="50000">
                  <a:srgbClr val="063DE8"/>
                </a:gs>
                <a:gs pos="100000">
                  <a:srgbClr val="021245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19554" name="Freeform 33">
              <a:extLst>
                <a:ext uri="{FF2B5EF4-FFF2-40B4-BE49-F238E27FC236}">
                  <a16:creationId xmlns:a16="http://schemas.microsoft.com/office/drawing/2014/main" id="{4DA84BA1-5CBB-491A-9F3B-D7410DE41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8" y="1307"/>
              <a:ext cx="150" cy="26"/>
            </a:xfrm>
            <a:custGeom>
              <a:avLst/>
              <a:gdLst>
                <a:gd name="T0" fmla="*/ 0 w 150"/>
                <a:gd name="T1" fmla="*/ 25 h 26"/>
                <a:gd name="T2" fmla="*/ 26 w 150"/>
                <a:gd name="T3" fmla="*/ 0 h 26"/>
                <a:gd name="T4" fmla="*/ 149 w 150"/>
                <a:gd name="T5" fmla="*/ 0 h 26"/>
                <a:gd name="T6" fmla="*/ 124 w 150"/>
                <a:gd name="T7" fmla="*/ 25 h 26"/>
                <a:gd name="T8" fmla="*/ 0 w 150"/>
                <a:gd name="T9" fmla="*/ 25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0"/>
                <a:gd name="T16" fmla="*/ 0 h 26"/>
                <a:gd name="T17" fmla="*/ 150 w 150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0" h="26">
                  <a:moveTo>
                    <a:pt x="0" y="25"/>
                  </a:moveTo>
                  <a:lnTo>
                    <a:pt x="26" y="0"/>
                  </a:lnTo>
                  <a:lnTo>
                    <a:pt x="149" y="0"/>
                  </a:lnTo>
                  <a:lnTo>
                    <a:pt x="124" y="25"/>
                  </a:lnTo>
                  <a:lnTo>
                    <a:pt x="0" y="25"/>
                  </a:lnTo>
                </a:path>
              </a:pathLst>
            </a:custGeom>
            <a:solidFill>
              <a:srgbClr val="618FFD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9555" name="Freeform 34">
              <a:extLst>
                <a:ext uri="{FF2B5EF4-FFF2-40B4-BE49-F238E27FC236}">
                  <a16:creationId xmlns:a16="http://schemas.microsoft.com/office/drawing/2014/main" id="{77A48548-FF04-438A-A8FC-6AD1D69509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2" y="1307"/>
              <a:ext cx="26" cy="150"/>
            </a:xfrm>
            <a:custGeom>
              <a:avLst/>
              <a:gdLst>
                <a:gd name="T0" fmla="*/ 0 w 26"/>
                <a:gd name="T1" fmla="*/ 149 h 150"/>
                <a:gd name="T2" fmla="*/ 25 w 26"/>
                <a:gd name="T3" fmla="*/ 124 h 150"/>
                <a:gd name="T4" fmla="*/ 25 w 26"/>
                <a:gd name="T5" fmla="*/ 0 h 150"/>
                <a:gd name="T6" fmla="*/ 0 w 26"/>
                <a:gd name="T7" fmla="*/ 24 h 150"/>
                <a:gd name="T8" fmla="*/ 0 w 26"/>
                <a:gd name="T9" fmla="*/ 149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50"/>
                <a:gd name="T17" fmla="*/ 26 w 26"/>
                <a:gd name="T18" fmla="*/ 150 h 1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50">
                  <a:moveTo>
                    <a:pt x="0" y="149"/>
                  </a:moveTo>
                  <a:lnTo>
                    <a:pt x="25" y="124"/>
                  </a:lnTo>
                  <a:lnTo>
                    <a:pt x="25" y="0"/>
                  </a:lnTo>
                  <a:lnTo>
                    <a:pt x="0" y="24"/>
                  </a:lnTo>
                  <a:lnTo>
                    <a:pt x="0" y="149"/>
                  </a:lnTo>
                </a:path>
              </a:pathLst>
            </a:custGeom>
            <a:solidFill>
              <a:srgbClr val="00279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19484" name="Group 35">
            <a:extLst>
              <a:ext uri="{FF2B5EF4-FFF2-40B4-BE49-F238E27FC236}">
                <a16:creationId xmlns:a16="http://schemas.microsoft.com/office/drawing/2014/main" id="{C934A533-74CA-4B68-9B86-293CD7AEB040}"/>
              </a:ext>
            </a:extLst>
          </p:cNvPr>
          <p:cNvGrpSpPr>
            <a:grpSpLocks/>
          </p:cNvGrpSpPr>
          <p:nvPr/>
        </p:nvGrpSpPr>
        <p:grpSpPr bwMode="auto">
          <a:xfrm>
            <a:off x="5016500" y="2702148"/>
            <a:ext cx="268288" cy="266700"/>
            <a:chOff x="2809" y="1307"/>
            <a:chExt cx="151" cy="150"/>
          </a:xfrm>
        </p:grpSpPr>
        <p:sp>
          <p:nvSpPr>
            <p:cNvPr id="19550" name="Rectangle 36">
              <a:extLst>
                <a:ext uri="{FF2B5EF4-FFF2-40B4-BE49-F238E27FC236}">
                  <a16:creationId xmlns:a16="http://schemas.microsoft.com/office/drawing/2014/main" id="{F780727E-6614-4A4A-BE17-7CA116F0D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2" y="1336"/>
              <a:ext cx="118" cy="117"/>
            </a:xfrm>
            <a:prstGeom prst="rect">
              <a:avLst/>
            </a:prstGeom>
            <a:gradFill rotWithShape="0">
              <a:gsLst>
                <a:gs pos="0">
                  <a:srgbClr val="021245"/>
                </a:gs>
                <a:gs pos="50000">
                  <a:srgbClr val="063DE8"/>
                </a:gs>
                <a:gs pos="100000">
                  <a:srgbClr val="021245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19551" name="Freeform 37">
              <a:extLst>
                <a:ext uri="{FF2B5EF4-FFF2-40B4-BE49-F238E27FC236}">
                  <a16:creationId xmlns:a16="http://schemas.microsoft.com/office/drawing/2014/main" id="{908D8803-B394-4745-A7C6-33EEABA476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9" y="1307"/>
              <a:ext cx="151" cy="26"/>
            </a:xfrm>
            <a:custGeom>
              <a:avLst/>
              <a:gdLst>
                <a:gd name="T0" fmla="*/ 0 w 151"/>
                <a:gd name="T1" fmla="*/ 25 h 26"/>
                <a:gd name="T2" fmla="*/ 26 w 151"/>
                <a:gd name="T3" fmla="*/ 0 h 26"/>
                <a:gd name="T4" fmla="*/ 150 w 151"/>
                <a:gd name="T5" fmla="*/ 0 h 26"/>
                <a:gd name="T6" fmla="*/ 125 w 151"/>
                <a:gd name="T7" fmla="*/ 25 h 26"/>
                <a:gd name="T8" fmla="*/ 0 w 151"/>
                <a:gd name="T9" fmla="*/ 25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"/>
                <a:gd name="T16" fmla="*/ 0 h 26"/>
                <a:gd name="T17" fmla="*/ 151 w 151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" h="26">
                  <a:moveTo>
                    <a:pt x="0" y="25"/>
                  </a:moveTo>
                  <a:lnTo>
                    <a:pt x="26" y="0"/>
                  </a:lnTo>
                  <a:lnTo>
                    <a:pt x="150" y="0"/>
                  </a:lnTo>
                  <a:lnTo>
                    <a:pt x="125" y="25"/>
                  </a:lnTo>
                  <a:lnTo>
                    <a:pt x="0" y="25"/>
                  </a:lnTo>
                </a:path>
              </a:pathLst>
            </a:custGeom>
            <a:solidFill>
              <a:srgbClr val="618FFD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9552" name="Freeform 38">
              <a:extLst>
                <a:ext uri="{FF2B5EF4-FFF2-40B4-BE49-F238E27FC236}">
                  <a16:creationId xmlns:a16="http://schemas.microsoft.com/office/drawing/2014/main" id="{14E2B31C-E5B7-4244-BA27-3CEDBC7867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4" y="1307"/>
              <a:ext cx="26" cy="150"/>
            </a:xfrm>
            <a:custGeom>
              <a:avLst/>
              <a:gdLst>
                <a:gd name="T0" fmla="*/ 0 w 26"/>
                <a:gd name="T1" fmla="*/ 149 h 150"/>
                <a:gd name="T2" fmla="*/ 25 w 26"/>
                <a:gd name="T3" fmla="*/ 124 h 150"/>
                <a:gd name="T4" fmla="*/ 25 w 26"/>
                <a:gd name="T5" fmla="*/ 0 h 150"/>
                <a:gd name="T6" fmla="*/ 0 w 26"/>
                <a:gd name="T7" fmla="*/ 24 h 150"/>
                <a:gd name="T8" fmla="*/ 0 w 26"/>
                <a:gd name="T9" fmla="*/ 149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50"/>
                <a:gd name="T17" fmla="*/ 26 w 26"/>
                <a:gd name="T18" fmla="*/ 150 h 1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50">
                  <a:moveTo>
                    <a:pt x="0" y="149"/>
                  </a:moveTo>
                  <a:lnTo>
                    <a:pt x="25" y="124"/>
                  </a:lnTo>
                  <a:lnTo>
                    <a:pt x="25" y="0"/>
                  </a:lnTo>
                  <a:lnTo>
                    <a:pt x="0" y="24"/>
                  </a:lnTo>
                  <a:lnTo>
                    <a:pt x="0" y="149"/>
                  </a:lnTo>
                </a:path>
              </a:pathLst>
            </a:custGeom>
            <a:solidFill>
              <a:srgbClr val="00279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19485" name="Group 39">
            <a:extLst>
              <a:ext uri="{FF2B5EF4-FFF2-40B4-BE49-F238E27FC236}">
                <a16:creationId xmlns:a16="http://schemas.microsoft.com/office/drawing/2014/main" id="{25604B07-8CDD-4A9B-8FDF-97E23179CBF4}"/>
              </a:ext>
            </a:extLst>
          </p:cNvPr>
          <p:cNvGrpSpPr>
            <a:grpSpLocks/>
          </p:cNvGrpSpPr>
          <p:nvPr/>
        </p:nvGrpSpPr>
        <p:grpSpPr bwMode="auto">
          <a:xfrm>
            <a:off x="5354638" y="3275236"/>
            <a:ext cx="314325" cy="266700"/>
            <a:chOff x="2999" y="1628"/>
            <a:chExt cx="176" cy="150"/>
          </a:xfrm>
        </p:grpSpPr>
        <p:sp>
          <p:nvSpPr>
            <p:cNvPr id="19547" name="Rectangle 40">
              <a:extLst>
                <a:ext uri="{FF2B5EF4-FFF2-40B4-BE49-F238E27FC236}">
                  <a16:creationId xmlns:a16="http://schemas.microsoft.com/office/drawing/2014/main" id="{52709F3C-2F16-4318-8AAA-DCE9E3D6E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0" y="1657"/>
              <a:ext cx="145" cy="118"/>
            </a:xfrm>
            <a:prstGeom prst="rect">
              <a:avLst/>
            </a:prstGeom>
            <a:gradFill rotWithShape="0">
              <a:gsLst>
                <a:gs pos="0">
                  <a:srgbClr val="381000"/>
                </a:gs>
                <a:gs pos="50000">
                  <a:srgbClr val="BC3700"/>
                </a:gs>
                <a:gs pos="100000">
                  <a:srgbClr val="381000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19548" name="Freeform 41">
              <a:extLst>
                <a:ext uri="{FF2B5EF4-FFF2-40B4-BE49-F238E27FC236}">
                  <a16:creationId xmlns:a16="http://schemas.microsoft.com/office/drawing/2014/main" id="{179DDE58-4047-466D-A7A3-A5CE15847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9" y="1628"/>
              <a:ext cx="176" cy="26"/>
            </a:xfrm>
            <a:custGeom>
              <a:avLst/>
              <a:gdLst>
                <a:gd name="T0" fmla="*/ 0 w 176"/>
                <a:gd name="T1" fmla="*/ 25 h 26"/>
                <a:gd name="T2" fmla="*/ 25 w 176"/>
                <a:gd name="T3" fmla="*/ 0 h 26"/>
                <a:gd name="T4" fmla="*/ 175 w 176"/>
                <a:gd name="T5" fmla="*/ 0 h 26"/>
                <a:gd name="T6" fmla="*/ 150 w 176"/>
                <a:gd name="T7" fmla="*/ 25 h 26"/>
                <a:gd name="T8" fmla="*/ 0 w 176"/>
                <a:gd name="T9" fmla="*/ 25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6"/>
                <a:gd name="T16" fmla="*/ 0 h 26"/>
                <a:gd name="T17" fmla="*/ 176 w 176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6" h="26">
                  <a:moveTo>
                    <a:pt x="0" y="25"/>
                  </a:moveTo>
                  <a:lnTo>
                    <a:pt x="25" y="0"/>
                  </a:lnTo>
                  <a:lnTo>
                    <a:pt x="175" y="0"/>
                  </a:lnTo>
                  <a:lnTo>
                    <a:pt x="150" y="25"/>
                  </a:lnTo>
                  <a:lnTo>
                    <a:pt x="0" y="25"/>
                  </a:lnTo>
                </a:path>
              </a:pathLst>
            </a:custGeom>
            <a:solidFill>
              <a:srgbClr val="F35B1B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9549" name="Freeform 42">
              <a:extLst>
                <a:ext uri="{FF2B5EF4-FFF2-40B4-BE49-F238E27FC236}">
                  <a16:creationId xmlns:a16="http://schemas.microsoft.com/office/drawing/2014/main" id="{D7D1BD82-3E36-476A-8FB8-E3E7A8C52D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9" y="1628"/>
              <a:ext cx="26" cy="150"/>
            </a:xfrm>
            <a:custGeom>
              <a:avLst/>
              <a:gdLst>
                <a:gd name="T0" fmla="*/ 0 w 26"/>
                <a:gd name="T1" fmla="*/ 149 h 150"/>
                <a:gd name="T2" fmla="*/ 25 w 26"/>
                <a:gd name="T3" fmla="*/ 124 h 150"/>
                <a:gd name="T4" fmla="*/ 25 w 26"/>
                <a:gd name="T5" fmla="*/ 0 h 150"/>
                <a:gd name="T6" fmla="*/ 0 w 26"/>
                <a:gd name="T7" fmla="*/ 24 h 150"/>
                <a:gd name="T8" fmla="*/ 0 w 26"/>
                <a:gd name="T9" fmla="*/ 149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50"/>
                <a:gd name="T17" fmla="*/ 26 w 26"/>
                <a:gd name="T18" fmla="*/ 150 h 1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50">
                  <a:moveTo>
                    <a:pt x="0" y="149"/>
                  </a:moveTo>
                  <a:lnTo>
                    <a:pt x="25" y="124"/>
                  </a:lnTo>
                  <a:lnTo>
                    <a:pt x="25" y="0"/>
                  </a:lnTo>
                  <a:lnTo>
                    <a:pt x="0" y="24"/>
                  </a:lnTo>
                  <a:lnTo>
                    <a:pt x="0" y="149"/>
                  </a:lnTo>
                </a:path>
              </a:pathLst>
            </a:custGeom>
            <a:solidFill>
              <a:srgbClr val="712000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19486" name="Group 43">
            <a:extLst>
              <a:ext uri="{FF2B5EF4-FFF2-40B4-BE49-F238E27FC236}">
                <a16:creationId xmlns:a16="http://schemas.microsoft.com/office/drawing/2014/main" id="{9ABC2207-C9FA-454F-BCA8-8F4EF77255DB}"/>
              </a:ext>
            </a:extLst>
          </p:cNvPr>
          <p:cNvGrpSpPr>
            <a:grpSpLocks/>
          </p:cNvGrpSpPr>
          <p:nvPr/>
        </p:nvGrpSpPr>
        <p:grpSpPr bwMode="auto">
          <a:xfrm>
            <a:off x="5303838" y="3880073"/>
            <a:ext cx="358775" cy="266700"/>
            <a:chOff x="2970" y="1967"/>
            <a:chExt cx="201" cy="150"/>
          </a:xfrm>
        </p:grpSpPr>
        <p:sp>
          <p:nvSpPr>
            <p:cNvPr id="19544" name="Rectangle 44">
              <a:extLst>
                <a:ext uri="{FF2B5EF4-FFF2-40B4-BE49-F238E27FC236}">
                  <a16:creationId xmlns:a16="http://schemas.microsoft.com/office/drawing/2014/main" id="{0D35162A-3F73-4229-80B9-94DF01D61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0" y="1996"/>
              <a:ext cx="171" cy="119"/>
            </a:xfrm>
            <a:prstGeom prst="rect">
              <a:avLst/>
            </a:prstGeom>
            <a:gradFill rotWithShape="0">
              <a:gsLst>
                <a:gs pos="0">
                  <a:srgbClr val="002029"/>
                </a:gs>
                <a:gs pos="50000">
                  <a:srgbClr val="006C88"/>
                </a:gs>
                <a:gs pos="100000">
                  <a:srgbClr val="002029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19545" name="Freeform 45">
              <a:extLst>
                <a:ext uri="{FF2B5EF4-FFF2-40B4-BE49-F238E27FC236}">
                  <a16:creationId xmlns:a16="http://schemas.microsoft.com/office/drawing/2014/main" id="{91CB5413-ECBD-4D2E-AAE4-F46686532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1" y="1967"/>
              <a:ext cx="200" cy="26"/>
            </a:xfrm>
            <a:custGeom>
              <a:avLst/>
              <a:gdLst>
                <a:gd name="T0" fmla="*/ 0 w 200"/>
                <a:gd name="T1" fmla="*/ 25 h 26"/>
                <a:gd name="T2" fmla="*/ 24 w 200"/>
                <a:gd name="T3" fmla="*/ 0 h 26"/>
                <a:gd name="T4" fmla="*/ 199 w 200"/>
                <a:gd name="T5" fmla="*/ 0 h 26"/>
                <a:gd name="T6" fmla="*/ 174 w 200"/>
                <a:gd name="T7" fmla="*/ 25 h 26"/>
                <a:gd name="T8" fmla="*/ 0 w 200"/>
                <a:gd name="T9" fmla="*/ 25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"/>
                <a:gd name="T16" fmla="*/ 0 h 26"/>
                <a:gd name="T17" fmla="*/ 200 w 200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" h="26">
                  <a:moveTo>
                    <a:pt x="0" y="25"/>
                  </a:moveTo>
                  <a:lnTo>
                    <a:pt x="24" y="0"/>
                  </a:lnTo>
                  <a:lnTo>
                    <a:pt x="199" y="0"/>
                  </a:lnTo>
                  <a:lnTo>
                    <a:pt x="174" y="25"/>
                  </a:lnTo>
                  <a:lnTo>
                    <a:pt x="0" y="25"/>
                  </a:lnTo>
                </a:path>
              </a:pathLst>
            </a:custGeom>
            <a:solidFill>
              <a:srgbClr val="0091B7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9546" name="Freeform 46">
              <a:extLst>
                <a:ext uri="{FF2B5EF4-FFF2-40B4-BE49-F238E27FC236}">
                  <a16:creationId xmlns:a16="http://schemas.microsoft.com/office/drawing/2014/main" id="{E50872B7-967A-4C81-B59D-2EF10EF8F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5" y="1967"/>
              <a:ext cx="26" cy="150"/>
            </a:xfrm>
            <a:custGeom>
              <a:avLst/>
              <a:gdLst>
                <a:gd name="T0" fmla="*/ 0 w 26"/>
                <a:gd name="T1" fmla="*/ 149 h 150"/>
                <a:gd name="T2" fmla="*/ 25 w 26"/>
                <a:gd name="T3" fmla="*/ 124 h 150"/>
                <a:gd name="T4" fmla="*/ 25 w 26"/>
                <a:gd name="T5" fmla="*/ 0 h 150"/>
                <a:gd name="T6" fmla="*/ 0 w 26"/>
                <a:gd name="T7" fmla="*/ 24 h 150"/>
                <a:gd name="T8" fmla="*/ 0 w 26"/>
                <a:gd name="T9" fmla="*/ 149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50"/>
                <a:gd name="T17" fmla="*/ 26 w 26"/>
                <a:gd name="T18" fmla="*/ 150 h 1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50">
                  <a:moveTo>
                    <a:pt x="0" y="149"/>
                  </a:moveTo>
                  <a:lnTo>
                    <a:pt x="25" y="124"/>
                  </a:lnTo>
                  <a:lnTo>
                    <a:pt x="25" y="0"/>
                  </a:lnTo>
                  <a:lnTo>
                    <a:pt x="0" y="24"/>
                  </a:lnTo>
                  <a:lnTo>
                    <a:pt x="0" y="149"/>
                  </a:lnTo>
                </a:path>
              </a:pathLst>
            </a:custGeom>
            <a:solidFill>
              <a:srgbClr val="003F50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19487" name="Rectangle 47">
            <a:extLst>
              <a:ext uri="{FF2B5EF4-FFF2-40B4-BE49-F238E27FC236}">
                <a16:creationId xmlns:a16="http://schemas.microsoft.com/office/drawing/2014/main" id="{3EA3A071-6A11-48F7-A605-BD29BC771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3738" y="3267298"/>
            <a:ext cx="668337" cy="561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grpSp>
        <p:nvGrpSpPr>
          <p:cNvPr id="19488" name="Group 48">
            <a:extLst>
              <a:ext uri="{FF2B5EF4-FFF2-40B4-BE49-F238E27FC236}">
                <a16:creationId xmlns:a16="http://schemas.microsoft.com/office/drawing/2014/main" id="{19B42E6D-BF9E-4520-B2F5-878C0AC411F3}"/>
              </a:ext>
            </a:extLst>
          </p:cNvPr>
          <p:cNvGrpSpPr>
            <a:grpSpLocks/>
          </p:cNvGrpSpPr>
          <p:nvPr/>
        </p:nvGrpSpPr>
        <p:grpSpPr bwMode="auto">
          <a:xfrm>
            <a:off x="7158038" y="3438748"/>
            <a:ext cx="446087" cy="266700"/>
            <a:chOff x="4009" y="1720"/>
            <a:chExt cx="250" cy="149"/>
          </a:xfrm>
        </p:grpSpPr>
        <p:sp>
          <p:nvSpPr>
            <p:cNvPr id="19541" name="Rectangle 49">
              <a:extLst>
                <a:ext uri="{FF2B5EF4-FFF2-40B4-BE49-F238E27FC236}">
                  <a16:creationId xmlns:a16="http://schemas.microsoft.com/office/drawing/2014/main" id="{3A12B4D0-383A-4812-8BF6-12C597432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1" y="1748"/>
              <a:ext cx="218" cy="117"/>
            </a:xfrm>
            <a:prstGeom prst="rect">
              <a:avLst/>
            </a:prstGeom>
            <a:gradFill rotWithShape="0">
              <a:gsLst>
                <a:gs pos="0">
                  <a:srgbClr val="3E040E"/>
                </a:gs>
                <a:gs pos="50000">
                  <a:srgbClr val="CF0E30"/>
                </a:gs>
                <a:gs pos="100000">
                  <a:srgbClr val="3E040E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19542" name="Freeform 50">
              <a:extLst>
                <a:ext uri="{FF2B5EF4-FFF2-40B4-BE49-F238E27FC236}">
                  <a16:creationId xmlns:a16="http://schemas.microsoft.com/office/drawing/2014/main" id="{497E1B84-0C9A-4F88-841B-43FD41B3A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9" y="1720"/>
              <a:ext cx="250" cy="25"/>
            </a:xfrm>
            <a:custGeom>
              <a:avLst/>
              <a:gdLst>
                <a:gd name="T0" fmla="*/ 0 w 250"/>
                <a:gd name="T1" fmla="*/ 24 h 25"/>
                <a:gd name="T2" fmla="*/ 24 w 250"/>
                <a:gd name="T3" fmla="*/ 0 h 25"/>
                <a:gd name="T4" fmla="*/ 249 w 250"/>
                <a:gd name="T5" fmla="*/ 0 h 25"/>
                <a:gd name="T6" fmla="*/ 224 w 250"/>
                <a:gd name="T7" fmla="*/ 24 h 25"/>
                <a:gd name="T8" fmla="*/ 0 w 250"/>
                <a:gd name="T9" fmla="*/ 24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25"/>
                <a:gd name="T17" fmla="*/ 250 w 250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25">
                  <a:moveTo>
                    <a:pt x="0" y="24"/>
                  </a:moveTo>
                  <a:lnTo>
                    <a:pt x="24" y="0"/>
                  </a:lnTo>
                  <a:lnTo>
                    <a:pt x="249" y="0"/>
                  </a:lnTo>
                  <a:lnTo>
                    <a:pt x="224" y="24"/>
                  </a:lnTo>
                  <a:lnTo>
                    <a:pt x="0" y="24"/>
                  </a:lnTo>
                </a:path>
              </a:pathLst>
            </a:custGeom>
            <a:solidFill>
              <a:srgbClr val="E5405D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9543" name="Freeform 51">
              <a:extLst>
                <a:ext uri="{FF2B5EF4-FFF2-40B4-BE49-F238E27FC236}">
                  <a16:creationId xmlns:a16="http://schemas.microsoft.com/office/drawing/2014/main" id="{A0FDE32C-6967-4931-A506-44DCFBF547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" y="1720"/>
              <a:ext cx="26" cy="149"/>
            </a:xfrm>
            <a:custGeom>
              <a:avLst/>
              <a:gdLst>
                <a:gd name="T0" fmla="*/ 0 w 26"/>
                <a:gd name="T1" fmla="*/ 148 h 149"/>
                <a:gd name="T2" fmla="*/ 25 w 26"/>
                <a:gd name="T3" fmla="*/ 123 h 149"/>
                <a:gd name="T4" fmla="*/ 25 w 26"/>
                <a:gd name="T5" fmla="*/ 0 h 149"/>
                <a:gd name="T6" fmla="*/ 0 w 26"/>
                <a:gd name="T7" fmla="*/ 24 h 149"/>
                <a:gd name="T8" fmla="*/ 0 w 26"/>
                <a:gd name="T9" fmla="*/ 148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9"/>
                <a:gd name="T17" fmla="*/ 26 w 26"/>
                <a:gd name="T18" fmla="*/ 149 h 1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9">
                  <a:moveTo>
                    <a:pt x="0" y="148"/>
                  </a:moveTo>
                  <a:lnTo>
                    <a:pt x="25" y="123"/>
                  </a:lnTo>
                  <a:lnTo>
                    <a:pt x="25" y="0"/>
                  </a:lnTo>
                  <a:lnTo>
                    <a:pt x="0" y="24"/>
                  </a:lnTo>
                  <a:lnTo>
                    <a:pt x="0" y="148"/>
                  </a:lnTo>
                </a:path>
              </a:pathLst>
            </a:custGeom>
            <a:solidFill>
              <a:srgbClr val="79001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19489" name="Group 52">
            <a:extLst>
              <a:ext uri="{FF2B5EF4-FFF2-40B4-BE49-F238E27FC236}">
                <a16:creationId xmlns:a16="http://schemas.microsoft.com/office/drawing/2014/main" id="{D3F0E39E-5AFE-407C-BA94-125873C39BC5}"/>
              </a:ext>
            </a:extLst>
          </p:cNvPr>
          <p:cNvGrpSpPr>
            <a:grpSpLocks/>
          </p:cNvGrpSpPr>
          <p:nvPr/>
        </p:nvGrpSpPr>
        <p:grpSpPr bwMode="auto">
          <a:xfrm>
            <a:off x="8218488" y="3413348"/>
            <a:ext cx="269875" cy="266700"/>
            <a:chOff x="4603" y="1706"/>
            <a:chExt cx="151" cy="149"/>
          </a:xfrm>
        </p:grpSpPr>
        <p:sp>
          <p:nvSpPr>
            <p:cNvPr id="19538" name="Rectangle 53">
              <a:extLst>
                <a:ext uri="{FF2B5EF4-FFF2-40B4-BE49-F238E27FC236}">
                  <a16:creationId xmlns:a16="http://schemas.microsoft.com/office/drawing/2014/main" id="{7BE8CA61-84AE-421C-8703-AA2A5C788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3" y="1734"/>
              <a:ext cx="121" cy="116"/>
            </a:xfrm>
            <a:prstGeom prst="rect">
              <a:avLst/>
            </a:prstGeom>
            <a:gradFill rotWithShape="0">
              <a:gsLst>
                <a:gs pos="0">
                  <a:srgbClr val="021245"/>
                </a:gs>
                <a:gs pos="50000">
                  <a:srgbClr val="063DE8"/>
                </a:gs>
                <a:gs pos="100000">
                  <a:srgbClr val="021245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19539" name="Freeform 54">
              <a:extLst>
                <a:ext uri="{FF2B5EF4-FFF2-40B4-BE49-F238E27FC236}">
                  <a16:creationId xmlns:a16="http://schemas.microsoft.com/office/drawing/2014/main" id="{425E7FD9-4BC7-4FA3-8B3C-FC6A058C43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4" y="1706"/>
              <a:ext cx="150" cy="25"/>
            </a:xfrm>
            <a:custGeom>
              <a:avLst/>
              <a:gdLst>
                <a:gd name="T0" fmla="*/ 0 w 150"/>
                <a:gd name="T1" fmla="*/ 24 h 25"/>
                <a:gd name="T2" fmla="*/ 26 w 150"/>
                <a:gd name="T3" fmla="*/ 0 h 25"/>
                <a:gd name="T4" fmla="*/ 149 w 150"/>
                <a:gd name="T5" fmla="*/ 0 h 25"/>
                <a:gd name="T6" fmla="*/ 124 w 150"/>
                <a:gd name="T7" fmla="*/ 24 h 25"/>
                <a:gd name="T8" fmla="*/ 0 w 150"/>
                <a:gd name="T9" fmla="*/ 24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0"/>
                <a:gd name="T16" fmla="*/ 0 h 25"/>
                <a:gd name="T17" fmla="*/ 150 w 150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0" h="25">
                  <a:moveTo>
                    <a:pt x="0" y="24"/>
                  </a:moveTo>
                  <a:lnTo>
                    <a:pt x="26" y="0"/>
                  </a:lnTo>
                  <a:lnTo>
                    <a:pt x="149" y="0"/>
                  </a:lnTo>
                  <a:lnTo>
                    <a:pt x="124" y="24"/>
                  </a:lnTo>
                  <a:lnTo>
                    <a:pt x="0" y="24"/>
                  </a:lnTo>
                </a:path>
              </a:pathLst>
            </a:custGeom>
            <a:solidFill>
              <a:srgbClr val="618FFD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9540" name="Freeform 55">
              <a:extLst>
                <a:ext uri="{FF2B5EF4-FFF2-40B4-BE49-F238E27FC236}">
                  <a16:creationId xmlns:a16="http://schemas.microsoft.com/office/drawing/2014/main" id="{606E644E-2970-4A14-B059-A7238626E5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8" y="1706"/>
              <a:ext cx="26" cy="149"/>
            </a:xfrm>
            <a:custGeom>
              <a:avLst/>
              <a:gdLst>
                <a:gd name="T0" fmla="*/ 0 w 26"/>
                <a:gd name="T1" fmla="*/ 148 h 149"/>
                <a:gd name="T2" fmla="*/ 25 w 26"/>
                <a:gd name="T3" fmla="*/ 123 h 149"/>
                <a:gd name="T4" fmla="*/ 25 w 26"/>
                <a:gd name="T5" fmla="*/ 0 h 149"/>
                <a:gd name="T6" fmla="*/ 0 w 26"/>
                <a:gd name="T7" fmla="*/ 24 h 149"/>
                <a:gd name="T8" fmla="*/ 0 w 26"/>
                <a:gd name="T9" fmla="*/ 148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9"/>
                <a:gd name="T17" fmla="*/ 26 w 26"/>
                <a:gd name="T18" fmla="*/ 149 h 1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9">
                  <a:moveTo>
                    <a:pt x="0" y="148"/>
                  </a:moveTo>
                  <a:lnTo>
                    <a:pt x="25" y="123"/>
                  </a:lnTo>
                  <a:lnTo>
                    <a:pt x="25" y="0"/>
                  </a:lnTo>
                  <a:lnTo>
                    <a:pt x="0" y="24"/>
                  </a:lnTo>
                  <a:lnTo>
                    <a:pt x="0" y="148"/>
                  </a:lnTo>
                </a:path>
              </a:pathLst>
            </a:custGeom>
            <a:solidFill>
              <a:srgbClr val="00279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19490" name="Group 56">
            <a:extLst>
              <a:ext uri="{FF2B5EF4-FFF2-40B4-BE49-F238E27FC236}">
                <a16:creationId xmlns:a16="http://schemas.microsoft.com/office/drawing/2014/main" id="{51C26F4C-6E82-4681-8084-7F4570533DE4}"/>
              </a:ext>
            </a:extLst>
          </p:cNvPr>
          <p:cNvGrpSpPr>
            <a:grpSpLocks/>
          </p:cNvGrpSpPr>
          <p:nvPr/>
        </p:nvGrpSpPr>
        <p:grpSpPr bwMode="auto">
          <a:xfrm>
            <a:off x="8548688" y="3413348"/>
            <a:ext cx="314325" cy="266700"/>
            <a:chOff x="4788" y="1706"/>
            <a:chExt cx="176" cy="149"/>
          </a:xfrm>
        </p:grpSpPr>
        <p:sp>
          <p:nvSpPr>
            <p:cNvPr id="19535" name="Rectangle 57">
              <a:extLst>
                <a:ext uri="{FF2B5EF4-FFF2-40B4-BE49-F238E27FC236}">
                  <a16:creationId xmlns:a16="http://schemas.microsoft.com/office/drawing/2014/main" id="{A4DD2556-80B9-4AA2-AFD1-3FA37DFAD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0" y="1734"/>
              <a:ext cx="144" cy="116"/>
            </a:xfrm>
            <a:prstGeom prst="rect">
              <a:avLst/>
            </a:prstGeom>
            <a:gradFill rotWithShape="0">
              <a:gsLst>
                <a:gs pos="0">
                  <a:srgbClr val="381000"/>
                </a:gs>
                <a:gs pos="50000">
                  <a:srgbClr val="BC3700"/>
                </a:gs>
                <a:gs pos="100000">
                  <a:srgbClr val="381000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19536" name="Freeform 58">
              <a:extLst>
                <a:ext uri="{FF2B5EF4-FFF2-40B4-BE49-F238E27FC236}">
                  <a16:creationId xmlns:a16="http://schemas.microsoft.com/office/drawing/2014/main" id="{FEC98D1E-6AC4-4562-8E95-912819D5B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8" y="1706"/>
              <a:ext cx="176" cy="25"/>
            </a:xfrm>
            <a:custGeom>
              <a:avLst/>
              <a:gdLst>
                <a:gd name="T0" fmla="*/ 0 w 176"/>
                <a:gd name="T1" fmla="*/ 24 h 25"/>
                <a:gd name="T2" fmla="*/ 25 w 176"/>
                <a:gd name="T3" fmla="*/ 0 h 25"/>
                <a:gd name="T4" fmla="*/ 175 w 176"/>
                <a:gd name="T5" fmla="*/ 0 h 25"/>
                <a:gd name="T6" fmla="*/ 150 w 176"/>
                <a:gd name="T7" fmla="*/ 24 h 25"/>
                <a:gd name="T8" fmla="*/ 0 w 176"/>
                <a:gd name="T9" fmla="*/ 24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6"/>
                <a:gd name="T16" fmla="*/ 0 h 25"/>
                <a:gd name="T17" fmla="*/ 176 w 176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6" h="25">
                  <a:moveTo>
                    <a:pt x="0" y="24"/>
                  </a:moveTo>
                  <a:lnTo>
                    <a:pt x="25" y="0"/>
                  </a:lnTo>
                  <a:lnTo>
                    <a:pt x="175" y="0"/>
                  </a:lnTo>
                  <a:lnTo>
                    <a:pt x="150" y="24"/>
                  </a:lnTo>
                  <a:lnTo>
                    <a:pt x="0" y="24"/>
                  </a:lnTo>
                </a:path>
              </a:pathLst>
            </a:custGeom>
            <a:solidFill>
              <a:srgbClr val="F35B1B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9537" name="Freeform 59">
              <a:extLst>
                <a:ext uri="{FF2B5EF4-FFF2-40B4-BE49-F238E27FC236}">
                  <a16:creationId xmlns:a16="http://schemas.microsoft.com/office/drawing/2014/main" id="{17C8E2DD-07D8-47F9-B58F-5969CD8C5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8" y="1706"/>
              <a:ext cx="26" cy="149"/>
            </a:xfrm>
            <a:custGeom>
              <a:avLst/>
              <a:gdLst>
                <a:gd name="T0" fmla="*/ 0 w 26"/>
                <a:gd name="T1" fmla="*/ 148 h 149"/>
                <a:gd name="T2" fmla="*/ 25 w 26"/>
                <a:gd name="T3" fmla="*/ 123 h 149"/>
                <a:gd name="T4" fmla="*/ 25 w 26"/>
                <a:gd name="T5" fmla="*/ 0 h 149"/>
                <a:gd name="T6" fmla="*/ 0 w 26"/>
                <a:gd name="T7" fmla="*/ 24 h 149"/>
                <a:gd name="T8" fmla="*/ 0 w 26"/>
                <a:gd name="T9" fmla="*/ 148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9"/>
                <a:gd name="T17" fmla="*/ 26 w 26"/>
                <a:gd name="T18" fmla="*/ 149 h 1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9">
                  <a:moveTo>
                    <a:pt x="0" y="148"/>
                  </a:moveTo>
                  <a:lnTo>
                    <a:pt x="25" y="123"/>
                  </a:lnTo>
                  <a:lnTo>
                    <a:pt x="25" y="0"/>
                  </a:lnTo>
                  <a:lnTo>
                    <a:pt x="0" y="24"/>
                  </a:lnTo>
                  <a:lnTo>
                    <a:pt x="0" y="148"/>
                  </a:lnTo>
                </a:path>
              </a:pathLst>
            </a:custGeom>
            <a:solidFill>
              <a:srgbClr val="712000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19491" name="Freeform 60">
            <a:extLst>
              <a:ext uri="{FF2B5EF4-FFF2-40B4-BE49-F238E27FC236}">
                <a16:creationId xmlns:a16="http://schemas.microsoft.com/office/drawing/2014/main" id="{129DFF15-76CE-4C21-B05F-7C0F7CA09FFC}"/>
              </a:ext>
            </a:extLst>
          </p:cNvPr>
          <p:cNvSpPr>
            <a:spLocks/>
          </p:cNvSpPr>
          <p:nvPr/>
        </p:nvSpPr>
        <p:spPr bwMode="auto">
          <a:xfrm>
            <a:off x="3027363" y="2200498"/>
            <a:ext cx="803275" cy="809625"/>
          </a:xfrm>
          <a:custGeom>
            <a:avLst/>
            <a:gdLst>
              <a:gd name="T0" fmla="*/ 50 w 450"/>
              <a:gd name="T1" fmla="*/ 411 h 454"/>
              <a:gd name="T2" fmla="*/ 398 w 450"/>
              <a:gd name="T3" fmla="*/ 131 h 454"/>
              <a:gd name="T4" fmla="*/ 449 w 450"/>
              <a:gd name="T5" fmla="*/ 171 h 454"/>
              <a:gd name="T6" fmla="*/ 449 w 450"/>
              <a:gd name="T7" fmla="*/ 0 h 454"/>
              <a:gd name="T8" fmla="*/ 234 w 450"/>
              <a:gd name="T9" fmla="*/ 0 h 454"/>
              <a:gd name="T10" fmla="*/ 290 w 450"/>
              <a:gd name="T11" fmla="*/ 44 h 454"/>
              <a:gd name="T12" fmla="*/ 288 w 450"/>
              <a:gd name="T13" fmla="*/ 47 h 454"/>
              <a:gd name="T14" fmla="*/ 274 w 450"/>
              <a:gd name="T15" fmla="*/ 57 h 454"/>
              <a:gd name="T16" fmla="*/ 263 w 450"/>
              <a:gd name="T17" fmla="*/ 67 h 454"/>
              <a:gd name="T18" fmla="*/ 249 w 450"/>
              <a:gd name="T19" fmla="*/ 81 h 454"/>
              <a:gd name="T20" fmla="*/ 0 w 450"/>
              <a:gd name="T21" fmla="*/ 282 h 454"/>
              <a:gd name="T22" fmla="*/ 3 w 450"/>
              <a:gd name="T23" fmla="*/ 282 h 454"/>
              <a:gd name="T24" fmla="*/ 3 w 450"/>
              <a:gd name="T25" fmla="*/ 453 h 454"/>
              <a:gd name="T26" fmla="*/ 50 w 450"/>
              <a:gd name="T27" fmla="*/ 411 h 45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450" h="454">
                <a:moveTo>
                  <a:pt x="50" y="411"/>
                </a:moveTo>
                <a:lnTo>
                  <a:pt x="398" y="131"/>
                </a:lnTo>
                <a:lnTo>
                  <a:pt x="449" y="171"/>
                </a:lnTo>
                <a:lnTo>
                  <a:pt x="449" y="0"/>
                </a:lnTo>
                <a:lnTo>
                  <a:pt x="234" y="0"/>
                </a:lnTo>
                <a:lnTo>
                  <a:pt x="290" y="44"/>
                </a:lnTo>
                <a:lnTo>
                  <a:pt x="288" y="47"/>
                </a:lnTo>
                <a:lnTo>
                  <a:pt x="274" y="57"/>
                </a:lnTo>
                <a:lnTo>
                  <a:pt x="263" y="67"/>
                </a:lnTo>
                <a:lnTo>
                  <a:pt x="249" y="81"/>
                </a:lnTo>
                <a:lnTo>
                  <a:pt x="0" y="282"/>
                </a:lnTo>
                <a:lnTo>
                  <a:pt x="3" y="282"/>
                </a:lnTo>
                <a:lnTo>
                  <a:pt x="3" y="453"/>
                </a:lnTo>
                <a:lnTo>
                  <a:pt x="50" y="411"/>
                </a:lnTo>
              </a:path>
            </a:pathLst>
          </a:custGeom>
          <a:gradFill rotWithShape="0">
            <a:gsLst>
              <a:gs pos="0">
                <a:srgbClr val="FE9B03"/>
              </a:gs>
              <a:gs pos="100000">
                <a:srgbClr val="FEB94E"/>
              </a:gs>
            </a:gsLst>
            <a:lin ang="0" scaled="1"/>
          </a:gra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endParaRPr lang="id-ID"/>
          </a:p>
        </p:txBody>
      </p:sp>
      <p:grpSp>
        <p:nvGrpSpPr>
          <p:cNvPr id="19492" name="Group 61">
            <a:extLst>
              <a:ext uri="{FF2B5EF4-FFF2-40B4-BE49-F238E27FC236}">
                <a16:creationId xmlns:a16="http://schemas.microsoft.com/office/drawing/2014/main" id="{F986AE5C-3E8D-4AFE-836E-E24126BD5AD8}"/>
              </a:ext>
            </a:extLst>
          </p:cNvPr>
          <p:cNvGrpSpPr>
            <a:grpSpLocks/>
          </p:cNvGrpSpPr>
          <p:nvPr/>
        </p:nvGrpSpPr>
        <p:grpSpPr bwMode="auto">
          <a:xfrm>
            <a:off x="2800350" y="2629123"/>
            <a:ext cx="447675" cy="388938"/>
            <a:chOff x="1568" y="1266"/>
            <a:chExt cx="251" cy="218"/>
          </a:xfrm>
        </p:grpSpPr>
        <p:sp>
          <p:nvSpPr>
            <p:cNvPr id="19532" name="Rectangle 62">
              <a:extLst>
                <a:ext uri="{FF2B5EF4-FFF2-40B4-BE49-F238E27FC236}">
                  <a16:creationId xmlns:a16="http://schemas.microsoft.com/office/drawing/2014/main" id="{A0B1C58D-43A7-417B-8BF1-F102DE3881C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580000">
              <a:off x="1580" y="1365"/>
              <a:ext cx="220" cy="119"/>
            </a:xfrm>
            <a:prstGeom prst="rect">
              <a:avLst/>
            </a:prstGeom>
            <a:gradFill rotWithShape="0">
              <a:gsLst>
                <a:gs pos="0">
                  <a:srgbClr val="3E040E"/>
                </a:gs>
                <a:gs pos="50000">
                  <a:srgbClr val="CF0E30"/>
                </a:gs>
                <a:gs pos="100000">
                  <a:srgbClr val="3E040E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19533" name="Freeform 63">
              <a:extLst>
                <a:ext uri="{FF2B5EF4-FFF2-40B4-BE49-F238E27FC236}">
                  <a16:creationId xmlns:a16="http://schemas.microsoft.com/office/drawing/2014/main" id="{27C1ABDD-5C5C-46AB-8D39-64B7C821E1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8" y="1266"/>
              <a:ext cx="166" cy="189"/>
            </a:xfrm>
            <a:custGeom>
              <a:avLst/>
              <a:gdLst>
                <a:gd name="T0" fmla="*/ 0 w 166"/>
                <a:gd name="T1" fmla="*/ 188 h 189"/>
                <a:gd name="T2" fmla="*/ 0 w 166"/>
                <a:gd name="T3" fmla="*/ 152 h 189"/>
                <a:gd name="T4" fmla="*/ 165 w 166"/>
                <a:gd name="T5" fmla="*/ 0 h 189"/>
                <a:gd name="T6" fmla="*/ 163 w 166"/>
                <a:gd name="T7" fmla="*/ 34 h 189"/>
                <a:gd name="T8" fmla="*/ 0 w 166"/>
                <a:gd name="T9" fmla="*/ 188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"/>
                <a:gd name="T16" fmla="*/ 0 h 189"/>
                <a:gd name="T17" fmla="*/ 166 w 166"/>
                <a:gd name="T18" fmla="*/ 189 h 1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" h="189">
                  <a:moveTo>
                    <a:pt x="0" y="188"/>
                  </a:moveTo>
                  <a:lnTo>
                    <a:pt x="0" y="152"/>
                  </a:lnTo>
                  <a:lnTo>
                    <a:pt x="165" y="0"/>
                  </a:lnTo>
                  <a:lnTo>
                    <a:pt x="163" y="34"/>
                  </a:lnTo>
                  <a:lnTo>
                    <a:pt x="0" y="188"/>
                  </a:lnTo>
                </a:path>
              </a:pathLst>
            </a:custGeom>
            <a:solidFill>
              <a:srgbClr val="E5405D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9534" name="Freeform 64">
              <a:extLst>
                <a:ext uri="{FF2B5EF4-FFF2-40B4-BE49-F238E27FC236}">
                  <a16:creationId xmlns:a16="http://schemas.microsoft.com/office/drawing/2014/main" id="{446C380F-B4B5-4E76-ADB8-3D56DFC342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1" y="1266"/>
              <a:ext cx="88" cy="126"/>
            </a:xfrm>
            <a:custGeom>
              <a:avLst/>
              <a:gdLst>
                <a:gd name="T0" fmla="*/ 86 w 88"/>
                <a:gd name="T1" fmla="*/ 125 h 126"/>
                <a:gd name="T2" fmla="*/ 87 w 88"/>
                <a:gd name="T3" fmla="*/ 90 h 126"/>
                <a:gd name="T4" fmla="*/ 1 w 88"/>
                <a:gd name="T5" fmla="*/ 0 h 126"/>
                <a:gd name="T6" fmla="*/ 0 w 88"/>
                <a:gd name="T7" fmla="*/ 34 h 126"/>
                <a:gd name="T8" fmla="*/ 86 w 88"/>
                <a:gd name="T9" fmla="*/ 125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126"/>
                <a:gd name="T17" fmla="*/ 88 w 88"/>
                <a:gd name="T18" fmla="*/ 126 h 1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126">
                  <a:moveTo>
                    <a:pt x="86" y="125"/>
                  </a:moveTo>
                  <a:lnTo>
                    <a:pt x="87" y="90"/>
                  </a:lnTo>
                  <a:lnTo>
                    <a:pt x="1" y="0"/>
                  </a:lnTo>
                  <a:lnTo>
                    <a:pt x="0" y="34"/>
                  </a:lnTo>
                  <a:lnTo>
                    <a:pt x="86" y="125"/>
                  </a:lnTo>
                </a:path>
              </a:pathLst>
            </a:custGeom>
            <a:solidFill>
              <a:srgbClr val="79001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19493" name="Group 65">
            <a:extLst>
              <a:ext uri="{FF2B5EF4-FFF2-40B4-BE49-F238E27FC236}">
                <a16:creationId xmlns:a16="http://schemas.microsoft.com/office/drawing/2014/main" id="{C65E8984-D538-48A9-A498-2416F6177D76}"/>
              </a:ext>
            </a:extLst>
          </p:cNvPr>
          <p:cNvGrpSpPr>
            <a:grpSpLocks/>
          </p:cNvGrpSpPr>
          <p:nvPr/>
        </p:nvGrpSpPr>
        <p:grpSpPr bwMode="auto">
          <a:xfrm>
            <a:off x="4306888" y="2094136"/>
            <a:ext cx="1457325" cy="446087"/>
            <a:chOff x="2412" y="967"/>
            <a:chExt cx="816" cy="250"/>
          </a:xfrm>
        </p:grpSpPr>
        <p:sp>
          <p:nvSpPr>
            <p:cNvPr id="19530" name="Line 66">
              <a:extLst>
                <a:ext uri="{FF2B5EF4-FFF2-40B4-BE49-F238E27FC236}">
                  <a16:creationId xmlns:a16="http://schemas.microsoft.com/office/drawing/2014/main" id="{9CD7AEED-4921-4FA7-BBA5-D7ABB1C0DD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12" y="967"/>
              <a:ext cx="8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9531" name="Line 67">
              <a:extLst>
                <a:ext uri="{FF2B5EF4-FFF2-40B4-BE49-F238E27FC236}">
                  <a16:creationId xmlns:a16="http://schemas.microsoft.com/office/drawing/2014/main" id="{AC140A8B-BE70-4398-A8F6-FC0109E340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12" y="1217"/>
              <a:ext cx="8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19494" name="Group 68">
            <a:extLst>
              <a:ext uri="{FF2B5EF4-FFF2-40B4-BE49-F238E27FC236}">
                <a16:creationId xmlns:a16="http://schemas.microsoft.com/office/drawing/2014/main" id="{6A34CF78-33F1-4432-9403-F7CD708E9B12}"/>
              </a:ext>
            </a:extLst>
          </p:cNvPr>
          <p:cNvGrpSpPr>
            <a:grpSpLocks/>
          </p:cNvGrpSpPr>
          <p:nvPr/>
        </p:nvGrpSpPr>
        <p:grpSpPr bwMode="auto">
          <a:xfrm>
            <a:off x="4505325" y="2622773"/>
            <a:ext cx="1235075" cy="446088"/>
            <a:chOff x="2523" y="1263"/>
            <a:chExt cx="692" cy="250"/>
          </a:xfrm>
        </p:grpSpPr>
        <p:sp>
          <p:nvSpPr>
            <p:cNvPr id="19528" name="Line 69">
              <a:extLst>
                <a:ext uri="{FF2B5EF4-FFF2-40B4-BE49-F238E27FC236}">
                  <a16:creationId xmlns:a16="http://schemas.microsoft.com/office/drawing/2014/main" id="{F6F66885-CCE4-424B-988C-6E89394E0F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23" y="1263"/>
              <a:ext cx="6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9529" name="Line 70">
              <a:extLst>
                <a:ext uri="{FF2B5EF4-FFF2-40B4-BE49-F238E27FC236}">
                  <a16:creationId xmlns:a16="http://schemas.microsoft.com/office/drawing/2014/main" id="{29129108-91D6-47F2-ACB8-AD94D56E15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23" y="1513"/>
              <a:ext cx="6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19495" name="Group 71">
            <a:extLst>
              <a:ext uri="{FF2B5EF4-FFF2-40B4-BE49-F238E27FC236}">
                <a16:creationId xmlns:a16="http://schemas.microsoft.com/office/drawing/2014/main" id="{F9D55493-36A0-4852-A249-BB8C412639BB}"/>
              </a:ext>
            </a:extLst>
          </p:cNvPr>
          <p:cNvGrpSpPr>
            <a:grpSpLocks/>
          </p:cNvGrpSpPr>
          <p:nvPr/>
        </p:nvGrpSpPr>
        <p:grpSpPr bwMode="auto">
          <a:xfrm>
            <a:off x="3960813" y="3199036"/>
            <a:ext cx="1773237" cy="446087"/>
            <a:chOff x="2218" y="1586"/>
            <a:chExt cx="993" cy="250"/>
          </a:xfrm>
        </p:grpSpPr>
        <p:sp>
          <p:nvSpPr>
            <p:cNvPr id="19526" name="Line 72">
              <a:extLst>
                <a:ext uri="{FF2B5EF4-FFF2-40B4-BE49-F238E27FC236}">
                  <a16:creationId xmlns:a16="http://schemas.microsoft.com/office/drawing/2014/main" id="{FA1C14D6-0472-48A5-BC08-67FD90DEED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18" y="1586"/>
              <a:ext cx="99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9527" name="Line 73">
              <a:extLst>
                <a:ext uri="{FF2B5EF4-FFF2-40B4-BE49-F238E27FC236}">
                  <a16:creationId xmlns:a16="http://schemas.microsoft.com/office/drawing/2014/main" id="{090DB91C-18EE-4764-9428-FBCA4AC178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18" y="1836"/>
              <a:ext cx="99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19496" name="Group 74">
            <a:extLst>
              <a:ext uri="{FF2B5EF4-FFF2-40B4-BE49-F238E27FC236}">
                <a16:creationId xmlns:a16="http://schemas.microsoft.com/office/drawing/2014/main" id="{26E20AD0-56E1-4864-9622-8F428D69D39C}"/>
              </a:ext>
            </a:extLst>
          </p:cNvPr>
          <p:cNvGrpSpPr>
            <a:grpSpLocks/>
          </p:cNvGrpSpPr>
          <p:nvPr/>
        </p:nvGrpSpPr>
        <p:grpSpPr bwMode="auto">
          <a:xfrm>
            <a:off x="4613275" y="3792761"/>
            <a:ext cx="1112838" cy="446087"/>
            <a:chOff x="2584" y="1918"/>
            <a:chExt cx="623" cy="250"/>
          </a:xfrm>
        </p:grpSpPr>
        <p:sp>
          <p:nvSpPr>
            <p:cNvPr id="19524" name="Line 75">
              <a:extLst>
                <a:ext uri="{FF2B5EF4-FFF2-40B4-BE49-F238E27FC236}">
                  <a16:creationId xmlns:a16="http://schemas.microsoft.com/office/drawing/2014/main" id="{0D3703D6-365F-43AF-A628-8AB1A3A9CF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4" y="1918"/>
              <a:ext cx="62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9525" name="Line 76">
              <a:extLst>
                <a:ext uri="{FF2B5EF4-FFF2-40B4-BE49-F238E27FC236}">
                  <a16:creationId xmlns:a16="http://schemas.microsoft.com/office/drawing/2014/main" id="{76FE92CF-E999-4BA2-A24F-D634E69021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4" y="2168"/>
              <a:ext cx="62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19497" name="Oval 77">
            <a:extLst>
              <a:ext uri="{FF2B5EF4-FFF2-40B4-BE49-F238E27FC236}">
                <a16:creationId xmlns:a16="http://schemas.microsoft.com/office/drawing/2014/main" id="{3F0D521E-28BE-444D-9609-736117075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9325" y="3254598"/>
            <a:ext cx="538163" cy="5524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19498" name="Freeform 78">
            <a:extLst>
              <a:ext uri="{FF2B5EF4-FFF2-40B4-BE49-F238E27FC236}">
                <a16:creationId xmlns:a16="http://schemas.microsoft.com/office/drawing/2014/main" id="{44224A3E-99C1-4B75-90D6-A77748FD68AE}"/>
              </a:ext>
            </a:extLst>
          </p:cNvPr>
          <p:cNvSpPr>
            <a:spLocks/>
          </p:cNvSpPr>
          <p:nvPr/>
        </p:nvSpPr>
        <p:spPr bwMode="auto">
          <a:xfrm>
            <a:off x="6448425" y="3372073"/>
            <a:ext cx="361950" cy="296863"/>
          </a:xfrm>
          <a:custGeom>
            <a:avLst/>
            <a:gdLst>
              <a:gd name="T0" fmla="*/ 0 w 203"/>
              <a:gd name="T1" fmla="*/ 38 h 166"/>
              <a:gd name="T2" fmla="*/ 135 w 203"/>
              <a:gd name="T3" fmla="*/ 38 h 166"/>
              <a:gd name="T4" fmla="*/ 135 w 203"/>
              <a:gd name="T5" fmla="*/ 0 h 166"/>
              <a:gd name="T6" fmla="*/ 202 w 203"/>
              <a:gd name="T7" fmla="*/ 82 h 166"/>
              <a:gd name="T8" fmla="*/ 135 w 203"/>
              <a:gd name="T9" fmla="*/ 165 h 166"/>
              <a:gd name="T10" fmla="*/ 135 w 203"/>
              <a:gd name="T11" fmla="*/ 121 h 166"/>
              <a:gd name="T12" fmla="*/ 130 w 203"/>
              <a:gd name="T13" fmla="*/ 121 h 166"/>
              <a:gd name="T14" fmla="*/ 120 w 203"/>
              <a:gd name="T15" fmla="*/ 121 h 166"/>
              <a:gd name="T16" fmla="*/ 110 w 203"/>
              <a:gd name="T17" fmla="*/ 121 h 166"/>
              <a:gd name="T18" fmla="*/ 98 w 203"/>
              <a:gd name="T19" fmla="*/ 121 h 166"/>
              <a:gd name="T20" fmla="*/ 0 w 203"/>
              <a:gd name="T21" fmla="*/ 122 h 166"/>
              <a:gd name="T22" fmla="*/ 0 w 203"/>
              <a:gd name="T23" fmla="*/ 38 h 16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03" h="166">
                <a:moveTo>
                  <a:pt x="0" y="38"/>
                </a:moveTo>
                <a:lnTo>
                  <a:pt x="135" y="38"/>
                </a:lnTo>
                <a:lnTo>
                  <a:pt x="135" y="0"/>
                </a:lnTo>
                <a:lnTo>
                  <a:pt x="202" y="82"/>
                </a:lnTo>
                <a:lnTo>
                  <a:pt x="135" y="165"/>
                </a:lnTo>
                <a:lnTo>
                  <a:pt x="135" y="121"/>
                </a:lnTo>
                <a:lnTo>
                  <a:pt x="130" y="121"/>
                </a:lnTo>
                <a:lnTo>
                  <a:pt x="120" y="121"/>
                </a:lnTo>
                <a:lnTo>
                  <a:pt x="110" y="121"/>
                </a:lnTo>
                <a:lnTo>
                  <a:pt x="98" y="121"/>
                </a:lnTo>
                <a:lnTo>
                  <a:pt x="0" y="122"/>
                </a:lnTo>
                <a:lnTo>
                  <a:pt x="0" y="38"/>
                </a:lnTo>
              </a:path>
            </a:pathLst>
          </a:custGeom>
          <a:gradFill rotWithShape="0">
            <a:gsLst>
              <a:gs pos="0">
                <a:srgbClr val="FE9B03"/>
              </a:gs>
              <a:gs pos="100000">
                <a:srgbClr val="FEB94E"/>
              </a:gs>
            </a:gsLst>
            <a:lin ang="0" scaled="1"/>
          </a:gra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endParaRPr lang="id-ID"/>
          </a:p>
        </p:txBody>
      </p:sp>
      <p:sp>
        <p:nvSpPr>
          <p:cNvPr id="19499" name="Freeform 79">
            <a:extLst>
              <a:ext uri="{FF2B5EF4-FFF2-40B4-BE49-F238E27FC236}">
                <a16:creationId xmlns:a16="http://schemas.microsoft.com/office/drawing/2014/main" id="{C4BF8C10-76A7-4416-8580-AE2FC7AE987C}"/>
              </a:ext>
            </a:extLst>
          </p:cNvPr>
          <p:cNvSpPr>
            <a:spLocks/>
          </p:cNvSpPr>
          <p:nvPr/>
        </p:nvSpPr>
        <p:spPr bwMode="auto">
          <a:xfrm>
            <a:off x="5853113" y="2237011"/>
            <a:ext cx="358775" cy="1089025"/>
          </a:xfrm>
          <a:custGeom>
            <a:avLst/>
            <a:gdLst>
              <a:gd name="T0" fmla="*/ 22 w 201"/>
              <a:gd name="T1" fmla="*/ 56 h 610"/>
              <a:gd name="T2" fmla="*/ 177 w 201"/>
              <a:gd name="T3" fmla="*/ 432 h 610"/>
              <a:gd name="T4" fmla="*/ 200 w 201"/>
              <a:gd name="T5" fmla="*/ 377 h 610"/>
              <a:gd name="T6" fmla="*/ 200 w 201"/>
              <a:gd name="T7" fmla="*/ 609 h 610"/>
              <a:gd name="T8" fmla="*/ 104 w 201"/>
              <a:gd name="T9" fmla="*/ 609 h 610"/>
              <a:gd name="T10" fmla="*/ 129 w 201"/>
              <a:gd name="T11" fmla="*/ 548 h 610"/>
              <a:gd name="T12" fmla="*/ 128 w 201"/>
              <a:gd name="T13" fmla="*/ 545 h 610"/>
              <a:gd name="T14" fmla="*/ 122 w 201"/>
              <a:gd name="T15" fmla="*/ 531 h 610"/>
              <a:gd name="T16" fmla="*/ 117 w 201"/>
              <a:gd name="T17" fmla="*/ 518 h 610"/>
              <a:gd name="T18" fmla="*/ 111 w 201"/>
              <a:gd name="T19" fmla="*/ 499 h 610"/>
              <a:gd name="T20" fmla="*/ 0 w 201"/>
              <a:gd name="T21" fmla="*/ 229 h 610"/>
              <a:gd name="T22" fmla="*/ 1 w 201"/>
              <a:gd name="T23" fmla="*/ 229 h 610"/>
              <a:gd name="T24" fmla="*/ 1 w 201"/>
              <a:gd name="T25" fmla="*/ 0 h 610"/>
              <a:gd name="T26" fmla="*/ 22 w 201"/>
              <a:gd name="T27" fmla="*/ 56 h 61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01" h="610">
                <a:moveTo>
                  <a:pt x="22" y="56"/>
                </a:moveTo>
                <a:lnTo>
                  <a:pt x="177" y="432"/>
                </a:lnTo>
                <a:lnTo>
                  <a:pt x="200" y="377"/>
                </a:lnTo>
                <a:lnTo>
                  <a:pt x="200" y="609"/>
                </a:lnTo>
                <a:lnTo>
                  <a:pt x="104" y="609"/>
                </a:lnTo>
                <a:lnTo>
                  <a:pt x="129" y="548"/>
                </a:lnTo>
                <a:lnTo>
                  <a:pt x="128" y="545"/>
                </a:lnTo>
                <a:lnTo>
                  <a:pt x="122" y="531"/>
                </a:lnTo>
                <a:lnTo>
                  <a:pt x="117" y="518"/>
                </a:lnTo>
                <a:lnTo>
                  <a:pt x="111" y="499"/>
                </a:lnTo>
                <a:lnTo>
                  <a:pt x="0" y="229"/>
                </a:lnTo>
                <a:lnTo>
                  <a:pt x="1" y="229"/>
                </a:lnTo>
                <a:lnTo>
                  <a:pt x="1" y="0"/>
                </a:lnTo>
                <a:lnTo>
                  <a:pt x="22" y="56"/>
                </a:lnTo>
              </a:path>
            </a:pathLst>
          </a:custGeom>
          <a:gradFill rotWithShape="0">
            <a:gsLst>
              <a:gs pos="0">
                <a:srgbClr val="FE9B03"/>
              </a:gs>
              <a:gs pos="100000">
                <a:srgbClr val="FEB94E"/>
              </a:gs>
            </a:gsLst>
            <a:lin ang="0" scaled="1"/>
          </a:gra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endParaRPr lang="id-ID"/>
          </a:p>
        </p:txBody>
      </p:sp>
      <p:sp>
        <p:nvSpPr>
          <p:cNvPr id="711760" name="Rectangle 80">
            <a:extLst>
              <a:ext uri="{FF2B5EF4-FFF2-40B4-BE49-F238E27FC236}">
                <a16:creationId xmlns:a16="http://schemas.microsoft.com/office/drawing/2014/main" id="{3D1F6689-9655-4937-99BD-2A354B635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025" y="3135536"/>
            <a:ext cx="1200150" cy="347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1763" tIns="49988" rIns="101763" bIns="49988">
            <a:spAutoFit/>
          </a:bodyPr>
          <a:lstStyle/>
          <a:p>
            <a:pPr algn="ctr" defTabSz="1028700">
              <a:lnSpc>
                <a:spcPct val="90000"/>
              </a:lnSpc>
              <a:defRPr/>
            </a:pPr>
            <a:r>
              <a:rPr lang="en-GB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Classify</a:t>
            </a:r>
          </a:p>
        </p:txBody>
      </p:sp>
      <p:grpSp>
        <p:nvGrpSpPr>
          <p:cNvPr id="19501" name="Group 81">
            <a:extLst>
              <a:ext uri="{FF2B5EF4-FFF2-40B4-BE49-F238E27FC236}">
                <a16:creationId xmlns:a16="http://schemas.microsoft.com/office/drawing/2014/main" id="{64464349-57A2-4BEF-93CA-238F44F62130}"/>
              </a:ext>
            </a:extLst>
          </p:cNvPr>
          <p:cNvGrpSpPr>
            <a:grpSpLocks/>
          </p:cNvGrpSpPr>
          <p:nvPr/>
        </p:nvGrpSpPr>
        <p:grpSpPr bwMode="auto">
          <a:xfrm>
            <a:off x="976313" y="3381598"/>
            <a:ext cx="1490662" cy="238125"/>
            <a:chOff x="547" y="1688"/>
            <a:chExt cx="835" cy="133"/>
          </a:xfrm>
        </p:grpSpPr>
        <p:grpSp>
          <p:nvGrpSpPr>
            <p:cNvPr id="19508" name="Group 82">
              <a:extLst>
                <a:ext uri="{FF2B5EF4-FFF2-40B4-BE49-F238E27FC236}">
                  <a16:creationId xmlns:a16="http://schemas.microsoft.com/office/drawing/2014/main" id="{418533A5-E400-41F7-B428-A6BBE53F6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1688"/>
              <a:ext cx="177" cy="133"/>
              <a:chOff x="816" y="1688"/>
              <a:chExt cx="177" cy="133"/>
            </a:xfrm>
          </p:grpSpPr>
          <p:sp>
            <p:nvSpPr>
              <p:cNvPr id="19521" name="Rectangle 83">
                <a:extLst>
                  <a:ext uri="{FF2B5EF4-FFF2-40B4-BE49-F238E27FC236}">
                    <a16:creationId xmlns:a16="http://schemas.microsoft.com/office/drawing/2014/main" id="{06AF8E5F-6779-4D55-91BA-DD060AB2E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714"/>
                <a:ext cx="149" cy="103"/>
              </a:xfrm>
              <a:prstGeom prst="rect">
                <a:avLst/>
              </a:prstGeom>
              <a:gradFill rotWithShape="0">
                <a:gsLst>
                  <a:gs pos="0">
                    <a:srgbClr val="002029"/>
                  </a:gs>
                  <a:gs pos="50000">
                    <a:srgbClr val="006C88"/>
                  </a:gs>
                  <a:gs pos="100000">
                    <a:srgbClr val="002029"/>
                  </a:gs>
                </a:gsLst>
                <a:lin ang="270000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id-ID" altLang="id-ID"/>
              </a:p>
            </p:txBody>
          </p:sp>
          <p:sp>
            <p:nvSpPr>
              <p:cNvPr id="19522" name="Freeform 84">
                <a:extLst>
                  <a:ext uri="{FF2B5EF4-FFF2-40B4-BE49-F238E27FC236}">
                    <a16:creationId xmlns:a16="http://schemas.microsoft.com/office/drawing/2014/main" id="{D262683B-44B8-4DC3-BC45-C7AB593742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" y="1688"/>
                <a:ext cx="177" cy="23"/>
              </a:xfrm>
              <a:custGeom>
                <a:avLst/>
                <a:gdLst>
                  <a:gd name="T0" fmla="*/ 0 w 177"/>
                  <a:gd name="T1" fmla="*/ 22 h 23"/>
                  <a:gd name="T2" fmla="*/ 22 w 177"/>
                  <a:gd name="T3" fmla="*/ 0 h 23"/>
                  <a:gd name="T4" fmla="*/ 176 w 177"/>
                  <a:gd name="T5" fmla="*/ 0 h 23"/>
                  <a:gd name="T6" fmla="*/ 154 w 177"/>
                  <a:gd name="T7" fmla="*/ 22 h 23"/>
                  <a:gd name="T8" fmla="*/ 0 w 177"/>
                  <a:gd name="T9" fmla="*/ 22 h 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7"/>
                  <a:gd name="T16" fmla="*/ 0 h 23"/>
                  <a:gd name="T17" fmla="*/ 177 w 177"/>
                  <a:gd name="T18" fmla="*/ 23 h 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7" h="23">
                    <a:moveTo>
                      <a:pt x="0" y="22"/>
                    </a:moveTo>
                    <a:lnTo>
                      <a:pt x="22" y="0"/>
                    </a:lnTo>
                    <a:lnTo>
                      <a:pt x="176" y="0"/>
                    </a:lnTo>
                    <a:lnTo>
                      <a:pt x="154" y="22"/>
                    </a:lnTo>
                    <a:lnTo>
                      <a:pt x="0" y="22"/>
                    </a:lnTo>
                  </a:path>
                </a:pathLst>
              </a:custGeom>
              <a:solidFill>
                <a:srgbClr val="0091B7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9523" name="Freeform 85">
                <a:extLst>
                  <a:ext uri="{FF2B5EF4-FFF2-40B4-BE49-F238E27FC236}">
                    <a16:creationId xmlns:a16="http://schemas.microsoft.com/office/drawing/2014/main" id="{049718B2-3822-466B-A330-887ADC3F91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0" y="1688"/>
                <a:ext cx="23" cy="133"/>
              </a:xfrm>
              <a:custGeom>
                <a:avLst/>
                <a:gdLst>
                  <a:gd name="T0" fmla="*/ 0 w 23"/>
                  <a:gd name="T1" fmla="*/ 132 h 133"/>
                  <a:gd name="T2" fmla="*/ 22 w 23"/>
                  <a:gd name="T3" fmla="*/ 110 h 133"/>
                  <a:gd name="T4" fmla="*/ 22 w 23"/>
                  <a:gd name="T5" fmla="*/ 0 h 133"/>
                  <a:gd name="T6" fmla="*/ 0 w 23"/>
                  <a:gd name="T7" fmla="*/ 22 h 133"/>
                  <a:gd name="T8" fmla="*/ 0 w 23"/>
                  <a:gd name="T9" fmla="*/ 132 h 1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"/>
                  <a:gd name="T16" fmla="*/ 0 h 133"/>
                  <a:gd name="T17" fmla="*/ 23 w 23"/>
                  <a:gd name="T18" fmla="*/ 133 h 1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" h="133">
                    <a:moveTo>
                      <a:pt x="0" y="132"/>
                    </a:moveTo>
                    <a:lnTo>
                      <a:pt x="22" y="110"/>
                    </a:lnTo>
                    <a:lnTo>
                      <a:pt x="22" y="0"/>
                    </a:lnTo>
                    <a:lnTo>
                      <a:pt x="0" y="22"/>
                    </a:lnTo>
                    <a:lnTo>
                      <a:pt x="0" y="132"/>
                    </a:lnTo>
                  </a:path>
                </a:pathLst>
              </a:custGeom>
              <a:solidFill>
                <a:srgbClr val="003F50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</p:grpSp>
        <p:grpSp>
          <p:nvGrpSpPr>
            <p:cNvPr id="19509" name="Group 86">
              <a:extLst>
                <a:ext uri="{FF2B5EF4-FFF2-40B4-BE49-F238E27FC236}">
                  <a16:creationId xmlns:a16="http://schemas.microsoft.com/office/drawing/2014/main" id="{BBA16231-093E-43D3-82C5-D85EBC306C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8" y="1688"/>
              <a:ext cx="156" cy="133"/>
              <a:chOff x="1048" y="1688"/>
              <a:chExt cx="156" cy="133"/>
            </a:xfrm>
          </p:grpSpPr>
          <p:sp>
            <p:nvSpPr>
              <p:cNvPr id="19518" name="Rectangle 87">
                <a:extLst>
                  <a:ext uri="{FF2B5EF4-FFF2-40B4-BE49-F238E27FC236}">
                    <a16:creationId xmlns:a16="http://schemas.microsoft.com/office/drawing/2014/main" id="{B9286E71-5D39-4C99-8C28-D773317CA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9" y="1714"/>
                <a:ext cx="128" cy="103"/>
              </a:xfrm>
              <a:prstGeom prst="rect">
                <a:avLst/>
              </a:prstGeom>
              <a:gradFill rotWithShape="0">
                <a:gsLst>
                  <a:gs pos="0">
                    <a:srgbClr val="381000"/>
                  </a:gs>
                  <a:gs pos="50000">
                    <a:srgbClr val="BC3700"/>
                  </a:gs>
                  <a:gs pos="100000">
                    <a:srgbClr val="381000"/>
                  </a:gs>
                </a:gsLst>
                <a:lin ang="270000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id-ID" altLang="id-ID"/>
              </a:p>
            </p:txBody>
          </p:sp>
          <p:sp>
            <p:nvSpPr>
              <p:cNvPr id="19519" name="Freeform 88">
                <a:extLst>
                  <a:ext uri="{FF2B5EF4-FFF2-40B4-BE49-F238E27FC236}">
                    <a16:creationId xmlns:a16="http://schemas.microsoft.com/office/drawing/2014/main" id="{0BD4E33B-E860-4267-AC1C-C6B6BC2C7D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8" y="1688"/>
                <a:ext cx="156" cy="23"/>
              </a:xfrm>
              <a:custGeom>
                <a:avLst/>
                <a:gdLst>
                  <a:gd name="T0" fmla="*/ 0 w 156"/>
                  <a:gd name="T1" fmla="*/ 22 h 23"/>
                  <a:gd name="T2" fmla="*/ 22 w 156"/>
                  <a:gd name="T3" fmla="*/ 0 h 23"/>
                  <a:gd name="T4" fmla="*/ 155 w 156"/>
                  <a:gd name="T5" fmla="*/ 0 h 23"/>
                  <a:gd name="T6" fmla="*/ 132 w 156"/>
                  <a:gd name="T7" fmla="*/ 22 h 23"/>
                  <a:gd name="T8" fmla="*/ 0 w 156"/>
                  <a:gd name="T9" fmla="*/ 22 h 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6"/>
                  <a:gd name="T16" fmla="*/ 0 h 23"/>
                  <a:gd name="T17" fmla="*/ 156 w 156"/>
                  <a:gd name="T18" fmla="*/ 23 h 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6" h="23">
                    <a:moveTo>
                      <a:pt x="0" y="22"/>
                    </a:moveTo>
                    <a:lnTo>
                      <a:pt x="22" y="0"/>
                    </a:lnTo>
                    <a:lnTo>
                      <a:pt x="155" y="0"/>
                    </a:lnTo>
                    <a:lnTo>
                      <a:pt x="132" y="22"/>
                    </a:lnTo>
                    <a:lnTo>
                      <a:pt x="0" y="22"/>
                    </a:lnTo>
                  </a:path>
                </a:pathLst>
              </a:custGeom>
              <a:solidFill>
                <a:srgbClr val="F35B1B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9520" name="Freeform 89">
                <a:extLst>
                  <a:ext uri="{FF2B5EF4-FFF2-40B4-BE49-F238E27FC236}">
                    <a16:creationId xmlns:a16="http://schemas.microsoft.com/office/drawing/2014/main" id="{55AFD4DB-2E82-40BD-BFED-43E03374C3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1" y="1688"/>
                <a:ext cx="23" cy="133"/>
              </a:xfrm>
              <a:custGeom>
                <a:avLst/>
                <a:gdLst>
                  <a:gd name="T0" fmla="*/ 0 w 23"/>
                  <a:gd name="T1" fmla="*/ 132 h 133"/>
                  <a:gd name="T2" fmla="*/ 22 w 23"/>
                  <a:gd name="T3" fmla="*/ 110 h 133"/>
                  <a:gd name="T4" fmla="*/ 22 w 23"/>
                  <a:gd name="T5" fmla="*/ 0 h 133"/>
                  <a:gd name="T6" fmla="*/ 0 w 23"/>
                  <a:gd name="T7" fmla="*/ 22 h 133"/>
                  <a:gd name="T8" fmla="*/ 0 w 23"/>
                  <a:gd name="T9" fmla="*/ 132 h 1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"/>
                  <a:gd name="T16" fmla="*/ 0 h 133"/>
                  <a:gd name="T17" fmla="*/ 23 w 23"/>
                  <a:gd name="T18" fmla="*/ 133 h 1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" h="133">
                    <a:moveTo>
                      <a:pt x="0" y="132"/>
                    </a:moveTo>
                    <a:lnTo>
                      <a:pt x="22" y="110"/>
                    </a:lnTo>
                    <a:lnTo>
                      <a:pt x="22" y="0"/>
                    </a:lnTo>
                    <a:lnTo>
                      <a:pt x="0" y="22"/>
                    </a:lnTo>
                    <a:lnTo>
                      <a:pt x="0" y="132"/>
                    </a:lnTo>
                  </a:path>
                </a:pathLst>
              </a:custGeom>
              <a:solidFill>
                <a:srgbClr val="712000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</p:grpSp>
        <p:grpSp>
          <p:nvGrpSpPr>
            <p:cNvPr id="19510" name="Group 90">
              <a:extLst>
                <a:ext uri="{FF2B5EF4-FFF2-40B4-BE49-F238E27FC236}">
                  <a16:creationId xmlns:a16="http://schemas.microsoft.com/office/drawing/2014/main" id="{FC2AC59B-DD0D-45FE-AA65-90450C161F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9" y="1688"/>
              <a:ext cx="133" cy="133"/>
              <a:chOff x="1249" y="1688"/>
              <a:chExt cx="133" cy="133"/>
            </a:xfrm>
          </p:grpSpPr>
          <p:sp>
            <p:nvSpPr>
              <p:cNvPr id="19515" name="Rectangle 91">
                <a:extLst>
                  <a:ext uri="{FF2B5EF4-FFF2-40B4-BE49-F238E27FC236}">
                    <a16:creationId xmlns:a16="http://schemas.microsoft.com/office/drawing/2014/main" id="{3BC1DD7A-1B33-45EF-87FA-7C6B8BB40C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0" y="1714"/>
                <a:ext cx="105" cy="103"/>
              </a:xfrm>
              <a:prstGeom prst="rect">
                <a:avLst/>
              </a:prstGeom>
              <a:gradFill rotWithShape="0">
                <a:gsLst>
                  <a:gs pos="0">
                    <a:srgbClr val="021245"/>
                  </a:gs>
                  <a:gs pos="50000">
                    <a:srgbClr val="063DE8"/>
                  </a:gs>
                  <a:gs pos="100000">
                    <a:srgbClr val="021245"/>
                  </a:gs>
                </a:gsLst>
                <a:lin ang="270000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id-ID" altLang="id-ID"/>
              </a:p>
            </p:txBody>
          </p:sp>
          <p:sp>
            <p:nvSpPr>
              <p:cNvPr id="19516" name="Freeform 92">
                <a:extLst>
                  <a:ext uri="{FF2B5EF4-FFF2-40B4-BE49-F238E27FC236}">
                    <a16:creationId xmlns:a16="http://schemas.microsoft.com/office/drawing/2014/main" id="{0B84B5ED-8452-477A-B0E1-E26085B15B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9" y="1688"/>
                <a:ext cx="133" cy="23"/>
              </a:xfrm>
              <a:custGeom>
                <a:avLst/>
                <a:gdLst>
                  <a:gd name="T0" fmla="*/ 0 w 133"/>
                  <a:gd name="T1" fmla="*/ 22 h 23"/>
                  <a:gd name="T2" fmla="*/ 23 w 133"/>
                  <a:gd name="T3" fmla="*/ 0 h 23"/>
                  <a:gd name="T4" fmla="*/ 132 w 133"/>
                  <a:gd name="T5" fmla="*/ 0 h 23"/>
                  <a:gd name="T6" fmla="*/ 110 w 133"/>
                  <a:gd name="T7" fmla="*/ 22 h 23"/>
                  <a:gd name="T8" fmla="*/ 0 w 133"/>
                  <a:gd name="T9" fmla="*/ 22 h 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3"/>
                  <a:gd name="T16" fmla="*/ 0 h 23"/>
                  <a:gd name="T17" fmla="*/ 133 w 133"/>
                  <a:gd name="T18" fmla="*/ 23 h 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3" h="23">
                    <a:moveTo>
                      <a:pt x="0" y="22"/>
                    </a:moveTo>
                    <a:lnTo>
                      <a:pt x="23" y="0"/>
                    </a:lnTo>
                    <a:lnTo>
                      <a:pt x="132" y="0"/>
                    </a:lnTo>
                    <a:lnTo>
                      <a:pt x="110" y="22"/>
                    </a:lnTo>
                    <a:lnTo>
                      <a:pt x="0" y="22"/>
                    </a:lnTo>
                  </a:path>
                </a:pathLst>
              </a:custGeom>
              <a:solidFill>
                <a:srgbClr val="618FFD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9517" name="Freeform 93">
                <a:extLst>
                  <a:ext uri="{FF2B5EF4-FFF2-40B4-BE49-F238E27FC236}">
                    <a16:creationId xmlns:a16="http://schemas.microsoft.com/office/drawing/2014/main" id="{98D47D90-EC09-4319-936B-9FABB27727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9" y="1688"/>
                <a:ext cx="23" cy="133"/>
              </a:xfrm>
              <a:custGeom>
                <a:avLst/>
                <a:gdLst>
                  <a:gd name="T0" fmla="*/ 0 w 23"/>
                  <a:gd name="T1" fmla="*/ 132 h 133"/>
                  <a:gd name="T2" fmla="*/ 22 w 23"/>
                  <a:gd name="T3" fmla="*/ 110 h 133"/>
                  <a:gd name="T4" fmla="*/ 22 w 23"/>
                  <a:gd name="T5" fmla="*/ 0 h 133"/>
                  <a:gd name="T6" fmla="*/ 0 w 23"/>
                  <a:gd name="T7" fmla="*/ 22 h 133"/>
                  <a:gd name="T8" fmla="*/ 0 w 23"/>
                  <a:gd name="T9" fmla="*/ 132 h 1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"/>
                  <a:gd name="T16" fmla="*/ 0 h 133"/>
                  <a:gd name="T17" fmla="*/ 23 w 23"/>
                  <a:gd name="T18" fmla="*/ 133 h 1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" h="133">
                    <a:moveTo>
                      <a:pt x="0" y="132"/>
                    </a:moveTo>
                    <a:lnTo>
                      <a:pt x="22" y="110"/>
                    </a:lnTo>
                    <a:lnTo>
                      <a:pt x="22" y="0"/>
                    </a:lnTo>
                    <a:lnTo>
                      <a:pt x="0" y="22"/>
                    </a:lnTo>
                    <a:lnTo>
                      <a:pt x="0" y="132"/>
                    </a:lnTo>
                  </a:path>
                </a:pathLst>
              </a:custGeom>
              <a:solidFill>
                <a:srgbClr val="00279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</p:grpSp>
        <p:grpSp>
          <p:nvGrpSpPr>
            <p:cNvPr id="19511" name="Group 94">
              <a:extLst>
                <a:ext uri="{FF2B5EF4-FFF2-40B4-BE49-F238E27FC236}">
                  <a16:creationId xmlns:a16="http://schemas.microsoft.com/office/drawing/2014/main" id="{2D869BAE-505D-4FA3-B473-130286219C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7" y="1688"/>
              <a:ext cx="199" cy="133"/>
              <a:chOff x="547" y="1688"/>
              <a:chExt cx="199" cy="133"/>
            </a:xfrm>
          </p:grpSpPr>
          <p:sp>
            <p:nvSpPr>
              <p:cNvPr id="19512" name="Rectangle 95">
                <a:extLst>
                  <a:ext uri="{FF2B5EF4-FFF2-40B4-BE49-F238E27FC236}">
                    <a16:creationId xmlns:a16="http://schemas.microsoft.com/office/drawing/2014/main" id="{6308EAE5-0F5B-4A30-A3F4-5952EA4AA2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7" y="1714"/>
                <a:ext cx="173" cy="103"/>
              </a:xfrm>
              <a:prstGeom prst="rect">
                <a:avLst/>
              </a:prstGeom>
              <a:gradFill rotWithShape="0">
                <a:gsLst>
                  <a:gs pos="0">
                    <a:srgbClr val="062915"/>
                  </a:gs>
                  <a:gs pos="50000">
                    <a:srgbClr val="158A47"/>
                  </a:gs>
                  <a:gs pos="100000">
                    <a:srgbClr val="062915"/>
                  </a:gs>
                </a:gsLst>
                <a:lin ang="270000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id-ID" altLang="id-ID"/>
              </a:p>
            </p:txBody>
          </p:sp>
          <p:sp>
            <p:nvSpPr>
              <p:cNvPr id="19513" name="Freeform 96">
                <a:extLst>
                  <a:ext uri="{FF2B5EF4-FFF2-40B4-BE49-F238E27FC236}">
                    <a16:creationId xmlns:a16="http://schemas.microsoft.com/office/drawing/2014/main" id="{64D0D968-F829-49D9-B2AE-9543BBF579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7" y="1688"/>
                <a:ext cx="199" cy="23"/>
              </a:xfrm>
              <a:custGeom>
                <a:avLst/>
                <a:gdLst>
                  <a:gd name="T0" fmla="*/ 0 w 199"/>
                  <a:gd name="T1" fmla="*/ 22 h 23"/>
                  <a:gd name="T2" fmla="*/ 22 w 199"/>
                  <a:gd name="T3" fmla="*/ 0 h 23"/>
                  <a:gd name="T4" fmla="*/ 198 w 199"/>
                  <a:gd name="T5" fmla="*/ 0 h 23"/>
                  <a:gd name="T6" fmla="*/ 176 w 199"/>
                  <a:gd name="T7" fmla="*/ 22 h 23"/>
                  <a:gd name="T8" fmla="*/ 0 w 199"/>
                  <a:gd name="T9" fmla="*/ 22 h 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9"/>
                  <a:gd name="T16" fmla="*/ 0 h 23"/>
                  <a:gd name="T17" fmla="*/ 199 w 199"/>
                  <a:gd name="T18" fmla="*/ 23 h 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9" h="23">
                    <a:moveTo>
                      <a:pt x="0" y="22"/>
                    </a:moveTo>
                    <a:lnTo>
                      <a:pt x="22" y="0"/>
                    </a:lnTo>
                    <a:lnTo>
                      <a:pt x="198" y="0"/>
                    </a:lnTo>
                    <a:lnTo>
                      <a:pt x="176" y="22"/>
                    </a:lnTo>
                    <a:lnTo>
                      <a:pt x="0" y="22"/>
                    </a:lnTo>
                  </a:path>
                </a:pathLst>
              </a:custGeom>
              <a:solidFill>
                <a:srgbClr val="1BB15B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9514" name="Freeform 97">
                <a:extLst>
                  <a:ext uri="{FF2B5EF4-FFF2-40B4-BE49-F238E27FC236}">
                    <a16:creationId xmlns:a16="http://schemas.microsoft.com/office/drawing/2014/main" id="{F86AE27C-B55F-4E66-BD63-1781F36454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" y="1688"/>
                <a:ext cx="22" cy="133"/>
              </a:xfrm>
              <a:custGeom>
                <a:avLst/>
                <a:gdLst>
                  <a:gd name="T0" fmla="*/ 0 w 22"/>
                  <a:gd name="T1" fmla="*/ 132 h 133"/>
                  <a:gd name="T2" fmla="*/ 21 w 22"/>
                  <a:gd name="T3" fmla="*/ 110 h 133"/>
                  <a:gd name="T4" fmla="*/ 21 w 22"/>
                  <a:gd name="T5" fmla="*/ 0 h 133"/>
                  <a:gd name="T6" fmla="*/ 0 w 22"/>
                  <a:gd name="T7" fmla="*/ 22 h 133"/>
                  <a:gd name="T8" fmla="*/ 0 w 22"/>
                  <a:gd name="T9" fmla="*/ 132 h 1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"/>
                  <a:gd name="T16" fmla="*/ 0 h 133"/>
                  <a:gd name="T17" fmla="*/ 22 w 22"/>
                  <a:gd name="T18" fmla="*/ 133 h 1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" h="133">
                    <a:moveTo>
                      <a:pt x="0" y="132"/>
                    </a:moveTo>
                    <a:lnTo>
                      <a:pt x="21" y="110"/>
                    </a:lnTo>
                    <a:lnTo>
                      <a:pt x="21" y="0"/>
                    </a:lnTo>
                    <a:lnTo>
                      <a:pt x="0" y="22"/>
                    </a:lnTo>
                    <a:lnTo>
                      <a:pt x="0" y="132"/>
                    </a:lnTo>
                  </a:path>
                </a:pathLst>
              </a:custGeom>
              <a:solidFill>
                <a:srgbClr val="0F6333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</p:grpSp>
      </p:grpSp>
      <p:sp>
        <p:nvSpPr>
          <p:cNvPr id="19502" name="Line 98">
            <a:extLst>
              <a:ext uri="{FF2B5EF4-FFF2-40B4-BE49-F238E27FC236}">
                <a16:creationId xmlns:a16="http://schemas.microsoft.com/office/drawing/2014/main" id="{6A1F0322-33A2-4C83-AC8B-35F562163BE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3100" y="3203798"/>
            <a:ext cx="0" cy="438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9503" name="Line 99">
            <a:extLst>
              <a:ext uri="{FF2B5EF4-FFF2-40B4-BE49-F238E27FC236}">
                <a16:creationId xmlns:a16="http://schemas.microsoft.com/office/drawing/2014/main" id="{4F362AD7-7302-4594-8A67-2974D9EF366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2625" y="2108423"/>
            <a:ext cx="0" cy="4397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9504" name="Line 100">
            <a:extLst>
              <a:ext uri="{FF2B5EF4-FFF2-40B4-BE49-F238E27FC236}">
                <a16:creationId xmlns:a16="http://schemas.microsoft.com/office/drawing/2014/main" id="{1696DBD4-6295-41F0-9DF7-DA6505FE365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4688" y="2603723"/>
            <a:ext cx="0" cy="438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9505" name="Line 101">
            <a:extLst>
              <a:ext uri="{FF2B5EF4-FFF2-40B4-BE49-F238E27FC236}">
                <a16:creationId xmlns:a16="http://schemas.microsoft.com/office/drawing/2014/main" id="{04C09974-74CB-4D9E-A5D7-C02FEE4663A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2463" y="3814986"/>
            <a:ext cx="0" cy="4397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9506" name="Rectangle 102">
            <a:extLst>
              <a:ext uri="{FF2B5EF4-FFF2-40B4-BE49-F238E27FC236}">
                <a16:creationId xmlns:a16="http://schemas.microsoft.com/office/drawing/2014/main" id="{91CBAC54-2018-4B48-9933-81174E445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7988" y="4470623"/>
            <a:ext cx="1973262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763" tIns="49988" rIns="101763" bIns="49988">
            <a:spAutoFit/>
          </a:bodyPr>
          <a:lstStyle>
            <a:lvl1pPr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GB" altLang="id-ID" sz="1600" b="1"/>
              <a:t>Absolute Priority Scheduling</a:t>
            </a:r>
          </a:p>
        </p:txBody>
      </p:sp>
      <p:sp>
        <p:nvSpPr>
          <p:cNvPr id="19507" name="Line 103">
            <a:extLst>
              <a:ext uri="{FF2B5EF4-FFF2-40B4-BE49-F238E27FC236}">
                <a16:creationId xmlns:a16="http://schemas.microsoft.com/office/drawing/2014/main" id="{6A45D2EF-295A-458E-97D2-95F1543A438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99225" y="3811811"/>
            <a:ext cx="473075" cy="5635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58538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>
            <a:extLst>
              <a:ext uri="{FF2B5EF4-FFF2-40B4-BE49-F238E27FC236}">
                <a16:creationId xmlns:a16="http://schemas.microsoft.com/office/drawing/2014/main" id="{79A9967C-4F4B-41DA-9492-90E80F8A7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id-ID">
                <a:latin typeface="Times New Roman" panose="02020603050405020304" pitchFamily="18" charset="0"/>
              </a:rPr>
              <a:t>Priority Queuing</a:t>
            </a:r>
          </a:p>
        </p:txBody>
      </p:sp>
      <p:sp>
        <p:nvSpPr>
          <p:cNvPr id="20482" name="Slide Number Placeholder 3">
            <a:extLst>
              <a:ext uri="{FF2B5EF4-FFF2-40B4-BE49-F238E27FC236}">
                <a16:creationId xmlns:a16="http://schemas.microsoft.com/office/drawing/2014/main" id="{7C0AC5E7-F254-4055-81F1-C1368C8C30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B9203F-6276-40B1-BBA2-0D9DECA6258B}" type="slidenum">
              <a:rPr lang="en-US" altLang="id-ID">
                <a:latin typeface="Arial Black" panose="020B0A04020102020204" pitchFamily="34" charset="0"/>
              </a:rPr>
              <a:pPr/>
              <a:t>17</a:t>
            </a:fld>
            <a:endParaRPr lang="en-US" altLang="id-ID">
              <a:latin typeface="Arial Black" panose="020B0A04020102020204" pitchFamily="34" charset="0"/>
            </a:endParaRPr>
          </a:p>
        </p:txBody>
      </p:sp>
      <p:sp>
        <p:nvSpPr>
          <p:cNvPr id="20485" name="Line 3">
            <a:extLst>
              <a:ext uri="{FF2B5EF4-FFF2-40B4-BE49-F238E27FC236}">
                <a16:creationId xmlns:a16="http://schemas.microsoft.com/office/drawing/2014/main" id="{A2937394-DECB-40AF-9A6F-C15C0934B8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9775" y="4746625"/>
            <a:ext cx="566738" cy="53340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hlink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0486" name="Line 4">
            <a:extLst>
              <a:ext uri="{FF2B5EF4-FFF2-40B4-BE49-F238E27FC236}">
                <a16:creationId xmlns:a16="http://schemas.microsoft.com/office/drawing/2014/main" id="{668924E9-A036-4AA6-98C5-5633A14ADC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65713" y="4670425"/>
            <a:ext cx="500062" cy="60960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hlink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0487" name="Freeform 5">
            <a:extLst>
              <a:ext uri="{FF2B5EF4-FFF2-40B4-BE49-F238E27FC236}">
                <a16:creationId xmlns:a16="http://schemas.microsoft.com/office/drawing/2014/main" id="{28E91880-4516-41C1-8D04-7CB03848DA1D}"/>
              </a:ext>
            </a:extLst>
          </p:cNvPr>
          <p:cNvSpPr>
            <a:spLocks/>
          </p:cNvSpPr>
          <p:nvPr/>
        </p:nvSpPr>
        <p:spPr bwMode="auto">
          <a:xfrm>
            <a:off x="2746375" y="3297238"/>
            <a:ext cx="3201988" cy="993775"/>
          </a:xfrm>
          <a:custGeom>
            <a:avLst/>
            <a:gdLst>
              <a:gd name="T0" fmla="*/ 0 w 2017"/>
              <a:gd name="T1" fmla="*/ 577 h 626"/>
              <a:gd name="T2" fmla="*/ 0 w 2017"/>
              <a:gd name="T3" fmla="*/ 1 h 626"/>
              <a:gd name="T4" fmla="*/ 15 w 2017"/>
              <a:gd name="T5" fmla="*/ 0 h 626"/>
              <a:gd name="T6" fmla="*/ 2016 w 2017"/>
              <a:gd name="T7" fmla="*/ 1 h 626"/>
              <a:gd name="T8" fmla="*/ 2016 w 2017"/>
              <a:gd name="T9" fmla="*/ 625 h 6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17" h="626">
                <a:moveTo>
                  <a:pt x="0" y="577"/>
                </a:moveTo>
                <a:lnTo>
                  <a:pt x="0" y="1"/>
                </a:lnTo>
                <a:lnTo>
                  <a:pt x="15" y="0"/>
                </a:lnTo>
                <a:lnTo>
                  <a:pt x="2016" y="1"/>
                </a:lnTo>
                <a:lnTo>
                  <a:pt x="2016" y="625"/>
                </a:lnTo>
              </a:path>
            </a:pathLst>
          </a:custGeom>
          <a:noFill/>
          <a:ln w="25400" cap="rnd" cmpd="sng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  <a:effectLst>
            <a:outerShdw dist="17961" dir="2700000" algn="ctr" rotWithShape="0">
              <a:schemeClr val="hlink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0488" name="Line 6">
            <a:extLst>
              <a:ext uri="{FF2B5EF4-FFF2-40B4-BE49-F238E27FC236}">
                <a16:creationId xmlns:a16="http://schemas.microsoft.com/office/drawing/2014/main" id="{5BD68BD4-D405-4B64-AF97-ACCDCA76935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9913" y="2079625"/>
            <a:ext cx="0" cy="60960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hlink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0489" name="Line 7">
            <a:extLst>
              <a:ext uri="{FF2B5EF4-FFF2-40B4-BE49-F238E27FC236}">
                <a16:creationId xmlns:a16="http://schemas.microsoft.com/office/drawing/2014/main" id="{49667B9F-03EB-4FD3-B8EE-24E2438FA7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9913" y="3679825"/>
            <a:ext cx="0" cy="60960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hlink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0490" name="Line 8">
            <a:extLst>
              <a:ext uri="{FF2B5EF4-FFF2-40B4-BE49-F238E27FC236}">
                <a16:creationId xmlns:a16="http://schemas.microsoft.com/office/drawing/2014/main" id="{1CBA475B-2187-4BBC-B732-E5CF866CE7D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9913" y="4670425"/>
            <a:ext cx="0" cy="60960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hlink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0491" name="Freeform 9">
            <a:extLst>
              <a:ext uri="{FF2B5EF4-FFF2-40B4-BE49-F238E27FC236}">
                <a16:creationId xmlns:a16="http://schemas.microsoft.com/office/drawing/2014/main" id="{C8FAE09F-E85E-4C33-95E0-C777B6469D7E}"/>
              </a:ext>
            </a:extLst>
          </p:cNvPr>
          <p:cNvSpPr>
            <a:spLocks/>
          </p:cNvSpPr>
          <p:nvPr/>
        </p:nvSpPr>
        <p:spPr bwMode="auto">
          <a:xfrm>
            <a:off x="3654425" y="2708275"/>
            <a:ext cx="1458913" cy="1143000"/>
          </a:xfrm>
          <a:custGeom>
            <a:avLst/>
            <a:gdLst>
              <a:gd name="T0" fmla="*/ 459 w 919"/>
              <a:gd name="T1" fmla="*/ 0 h 720"/>
              <a:gd name="T2" fmla="*/ 0 w 919"/>
              <a:gd name="T3" fmla="*/ 359 h 720"/>
              <a:gd name="T4" fmla="*/ 459 w 919"/>
              <a:gd name="T5" fmla="*/ 719 h 720"/>
              <a:gd name="T6" fmla="*/ 918 w 919"/>
              <a:gd name="T7" fmla="*/ 359 h 720"/>
              <a:gd name="T8" fmla="*/ 459 w 919"/>
              <a:gd name="T9" fmla="*/ 0 h 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9" h="720">
                <a:moveTo>
                  <a:pt x="459" y="0"/>
                </a:moveTo>
                <a:lnTo>
                  <a:pt x="0" y="359"/>
                </a:lnTo>
                <a:lnTo>
                  <a:pt x="459" y="719"/>
                </a:lnTo>
                <a:lnTo>
                  <a:pt x="918" y="359"/>
                </a:lnTo>
                <a:lnTo>
                  <a:pt x="459" y="0"/>
                </a:lnTo>
              </a:path>
            </a:pathLst>
          </a:custGeom>
          <a:gradFill rotWithShape="0">
            <a:gsLst>
              <a:gs pos="0">
                <a:srgbClr val="007C40"/>
              </a:gs>
              <a:gs pos="50000">
                <a:srgbClr val="00B15B"/>
              </a:gs>
              <a:gs pos="100000">
                <a:srgbClr val="007C40"/>
              </a:gs>
            </a:gsLst>
            <a:lin ang="2700000" scaled="1"/>
          </a:gradFill>
          <a:ln w="25400" cap="rnd" cmpd="sng">
            <a:solidFill>
              <a:srgbClr val="00B15B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endParaRPr lang="id-ID"/>
          </a:p>
        </p:txBody>
      </p:sp>
      <p:sp>
        <p:nvSpPr>
          <p:cNvPr id="712714" name="Rectangle 10">
            <a:extLst>
              <a:ext uri="{FF2B5EF4-FFF2-40B4-BE49-F238E27FC236}">
                <a16:creationId xmlns:a16="http://schemas.microsoft.com/office/drawing/2014/main" id="{1FAEB633-7681-4090-AEEE-2C898E31D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4600" y="2943225"/>
            <a:ext cx="1196975" cy="831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GB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Priority</a:t>
            </a:r>
            <a:br>
              <a:rPr lang="en-GB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en-GB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(Access)</a:t>
            </a:r>
            <a:br>
              <a:rPr lang="en-GB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en-GB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List </a:t>
            </a:r>
          </a:p>
        </p:txBody>
      </p:sp>
      <p:sp>
        <p:nvSpPr>
          <p:cNvPr id="20493" name="Freeform 11">
            <a:extLst>
              <a:ext uri="{FF2B5EF4-FFF2-40B4-BE49-F238E27FC236}">
                <a16:creationId xmlns:a16="http://schemas.microsoft.com/office/drawing/2014/main" id="{BE5B140F-DCA6-4E95-9FB0-BB5968950E75}"/>
              </a:ext>
            </a:extLst>
          </p:cNvPr>
          <p:cNvSpPr>
            <a:spLocks/>
          </p:cNvSpPr>
          <p:nvPr/>
        </p:nvSpPr>
        <p:spPr bwMode="auto">
          <a:xfrm>
            <a:off x="3654425" y="1736725"/>
            <a:ext cx="1458913" cy="646113"/>
          </a:xfrm>
          <a:custGeom>
            <a:avLst/>
            <a:gdLst>
              <a:gd name="T0" fmla="*/ 70 w 919"/>
              <a:gd name="T1" fmla="*/ 0 h 407"/>
              <a:gd name="T2" fmla="*/ 0 w 919"/>
              <a:gd name="T3" fmla="*/ 203 h 407"/>
              <a:gd name="T4" fmla="*/ 70 w 919"/>
              <a:gd name="T5" fmla="*/ 406 h 407"/>
              <a:gd name="T6" fmla="*/ 847 w 919"/>
              <a:gd name="T7" fmla="*/ 406 h 407"/>
              <a:gd name="T8" fmla="*/ 918 w 919"/>
              <a:gd name="T9" fmla="*/ 203 h 407"/>
              <a:gd name="T10" fmla="*/ 847 w 919"/>
              <a:gd name="T11" fmla="*/ 0 h 407"/>
              <a:gd name="T12" fmla="*/ 70 w 919"/>
              <a:gd name="T13" fmla="*/ 0 h 4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19" h="407">
                <a:moveTo>
                  <a:pt x="70" y="0"/>
                </a:moveTo>
                <a:lnTo>
                  <a:pt x="0" y="203"/>
                </a:lnTo>
                <a:lnTo>
                  <a:pt x="70" y="406"/>
                </a:lnTo>
                <a:lnTo>
                  <a:pt x="847" y="406"/>
                </a:lnTo>
                <a:lnTo>
                  <a:pt x="918" y="203"/>
                </a:lnTo>
                <a:lnTo>
                  <a:pt x="847" y="0"/>
                </a:lnTo>
                <a:lnTo>
                  <a:pt x="70" y="0"/>
                </a:lnTo>
              </a:path>
            </a:pathLst>
          </a:custGeom>
          <a:gradFill rotWithShape="0">
            <a:gsLst>
              <a:gs pos="0">
                <a:srgbClr val="007C40"/>
              </a:gs>
              <a:gs pos="50000">
                <a:srgbClr val="00B15B"/>
              </a:gs>
              <a:gs pos="100000">
                <a:srgbClr val="007C40"/>
              </a:gs>
            </a:gsLst>
            <a:lin ang="2700000" scaled="1"/>
          </a:gradFill>
          <a:ln w="25400" cap="rnd" cmpd="sng">
            <a:solidFill>
              <a:srgbClr val="00B15B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endParaRPr lang="id-ID"/>
          </a:p>
        </p:txBody>
      </p:sp>
      <p:sp>
        <p:nvSpPr>
          <p:cNvPr id="712716" name="Rectangle 12">
            <a:extLst>
              <a:ext uri="{FF2B5EF4-FFF2-40B4-BE49-F238E27FC236}">
                <a16:creationId xmlns:a16="http://schemas.microsoft.com/office/drawing/2014/main" id="{0A92EF21-D9F4-4BB5-99C9-EADD3496A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905000"/>
            <a:ext cx="12985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GB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Forwarder</a:t>
            </a:r>
          </a:p>
        </p:txBody>
      </p:sp>
      <p:sp>
        <p:nvSpPr>
          <p:cNvPr id="20495" name="Rectangle 13">
            <a:extLst>
              <a:ext uri="{FF2B5EF4-FFF2-40B4-BE49-F238E27FC236}">
                <a16:creationId xmlns:a16="http://schemas.microsoft.com/office/drawing/2014/main" id="{6DD87542-2FDB-49AC-8322-66DEB003C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313" y="4295775"/>
            <a:ext cx="1103312" cy="619125"/>
          </a:xfrm>
          <a:prstGeom prst="rect">
            <a:avLst/>
          </a:prstGeom>
          <a:gradFill rotWithShape="0">
            <a:gsLst>
              <a:gs pos="0">
                <a:srgbClr val="007C40"/>
              </a:gs>
              <a:gs pos="50000">
                <a:srgbClr val="00B15B"/>
              </a:gs>
              <a:gs pos="100000">
                <a:srgbClr val="007C40"/>
              </a:gs>
            </a:gsLst>
            <a:lin ang="2700000" scaled="1"/>
          </a:gradFill>
          <a:ln w="25400">
            <a:solidFill>
              <a:srgbClr val="00B15B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712718" name="Rectangle 14">
            <a:extLst>
              <a:ext uri="{FF2B5EF4-FFF2-40B4-BE49-F238E27FC236}">
                <a16:creationId xmlns:a16="http://schemas.microsoft.com/office/drawing/2014/main" id="{CC776F05-BAF1-445D-A24D-C7098A650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4725" y="4286250"/>
            <a:ext cx="11080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GB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Low</a:t>
            </a:r>
            <a:br>
              <a:rPr lang="en-GB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en-GB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Priority </a:t>
            </a:r>
          </a:p>
        </p:txBody>
      </p:sp>
      <p:sp>
        <p:nvSpPr>
          <p:cNvPr id="20497" name="Rectangle 15">
            <a:extLst>
              <a:ext uri="{FF2B5EF4-FFF2-40B4-BE49-F238E27FC236}">
                <a16:creationId xmlns:a16="http://schemas.microsoft.com/office/drawing/2014/main" id="{53108F2E-E937-49A7-9C53-B28A4AFC2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2225" y="4295775"/>
            <a:ext cx="1103313" cy="619125"/>
          </a:xfrm>
          <a:prstGeom prst="rect">
            <a:avLst/>
          </a:prstGeom>
          <a:gradFill rotWithShape="0">
            <a:gsLst>
              <a:gs pos="0">
                <a:srgbClr val="007C40"/>
              </a:gs>
              <a:gs pos="50000">
                <a:srgbClr val="00B15B"/>
              </a:gs>
              <a:gs pos="100000">
                <a:srgbClr val="007C40"/>
              </a:gs>
            </a:gsLst>
            <a:lin ang="2700000" scaled="1"/>
          </a:gradFill>
          <a:ln w="25400">
            <a:solidFill>
              <a:srgbClr val="00B15B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712720" name="Rectangle 16">
            <a:extLst>
              <a:ext uri="{FF2B5EF4-FFF2-40B4-BE49-F238E27FC236}">
                <a16:creationId xmlns:a16="http://schemas.microsoft.com/office/drawing/2014/main" id="{82A61041-E07D-4FF1-891E-48B22073D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050" y="4286250"/>
            <a:ext cx="11080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GB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Medium</a:t>
            </a:r>
            <a:br>
              <a:rPr lang="en-GB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en-GB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Priority </a:t>
            </a:r>
          </a:p>
        </p:txBody>
      </p:sp>
      <p:sp>
        <p:nvSpPr>
          <p:cNvPr id="20499" name="Rectangle 17">
            <a:extLst>
              <a:ext uri="{FF2B5EF4-FFF2-40B4-BE49-F238E27FC236}">
                <a16:creationId xmlns:a16="http://schemas.microsoft.com/office/drawing/2014/main" id="{E98728F7-0BCD-4E37-9AF0-B592AE5EA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088" y="4295775"/>
            <a:ext cx="1104900" cy="619125"/>
          </a:xfrm>
          <a:prstGeom prst="rect">
            <a:avLst/>
          </a:prstGeom>
          <a:gradFill rotWithShape="0">
            <a:gsLst>
              <a:gs pos="0">
                <a:srgbClr val="007C40"/>
              </a:gs>
              <a:gs pos="50000">
                <a:srgbClr val="00B15B"/>
              </a:gs>
              <a:gs pos="100000">
                <a:srgbClr val="007C40"/>
              </a:gs>
            </a:gsLst>
            <a:lin ang="2700000" scaled="1"/>
          </a:gradFill>
          <a:ln w="25400">
            <a:solidFill>
              <a:srgbClr val="00B15B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712722" name="Rectangle 18">
            <a:extLst>
              <a:ext uri="{FF2B5EF4-FFF2-40B4-BE49-F238E27FC236}">
                <a16:creationId xmlns:a16="http://schemas.microsoft.com/office/drawing/2014/main" id="{64A76D45-58DA-4F48-AAC9-368000687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0" y="4286250"/>
            <a:ext cx="11080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GB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High</a:t>
            </a:r>
            <a:br>
              <a:rPr lang="en-GB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en-GB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Priority </a:t>
            </a:r>
          </a:p>
        </p:txBody>
      </p:sp>
      <p:sp>
        <p:nvSpPr>
          <p:cNvPr id="20501" name="Rectangle 19">
            <a:extLst>
              <a:ext uri="{FF2B5EF4-FFF2-40B4-BE49-F238E27FC236}">
                <a16:creationId xmlns:a16="http://schemas.microsoft.com/office/drawing/2014/main" id="{3EF4076D-8D80-4B84-80E6-DB2988929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75" y="5332413"/>
            <a:ext cx="1624013" cy="606425"/>
          </a:xfrm>
          <a:prstGeom prst="rect">
            <a:avLst/>
          </a:prstGeom>
          <a:gradFill rotWithShape="0">
            <a:gsLst>
              <a:gs pos="0">
                <a:srgbClr val="007C40"/>
              </a:gs>
              <a:gs pos="50000">
                <a:srgbClr val="00B15B"/>
              </a:gs>
              <a:gs pos="100000">
                <a:srgbClr val="007C40"/>
              </a:gs>
            </a:gsLst>
            <a:lin ang="2700000" scaled="1"/>
          </a:gradFill>
          <a:ln w="25400">
            <a:solidFill>
              <a:srgbClr val="00B15B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712724" name="Rectangle 20">
            <a:extLst>
              <a:ext uri="{FF2B5EF4-FFF2-40B4-BE49-F238E27FC236}">
                <a16:creationId xmlns:a16="http://schemas.microsoft.com/office/drawing/2014/main" id="{5A738454-E550-4209-A20F-970C2ECF3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9650" y="5316538"/>
            <a:ext cx="16668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GB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Transmission</a:t>
            </a:r>
            <a:br>
              <a:rPr lang="en-GB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en-GB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Queue </a:t>
            </a:r>
          </a:p>
        </p:txBody>
      </p:sp>
      <p:sp>
        <p:nvSpPr>
          <p:cNvPr id="712725" name="Rectangle 21">
            <a:extLst>
              <a:ext uri="{FF2B5EF4-FFF2-40B4-BE49-F238E27FC236}">
                <a16:creationId xmlns:a16="http://schemas.microsoft.com/office/drawing/2014/main" id="{475881EC-8B92-4348-BC7A-A58F529FD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8863" y="2817813"/>
            <a:ext cx="1651000" cy="3571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defTabSz="722313">
              <a:defRPr/>
            </a:pPr>
            <a:r>
              <a:rPr lang="en-GB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989112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>
            <a:extLst>
              <a:ext uri="{FF2B5EF4-FFF2-40B4-BE49-F238E27FC236}">
                <a16:creationId xmlns:a16="http://schemas.microsoft.com/office/drawing/2014/main" id="{85C44865-63ED-4F0C-8DF4-1634F1C3E3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id-ID"/>
              <a:t>Pitfalls of Priority Queuing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422D4F83-20F3-4AD5-9646-1026A5DE16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id-ID"/>
              <a:t>Can cause traffic lockout </a:t>
            </a:r>
            <a:br>
              <a:rPr lang="en-GB" altLang="id-ID"/>
            </a:br>
            <a:r>
              <a:rPr lang="en-GB" altLang="id-ID"/>
              <a:t>if not well engineered</a:t>
            </a:r>
          </a:p>
          <a:p>
            <a:pPr eaLnBrk="1" hangingPunct="1"/>
            <a:r>
              <a:rPr lang="en-GB" altLang="id-ID"/>
              <a:t>FIFO by priority:</a:t>
            </a:r>
          </a:p>
          <a:p>
            <a:pPr lvl="1" eaLnBrk="1" hangingPunct="1"/>
            <a:r>
              <a:rPr lang="en-GB" altLang="id-ID"/>
              <a:t>Within priority, still unpredictable</a:t>
            </a:r>
          </a:p>
        </p:txBody>
      </p:sp>
      <p:sp>
        <p:nvSpPr>
          <p:cNvPr id="21506" name="Slide Number Placeholder 4">
            <a:extLst>
              <a:ext uri="{FF2B5EF4-FFF2-40B4-BE49-F238E27FC236}">
                <a16:creationId xmlns:a16="http://schemas.microsoft.com/office/drawing/2014/main" id="{400F2EC3-02C4-49BB-A89C-B48FB0EB6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3B4375-6326-4C49-BA74-74C8BA573F40}" type="slidenum">
              <a:rPr lang="en-US" altLang="id-ID">
                <a:latin typeface="Arial Black" panose="020B0A04020102020204" pitchFamily="34" charset="0"/>
              </a:rPr>
              <a:pPr/>
              <a:t>18</a:t>
            </a:fld>
            <a:endParaRPr lang="en-US" altLang="id-ID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718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>
            <a:extLst>
              <a:ext uri="{FF2B5EF4-FFF2-40B4-BE49-F238E27FC236}">
                <a16:creationId xmlns:a16="http://schemas.microsoft.com/office/drawing/2014/main" id="{9E0B1687-316A-4B91-947C-9DD43DDA11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id-ID">
                <a:solidFill>
                  <a:srgbClr val="FF0000"/>
                </a:solidFill>
              </a:rPr>
              <a:t>Class-Based Queuing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7D55C105-2707-46C5-88F3-F0A21A0AEF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id-ID"/>
              <a:t>One standard </a:t>
            </a:r>
            <a:r>
              <a:rPr lang="en-GB" altLang="id-ID"/>
              <a:t>: custom queuing</a:t>
            </a:r>
          </a:p>
          <a:p>
            <a:pPr eaLnBrk="1" hangingPunct="1"/>
            <a:r>
              <a:rPr lang="en-GB" altLang="id-ID"/>
              <a:t>Stated requirement:</a:t>
            </a:r>
          </a:p>
          <a:p>
            <a:pPr lvl="1" eaLnBrk="1" hangingPunct="1"/>
            <a:r>
              <a:rPr lang="en-GB" altLang="id-ID"/>
              <a:t>“Traffic with &lt;characteristics&gt; </a:t>
            </a:r>
            <a:br>
              <a:rPr lang="en-GB" altLang="id-ID"/>
            </a:br>
            <a:r>
              <a:rPr lang="en-GB" altLang="id-ID"/>
              <a:t>needs a </a:t>
            </a:r>
            <a:r>
              <a:rPr lang="en-GB" altLang="id-ID" sz="2600">
                <a:solidFill>
                  <a:srgbClr val="FFFF00"/>
                </a:solidFill>
              </a:rPr>
              <a:t>guaranteed rate or latency</a:t>
            </a:r>
            <a:r>
              <a:rPr lang="en-GB" altLang="id-ID"/>
              <a:t>”</a:t>
            </a:r>
          </a:p>
          <a:p>
            <a:pPr eaLnBrk="1" hangingPunct="1"/>
            <a:r>
              <a:rPr lang="en-GB" altLang="id-ID"/>
              <a:t>“Characteristics” may be:</a:t>
            </a:r>
          </a:p>
          <a:p>
            <a:pPr lvl="1" eaLnBrk="1" hangingPunct="1"/>
            <a:r>
              <a:rPr lang="en-GB" altLang="id-ID"/>
              <a:t>Application</a:t>
            </a:r>
          </a:p>
          <a:p>
            <a:pPr lvl="1" eaLnBrk="1" hangingPunct="1"/>
            <a:r>
              <a:rPr lang="en-GB" altLang="id-ID"/>
              <a:t>Traffic source</a:t>
            </a:r>
          </a:p>
        </p:txBody>
      </p:sp>
      <p:sp>
        <p:nvSpPr>
          <p:cNvPr id="22530" name="Slide Number Placeholder 4">
            <a:extLst>
              <a:ext uri="{FF2B5EF4-FFF2-40B4-BE49-F238E27FC236}">
                <a16:creationId xmlns:a16="http://schemas.microsoft.com/office/drawing/2014/main" id="{20C6BED3-8567-4786-853B-457BA5788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4B048F5-2BA5-4A06-8C08-898BF5C52142}" type="slidenum">
              <a:rPr lang="en-US" altLang="id-ID">
                <a:latin typeface="Arial Black" panose="020B0A04020102020204" pitchFamily="34" charset="0"/>
              </a:rPr>
              <a:pPr/>
              <a:t>19</a:t>
            </a:fld>
            <a:endParaRPr lang="en-US" altLang="id-ID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712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F5BBA-8BC7-48C6-93A8-A56746C25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5122" name="Slide Number Placeholder 3">
            <a:extLst>
              <a:ext uri="{FF2B5EF4-FFF2-40B4-BE49-F238E27FC236}">
                <a16:creationId xmlns:a16="http://schemas.microsoft.com/office/drawing/2014/main" id="{0320B3F8-BBC0-440E-98BA-1BE2F44A74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1CB2786-BB11-4FD5-A2E4-6779786D34E2}" type="slidenum">
              <a:rPr lang="en-US" altLang="id-ID">
                <a:latin typeface="Arial Black" panose="020B0A04020102020204" pitchFamily="34" charset="0"/>
              </a:rPr>
              <a:pPr/>
              <a:t>2</a:t>
            </a:fld>
            <a:endParaRPr lang="en-US" altLang="id-ID">
              <a:latin typeface="Arial Black" panose="020B0A04020102020204" pitchFamily="34" charset="0"/>
            </a:endParaRPr>
          </a:p>
        </p:txBody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F340E357-B90A-4F23-B3F4-6320F6EB1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24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5126" name="Rectangle 4">
            <a:extLst>
              <a:ext uri="{FF2B5EF4-FFF2-40B4-BE49-F238E27FC236}">
                <a16:creationId xmlns:a16="http://schemas.microsoft.com/office/drawing/2014/main" id="{A873E98D-AAB2-4F71-A4C3-A9CC8BA84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071" y="1625810"/>
            <a:ext cx="796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 dirty="0"/>
              <a:t> </a:t>
            </a:r>
            <a:r>
              <a:rPr lang="en-US" altLang="id-ID" b="1" dirty="0"/>
              <a:t>Shaping increases network efficiency by reducing output bandwidth</a:t>
            </a:r>
          </a:p>
        </p:txBody>
      </p:sp>
      <p:grpSp>
        <p:nvGrpSpPr>
          <p:cNvPr id="5127" name="Group 7">
            <a:extLst>
              <a:ext uri="{FF2B5EF4-FFF2-40B4-BE49-F238E27FC236}">
                <a16:creationId xmlns:a16="http://schemas.microsoft.com/office/drawing/2014/main" id="{63765F49-5E1A-42D9-9B03-1C3EA3806471}"/>
              </a:ext>
            </a:extLst>
          </p:cNvPr>
          <p:cNvGrpSpPr>
            <a:grpSpLocks/>
          </p:cNvGrpSpPr>
          <p:nvPr/>
        </p:nvGrpSpPr>
        <p:grpSpPr bwMode="auto">
          <a:xfrm>
            <a:off x="323528" y="2044700"/>
            <a:ext cx="7994972" cy="4244975"/>
            <a:chOff x="1988" y="2982"/>
            <a:chExt cx="10792" cy="5964"/>
          </a:xfrm>
        </p:grpSpPr>
        <p:sp>
          <p:nvSpPr>
            <p:cNvPr id="5128" name="Text Box 8">
              <a:extLst>
                <a:ext uri="{FF2B5EF4-FFF2-40B4-BE49-F238E27FC236}">
                  <a16:creationId xmlns:a16="http://schemas.microsoft.com/office/drawing/2014/main" id="{487EA414-C499-439C-B6FB-11FC95F6D4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8" y="3277"/>
              <a:ext cx="10792" cy="4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id-ID" sz="1200" dirty="0">
                  <a:solidFill>
                    <a:srgbClr val="000000"/>
                  </a:solidFill>
                </a:rPr>
                <a:t>																														</a:t>
              </a:r>
            </a:p>
            <a:p>
              <a:r>
                <a:rPr lang="en-US" altLang="id-ID" sz="1200" dirty="0">
                  <a:solidFill>
                    <a:srgbClr val="000000"/>
                  </a:solidFill>
                </a:rPr>
                <a:t>																														</a:t>
              </a:r>
            </a:p>
            <a:p>
              <a:r>
                <a:rPr lang="en-US" altLang="id-ID" sz="1200" dirty="0">
                  <a:solidFill>
                    <a:srgbClr val="000000"/>
                  </a:solidFill>
                </a:rPr>
                <a:t>																														</a:t>
              </a:r>
            </a:p>
            <a:p>
              <a:r>
                <a:rPr lang="en-US" altLang="id-ID" sz="1200" dirty="0">
                  <a:solidFill>
                    <a:srgbClr val="000000"/>
                  </a:solidFill>
                </a:rPr>
                <a:t>																														</a:t>
              </a:r>
            </a:p>
            <a:p>
              <a:r>
                <a:rPr lang="en-US" altLang="id-ID" sz="1200" dirty="0">
                  <a:solidFill>
                    <a:srgbClr val="000000"/>
                  </a:solidFill>
                </a:rPr>
                <a:t>																														</a:t>
              </a:r>
            </a:p>
            <a:p>
              <a:r>
                <a:rPr lang="en-US" altLang="id-ID" sz="1200" dirty="0">
                  <a:solidFill>
                    <a:srgbClr val="000000"/>
                  </a:solidFill>
                </a:rPr>
                <a:t>																														</a:t>
              </a:r>
            </a:p>
            <a:p>
              <a:r>
                <a:rPr lang="en-US" altLang="id-ID" sz="1200" dirty="0">
                  <a:solidFill>
                    <a:srgbClr val="000000"/>
                  </a:solidFill>
                </a:rPr>
                <a:t>																														</a:t>
              </a:r>
            </a:p>
            <a:p>
              <a:r>
                <a:rPr lang="en-US" altLang="id-ID" sz="1200" dirty="0">
                  <a:solidFill>
                    <a:srgbClr val="000000"/>
                  </a:solidFill>
                </a:rPr>
                <a:t>																														</a:t>
              </a:r>
            </a:p>
            <a:p>
              <a:r>
                <a:rPr lang="en-US" altLang="id-ID" sz="1200" dirty="0">
                  <a:solidFill>
                    <a:srgbClr val="000000"/>
                  </a:solidFill>
                </a:rPr>
                <a:t>																														</a:t>
              </a:r>
            </a:p>
            <a:p>
              <a:r>
                <a:rPr lang="en-US" altLang="id-ID" sz="1200" dirty="0">
                  <a:solidFill>
                    <a:srgbClr val="000000"/>
                  </a:solidFill>
                </a:rPr>
                <a:t>																														</a:t>
              </a:r>
            </a:p>
            <a:p>
              <a:r>
                <a:rPr lang="en-US" altLang="id-ID" sz="1200" dirty="0">
                  <a:solidFill>
                    <a:srgbClr val="000000"/>
                  </a:solidFill>
                </a:rPr>
                <a:t>																														</a:t>
              </a:r>
            </a:p>
            <a:p>
              <a:r>
                <a:rPr lang="en-US" altLang="id-ID" sz="1200" dirty="0">
                  <a:solidFill>
                    <a:srgbClr val="000000"/>
                  </a:solidFill>
                </a:rPr>
                <a:t>																														</a:t>
              </a:r>
            </a:p>
            <a:p>
              <a:r>
                <a:rPr lang="en-US" altLang="id-ID" sz="1200" dirty="0">
                  <a:solidFill>
                    <a:srgbClr val="000000"/>
                  </a:solidFill>
                </a:rPr>
                <a:t>																														</a:t>
              </a:r>
            </a:p>
            <a:p>
              <a:r>
                <a:rPr lang="en-US" altLang="id-ID" sz="1200" dirty="0">
                  <a:solidFill>
                    <a:srgbClr val="000000"/>
                  </a:solidFill>
                </a:rPr>
                <a:t>																														</a:t>
              </a:r>
            </a:p>
            <a:p>
              <a:r>
                <a:rPr lang="en-US" altLang="id-ID" sz="1200" dirty="0">
                  <a:solidFill>
                    <a:srgbClr val="000000"/>
                  </a:solidFill>
                </a:rPr>
                <a:t>																														</a:t>
              </a:r>
            </a:p>
            <a:p>
              <a:endParaRPr lang="en-US" altLang="id-ID" dirty="0"/>
            </a:p>
          </p:txBody>
        </p:sp>
        <p:sp>
          <p:nvSpPr>
            <p:cNvPr id="5129" name="Line 9">
              <a:extLst>
                <a:ext uri="{FF2B5EF4-FFF2-40B4-BE49-F238E27FC236}">
                  <a16:creationId xmlns:a16="http://schemas.microsoft.com/office/drawing/2014/main" id="{DEEC3518-70FD-4773-8F0A-42E3491600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5" y="4129"/>
              <a:ext cx="284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graphicFrame>
          <p:nvGraphicFramePr>
            <p:cNvPr id="5130" name="Object 10">
              <a:extLst>
                <a:ext uri="{FF2B5EF4-FFF2-40B4-BE49-F238E27FC236}">
                  <a16:creationId xmlns:a16="http://schemas.microsoft.com/office/drawing/2014/main" id="{6C391F31-E492-4BE2-929C-BD91FD91480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816" y="4402"/>
            <a:ext cx="3722" cy="18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8" name="Visio" r:id="rId3" imgW="2231604" imgH="1016000" progId="">
                    <p:embed/>
                  </p:oleObj>
                </mc:Choice>
                <mc:Fallback>
                  <p:oleObj name="Visio" r:id="rId3" imgW="2231604" imgH="1016000" progId="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16" y="4402"/>
                          <a:ext cx="3722" cy="18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1" name="Text Box 11">
              <a:extLst>
                <a:ext uri="{FF2B5EF4-FFF2-40B4-BE49-F238E27FC236}">
                  <a16:creationId xmlns:a16="http://schemas.microsoft.com/office/drawing/2014/main" id="{FB5D3DD4-758D-4D2F-8347-FB6E1E9B9A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6" y="5241"/>
              <a:ext cx="2840" cy="662"/>
            </a:xfrm>
            <a:prstGeom prst="rect">
              <a:avLst/>
            </a:prstGeom>
            <a:solidFill>
              <a:srgbClr val="969696">
                <a:alpha val="5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graphicFrame>
          <p:nvGraphicFramePr>
            <p:cNvPr id="5132" name="Object 12">
              <a:extLst>
                <a:ext uri="{FF2B5EF4-FFF2-40B4-BE49-F238E27FC236}">
                  <a16:creationId xmlns:a16="http://schemas.microsoft.com/office/drawing/2014/main" id="{F038DEDF-4EEE-459F-95A4-586CA2E81D5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86" y="7111"/>
            <a:ext cx="3722" cy="18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9" name="Visio" r:id="rId5" imgW="2231604" imgH="1016000" progId="">
                    <p:embed/>
                  </p:oleObj>
                </mc:Choice>
                <mc:Fallback>
                  <p:oleObj name="Visio" r:id="rId5" imgW="2231604" imgH="1016000" progId="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86" y="7111"/>
                          <a:ext cx="3722" cy="18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3" name="Line 13">
              <a:extLst>
                <a:ext uri="{FF2B5EF4-FFF2-40B4-BE49-F238E27FC236}">
                  <a16:creationId xmlns:a16="http://schemas.microsoft.com/office/drawing/2014/main" id="{AA3FA86A-941F-45D2-84D3-FC0DD89CD3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12" y="7517"/>
              <a:ext cx="269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5134" name="Line 14">
              <a:extLst>
                <a:ext uri="{FF2B5EF4-FFF2-40B4-BE49-F238E27FC236}">
                  <a16:creationId xmlns:a16="http://schemas.microsoft.com/office/drawing/2014/main" id="{2027BD41-7491-400F-A9A7-A8ADF71F45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92" y="7547"/>
              <a:ext cx="0" cy="10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5135" name="Text Box 15">
              <a:extLst>
                <a:ext uri="{FF2B5EF4-FFF2-40B4-BE49-F238E27FC236}">
                  <a16:creationId xmlns:a16="http://schemas.microsoft.com/office/drawing/2014/main" id="{2626E649-F6CD-4E43-BCFD-54AAE10357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0" y="6117"/>
              <a:ext cx="1988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id-ID" sz="1000" b="1"/>
                <a:t>without shaping</a:t>
              </a:r>
              <a:endParaRPr lang="en-US" altLang="id-ID"/>
            </a:p>
          </p:txBody>
        </p:sp>
        <p:sp>
          <p:nvSpPr>
            <p:cNvPr id="5136" name="Text Box 16">
              <a:extLst>
                <a:ext uri="{FF2B5EF4-FFF2-40B4-BE49-F238E27FC236}">
                  <a16:creationId xmlns:a16="http://schemas.microsoft.com/office/drawing/2014/main" id="{4D665E2D-DD2D-40F9-874A-BC5E11B881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8" y="4828"/>
              <a:ext cx="2414" cy="4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id-ID" sz="1000" b="1"/>
                <a:t>Re-space the input cells</a:t>
              </a:r>
              <a:endParaRPr lang="en-US" altLang="id-ID"/>
            </a:p>
          </p:txBody>
        </p:sp>
        <p:sp>
          <p:nvSpPr>
            <p:cNvPr id="5137" name="Text Box 17">
              <a:extLst>
                <a:ext uri="{FF2B5EF4-FFF2-40B4-BE49-F238E27FC236}">
                  <a16:creationId xmlns:a16="http://schemas.microsoft.com/office/drawing/2014/main" id="{E2133551-9C3C-42EE-9E83-BDE22EDE1D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8" y="2982"/>
              <a:ext cx="1846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id-ID" sz="1000" b="1" dirty="0"/>
                <a:t>With shaping</a:t>
              </a:r>
              <a:endParaRPr lang="en-US" altLang="id-ID" dirty="0"/>
            </a:p>
          </p:txBody>
        </p:sp>
        <p:sp>
          <p:nvSpPr>
            <p:cNvPr id="5138" name="Rectangle 18">
              <a:extLst>
                <a:ext uri="{FF2B5EF4-FFF2-40B4-BE49-F238E27FC236}">
                  <a16:creationId xmlns:a16="http://schemas.microsoft.com/office/drawing/2014/main" id="{5ED66C1B-8D6E-4630-BBE6-C2001AA18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4" y="6248"/>
              <a:ext cx="1420" cy="12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5139" name="Oval 19">
              <a:extLst>
                <a:ext uri="{FF2B5EF4-FFF2-40B4-BE49-F238E27FC236}">
                  <a16:creationId xmlns:a16="http://schemas.microsoft.com/office/drawing/2014/main" id="{FDBFFE6A-9F4F-47B8-9A47-F2FD3D6EB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6" y="6532"/>
              <a:ext cx="284" cy="85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5140" name="Line 20">
              <a:extLst>
                <a:ext uri="{FF2B5EF4-FFF2-40B4-BE49-F238E27FC236}">
                  <a16:creationId xmlns:a16="http://schemas.microsoft.com/office/drawing/2014/main" id="{AB1D5980-A776-423D-9278-2ACB817F61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2" y="6933"/>
              <a:ext cx="4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5141" name="Oval 21">
              <a:extLst>
                <a:ext uri="{FF2B5EF4-FFF2-40B4-BE49-F238E27FC236}">
                  <a16:creationId xmlns:a16="http://schemas.microsoft.com/office/drawing/2014/main" id="{AE711353-6CD3-4B6E-8994-DEDAB1481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6" y="3692"/>
              <a:ext cx="284" cy="85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5142" name="Rectangle 22">
              <a:extLst>
                <a:ext uri="{FF2B5EF4-FFF2-40B4-BE49-F238E27FC236}">
                  <a16:creationId xmlns:a16="http://schemas.microsoft.com/office/drawing/2014/main" id="{0AC2D165-0784-4C56-B6FC-7AB57E43A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2" y="3692"/>
              <a:ext cx="1420" cy="11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5143" name="Line 23">
              <a:extLst>
                <a:ext uri="{FF2B5EF4-FFF2-40B4-BE49-F238E27FC236}">
                  <a16:creationId xmlns:a16="http://schemas.microsoft.com/office/drawing/2014/main" id="{338286E6-7260-407B-BC01-95532330FB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2" y="4121"/>
              <a:ext cx="4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5144" name="Oval 24">
              <a:extLst>
                <a:ext uri="{FF2B5EF4-FFF2-40B4-BE49-F238E27FC236}">
                  <a16:creationId xmlns:a16="http://schemas.microsoft.com/office/drawing/2014/main" id="{DEA0DF4F-2F28-4F84-AB92-CA6BFD7C5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6" y="3692"/>
              <a:ext cx="284" cy="85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5145" name="Line 25">
              <a:extLst>
                <a:ext uri="{FF2B5EF4-FFF2-40B4-BE49-F238E27FC236}">
                  <a16:creationId xmlns:a16="http://schemas.microsoft.com/office/drawing/2014/main" id="{C91B6E2F-0C2B-47DE-817C-94485BEECF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08" y="6532"/>
              <a:ext cx="170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5146" name="Line 26">
              <a:extLst>
                <a:ext uri="{FF2B5EF4-FFF2-40B4-BE49-F238E27FC236}">
                  <a16:creationId xmlns:a16="http://schemas.microsoft.com/office/drawing/2014/main" id="{4EEB0998-DE73-437D-B850-3FCF25E80C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28" y="7404"/>
              <a:ext cx="170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5147" name="Line 27">
              <a:extLst>
                <a:ext uri="{FF2B5EF4-FFF2-40B4-BE49-F238E27FC236}">
                  <a16:creationId xmlns:a16="http://schemas.microsoft.com/office/drawing/2014/main" id="{79A98CBD-5F84-41D9-A273-ECD49BB83B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68" y="3692"/>
              <a:ext cx="170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5148" name="Line 28">
              <a:extLst>
                <a:ext uri="{FF2B5EF4-FFF2-40B4-BE49-F238E27FC236}">
                  <a16:creationId xmlns:a16="http://schemas.microsoft.com/office/drawing/2014/main" id="{89ECA656-F953-4970-AE57-94013E276A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88" y="4564"/>
              <a:ext cx="170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5149" name="Line 29">
              <a:extLst>
                <a:ext uri="{FF2B5EF4-FFF2-40B4-BE49-F238E27FC236}">
                  <a16:creationId xmlns:a16="http://schemas.microsoft.com/office/drawing/2014/main" id="{B7922769-27DD-4A8E-A88F-6DA4A4984E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02" y="3692"/>
              <a:ext cx="0" cy="8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5150" name="Line 30">
              <a:extLst>
                <a:ext uri="{FF2B5EF4-FFF2-40B4-BE49-F238E27FC236}">
                  <a16:creationId xmlns:a16="http://schemas.microsoft.com/office/drawing/2014/main" id="{A668A0E9-B37A-4318-8589-7C68A3F351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02" y="6532"/>
              <a:ext cx="0" cy="8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828988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>
            <a:extLst>
              <a:ext uri="{FF2B5EF4-FFF2-40B4-BE49-F238E27FC236}">
                <a16:creationId xmlns:a16="http://schemas.microsoft.com/office/drawing/2014/main" id="{24100DE8-1A18-405C-868B-A7F7EE2292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altLang="id-ID">
                <a:solidFill>
                  <a:srgbClr val="FF0000"/>
                </a:solidFill>
              </a:rPr>
              <a:t>Custom Queuing </a:t>
            </a:r>
            <a:r>
              <a:rPr lang="en-GB" altLang="id-ID"/>
              <a:t>Implementation Approach</a:t>
            </a: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7EF2D096-C106-40AB-A2F2-7075E4AFC9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id-ID"/>
              <a:t>Identify the traffic</a:t>
            </a:r>
          </a:p>
          <a:p>
            <a:pPr eaLnBrk="1" hangingPunct="1"/>
            <a:r>
              <a:rPr lang="en-GB" altLang="id-ID"/>
              <a:t>Distribute into FIFO queue by class</a:t>
            </a:r>
          </a:p>
          <a:p>
            <a:pPr eaLnBrk="1" hangingPunct="1"/>
            <a:r>
              <a:rPr lang="en-GB" altLang="id-ID"/>
              <a:t>Dequeue in some rotation</a:t>
            </a:r>
          </a:p>
          <a:p>
            <a:pPr lvl="1" eaLnBrk="1" hangingPunct="1"/>
            <a:r>
              <a:rPr lang="en-GB" altLang="id-ID"/>
              <a:t>Remove some number of bytes at most</a:t>
            </a:r>
          </a:p>
          <a:p>
            <a:pPr lvl="1" eaLnBrk="1" hangingPunct="1"/>
            <a:r>
              <a:rPr lang="en-GB" altLang="id-ID"/>
              <a:t>Move to next queue in round robin order</a:t>
            </a:r>
          </a:p>
        </p:txBody>
      </p:sp>
      <p:sp>
        <p:nvSpPr>
          <p:cNvPr id="23554" name="Slide Number Placeholder 4">
            <a:extLst>
              <a:ext uri="{FF2B5EF4-FFF2-40B4-BE49-F238E27FC236}">
                <a16:creationId xmlns:a16="http://schemas.microsoft.com/office/drawing/2014/main" id="{968BA401-719D-4B10-983B-7C9F7CE477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AE07141-3295-4717-9107-D1B424A45F91}" type="slidenum">
              <a:rPr lang="en-US" altLang="id-ID">
                <a:latin typeface="Arial Black" panose="020B0A04020102020204" pitchFamily="34" charset="0"/>
              </a:rPr>
              <a:pPr/>
              <a:t>20</a:t>
            </a:fld>
            <a:endParaRPr lang="en-US" altLang="id-ID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81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>
            <a:extLst>
              <a:ext uri="{FF2B5EF4-FFF2-40B4-BE49-F238E27FC236}">
                <a16:creationId xmlns:a16="http://schemas.microsoft.com/office/drawing/2014/main" id="{64513EB9-736D-4598-AB61-9F5D2A6168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ABF3B9F-9D8E-403D-A6F2-9A4AA4C04AA0}" type="slidenum">
              <a:rPr lang="en-US" altLang="id-ID">
                <a:latin typeface="Arial Black" panose="020B0A04020102020204" pitchFamily="34" charset="0"/>
              </a:rPr>
              <a:pPr/>
              <a:t>21</a:t>
            </a:fld>
            <a:endParaRPr lang="en-US" altLang="id-ID">
              <a:latin typeface="Arial Black" panose="020B0A04020102020204" pitchFamily="34" charset="0"/>
            </a:endParaRP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AAE1F988-A524-4082-914E-37DC9BC15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5363" y="1220788"/>
            <a:ext cx="4476750" cy="36718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24582" name="Rectangle 4">
            <a:extLst>
              <a:ext uri="{FF2B5EF4-FFF2-40B4-BE49-F238E27FC236}">
                <a16:creationId xmlns:a16="http://schemas.microsoft.com/office/drawing/2014/main" id="{B7B36FD4-512E-4B5C-B592-9DACE0618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525" y="1330325"/>
            <a:ext cx="1774825" cy="34369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101763" tIns="49988" rIns="101763" bIns="49988" anchor="ctr"/>
          <a:lstStyle>
            <a:lvl1pPr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id-ID" sz="2200" b="1"/>
              <a:t> </a:t>
            </a:r>
          </a:p>
        </p:txBody>
      </p:sp>
      <p:sp>
        <p:nvSpPr>
          <p:cNvPr id="24583" name="Rectangle 5">
            <a:extLst>
              <a:ext uri="{FF2B5EF4-FFF2-40B4-BE49-F238E27FC236}">
                <a16:creationId xmlns:a16="http://schemas.microsoft.com/office/drawing/2014/main" id="{3B314BA6-0FD9-4E3E-A679-84CED6F6C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363" y="1995488"/>
            <a:ext cx="1828800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763" tIns="49988" rIns="101763" bIns="49988">
            <a:spAutoFit/>
          </a:bodyPr>
          <a:lstStyle>
            <a:lvl1pPr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lnSpc>
                <a:spcPct val="90000"/>
              </a:lnSpc>
            </a:pPr>
            <a:r>
              <a:rPr lang="en-GB" altLang="id-ID" b="1"/>
              <a:t>Traffic Destined </a:t>
            </a:r>
            <a:br>
              <a:rPr lang="en-GB" altLang="id-ID" b="1"/>
            </a:br>
            <a:r>
              <a:rPr lang="en-GB" altLang="id-ID" b="1"/>
              <a:t>for Interface</a:t>
            </a:r>
          </a:p>
        </p:txBody>
      </p:sp>
      <p:grpSp>
        <p:nvGrpSpPr>
          <p:cNvPr id="24584" name="Group 6">
            <a:extLst>
              <a:ext uri="{FF2B5EF4-FFF2-40B4-BE49-F238E27FC236}">
                <a16:creationId xmlns:a16="http://schemas.microsoft.com/office/drawing/2014/main" id="{2A61A2BE-3B6F-445A-8F0C-26FDDF103E01}"/>
              </a:ext>
            </a:extLst>
          </p:cNvPr>
          <p:cNvGrpSpPr>
            <a:grpSpLocks/>
          </p:cNvGrpSpPr>
          <p:nvPr/>
        </p:nvGrpSpPr>
        <p:grpSpPr bwMode="auto">
          <a:xfrm>
            <a:off x="1465263" y="2868613"/>
            <a:ext cx="279400" cy="236537"/>
            <a:chOff x="821" y="1607"/>
            <a:chExt cx="156" cy="133"/>
          </a:xfrm>
        </p:grpSpPr>
        <p:sp>
          <p:nvSpPr>
            <p:cNvPr id="24705" name="Rectangle 7">
              <a:extLst>
                <a:ext uri="{FF2B5EF4-FFF2-40B4-BE49-F238E27FC236}">
                  <a16:creationId xmlns:a16="http://schemas.microsoft.com/office/drawing/2014/main" id="{98627C75-69E6-496B-A7FD-B40F00E97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" y="1633"/>
              <a:ext cx="128" cy="103"/>
            </a:xfrm>
            <a:prstGeom prst="rect">
              <a:avLst/>
            </a:prstGeom>
            <a:gradFill rotWithShape="0">
              <a:gsLst>
                <a:gs pos="0">
                  <a:srgbClr val="381000"/>
                </a:gs>
                <a:gs pos="50000">
                  <a:srgbClr val="BC3700"/>
                </a:gs>
                <a:gs pos="100000">
                  <a:srgbClr val="381000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24706" name="Freeform 8">
              <a:extLst>
                <a:ext uri="{FF2B5EF4-FFF2-40B4-BE49-F238E27FC236}">
                  <a16:creationId xmlns:a16="http://schemas.microsoft.com/office/drawing/2014/main" id="{F33A5804-8F45-4592-B11A-9C41AD125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" y="1607"/>
              <a:ext cx="156" cy="23"/>
            </a:xfrm>
            <a:custGeom>
              <a:avLst/>
              <a:gdLst>
                <a:gd name="T0" fmla="*/ 0 w 156"/>
                <a:gd name="T1" fmla="*/ 22 h 23"/>
                <a:gd name="T2" fmla="*/ 22 w 156"/>
                <a:gd name="T3" fmla="*/ 0 h 23"/>
                <a:gd name="T4" fmla="*/ 155 w 156"/>
                <a:gd name="T5" fmla="*/ 0 h 23"/>
                <a:gd name="T6" fmla="*/ 132 w 156"/>
                <a:gd name="T7" fmla="*/ 22 h 23"/>
                <a:gd name="T8" fmla="*/ 0 w 156"/>
                <a:gd name="T9" fmla="*/ 22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6"/>
                <a:gd name="T16" fmla="*/ 0 h 23"/>
                <a:gd name="T17" fmla="*/ 156 w 15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6" h="23">
                  <a:moveTo>
                    <a:pt x="0" y="22"/>
                  </a:moveTo>
                  <a:lnTo>
                    <a:pt x="22" y="0"/>
                  </a:lnTo>
                  <a:lnTo>
                    <a:pt x="155" y="0"/>
                  </a:lnTo>
                  <a:lnTo>
                    <a:pt x="132" y="22"/>
                  </a:lnTo>
                  <a:lnTo>
                    <a:pt x="0" y="22"/>
                  </a:lnTo>
                </a:path>
              </a:pathLst>
            </a:custGeom>
            <a:solidFill>
              <a:srgbClr val="F35B1B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4707" name="Freeform 9">
              <a:extLst>
                <a:ext uri="{FF2B5EF4-FFF2-40B4-BE49-F238E27FC236}">
                  <a16:creationId xmlns:a16="http://schemas.microsoft.com/office/drawing/2014/main" id="{6DD0CC37-01AE-44B6-8718-879D87B7F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" y="1607"/>
              <a:ext cx="23" cy="133"/>
            </a:xfrm>
            <a:custGeom>
              <a:avLst/>
              <a:gdLst>
                <a:gd name="T0" fmla="*/ 0 w 23"/>
                <a:gd name="T1" fmla="*/ 132 h 133"/>
                <a:gd name="T2" fmla="*/ 22 w 23"/>
                <a:gd name="T3" fmla="*/ 110 h 133"/>
                <a:gd name="T4" fmla="*/ 22 w 23"/>
                <a:gd name="T5" fmla="*/ 0 h 133"/>
                <a:gd name="T6" fmla="*/ 0 w 23"/>
                <a:gd name="T7" fmla="*/ 22 h 133"/>
                <a:gd name="T8" fmla="*/ 0 w 23"/>
                <a:gd name="T9" fmla="*/ 132 h 1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133"/>
                <a:gd name="T17" fmla="*/ 23 w 23"/>
                <a:gd name="T18" fmla="*/ 133 h 1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133">
                  <a:moveTo>
                    <a:pt x="0" y="132"/>
                  </a:moveTo>
                  <a:lnTo>
                    <a:pt x="22" y="110"/>
                  </a:lnTo>
                  <a:lnTo>
                    <a:pt x="22" y="0"/>
                  </a:lnTo>
                  <a:lnTo>
                    <a:pt x="0" y="22"/>
                  </a:lnTo>
                  <a:lnTo>
                    <a:pt x="0" y="132"/>
                  </a:lnTo>
                </a:path>
              </a:pathLst>
            </a:custGeom>
            <a:solidFill>
              <a:srgbClr val="712000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24585" name="Group 10">
            <a:extLst>
              <a:ext uri="{FF2B5EF4-FFF2-40B4-BE49-F238E27FC236}">
                <a16:creationId xmlns:a16="http://schemas.microsoft.com/office/drawing/2014/main" id="{E23A8603-56F6-4A8E-9058-3C06798756E5}"/>
              </a:ext>
            </a:extLst>
          </p:cNvPr>
          <p:cNvGrpSpPr>
            <a:grpSpLocks/>
          </p:cNvGrpSpPr>
          <p:nvPr/>
        </p:nvGrpSpPr>
        <p:grpSpPr bwMode="auto">
          <a:xfrm>
            <a:off x="1825625" y="2868613"/>
            <a:ext cx="236538" cy="236537"/>
            <a:chOff x="1022" y="1607"/>
            <a:chExt cx="133" cy="133"/>
          </a:xfrm>
        </p:grpSpPr>
        <p:sp>
          <p:nvSpPr>
            <p:cNvPr id="24702" name="Rectangle 11">
              <a:extLst>
                <a:ext uri="{FF2B5EF4-FFF2-40B4-BE49-F238E27FC236}">
                  <a16:creationId xmlns:a16="http://schemas.microsoft.com/office/drawing/2014/main" id="{619D1C9C-311A-4735-B4DE-2F5917AAF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" y="1633"/>
              <a:ext cx="105" cy="103"/>
            </a:xfrm>
            <a:prstGeom prst="rect">
              <a:avLst/>
            </a:prstGeom>
            <a:gradFill rotWithShape="0">
              <a:gsLst>
                <a:gs pos="0">
                  <a:srgbClr val="021245"/>
                </a:gs>
                <a:gs pos="50000">
                  <a:srgbClr val="063DE8"/>
                </a:gs>
                <a:gs pos="100000">
                  <a:srgbClr val="021245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24703" name="Freeform 12">
              <a:extLst>
                <a:ext uri="{FF2B5EF4-FFF2-40B4-BE49-F238E27FC236}">
                  <a16:creationId xmlns:a16="http://schemas.microsoft.com/office/drawing/2014/main" id="{5C015B90-73D7-4983-B97E-0BB8351F9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" y="1607"/>
              <a:ext cx="133" cy="23"/>
            </a:xfrm>
            <a:custGeom>
              <a:avLst/>
              <a:gdLst>
                <a:gd name="T0" fmla="*/ 0 w 133"/>
                <a:gd name="T1" fmla="*/ 22 h 23"/>
                <a:gd name="T2" fmla="*/ 23 w 133"/>
                <a:gd name="T3" fmla="*/ 0 h 23"/>
                <a:gd name="T4" fmla="*/ 132 w 133"/>
                <a:gd name="T5" fmla="*/ 0 h 23"/>
                <a:gd name="T6" fmla="*/ 110 w 133"/>
                <a:gd name="T7" fmla="*/ 22 h 23"/>
                <a:gd name="T8" fmla="*/ 0 w 133"/>
                <a:gd name="T9" fmla="*/ 22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"/>
                <a:gd name="T16" fmla="*/ 0 h 23"/>
                <a:gd name="T17" fmla="*/ 133 w 133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" h="23">
                  <a:moveTo>
                    <a:pt x="0" y="22"/>
                  </a:moveTo>
                  <a:lnTo>
                    <a:pt x="23" y="0"/>
                  </a:lnTo>
                  <a:lnTo>
                    <a:pt x="132" y="0"/>
                  </a:lnTo>
                  <a:lnTo>
                    <a:pt x="110" y="22"/>
                  </a:lnTo>
                  <a:lnTo>
                    <a:pt x="0" y="22"/>
                  </a:lnTo>
                </a:path>
              </a:pathLst>
            </a:custGeom>
            <a:solidFill>
              <a:srgbClr val="618FFD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4704" name="Freeform 13">
              <a:extLst>
                <a:ext uri="{FF2B5EF4-FFF2-40B4-BE49-F238E27FC236}">
                  <a16:creationId xmlns:a16="http://schemas.microsoft.com/office/drawing/2014/main" id="{64733CBF-4F8A-45D4-A5BE-CC47DAE9D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" y="1607"/>
              <a:ext cx="23" cy="133"/>
            </a:xfrm>
            <a:custGeom>
              <a:avLst/>
              <a:gdLst>
                <a:gd name="T0" fmla="*/ 0 w 23"/>
                <a:gd name="T1" fmla="*/ 132 h 133"/>
                <a:gd name="T2" fmla="*/ 22 w 23"/>
                <a:gd name="T3" fmla="*/ 110 h 133"/>
                <a:gd name="T4" fmla="*/ 22 w 23"/>
                <a:gd name="T5" fmla="*/ 0 h 133"/>
                <a:gd name="T6" fmla="*/ 0 w 23"/>
                <a:gd name="T7" fmla="*/ 22 h 133"/>
                <a:gd name="T8" fmla="*/ 0 w 23"/>
                <a:gd name="T9" fmla="*/ 132 h 1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133"/>
                <a:gd name="T17" fmla="*/ 23 w 23"/>
                <a:gd name="T18" fmla="*/ 133 h 1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133">
                  <a:moveTo>
                    <a:pt x="0" y="132"/>
                  </a:moveTo>
                  <a:lnTo>
                    <a:pt x="22" y="110"/>
                  </a:lnTo>
                  <a:lnTo>
                    <a:pt x="22" y="0"/>
                  </a:lnTo>
                  <a:lnTo>
                    <a:pt x="0" y="22"/>
                  </a:lnTo>
                  <a:lnTo>
                    <a:pt x="0" y="132"/>
                  </a:lnTo>
                </a:path>
              </a:pathLst>
            </a:custGeom>
            <a:solidFill>
              <a:srgbClr val="00279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24586" name="Group 14">
            <a:extLst>
              <a:ext uri="{FF2B5EF4-FFF2-40B4-BE49-F238E27FC236}">
                <a16:creationId xmlns:a16="http://schemas.microsoft.com/office/drawing/2014/main" id="{0D5E8B6C-CEB2-4836-9A8A-D44F751F70BA}"/>
              </a:ext>
            </a:extLst>
          </p:cNvPr>
          <p:cNvGrpSpPr>
            <a:grpSpLocks/>
          </p:cNvGrpSpPr>
          <p:nvPr/>
        </p:nvGrpSpPr>
        <p:grpSpPr bwMode="auto">
          <a:xfrm>
            <a:off x="1017588" y="2868613"/>
            <a:ext cx="355600" cy="236537"/>
            <a:chOff x="570" y="1607"/>
            <a:chExt cx="199" cy="133"/>
          </a:xfrm>
        </p:grpSpPr>
        <p:sp>
          <p:nvSpPr>
            <p:cNvPr id="24699" name="Rectangle 15">
              <a:extLst>
                <a:ext uri="{FF2B5EF4-FFF2-40B4-BE49-F238E27FC236}">
                  <a16:creationId xmlns:a16="http://schemas.microsoft.com/office/drawing/2014/main" id="{C7C9E650-CB95-4923-8D56-BE37E9D2A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" y="1633"/>
              <a:ext cx="173" cy="103"/>
            </a:xfrm>
            <a:prstGeom prst="rect">
              <a:avLst/>
            </a:prstGeom>
            <a:gradFill rotWithShape="0">
              <a:gsLst>
                <a:gs pos="0">
                  <a:srgbClr val="062915"/>
                </a:gs>
                <a:gs pos="50000">
                  <a:srgbClr val="158A47"/>
                </a:gs>
                <a:gs pos="100000">
                  <a:srgbClr val="062915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24700" name="Freeform 16">
              <a:extLst>
                <a:ext uri="{FF2B5EF4-FFF2-40B4-BE49-F238E27FC236}">
                  <a16:creationId xmlns:a16="http://schemas.microsoft.com/office/drawing/2014/main" id="{CB77B9BD-A9B9-4868-949C-31A5E0832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" y="1607"/>
              <a:ext cx="199" cy="23"/>
            </a:xfrm>
            <a:custGeom>
              <a:avLst/>
              <a:gdLst>
                <a:gd name="T0" fmla="*/ 0 w 199"/>
                <a:gd name="T1" fmla="*/ 22 h 23"/>
                <a:gd name="T2" fmla="*/ 22 w 199"/>
                <a:gd name="T3" fmla="*/ 0 h 23"/>
                <a:gd name="T4" fmla="*/ 198 w 199"/>
                <a:gd name="T5" fmla="*/ 0 h 23"/>
                <a:gd name="T6" fmla="*/ 176 w 199"/>
                <a:gd name="T7" fmla="*/ 22 h 23"/>
                <a:gd name="T8" fmla="*/ 0 w 199"/>
                <a:gd name="T9" fmla="*/ 22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9"/>
                <a:gd name="T16" fmla="*/ 0 h 23"/>
                <a:gd name="T17" fmla="*/ 199 w 199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9" h="23">
                  <a:moveTo>
                    <a:pt x="0" y="22"/>
                  </a:moveTo>
                  <a:lnTo>
                    <a:pt x="22" y="0"/>
                  </a:lnTo>
                  <a:lnTo>
                    <a:pt x="198" y="0"/>
                  </a:lnTo>
                  <a:lnTo>
                    <a:pt x="176" y="22"/>
                  </a:lnTo>
                  <a:lnTo>
                    <a:pt x="0" y="22"/>
                  </a:lnTo>
                </a:path>
              </a:pathLst>
            </a:custGeom>
            <a:solidFill>
              <a:srgbClr val="1BB15B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4701" name="Freeform 17">
              <a:extLst>
                <a:ext uri="{FF2B5EF4-FFF2-40B4-BE49-F238E27FC236}">
                  <a16:creationId xmlns:a16="http://schemas.microsoft.com/office/drawing/2014/main" id="{69F85E82-DF0C-4663-93D8-0A68C6C81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" y="1607"/>
              <a:ext cx="22" cy="133"/>
            </a:xfrm>
            <a:custGeom>
              <a:avLst/>
              <a:gdLst>
                <a:gd name="T0" fmla="*/ 0 w 22"/>
                <a:gd name="T1" fmla="*/ 132 h 133"/>
                <a:gd name="T2" fmla="*/ 21 w 22"/>
                <a:gd name="T3" fmla="*/ 110 h 133"/>
                <a:gd name="T4" fmla="*/ 21 w 22"/>
                <a:gd name="T5" fmla="*/ 0 h 133"/>
                <a:gd name="T6" fmla="*/ 0 w 22"/>
                <a:gd name="T7" fmla="*/ 22 h 133"/>
                <a:gd name="T8" fmla="*/ 0 w 22"/>
                <a:gd name="T9" fmla="*/ 132 h 1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133"/>
                <a:gd name="T17" fmla="*/ 22 w 22"/>
                <a:gd name="T18" fmla="*/ 133 h 1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133">
                  <a:moveTo>
                    <a:pt x="0" y="132"/>
                  </a:moveTo>
                  <a:lnTo>
                    <a:pt x="21" y="110"/>
                  </a:lnTo>
                  <a:lnTo>
                    <a:pt x="21" y="0"/>
                  </a:lnTo>
                  <a:lnTo>
                    <a:pt x="0" y="22"/>
                  </a:lnTo>
                  <a:lnTo>
                    <a:pt x="0" y="132"/>
                  </a:lnTo>
                </a:path>
              </a:pathLst>
            </a:custGeom>
            <a:solidFill>
              <a:srgbClr val="0F6333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24587" name="Rectangle 18">
            <a:extLst>
              <a:ext uri="{FF2B5EF4-FFF2-40B4-BE49-F238E27FC236}">
                <a16:creationId xmlns:a16="http://schemas.microsoft.com/office/drawing/2014/main" id="{C4D639EF-D21B-42C9-AAA0-DD8ABFE73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9425" y="5260975"/>
            <a:ext cx="1344613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763" tIns="49988" rIns="101763" bIns="49988">
            <a:spAutoFit/>
          </a:bodyPr>
          <a:lstStyle>
            <a:lvl1pPr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altLang="id-ID" sz="1600" b="1"/>
              <a:t>Interface Buffer Resources</a:t>
            </a:r>
          </a:p>
        </p:txBody>
      </p:sp>
      <p:sp>
        <p:nvSpPr>
          <p:cNvPr id="24588" name="Rectangle 19">
            <a:extLst>
              <a:ext uri="{FF2B5EF4-FFF2-40B4-BE49-F238E27FC236}">
                <a16:creationId xmlns:a16="http://schemas.microsoft.com/office/drawing/2014/main" id="{D8FB0246-0FCF-404B-B013-935C8D8B1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7188" y="1376363"/>
            <a:ext cx="1258887" cy="355600"/>
          </a:xfrm>
          <a:prstGeom prst="rect">
            <a:avLst/>
          </a:prstGeom>
          <a:gradFill rotWithShape="0">
            <a:gsLst>
              <a:gs pos="0">
                <a:srgbClr val="FFE59B"/>
              </a:gs>
              <a:gs pos="100000">
                <a:srgbClr val="FFEAA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24589" name="Rectangle 20">
            <a:extLst>
              <a:ext uri="{FF2B5EF4-FFF2-40B4-BE49-F238E27FC236}">
                <a16:creationId xmlns:a16="http://schemas.microsoft.com/office/drawing/2014/main" id="{49B16D99-EA49-4670-AF7B-712298F0B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6863" y="4071938"/>
            <a:ext cx="1708150" cy="74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763" tIns="49988" rIns="101763" bIns="49988">
            <a:spAutoFit/>
          </a:bodyPr>
          <a:lstStyle>
            <a:lvl1pPr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altLang="id-ID" sz="1600" b="1"/>
              <a:t>Q Length Deferred by Queue Limit </a:t>
            </a:r>
          </a:p>
        </p:txBody>
      </p:sp>
      <p:grpSp>
        <p:nvGrpSpPr>
          <p:cNvPr id="24590" name="Group 21">
            <a:extLst>
              <a:ext uri="{FF2B5EF4-FFF2-40B4-BE49-F238E27FC236}">
                <a16:creationId xmlns:a16="http://schemas.microsoft.com/office/drawing/2014/main" id="{950DE8E8-8DBF-4B8B-B27F-41D6B053F1EA}"/>
              </a:ext>
            </a:extLst>
          </p:cNvPr>
          <p:cNvGrpSpPr>
            <a:grpSpLocks/>
          </p:cNvGrpSpPr>
          <p:nvPr/>
        </p:nvGrpSpPr>
        <p:grpSpPr bwMode="auto">
          <a:xfrm>
            <a:off x="4967288" y="1414463"/>
            <a:ext cx="411162" cy="244475"/>
            <a:chOff x="2782" y="792"/>
            <a:chExt cx="230" cy="137"/>
          </a:xfrm>
        </p:grpSpPr>
        <p:sp>
          <p:nvSpPr>
            <p:cNvPr id="24696" name="Rectangle 22">
              <a:extLst>
                <a:ext uri="{FF2B5EF4-FFF2-40B4-BE49-F238E27FC236}">
                  <a16:creationId xmlns:a16="http://schemas.microsoft.com/office/drawing/2014/main" id="{72C8F8A6-106C-4FF4-AD44-AD52BD28D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6" y="818"/>
              <a:ext cx="198" cy="107"/>
            </a:xfrm>
            <a:prstGeom prst="rect">
              <a:avLst/>
            </a:prstGeom>
            <a:gradFill rotWithShape="0">
              <a:gsLst>
                <a:gs pos="0">
                  <a:srgbClr val="3E040E"/>
                </a:gs>
                <a:gs pos="50000">
                  <a:srgbClr val="CF0E30"/>
                </a:gs>
                <a:gs pos="100000">
                  <a:srgbClr val="3E040E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24697" name="Freeform 23">
              <a:extLst>
                <a:ext uri="{FF2B5EF4-FFF2-40B4-BE49-F238E27FC236}">
                  <a16:creationId xmlns:a16="http://schemas.microsoft.com/office/drawing/2014/main" id="{4C52488C-3221-499E-AFCE-F9940D0C2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792"/>
              <a:ext cx="230" cy="23"/>
            </a:xfrm>
            <a:custGeom>
              <a:avLst/>
              <a:gdLst>
                <a:gd name="T0" fmla="*/ 0 w 230"/>
                <a:gd name="T1" fmla="*/ 22 h 23"/>
                <a:gd name="T2" fmla="*/ 22 w 230"/>
                <a:gd name="T3" fmla="*/ 0 h 23"/>
                <a:gd name="T4" fmla="*/ 229 w 230"/>
                <a:gd name="T5" fmla="*/ 0 h 23"/>
                <a:gd name="T6" fmla="*/ 206 w 230"/>
                <a:gd name="T7" fmla="*/ 22 h 23"/>
                <a:gd name="T8" fmla="*/ 0 w 230"/>
                <a:gd name="T9" fmla="*/ 22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23"/>
                <a:gd name="T17" fmla="*/ 230 w 230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23">
                  <a:moveTo>
                    <a:pt x="0" y="22"/>
                  </a:moveTo>
                  <a:lnTo>
                    <a:pt x="22" y="0"/>
                  </a:lnTo>
                  <a:lnTo>
                    <a:pt x="229" y="0"/>
                  </a:lnTo>
                  <a:lnTo>
                    <a:pt x="206" y="22"/>
                  </a:lnTo>
                  <a:lnTo>
                    <a:pt x="0" y="22"/>
                  </a:lnTo>
                </a:path>
              </a:pathLst>
            </a:custGeom>
            <a:solidFill>
              <a:srgbClr val="E5405D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4698" name="Freeform 24">
              <a:extLst>
                <a:ext uri="{FF2B5EF4-FFF2-40B4-BE49-F238E27FC236}">
                  <a16:creationId xmlns:a16="http://schemas.microsoft.com/office/drawing/2014/main" id="{A15DB315-1EA6-4FD3-96D4-611EEEC25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8" y="792"/>
              <a:ext cx="24" cy="137"/>
            </a:xfrm>
            <a:custGeom>
              <a:avLst/>
              <a:gdLst>
                <a:gd name="T0" fmla="*/ 0 w 24"/>
                <a:gd name="T1" fmla="*/ 136 h 137"/>
                <a:gd name="T2" fmla="*/ 23 w 24"/>
                <a:gd name="T3" fmla="*/ 113 h 137"/>
                <a:gd name="T4" fmla="*/ 23 w 24"/>
                <a:gd name="T5" fmla="*/ 0 h 137"/>
                <a:gd name="T6" fmla="*/ 0 w 24"/>
                <a:gd name="T7" fmla="*/ 22 h 137"/>
                <a:gd name="T8" fmla="*/ 0 w 24"/>
                <a:gd name="T9" fmla="*/ 136 h 1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37"/>
                <a:gd name="T17" fmla="*/ 24 w 24"/>
                <a:gd name="T18" fmla="*/ 137 h 1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37">
                  <a:moveTo>
                    <a:pt x="0" y="136"/>
                  </a:moveTo>
                  <a:lnTo>
                    <a:pt x="23" y="113"/>
                  </a:lnTo>
                  <a:lnTo>
                    <a:pt x="23" y="0"/>
                  </a:lnTo>
                  <a:lnTo>
                    <a:pt x="0" y="22"/>
                  </a:lnTo>
                  <a:lnTo>
                    <a:pt x="0" y="136"/>
                  </a:lnTo>
                </a:path>
              </a:pathLst>
            </a:custGeom>
            <a:solidFill>
              <a:srgbClr val="79001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24591" name="Group 25">
            <a:extLst>
              <a:ext uri="{FF2B5EF4-FFF2-40B4-BE49-F238E27FC236}">
                <a16:creationId xmlns:a16="http://schemas.microsoft.com/office/drawing/2014/main" id="{76BD7DB2-F242-4991-9038-089FB220F8C5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1374775"/>
            <a:ext cx="473075" cy="309563"/>
            <a:chOff x="2774" y="770"/>
            <a:chExt cx="265" cy="174"/>
          </a:xfrm>
        </p:grpSpPr>
        <p:sp>
          <p:nvSpPr>
            <p:cNvPr id="24694" name="Line 26">
              <a:extLst>
                <a:ext uri="{FF2B5EF4-FFF2-40B4-BE49-F238E27FC236}">
                  <a16:creationId xmlns:a16="http://schemas.microsoft.com/office/drawing/2014/main" id="{4928AC8E-F6E6-44E5-9ED5-99363EBF79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4" y="770"/>
              <a:ext cx="26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4695" name="Line 27">
              <a:extLst>
                <a:ext uri="{FF2B5EF4-FFF2-40B4-BE49-F238E27FC236}">
                  <a16:creationId xmlns:a16="http://schemas.microsoft.com/office/drawing/2014/main" id="{61C1303F-5CDE-4921-A2DC-D4D0782C45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4" y="944"/>
              <a:ext cx="26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24592" name="Oval 28">
            <a:extLst>
              <a:ext uri="{FF2B5EF4-FFF2-40B4-BE49-F238E27FC236}">
                <a16:creationId xmlns:a16="http://schemas.microsoft.com/office/drawing/2014/main" id="{123B0450-7F1C-47AE-85E5-3D1632171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8525" y="2754313"/>
            <a:ext cx="558800" cy="522287"/>
          </a:xfrm>
          <a:prstGeom prst="ellipse">
            <a:avLst/>
          </a:prstGeom>
          <a:gradFill rotWithShape="0">
            <a:gsLst>
              <a:gs pos="0">
                <a:srgbClr val="2F9801"/>
              </a:gs>
              <a:gs pos="50000">
                <a:srgbClr val="43DA01"/>
              </a:gs>
              <a:gs pos="100000">
                <a:srgbClr val="2F9801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24593" name="Freeform 29">
            <a:extLst>
              <a:ext uri="{FF2B5EF4-FFF2-40B4-BE49-F238E27FC236}">
                <a16:creationId xmlns:a16="http://schemas.microsoft.com/office/drawing/2014/main" id="{2C8A336C-DD77-44A2-9166-741301FA2C6A}"/>
              </a:ext>
            </a:extLst>
          </p:cNvPr>
          <p:cNvSpPr>
            <a:spLocks/>
          </p:cNvSpPr>
          <p:nvPr/>
        </p:nvSpPr>
        <p:spPr bwMode="auto">
          <a:xfrm>
            <a:off x="6456363" y="2871788"/>
            <a:ext cx="473075" cy="312737"/>
          </a:xfrm>
          <a:custGeom>
            <a:avLst/>
            <a:gdLst>
              <a:gd name="T0" fmla="*/ 0 w 265"/>
              <a:gd name="T1" fmla="*/ 41 h 175"/>
              <a:gd name="T2" fmla="*/ 177 w 265"/>
              <a:gd name="T3" fmla="*/ 41 h 175"/>
              <a:gd name="T4" fmla="*/ 177 w 265"/>
              <a:gd name="T5" fmla="*/ 0 h 175"/>
              <a:gd name="T6" fmla="*/ 264 w 265"/>
              <a:gd name="T7" fmla="*/ 87 h 175"/>
              <a:gd name="T8" fmla="*/ 177 w 265"/>
              <a:gd name="T9" fmla="*/ 174 h 175"/>
              <a:gd name="T10" fmla="*/ 177 w 265"/>
              <a:gd name="T11" fmla="*/ 128 h 175"/>
              <a:gd name="T12" fmla="*/ 171 w 265"/>
              <a:gd name="T13" fmla="*/ 128 h 175"/>
              <a:gd name="T14" fmla="*/ 157 w 265"/>
              <a:gd name="T15" fmla="*/ 128 h 175"/>
              <a:gd name="T16" fmla="*/ 144 w 265"/>
              <a:gd name="T17" fmla="*/ 128 h 175"/>
              <a:gd name="T18" fmla="*/ 129 w 265"/>
              <a:gd name="T19" fmla="*/ 128 h 175"/>
              <a:gd name="T20" fmla="*/ 0 w 265"/>
              <a:gd name="T21" fmla="*/ 129 h 175"/>
              <a:gd name="T22" fmla="*/ 0 w 265"/>
              <a:gd name="T23" fmla="*/ 41 h 17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65" h="175">
                <a:moveTo>
                  <a:pt x="0" y="41"/>
                </a:moveTo>
                <a:lnTo>
                  <a:pt x="177" y="41"/>
                </a:lnTo>
                <a:lnTo>
                  <a:pt x="177" y="0"/>
                </a:lnTo>
                <a:lnTo>
                  <a:pt x="264" y="87"/>
                </a:lnTo>
                <a:lnTo>
                  <a:pt x="177" y="174"/>
                </a:lnTo>
                <a:lnTo>
                  <a:pt x="177" y="128"/>
                </a:lnTo>
                <a:lnTo>
                  <a:pt x="171" y="128"/>
                </a:lnTo>
                <a:lnTo>
                  <a:pt x="157" y="128"/>
                </a:lnTo>
                <a:lnTo>
                  <a:pt x="144" y="128"/>
                </a:lnTo>
                <a:lnTo>
                  <a:pt x="129" y="128"/>
                </a:lnTo>
                <a:lnTo>
                  <a:pt x="0" y="129"/>
                </a:lnTo>
                <a:lnTo>
                  <a:pt x="0" y="41"/>
                </a:lnTo>
              </a:path>
            </a:pathLst>
          </a:custGeom>
          <a:gradFill rotWithShape="0">
            <a:gsLst>
              <a:gs pos="0">
                <a:srgbClr val="FE9B03"/>
              </a:gs>
              <a:gs pos="100000">
                <a:srgbClr val="FEB94E"/>
              </a:gs>
            </a:gsLst>
            <a:lin ang="0" scaled="1"/>
          </a:gra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endParaRPr lang="id-ID"/>
          </a:p>
        </p:txBody>
      </p:sp>
      <p:sp>
        <p:nvSpPr>
          <p:cNvPr id="24594" name="Freeform 30">
            <a:extLst>
              <a:ext uri="{FF2B5EF4-FFF2-40B4-BE49-F238E27FC236}">
                <a16:creationId xmlns:a16="http://schemas.microsoft.com/office/drawing/2014/main" id="{1FCBDC97-9912-44DE-A363-8254FEAD6685}"/>
              </a:ext>
            </a:extLst>
          </p:cNvPr>
          <p:cNvSpPr>
            <a:spLocks/>
          </p:cNvSpPr>
          <p:nvPr/>
        </p:nvSpPr>
        <p:spPr bwMode="auto">
          <a:xfrm>
            <a:off x="5780088" y="2397125"/>
            <a:ext cx="554037" cy="581025"/>
          </a:xfrm>
          <a:custGeom>
            <a:avLst/>
            <a:gdLst>
              <a:gd name="T0" fmla="*/ 34 w 310"/>
              <a:gd name="T1" fmla="*/ 30 h 325"/>
              <a:gd name="T2" fmla="*/ 274 w 310"/>
              <a:gd name="T3" fmla="*/ 230 h 325"/>
              <a:gd name="T4" fmla="*/ 309 w 310"/>
              <a:gd name="T5" fmla="*/ 201 h 325"/>
              <a:gd name="T6" fmla="*/ 309 w 310"/>
              <a:gd name="T7" fmla="*/ 324 h 325"/>
              <a:gd name="T8" fmla="*/ 161 w 310"/>
              <a:gd name="T9" fmla="*/ 324 h 325"/>
              <a:gd name="T10" fmla="*/ 199 w 310"/>
              <a:gd name="T11" fmla="*/ 292 h 325"/>
              <a:gd name="T12" fmla="*/ 198 w 310"/>
              <a:gd name="T13" fmla="*/ 290 h 325"/>
              <a:gd name="T14" fmla="*/ 188 w 310"/>
              <a:gd name="T15" fmla="*/ 283 h 325"/>
              <a:gd name="T16" fmla="*/ 181 w 310"/>
              <a:gd name="T17" fmla="*/ 276 h 325"/>
              <a:gd name="T18" fmla="*/ 171 w 310"/>
              <a:gd name="T19" fmla="*/ 266 h 325"/>
              <a:gd name="T20" fmla="*/ 0 w 310"/>
              <a:gd name="T21" fmla="*/ 122 h 325"/>
              <a:gd name="T22" fmla="*/ 2 w 310"/>
              <a:gd name="T23" fmla="*/ 122 h 325"/>
              <a:gd name="T24" fmla="*/ 2 w 310"/>
              <a:gd name="T25" fmla="*/ 0 h 325"/>
              <a:gd name="T26" fmla="*/ 34 w 310"/>
              <a:gd name="T27" fmla="*/ 30 h 32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10" h="325">
                <a:moveTo>
                  <a:pt x="34" y="30"/>
                </a:moveTo>
                <a:lnTo>
                  <a:pt x="274" y="230"/>
                </a:lnTo>
                <a:lnTo>
                  <a:pt x="309" y="201"/>
                </a:lnTo>
                <a:lnTo>
                  <a:pt x="309" y="324"/>
                </a:lnTo>
                <a:lnTo>
                  <a:pt x="161" y="324"/>
                </a:lnTo>
                <a:lnTo>
                  <a:pt x="199" y="292"/>
                </a:lnTo>
                <a:lnTo>
                  <a:pt x="198" y="290"/>
                </a:lnTo>
                <a:lnTo>
                  <a:pt x="188" y="283"/>
                </a:lnTo>
                <a:lnTo>
                  <a:pt x="181" y="276"/>
                </a:lnTo>
                <a:lnTo>
                  <a:pt x="171" y="266"/>
                </a:lnTo>
                <a:lnTo>
                  <a:pt x="0" y="122"/>
                </a:lnTo>
                <a:lnTo>
                  <a:pt x="2" y="122"/>
                </a:lnTo>
                <a:lnTo>
                  <a:pt x="2" y="0"/>
                </a:lnTo>
                <a:lnTo>
                  <a:pt x="34" y="30"/>
                </a:lnTo>
              </a:path>
            </a:pathLst>
          </a:custGeom>
          <a:gradFill rotWithShape="0">
            <a:gsLst>
              <a:gs pos="0">
                <a:srgbClr val="FE9B03"/>
              </a:gs>
              <a:gs pos="100000">
                <a:srgbClr val="FEB94E"/>
              </a:gs>
            </a:gsLst>
            <a:lin ang="0" scaled="1"/>
          </a:gra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endParaRPr lang="id-ID"/>
          </a:p>
        </p:txBody>
      </p:sp>
      <p:sp>
        <p:nvSpPr>
          <p:cNvPr id="24595" name="Freeform 31">
            <a:extLst>
              <a:ext uri="{FF2B5EF4-FFF2-40B4-BE49-F238E27FC236}">
                <a16:creationId xmlns:a16="http://schemas.microsoft.com/office/drawing/2014/main" id="{1AAA2168-C35B-45BE-93B2-DA22090409BB}"/>
              </a:ext>
            </a:extLst>
          </p:cNvPr>
          <p:cNvSpPr>
            <a:spLocks/>
          </p:cNvSpPr>
          <p:nvPr/>
        </p:nvSpPr>
        <p:spPr bwMode="auto">
          <a:xfrm>
            <a:off x="2143125" y="2844800"/>
            <a:ext cx="473075" cy="312738"/>
          </a:xfrm>
          <a:custGeom>
            <a:avLst/>
            <a:gdLst>
              <a:gd name="T0" fmla="*/ 0 w 265"/>
              <a:gd name="T1" fmla="*/ 41 h 175"/>
              <a:gd name="T2" fmla="*/ 177 w 265"/>
              <a:gd name="T3" fmla="*/ 41 h 175"/>
              <a:gd name="T4" fmla="*/ 177 w 265"/>
              <a:gd name="T5" fmla="*/ 0 h 175"/>
              <a:gd name="T6" fmla="*/ 264 w 265"/>
              <a:gd name="T7" fmla="*/ 87 h 175"/>
              <a:gd name="T8" fmla="*/ 177 w 265"/>
              <a:gd name="T9" fmla="*/ 174 h 175"/>
              <a:gd name="T10" fmla="*/ 177 w 265"/>
              <a:gd name="T11" fmla="*/ 128 h 175"/>
              <a:gd name="T12" fmla="*/ 171 w 265"/>
              <a:gd name="T13" fmla="*/ 128 h 175"/>
              <a:gd name="T14" fmla="*/ 157 w 265"/>
              <a:gd name="T15" fmla="*/ 128 h 175"/>
              <a:gd name="T16" fmla="*/ 144 w 265"/>
              <a:gd name="T17" fmla="*/ 128 h 175"/>
              <a:gd name="T18" fmla="*/ 129 w 265"/>
              <a:gd name="T19" fmla="*/ 128 h 175"/>
              <a:gd name="T20" fmla="*/ 0 w 265"/>
              <a:gd name="T21" fmla="*/ 129 h 175"/>
              <a:gd name="T22" fmla="*/ 0 w 265"/>
              <a:gd name="T23" fmla="*/ 41 h 17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65" h="175">
                <a:moveTo>
                  <a:pt x="0" y="41"/>
                </a:moveTo>
                <a:lnTo>
                  <a:pt x="177" y="41"/>
                </a:lnTo>
                <a:lnTo>
                  <a:pt x="177" y="0"/>
                </a:lnTo>
                <a:lnTo>
                  <a:pt x="264" y="87"/>
                </a:lnTo>
                <a:lnTo>
                  <a:pt x="177" y="174"/>
                </a:lnTo>
                <a:lnTo>
                  <a:pt x="177" y="128"/>
                </a:lnTo>
                <a:lnTo>
                  <a:pt x="171" y="128"/>
                </a:lnTo>
                <a:lnTo>
                  <a:pt x="157" y="128"/>
                </a:lnTo>
                <a:lnTo>
                  <a:pt x="144" y="128"/>
                </a:lnTo>
                <a:lnTo>
                  <a:pt x="129" y="128"/>
                </a:lnTo>
                <a:lnTo>
                  <a:pt x="0" y="129"/>
                </a:lnTo>
                <a:lnTo>
                  <a:pt x="0" y="41"/>
                </a:lnTo>
              </a:path>
            </a:pathLst>
          </a:custGeom>
          <a:gradFill rotWithShape="0">
            <a:gsLst>
              <a:gs pos="0">
                <a:srgbClr val="FE9B03"/>
              </a:gs>
              <a:gs pos="100000">
                <a:srgbClr val="FEB94E"/>
              </a:gs>
            </a:gsLst>
            <a:lin ang="0" scaled="1"/>
          </a:gra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endParaRPr lang="id-ID"/>
          </a:p>
        </p:txBody>
      </p:sp>
      <p:sp>
        <p:nvSpPr>
          <p:cNvPr id="24596" name="Oval 32">
            <a:extLst>
              <a:ext uri="{FF2B5EF4-FFF2-40B4-BE49-F238E27FC236}">
                <a16:creationId xmlns:a16="http://schemas.microsoft.com/office/drawing/2014/main" id="{66C55454-701C-4E4B-908C-C0408746C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4638" y="3379788"/>
            <a:ext cx="65087" cy="635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24597" name="Freeform 33">
            <a:extLst>
              <a:ext uri="{FF2B5EF4-FFF2-40B4-BE49-F238E27FC236}">
                <a16:creationId xmlns:a16="http://schemas.microsoft.com/office/drawing/2014/main" id="{3BD86475-028B-4EC1-8822-6A4ADF08C29B}"/>
              </a:ext>
            </a:extLst>
          </p:cNvPr>
          <p:cNvSpPr>
            <a:spLocks/>
          </p:cNvSpPr>
          <p:nvPr/>
        </p:nvSpPr>
        <p:spPr bwMode="auto">
          <a:xfrm>
            <a:off x="4111625" y="4943475"/>
            <a:ext cx="1700213" cy="220663"/>
          </a:xfrm>
          <a:custGeom>
            <a:avLst/>
            <a:gdLst>
              <a:gd name="T0" fmla="*/ 0 w 952"/>
              <a:gd name="T1" fmla="*/ 0 h 124"/>
              <a:gd name="T2" fmla="*/ 0 w 952"/>
              <a:gd name="T3" fmla="*/ 2147483647 h 124"/>
              <a:gd name="T4" fmla="*/ 2147483647 w 952"/>
              <a:gd name="T5" fmla="*/ 2147483647 h 124"/>
              <a:gd name="T6" fmla="*/ 2147483647 w 952"/>
              <a:gd name="T7" fmla="*/ 2147483647 h 124"/>
              <a:gd name="T8" fmla="*/ 2147483647 w 952"/>
              <a:gd name="T9" fmla="*/ 2147483647 h 124"/>
              <a:gd name="T10" fmla="*/ 2147483647 w 952"/>
              <a:gd name="T11" fmla="*/ 2147483647 h 124"/>
              <a:gd name="T12" fmla="*/ 2147483647 w 952"/>
              <a:gd name="T13" fmla="*/ 2147483647 h 1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52"/>
              <a:gd name="T22" fmla="*/ 0 h 124"/>
              <a:gd name="T23" fmla="*/ 952 w 952"/>
              <a:gd name="T24" fmla="*/ 124 h 1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52" h="124">
                <a:moveTo>
                  <a:pt x="0" y="0"/>
                </a:moveTo>
                <a:lnTo>
                  <a:pt x="0" y="53"/>
                </a:lnTo>
                <a:lnTo>
                  <a:pt x="415" y="53"/>
                </a:lnTo>
                <a:lnTo>
                  <a:pt x="464" y="123"/>
                </a:lnTo>
                <a:lnTo>
                  <a:pt x="516" y="50"/>
                </a:lnTo>
                <a:lnTo>
                  <a:pt x="951" y="50"/>
                </a:lnTo>
                <a:lnTo>
                  <a:pt x="951" y="1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grpSp>
        <p:nvGrpSpPr>
          <p:cNvPr id="24598" name="Group 34">
            <a:extLst>
              <a:ext uri="{FF2B5EF4-FFF2-40B4-BE49-F238E27FC236}">
                <a16:creationId xmlns:a16="http://schemas.microsoft.com/office/drawing/2014/main" id="{DFC57AE8-5322-4B8C-B356-F173C26AEB97}"/>
              </a:ext>
            </a:extLst>
          </p:cNvPr>
          <p:cNvGrpSpPr>
            <a:grpSpLocks/>
          </p:cNvGrpSpPr>
          <p:nvPr/>
        </p:nvGrpSpPr>
        <p:grpSpPr bwMode="auto">
          <a:xfrm>
            <a:off x="4597400" y="3117850"/>
            <a:ext cx="355600" cy="238125"/>
            <a:chOff x="2575" y="1747"/>
            <a:chExt cx="199" cy="133"/>
          </a:xfrm>
        </p:grpSpPr>
        <p:sp>
          <p:nvSpPr>
            <p:cNvPr id="24691" name="Rectangle 35">
              <a:extLst>
                <a:ext uri="{FF2B5EF4-FFF2-40B4-BE49-F238E27FC236}">
                  <a16:creationId xmlns:a16="http://schemas.microsoft.com/office/drawing/2014/main" id="{04DDD3ED-5F22-4A7D-9DF8-A41C4898B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5" y="1773"/>
              <a:ext cx="173" cy="103"/>
            </a:xfrm>
            <a:prstGeom prst="rect">
              <a:avLst/>
            </a:prstGeom>
            <a:gradFill rotWithShape="0">
              <a:gsLst>
                <a:gs pos="0">
                  <a:srgbClr val="062915"/>
                </a:gs>
                <a:gs pos="50000">
                  <a:srgbClr val="158A47"/>
                </a:gs>
                <a:gs pos="100000">
                  <a:srgbClr val="062915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24692" name="Freeform 36">
              <a:extLst>
                <a:ext uri="{FF2B5EF4-FFF2-40B4-BE49-F238E27FC236}">
                  <a16:creationId xmlns:a16="http://schemas.microsoft.com/office/drawing/2014/main" id="{63B384C1-A868-4AF9-9186-01549242B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1747"/>
              <a:ext cx="199" cy="23"/>
            </a:xfrm>
            <a:custGeom>
              <a:avLst/>
              <a:gdLst>
                <a:gd name="T0" fmla="*/ 0 w 199"/>
                <a:gd name="T1" fmla="*/ 22 h 23"/>
                <a:gd name="T2" fmla="*/ 22 w 199"/>
                <a:gd name="T3" fmla="*/ 0 h 23"/>
                <a:gd name="T4" fmla="*/ 198 w 199"/>
                <a:gd name="T5" fmla="*/ 0 h 23"/>
                <a:gd name="T6" fmla="*/ 176 w 199"/>
                <a:gd name="T7" fmla="*/ 22 h 23"/>
                <a:gd name="T8" fmla="*/ 0 w 199"/>
                <a:gd name="T9" fmla="*/ 22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9"/>
                <a:gd name="T16" fmla="*/ 0 h 23"/>
                <a:gd name="T17" fmla="*/ 199 w 199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9" h="23">
                  <a:moveTo>
                    <a:pt x="0" y="22"/>
                  </a:moveTo>
                  <a:lnTo>
                    <a:pt x="22" y="0"/>
                  </a:lnTo>
                  <a:lnTo>
                    <a:pt x="198" y="0"/>
                  </a:lnTo>
                  <a:lnTo>
                    <a:pt x="176" y="22"/>
                  </a:lnTo>
                  <a:lnTo>
                    <a:pt x="0" y="22"/>
                  </a:lnTo>
                </a:path>
              </a:pathLst>
            </a:custGeom>
            <a:solidFill>
              <a:srgbClr val="1BB15B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4693" name="Freeform 37">
              <a:extLst>
                <a:ext uri="{FF2B5EF4-FFF2-40B4-BE49-F238E27FC236}">
                  <a16:creationId xmlns:a16="http://schemas.microsoft.com/office/drawing/2014/main" id="{389F3910-1153-49CA-B344-18F2762CA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2" y="1747"/>
              <a:ext cx="22" cy="133"/>
            </a:xfrm>
            <a:custGeom>
              <a:avLst/>
              <a:gdLst>
                <a:gd name="T0" fmla="*/ 0 w 22"/>
                <a:gd name="T1" fmla="*/ 132 h 133"/>
                <a:gd name="T2" fmla="*/ 21 w 22"/>
                <a:gd name="T3" fmla="*/ 110 h 133"/>
                <a:gd name="T4" fmla="*/ 21 w 22"/>
                <a:gd name="T5" fmla="*/ 0 h 133"/>
                <a:gd name="T6" fmla="*/ 0 w 22"/>
                <a:gd name="T7" fmla="*/ 22 h 133"/>
                <a:gd name="T8" fmla="*/ 0 w 22"/>
                <a:gd name="T9" fmla="*/ 132 h 1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133"/>
                <a:gd name="T17" fmla="*/ 22 w 22"/>
                <a:gd name="T18" fmla="*/ 133 h 1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133">
                  <a:moveTo>
                    <a:pt x="0" y="132"/>
                  </a:moveTo>
                  <a:lnTo>
                    <a:pt x="21" y="110"/>
                  </a:lnTo>
                  <a:lnTo>
                    <a:pt x="21" y="0"/>
                  </a:lnTo>
                  <a:lnTo>
                    <a:pt x="0" y="22"/>
                  </a:lnTo>
                  <a:lnTo>
                    <a:pt x="0" y="132"/>
                  </a:lnTo>
                </a:path>
              </a:pathLst>
            </a:custGeom>
            <a:solidFill>
              <a:srgbClr val="0F6333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24599" name="Freeform 38">
            <a:extLst>
              <a:ext uri="{FF2B5EF4-FFF2-40B4-BE49-F238E27FC236}">
                <a16:creationId xmlns:a16="http://schemas.microsoft.com/office/drawing/2014/main" id="{D47CC715-29D4-418D-A8F0-ABA0503E1962}"/>
              </a:ext>
            </a:extLst>
          </p:cNvPr>
          <p:cNvSpPr>
            <a:spLocks/>
          </p:cNvSpPr>
          <p:nvPr/>
        </p:nvSpPr>
        <p:spPr bwMode="auto">
          <a:xfrm>
            <a:off x="2257425" y="4959350"/>
            <a:ext cx="1657350" cy="211138"/>
          </a:xfrm>
          <a:custGeom>
            <a:avLst/>
            <a:gdLst>
              <a:gd name="T0" fmla="*/ 0 w 928"/>
              <a:gd name="T1" fmla="*/ 0 h 119"/>
              <a:gd name="T2" fmla="*/ 0 w 928"/>
              <a:gd name="T3" fmla="*/ 2147483647 h 119"/>
              <a:gd name="T4" fmla="*/ 2147483647 w 928"/>
              <a:gd name="T5" fmla="*/ 2147483647 h 119"/>
              <a:gd name="T6" fmla="*/ 2147483647 w 928"/>
              <a:gd name="T7" fmla="*/ 2147483647 h 119"/>
              <a:gd name="T8" fmla="*/ 2147483647 w 928"/>
              <a:gd name="T9" fmla="*/ 2147483647 h 119"/>
              <a:gd name="T10" fmla="*/ 2147483647 w 928"/>
              <a:gd name="T11" fmla="*/ 2147483647 h 119"/>
              <a:gd name="T12" fmla="*/ 2147483647 w 928"/>
              <a:gd name="T13" fmla="*/ 2147483647 h 11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28"/>
              <a:gd name="T22" fmla="*/ 0 h 119"/>
              <a:gd name="T23" fmla="*/ 928 w 928"/>
              <a:gd name="T24" fmla="*/ 119 h 11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28" h="119">
                <a:moveTo>
                  <a:pt x="0" y="0"/>
                </a:moveTo>
                <a:lnTo>
                  <a:pt x="0" y="51"/>
                </a:lnTo>
                <a:lnTo>
                  <a:pt x="404" y="51"/>
                </a:lnTo>
                <a:lnTo>
                  <a:pt x="453" y="118"/>
                </a:lnTo>
                <a:lnTo>
                  <a:pt x="502" y="48"/>
                </a:lnTo>
                <a:lnTo>
                  <a:pt x="927" y="48"/>
                </a:lnTo>
                <a:lnTo>
                  <a:pt x="927" y="1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4600" name="Rectangle 39">
            <a:extLst>
              <a:ext uri="{FF2B5EF4-FFF2-40B4-BE49-F238E27FC236}">
                <a16:creationId xmlns:a16="http://schemas.microsoft.com/office/drawing/2014/main" id="{84A139DD-BE1A-423B-B53E-F5A3D6539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1563" y="3625850"/>
            <a:ext cx="11017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763" tIns="49988" rIns="101763" bIns="49988">
            <a:spAutoFit/>
          </a:bodyPr>
          <a:lstStyle>
            <a:lvl1pPr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altLang="id-ID" sz="1300" b="1"/>
              <a:t>Up to 16</a:t>
            </a:r>
          </a:p>
        </p:txBody>
      </p:sp>
      <p:sp>
        <p:nvSpPr>
          <p:cNvPr id="24601" name="Rectangle 40">
            <a:extLst>
              <a:ext uri="{FF2B5EF4-FFF2-40B4-BE49-F238E27FC236}">
                <a16:creationId xmlns:a16="http://schemas.microsoft.com/office/drawing/2014/main" id="{303AD2A5-516C-417F-82E3-D736D8D6C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7188" y="1792288"/>
            <a:ext cx="1258887" cy="336550"/>
          </a:xfrm>
          <a:prstGeom prst="rect">
            <a:avLst/>
          </a:prstGeom>
          <a:gradFill rotWithShape="0">
            <a:gsLst>
              <a:gs pos="0">
                <a:srgbClr val="FFE59B"/>
              </a:gs>
              <a:gs pos="100000">
                <a:srgbClr val="FFEAA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grpSp>
        <p:nvGrpSpPr>
          <p:cNvPr id="24602" name="Group 41">
            <a:extLst>
              <a:ext uri="{FF2B5EF4-FFF2-40B4-BE49-F238E27FC236}">
                <a16:creationId xmlns:a16="http://schemas.microsoft.com/office/drawing/2014/main" id="{3086C7D9-007C-4B41-90BA-076E16051CB0}"/>
              </a:ext>
            </a:extLst>
          </p:cNvPr>
          <p:cNvGrpSpPr>
            <a:grpSpLocks/>
          </p:cNvGrpSpPr>
          <p:nvPr/>
        </p:nvGrpSpPr>
        <p:grpSpPr bwMode="auto">
          <a:xfrm>
            <a:off x="4967288" y="1830388"/>
            <a:ext cx="411162" cy="244475"/>
            <a:chOff x="2782" y="1025"/>
            <a:chExt cx="230" cy="137"/>
          </a:xfrm>
        </p:grpSpPr>
        <p:sp>
          <p:nvSpPr>
            <p:cNvPr id="24688" name="Rectangle 42">
              <a:extLst>
                <a:ext uri="{FF2B5EF4-FFF2-40B4-BE49-F238E27FC236}">
                  <a16:creationId xmlns:a16="http://schemas.microsoft.com/office/drawing/2014/main" id="{E81A299C-9524-4DB3-AFEB-6B2E4D8EA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6" y="1051"/>
              <a:ext cx="198" cy="107"/>
            </a:xfrm>
            <a:prstGeom prst="rect">
              <a:avLst/>
            </a:prstGeom>
            <a:gradFill rotWithShape="0">
              <a:gsLst>
                <a:gs pos="0">
                  <a:srgbClr val="3E040E"/>
                </a:gs>
                <a:gs pos="50000">
                  <a:srgbClr val="CF0E30"/>
                </a:gs>
                <a:gs pos="100000">
                  <a:srgbClr val="3E040E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24689" name="Freeform 43">
              <a:extLst>
                <a:ext uri="{FF2B5EF4-FFF2-40B4-BE49-F238E27FC236}">
                  <a16:creationId xmlns:a16="http://schemas.microsoft.com/office/drawing/2014/main" id="{2EC87FC4-867E-42C5-ADCD-E24668849E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25"/>
              <a:ext cx="230" cy="23"/>
            </a:xfrm>
            <a:custGeom>
              <a:avLst/>
              <a:gdLst>
                <a:gd name="T0" fmla="*/ 0 w 230"/>
                <a:gd name="T1" fmla="*/ 22 h 23"/>
                <a:gd name="T2" fmla="*/ 22 w 230"/>
                <a:gd name="T3" fmla="*/ 0 h 23"/>
                <a:gd name="T4" fmla="*/ 229 w 230"/>
                <a:gd name="T5" fmla="*/ 0 h 23"/>
                <a:gd name="T6" fmla="*/ 206 w 230"/>
                <a:gd name="T7" fmla="*/ 22 h 23"/>
                <a:gd name="T8" fmla="*/ 0 w 230"/>
                <a:gd name="T9" fmla="*/ 22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23"/>
                <a:gd name="T17" fmla="*/ 230 w 230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23">
                  <a:moveTo>
                    <a:pt x="0" y="22"/>
                  </a:moveTo>
                  <a:lnTo>
                    <a:pt x="22" y="0"/>
                  </a:lnTo>
                  <a:lnTo>
                    <a:pt x="229" y="0"/>
                  </a:lnTo>
                  <a:lnTo>
                    <a:pt x="206" y="22"/>
                  </a:lnTo>
                  <a:lnTo>
                    <a:pt x="0" y="22"/>
                  </a:lnTo>
                </a:path>
              </a:pathLst>
            </a:custGeom>
            <a:solidFill>
              <a:srgbClr val="E5405D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4690" name="Freeform 44">
              <a:extLst>
                <a:ext uri="{FF2B5EF4-FFF2-40B4-BE49-F238E27FC236}">
                  <a16:creationId xmlns:a16="http://schemas.microsoft.com/office/drawing/2014/main" id="{12F5F94D-7EAD-4753-9FCF-E4262C0F7B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8" y="1025"/>
              <a:ext cx="24" cy="137"/>
            </a:xfrm>
            <a:custGeom>
              <a:avLst/>
              <a:gdLst>
                <a:gd name="T0" fmla="*/ 0 w 24"/>
                <a:gd name="T1" fmla="*/ 136 h 137"/>
                <a:gd name="T2" fmla="*/ 23 w 24"/>
                <a:gd name="T3" fmla="*/ 113 h 137"/>
                <a:gd name="T4" fmla="*/ 23 w 24"/>
                <a:gd name="T5" fmla="*/ 0 h 137"/>
                <a:gd name="T6" fmla="*/ 0 w 24"/>
                <a:gd name="T7" fmla="*/ 22 h 137"/>
                <a:gd name="T8" fmla="*/ 0 w 24"/>
                <a:gd name="T9" fmla="*/ 136 h 1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37"/>
                <a:gd name="T17" fmla="*/ 24 w 24"/>
                <a:gd name="T18" fmla="*/ 137 h 1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37">
                  <a:moveTo>
                    <a:pt x="0" y="136"/>
                  </a:moveTo>
                  <a:lnTo>
                    <a:pt x="23" y="113"/>
                  </a:lnTo>
                  <a:lnTo>
                    <a:pt x="23" y="0"/>
                  </a:lnTo>
                  <a:lnTo>
                    <a:pt x="0" y="22"/>
                  </a:lnTo>
                  <a:lnTo>
                    <a:pt x="0" y="136"/>
                  </a:lnTo>
                </a:path>
              </a:pathLst>
            </a:custGeom>
            <a:solidFill>
              <a:srgbClr val="79001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24603" name="Group 45">
            <a:extLst>
              <a:ext uri="{FF2B5EF4-FFF2-40B4-BE49-F238E27FC236}">
                <a16:creationId xmlns:a16="http://schemas.microsoft.com/office/drawing/2014/main" id="{1786CB9F-AB10-4CCE-9B02-C36C8E6B0CAE}"/>
              </a:ext>
            </a:extLst>
          </p:cNvPr>
          <p:cNvGrpSpPr>
            <a:grpSpLocks/>
          </p:cNvGrpSpPr>
          <p:nvPr/>
        </p:nvGrpSpPr>
        <p:grpSpPr bwMode="auto">
          <a:xfrm>
            <a:off x="4479925" y="1790700"/>
            <a:ext cx="946150" cy="331788"/>
            <a:chOff x="2509" y="1003"/>
            <a:chExt cx="530" cy="186"/>
          </a:xfrm>
        </p:grpSpPr>
        <p:sp>
          <p:nvSpPr>
            <p:cNvPr id="24686" name="Line 46">
              <a:extLst>
                <a:ext uri="{FF2B5EF4-FFF2-40B4-BE49-F238E27FC236}">
                  <a16:creationId xmlns:a16="http://schemas.microsoft.com/office/drawing/2014/main" id="{F9F05B6F-C02E-471D-87EB-2FBE4CB5AD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09" y="1003"/>
              <a:ext cx="53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4687" name="Line 47">
              <a:extLst>
                <a:ext uri="{FF2B5EF4-FFF2-40B4-BE49-F238E27FC236}">
                  <a16:creationId xmlns:a16="http://schemas.microsoft.com/office/drawing/2014/main" id="{E7BB3B77-8750-4A6E-9D7B-3405FCC595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09" y="1189"/>
              <a:ext cx="53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24604" name="Freeform 48">
            <a:extLst>
              <a:ext uri="{FF2B5EF4-FFF2-40B4-BE49-F238E27FC236}">
                <a16:creationId xmlns:a16="http://schemas.microsoft.com/office/drawing/2014/main" id="{2FCFB108-4353-4016-92E4-2D07C10B686A}"/>
              </a:ext>
            </a:extLst>
          </p:cNvPr>
          <p:cNvSpPr>
            <a:spLocks/>
          </p:cNvSpPr>
          <p:nvPr/>
        </p:nvSpPr>
        <p:spPr bwMode="auto">
          <a:xfrm>
            <a:off x="3173413" y="2371725"/>
            <a:ext cx="962025" cy="606425"/>
          </a:xfrm>
          <a:custGeom>
            <a:avLst/>
            <a:gdLst>
              <a:gd name="T0" fmla="*/ 0 w 539"/>
              <a:gd name="T1" fmla="*/ 325 h 339"/>
              <a:gd name="T2" fmla="*/ 516 w 539"/>
              <a:gd name="T3" fmla="*/ 68 h 339"/>
              <a:gd name="T4" fmla="*/ 538 w 539"/>
              <a:gd name="T5" fmla="*/ 89 h 339"/>
              <a:gd name="T6" fmla="*/ 538 w 539"/>
              <a:gd name="T7" fmla="*/ 0 h 339"/>
              <a:gd name="T8" fmla="*/ 448 w 539"/>
              <a:gd name="T9" fmla="*/ 0 h 339"/>
              <a:gd name="T10" fmla="*/ 471 w 539"/>
              <a:gd name="T11" fmla="*/ 23 h 339"/>
              <a:gd name="T12" fmla="*/ 471 w 539"/>
              <a:gd name="T13" fmla="*/ 24 h 339"/>
              <a:gd name="T14" fmla="*/ 465 w 539"/>
              <a:gd name="T15" fmla="*/ 29 h 339"/>
              <a:gd name="T16" fmla="*/ 461 w 539"/>
              <a:gd name="T17" fmla="*/ 34 h 339"/>
              <a:gd name="T18" fmla="*/ 455 w 539"/>
              <a:gd name="T19" fmla="*/ 42 h 339"/>
              <a:gd name="T20" fmla="*/ 0 w 539"/>
              <a:gd name="T21" fmla="*/ 257 h 339"/>
              <a:gd name="T22" fmla="*/ 0 w 539"/>
              <a:gd name="T23" fmla="*/ 262 h 339"/>
              <a:gd name="T24" fmla="*/ 5 w 539"/>
              <a:gd name="T25" fmla="*/ 257 h 339"/>
              <a:gd name="T26" fmla="*/ 18 w 539"/>
              <a:gd name="T27" fmla="*/ 338 h 339"/>
              <a:gd name="T28" fmla="*/ 0 w 539"/>
              <a:gd name="T29" fmla="*/ 325 h 33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539" h="339">
                <a:moveTo>
                  <a:pt x="0" y="325"/>
                </a:moveTo>
                <a:lnTo>
                  <a:pt x="516" y="68"/>
                </a:lnTo>
                <a:lnTo>
                  <a:pt x="538" y="89"/>
                </a:lnTo>
                <a:lnTo>
                  <a:pt x="538" y="0"/>
                </a:lnTo>
                <a:lnTo>
                  <a:pt x="448" y="0"/>
                </a:lnTo>
                <a:lnTo>
                  <a:pt x="471" y="23"/>
                </a:lnTo>
                <a:lnTo>
                  <a:pt x="471" y="24"/>
                </a:lnTo>
                <a:lnTo>
                  <a:pt x="465" y="29"/>
                </a:lnTo>
                <a:lnTo>
                  <a:pt x="461" y="34"/>
                </a:lnTo>
                <a:lnTo>
                  <a:pt x="455" y="42"/>
                </a:lnTo>
                <a:lnTo>
                  <a:pt x="0" y="257"/>
                </a:lnTo>
                <a:lnTo>
                  <a:pt x="0" y="262"/>
                </a:lnTo>
                <a:lnTo>
                  <a:pt x="5" y="257"/>
                </a:lnTo>
                <a:lnTo>
                  <a:pt x="18" y="338"/>
                </a:lnTo>
                <a:lnTo>
                  <a:pt x="0" y="325"/>
                </a:lnTo>
              </a:path>
            </a:pathLst>
          </a:custGeom>
          <a:gradFill rotWithShape="0">
            <a:gsLst>
              <a:gs pos="0">
                <a:srgbClr val="FE9B03"/>
              </a:gs>
              <a:gs pos="100000">
                <a:srgbClr val="FEB94E"/>
              </a:gs>
            </a:gsLst>
            <a:lin ang="0" scaled="1"/>
          </a:gra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endParaRPr lang="id-ID"/>
          </a:p>
        </p:txBody>
      </p:sp>
      <p:grpSp>
        <p:nvGrpSpPr>
          <p:cNvPr id="24605" name="Group 49">
            <a:extLst>
              <a:ext uri="{FF2B5EF4-FFF2-40B4-BE49-F238E27FC236}">
                <a16:creationId xmlns:a16="http://schemas.microsoft.com/office/drawing/2014/main" id="{BD0677C3-2714-405A-8046-0AD8DC3B43A5}"/>
              </a:ext>
            </a:extLst>
          </p:cNvPr>
          <p:cNvGrpSpPr>
            <a:grpSpLocks/>
          </p:cNvGrpSpPr>
          <p:nvPr/>
        </p:nvGrpSpPr>
        <p:grpSpPr bwMode="auto">
          <a:xfrm>
            <a:off x="2471738" y="2611438"/>
            <a:ext cx="1138237" cy="1019175"/>
            <a:chOff x="1384" y="1463"/>
            <a:chExt cx="638" cy="571"/>
          </a:xfrm>
          <a:solidFill>
            <a:schemeClr val="bg1"/>
          </a:solidFill>
        </p:grpSpPr>
        <p:sp>
          <p:nvSpPr>
            <p:cNvPr id="24683" name="AutoShape 50">
              <a:extLst>
                <a:ext uri="{FF2B5EF4-FFF2-40B4-BE49-F238E27FC236}">
                  <a16:creationId xmlns:a16="http://schemas.microsoft.com/office/drawing/2014/main" id="{04CF373E-5DAD-4DA2-968B-2CD52F035D2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1384" y="1531"/>
              <a:ext cx="569" cy="493"/>
            </a:xfrm>
            <a:prstGeom prst="triangle">
              <a:avLst>
                <a:gd name="adj" fmla="val 49986"/>
              </a:avLst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24684" name="Freeform 51">
              <a:extLst>
                <a:ext uri="{FF2B5EF4-FFF2-40B4-BE49-F238E27FC236}">
                  <a16:creationId xmlns:a16="http://schemas.microsoft.com/office/drawing/2014/main" id="{D82DA3DA-B976-405F-BE8F-A0195EBB0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" y="1463"/>
              <a:ext cx="637" cy="64"/>
            </a:xfrm>
            <a:custGeom>
              <a:avLst/>
              <a:gdLst>
                <a:gd name="T0" fmla="*/ 0 w 637"/>
                <a:gd name="T1" fmla="*/ 63 h 64"/>
                <a:gd name="T2" fmla="*/ 63 w 637"/>
                <a:gd name="T3" fmla="*/ 0 h 64"/>
                <a:gd name="T4" fmla="*/ 636 w 637"/>
                <a:gd name="T5" fmla="*/ 0 h 64"/>
                <a:gd name="T6" fmla="*/ 572 w 637"/>
                <a:gd name="T7" fmla="*/ 63 h 64"/>
                <a:gd name="T8" fmla="*/ 0 w 637"/>
                <a:gd name="T9" fmla="*/ 63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64"/>
                <a:gd name="T17" fmla="*/ 637 w 637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64">
                  <a:moveTo>
                    <a:pt x="0" y="63"/>
                  </a:moveTo>
                  <a:lnTo>
                    <a:pt x="63" y="0"/>
                  </a:lnTo>
                  <a:lnTo>
                    <a:pt x="636" y="0"/>
                  </a:lnTo>
                  <a:lnTo>
                    <a:pt x="572" y="63"/>
                  </a:lnTo>
                  <a:lnTo>
                    <a:pt x="0" y="63"/>
                  </a:lnTo>
                </a:path>
              </a:pathLst>
            </a:cu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4685" name="Freeform 52">
              <a:extLst>
                <a:ext uri="{FF2B5EF4-FFF2-40B4-BE49-F238E27FC236}">
                  <a16:creationId xmlns:a16="http://schemas.microsoft.com/office/drawing/2014/main" id="{B485A01B-8431-4780-BECA-46436344F3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" y="1463"/>
              <a:ext cx="344" cy="571"/>
            </a:xfrm>
            <a:custGeom>
              <a:avLst/>
              <a:gdLst>
                <a:gd name="T0" fmla="*/ 343 w 344"/>
                <a:gd name="T1" fmla="*/ 0 h 571"/>
                <a:gd name="T2" fmla="*/ 279 w 344"/>
                <a:gd name="T3" fmla="*/ 62 h 571"/>
                <a:gd name="T4" fmla="*/ 0 w 344"/>
                <a:gd name="T5" fmla="*/ 570 h 571"/>
                <a:gd name="T6" fmla="*/ 93 w 344"/>
                <a:gd name="T7" fmla="*/ 478 h 571"/>
                <a:gd name="T8" fmla="*/ 343 w 344"/>
                <a:gd name="T9" fmla="*/ 0 h 5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4"/>
                <a:gd name="T16" fmla="*/ 0 h 571"/>
                <a:gd name="T17" fmla="*/ 344 w 344"/>
                <a:gd name="T18" fmla="*/ 571 h 5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4" h="571">
                  <a:moveTo>
                    <a:pt x="343" y="0"/>
                  </a:moveTo>
                  <a:lnTo>
                    <a:pt x="279" y="62"/>
                  </a:lnTo>
                  <a:lnTo>
                    <a:pt x="0" y="570"/>
                  </a:lnTo>
                  <a:lnTo>
                    <a:pt x="93" y="478"/>
                  </a:lnTo>
                  <a:lnTo>
                    <a:pt x="343" y="0"/>
                  </a:lnTo>
                </a:path>
              </a:pathLst>
            </a:cu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24606" name="Rectangle 53">
            <a:extLst>
              <a:ext uri="{FF2B5EF4-FFF2-40B4-BE49-F238E27FC236}">
                <a16:creationId xmlns:a16="http://schemas.microsoft.com/office/drawing/2014/main" id="{8CF29C8D-A8BC-4F28-9ADB-1F03E6501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7188" y="2257425"/>
            <a:ext cx="1258887" cy="314325"/>
          </a:xfrm>
          <a:prstGeom prst="rect">
            <a:avLst/>
          </a:prstGeom>
          <a:gradFill rotWithShape="0">
            <a:gsLst>
              <a:gs pos="0">
                <a:srgbClr val="FFE59B"/>
              </a:gs>
              <a:gs pos="100000">
                <a:srgbClr val="FFEAA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grpSp>
        <p:nvGrpSpPr>
          <p:cNvPr id="24607" name="Group 54">
            <a:extLst>
              <a:ext uri="{FF2B5EF4-FFF2-40B4-BE49-F238E27FC236}">
                <a16:creationId xmlns:a16="http://schemas.microsoft.com/office/drawing/2014/main" id="{FA53B2F2-44F8-44DD-9C82-B797E1A182A7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2279650"/>
            <a:ext cx="411163" cy="244475"/>
            <a:chOff x="2347" y="1277"/>
            <a:chExt cx="230" cy="137"/>
          </a:xfrm>
        </p:grpSpPr>
        <p:sp>
          <p:nvSpPr>
            <p:cNvPr id="24680" name="Rectangle 55">
              <a:extLst>
                <a:ext uri="{FF2B5EF4-FFF2-40B4-BE49-F238E27FC236}">
                  <a16:creationId xmlns:a16="http://schemas.microsoft.com/office/drawing/2014/main" id="{8C431B35-5844-46DE-89E9-02C20FFC3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1" y="1303"/>
              <a:ext cx="198" cy="107"/>
            </a:xfrm>
            <a:prstGeom prst="rect">
              <a:avLst/>
            </a:prstGeom>
            <a:gradFill rotWithShape="0">
              <a:gsLst>
                <a:gs pos="0">
                  <a:srgbClr val="3E040E"/>
                </a:gs>
                <a:gs pos="50000">
                  <a:srgbClr val="CF0E30"/>
                </a:gs>
                <a:gs pos="100000">
                  <a:srgbClr val="3E040E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24681" name="Freeform 56">
              <a:extLst>
                <a:ext uri="{FF2B5EF4-FFF2-40B4-BE49-F238E27FC236}">
                  <a16:creationId xmlns:a16="http://schemas.microsoft.com/office/drawing/2014/main" id="{C0F0CC67-DCA0-4BB0-ABBD-13A8E498D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7" y="1277"/>
              <a:ext cx="230" cy="23"/>
            </a:xfrm>
            <a:custGeom>
              <a:avLst/>
              <a:gdLst>
                <a:gd name="T0" fmla="*/ 0 w 230"/>
                <a:gd name="T1" fmla="*/ 22 h 23"/>
                <a:gd name="T2" fmla="*/ 22 w 230"/>
                <a:gd name="T3" fmla="*/ 0 h 23"/>
                <a:gd name="T4" fmla="*/ 229 w 230"/>
                <a:gd name="T5" fmla="*/ 0 h 23"/>
                <a:gd name="T6" fmla="*/ 206 w 230"/>
                <a:gd name="T7" fmla="*/ 22 h 23"/>
                <a:gd name="T8" fmla="*/ 0 w 230"/>
                <a:gd name="T9" fmla="*/ 22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23"/>
                <a:gd name="T17" fmla="*/ 230 w 230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23">
                  <a:moveTo>
                    <a:pt x="0" y="22"/>
                  </a:moveTo>
                  <a:lnTo>
                    <a:pt x="22" y="0"/>
                  </a:lnTo>
                  <a:lnTo>
                    <a:pt x="229" y="0"/>
                  </a:lnTo>
                  <a:lnTo>
                    <a:pt x="206" y="22"/>
                  </a:lnTo>
                  <a:lnTo>
                    <a:pt x="0" y="22"/>
                  </a:lnTo>
                </a:path>
              </a:pathLst>
            </a:custGeom>
            <a:solidFill>
              <a:srgbClr val="E5405D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4682" name="Freeform 57">
              <a:extLst>
                <a:ext uri="{FF2B5EF4-FFF2-40B4-BE49-F238E27FC236}">
                  <a16:creationId xmlns:a16="http://schemas.microsoft.com/office/drawing/2014/main" id="{8A938529-0407-4D7B-B3E0-06F505B7F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3" y="1277"/>
              <a:ext cx="24" cy="137"/>
            </a:xfrm>
            <a:custGeom>
              <a:avLst/>
              <a:gdLst>
                <a:gd name="T0" fmla="*/ 0 w 24"/>
                <a:gd name="T1" fmla="*/ 136 h 137"/>
                <a:gd name="T2" fmla="*/ 23 w 24"/>
                <a:gd name="T3" fmla="*/ 113 h 137"/>
                <a:gd name="T4" fmla="*/ 23 w 24"/>
                <a:gd name="T5" fmla="*/ 0 h 137"/>
                <a:gd name="T6" fmla="*/ 0 w 24"/>
                <a:gd name="T7" fmla="*/ 22 h 137"/>
                <a:gd name="T8" fmla="*/ 0 w 24"/>
                <a:gd name="T9" fmla="*/ 136 h 1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37"/>
                <a:gd name="T17" fmla="*/ 24 w 24"/>
                <a:gd name="T18" fmla="*/ 137 h 1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37">
                  <a:moveTo>
                    <a:pt x="0" y="136"/>
                  </a:moveTo>
                  <a:lnTo>
                    <a:pt x="23" y="113"/>
                  </a:lnTo>
                  <a:lnTo>
                    <a:pt x="23" y="0"/>
                  </a:lnTo>
                  <a:lnTo>
                    <a:pt x="0" y="22"/>
                  </a:lnTo>
                  <a:lnTo>
                    <a:pt x="0" y="136"/>
                  </a:lnTo>
                </a:path>
              </a:pathLst>
            </a:custGeom>
            <a:solidFill>
              <a:srgbClr val="79001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24608" name="Group 58">
            <a:extLst>
              <a:ext uri="{FF2B5EF4-FFF2-40B4-BE49-F238E27FC236}">
                <a16:creationId xmlns:a16="http://schemas.microsoft.com/office/drawing/2014/main" id="{934C7943-B4C1-40FD-B98E-44AB7F70C8A3}"/>
              </a:ext>
            </a:extLst>
          </p:cNvPr>
          <p:cNvGrpSpPr>
            <a:grpSpLocks/>
          </p:cNvGrpSpPr>
          <p:nvPr/>
        </p:nvGrpSpPr>
        <p:grpSpPr bwMode="auto">
          <a:xfrm>
            <a:off x="4213225" y="2255838"/>
            <a:ext cx="1212850" cy="323850"/>
            <a:chOff x="2360" y="1264"/>
            <a:chExt cx="679" cy="181"/>
          </a:xfrm>
        </p:grpSpPr>
        <p:sp>
          <p:nvSpPr>
            <p:cNvPr id="24678" name="Line 59">
              <a:extLst>
                <a:ext uri="{FF2B5EF4-FFF2-40B4-BE49-F238E27FC236}">
                  <a16:creationId xmlns:a16="http://schemas.microsoft.com/office/drawing/2014/main" id="{76510E4F-30AD-4545-8142-62EC0EE76B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60" y="1264"/>
              <a:ext cx="67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4679" name="Line 60">
              <a:extLst>
                <a:ext uri="{FF2B5EF4-FFF2-40B4-BE49-F238E27FC236}">
                  <a16:creationId xmlns:a16="http://schemas.microsoft.com/office/drawing/2014/main" id="{695CF39B-D1F2-421F-9ED8-CAA7B59B22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60" y="1445"/>
              <a:ext cx="67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24609" name="Rectangle 61">
            <a:extLst>
              <a:ext uri="{FF2B5EF4-FFF2-40B4-BE49-F238E27FC236}">
                <a16:creationId xmlns:a16="http://schemas.microsoft.com/office/drawing/2014/main" id="{EBA967DE-7EEA-4439-B80E-A1D22977B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7188" y="2673350"/>
            <a:ext cx="1258887" cy="338138"/>
          </a:xfrm>
          <a:prstGeom prst="rect">
            <a:avLst/>
          </a:prstGeom>
          <a:gradFill rotWithShape="0">
            <a:gsLst>
              <a:gs pos="0">
                <a:srgbClr val="FFE59B"/>
              </a:gs>
              <a:gs pos="100000">
                <a:srgbClr val="FFEAA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grpSp>
        <p:nvGrpSpPr>
          <p:cNvPr id="24610" name="Group 62">
            <a:extLst>
              <a:ext uri="{FF2B5EF4-FFF2-40B4-BE49-F238E27FC236}">
                <a16:creationId xmlns:a16="http://schemas.microsoft.com/office/drawing/2014/main" id="{C96A7F8F-9C37-4849-B4B5-B7C8186B379F}"/>
              </a:ext>
            </a:extLst>
          </p:cNvPr>
          <p:cNvGrpSpPr>
            <a:grpSpLocks/>
          </p:cNvGrpSpPr>
          <p:nvPr/>
        </p:nvGrpSpPr>
        <p:grpSpPr bwMode="auto">
          <a:xfrm>
            <a:off x="4822825" y="2678113"/>
            <a:ext cx="411163" cy="244475"/>
            <a:chOff x="2701" y="1500"/>
            <a:chExt cx="230" cy="137"/>
          </a:xfrm>
        </p:grpSpPr>
        <p:sp>
          <p:nvSpPr>
            <p:cNvPr id="24675" name="Rectangle 63">
              <a:extLst>
                <a:ext uri="{FF2B5EF4-FFF2-40B4-BE49-F238E27FC236}">
                  <a16:creationId xmlns:a16="http://schemas.microsoft.com/office/drawing/2014/main" id="{3E73FE17-7C88-4A5E-A877-F5F0B7A9E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5" y="1526"/>
              <a:ext cx="198" cy="107"/>
            </a:xfrm>
            <a:prstGeom prst="rect">
              <a:avLst/>
            </a:prstGeom>
            <a:gradFill rotWithShape="0">
              <a:gsLst>
                <a:gs pos="0">
                  <a:srgbClr val="3E040E"/>
                </a:gs>
                <a:gs pos="50000">
                  <a:srgbClr val="CF0E30"/>
                </a:gs>
                <a:gs pos="100000">
                  <a:srgbClr val="3E040E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24676" name="Freeform 64">
              <a:extLst>
                <a:ext uri="{FF2B5EF4-FFF2-40B4-BE49-F238E27FC236}">
                  <a16:creationId xmlns:a16="http://schemas.microsoft.com/office/drawing/2014/main" id="{CE357EA3-88DE-48CB-AF31-D04A22ACC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1" y="1500"/>
              <a:ext cx="230" cy="23"/>
            </a:xfrm>
            <a:custGeom>
              <a:avLst/>
              <a:gdLst>
                <a:gd name="T0" fmla="*/ 0 w 230"/>
                <a:gd name="T1" fmla="*/ 22 h 23"/>
                <a:gd name="T2" fmla="*/ 22 w 230"/>
                <a:gd name="T3" fmla="*/ 0 h 23"/>
                <a:gd name="T4" fmla="*/ 229 w 230"/>
                <a:gd name="T5" fmla="*/ 0 h 23"/>
                <a:gd name="T6" fmla="*/ 206 w 230"/>
                <a:gd name="T7" fmla="*/ 22 h 23"/>
                <a:gd name="T8" fmla="*/ 0 w 230"/>
                <a:gd name="T9" fmla="*/ 22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23"/>
                <a:gd name="T17" fmla="*/ 230 w 230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23">
                  <a:moveTo>
                    <a:pt x="0" y="22"/>
                  </a:moveTo>
                  <a:lnTo>
                    <a:pt x="22" y="0"/>
                  </a:lnTo>
                  <a:lnTo>
                    <a:pt x="229" y="0"/>
                  </a:lnTo>
                  <a:lnTo>
                    <a:pt x="206" y="22"/>
                  </a:lnTo>
                  <a:lnTo>
                    <a:pt x="0" y="22"/>
                  </a:lnTo>
                </a:path>
              </a:pathLst>
            </a:custGeom>
            <a:solidFill>
              <a:srgbClr val="E5405D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4677" name="Freeform 65">
              <a:extLst>
                <a:ext uri="{FF2B5EF4-FFF2-40B4-BE49-F238E27FC236}">
                  <a16:creationId xmlns:a16="http://schemas.microsoft.com/office/drawing/2014/main" id="{9B439717-11E3-48EC-A1F7-C0A2C7FBA1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7" y="1500"/>
              <a:ext cx="24" cy="137"/>
            </a:xfrm>
            <a:custGeom>
              <a:avLst/>
              <a:gdLst>
                <a:gd name="T0" fmla="*/ 0 w 24"/>
                <a:gd name="T1" fmla="*/ 136 h 137"/>
                <a:gd name="T2" fmla="*/ 23 w 24"/>
                <a:gd name="T3" fmla="*/ 113 h 137"/>
                <a:gd name="T4" fmla="*/ 23 w 24"/>
                <a:gd name="T5" fmla="*/ 0 h 137"/>
                <a:gd name="T6" fmla="*/ 0 w 24"/>
                <a:gd name="T7" fmla="*/ 22 h 137"/>
                <a:gd name="T8" fmla="*/ 0 w 24"/>
                <a:gd name="T9" fmla="*/ 136 h 1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37"/>
                <a:gd name="T17" fmla="*/ 24 w 24"/>
                <a:gd name="T18" fmla="*/ 137 h 1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37">
                  <a:moveTo>
                    <a:pt x="0" y="136"/>
                  </a:moveTo>
                  <a:lnTo>
                    <a:pt x="23" y="113"/>
                  </a:lnTo>
                  <a:lnTo>
                    <a:pt x="23" y="0"/>
                  </a:lnTo>
                  <a:lnTo>
                    <a:pt x="0" y="22"/>
                  </a:lnTo>
                  <a:lnTo>
                    <a:pt x="0" y="136"/>
                  </a:lnTo>
                </a:path>
              </a:pathLst>
            </a:custGeom>
            <a:solidFill>
              <a:srgbClr val="79001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24611" name="Group 66">
            <a:extLst>
              <a:ext uri="{FF2B5EF4-FFF2-40B4-BE49-F238E27FC236}">
                <a16:creationId xmlns:a16="http://schemas.microsoft.com/office/drawing/2014/main" id="{782FAAD4-B9DD-4FD3-9BF2-6E10C3F21B30}"/>
              </a:ext>
            </a:extLst>
          </p:cNvPr>
          <p:cNvGrpSpPr>
            <a:grpSpLocks/>
          </p:cNvGrpSpPr>
          <p:nvPr/>
        </p:nvGrpSpPr>
        <p:grpSpPr bwMode="auto">
          <a:xfrm>
            <a:off x="4535488" y="2655888"/>
            <a:ext cx="890587" cy="319087"/>
            <a:chOff x="2540" y="1488"/>
            <a:chExt cx="499" cy="179"/>
          </a:xfrm>
        </p:grpSpPr>
        <p:sp>
          <p:nvSpPr>
            <p:cNvPr id="24673" name="Line 67">
              <a:extLst>
                <a:ext uri="{FF2B5EF4-FFF2-40B4-BE49-F238E27FC236}">
                  <a16:creationId xmlns:a16="http://schemas.microsoft.com/office/drawing/2014/main" id="{CCFD559F-B844-4007-B1C7-C18D6FB1A9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0" y="1488"/>
              <a:ext cx="49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4674" name="Line 68">
              <a:extLst>
                <a:ext uri="{FF2B5EF4-FFF2-40B4-BE49-F238E27FC236}">
                  <a16:creationId xmlns:a16="http://schemas.microsoft.com/office/drawing/2014/main" id="{8FAEF4F7-639F-4C3B-8048-CB834E1F51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0" y="1667"/>
              <a:ext cx="49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24612" name="Rectangle 69">
            <a:extLst>
              <a:ext uri="{FF2B5EF4-FFF2-40B4-BE49-F238E27FC236}">
                <a16:creationId xmlns:a16="http://schemas.microsoft.com/office/drawing/2014/main" id="{BE7D7742-7056-4DA6-8091-A03C6FF62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7188" y="3089275"/>
            <a:ext cx="1258887" cy="369888"/>
          </a:xfrm>
          <a:prstGeom prst="rect">
            <a:avLst/>
          </a:prstGeom>
          <a:gradFill rotWithShape="0">
            <a:gsLst>
              <a:gs pos="0">
                <a:srgbClr val="FFE59B"/>
              </a:gs>
              <a:gs pos="100000">
                <a:srgbClr val="FFEAA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grpSp>
        <p:nvGrpSpPr>
          <p:cNvPr id="24613" name="Group 70">
            <a:extLst>
              <a:ext uri="{FF2B5EF4-FFF2-40B4-BE49-F238E27FC236}">
                <a16:creationId xmlns:a16="http://schemas.microsoft.com/office/drawing/2014/main" id="{3EE9F72E-D1B8-4B8B-8E2F-77614F91F025}"/>
              </a:ext>
            </a:extLst>
          </p:cNvPr>
          <p:cNvGrpSpPr>
            <a:grpSpLocks/>
          </p:cNvGrpSpPr>
          <p:nvPr/>
        </p:nvGrpSpPr>
        <p:grpSpPr bwMode="auto">
          <a:xfrm>
            <a:off x="5018088" y="3143250"/>
            <a:ext cx="409575" cy="244475"/>
            <a:chOff x="2810" y="1761"/>
            <a:chExt cx="230" cy="137"/>
          </a:xfrm>
        </p:grpSpPr>
        <p:sp>
          <p:nvSpPr>
            <p:cNvPr id="24670" name="Rectangle 71">
              <a:extLst>
                <a:ext uri="{FF2B5EF4-FFF2-40B4-BE49-F238E27FC236}">
                  <a16:creationId xmlns:a16="http://schemas.microsoft.com/office/drawing/2014/main" id="{7A3F7B0A-D1F9-4A30-8382-9E2F2ADB5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4" y="1787"/>
              <a:ext cx="198" cy="107"/>
            </a:xfrm>
            <a:prstGeom prst="rect">
              <a:avLst/>
            </a:prstGeom>
            <a:gradFill rotWithShape="0">
              <a:gsLst>
                <a:gs pos="0">
                  <a:srgbClr val="3E040E"/>
                </a:gs>
                <a:gs pos="50000">
                  <a:srgbClr val="CF0E30"/>
                </a:gs>
                <a:gs pos="100000">
                  <a:srgbClr val="3E040E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24671" name="Freeform 72">
              <a:extLst>
                <a:ext uri="{FF2B5EF4-FFF2-40B4-BE49-F238E27FC236}">
                  <a16:creationId xmlns:a16="http://schemas.microsoft.com/office/drawing/2014/main" id="{73B18B89-3A8B-4DC6-9CC6-4DA619BFB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0" y="1761"/>
              <a:ext cx="230" cy="23"/>
            </a:xfrm>
            <a:custGeom>
              <a:avLst/>
              <a:gdLst>
                <a:gd name="T0" fmla="*/ 0 w 230"/>
                <a:gd name="T1" fmla="*/ 22 h 23"/>
                <a:gd name="T2" fmla="*/ 22 w 230"/>
                <a:gd name="T3" fmla="*/ 0 h 23"/>
                <a:gd name="T4" fmla="*/ 229 w 230"/>
                <a:gd name="T5" fmla="*/ 0 h 23"/>
                <a:gd name="T6" fmla="*/ 206 w 230"/>
                <a:gd name="T7" fmla="*/ 22 h 23"/>
                <a:gd name="T8" fmla="*/ 0 w 230"/>
                <a:gd name="T9" fmla="*/ 22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23"/>
                <a:gd name="T17" fmla="*/ 230 w 230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23">
                  <a:moveTo>
                    <a:pt x="0" y="22"/>
                  </a:moveTo>
                  <a:lnTo>
                    <a:pt x="22" y="0"/>
                  </a:lnTo>
                  <a:lnTo>
                    <a:pt x="229" y="0"/>
                  </a:lnTo>
                  <a:lnTo>
                    <a:pt x="206" y="22"/>
                  </a:lnTo>
                  <a:lnTo>
                    <a:pt x="0" y="22"/>
                  </a:lnTo>
                </a:path>
              </a:pathLst>
            </a:custGeom>
            <a:solidFill>
              <a:srgbClr val="E5405D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4672" name="Freeform 73">
              <a:extLst>
                <a:ext uri="{FF2B5EF4-FFF2-40B4-BE49-F238E27FC236}">
                  <a16:creationId xmlns:a16="http://schemas.microsoft.com/office/drawing/2014/main" id="{CBD1D77B-E6AD-4379-B782-42BAE9953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6" y="1761"/>
              <a:ext cx="24" cy="137"/>
            </a:xfrm>
            <a:custGeom>
              <a:avLst/>
              <a:gdLst>
                <a:gd name="T0" fmla="*/ 0 w 24"/>
                <a:gd name="T1" fmla="*/ 136 h 137"/>
                <a:gd name="T2" fmla="*/ 23 w 24"/>
                <a:gd name="T3" fmla="*/ 113 h 137"/>
                <a:gd name="T4" fmla="*/ 23 w 24"/>
                <a:gd name="T5" fmla="*/ 0 h 137"/>
                <a:gd name="T6" fmla="*/ 0 w 24"/>
                <a:gd name="T7" fmla="*/ 22 h 137"/>
                <a:gd name="T8" fmla="*/ 0 w 24"/>
                <a:gd name="T9" fmla="*/ 136 h 1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37"/>
                <a:gd name="T17" fmla="*/ 24 w 24"/>
                <a:gd name="T18" fmla="*/ 137 h 1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37">
                  <a:moveTo>
                    <a:pt x="0" y="136"/>
                  </a:moveTo>
                  <a:lnTo>
                    <a:pt x="23" y="113"/>
                  </a:lnTo>
                  <a:lnTo>
                    <a:pt x="23" y="0"/>
                  </a:lnTo>
                  <a:lnTo>
                    <a:pt x="0" y="22"/>
                  </a:lnTo>
                  <a:lnTo>
                    <a:pt x="0" y="136"/>
                  </a:lnTo>
                </a:path>
              </a:pathLst>
            </a:custGeom>
            <a:solidFill>
              <a:srgbClr val="79001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24614" name="Group 74">
            <a:extLst>
              <a:ext uri="{FF2B5EF4-FFF2-40B4-BE49-F238E27FC236}">
                <a16:creationId xmlns:a16="http://schemas.microsoft.com/office/drawing/2014/main" id="{C71B6A9E-E7C2-4D63-BB6F-A1DB2CE9AF8F}"/>
              </a:ext>
            </a:extLst>
          </p:cNvPr>
          <p:cNvGrpSpPr>
            <a:grpSpLocks/>
          </p:cNvGrpSpPr>
          <p:nvPr/>
        </p:nvGrpSpPr>
        <p:grpSpPr bwMode="auto">
          <a:xfrm>
            <a:off x="4213225" y="3087688"/>
            <a:ext cx="1212850" cy="387350"/>
            <a:chOff x="2360" y="1730"/>
            <a:chExt cx="679" cy="217"/>
          </a:xfrm>
        </p:grpSpPr>
        <p:sp>
          <p:nvSpPr>
            <p:cNvPr id="24668" name="Line 75">
              <a:extLst>
                <a:ext uri="{FF2B5EF4-FFF2-40B4-BE49-F238E27FC236}">
                  <a16:creationId xmlns:a16="http://schemas.microsoft.com/office/drawing/2014/main" id="{626A10BC-A079-40CE-A661-7580179912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60" y="1730"/>
              <a:ext cx="67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4669" name="Line 76">
              <a:extLst>
                <a:ext uri="{FF2B5EF4-FFF2-40B4-BE49-F238E27FC236}">
                  <a16:creationId xmlns:a16="http://schemas.microsoft.com/office/drawing/2014/main" id="{5993A200-723B-4636-91F7-BED372074B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60" y="1947"/>
              <a:ext cx="67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24615" name="Group 77">
            <a:extLst>
              <a:ext uri="{FF2B5EF4-FFF2-40B4-BE49-F238E27FC236}">
                <a16:creationId xmlns:a16="http://schemas.microsoft.com/office/drawing/2014/main" id="{0713E5C2-1553-4B34-8E04-03540147CF23}"/>
              </a:ext>
            </a:extLst>
          </p:cNvPr>
          <p:cNvGrpSpPr>
            <a:grpSpLocks/>
          </p:cNvGrpSpPr>
          <p:nvPr/>
        </p:nvGrpSpPr>
        <p:grpSpPr bwMode="auto">
          <a:xfrm>
            <a:off x="4619625" y="3146425"/>
            <a:ext cx="355600" cy="238125"/>
            <a:chOff x="2587" y="1763"/>
            <a:chExt cx="199" cy="133"/>
          </a:xfrm>
        </p:grpSpPr>
        <p:sp>
          <p:nvSpPr>
            <p:cNvPr id="24665" name="Rectangle 78">
              <a:extLst>
                <a:ext uri="{FF2B5EF4-FFF2-40B4-BE49-F238E27FC236}">
                  <a16:creationId xmlns:a16="http://schemas.microsoft.com/office/drawing/2014/main" id="{02A6F788-3C71-47DC-8F74-C54AAE9D2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7" y="1789"/>
              <a:ext cx="173" cy="103"/>
            </a:xfrm>
            <a:prstGeom prst="rect">
              <a:avLst/>
            </a:prstGeom>
            <a:gradFill rotWithShape="0">
              <a:gsLst>
                <a:gs pos="0">
                  <a:srgbClr val="062915"/>
                </a:gs>
                <a:gs pos="50000">
                  <a:srgbClr val="158A47"/>
                </a:gs>
                <a:gs pos="100000">
                  <a:srgbClr val="062915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24666" name="Freeform 79">
              <a:extLst>
                <a:ext uri="{FF2B5EF4-FFF2-40B4-BE49-F238E27FC236}">
                  <a16:creationId xmlns:a16="http://schemas.microsoft.com/office/drawing/2014/main" id="{605FC08B-10C9-4D26-AD34-EC470E2F0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7" y="1763"/>
              <a:ext cx="199" cy="23"/>
            </a:xfrm>
            <a:custGeom>
              <a:avLst/>
              <a:gdLst>
                <a:gd name="T0" fmla="*/ 0 w 199"/>
                <a:gd name="T1" fmla="*/ 22 h 23"/>
                <a:gd name="T2" fmla="*/ 22 w 199"/>
                <a:gd name="T3" fmla="*/ 0 h 23"/>
                <a:gd name="T4" fmla="*/ 198 w 199"/>
                <a:gd name="T5" fmla="*/ 0 h 23"/>
                <a:gd name="T6" fmla="*/ 176 w 199"/>
                <a:gd name="T7" fmla="*/ 22 h 23"/>
                <a:gd name="T8" fmla="*/ 0 w 199"/>
                <a:gd name="T9" fmla="*/ 22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9"/>
                <a:gd name="T16" fmla="*/ 0 h 23"/>
                <a:gd name="T17" fmla="*/ 199 w 199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9" h="23">
                  <a:moveTo>
                    <a:pt x="0" y="22"/>
                  </a:moveTo>
                  <a:lnTo>
                    <a:pt x="22" y="0"/>
                  </a:lnTo>
                  <a:lnTo>
                    <a:pt x="198" y="0"/>
                  </a:lnTo>
                  <a:lnTo>
                    <a:pt x="176" y="22"/>
                  </a:lnTo>
                  <a:lnTo>
                    <a:pt x="0" y="22"/>
                  </a:lnTo>
                </a:path>
              </a:pathLst>
            </a:custGeom>
            <a:solidFill>
              <a:srgbClr val="1BB15B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4667" name="Freeform 80">
              <a:extLst>
                <a:ext uri="{FF2B5EF4-FFF2-40B4-BE49-F238E27FC236}">
                  <a16:creationId xmlns:a16="http://schemas.microsoft.com/office/drawing/2014/main" id="{9F435C70-7B13-444C-BF5B-F4385FF3C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4" y="1763"/>
              <a:ext cx="22" cy="133"/>
            </a:xfrm>
            <a:custGeom>
              <a:avLst/>
              <a:gdLst>
                <a:gd name="T0" fmla="*/ 0 w 22"/>
                <a:gd name="T1" fmla="*/ 132 h 133"/>
                <a:gd name="T2" fmla="*/ 21 w 22"/>
                <a:gd name="T3" fmla="*/ 110 h 133"/>
                <a:gd name="T4" fmla="*/ 21 w 22"/>
                <a:gd name="T5" fmla="*/ 0 h 133"/>
                <a:gd name="T6" fmla="*/ 0 w 22"/>
                <a:gd name="T7" fmla="*/ 22 h 133"/>
                <a:gd name="T8" fmla="*/ 0 w 22"/>
                <a:gd name="T9" fmla="*/ 132 h 1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133"/>
                <a:gd name="T17" fmla="*/ 22 w 22"/>
                <a:gd name="T18" fmla="*/ 133 h 1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133">
                  <a:moveTo>
                    <a:pt x="0" y="132"/>
                  </a:moveTo>
                  <a:lnTo>
                    <a:pt x="21" y="110"/>
                  </a:lnTo>
                  <a:lnTo>
                    <a:pt x="21" y="0"/>
                  </a:lnTo>
                  <a:lnTo>
                    <a:pt x="0" y="22"/>
                  </a:lnTo>
                  <a:lnTo>
                    <a:pt x="0" y="132"/>
                  </a:lnTo>
                </a:path>
              </a:pathLst>
            </a:custGeom>
            <a:solidFill>
              <a:srgbClr val="0F6333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24616" name="Rectangle 81">
            <a:extLst>
              <a:ext uri="{FF2B5EF4-FFF2-40B4-BE49-F238E27FC236}">
                <a16:creationId xmlns:a16="http://schemas.microsoft.com/office/drawing/2014/main" id="{7380FA0C-3EFA-4E52-9BF8-A022A74F1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0988" y="2266950"/>
            <a:ext cx="7207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763" tIns="49988" rIns="101763" bIns="49988">
            <a:spAutoFit/>
          </a:bodyPr>
          <a:lstStyle>
            <a:lvl1pPr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GB" altLang="id-ID" sz="1300" b="1"/>
              <a:t>3/10</a:t>
            </a:r>
          </a:p>
        </p:txBody>
      </p:sp>
      <p:sp>
        <p:nvSpPr>
          <p:cNvPr id="24617" name="Rectangle 82">
            <a:extLst>
              <a:ext uri="{FF2B5EF4-FFF2-40B4-BE49-F238E27FC236}">
                <a16:creationId xmlns:a16="http://schemas.microsoft.com/office/drawing/2014/main" id="{3BE7A229-24F2-44E2-8C68-BC2E06DD9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913" y="1381125"/>
            <a:ext cx="7207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763" tIns="49988" rIns="101763" bIns="49988">
            <a:spAutoFit/>
          </a:bodyPr>
          <a:lstStyle>
            <a:lvl1pPr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GB" altLang="id-ID" sz="1300" b="1"/>
              <a:t>1/10</a:t>
            </a:r>
          </a:p>
        </p:txBody>
      </p:sp>
      <p:sp>
        <p:nvSpPr>
          <p:cNvPr id="24618" name="Rectangle 83">
            <a:extLst>
              <a:ext uri="{FF2B5EF4-FFF2-40B4-BE49-F238E27FC236}">
                <a16:creationId xmlns:a16="http://schemas.microsoft.com/office/drawing/2014/main" id="{58C5DFBB-11E3-4E84-A1A5-8B3283AE9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25" y="3976688"/>
            <a:ext cx="1973263" cy="74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763" tIns="49988" rIns="101763" bIns="49988">
            <a:spAutoFit/>
          </a:bodyPr>
          <a:lstStyle>
            <a:lvl1pPr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GB" altLang="id-ID" sz="1600" b="1"/>
              <a:t>Weighted Round</a:t>
            </a:r>
            <a:br>
              <a:rPr lang="en-GB" altLang="id-ID" sz="1600" b="1"/>
            </a:br>
            <a:r>
              <a:rPr lang="en-GB" altLang="id-ID" sz="1600" b="1"/>
              <a:t>Robin Scheduling</a:t>
            </a:r>
          </a:p>
          <a:p>
            <a:pPr>
              <a:lnSpc>
                <a:spcPct val="90000"/>
              </a:lnSpc>
            </a:pPr>
            <a:r>
              <a:rPr lang="en-GB" altLang="id-ID" sz="1600" b="1"/>
              <a:t>(byte count)</a:t>
            </a:r>
          </a:p>
        </p:txBody>
      </p:sp>
      <p:sp>
        <p:nvSpPr>
          <p:cNvPr id="24619" name="Rectangle 84">
            <a:extLst>
              <a:ext uri="{FF2B5EF4-FFF2-40B4-BE49-F238E27FC236}">
                <a16:creationId xmlns:a16="http://schemas.microsoft.com/office/drawing/2014/main" id="{D5325884-7FC3-447B-B6EA-12E2FA907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563" y="5260975"/>
            <a:ext cx="3041650" cy="134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763" tIns="49988" rIns="101763" bIns="49988">
            <a:spAutoFit/>
          </a:bodyPr>
          <a:lstStyle>
            <a:lvl1pPr marL="133350" indent="-13335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GB" altLang="id-ID" sz="1600" b="1"/>
              <a:t>Classification by:</a:t>
            </a:r>
          </a:p>
          <a:p>
            <a:pPr>
              <a:lnSpc>
                <a:spcPct val="90000"/>
              </a:lnSpc>
              <a:spcBef>
                <a:spcPct val="35000"/>
              </a:spcBef>
              <a:buSzPct val="100000"/>
              <a:buFontTx/>
              <a:buChar char="•"/>
            </a:pPr>
            <a:r>
              <a:rPr lang="en-GB" altLang="id-ID" sz="1600" b="1"/>
              <a:t>Protocol (IP, IPX, AppleTalk, SNA, DecNet, Bridge, etc.)</a:t>
            </a:r>
          </a:p>
          <a:p>
            <a:pPr>
              <a:lnSpc>
                <a:spcPct val="90000"/>
              </a:lnSpc>
              <a:spcBef>
                <a:spcPct val="35000"/>
              </a:spcBef>
              <a:buSzPct val="100000"/>
              <a:buFontTx/>
              <a:buChar char="•"/>
            </a:pPr>
            <a:r>
              <a:rPr lang="en-GB" altLang="id-ID" sz="1600" b="1"/>
              <a:t>Incoming interface</a:t>
            </a:r>
            <a:br>
              <a:rPr lang="en-GB" altLang="id-ID" sz="1600" b="1"/>
            </a:br>
            <a:r>
              <a:rPr lang="en-GB" altLang="id-ID" sz="1600" b="1"/>
              <a:t>(EO, SO, S1, etc.)</a:t>
            </a:r>
          </a:p>
        </p:txBody>
      </p:sp>
      <p:sp>
        <p:nvSpPr>
          <p:cNvPr id="24620" name="Freeform 85">
            <a:extLst>
              <a:ext uri="{FF2B5EF4-FFF2-40B4-BE49-F238E27FC236}">
                <a16:creationId xmlns:a16="http://schemas.microsoft.com/office/drawing/2014/main" id="{E43B7C63-97A2-41D8-B471-0719FBC00505}"/>
              </a:ext>
            </a:extLst>
          </p:cNvPr>
          <p:cNvSpPr>
            <a:spLocks/>
          </p:cNvSpPr>
          <p:nvPr/>
        </p:nvSpPr>
        <p:spPr bwMode="auto">
          <a:xfrm>
            <a:off x="6402388" y="4946650"/>
            <a:ext cx="1700212" cy="220663"/>
          </a:xfrm>
          <a:custGeom>
            <a:avLst/>
            <a:gdLst>
              <a:gd name="T0" fmla="*/ 0 w 952"/>
              <a:gd name="T1" fmla="*/ 0 h 124"/>
              <a:gd name="T2" fmla="*/ 0 w 952"/>
              <a:gd name="T3" fmla="*/ 2147483647 h 124"/>
              <a:gd name="T4" fmla="*/ 2147483647 w 952"/>
              <a:gd name="T5" fmla="*/ 2147483647 h 124"/>
              <a:gd name="T6" fmla="*/ 2147483647 w 952"/>
              <a:gd name="T7" fmla="*/ 2147483647 h 124"/>
              <a:gd name="T8" fmla="*/ 2147483647 w 952"/>
              <a:gd name="T9" fmla="*/ 2147483647 h 124"/>
              <a:gd name="T10" fmla="*/ 2147483647 w 952"/>
              <a:gd name="T11" fmla="*/ 2147483647 h 124"/>
              <a:gd name="T12" fmla="*/ 2147483647 w 952"/>
              <a:gd name="T13" fmla="*/ 2147483647 h 1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52"/>
              <a:gd name="T22" fmla="*/ 0 h 124"/>
              <a:gd name="T23" fmla="*/ 952 w 952"/>
              <a:gd name="T24" fmla="*/ 124 h 1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52" h="124">
                <a:moveTo>
                  <a:pt x="0" y="0"/>
                </a:moveTo>
                <a:lnTo>
                  <a:pt x="0" y="53"/>
                </a:lnTo>
                <a:lnTo>
                  <a:pt x="415" y="53"/>
                </a:lnTo>
                <a:lnTo>
                  <a:pt x="464" y="123"/>
                </a:lnTo>
                <a:lnTo>
                  <a:pt x="516" y="50"/>
                </a:lnTo>
                <a:lnTo>
                  <a:pt x="951" y="50"/>
                </a:lnTo>
                <a:lnTo>
                  <a:pt x="951" y="1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4621" name="Rectangle 86">
            <a:extLst>
              <a:ext uri="{FF2B5EF4-FFF2-40B4-BE49-F238E27FC236}">
                <a16:creationId xmlns:a16="http://schemas.microsoft.com/office/drawing/2014/main" id="{2247778F-8E98-408C-980D-2ED4FBF55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0" y="5262563"/>
            <a:ext cx="1895475" cy="74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763" tIns="49988" rIns="101763" bIns="49988">
            <a:spAutoFit/>
          </a:bodyPr>
          <a:lstStyle>
            <a:lvl1pPr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altLang="id-ID" sz="1600" b="1"/>
              <a:t>Allocate Proportion  of Link Bandwidth)</a:t>
            </a:r>
          </a:p>
        </p:txBody>
      </p:sp>
      <p:grpSp>
        <p:nvGrpSpPr>
          <p:cNvPr id="24622" name="Group 87">
            <a:extLst>
              <a:ext uri="{FF2B5EF4-FFF2-40B4-BE49-F238E27FC236}">
                <a16:creationId xmlns:a16="http://schemas.microsoft.com/office/drawing/2014/main" id="{7ACF53A4-94DB-4E73-B6DC-75A5062AD88C}"/>
              </a:ext>
            </a:extLst>
          </p:cNvPr>
          <p:cNvGrpSpPr>
            <a:grpSpLocks/>
          </p:cNvGrpSpPr>
          <p:nvPr/>
        </p:nvGrpSpPr>
        <p:grpSpPr bwMode="auto">
          <a:xfrm>
            <a:off x="4806950" y="3559175"/>
            <a:ext cx="63500" cy="342900"/>
            <a:chOff x="2692" y="1994"/>
            <a:chExt cx="36" cy="192"/>
          </a:xfrm>
        </p:grpSpPr>
        <p:sp>
          <p:nvSpPr>
            <p:cNvPr id="24662" name="Oval 88">
              <a:extLst>
                <a:ext uri="{FF2B5EF4-FFF2-40B4-BE49-F238E27FC236}">
                  <a16:creationId xmlns:a16="http://schemas.microsoft.com/office/drawing/2014/main" id="{4BEE3E72-89C3-4690-9613-C241F4078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1994"/>
              <a:ext cx="36" cy="3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24663" name="Oval 89">
              <a:extLst>
                <a:ext uri="{FF2B5EF4-FFF2-40B4-BE49-F238E27FC236}">
                  <a16:creationId xmlns:a16="http://schemas.microsoft.com/office/drawing/2014/main" id="{9E3AC87C-42F7-4D77-995C-1D051E976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2072"/>
              <a:ext cx="36" cy="3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24664" name="Oval 90">
              <a:extLst>
                <a:ext uri="{FF2B5EF4-FFF2-40B4-BE49-F238E27FC236}">
                  <a16:creationId xmlns:a16="http://schemas.microsoft.com/office/drawing/2014/main" id="{1A1B377B-F37E-46B2-B383-78D3F5258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2150"/>
              <a:ext cx="36" cy="3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</p:grpSp>
      <p:sp>
        <p:nvSpPr>
          <p:cNvPr id="24623" name="Freeform 91">
            <a:extLst>
              <a:ext uri="{FF2B5EF4-FFF2-40B4-BE49-F238E27FC236}">
                <a16:creationId xmlns:a16="http://schemas.microsoft.com/office/drawing/2014/main" id="{3CC6C78B-FF72-40F2-85A2-A382B24DFD90}"/>
              </a:ext>
            </a:extLst>
          </p:cNvPr>
          <p:cNvSpPr>
            <a:spLocks/>
          </p:cNvSpPr>
          <p:nvPr/>
        </p:nvSpPr>
        <p:spPr bwMode="auto">
          <a:xfrm>
            <a:off x="4381500" y="3900488"/>
            <a:ext cx="960438" cy="215900"/>
          </a:xfrm>
          <a:custGeom>
            <a:avLst/>
            <a:gdLst>
              <a:gd name="T0" fmla="*/ 0 w 538"/>
              <a:gd name="T1" fmla="*/ 0 h 121"/>
              <a:gd name="T2" fmla="*/ 0 w 538"/>
              <a:gd name="T3" fmla="*/ 2147483647 h 121"/>
              <a:gd name="T4" fmla="*/ 2147483647 w 538"/>
              <a:gd name="T5" fmla="*/ 2147483647 h 121"/>
              <a:gd name="T6" fmla="*/ 2147483647 w 538"/>
              <a:gd name="T7" fmla="*/ 2147483647 h 121"/>
              <a:gd name="T8" fmla="*/ 2147483647 w 538"/>
              <a:gd name="T9" fmla="*/ 2147483647 h 121"/>
              <a:gd name="T10" fmla="*/ 2147483647 w 538"/>
              <a:gd name="T11" fmla="*/ 2147483647 h 121"/>
              <a:gd name="T12" fmla="*/ 2147483647 w 538"/>
              <a:gd name="T13" fmla="*/ 2147483647 h 12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38"/>
              <a:gd name="T22" fmla="*/ 0 h 121"/>
              <a:gd name="T23" fmla="*/ 538 w 538"/>
              <a:gd name="T24" fmla="*/ 121 h 12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38" h="121">
                <a:moveTo>
                  <a:pt x="0" y="0"/>
                </a:moveTo>
                <a:lnTo>
                  <a:pt x="0" y="51"/>
                </a:lnTo>
                <a:lnTo>
                  <a:pt x="234" y="51"/>
                </a:lnTo>
                <a:lnTo>
                  <a:pt x="262" y="120"/>
                </a:lnTo>
                <a:lnTo>
                  <a:pt x="291" y="49"/>
                </a:lnTo>
                <a:lnTo>
                  <a:pt x="537" y="49"/>
                </a:lnTo>
                <a:lnTo>
                  <a:pt x="537" y="1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grpSp>
        <p:nvGrpSpPr>
          <p:cNvPr id="24624" name="Group 92">
            <a:extLst>
              <a:ext uri="{FF2B5EF4-FFF2-40B4-BE49-F238E27FC236}">
                <a16:creationId xmlns:a16="http://schemas.microsoft.com/office/drawing/2014/main" id="{309FED58-5DF9-4F56-A3F2-5A20A5B590ED}"/>
              </a:ext>
            </a:extLst>
          </p:cNvPr>
          <p:cNvGrpSpPr>
            <a:grpSpLocks/>
          </p:cNvGrpSpPr>
          <p:nvPr/>
        </p:nvGrpSpPr>
        <p:grpSpPr bwMode="auto">
          <a:xfrm>
            <a:off x="4249738" y="3138488"/>
            <a:ext cx="277812" cy="236537"/>
            <a:chOff x="2380" y="1758"/>
            <a:chExt cx="156" cy="133"/>
          </a:xfrm>
        </p:grpSpPr>
        <p:sp>
          <p:nvSpPr>
            <p:cNvPr id="24659" name="Rectangle 93">
              <a:extLst>
                <a:ext uri="{FF2B5EF4-FFF2-40B4-BE49-F238E27FC236}">
                  <a16:creationId xmlns:a16="http://schemas.microsoft.com/office/drawing/2014/main" id="{03774531-08F9-4E5C-B056-0CCBCDF32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1784"/>
              <a:ext cx="128" cy="103"/>
            </a:xfrm>
            <a:prstGeom prst="rect">
              <a:avLst/>
            </a:prstGeom>
            <a:gradFill rotWithShape="0">
              <a:gsLst>
                <a:gs pos="0">
                  <a:srgbClr val="381000"/>
                </a:gs>
                <a:gs pos="50000">
                  <a:srgbClr val="BC3700"/>
                </a:gs>
                <a:gs pos="100000">
                  <a:srgbClr val="381000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24660" name="Freeform 94">
              <a:extLst>
                <a:ext uri="{FF2B5EF4-FFF2-40B4-BE49-F238E27FC236}">
                  <a16:creationId xmlns:a16="http://schemas.microsoft.com/office/drawing/2014/main" id="{951A5107-6720-46D9-B8B9-E3D1D8A65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0" y="1758"/>
              <a:ext cx="156" cy="23"/>
            </a:xfrm>
            <a:custGeom>
              <a:avLst/>
              <a:gdLst>
                <a:gd name="T0" fmla="*/ 0 w 156"/>
                <a:gd name="T1" fmla="*/ 22 h 23"/>
                <a:gd name="T2" fmla="*/ 22 w 156"/>
                <a:gd name="T3" fmla="*/ 0 h 23"/>
                <a:gd name="T4" fmla="*/ 155 w 156"/>
                <a:gd name="T5" fmla="*/ 0 h 23"/>
                <a:gd name="T6" fmla="*/ 132 w 156"/>
                <a:gd name="T7" fmla="*/ 22 h 23"/>
                <a:gd name="T8" fmla="*/ 0 w 156"/>
                <a:gd name="T9" fmla="*/ 22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6"/>
                <a:gd name="T16" fmla="*/ 0 h 23"/>
                <a:gd name="T17" fmla="*/ 156 w 15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6" h="23">
                  <a:moveTo>
                    <a:pt x="0" y="22"/>
                  </a:moveTo>
                  <a:lnTo>
                    <a:pt x="22" y="0"/>
                  </a:lnTo>
                  <a:lnTo>
                    <a:pt x="155" y="0"/>
                  </a:lnTo>
                  <a:lnTo>
                    <a:pt x="132" y="22"/>
                  </a:lnTo>
                  <a:lnTo>
                    <a:pt x="0" y="22"/>
                  </a:lnTo>
                </a:path>
              </a:pathLst>
            </a:custGeom>
            <a:solidFill>
              <a:srgbClr val="F35B1B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4661" name="Freeform 95">
              <a:extLst>
                <a:ext uri="{FF2B5EF4-FFF2-40B4-BE49-F238E27FC236}">
                  <a16:creationId xmlns:a16="http://schemas.microsoft.com/office/drawing/2014/main" id="{1B0DF3F0-37E3-4417-AA5E-13A11F96E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3" y="1758"/>
              <a:ext cx="23" cy="133"/>
            </a:xfrm>
            <a:custGeom>
              <a:avLst/>
              <a:gdLst>
                <a:gd name="T0" fmla="*/ 0 w 23"/>
                <a:gd name="T1" fmla="*/ 132 h 133"/>
                <a:gd name="T2" fmla="*/ 22 w 23"/>
                <a:gd name="T3" fmla="*/ 110 h 133"/>
                <a:gd name="T4" fmla="*/ 22 w 23"/>
                <a:gd name="T5" fmla="*/ 0 h 133"/>
                <a:gd name="T6" fmla="*/ 0 w 23"/>
                <a:gd name="T7" fmla="*/ 22 h 133"/>
                <a:gd name="T8" fmla="*/ 0 w 23"/>
                <a:gd name="T9" fmla="*/ 132 h 1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133"/>
                <a:gd name="T17" fmla="*/ 23 w 23"/>
                <a:gd name="T18" fmla="*/ 133 h 1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133">
                  <a:moveTo>
                    <a:pt x="0" y="132"/>
                  </a:moveTo>
                  <a:lnTo>
                    <a:pt x="22" y="110"/>
                  </a:lnTo>
                  <a:lnTo>
                    <a:pt x="22" y="0"/>
                  </a:lnTo>
                  <a:lnTo>
                    <a:pt x="0" y="22"/>
                  </a:lnTo>
                  <a:lnTo>
                    <a:pt x="0" y="132"/>
                  </a:lnTo>
                </a:path>
              </a:pathLst>
            </a:custGeom>
            <a:solidFill>
              <a:srgbClr val="712000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24625" name="Group 96">
            <a:extLst>
              <a:ext uri="{FF2B5EF4-FFF2-40B4-BE49-F238E27FC236}">
                <a16:creationId xmlns:a16="http://schemas.microsoft.com/office/drawing/2014/main" id="{22E17007-1838-431F-B8F8-43EAC800F820}"/>
              </a:ext>
            </a:extLst>
          </p:cNvPr>
          <p:cNvGrpSpPr>
            <a:grpSpLocks/>
          </p:cNvGrpSpPr>
          <p:nvPr/>
        </p:nvGrpSpPr>
        <p:grpSpPr bwMode="auto">
          <a:xfrm>
            <a:off x="4217988" y="2679700"/>
            <a:ext cx="269875" cy="265113"/>
            <a:chOff x="2362" y="1501"/>
            <a:chExt cx="151" cy="149"/>
          </a:xfrm>
        </p:grpSpPr>
        <p:sp>
          <p:nvSpPr>
            <p:cNvPr id="24656" name="Rectangle 97">
              <a:extLst>
                <a:ext uri="{FF2B5EF4-FFF2-40B4-BE49-F238E27FC236}">
                  <a16:creationId xmlns:a16="http://schemas.microsoft.com/office/drawing/2014/main" id="{79C675B0-C5F5-4A23-AE8C-36B3A26D9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" y="1529"/>
              <a:ext cx="121" cy="116"/>
            </a:xfrm>
            <a:prstGeom prst="rect">
              <a:avLst/>
            </a:prstGeom>
            <a:gradFill rotWithShape="0">
              <a:gsLst>
                <a:gs pos="0">
                  <a:srgbClr val="021245"/>
                </a:gs>
                <a:gs pos="50000">
                  <a:srgbClr val="063DE8"/>
                </a:gs>
                <a:gs pos="100000">
                  <a:srgbClr val="021245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24657" name="Freeform 98">
              <a:extLst>
                <a:ext uri="{FF2B5EF4-FFF2-40B4-BE49-F238E27FC236}">
                  <a16:creationId xmlns:a16="http://schemas.microsoft.com/office/drawing/2014/main" id="{20F0334A-31AF-4D25-ACF6-B85DA14BC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3" y="1501"/>
              <a:ext cx="150" cy="25"/>
            </a:xfrm>
            <a:custGeom>
              <a:avLst/>
              <a:gdLst>
                <a:gd name="T0" fmla="*/ 0 w 150"/>
                <a:gd name="T1" fmla="*/ 24 h 25"/>
                <a:gd name="T2" fmla="*/ 26 w 150"/>
                <a:gd name="T3" fmla="*/ 0 h 25"/>
                <a:gd name="T4" fmla="*/ 149 w 150"/>
                <a:gd name="T5" fmla="*/ 0 h 25"/>
                <a:gd name="T6" fmla="*/ 124 w 150"/>
                <a:gd name="T7" fmla="*/ 24 h 25"/>
                <a:gd name="T8" fmla="*/ 0 w 150"/>
                <a:gd name="T9" fmla="*/ 24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0"/>
                <a:gd name="T16" fmla="*/ 0 h 25"/>
                <a:gd name="T17" fmla="*/ 150 w 150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0" h="25">
                  <a:moveTo>
                    <a:pt x="0" y="24"/>
                  </a:moveTo>
                  <a:lnTo>
                    <a:pt x="26" y="0"/>
                  </a:lnTo>
                  <a:lnTo>
                    <a:pt x="149" y="0"/>
                  </a:lnTo>
                  <a:lnTo>
                    <a:pt x="124" y="24"/>
                  </a:lnTo>
                  <a:lnTo>
                    <a:pt x="0" y="24"/>
                  </a:lnTo>
                </a:path>
              </a:pathLst>
            </a:custGeom>
            <a:solidFill>
              <a:srgbClr val="618FFD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4658" name="Freeform 99">
              <a:extLst>
                <a:ext uri="{FF2B5EF4-FFF2-40B4-BE49-F238E27FC236}">
                  <a16:creationId xmlns:a16="http://schemas.microsoft.com/office/drawing/2014/main" id="{159A8FFF-7753-4E29-BF16-2E461BF9A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" y="1501"/>
              <a:ext cx="26" cy="149"/>
            </a:xfrm>
            <a:custGeom>
              <a:avLst/>
              <a:gdLst>
                <a:gd name="T0" fmla="*/ 0 w 26"/>
                <a:gd name="T1" fmla="*/ 148 h 149"/>
                <a:gd name="T2" fmla="*/ 25 w 26"/>
                <a:gd name="T3" fmla="*/ 123 h 149"/>
                <a:gd name="T4" fmla="*/ 25 w 26"/>
                <a:gd name="T5" fmla="*/ 0 h 149"/>
                <a:gd name="T6" fmla="*/ 0 w 26"/>
                <a:gd name="T7" fmla="*/ 24 h 149"/>
                <a:gd name="T8" fmla="*/ 0 w 26"/>
                <a:gd name="T9" fmla="*/ 148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9"/>
                <a:gd name="T17" fmla="*/ 26 w 26"/>
                <a:gd name="T18" fmla="*/ 149 h 1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9">
                  <a:moveTo>
                    <a:pt x="0" y="148"/>
                  </a:moveTo>
                  <a:lnTo>
                    <a:pt x="25" y="123"/>
                  </a:lnTo>
                  <a:lnTo>
                    <a:pt x="25" y="0"/>
                  </a:lnTo>
                  <a:lnTo>
                    <a:pt x="0" y="24"/>
                  </a:lnTo>
                  <a:lnTo>
                    <a:pt x="0" y="148"/>
                  </a:lnTo>
                </a:path>
              </a:pathLst>
            </a:custGeom>
            <a:solidFill>
              <a:srgbClr val="00279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716900" name="Rectangle 100">
            <a:extLst>
              <a:ext uri="{FF2B5EF4-FFF2-40B4-BE49-F238E27FC236}">
                <a16:creationId xmlns:a16="http://schemas.microsoft.com/office/drawing/2014/main" id="{ED7658A9-3A1E-46D6-B1DD-29B606D7F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7925" y="2774950"/>
            <a:ext cx="1057275" cy="315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1763" tIns="49988" rIns="101763" bIns="49988">
            <a:spAutoFit/>
          </a:bodyPr>
          <a:lstStyle/>
          <a:p>
            <a:pPr algn="ctr" defTabSz="1028700">
              <a:lnSpc>
                <a:spcPct val="90000"/>
              </a:lnSpc>
              <a:defRPr/>
            </a:pPr>
            <a:r>
              <a:rPr lang="en-GB" sz="1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Classify</a:t>
            </a:r>
          </a:p>
        </p:txBody>
      </p:sp>
      <p:sp>
        <p:nvSpPr>
          <p:cNvPr id="24627" name="Line 101">
            <a:extLst>
              <a:ext uri="{FF2B5EF4-FFF2-40B4-BE49-F238E27FC236}">
                <a16:creationId xmlns:a16="http://schemas.microsoft.com/office/drawing/2014/main" id="{281CDAEA-FA38-4FC8-A59C-E77947AA7D7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8775" y="3089275"/>
            <a:ext cx="3175" cy="395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4628" name="Line 102">
            <a:extLst>
              <a:ext uri="{FF2B5EF4-FFF2-40B4-BE49-F238E27FC236}">
                <a16:creationId xmlns:a16="http://schemas.microsoft.com/office/drawing/2014/main" id="{1DB30297-A12C-4A73-B36C-4B64F680F8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41950" y="1790700"/>
            <a:ext cx="6350" cy="3317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4629" name="Line 103">
            <a:extLst>
              <a:ext uri="{FF2B5EF4-FFF2-40B4-BE49-F238E27FC236}">
                <a16:creationId xmlns:a16="http://schemas.microsoft.com/office/drawing/2014/main" id="{D7EA7FEE-B151-4986-A218-B48A9D1897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7188" y="2252663"/>
            <a:ext cx="4762" cy="3413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4630" name="Line 104">
            <a:extLst>
              <a:ext uri="{FF2B5EF4-FFF2-40B4-BE49-F238E27FC236}">
                <a16:creationId xmlns:a16="http://schemas.microsoft.com/office/drawing/2014/main" id="{0595A325-7D8B-44E8-A4D0-DA49DDC8871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24488" y="2628900"/>
            <a:ext cx="0" cy="3286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4631" name="Line 105">
            <a:extLst>
              <a:ext uri="{FF2B5EF4-FFF2-40B4-BE49-F238E27FC236}">
                <a16:creationId xmlns:a16="http://schemas.microsoft.com/office/drawing/2014/main" id="{DBB05EA6-0496-4322-B528-5A407C5530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41950" y="1390650"/>
            <a:ext cx="6350" cy="2936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4632" name="Line 106">
            <a:extLst>
              <a:ext uri="{FF2B5EF4-FFF2-40B4-BE49-F238E27FC236}">
                <a16:creationId xmlns:a16="http://schemas.microsoft.com/office/drawing/2014/main" id="{01BB9609-B1A2-4DAD-977A-E634535D405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84925" y="3246438"/>
            <a:ext cx="473075" cy="565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4633" name="Rectangle 107">
            <a:extLst>
              <a:ext uri="{FF2B5EF4-FFF2-40B4-BE49-F238E27FC236}">
                <a16:creationId xmlns:a16="http://schemas.microsoft.com/office/drawing/2014/main" id="{213AF57F-67F3-4B74-A2F9-F4049A657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4338" y="557213"/>
            <a:ext cx="2252662" cy="139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763" tIns="49988" rIns="101763" bIns="49988">
            <a:spAutoFit/>
          </a:bodyPr>
          <a:lstStyle>
            <a:lvl1pPr marL="133350" indent="-13335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GB" altLang="id-ID" sz="1600" b="1"/>
              <a:t>Interface Hardware</a:t>
            </a:r>
          </a:p>
          <a:p>
            <a:pPr>
              <a:lnSpc>
                <a:spcPct val="90000"/>
              </a:lnSpc>
              <a:buSzPct val="100000"/>
              <a:buFontTx/>
              <a:buChar char="•"/>
            </a:pPr>
            <a:r>
              <a:rPr lang="en-GB" altLang="id-ID" sz="1600" b="1"/>
              <a:t>Ethernet</a:t>
            </a:r>
          </a:p>
          <a:p>
            <a:pPr>
              <a:lnSpc>
                <a:spcPct val="90000"/>
              </a:lnSpc>
              <a:buSzPct val="100000"/>
              <a:buFontTx/>
              <a:buChar char="•"/>
            </a:pPr>
            <a:r>
              <a:rPr lang="en-GB" altLang="id-ID" sz="1600" b="1"/>
              <a:t>Frame Relay</a:t>
            </a:r>
          </a:p>
          <a:p>
            <a:pPr>
              <a:lnSpc>
                <a:spcPct val="90000"/>
              </a:lnSpc>
              <a:buSzPct val="100000"/>
              <a:buFontTx/>
              <a:buChar char="•"/>
            </a:pPr>
            <a:r>
              <a:rPr lang="en-GB" altLang="id-ID" sz="1600" b="1"/>
              <a:t>ATM</a:t>
            </a:r>
          </a:p>
          <a:p>
            <a:pPr>
              <a:lnSpc>
                <a:spcPct val="90000"/>
              </a:lnSpc>
              <a:buSzPct val="100000"/>
              <a:buFontTx/>
              <a:buChar char="•"/>
            </a:pPr>
            <a:r>
              <a:rPr lang="en-GB" altLang="id-ID" sz="1600" b="1"/>
              <a:t>Serial Link</a:t>
            </a:r>
          </a:p>
          <a:p>
            <a:pPr>
              <a:lnSpc>
                <a:spcPct val="90000"/>
              </a:lnSpc>
              <a:buSzPct val="100000"/>
              <a:buFontTx/>
              <a:buChar char="•"/>
            </a:pPr>
            <a:r>
              <a:rPr lang="en-GB" altLang="id-ID" sz="1600" b="1"/>
              <a:t>Etc.</a:t>
            </a:r>
          </a:p>
        </p:txBody>
      </p:sp>
      <p:sp>
        <p:nvSpPr>
          <p:cNvPr id="24634" name="Freeform 108">
            <a:extLst>
              <a:ext uri="{FF2B5EF4-FFF2-40B4-BE49-F238E27FC236}">
                <a16:creationId xmlns:a16="http://schemas.microsoft.com/office/drawing/2014/main" id="{D0278B78-5139-4079-8648-A57C4A3F66CD}"/>
              </a:ext>
            </a:extLst>
          </p:cNvPr>
          <p:cNvSpPr>
            <a:spLocks/>
          </p:cNvSpPr>
          <p:nvPr/>
        </p:nvSpPr>
        <p:spPr bwMode="auto">
          <a:xfrm>
            <a:off x="6577013" y="1962150"/>
            <a:ext cx="2332037" cy="200025"/>
          </a:xfrm>
          <a:custGeom>
            <a:avLst/>
            <a:gdLst>
              <a:gd name="T0" fmla="*/ 2147483647 w 1306"/>
              <a:gd name="T1" fmla="*/ 2147483647 h 112"/>
              <a:gd name="T2" fmla="*/ 2147483647 w 1306"/>
              <a:gd name="T3" fmla="*/ 2147483647 h 112"/>
              <a:gd name="T4" fmla="*/ 2147483647 w 1306"/>
              <a:gd name="T5" fmla="*/ 2147483647 h 112"/>
              <a:gd name="T6" fmla="*/ 2147483647 w 1306"/>
              <a:gd name="T7" fmla="*/ 0 h 112"/>
              <a:gd name="T8" fmla="*/ 2147483647 w 1306"/>
              <a:gd name="T9" fmla="*/ 2147483647 h 112"/>
              <a:gd name="T10" fmla="*/ 0 w 1306"/>
              <a:gd name="T11" fmla="*/ 2147483647 h 112"/>
              <a:gd name="T12" fmla="*/ 0 w 1306"/>
              <a:gd name="T13" fmla="*/ 2147483647 h 1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06"/>
              <a:gd name="T22" fmla="*/ 0 h 112"/>
              <a:gd name="T23" fmla="*/ 1306 w 1306"/>
              <a:gd name="T24" fmla="*/ 112 h 11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06" h="112">
                <a:moveTo>
                  <a:pt x="1305" y="111"/>
                </a:moveTo>
                <a:lnTo>
                  <a:pt x="1305" y="63"/>
                </a:lnTo>
                <a:lnTo>
                  <a:pt x="681" y="63"/>
                </a:lnTo>
                <a:lnTo>
                  <a:pt x="618" y="0"/>
                </a:lnTo>
                <a:lnTo>
                  <a:pt x="553" y="65"/>
                </a:lnTo>
                <a:lnTo>
                  <a:pt x="0" y="65"/>
                </a:lnTo>
                <a:lnTo>
                  <a:pt x="0" y="11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4635" name="Rectangle 109">
            <a:extLst>
              <a:ext uri="{FF2B5EF4-FFF2-40B4-BE49-F238E27FC236}">
                <a16:creationId xmlns:a16="http://schemas.microsoft.com/office/drawing/2014/main" id="{898A1823-4CC3-43FD-8BCA-E106A0989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2900" y="1862138"/>
            <a:ext cx="7207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763" tIns="49988" rIns="101763" bIns="49988">
            <a:spAutoFit/>
          </a:bodyPr>
          <a:lstStyle>
            <a:lvl1pPr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GB" altLang="id-ID" sz="1300" b="1"/>
              <a:t>2/10</a:t>
            </a:r>
          </a:p>
        </p:txBody>
      </p:sp>
      <p:sp>
        <p:nvSpPr>
          <p:cNvPr id="24636" name="Rectangle 110">
            <a:extLst>
              <a:ext uri="{FF2B5EF4-FFF2-40B4-BE49-F238E27FC236}">
                <a16:creationId xmlns:a16="http://schemas.microsoft.com/office/drawing/2014/main" id="{F8F17889-DD5B-4DD4-B20F-BB13F46A7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6388" y="3128963"/>
            <a:ext cx="72231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763" tIns="49988" rIns="101763" bIns="49988">
            <a:spAutoFit/>
          </a:bodyPr>
          <a:lstStyle>
            <a:lvl1pPr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GB" altLang="id-ID" sz="1300" b="1"/>
              <a:t>3/10</a:t>
            </a:r>
          </a:p>
        </p:txBody>
      </p:sp>
      <p:sp>
        <p:nvSpPr>
          <p:cNvPr id="24637" name="Rectangle 111">
            <a:extLst>
              <a:ext uri="{FF2B5EF4-FFF2-40B4-BE49-F238E27FC236}">
                <a16:creationId xmlns:a16="http://schemas.microsoft.com/office/drawing/2014/main" id="{87E14034-0F3C-4E05-A0B4-863E46827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7813" y="2670175"/>
            <a:ext cx="72231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763" tIns="49988" rIns="101763" bIns="49988">
            <a:spAutoFit/>
          </a:bodyPr>
          <a:lstStyle>
            <a:lvl1pPr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GB" altLang="id-ID" sz="1300" b="1"/>
              <a:t>2/10</a:t>
            </a:r>
          </a:p>
        </p:txBody>
      </p:sp>
      <p:sp>
        <p:nvSpPr>
          <p:cNvPr id="24638" name="Line 112">
            <a:extLst>
              <a:ext uri="{FF2B5EF4-FFF2-40B4-BE49-F238E27FC236}">
                <a16:creationId xmlns:a16="http://schemas.microsoft.com/office/drawing/2014/main" id="{D6964859-D6AE-4DE3-AE9E-8E53475D620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03888" y="3327400"/>
            <a:ext cx="473075" cy="5635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4639" name="Rectangle 113">
            <a:extLst>
              <a:ext uri="{FF2B5EF4-FFF2-40B4-BE49-F238E27FC236}">
                <a16:creationId xmlns:a16="http://schemas.microsoft.com/office/drawing/2014/main" id="{14605584-6D31-4D33-A635-563339478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3425" y="3884613"/>
            <a:ext cx="1096963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763" tIns="49988" rIns="101763" bIns="49988">
            <a:spAutoFit/>
          </a:bodyPr>
          <a:lstStyle>
            <a:lvl1pPr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GB" altLang="id-ID" sz="1300" b="1"/>
              <a:t>Link Utilization Ratio</a:t>
            </a:r>
          </a:p>
        </p:txBody>
      </p:sp>
      <p:sp>
        <p:nvSpPr>
          <p:cNvPr id="24640" name="Freeform 114">
            <a:extLst>
              <a:ext uri="{FF2B5EF4-FFF2-40B4-BE49-F238E27FC236}">
                <a16:creationId xmlns:a16="http://schemas.microsoft.com/office/drawing/2014/main" id="{6A86AB85-BC5D-481D-B815-1E4A5B16D901}"/>
              </a:ext>
            </a:extLst>
          </p:cNvPr>
          <p:cNvSpPr>
            <a:spLocks/>
          </p:cNvSpPr>
          <p:nvPr/>
        </p:nvSpPr>
        <p:spPr bwMode="auto">
          <a:xfrm>
            <a:off x="7989888" y="2782888"/>
            <a:ext cx="1076325" cy="819150"/>
          </a:xfrm>
          <a:custGeom>
            <a:avLst/>
            <a:gdLst>
              <a:gd name="T0" fmla="*/ 0 w 602"/>
              <a:gd name="T1" fmla="*/ 107 h 459"/>
              <a:gd name="T2" fmla="*/ 41 w 602"/>
              <a:gd name="T3" fmla="*/ 107 h 459"/>
              <a:gd name="T4" fmla="*/ 463 w 602"/>
              <a:gd name="T5" fmla="*/ 107 h 459"/>
              <a:gd name="T6" fmla="*/ 463 w 602"/>
              <a:gd name="T7" fmla="*/ 0 h 459"/>
              <a:gd name="T8" fmla="*/ 601 w 602"/>
              <a:gd name="T9" fmla="*/ 229 h 459"/>
              <a:gd name="T10" fmla="*/ 463 w 602"/>
              <a:gd name="T11" fmla="*/ 458 h 459"/>
              <a:gd name="T12" fmla="*/ 463 w 602"/>
              <a:gd name="T13" fmla="*/ 336 h 459"/>
              <a:gd name="T14" fmla="*/ 453 w 602"/>
              <a:gd name="T15" fmla="*/ 336 h 459"/>
              <a:gd name="T16" fmla="*/ 431 w 602"/>
              <a:gd name="T17" fmla="*/ 336 h 459"/>
              <a:gd name="T18" fmla="*/ 410 w 602"/>
              <a:gd name="T19" fmla="*/ 336 h 459"/>
              <a:gd name="T20" fmla="*/ 386 w 602"/>
              <a:gd name="T21" fmla="*/ 336 h 459"/>
              <a:gd name="T22" fmla="*/ 0 w 602"/>
              <a:gd name="T23" fmla="*/ 336 h 459"/>
              <a:gd name="T24" fmla="*/ 0 w 602"/>
              <a:gd name="T25" fmla="*/ 107 h 45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02" h="459">
                <a:moveTo>
                  <a:pt x="0" y="107"/>
                </a:moveTo>
                <a:lnTo>
                  <a:pt x="41" y="107"/>
                </a:lnTo>
                <a:lnTo>
                  <a:pt x="463" y="107"/>
                </a:lnTo>
                <a:lnTo>
                  <a:pt x="463" y="0"/>
                </a:lnTo>
                <a:lnTo>
                  <a:pt x="601" y="229"/>
                </a:lnTo>
                <a:lnTo>
                  <a:pt x="463" y="458"/>
                </a:lnTo>
                <a:lnTo>
                  <a:pt x="463" y="336"/>
                </a:lnTo>
                <a:lnTo>
                  <a:pt x="453" y="336"/>
                </a:lnTo>
                <a:lnTo>
                  <a:pt x="431" y="336"/>
                </a:lnTo>
                <a:lnTo>
                  <a:pt x="410" y="336"/>
                </a:lnTo>
                <a:lnTo>
                  <a:pt x="386" y="336"/>
                </a:lnTo>
                <a:lnTo>
                  <a:pt x="0" y="336"/>
                </a:lnTo>
                <a:lnTo>
                  <a:pt x="0" y="107"/>
                </a:lnTo>
              </a:path>
            </a:pathLst>
          </a:custGeom>
          <a:gradFill rotWithShape="0">
            <a:gsLst>
              <a:gs pos="0">
                <a:srgbClr val="FE9B03"/>
              </a:gs>
              <a:gs pos="100000">
                <a:srgbClr val="FEB94E"/>
              </a:gs>
            </a:gsLst>
            <a:lin ang="0" scaled="1"/>
          </a:gra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endParaRPr lang="id-ID"/>
          </a:p>
        </p:txBody>
      </p:sp>
      <p:sp>
        <p:nvSpPr>
          <p:cNvPr id="24641" name="Rectangle 115">
            <a:extLst>
              <a:ext uri="{FF2B5EF4-FFF2-40B4-BE49-F238E27FC236}">
                <a16:creationId xmlns:a16="http://schemas.microsoft.com/office/drawing/2014/main" id="{D5371FB2-76ED-4AC3-B639-E09CD9F30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4975" y="2414588"/>
            <a:ext cx="1187450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763" tIns="49988" rIns="101763" bIns="49988">
            <a:spAutoFit/>
          </a:bodyPr>
          <a:lstStyle>
            <a:lvl1pPr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altLang="id-ID" sz="1600" b="1"/>
              <a:t>Transmit Queue</a:t>
            </a:r>
          </a:p>
        </p:txBody>
      </p:sp>
      <p:sp>
        <p:nvSpPr>
          <p:cNvPr id="24642" name="Rectangle 116">
            <a:extLst>
              <a:ext uri="{FF2B5EF4-FFF2-40B4-BE49-F238E27FC236}">
                <a16:creationId xmlns:a16="http://schemas.microsoft.com/office/drawing/2014/main" id="{46AA6C1E-A728-4823-AE62-875C8A0FD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2250" y="2414588"/>
            <a:ext cx="1203325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763" tIns="49988" rIns="101763" bIns="49988">
            <a:spAutoFit/>
          </a:bodyPr>
          <a:lstStyle>
            <a:lvl1pPr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altLang="id-ID" sz="1600" b="1"/>
              <a:t>Output Line</a:t>
            </a:r>
          </a:p>
        </p:txBody>
      </p:sp>
      <p:sp>
        <p:nvSpPr>
          <p:cNvPr id="24643" name="Rectangle 117">
            <a:extLst>
              <a:ext uri="{FF2B5EF4-FFF2-40B4-BE49-F238E27FC236}">
                <a16:creationId xmlns:a16="http://schemas.microsoft.com/office/drawing/2014/main" id="{6E264BCA-771E-4825-8E02-CB99719E1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3738" y="2898775"/>
            <a:ext cx="668337" cy="56197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grpSp>
        <p:nvGrpSpPr>
          <p:cNvPr id="24644" name="Group 118">
            <a:extLst>
              <a:ext uri="{FF2B5EF4-FFF2-40B4-BE49-F238E27FC236}">
                <a16:creationId xmlns:a16="http://schemas.microsoft.com/office/drawing/2014/main" id="{5110A3A5-BFC2-4970-90BE-1035072F81B6}"/>
              </a:ext>
            </a:extLst>
          </p:cNvPr>
          <p:cNvGrpSpPr>
            <a:grpSpLocks/>
          </p:cNvGrpSpPr>
          <p:nvPr/>
        </p:nvGrpSpPr>
        <p:grpSpPr bwMode="auto">
          <a:xfrm>
            <a:off x="7158038" y="3070225"/>
            <a:ext cx="446087" cy="266700"/>
            <a:chOff x="4009" y="1720"/>
            <a:chExt cx="250" cy="149"/>
          </a:xfrm>
        </p:grpSpPr>
        <p:sp>
          <p:nvSpPr>
            <p:cNvPr id="24653" name="Rectangle 119">
              <a:extLst>
                <a:ext uri="{FF2B5EF4-FFF2-40B4-BE49-F238E27FC236}">
                  <a16:creationId xmlns:a16="http://schemas.microsoft.com/office/drawing/2014/main" id="{23D58157-CB32-42B9-82F0-F2EE17601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1" y="1748"/>
              <a:ext cx="218" cy="117"/>
            </a:xfrm>
            <a:prstGeom prst="rect">
              <a:avLst/>
            </a:prstGeom>
            <a:gradFill rotWithShape="0">
              <a:gsLst>
                <a:gs pos="0">
                  <a:srgbClr val="3E040E"/>
                </a:gs>
                <a:gs pos="50000">
                  <a:srgbClr val="CF0E30"/>
                </a:gs>
                <a:gs pos="100000">
                  <a:srgbClr val="3E040E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24654" name="Freeform 120">
              <a:extLst>
                <a:ext uri="{FF2B5EF4-FFF2-40B4-BE49-F238E27FC236}">
                  <a16:creationId xmlns:a16="http://schemas.microsoft.com/office/drawing/2014/main" id="{552FC02F-09A2-4CBC-94AE-14B197A01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9" y="1720"/>
              <a:ext cx="250" cy="25"/>
            </a:xfrm>
            <a:custGeom>
              <a:avLst/>
              <a:gdLst>
                <a:gd name="T0" fmla="*/ 0 w 250"/>
                <a:gd name="T1" fmla="*/ 24 h 25"/>
                <a:gd name="T2" fmla="*/ 24 w 250"/>
                <a:gd name="T3" fmla="*/ 0 h 25"/>
                <a:gd name="T4" fmla="*/ 249 w 250"/>
                <a:gd name="T5" fmla="*/ 0 h 25"/>
                <a:gd name="T6" fmla="*/ 224 w 250"/>
                <a:gd name="T7" fmla="*/ 24 h 25"/>
                <a:gd name="T8" fmla="*/ 0 w 250"/>
                <a:gd name="T9" fmla="*/ 24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25"/>
                <a:gd name="T17" fmla="*/ 250 w 250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25">
                  <a:moveTo>
                    <a:pt x="0" y="24"/>
                  </a:moveTo>
                  <a:lnTo>
                    <a:pt x="24" y="0"/>
                  </a:lnTo>
                  <a:lnTo>
                    <a:pt x="249" y="0"/>
                  </a:lnTo>
                  <a:lnTo>
                    <a:pt x="224" y="24"/>
                  </a:lnTo>
                  <a:lnTo>
                    <a:pt x="0" y="24"/>
                  </a:lnTo>
                </a:path>
              </a:pathLst>
            </a:custGeom>
            <a:solidFill>
              <a:srgbClr val="E5405D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4655" name="Freeform 121">
              <a:extLst>
                <a:ext uri="{FF2B5EF4-FFF2-40B4-BE49-F238E27FC236}">
                  <a16:creationId xmlns:a16="http://schemas.microsoft.com/office/drawing/2014/main" id="{C45DD5F6-4907-49BC-B07F-6D36BDE69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" y="1720"/>
              <a:ext cx="26" cy="149"/>
            </a:xfrm>
            <a:custGeom>
              <a:avLst/>
              <a:gdLst>
                <a:gd name="T0" fmla="*/ 0 w 26"/>
                <a:gd name="T1" fmla="*/ 148 h 149"/>
                <a:gd name="T2" fmla="*/ 25 w 26"/>
                <a:gd name="T3" fmla="*/ 123 h 149"/>
                <a:gd name="T4" fmla="*/ 25 w 26"/>
                <a:gd name="T5" fmla="*/ 0 h 149"/>
                <a:gd name="T6" fmla="*/ 0 w 26"/>
                <a:gd name="T7" fmla="*/ 24 h 149"/>
                <a:gd name="T8" fmla="*/ 0 w 26"/>
                <a:gd name="T9" fmla="*/ 148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9"/>
                <a:gd name="T17" fmla="*/ 26 w 26"/>
                <a:gd name="T18" fmla="*/ 149 h 1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9">
                  <a:moveTo>
                    <a:pt x="0" y="148"/>
                  </a:moveTo>
                  <a:lnTo>
                    <a:pt x="25" y="123"/>
                  </a:lnTo>
                  <a:lnTo>
                    <a:pt x="25" y="0"/>
                  </a:lnTo>
                  <a:lnTo>
                    <a:pt x="0" y="24"/>
                  </a:lnTo>
                  <a:lnTo>
                    <a:pt x="0" y="148"/>
                  </a:lnTo>
                </a:path>
              </a:pathLst>
            </a:custGeom>
            <a:solidFill>
              <a:srgbClr val="79001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24645" name="Group 122">
            <a:extLst>
              <a:ext uri="{FF2B5EF4-FFF2-40B4-BE49-F238E27FC236}">
                <a16:creationId xmlns:a16="http://schemas.microsoft.com/office/drawing/2014/main" id="{A9867226-6A74-4626-B213-B8E88B1E92EB}"/>
              </a:ext>
            </a:extLst>
          </p:cNvPr>
          <p:cNvGrpSpPr>
            <a:grpSpLocks/>
          </p:cNvGrpSpPr>
          <p:nvPr/>
        </p:nvGrpSpPr>
        <p:grpSpPr bwMode="auto">
          <a:xfrm>
            <a:off x="8218488" y="3044825"/>
            <a:ext cx="269875" cy="266700"/>
            <a:chOff x="4603" y="1706"/>
            <a:chExt cx="151" cy="149"/>
          </a:xfrm>
        </p:grpSpPr>
        <p:sp>
          <p:nvSpPr>
            <p:cNvPr id="24650" name="Rectangle 123">
              <a:extLst>
                <a:ext uri="{FF2B5EF4-FFF2-40B4-BE49-F238E27FC236}">
                  <a16:creationId xmlns:a16="http://schemas.microsoft.com/office/drawing/2014/main" id="{CF958505-7181-48D5-8336-FE9E986AD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3" y="1734"/>
              <a:ext cx="121" cy="116"/>
            </a:xfrm>
            <a:prstGeom prst="rect">
              <a:avLst/>
            </a:prstGeom>
            <a:gradFill rotWithShape="0">
              <a:gsLst>
                <a:gs pos="0">
                  <a:srgbClr val="021245"/>
                </a:gs>
                <a:gs pos="50000">
                  <a:srgbClr val="063DE8"/>
                </a:gs>
                <a:gs pos="100000">
                  <a:srgbClr val="021245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24651" name="Freeform 124">
              <a:extLst>
                <a:ext uri="{FF2B5EF4-FFF2-40B4-BE49-F238E27FC236}">
                  <a16:creationId xmlns:a16="http://schemas.microsoft.com/office/drawing/2014/main" id="{0F72A37C-0E89-485C-A7F6-68EB5D126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4" y="1706"/>
              <a:ext cx="150" cy="25"/>
            </a:xfrm>
            <a:custGeom>
              <a:avLst/>
              <a:gdLst>
                <a:gd name="T0" fmla="*/ 0 w 150"/>
                <a:gd name="T1" fmla="*/ 24 h 25"/>
                <a:gd name="T2" fmla="*/ 26 w 150"/>
                <a:gd name="T3" fmla="*/ 0 h 25"/>
                <a:gd name="T4" fmla="*/ 149 w 150"/>
                <a:gd name="T5" fmla="*/ 0 h 25"/>
                <a:gd name="T6" fmla="*/ 124 w 150"/>
                <a:gd name="T7" fmla="*/ 24 h 25"/>
                <a:gd name="T8" fmla="*/ 0 w 150"/>
                <a:gd name="T9" fmla="*/ 24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0"/>
                <a:gd name="T16" fmla="*/ 0 h 25"/>
                <a:gd name="T17" fmla="*/ 150 w 150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0" h="25">
                  <a:moveTo>
                    <a:pt x="0" y="24"/>
                  </a:moveTo>
                  <a:lnTo>
                    <a:pt x="26" y="0"/>
                  </a:lnTo>
                  <a:lnTo>
                    <a:pt x="149" y="0"/>
                  </a:lnTo>
                  <a:lnTo>
                    <a:pt x="124" y="24"/>
                  </a:lnTo>
                  <a:lnTo>
                    <a:pt x="0" y="24"/>
                  </a:lnTo>
                </a:path>
              </a:pathLst>
            </a:custGeom>
            <a:solidFill>
              <a:srgbClr val="618FFD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4652" name="Freeform 125">
              <a:extLst>
                <a:ext uri="{FF2B5EF4-FFF2-40B4-BE49-F238E27FC236}">
                  <a16:creationId xmlns:a16="http://schemas.microsoft.com/office/drawing/2014/main" id="{C9D749B8-79BE-4473-88A7-8FB814999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8" y="1706"/>
              <a:ext cx="26" cy="149"/>
            </a:xfrm>
            <a:custGeom>
              <a:avLst/>
              <a:gdLst>
                <a:gd name="T0" fmla="*/ 0 w 26"/>
                <a:gd name="T1" fmla="*/ 148 h 149"/>
                <a:gd name="T2" fmla="*/ 25 w 26"/>
                <a:gd name="T3" fmla="*/ 123 h 149"/>
                <a:gd name="T4" fmla="*/ 25 w 26"/>
                <a:gd name="T5" fmla="*/ 0 h 149"/>
                <a:gd name="T6" fmla="*/ 0 w 26"/>
                <a:gd name="T7" fmla="*/ 24 h 149"/>
                <a:gd name="T8" fmla="*/ 0 w 26"/>
                <a:gd name="T9" fmla="*/ 148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9"/>
                <a:gd name="T17" fmla="*/ 26 w 26"/>
                <a:gd name="T18" fmla="*/ 149 h 1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9">
                  <a:moveTo>
                    <a:pt x="0" y="148"/>
                  </a:moveTo>
                  <a:lnTo>
                    <a:pt x="25" y="123"/>
                  </a:lnTo>
                  <a:lnTo>
                    <a:pt x="25" y="0"/>
                  </a:lnTo>
                  <a:lnTo>
                    <a:pt x="0" y="24"/>
                  </a:lnTo>
                  <a:lnTo>
                    <a:pt x="0" y="148"/>
                  </a:lnTo>
                </a:path>
              </a:pathLst>
            </a:custGeom>
            <a:solidFill>
              <a:srgbClr val="00279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24646" name="Group 126">
            <a:extLst>
              <a:ext uri="{FF2B5EF4-FFF2-40B4-BE49-F238E27FC236}">
                <a16:creationId xmlns:a16="http://schemas.microsoft.com/office/drawing/2014/main" id="{D8D0E4E8-27A5-4C1C-B60C-936DE008BD61}"/>
              </a:ext>
            </a:extLst>
          </p:cNvPr>
          <p:cNvGrpSpPr>
            <a:grpSpLocks/>
          </p:cNvGrpSpPr>
          <p:nvPr/>
        </p:nvGrpSpPr>
        <p:grpSpPr bwMode="auto">
          <a:xfrm>
            <a:off x="8548688" y="3044825"/>
            <a:ext cx="314325" cy="266700"/>
            <a:chOff x="4788" y="1706"/>
            <a:chExt cx="176" cy="149"/>
          </a:xfrm>
        </p:grpSpPr>
        <p:sp>
          <p:nvSpPr>
            <p:cNvPr id="24647" name="Rectangle 127">
              <a:extLst>
                <a:ext uri="{FF2B5EF4-FFF2-40B4-BE49-F238E27FC236}">
                  <a16:creationId xmlns:a16="http://schemas.microsoft.com/office/drawing/2014/main" id="{7F558E0A-FA34-4F41-8872-2419F6310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0" y="1734"/>
              <a:ext cx="144" cy="116"/>
            </a:xfrm>
            <a:prstGeom prst="rect">
              <a:avLst/>
            </a:prstGeom>
            <a:gradFill rotWithShape="0">
              <a:gsLst>
                <a:gs pos="0">
                  <a:srgbClr val="381000"/>
                </a:gs>
                <a:gs pos="50000">
                  <a:srgbClr val="BC3700"/>
                </a:gs>
                <a:gs pos="100000">
                  <a:srgbClr val="381000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24648" name="Freeform 128">
              <a:extLst>
                <a:ext uri="{FF2B5EF4-FFF2-40B4-BE49-F238E27FC236}">
                  <a16:creationId xmlns:a16="http://schemas.microsoft.com/office/drawing/2014/main" id="{6F0D2B5E-1BD3-44AA-9A02-B8C585627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8" y="1706"/>
              <a:ext cx="176" cy="25"/>
            </a:xfrm>
            <a:custGeom>
              <a:avLst/>
              <a:gdLst>
                <a:gd name="T0" fmla="*/ 0 w 176"/>
                <a:gd name="T1" fmla="*/ 24 h 25"/>
                <a:gd name="T2" fmla="*/ 25 w 176"/>
                <a:gd name="T3" fmla="*/ 0 h 25"/>
                <a:gd name="T4" fmla="*/ 175 w 176"/>
                <a:gd name="T5" fmla="*/ 0 h 25"/>
                <a:gd name="T6" fmla="*/ 150 w 176"/>
                <a:gd name="T7" fmla="*/ 24 h 25"/>
                <a:gd name="T8" fmla="*/ 0 w 176"/>
                <a:gd name="T9" fmla="*/ 24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6"/>
                <a:gd name="T16" fmla="*/ 0 h 25"/>
                <a:gd name="T17" fmla="*/ 176 w 176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6" h="25">
                  <a:moveTo>
                    <a:pt x="0" y="24"/>
                  </a:moveTo>
                  <a:lnTo>
                    <a:pt x="25" y="0"/>
                  </a:lnTo>
                  <a:lnTo>
                    <a:pt x="175" y="0"/>
                  </a:lnTo>
                  <a:lnTo>
                    <a:pt x="150" y="24"/>
                  </a:lnTo>
                  <a:lnTo>
                    <a:pt x="0" y="24"/>
                  </a:lnTo>
                </a:path>
              </a:pathLst>
            </a:custGeom>
            <a:solidFill>
              <a:srgbClr val="F35B1B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4649" name="Freeform 129">
              <a:extLst>
                <a:ext uri="{FF2B5EF4-FFF2-40B4-BE49-F238E27FC236}">
                  <a16:creationId xmlns:a16="http://schemas.microsoft.com/office/drawing/2014/main" id="{99890DB5-2197-4F58-BEA4-FB1208E1E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8" y="1706"/>
              <a:ext cx="26" cy="149"/>
            </a:xfrm>
            <a:custGeom>
              <a:avLst/>
              <a:gdLst>
                <a:gd name="T0" fmla="*/ 0 w 26"/>
                <a:gd name="T1" fmla="*/ 148 h 149"/>
                <a:gd name="T2" fmla="*/ 25 w 26"/>
                <a:gd name="T3" fmla="*/ 123 h 149"/>
                <a:gd name="T4" fmla="*/ 25 w 26"/>
                <a:gd name="T5" fmla="*/ 0 h 149"/>
                <a:gd name="T6" fmla="*/ 0 w 26"/>
                <a:gd name="T7" fmla="*/ 24 h 149"/>
                <a:gd name="T8" fmla="*/ 0 w 26"/>
                <a:gd name="T9" fmla="*/ 148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9"/>
                <a:gd name="T17" fmla="*/ 26 w 26"/>
                <a:gd name="T18" fmla="*/ 149 h 1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9">
                  <a:moveTo>
                    <a:pt x="0" y="148"/>
                  </a:moveTo>
                  <a:lnTo>
                    <a:pt x="25" y="123"/>
                  </a:lnTo>
                  <a:lnTo>
                    <a:pt x="25" y="0"/>
                  </a:lnTo>
                  <a:lnTo>
                    <a:pt x="0" y="24"/>
                  </a:lnTo>
                  <a:lnTo>
                    <a:pt x="0" y="148"/>
                  </a:lnTo>
                </a:path>
              </a:pathLst>
            </a:custGeom>
            <a:solidFill>
              <a:srgbClr val="712000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385710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>
            <a:extLst>
              <a:ext uri="{FF2B5EF4-FFF2-40B4-BE49-F238E27FC236}">
                <a16:creationId xmlns:a16="http://schemas.microsoft.com/office/drawing/2014/main" id="{46EF9AC7-BC4D-4659-B37A-8224BAC9FC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id-ID">
                <a:latin typeface="Times New Roman" panose="02020603050405020304" pitchFamily="18" charset="0"/>
              </a:rPr>
              <a:t>Custom Queuing</a:t>
            </a:r>
          </a:p>
        </p:txBody>
      </p:sp>
      <p:sp>
        <p:nvSpPr>
          <p:cNvPr id="25602" name="Slide Number Placeholder 3">
            <a:extLst>
              <a:ext uri="{FF2B5EF4-FFF2-40B4-BE49-F238E27FC236}">
                <a16:creationId xmlns:a16="http://schemas.microsoft.com/office/drawing/2014/main" id="{BCED1E93-EEA8-4A2E-96FC-76FA787AC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A95F537-0AB0-40E6-BAC3-0ED4768A91BB}" type="slidenum">
              <a:rPr lang="en-US" altLang="id-ID">
                <a:latin typeface="Arial Black" panose="020B0A04020102020204" pitchFamily="34" charset="0"/>
              </a:rPr>
              <a:pPr/>
              <a:t>22</a:t>
            </a:fld>
            <a:endParaRPr lang="en-US" altLang="id-ID">
              <a:latin typeface="Arial Black" panose="020B0A04020102020204" pitchFamily="34" charset="0"/>
            </a:endParaRPr>
          </a:p>
        </p:txBody>
      </p:sp>
      <p:sp>
        <p:nvSpPr>
          <p:cNvPr id="25605" name="Line 3">
            <a:extLst>
              <a:ext uri="{FF2B5EF4-FFF2-40B4-BE49-F238E27FC236}">
                <a16:creationId xmlns:a16="http://schemas.microsoft.com/office/drawing/2014/main" id="{50CBFE71-403F-4EAC-BF3B-C887E60FEDC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1813" y="3698875"/>
            <a:ext cx="0" cy="2324100"/>
          </a:xfrm>
          <a:prstGeom prst="line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hlink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5606" name="Rectangle 4">
            <a:extLst>
              <a:ext uri="{FF2B5EF4-FFF2-40B4-BE49-F238E27FC236}">
                <a16:creationId xmlns:a16="http://schemas.microsoft.com/office/drawing/2014/main" id="{5F40A60C-C4B4-4D55-A3FE-DC39748AE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875" y="3441700"/>
            <a:ext cx="1273175" cy="2905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717829" name="Rectangle 5">
            <a:extLst>
              <a:ext uri="{FF2B5EF4-FFF2-40B4-BE49-F238E27FC236}">
                <a16:creationId xmlns:a16="http://schemas.microsoft.com/office/drawing/2014/main" id="{8AB78508-F681-444F-B018-B5DC3A46B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2213" y="3425825"/>
            <a:ext cx="1209675" cy="3635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GB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Queue #0</a:t>
            </a:r>
          </a:p>
        </p:txBody>
      </p:sp>
      <p:sp>
        <p:nvSpPr>
          <p:cNvPr id="25608" name="Line 6">
            <a:extLst>
              <a:ext uri="{FF2B5EF4-FFF2-40B4-BE49-F238E27FC236}">
                <a16:creationId xmlns:a16="http://schemas.microsoft.com/office/drawing/2014/main" id="{D5E11011-BD86-46F5-A854-2973CAE1B7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5963" y="4452938"/>
            <a:ext cx="0" cy="1570037"/>
          </a:xfrm>
          <a:prstGeom prst="line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hlink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5609" name="Line 7">
            <a:extLst>
              <a:ext uri="{FF2B5EF4-FFF2-40B4-BE49-F238E27FC236}">
                <a16:creationId xmlns:a16="http://schemas.microsoft.com/office/drawing/2014/main" id="{CFB2C3C9-DA6B-4AC6-815A-22A299B2906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125" y="4622800"/>
            <a:ext cx="0" cy="1400175"/>
          </a:xfrm>
          <a:prstGeom prst="line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hlink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5610" name="Line 8">
            <a:extLst>
              <a:ext uri="{FF2B5EF4-FFF2-40B4-BE49-F238E27FC236}">
                <a16:creationId xmlns:a16="http://schemas.microsoft.com/office/drawing/2014/main" id="{863AE5C5-48AB-4AD6-A93E-3B55DBA553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2988" y="4781550"/>
            <a:ext cx="0" cy="1241425"/>
          </a:xfrm>
          <a:prstGeom prst="line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hlink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5611" name="Line 9">
            <a:extLst>
              <a:ext uri="{FF2B5EF4-FFF2-40B4-BE49-F238E27FC236}">
                <a16:creationId xmlns:a16="http://schemas.microsoft.com/office/drawing/2014/main" id="{30D70FCD-C029-4AF1-A787-8BEDB82271F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0150" y="4949825"/>
            <a:ext cx="0" cy="1073150"/>
          </a:xfrm>
          <a:prstGeom prst="line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hlink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5612" name="Line 10">
            <a:extLst>
              <a:ext uri="{FF2B5EF4-FFF2-40B4-BE49-F238E27FC236}">
                <a16:creationId xmlns:a16="http://schemas.microsoft.com/office/drawing/2014/main" id="{F95634C2-43B2-4640-83E8-27498AF2A7C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8763" y="5267325"/>
            <a:ext cx="0" cy="755650"/>
          </a:xfrm>
          <a:prstGeom prst="line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hlink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5613" name="Line 11">
            <a:extLst>
              <a:ext uri="{FF2B5EF4-FFF2-40B4-BE49-F238E27FC236}">
                <a16:creationId xmlns:a16="http://schemas.microsoft.com/office/drawing/2014/main" id="{ADCC9B33-2E48-497C-A4FC-FF94191C567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98900" y="5108575"/>
            <a:ext cx="0" cy="914400"/>
          </a:xfrm>
          <a:prstGeom prst="line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hlink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5614" name="Line 12">
            <a:extLst>
              <a:ext uri="{FF2B5EF4-FFF2-40B4-BE49-F238E27FC236}">
                <a16:creationId xmlns:a16="http://schemas.microsoft.com/office/drawing/2014/main" id="{86DD5DA2-BEE6-46DC-976F-B41C8F2C59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5925" y="5435600"/>
            <a:ext cx="0" cy="587375"/>
          </a:xfrm>
          <a:prstGeom prst="line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hlink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5615" name="Line 13">
            <a:extLst>
              <a:ext uri="{FF2B5EF4-FFF2-40B4-BE49-F238E27FC236}">
                <a16:creationId xmlns:a16="http://schemas.microsoft.com/office/drawing/2014/main" id="{370C817E-F722-478B-8B94-A51B4902C7B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5788" y="5480050"/>
            <a:ext cx="0" cy="542925"/>
          </a:xfrm>
          <a:prstGeom prst="line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hlink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5616" name="Line 14">
            <a:extLst>
              <a:ext uri="{FF2B5EF4-FFF2-40B4-BE49-F238E27FC236}">
                <a16:creationId xmlns:a16="http://schemas.microsoft.com/office/drawing/2014/main" id="{594A7E39-2A7D-40B5-9D09-A425A173254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7475" y="4452938"/>
            <a:ext cx="0" cy="1570037"/>
          </a:xfrm>
          <a:prstGeom prst="line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hlink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5617" name="Line 15">
            <a:extLst>
              <a:ext uri="{FF2B5EF4-FFF2-40B4-BE49-F238E27FC236}">
                <a16:creationId xmlns:a16="http://schemas.microsoft.com/office/drawing/2014/main" id="{81078350-DC98-4F0F-91B6-FBD3CDDECB1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6225" y="4611688"/>
            <a:ext cx="0" cy="1411287"/>
          </a:xfrm>
          <a:prstGeom prst="line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hlink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5618" name="Line 16">
            <a:extLst>
              <a:ext uri="{FF2B5EF4-FFF2-40B4-BE49-F238E27FC236}">
                <a16:creationId xmlns:a16="http://schemas.microsoft.com/office/drawing/2014/main" id="{E699BB5E-875D-4922-A174-353B1265936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4500" y="4781550"/>
            <a:ext cx="0" cy="1241425"/>
          </a:xfrm>
          <a:prstGeom prst="line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hlink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5619" name="Line 17">
            <a:extLst>
              <a:ext uri="{FF2B5EF4-FFF2-40B4-BE49-F238E27FC236}">
                <a16:creationId xmlns:a16="http://schemas.microsoft.com/office/drawing/2014/main" id="{45F8079C-FC4E-474A-A42F-2EA21BB4B17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0413" y="5108575"/>
            <a:ext cx="0" cy="914400"/>
          </a:xfrm>
          <a:prstGeom prst="line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hlink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5620" name="Line 18">
            <a:extLst>
              <a:ext uri="{FF2B5EF4-FFF2-40B4-BE49-F238E27FC236}">
                <a16:creationId xmlns:a16="http://schemas.microsoft.com/office/drawing/2014/main" id="{D77B2746-C9C3-45F9-AF12-F972965EE0E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83250" y="4938713"/>
            <a:ext cx="0" cy="1084262"/>
          </a:xfrm>
          <a:prstGeom prst="line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hlink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5621" name="Line 19">
            <a:extLst>
              <a:ext uri="{FF2B5EF4-FFF2-40B4-BE49-F238E27FC236}">
                <a16:creationId xmlns:a16="http://schemas.microsoft.com/office/drawing/2014/main" id="{DD1933F9-E878-4387-900D-9E1A9369A42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0275" y="5267325"/>
            <a:ext cx="0" cy="755650"/>
          </a:xfrm>
          <a:prstGeom prst="line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hlink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5622" name="Line 20">
            <a:extLst>
              <a:ext uri="{FF2B5EF4-FFF2-40B4-BE49-F238E27FC236}">
                <a16:creationId xmlns:a16="http://schemas.microsoft.com/office/drawing/2014/main" id="{5892AE1E-3C31-4855-BB32-91ADD7B0D7E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9025" y="5424488"/>
            <a:ext cx="0" cy="598487"/>
          </a:xfrm>
          <a:prstGeom prst="line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hlink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5623" name="Line 21">
            <a:extLst>
              <a:ext uri="{FF2B5EF4-FFF2-40B4-BE49-F238E27FC236}">
                <a16:creationId xmlns:a16="http://schemas.microsoft.com/office/drawing/2014/main" id="{9F4C5E3D-8D23-47FF-8FEF-54ADFBEEC0E1}"/>
              </a:ext>
            </a:extLst>
          </p:cNvPr>
          <p:cNvSpPr>
            <a:spLocks noChangeShapeType="1"/>
          </p:cNvSpPr>
          <p:nvPr/>
        </p:nvSpPr>
        <p:spPr bwMode="auto">
          <a:xfrm>
            <a:off x="6337300" y="5495925"/>
            <a:ext cx="0" cy="527050"/>
          </a:xfrm>
          <a:prstGeom prst="line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hlink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5624" name="Rectangle 22">
            <a:extLst>
              <a:ext uri="{FF2B5EF4-FFF2-40B4-BE49-F238E27FC236}">
                <a16:creationId xmlns:a16="http://schemas.microsoft.com/office/drawing/2014/main" id="{9472BC5A-30BF-4D35-B16C-EF8B0498E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3163" y="6038850"/>
            <a:ext cx="4525962" cy="2905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717847" name="Rectangle 23">
            <a:extLst>
              <a:ext uri="{FF2B5EF4-FFF2-40B4-BE49-F238E27FC236}">
                <a16:creationId xmlns:a16="http://schemas.microsoft.com/office/drawing/2014/main" id="{3BB7EB8E-C5E1-428C-B2C0-22C6B7890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4563" y="6024563"/>
            <a:ext cx="2441575" cy="36353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GB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Transmission Queue</a:t>
            </a:r>
          </a:p>
        </p:txBody>
      </p:sp>
      <p:sp>
        <p:nvSpPr>
          <p:cNvPr id="25626" name="Rectangle 24">
            <a:extLst>
              <a:ext uri="{FF2B5EF4-FFF2-40B4-BE49-F238E27FC236}">
                <a16:creationId xmlns:a16="http://schemas.microsoft.com/office/drawing/2014/main" id="{7CF639F3-F5E6-477B-85A9-FA86E0957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663" y="4084638"/>
            <a:ext cx="1273175" cy="2921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717849" name="Rectangle 25">
            <a:extLst>
              <a:ext uri="{FF2B5EF4-FFF2-40B4-BE49-F238E27FC236}">
                <a16:creationId xmlns:a16="http://schemas.microsoft.com/office/drawing/2014/main" id="{3C5D2BC0-CF40-4DC4-A9CF-18ACB9E38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070350"/>
            <a:ext cx="1209675" cy="3635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GB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Queue #1</a:t>
            </a:r>
          </a:p>
        </p:txBody>
      </p:sp>
      <p:sp>
        <p:nvSpPr>
          <p:cNvPr id="25628" name="Rectangle 26">
            <a:extLst>
              <a:ext uri="{FF2B5EF4-FFF2-40B4-BE49-F238E27FC236}">
                <a16:creationId xmlns:a16="http://schemas.microsoft.com/office/drawing/2014/main" id="{28E6605C-1B53-46BD-AF63-12DE065B4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2413" y="4254500"/>
            <a:ext cx="1273175" cy="2905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717851" name="Rectangle 27">
            <a:extLst>
              <a:ext uri="{FF2B5EF4-FFF2-40B4-BE49-F238E27FC236}">
                <a16:creationId xmlns:a16="http://schemas.microsoft.com/office/drawing/2014/main" id="{47791F32-BC22-4F0A-9A36-35EFBDC66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750" y="4238625"/>
            <a:ext cx="1209675" cy="3635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GB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Queue #2</a:t>
            </a:r>
          </a:p>
        </p:txBody>
      </p:sp>
      <p:sp>
        <p:nvSpPr>
          <p:cNvPr id="25630" name="Rectangle 28">
            <a:extLst>
              <a:ext uri="{FF2B5EF4-FFF2-40B4-BE49-F238E27FC236}">
                <a16:creationId xmlns:a16="http://schemas.microsoft.com/office/drawing/2014/main" id="{97BFEC3C-ECA1-4FE0-885F-083E47578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0688" y="4413250"/>
            <a:ext cx="1273175" cy="2905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717853" name="Rectangle 29">
            <a:extLst>
              <a:ext uri="{FF2B5EF4-FFF2-40B4-BE49-F238E27FC236}">
                <a16:creationId xmlns:a16="http://schemas.microsoft.com/office/drawing/2014/main" id="{8C5EADE5-0056-418E-ACBB-3FE6AE710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4025" y="4397375"/>
            <a:ext cx="1209675" cy="3635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GB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Queue #3</a:t>
            </a:r>
          </a:p>
        </p:txBody>
      </p:sp>
      <p:sp>
        <p:nvSpPr>
          <p:cNvPr id="25632" name="Rectangle 30">
            <a:extLst>
              <a:ext uri="{FF2B5EF4-FFF2-40B4-BE49-F238E27FC236}">
                <a16:creationId xmlns:a16="http://schemas.microsoft.com/office/drawing/2014/main" id="{FA703C08-4B32-403B-BCCD-4A739D437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9438" y="4581525"/>
            <a:ext cx="1273175" cy="2921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717855" name="Rectangle 31">
            <a:extLst>
              <a:ext uri="{FF2B5EF4-FFF2-40B4-BE49-F238E27FC236}">
                <a16:creationId xmlns:a16="http://schemas.microsoft.com/office/drawing/2014/main" id="{03521B24-E3D0-49B1-AF61-C6AED715A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2775" y="4567238"/>
            <a:ext cx="1209675" cy="36353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GB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Queue #4</a:t>
            </a:r>
          </a:p>
        </p:txBody>
      </p:sp>
      <p:sp>
        <p:nvSpPr>
          <p:cNvPr id="25634" name="Rectangle 32">
            <a:extLst>
              <a:ext uri="{FF2B5EF4-FFF2-40B4-BE49-F238E27FC236}">
                <a16:creationId xmlns:a16="http://schemas.microsoft.com/office/drawing/2014/main" id="{1428AC20-C16A-46B3-94CB-C4CE3FAA4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740275"/>
            <a:ext cx="1273175" cy="2905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717857" name="Rectangle 33">
            <a:extLst>
              <a:ext uri="{FF2B5EF4-FFF2-40B4-BE49-F238E27FC236}">
                <a16:creationId xmlns:a16="http://schemas.microsoft.com/office/drawing/2014/main" id="{57D357D1-101D-4BB4-8906-A01C933F7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9938" y="4724400"/>
            <a:ext cx="1209675" cy="3635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GB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Queue #5</a:t>
            </a:r>
          </a:p>
        </p:txBody>
      </p:sp>
      <p:sp>
        <p:nvSpPr>
          <p:cNvPr id="25636" name="Rectangle 34">
            <a:extLst>
              <a:ext uri="{FF2B5EF4-FFF2-40B4-BE49-F238E27FC236}">
                <a16:creationId xmlns:a16="http://schemas.microsoft.com/office/drawing/2014/main" id="{97F4B7A1-24C2-4D8C-9B68-8875DB3E5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6463" y="4899025"/>
            <a:ext cx="1273175" cy="2905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717859" name="Rectangle 35">
            <a:extLst>
              <a:ext uri="{FF2B5EF4-FFF2-40B4-BE49-F238E27FC236}">
                <a16:creationId xmlns:a16="http://schemas.microsoft.com/office/drawing/2014/main" id="{8C25A7B3-E582-4398-BB21-066EBB72F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9800" y="4883150"/>
            <a:ext cx="1209675" cy="3635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GB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Queue #6</a:t>
            </a:r>
          </a:p>
        </p:txBody>
      </p:sp>
      <p:sp>
        <p:nvSpPr>
          <p:cNvPr id="25638" name="Rectangle 36">
            <a:extLst>
              <a:ext uri="{FF2B5EF4-FFF2-40B4-BE49-F238E27FC236}">
                <a16:creationId xmlns:a16="http://schemas.microsoft.com/office/drawing/2014/main" id="{D8FA85F8-CBF0-4B1F-B72B-ABCF21FA0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175" y="4084638"/>
            <a:ext cx="1273175" cy="2921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717861" name="Rectangle 37">
            <a:extLst>
              <a:ext uri="{FF2B5EF4-FFF2-40B4-BE49-F238E27FC236}">
                <a16:creationId xmlns:a16="http://schemas.microsoft.com/office/drawing/2014/main" id="{7E86D968-3019-485F-995B-1CF69C2D8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6925" y="4070350"/>
            <a:ext cx="1209675" cy="3635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GB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Queue #9</a:t>
            </a:r>
          </a:p>
        </p:txBody>
      </p:sp>
      <p:sp>
        <p:nvSpPr>
          <p:cNvPr id="25640" name="Rectangle 38">
            <a:extLst>
              <a:ext uri="{FF2B5EF4-FFF2-40B4-BE49-F238E27FC236}">
                <a16:creationId xmlns:a16="http://schemas.microsoft.com/office/drawing/2014/main" id="{F5658EC5-4950-4CAD-BEAF-4DCD13EF4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8850" y="4243388"/>
            <a:ext cx="1273175" cy="2905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717863" name="Rectangle 39">
            <a:extLst>
              <a:ext uri="{FF2B5EF4-FFF2-40B4-BE49-F238E27FC236}">
                <a16:creationId xmlns:a16="http://schemas.microsoft.com/office/drawing/2014/main" id="{6CBF1CDD-2588-438A-BCC6-8B483763D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7100" y="4227513"/>
            <a:ext cx="1336675" cy="36353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GB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Queue #10</a:t>
            </a:r>
          </a:p>
        </p:txBody>
      </p:sp>
      <p:sp>
        <p:nvSpPr>
          <p:cNvPr id="25642" name="Rectangle 40">
            <a:extLst>
              <a:ext uri="{FF2B5EF4-FFF2-40B4-BE49-F238E27FC236}">
                <a16:creationId xmlns:a16="http://schemas.microsoft.com/office/drawing/2014/main" id="{855AECE6-9325-4BA5-A3D8-31518E653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8713" y="4413250"/>
            <a:ext cx="1273175" cy="2905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717865" name="Rectangle 41">
            <a:extLst>
              <a:ext uri="{FF2B5EF4-FFF2-40B4-BE49-F238E27FC236}">
                <a16:creationId xmlns:a16="http://schemas.microsoft.com/office/drawing/2014/main" id="{441B094F-0156-4B95-A28C-4D20F0C99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6963" y="4397375"/>
            <a:ext cx="1336675" cy="3635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GB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Queue #11</a:t>
            </a:r>
          </a:p>
        </p:txBody>
      </p:sp>
      <p:sp>
        <p:nvSpPr>
          <p:cNvPr id="25644" name="Rectangle 42">
            <a:extLst>
              <a:ext uri="{FF2B5EF4-FFF2-40B4-BE49-F238E27FC236}">
                <a16:creationId xmlns:a16="http://schemas.microsoft.com/office/drawing/2014/main" id="{2D369B38-B6EB-4310-9EE5-07AF24A77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875" y="4570413"/>
            <a:ext cx="1273175" cy="2905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717867" name="Rectangle 43">
            <a:extLst>
              <a:ext uri="{FF2B5EF4-FFF2-40B4-BE49-F238E27FC236}">
                <a16:creationId xmlns:a16="http://schemas.microsoft.com/office/drawing/2014/main" id="{851AE91B-99C1-4A5E-9A1B-94987B94C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125" y="4556125"/>
            <a:ext cx="1336675" cy="3635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GB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Queue #12</a:t>
            </a:r>
          </a:p>
        </p:txBody>
      </p:sp>
      <p:sp>
        <p:nvSpPr>
          <p:cNvPr id="25646" name="Rectangle 44">
            <a:extLst>
              <a:ext uri="{FF2B5EF4-FFF2-40B4-BE49-F238E27FC236}">
                <a16:creationId xmlns:a16="http://schemas.microsoft.com/office/drawing/2014/main" id="{DB6040F5-A8A1-4FE5-AC56-4B3932FDC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25" y="4740275"/>
            <a:ext cx="1273175" cy="2905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717869" name="Rectangle 45">
            <a:extLst>
              <a:ext uri="{FF2B5EF4-FFF2-40B4-BE49-F238E27FC236}">
                <a16:creationId xmlns:a16="http://schemas.microsoft.com/office/drawing/2014/main" id="{E28B712D-32EB-476A-B2FA-8D6D66494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875" y="4724400"/>
            <a:ext cx="1336675" cy="3635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GB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Queue #13</a:t>
            </a:r>
          </a:p>
        </p:txBody>
      </p:sp>
      <p:sp>
        <p:nvSpPr>
          <p:cNvPr id="25648" name="Rectangle 46">
            <a:extLst>
              <a:ext uri="{FF2B5EF4-FFF2-40B4-BE49-F238E27FC236}">
                <a16:creationId xmlns:a16="http://schemas.microsoft.com/office/drawing/2014/main" id="{544D4D5B-B9A4-4736-B669-83FC83E50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6075" y="4899025"/>
            <a:ext cx="1271588" cy="2905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717871" name="Rectangle 47">
            <a:extLst>
              <a:ext uri="{FF2B5EF4-FFF2-40B4-BE49-F238E27FC236}">
                <a16:creationId xmlns:a16="http://schemas.microsoft.com/office/drawing/2014/main" id="{E7D9527E-8BEE-4CBD-9F00-14A722630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2738" y="4883150"/>
            <a:ext cx="1336675" cy="3635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GB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Queue #14</a:t>
            </a:r>
          </a:p>
        </p:txBody>
      </p:sp>
      <p:sp>
        <p:nvSpPr>
          <p:cNvPr id="25650" name="Rectangle 48">
            <a:extLst>
              <a:ext uri="{FF2B5EF4-FFF2-40B4-BE49-F238E27FC236}">
                <a16:creationId xmlns:a16="http://schemas.microsoft.com/office/drawing/2014/main" id="{E4E3DD21-C2DB-4FCE-82CA-CC0B298C6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1650" y="5056188"/>
            <a:ext cx="1273175" cy="2905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717873" name="Rectangle 49">
            <a:extLst>
              <a:ext uri="{FF2B5EF4-FFF2-40B4-BE49-F238E27FC236}">
                <a16:creationId xmlns:a16="http://schemas.microsoft.com/office/drawing/2014/main" id="{50C627E0-3239-401E-A15B-4D73AB387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9900" y="5041900"/>
            <a:ext cx="1336675" cy="3635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GB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Queue #15</a:t>
            </a:r>
          </a:p>
        </p:txBody>
      </p:sp>
      <p:sp>
        <p:nvSpPr>
          <p:cNvPr id="25652" name="Rectangle 50">
            <a:extLst>
              <a:ext uri="{FF2B5EF4-FFF2-40B4-BE49-F238E27FC236}">
                <a16:creationId xmlns:a16="http://schemas.microsoft.com/office/drawing/2014/main" id="{7A866A47-345C-49D7-A6AA-99ED25C69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5213" y="5067300"/>
            <a:ext cx="1273175" cy="2921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717875" name="Rectangle 51">
            <a:extLst>
              <a:ext uri="{FF2B5EF4-FFF2-40B4-BE49-F238E27FC236}">
                <a16:creationId xmlns:a16="http://schemas.microsoft.com/office/drawing/2014/main" id="{0EAFFB04-6569-49B8-ACBC-5D900A8B2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8550" y="5053013"/>
            <a:ext cx="1209675" cy="36353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GB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Queue #7</a:t>
            </a:r>
          </a:p>
        </p:txBody>
      </p:sp>
      <p:sp>
        <p:nvSpPr>
          <p:cNvPr id="25654" name="Rectangle 52">
            <a:extLst>
              <a:ext uri="{FF2B5EF4-FFF2-40B4-BE49-F238E27FC236}">
                <a16:creationId xmlns:a16="http://schemas.microsoft.com/office/drawing/2014/main" id="{EBEBADF0-401C-4E3B-87DE-7F765E6F4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513" y="5226050"/>
            <a:ext cx="1273175" cy="2905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717877" name="Rectangle 53">
            <a:extLst>
              <a:ext uri="{FF2B5EF4-FFF2-40B4-BE49-F238E27FC236}">
                <a16:creationId xmlns:a16="http://schemas.microsoft.com/office/drawing/2014/main" id="{FE4683CC-F60D-4B8A-B467-D25D7E20E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9763" y="5210175"/>
            <a:ext cx="1336675" cy="3635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GB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Queue #16</a:t>
            </a:r>
          </a:p>
        </p:txBody>
      </p:sp>
      <p:sp>
        <p:nvSpPr>
          <p:cNvPr id="25656" name="Rectangle 54">
            <a:extLst>
              <a:ext uri="{FF2B5EF4-FFF2-40B4-BE49-F238E27FC236}">
                <a16:creationId xmlns:a16="http://schemas.microsoft.com/office/drawing/2014/main" id="{2F888595-6139-4C0C-833C-779E09726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3488" y="5226050"/>
            <a:ext cx="1273175" cy="2905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717879" name="Rectangle 55">
            <a:extLst>
              <a:ext uri="{FF2B5EF4-FFF2-40B4-BE49-F238E27FC236}">
                <a16:creationId xmlns:a16="http://schemas.microsoft.com/office/drawing/2014/main" id="{2CB0BF20-BD04-4122-9132-84FB39249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825" y="5210175"/>
            <a:ext cx="1209675" cy="3635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GB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Queue #8</a:t>
            </a:r>
          </a:p>
        </p:txBody>
      </p:sp>
      <p:sp>
        <p:nvSpPr>
          <p:cNvPr id="25658" name="Oval 56">
            <a:extLst>
              <a:ext uri="{FF2B5EF4-FFF2-40B4-BE49-F238E27FC236}">
                <a16:creationId xmlns:a16="http://schemas.microsoft.com/office/drawing/2014/main" id="{403CB225-68A5-40E2-902D-AFF0CCF0D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7825" y="5632450"/>
            <a:ext cx="3768725" cy="24606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25659" name="Line 57">
            <a:extLst>
              <a:ext uri="{FF2B5EF4-FFF2-40B4-BE49-F238E27FC236}">
                <a16:creationId xmlns:a16="http://schemas.microsoft.com/office/drawing/2014/main" id="{4CF60A7B-24E5-4F82-B037-877461B43EA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0900" y="5886450"/>
            <a:ext cx="203200" cy="0"/>
          </a:xfrm>
          <a:prstGeom prst="line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  <a:round/>
            <a:headEnd type="triangle" w="med" len="med"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5660" name="Rectangle 58">
            <a:extLst>
              <a:ext uri="{FF2B5EF4-FFF2-40B4-BE49-F238E27FC236}">
                <a16:creationId xmlns:a16="http://schemas.microsoft.com/office/drawing/2014/main" id="{1E55DD6B-357F-4A2C-912D-34796103B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4413" y="3119438"/>
            <a:ext cx="1566862" cy="3270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lIns="82550" tIns="41275" rIns="82550" bIns="41275">
            <a:spAutoFit/>
          </a:bodyPr>
          <a:lstStyle>
            <a:lvl1pPr defTabSz="722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22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22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22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22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223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223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223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223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id-ID" sz="1600" b="1"/>
              <a:t>Control Traffic</a:t>
            </a:r>
          </a:p>
        </p:txBody>
      </p:sp>
      <p:sp>
        <p:nvSpPr>
          <p:cNvPr id="25661" name="Line 59">
            <a:extLst>
              <a:ext uri="{FF2B5EF4-FFF2-40B4-BE49-F238E27FC236}">
                <a16:creationId xmlns:a16="http://schemas.microsoft.com/office/drawing/2014/main" id="{745101F9-0C81-4FAD-9800-A8F25E7671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95675" y="3190875"/>
            <a:ext cx="685800" cy="876300"/>
          </a:xfrm>
          <a:prstGeom prst="line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hlink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5662" name="Line 60">
            <a:extLst>
              <a:ext uri="{FF2B5EF4-FFF2-40B4-BE49-F238E27FC236}">
                <a16:creationId xmlns:a16="http://schemas.microsoft.com/office/drawing/2014/main" id="{F050E99B-59D6-4AA8-B31B-514C256C13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30613" y="3225800"/>
            <a:ext cx="584200" cy="1009650"/>
          </a:xfrm>
          <a:prstGeom prst="line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hlink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5663" name="Line 61">
            <a:extLst>
              <a:ext uri="{FF2B5EF4-FFF2-40B4-BE49-F238E27FC236}">
                <a16:creationId xmlns:a16="http://schemas.microsoft.com/office/drawing/2014/main" id="{C7FF25DF-1B76-4E7B-BFBB-4DD30DD52D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98900" y="3292475"/>
            <a:ext cx="395288" cy="1290638"/>
          </a:xfrm>
          <a:prstGeom prst="line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hlink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5664" name="Line 62">
            <a:extLst>
              <a:ext uri="{FF2B5EF4-FFF2-40B4-BE49-F238E27FC236}">
                <a16:creationId xmlns:a16="http://schemas.microsoft.com/office/drawing/2014/main" id="{A31CBFA2-FC0C-47C4-83C9-E88593FE89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44950" y="3316288"/>
            <a:ext cx="282575" cy="1390650"/>
          </a:xfrm>
          <a:prstGeom prst="line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hlink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5665" name="Line 63">
            <a:extLst>
              <a:ext uri="{FF2B5EF4-FFF2-40B4-BE49-F238E27FC236}">
                <a16:creationId xmlns:a16="http://schemas.microsoft.com/office/drawing/2014/main" id="{9EF53981-4199-4A8D-B950-3B6B8948F5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2125" y="3371850"/>
            <a:ext cx="104775" cy="1681163"/>
          </a:xfrm>
          <a:prstGeom prst="line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hlink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5666" name="Line 64">
            <a:extLst>
              <a:ext uri="{FF2B5EF4-FFF2-40B4-BE49-F238E27FC236}">
                <a16:creationId xmlns:a16="http://schemas.microsoft.com/office/drawing/2014/main" id="{4216A798-0F7F-4724-BB30-AF883341E0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67188" y="3349625"/>
            <a:ext cx="206375" cy="1535113"/>
          </a:xfrm>
          <a:prstGeom prst="line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hlink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5667" name="Line 65">
            <a:extLst>
              <a:ext uri="{FF2B5EF4-FFF2-40B4-BE49-F238E27FC236}">
                <a16:creationId xmlns:a16="http://schemas.microsoft.com/office/drawing/2014/main" id="{996A66BE-E60C-4412-ABA9-2F741E7F958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2938" y="3417888"/>
            <a:ext cx="28575" cy="1792287"/>
          </a:xfrm>
          <a:prstGeom prst="line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hlink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5668" name="Line 66">
            <a:extLst>
              <a:ext uri="{FF2B5EF4-FFF2-40B4-BE49-F238E27FC236}">
                <a16:creationId xmlns:a16="http://schemas.microsoft.com/office/drawing/2014/main" id="{34C30FB7-948E-49E2-9171-EA889890046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8850" y="3259138"/>
            <a:ext cx="357188" cy="801687"/>
          </a:xfrm>
          <a:prstGeom prst="line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hlink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5669" name="Line 67">
            <a:extLst>
              <a:ext uri="{FF2B5EF4-FFF2-40B4-BE49-F238E27FC236}">
                <a16:creationId xmlns:a16="http://schemas.microsoft.com/office/drawing/2014/main" id="{B429D3F2-BC11-450F-A52B-59E5CD844CC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1075" y="3236913"/>
            <a:ext cx="633413" cy="1147762"/>
          </a:xfrm>
          <a:prstGeom prst="line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hlink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5670" name="Line 68">
            <a:extLst>
              <a:ext uri="{FF2B5EF4-FFF2-40B4-BE49-F238E27FC236}">
                <a16:creationId xmlns:a16="http://schemas.microsoft.com/office/drawing/2014/main" id="{C2FFDBB1-6039-4FA9-99FE-8B370A7B5C7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2188" y="3225800"/>
            <a:ext cx="939800" cy="1495425"/>
          </a:xfrm>
          <a:prstGeom prst="line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hlink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5671" name="Line 69">
            <a:extLst>
              <a:ext uri="{FF2B5EF4-FFF2-40B4-BE49-F238E27FC236}">
                <a16:creationId xmlns:a16="http://schemas.microsoft.com/office/drawing/2014/main" id="{03BF04D2-002A-4354-8715-B7C01B9C2F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3300" y="3225800"/>
            <a:ext cx="1100138" cy="1666875"/>
          </a:xfrm>
          <a:prstGeom prst="line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hlink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5672" name="Line 70">
            <a:extLst>
              <a:ext uri="{FF2B5EF4-FFF2-40B4-BE49-F238E27FC236}">
                <a16:creationId xmlns:a16="http://schemas.microsoft.com/office/drawing/2014/main" id="{2A3E2927-6315-486C-8447-5EB82FEECB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3300" y="3214688"/>
            <a:ext cx="1277938" cy="1830387"/>
          </a:xfrm>
          <a:prstGeom prst="line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hlink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5673" name="Line 71">
            <a:extLst>
              <a:ext uri="{FF2B5EF4-FFF2-40B4-BE49-F238E27FC236}">
                <a16:creationId xmlns:a16="http://schemas.microsoft.com/office/drawing/2014/main" id="{AB137355-8E99-44B7-80A0-0991B5FD27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4413" y="3214688"/>
            <a:ext cx="1476375" cy="1995487"/>
          </a:xfrm>
          <a:prstGeom prst="line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hlink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5674" name="Line 72">
            <a:extLst>
              <a:ext uri="{FF2B5EF4-FFF2-40B4-BE49-F238E27FC236}">
                <a16:creationId xmlns:a16="http://schemas.microsoft.com/office/drawing/2014/main" id="{A6462A19-C617-4D7A-891F-923166B099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79963" y="3248025"/>
            <a:ext cx="498475" cy="965200"/>
          </a:xfrm>
          <a:prstGeom prst="line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hlink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5675" name="Line 73">
            <a:extLst>
              <a:ext uri="{FF2B5EF4-FFF2-40B4-BE49-F238E27FC236}">
                <a16:creationId xmlns:a16="http://schemas.microsoft.com/office/drawing/2014/main" id="{12755A39-CFFA-4B51-8398-A5F15D8C865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1075" y="3236913"/>
            <a:ext cx="798513" cy="1312862"/>
          </a:xfrm>
          <a:prstGeom prst="line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hlink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5676" name="Line 74">
            <a:extLst>
              <a:ext uri="{FF2B5EF4-FFF2-40B4-BE49-F238E27FC236}">
                <a16:creationId xmlns:a16="http://schemas.microsoft.com/office/drawing/2014/main" id="{804DBECC-B1AB-410C-B7E0-59DF912278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52850" y="3259138"/>
            <a:ext cx="508000" cy="1122362"/>
          </a:xfrm>
          <a:prstGeom prst="line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hlink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5677" name="Line 75">
            <a:extLst>
              <a:ext uri="{FF2B5EF4-FFF2-40B4-BE49-F238E27FC236}">
                <a16:creationId xmlns:a16="http://schemas.microsoft.com/office/drawing/2014/main" id="{49A4BD2B-AE27-4FEE-9559-2F3453C920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6925" y="1774825"/>
            <a:ext cx="0" cy="609600"/>
          </a:xfrm>
          <a:prstGeom prst="line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hlink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5678" name="Freeform 76">
            <a:extLst>
              <a:ext uri="{FF2B5EF4-FFF2-40B4-BE49-F238E27FC236}">
                <a16:creationId xmlns:a16="http://schemas.microsoft.com/office/drawing/2014/main" id="{6E3CE074-6D5C-4803-AFCE-303DC1B8BDB2}"/>
              </a:ext>
            </a:extLst>
          </p:cNvPr>
          <p:cNvSpPr>
            <a:spLocks/>
          </p:cNvSpPr>
          <p:nvPr/>
        </p:nvSpPr>
        <p:spPr bwMode="auto">
          <a:xfrm>
            <a:off x="3881438" y="2403475"/>
            <a:ext cx="1458912" cy="1143000"/>
          </a:xfrm>
          <a:custGeom>
            <a:avLst/>
            <a:gdLst>
              <a:gd name="T0" fmla="*/ 459 w 919"/>
              <a:gd name="T1" fmla="*/ 0 h 720"/>
              <a:gd name="T2" fmla="*/ 0 w 919"/>
              <a:gd name="T3" fmla="*/ 359 h 720"/>
              <a:gd name="T4" fmla="*/ 459 w 919"/>
              <a:gd name="T5" fmla="*/ 719 h 720"/>
              <a:gd name="T6" fmla="*/ 918 w 919"/>
              <a:gd name="T7" fmla="*/ 359 h 720"/>
              <a:gd name="T8" fmla="*/ 459 w 919"/>
              <a:gd name="T9" fmla="*/ 0 h 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9" h="720">
                <a:moveTo>
                  <a:pt x="459" y="0"/>
                </a:moveTo>
                <a:lnTo>
                  <a:pt x="0" y="359"/>
                </a:lnTo>
                <a:lnTo>
                  <a:pt x="459" y="719"/>
                </a:lnTo>
                <a:lnTo>
                  <a:pt x="918" y="359"/>
                </a:lnTo>
                <a:lnTo>
                  <a:pt x="459" y="0"/>
                </a:ln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25400" cap="rnd" cmpd="sng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endParaRPr lang="id-ID"/>
          </a:p>
        </p:txBody>
      </p:sp>
      <p:sp>
        <p:nvSpPr>
          <p:cNvPr id="717901" name="Rectangle 77">
            <a:extLst>
              <a:ext uri="{FF2B5EF4-FFF2-40B4-BE49-F238E27FC236}">
                <a16:creationId xmlns:a16="http://schemas.microsoft.com/office/drawing/2014/main" id="{80120AA5-0522-46FB-BF00-9543C94DB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3200" y="2638425"/>
            <a:ext cx="1196975" cy="8318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GB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Priority</a:t>
            </a:r>
            <a:br>
              <a:rPr lang="en-GB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en-GB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(Access)</a:t>
            </a:r>
            <a:br>
              <a:rPr lang="en-GB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en-GB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List </a:t>
            </a:r>
          </a:p>
        </p:txBody>
      </p:sp>
      <p:sp>
        <p:nvSpPr>
          <p:cNvPr id="25680" name="Freeform 78">
            <a:extLst>
              <a:ext uri="{FF2B5EF4-FFF2-40B4-BE49-F238E27FC236}">
                <a16:creationId xmlns:a16="http://schemas.microsoft.com/office/drawing/2014/main" id="{0872788C-8D1F-48FA-8953-A78D28B6D123}"/>
              </a:ext>
            </a:extLst>
          </p:cNvPr>
          <p:cNvSpPr>
            <a:spLocks/>
          </p:cNvSpPr>
          <p:nvPr/>
        </p:nvSpPr>
        <p:spPr bwMode="auto">
          <a:xfrm>
            <a:off x="3881438" y="1431925"/>
            <a:ext cx="1458912" cy="646113"/>
          </a:xfrm>
          <a:custGeom>
            <a:avLst/>
            <a:gdLst>
              <a:gd name="T0" fmla="*/ 70 w 919"/>
              <a:gd name="T1" fmla="*/ 0 h 407"/>
              <a:gd name="T2" fmla="*/ 0 w 919"/>
              <a:gd name="T3" fmla="*/ 203 h 407"/>
              <a:gd name="T4" fmla="*/ 70 w 919"/>
              <a:gd name="T5" fmla="*/ 406 h 407"/>
              <a:gd name="T6" fmla="*/ 847 w 919"/>
              <a:gd name="T7" fmla="*/ 406 h 407"/>
              <a:gd name="T8" fmla="*/ 918 w 919"/>
              <a:gd name="T9" fmla="*/ 203 h 407"/>
              <a:gd name="T10" fmla="*/ 847 w 919"/>
              <a:gd name="T11" fmla="*/ 0 h 407"/>
              <a:gd name="T12" fmla="*/ 70 w 919"/>
              <a:gd name="T13" fmla="*/ 0 h 4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19" h="407">
                <a:moveTo>
                  <a:pt x="70" y="0"/>
                </a:moveTo>
                <a:lnTo>
                  <a:pt x="0" y="203"/>
                </a:lnTo>
                <a:lnTo>
                  <a:pt x="70" y="406"/>
                </a:lnTo>
                <a:lnTo>
                  <a:pt x="847" y="406"/>
                </a:lnTo>
                <a:lnTo>
                  <a:pt x="918" y="203"/>
                </a:lnTo>
                <a:lnTo>
                  <a:pt x="847" y="0"/>
                </a:lnTo>
                <a:lnTo>
                  <a:pt x="70" y="0"/>
                </a:ln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25400" cap="rnd" cmpd="sng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endParaRPr lang="id-ID"/>
          </a:p>
        </p:txBody>
      </p:sp>
      <p:sp>
        <p:nvSpPr>
          <p:cNvPr id="717903" name="Rectangle 79">
            <a:extLst>
              <a:ext uri="{FF2B5EF4-FFF2-40B4-BE49-F238E27FC236}">
                <a16:creationId xmlns:a16="http://schemas.microsoft.com/office/drawing/2014/main" id="{59834878-3FA2-4E82-B6F0-9A05D20B1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600200"/>
            <a:ext cx="1298575" cy="3635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GB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Forwarder</a:t>
            </a:r>
          </a:p>
        </p:txBody>
      </p:sp>
    </p:spTree>
    <p:extLst>
      <p:ext uri="{BB962C8B-B14F-4D97-AF65-F5344CB8AC3E}">
        <p14:creationId xmlns:p14="http://schemas.microsoft.com/office/powerpoint/2010/main" val="538741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>
            <a:extLst>
              <a:ext uri="{FF2B5EF4-FFF2-40B4-BE49-F238E27FC236}">
                <a16:creationId xmlns:a16="http://schemas.microsoft.com/office/drawing/2014/main" id="{4B24BBAD-4E27-40C2-91AF-598385F4A6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id-ID"/>
              <a:t>Pitfalls of </a:t>
            </a:r>
            <a:r>
              <a:rPr lang="en-GB" altLang="id-ID">
                <a:solidFill>
                  <a:srgbClr val="FF0000"/>
                </a:solidFill>
              </a:rPr>
              <a:t>Custom Queuing</a:t>
            </a: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97A238CE-634C-45F8-A1CA-4AAB7D9A1E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id-ID"/>
              <a:t>FIFO by class: </a:t>
            </a:r>
          </a:p>
          <a:p>
            <a:pPr lvl="1" eaLnBrk="1" hangingPunct="1"/>
            <a:r>
              <a:rPr lang="en-GB" altLang="id-ID"/>
              <a:t>Within class, still unpredictable</a:t>
            </a:r>
          </a:p>
        </p:txBody>
      </p:sp>
      <p:sp>
        <p:nvSpPr>
          <p:cNvPr id="26626" name="Slide Number Placeholder 4">
            <a:extLst>
              <a:ext uri="{FF2B5EF4-FFF2-40B4-BE49-F238E27FC236}">
                <a16:creationId xmlns:a16="http://schemas.microsoft.com/office/drawing/2014/main" id="{99EB6C8D-8E6F-4F92-A2AB-FF49624F2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D5403A4-8CFC-4727-8DFB-2901CF340A31}" type="slidenum">
              <a:rPr lang="en-US" altLang="id-ID">
                <a:latin typeface="Arial Black" panose="020B0A04020102020204" pitchFamily="34" charset="0"/>
              </a:rPr>
              <a:pPr/>
              <a:t>23</a:t>
            </a:fld>
            <a:endParaRPr lang="en-US" altLang="id-ID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422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>
            <a:extLst>
              <a:ext uri="{FF2B5EF4-FFF2-40B4-BE49-F238E27FC236}">
                <a16:creationId xmlns:a16="http://schemas.microsoft.com/office/drawing/2014/main" id="{616A9967-F8FE-4186-849E-17EC3660CB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id-ID">
                <a:solidFill>
                  <a:srgbClr val="FF0000"/>
                </a:solidFill>
              </a:rPr>
              <a:t>Weighted Fair Queuing (</a:t>
            </a:r>
            <a:r>
              <a:rPr lang="en-GB" altLang="id-ID" b="1"/>
              <a:t>WFQ</a:t>
            </a:r>
            <a:r>
              <a:rPr lang="en-GB" altLang="id-ID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351C504F-1ED1-4ED7-9C08-4CA7CDFDAF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id-ID"/>
              <a:t>Stated requirement:</a:t>
            </a:r>
          </a:p>
          <a:p>
            <a:pPr lvl="1" eaLnBrk="1" hangingPunct="1"/>
            <a:r>
              <a:rPr lang="en-GB" altLang="id-ID"/>
              <a:t>“Traffic latency must be</a:t>
            </a:r>
            <a:r>
              <a:rPr lang="en-GB" altLang="id-ID">
                <a:solidFill>
                  <a:schemeClr val="accent2"/>
                </a:solidFill>
              </a:rPr>
              <a:t> </a:t>
            </a:r>
            <a:r>
              <a:rPr lang="en-GB" altLang="id-ID" sz="2600">
                <a:solidFill>
                  <a:srgbClr val="FFFF00"/>
                </a:solidFill>
              </a:rPr>
              <a:t>predictable</a:t>
            </a:r>
            <a:r>
              <a:rPr lang="en-GB" altLang="id-ID"/>
              <a:t>”</a:t>
            </a:r>
          </a:p>
          <a:p>
            <a:pPr lvl="1" eaLnBrk="1" hangingPunct="1"/>
            <a:r>
              <a:rPr lang="en-GB" altLang="id-ID"/>
              <a:t>“Reserved flows must achieve </a:t>
            </a:r>
            <a:br>
              <a:rPr lang="en-GB" altLang="id-ID"/>
            </a:br>
            <a:r>
              <a:rPr lang="en-GB" altLang="id-ID"/>
              <a:t>a certain </a:t>
            </a:r>
            <a:r>
              <a:rPr lang="en-GB" altLang="id-ID" sz="2600">
                <a:solidFill>
                  <a:srgbClr val="FFFF00"/>
                </a:solidFill>
              </a:rPr>
              <a:t>bandwidth</a:t>
            </a:r>
            <a:r>
              <a:rPr lang="en-GB" altLang="id-ID" sz="2600">
                <a:solidFill>
                  <a:schemeClr val="accent2"/>
                </a:solidFill>
              </a:rPr>
              <a:t> </a:t>
            </a:r>
            <a:r>
              <a:rPr lang="en-GB" altLang="id-ID"/>
              <a:t>and </a:t>
            </a:r>
            <a:r>
              <a:rPr lang="en-GB" altLang="id-ID" sz="2600">
                <a:solidFill>
                  <a:srgbClr val="FFFF00"/>
                </a:solidFill>
              </a:rPr>
              <a:t>latency</a:t>
            </a:r>
            <a:r>
              <a:rPr lang="en-GB" altLang="id-ID"/>
              <a:t>”</a:t>
            </a:r>
          </a:p>
        </p:txBody>
      </p:sp>
      <p:sp>
        <p:nvSpPr>
          <p:cNvPr id="27650" name="Slide Number Placeholder 4">
            <a:extLst>
              <a:ext uri="{FF2B5EF4-FFF2-40B4-BE49-F238E27FC236}">
                <a16:creationId xmlns:a16="http://schemas.microsoft.com/office/drawing/2014/main" id="{60BE3E76-E896-4362-B3A9-3CC1BA2EF1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EE85114-F404-4657-BDE7-98FD6EAF1BC8}" type="slidenum">
              <a:rPr lang="en-US" altLang="id-ID">
                <a:latin typeface="Arial Black" panose="020B0A04020102020204" pitchFamily="34" charset="0"/>
              </a:rPr>
              <a:pPr/>
              <a:t>24</a:t>
            </a:fld>
            <a:endParaRPr lang="en-US" altLang="id-ID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518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>
            <a:extLst>
              <a:ext uri="{FF2B5EF4-FFF2-40B4-BE49-F238E27FC236}">
                <a16:creationId xmlns:a16="http://schemas.microsoft.com/office/drawing/2014/main" id="{183D40E7-62C6-4511-9304-B55A8EBD66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id-ID"/>
              <a:t>Fair Queuing Approach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B9948019-032C-49D5-9103-6A0EF733C1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id-ID" dirty="0" err="1"/>
              <a:t>Enqueue</a:t>
            </a:r>
            <a:r>
              <a:rPr lang="en-GB" altLang="id-ID" dirty="0"/>
              <a:t> traffic in the sequence </a:t>
            </a:r>
            <a:br>
              <a:rPr lang="en-GB" altLang="id-ID" dirty="0"/>
            </a:br>
            <a:r>
              <a:rPr lang="en-GB" altLang="id-ID" dirty="0"/>
              <a:t>the TDM would deliver it</a:t>
            </a:r>
          </a:p>
          <a:p>
            <a:pPr eaLnBrk="1" hangingPunct="1"/>
            <a:r>
              <a:rPr lang="en-GB" altLang="id-ID" dirty="0"/>
              <a:t>As a result, be as fair as the TDM</a:t>
            </a:r>
          </a:p>
        </p:txBody>
      </p:sp>
      <p:sp>
        <p:nvSpPr>
          <p:cNvPr id="28674" name="Slide Number Placeholder 4">
            <a:extLst>
              <a:ext uri="{FF2B5EF4-FFF2-40B4-BE49-F238E27FC236}">
                <a16:creationId xmlns:a16="http://schemas.microsoft.com/office/drawing/2014/main" id="{152A24EA-5774-4F12-B630-BDFCDC2AE1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5E51BA2-D6C3-440F-80AA-31D851422AD0}" type="slidenum">
              <a:rPr lang="en-US" altLang="id-ID">
                <a:latin typeface="Arial Black" panose="020B0A04020102020204" pitchFamily="34" charset="0"/>
              </a:rPr>
              <a:pPr/>
              <a:t>25</a:t>
            </a:fld>
            <a:endParaRPr lang="en-US" altLang="id-ID">
              <a:latin typeface="Arial Black" panose="020B0A04020102020204" pitchFamily="34" charset="0"/>
            </a:endParaRPr>
          </a:p>
        </p:txBody>
      </p:sp>
      <p:grpSp>
        <p:nvGrpSpPr>
          <p:cNvPr id="28678" name="Group 4">
            <a:extLst>
              <a:ext uri="{FF2B5EF4-FFF2-40B4-BE49-F238E27FC236}">
                <a16:creationId xmlns:a16="http://schemas.microsoft.com/office/drawing/2014/main" id="{3D8AFBC1-0D4D-4F02-91E3-35947C8DC376}"/>
              </a:ext>
            </a:extLst>
          </p:cNvPr>
          <p:cNvGrpSpPr>
            <a:grpSpLocks/>
          </p:cNvGrpSpPr>
          <p:nvPr/>
        </p:nvGrpSpPr>
        <p:grpSpPr bwMode="auto">
          <a:xfrm>
            <a:off x="1691680" y="3645024"/>
            <a:ext cx="6194425" cy="2152650"/>
            <a:chOff x="828" y="851"/>
            <a:chExt cx="3469" cy="1206"/>
          </a:xfrm>
        </p:grpSpPr>
        <p:sp>
          <p:nvSpPr>
            <p:cNvPr id="28679" name="Freeform 5">
              <a:extLst>
                <a:ext uri="{FF2B5EF4-FFF2-40B4-BE49-F238E27FC236}">
                  <a16:creationId xmlns:a16="http://schemas.microsoft.com/office/drawing/2014/main" id="{63563144-9F29-4EE8-9C2A-3BC5A1B72E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4" y="1126"/>
              <a:ext cx="211" cy="659"/>
            </a:xfrm>
            <a:custGeom>
              <a:avLst/>
              <a:gdLst>
                <a:gd name="T0" fmla="*/ 0 w 211"/>
                <a:gd name="T1" fmla="*/ 658 h 659"/>
                <a:gd name="T2" fmla="*/ 210 w 211"/>
                <a:gd name="T3" fmla="*/ 658 h 659"/>
                <a:gd name="T4" fmla="*/ 210 w 211"/>
                <a:gd name="T5" fmla="*/ 0 h 659"/>
                <a:gd name="T6" fmla="*/ 0 w 211"/>
                <a:gd name="T7" fmla="*/ 0 h 6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659">
                  <a:moveTo>
                    <a:pt x="0" y="658"/>
                  </a:moveTo>
                  <a:lnTo>
                    <a:pt x="210" y="658"/>
                  </a:lnTo>
                  <a:lnTo>
                    <a:pt x="210" y="0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8680" name="Line 6">
              <a:extLst>
                <a:ext uri="{FF2B5EF4-FFF2-40B4-BE49-F238E27FC236}">
                  <a16:creationId xmlns:a16="http://schemas.microsoft.com/office/drawing/2014/main" id="{F2872D77-BE21-418B-BAD9-CFED10C38A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1" y="1454"/>
              <a:ext cx="3136" cy="1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8681" name="Rectangle 7">
              <a:extLst>
                <a:ext uri="{FF2B5EF4-FFF2-40B4-BE49-F238E27FC236}">
                  <a16:creationId xmlns:a16="http://schemas.microsoft.com/office/drawing/2014/main" id="{4E1E2D7C-5047-4CBF-B8FE-AD96C84BF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1" y="1571"/>
              <a:ext cx="119" cy="101"/>
            </a:xfrm>
            <a:prstGeom prst="rect">
              <a:avLst/>
            </a:prstGeom>
            <a:solidFill>
              <a:srgbClr val="2AFF8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28682" name="Rectangle 8">
              <a:extLst>
                <a:ext uri="{FF2B5EF4-FFF2-40B4-BE49-F238E27FC236}">
                  <a16:creationId xmlns:a16="http://schemas.microsoft.com/office/drawing/2014/main" id="{87F286DE-D648-407E-990F-CCF76F356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5" y="1405"/>
              <a:ext cx="154" cy="100"/>
            </a:xfrm>
            <a:prstGeom prst="rect">
              <a:avLst/>
            </a:prstGeom>
            <a:solidFill>
              <a:srgbClr val="2AFF8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28683" name="Rectangle 9">
              <a:extLst>
                <a:ext uri="{FF2B5EF4-FFF2-40B4-BE49-F238E27FC236}">
                  <a16:creationId xmlns:a16="http://schemas.microsoft.com/office/drawing/2014/main" id="{08D1DE05-C013-4222-8E83-8973CC629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7" y="1405"/>
              <a:ext cx="159" cy="100"/>
            </a:xfrm>
            <a:prstGeom prst="rect">
              <a:avLst/>
            </a:prstGeom>
            <a:solidFill>
              <a:srgbClr val="2AFF8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28684" name="Rectangle 10">
              <a:extLst>
                <a:ext uri="{FF2B5EF4-FFF2-40B4-BE49-F238E27FC236}">
                  <a16:creationId xmlns:a16="http://schemas.microsoft.com/office/drawing/2014/main" id="{A3B1756C-74DE-4AFD-AC3C-46DF0606C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3" y="1405"/>
              <a:ext cx="160" cy="100"/>
            </a:xfrm>
            <a:prstGeom prst="rect">
              <a:avLst/>
            </a:prstGeom>
            <a:solidFill>
              <a:srgbClr val="2AFF8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28685" name="Rectangle 11">
              <a:extLst>
                <a:ext uri="{FF2B5EF4-FFF2-40B4-BE49-F238E27FC236}">
                  <a16:creationId xmlns:a16="http://schemas.microsoft.com/office/drawing/2014/main" id="{5AC72E52-1884-4E88-AE25-E9BB421CD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0" y="1405"/>
              <a:ext cx="157" cy="100"/>
            </a:xfrm>
            <a:prstGeom prst="rect">
              <a:avLst/>
            </a:prstGeom>
            <a:solidFill>
              <a:srgbClr val="2AFF8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28686" name="Rectangle 12">
              <a:extLst>
                <a:ext uri="{FF2B5EF4-FFF2-40B4-BE49-F238E27FC236}">
                  <a16:creationId xmlns:a16="http://schemas.microsoft.com/office/drawing/2014/main" id="{E6C9D967-5096-4853-A769-4AC940955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7" y="1295"/>
              <a:ext cx="159" cy="102"/>
            </a:xfrm>
            <a:prstGeom prst="rect">
              <a:avLst/>
            </a:prstGeom>
            <a:solidFill>
              <a:srgbClr val="2AFF8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28687" name="Rectangle 13">
              <a:extLst>
                <a:ext uri="{FF2B5EF4-FFF2-40B4-BE49-F238E27FC236}">
                  <a16:creationId xmlns:a16="http://schemas.microsoft.com/office/drawing/2014/main" id="{E829B332-381D-4BF6-90E4-E7FBA7083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0" y="1295"/>
              <a:ext cx="158" cy="102"/>
            </a:xfrm>
            <a:prstGeom prst="rect">
              <a:avLst/>
            </a:prstGeom>
            <a:solidFill>
              <a:srgbClr val="2AFF8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28688" name="Rectangle 14">
              <a:extLst>
                <a:ext uri="{FF2B5EF4-FFF2-40B4-BE49-F238E27FC236}">
                  <a16:creationId xmlns:a16="http://schemas.microsoft.com/office/drawing/2014/main" id="{7C6BFA67-38CD-48BD-B489-C59D1D4C2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2" y="1295"/>
              <a:ext cx="159" cy="102"/>
            </a:xfrm>
            <a:prstGeom prst="rect">
              <a:avLst/>
            </a:prstGeom>
            <a:solidFill>
              <a:srgbClr val="2AFF8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28689" name="Rectangle 15">
              <a:extLst>
                <a:ext uri="{FF2B5EF4-FFF2-40B4-BE49-F238E27FC236}">
                  <a16:creationId xmlns:a16="http://schemas.microsoft.com/office/drawing/2014/main" id="{2F103B72-F474-4314-A525-726E62BF4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" y="1295"/>
              <a:ext cx="156" cy="102"/>
            </a:xfrm>
            <a:prstGeom prst="rect">
              <a:avLst/>
            </a:prstGeom>
            <a:solidFill>
              <a:srgbClr val="2AFF8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pic>
          <p:nvPicPr>
            <p:cNvPr id="28690" name="Picture 16">
              <a:extLst>
                <a:ext uri="{FF2B5EF4-FFF2-40B4-BE49-F238E27FC236}">
                  <a16:creationId xmlns:a16="http://schemas.microsoft.com/office/drawing/2014/main" id="{8949B65A-99F9-4F89-8FD1-38EE96C48BB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3" y="851"/>
              <a:ext cx="496" cy="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91" name="Picture 17">
              <a:extLst>
                <a:ext uri="{FF2B5EF4-FFF2-40B4-BE49-F238E27FC236}">
                  <a16:creationId xmlns:a16="http://schemas.microsoft.com/office/drawing/2014/main" id="{5D05E4C9-43C8-4973-B80A-0D1DBDC146E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" y="1246"/>
              <a:ext cx="608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92" name="Picture 18">
              <a:extLst>
                <a:ext uri="{FF2B5EF4-FFF2-40B4-BE49-F238E27FC236}">
                  <a16:creationId xmlns:a16="http://schemas.microsoft.com/office/drawing/2014/main" id="{D05AA087-6591-40BE-9322-51AF147035E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3" y="1625"/>
              <a:ext cx="529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93" name="Picture 19">
              <a:extLst>
                <a:ext uri="{FF2B5EF4-FFF2-40B4-BE49-F238E27FC236}">
                  <a16:creationId xmlns:a16="http://schemas.microsoft.com/office/drawing/2014/main" id="{450F2C79-4885-4401-8FD2-EEE70F2C837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0" y="1305"/>
              <a:ext cx="457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728903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>
            <a:extLst>
              <a:ext uri="{FF2B5EF4-FFF2-40B4-BE49-F238E27FC236}">
                <a16:creationId xmlns:a16="http://schemas.microsoft.com/office/drawing/2014/main" id="{590DEE70-1BDA-416E-8572-498087F49E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id-ID"/>
              <a:t>Effects of Fair Queuing</a:t>
            </a:r>
          </a:p>
        </p:txBody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0D824BBB-33F0-4F19-87B1-C41D254C8A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id-ID"/>
              <a:t>Low-bandwidth flows get</a:t>
            </a:r>
          </a:p>
          <a:p>
            <a:pPr lvl="1" eaLnBrk="1" hangingPunct="1"/>
            <a:r>
              <a:rPr lang="en-GB" altLang="id-ID"/>
              <a:t>As much bandwidth as they can use</a:t>
            </a:r>
          </a:p>
          <a:p>
            <a:pPr lvl="1" eaLnBrk="1" hangingPunct="1"/>
            <a:r>
              <a:rPr lang="en-GB" altLang="id-ID"/>
              <a:t>Timely service</a:t>
            </a:r>
          </a:p>
          <a:p>
            <a:pPr eaLnBrk="1" hangingPunct="1"/>
            <a:r>
              <a:rPr lang="en-GB" altLang="id-ID"/>
              <a:t>High-bandwidth flows</a:t>
            </a:r>
          </a:p>
          <a:p>
            <a:pPr lvl="1" eaLnBrk="1" hangingPunct="1"/>
            <a:r>
              <a:rPr lang="en-GB" altLang="id-ID"/>
              <a:t>Interleave traffic</a:t>
            </a:r>
          </a:p>
          <a:p>
            <a:pPr lvl="1" eaLnBrk="1" hangingPunct="1"/>
            <a:r>
              <a:rPr lang="en-GB" altLang="id-ID"/>
              <a:t>Cooperatively share bandwidth</a:t>
            </a:r>
          </a:p>
          <a:p>
            <a:pPr lvl="1" eaLnBrk="1" hangingPunct="1"/>
            <a:r>
              <a:rPr lang="en-GB" altLang="id-ID"/>
              <a:t>Absorb latency</a:t>
            </a:r>
          </a:p>
        </p:txBody>
      </p:sp>
      <p:sp>
        <p:nvSpPr>
          <p:cNvPr id="29698" name="Slide Number Placeholder 4">
            <a:extLst>
              <a:ext uri="{FF2B5EF4-FFF2-40B4-BE49-F238E27FC236}">
                <a16:creationId xmlns:a16="http://schemas.microsoft.com/office/drawing/2014/main" id="{F34AF11D-10E2-44B5-9E0A-8B357E67E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07487A-8D99-44BA-AE99-36F3A87E28E9}" type="slidenum">
              <a:rPr lang="en-US" altLang="id-ID">
                <a:latin typeface="Arial Black" panose="020B0A04020102020204" pitchFamily="34" charset="0"/>
              </a:rPr>
              <a:pPr/>
              <a:t>26</a:t>
            </a:fld>
            <a:endParaRPr lang="en-US" altLang="id-ID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3774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>
            <a:extLst>
              <a:ext uri="{FF2B5EF4-FFF2-40B4-BE49-F238E27FC236}">
                <a16:creationId xmlns:a16="http://schemas.microsoft.com/office/drawing/2014/main" id="{1E2B4D55-90C3-42EC-9546-B15FEC7A43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id-ID"/>
              <a:t>What Weighting Does</a:t>
            </a:r>
          </a:p>
        </p:txBody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id="{262E2CA7-3D71-4DB1-8FC8-AE519D7EFD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id-ID"/>
              <a:t>In TDM</a:t>
            </a:r>
          </a:p>
          <a:p>
            <a:pPr lvl="1" eaLnBrk="1" hangingPunct="1"/>
            <a:r>
              <a:rPr lang="en-GB" altLang="id-ID"/>
              <a:t>Channel speed determines message “duration”</a:t>
            </a:r>
          </a:p>
          <a:p>
            <a:pPr eaLnBrk="1" hangingPunct="1"/>
            <a:r>
              <a:rPr lang="en-GB" altLang="id-ID"/>
              <a:t>In WFQ</a:t>
            </a:r>
          </a:p>
          <a:p>
            <a:pPr lvl="1" eaLnBrk="1" hangingPunct="1"/>
            <a:r>
              <a:rPr lang="en-GB" altLang="id-ID"/>
              <a:t>Multiplier on message length changes </a:t>
            </a:r>
            <a:br>
              <a:rPr lang="en-GB" altLang="id-ID"/>
            </a:br>
            <a:r>
              <a:rPr lang="en-GB" altLang="id-ID"/>
              <a:t>simulated message “duration”</a:t>
            </a:r>
          </a:p>
          <a:p>
            <a:pPr eaLnBrk="1" hangingPunct="1"/>
            <a:r>
              <a:rPr lang="en-GB" altLang="id-ID"/>
              <a:t>Result:</a:t>
            </a:r>
          </a:p>
          <a:p>
            <a:pPr lvl="1" eaLnBrk="1" hangingPunct="1"/>
            <a:r>
              <a:rPr lang="en-GB" altLang="id-ID"/>
              <a:t>Flow’s “fair” share predictably unfair</a:t>
            </a:r>
          </a:p>
        </p:txBody>
      </p:sp>
      <p:sp>
        <p:nvSpPr>
          <p:cNvPr id="30722" name="Slide Number Placeholder 4">
            <a:extLst>
              <a:ext uri="{FF2B5EF4-FFF2-40B4-BE49-F238E27FC236}">
                <a16:creationId xmlns:a16="http://schemas.microsoft.com/office/drawing/2014/main" id="{7883BE7E-E6B1-4D93-8111-AFFAD5E41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AE3DA27-636E-4EE9-BFC2-38F0EBAA9FA0}" type="slidenum">
              <a:rPr lang="en-US" altLang="id-ID">
                <a:latin typeface="Arial Black" panose="020B0A04020102020204" pitchFamily="34" charset="0"/>
              </a:rPr>
              <a:pPr/>
              <a:t>27</a:t>
            </a:fld>
            <a:endParaRPr lang="en-US" altLang="id-ID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1391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>
            <a:extLst>
              <a:ext uri="{FF2B5EF4-FFF2-40B4-BE49-F238E27FC236}">
                <a16:creationId xmlns:a16="http://schemas.microsoft.com/office/drawing/2014/main" id="{5B0F7929-C29B-4DC8-9D6F-49B9622B38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id-ID"/>
              <a:t>Weighted Fair Queuing (WFQ)</a:t>
            </a:r>
          </a:p>
        </p:txBody>
      </p:sp>
      <p:sp>
        <p:nvSpPr>
          <p:cNvPr id="31746" name="Slide Number Placeholder 3">
            <a:extLst>
              <a:ext uri="{FF2B5EF4-FFF2-40B4-BE49-F238E27FC236}">
                <a16:creationId xmlns:a16="http://schemas.microsoft.com/office/drawing/2014/main" id="{AD32A170-D6C7-47A7-BA14-7155B92022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FBF2645-C85D-4F44-A81B-6298BAC75E46}" type="slidenum">
              <a:rPr lang="en-US" altLang="id-ID">
                <a:latin typeface="Arial Black" panose="020B0A04020102020204" pitchFamily="34" charset="0"/>
              </a:rPr>
              <a:pPr/>
              <a:t>28</a:t>
            </a:fld>
            <a:endParaRPr lang="en-US" altLang="id-ID">
              <a:latin typeface="Arial Black" panose="020B0A04020102020204" pitchFamily="34" charset="0"/>
            </a:endParaRPr>
          </a:p>
        </p:txBody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0F7452AF-318B-4BF9-9EF2-2EA2F05CE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219200"/>
            <a:ext cx="4332288" cy="36718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31750" name="Rectangle 4">
            <a:extLst>
              <a:ext uri="{FF2B5EF4-FFF2-40B4-BE49-F238E27FC236}">
                <a16:creationId xmlns:a16="http://schemas.microsoft.com/office/drawing/2014/main" id="{077713E0-64B7-4DAB-B37B-AEBCB1E98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1763" y="1312863"/>
            <a:ext cx="1625600" cy="34718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31751" name="Rectangle 5">
            <a:extLst>
              <a:ext uri="{FF2B5EF4-FFF2-40B4-BE49-F238E27FC236}">
                <a16:creationId xmlns:a16="http://schemas.microsoft.com/office/drawing/2014/main" id="{663986C3-8AD6-4724-9AB1-63E366124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" y="1993900"/>
            <a:ext cx="182880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763" tIns="49988" rIns="101763" bIns="49988">
            <a:spAutoFit/>
          </a:bodyPr>
          <a:lstStyle>
            <a:lvl1pPr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lnSpc>
                <a:spcPct val="90000"/>
              </a:lnSpc>
            </a:pPr>
            <a:r>
              <a:rPr lang="en-GB" altLang="id-ID" b="1"/>
              <a:t>Traffic Destined </a:t>
            </a:r>
            <a:br>
              <a:rPr lang="en-GB" altLang="id-ID" b="1"/>
            </a:br>
            <a:r>
              <a:rPr lang="en-GB" altLang="id-ID" b="1"/>
              <a:t>for Interface</a:t>
            </a:r>
          </a:p>
        </p:txBody>
      </p:sp>
      <p:grpSp>
        <p:nvGrpSpPr>
          <p:cNvPr id="31752" name="Group 6">
            <a:extLst>
              <a:ext uri="{FF2B5EF4-FFF2-40B4-BE49-F238E27FC236}">
                <a16:creationId xmlns:a16="http://schemas.microsoft.com/office/drawing/2014/main" id="{29795762-A62B-4E71-98E2-3217E5D3E82F}"/>
              </a:ext>
            </a:extLst>
          </p:cNvPr>
          <p:cNvGrpSpPr>
            <a:grpSpLocks/>
          </p:cNvGrpSpPr>
          <p:nvPr/>
        </p:nvGrpSpPr>
        <p:grpSpPr bwMode="auto">
          <a:xfrm>
            <a:off x="1333500" y="2867025"/>
            <a:ext cx="279400" cy="236538"/>
            <a:chOff x="821" y="1607"/>
            <a:chExt cx="156" cy="133"/>
          </a:xfrm>
        </p:grpSpPr>
        <p:sp>
          <p:nvSpPr>
            <p:cNvPr id="31849" name="Rectangle 7">
              <a:extLst>
                <a:ext uri="{FF2B5EF4-FFF2-40B4-BE49-F238E27FC236}">
                  <a16:creationId xmlns:a16="http://schemas.microsoft.com/office/drawing/2014/main" id="{B876B1E8-F941-482A-9E65-840447905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" y="1633"/>
              <a:ext cx="128" cy="103"/>
            </a:xfrm>
            <a:prstGeom prst="rect">
              <a:avLst/>
            </a:prstGeom>
            <a:gradFill rotWithShape="0">
              <a:gsLst>
                <a:gs pos="0">
                  <a:srgbClr val="381000"/>
                </a:gs>
                <a:gs pos="50000">
                  <a:srgbClr val="BC3700"/>
                </a:gs>
                <a:gs pos="100000">
                  <a:srgbClr val="381000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31850" name="Freeform 8">
              <a:extLst>
                <a:ext uri="{FF2B5EF4-FFF2-40B4-BE49-F238E27FC236}">
                  <a16:creationId xmlns:a16="http://schemas.microsoft.com/office/drawing/2014/main" id="{3DD5159F-0AA7-4D1A-AA62-B442A89DA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" y="1607"/>
              <a:ext cx="156" cy="23"/>
            </a:xfrm>
            <a:custGeom>
              <a:avLst/>
              <a:gdLst>
                <a:gd name="T0" fmla="*/ 0 w 156"/>
                <a:gd name="T1" fmla="*/ 22 h 23"/>
                <a:gd name="T2" fmla="*/ 22 w 156"/>
                <a:gd name="T3" fmla="*/ 0 h 23"/>
                <a:gd name="T4" fmla="*/ 155 w 156"/>
                <a:gd name="T5" fmla="*/ 0 h 23"/>
                <a:gd name="T6" fmla="*/ 132 w 156"/>
                <a:gd name="T7" fmla="*/ 22 h 23"/>
                <a:gd name="T8" fmla="*/ 0 w 156"/>
                <a:gd name="T9" fmla="*/ 22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6"/>
                <a:gd name="T16" fmla="*/ 0 h 23"/>
                <a:gd name="T17" fmla="*/ 156 w 15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6" h="23">
                  <a:moveTo>
                    <a:pt x="0" y="22"/>
                  </a:moveTo>
                  <a:lnTo>
                    <a:pt x="22" y="0"/>
                  </a:lnTo>
                  <a:lnTo>
                    <a:pt x="155" y="0"/>
                  </a:lnTo>
                  <a:lnTo>
                    <a:pt x="132" y="22"/>
                  </a:lnTo>
                  <a:lnTo>
                    <a:pt x="0" y="22"/>
                  </a:lnTo>
                </a:path>
              </a:pathLst>
            </a:custGeom>
            <a:solidFill>
              <a:srgbClr val="F35B1B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1851" name="Freeform 9">
              <a:extLst>
                <a:ext uri="{FF2B5EF4-FFF2-40B4-BE49-F238E27FC236}">
                  <a16:creationId xmlns:a16="http://schemas.microsoft.com/office/drawing/2014/main" id="{54BFB990-A3BC-440B-AB45-2C31595B5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" y="1607"/>
              <a:ext cx="23" cy="133"/>
            </a:xfrm>
            <a:custGeom>
              <a:avLst/>
              <a:gdLst>
                <a:gd name="T0" fmla="*/ 0 w 23"/>
                <a:gd name="T1" fmla="*/ 132 h 133"/>
                <a:gd name="T2" fmla="*/ 22 w 23"/>
                <a:gd name="T3" fmla="*/ 110 h 133"/>
                <a:gd name="T4" fmla="*/ 22 w 23"/>
                <a:gd name="T5" fmla="*/ 0 h 133"/>
                <a:gd name="T6" fmla="*/ 0 w 23"/>
                <a:gd name="T7" fmla="*/ 22 h 133"/>
                <a:gd name="T8" fmla="*/ 0 w 23"/>
                <a:gd name="T9" fmla="*/ 132 h 1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133"/>
                <a:gd name="T17" fmla="*/ 23 w 23"/>
                <a:gd name="T18" fmla="*/ 133 h 1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133">
                  <a:moveTo>
                    <a:pt x="0" y="132"/>
                  </a:moveTo>
                  <a:lnTo>
                    <a:pt x="22" y="110"/>
                  </a:lnTo>
                  <a:lnTo>
                    <a:pt x="22" y="0"/>
                  </a:lnTo>
                  <a:lnTo>
                    <a:pt x="0" y="22"/>
                  </a:lnTo>
                  <a:lnTo>
                    <a:pt x="0" y="132"/>
                  </a:lnTo>
                </a:path>
              </a:pathLst>
            </a:custGeom>
            <a:solidFill>
              <a:srgbClr val="712000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31753" name="Group 10">
            <a:extLst>
              <a:ext uri="{FF2B5EF4-FFF2-40B4-BE49-F238E27FC236}">
                <a16:creationId xmlns:a16="http://schemas.microsoft.com/office/drawing/2014/main" id="{68D08EF7-C73C-473D-9836-45BFFF1DB74E}"/>
              </a:ext>
            </a:extLst>
          </p:cNvPr>
          <p:cNvGrpSpPr>
            <a:grpSpLocks/>
          </p:cNvGrpSpPr>
          <p:nvPr/>
        </p:nvGrpSpPr>
        <p:grpSpPr bwMode="auto">
          <a:xfrm>
            <a:off x="1693863" y="2867025"/>
            <a:ext cx="236537" cy="236538"/>
            <a:chOff x="1022" y="1607"/>
            <a:chExt cx="133" cy="133"/>
          </a:xfrm>
        </p:grpSpPr>
        <p:sp>
          <p:nvSpPr>
            <p:cNvPr id="31846" name="Rectangle 11">
              <a:extLst>
                <a:ext uri="{FF2B5EF4-FFF2-40B4-BE49-F238E27FC236}">
                  <a16:creationId xmlns:a16="http://schemas.microsoft.com/office/drawing/2014/main" id="{EDAA981F-5533-49DC-A414-F898D97B4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" y="1633"/>
              <a:ext cx="105" cy="103"/>
            </a:xfrm>
            <a:prstGeom prst="rect">
              <a:avLst/>
            </a:prstGeom>
            <a:gradFill rotWithShape="0">
              <a:gsLst>
                <a:gs pos="0">
                  <a:srgbClr val="021245"/>
                </a:gs>
                <a:gs pos="50000">
                  <a:srgbClr val="063DE8"/>
                </a:gs>
                <a:gs pos="100000">
                  <a:srgbClr val="021245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31847" name="Freeform 12">
              <a:extLst>
                <a:ext uri="{FF2B5EF4-FFF2-40B4-BE49-F238E27FC236}">
                  <a16:creationId xmlns:a16="http://schemas.microsoft.com/office/drawing/2014/main" id="{71F4DFA6-9F3B-41E3-9BE5-C34BA9ED8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" y="1607"/>
              <a:ext cx="133" cy="23"/>
            </a:xfrm>
            <a:custGeom>
              <a:avLst/>
              <a:gdLst>
                <a:gd name="T0" fmla="*/ 0 w 133"/>
                <a:gd name="T1" fmla="*/ 22 h 23"/>
                <a:gd name="T2" fmla="*/ 23 w 133"/>
                <a:gd name="T3" fmla="*/ 0 h 23"/>
                <a:gd name="T4" fmla="*/ 132 w 133"/>
                <a:gd name="T5" fmla="*/ 0 h 23"/>
                <a:gd name="T6" fmla="*/ 110 w 133"/>
                <a:gd name="T7" fmla="*/ 22 h 23"/>
                <a:gd name="T8" fmla="*/ 0 w 133"/>
                <a:gd name="T9" fmla="*/ 22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"/>
                <a:gd name="T16" fmla="*/ 0 h 23"/>
                <a:gd name="T17" fmla="*/ 133 w 133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" h="23">
                  <a:moveTo>
                    <a:pt x="0" y="22"/>
                  </a:moveTo>
                  <a:lnTo>
                    <a:pt x="23" y="0"/>
                  </a:lnTo>
                  <a:lnTo>
                    <a:pt x="132" y="0"/>
                  </a:lnTo>
                  <a:lnTo>
                    <a:pt x="110" y="22"/>
                  </a:lnTo>
                  <a:lnTo>
                    <a:pt x="0" y="22"/>
                  </a:lnTo>
                </a:path>
              </a:pathLst>
            </a:custGeom>
            <a:solidFill>
              <a:srgbClr val="618FFD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1848" name="Freeform 13">
              <a:extLst>
                <a:ext uri="{FF2B5EF4-FFF2-40B4-BE49-F238E27FC236}">
                  <a16:creationId xmlns:a16="http://schemas.microsoft.com/office/drawing/2014/main" id="{685A0AB6-74A9-484E-9764-7E2C844FA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" y="1607"/>
              <a:ext cx="23" cy="133"/>
            </a:xfrm>
            <a:custGeom>
              <a:avLst/>
              <a:gdLst>
                <a:gd name="T0" fmla="*/ 0 w 23"/>
                <a:gd name="T1" fmla="*/ 132 h 133"/>
                <a:gd name="T2" fmla="*/ 22 w 23"/>
                <a:gd name="T3" fmla="*/ 110 h 133"/>
                <a:gd name="T4" fmla="*/ 22 w 23"/>
                <a:gd name="T5" fmla="*/ 0 h 133"/>
                <a:gd name="T6" fmla="*/ 0 w 23"/>
                <a:gd name="T7" fmla="*/ 22 h 133"/>
                <a:gd name="T8" fmla="*/ 0 w 23"/>
                <a:gd name="T9" fmla="*/ 132 h 1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133"/>
                <a:gd name="T17" fmla="*/ 23 w 23"/>
                <a:gd name="T18" fmla="*/ 133 h 1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133">
                  <a:moveTo>
                    <a:pt x="0" y="132"/>
                  </a:moveTo>
                  <a:lnTo>
                    <a:pt x="22" y="110"/>
                  </a:lnTo>
                  <a:lnTo>
                    <a:pt x="22" y="0"/>
                  </a:lnTo>
                  <a:lnTo>
                    <a:pt x="0" y="22"/>
                  </a:lnTo>
                  <a:lnTo>
                    <a:pt x="0" y="132"/>
                  </a:lnTo>
                </a:path>
              </a:pathLst>
            </a:custGeom>
            <a:solidFill>
              <a:srgbClr val="00279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31754" name="Group 14">
            <a:extLst>
              <a:ext uri="{FF2B5EF4-FFF2-40B4-BE49-F238E27FC236}">
                <a16:creationId xmlns:a16="http://schemas.microsoft.com/office/drawing/2014/main" id="{58E69D00-4762-40CD-A285-4DB2551F0276}"/>
              </a:ext>
            </a:extLst>
          </p:cNvPr>
          <p:cNvGrpSpPr>
            <a:grpSpLocks/>
          </p:cNvGrpSpPr>
          <p:nvPr/>
        </p:nvGrpSpPr>
        <p:grpSpPr bwMode="auto">
          <a:xfrm>
            <a:off x="885825" y="2867025"/>
            <a:ext cx="355600" cy="236538"/>
            <a:chOff x="570" y="1607"/>
            <a:chExt cx="199" cy="133"/>
          </a:xfrm>
        </p:grpSpPr>
        <p:sp>
          <p:nvSpPr>
            <p:cNvPr id="31843" name="Rectangle 15">
              <a:extLst>
                <a:ext uri="{FF2B5EF4-FFF2-40B4-BE49-F238E27FC236}">
                  <a16:creationId xmlns:a16="http://schemas.microsoft.com/office/drawing/2014/main" id="{3E325F7C-53FA-47AE-A973-C61AE9A98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" y="1633"/>
              <a:ext cx="173" cy="103"/>
            </a:xfrm>
            <a:prstGeom prst="rect">
              <a:avLst/>
            </a:prstGeom>
            <a:gradFill rotWithShape="0">
              <a:gsLst>
                <a:gs pos="0">
                  <a:srgbClr val="062915"/>
                </a:gs>
                <a:gs pos="50000">
                  <a:srgbClr val="158A47"/>
                </a:gs>
                <a:gs pos="100000">
                  <a:srgbClr val="062915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31844" name="Freeform 16">
              <a:extLst>
                <a:ext uri="{FF2B5EF4-FFF2-40B4-BE49-F238E27FC236}">
                  <a16:creationId xmlns:a16="http://schemas.microsoft.com/office/drawing/2014/main" id="{D12F14FB-F647-4FEB-8B32-FDA835993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" y="1607"/>
              <a:ext cx="199" cy="23"/>
            </a:xfrm>
            <a:custGeom>
              <a:avLst/>
              <a:gdLst>
                <a:gd name="T0" fmla="*/ 0 w 199"/>
                <a:gd name="T1" fmla="*/ 22 h 23"/>
                <a:gd name="T2" fmla="*/ 22 w 199"/>
                <a:gd name="T3" fmla="*/ 0 h 23"/>
                <a:gd name="T4" fmla="*/ 198 w 199"/>
                <a:gd name="T5" fmla="*/ 0 h 23"/>
                <a:gd name="T6" fmla="*/ 176 w 199"/>
                <a:gd name="T7" fmla="*/ 22 h 23"/>
                <a:gd name="T8" fmla="*/ 0 w 199"/>
                <a:gd name="T9" fmla="*/ 22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9"/>
                <a:gd name="T16" fmla="*/ 0 h 23"/>
                <a:gd name="T17" fmla="*/ 199 w 199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9" h="23">
                  <a:moveTo>
                    <a:pt x="0" y="22"/>
                  </a:moveTo>
                  <a:lnTo>
                    <a:pt x="22" y="0"/>
                  </a:lnTo>
                  <a:lnTo>
                    <a:pt x="198" y="0"/>
                  </a:lnTo>
                  <a:lnTo>
                    <a:pt x="176" y="22"/>
                  </a:lnTo>
                  <a:lnTo>
                    <a:pt x="0" y="22"/>
                  </a:lnTo>
                </a:path>
              </a:pathLst>
            </a:custGeom>
            <a:solidFill>
              <a:srgbClr val="1BB15B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1845" name="Freeform 17">
              <a:extLst>
                <a:ext uri="{FF2B5EF4-FFF2-40B4-BE49-F238E27FC236}">
                  <a16:creationId xmlns:a16="http://schemas.microsoft.com/office/drawing/2014/main" id="{92AAEEEF-4076-4768-8FC0-BFF676729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" y="1607"/>
              <a:ext cx="22" cy="133"/>
            </a:xfrm>
            <a:custGeom>
              <a:avLst/>
              <a:gdLst>
                <a:gd name="T0" fmla="*/ 0 w 22"/>
                <a:gd name="T1" fmla="*/ 132 h 133"/>
                <a:gd name="T2" fmla="*/ 21 w 22"/>
                <a:gd name="T3" fmla="*/ 110 h 133"/>
                <a:gd name="T4" fmla="*/ 21 w 22"/>
                <a:gd name="T5" fmla="*/ 0 h 133"/>
                <a:gd name="T6" fmla="*/ 0 w 22"/>
                <a:gd name="T7" fmla="*/ 22 h 133"/>
                <a:gd name="T8" fmla="*/ 0 w 22"/>
                <a:gd name="T9" fmla="*/ 132 h 1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133"/>
                <a:gd name="T17" fmla="*/ 22 w 22"/>
                <a:gd name="T18" fmla="*/ 133 h 1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133">
                  <a:moveTo>
                    <a:pt x="0" y="132"/>
                  </a:moveTo>
                  <a:lnTo>
                    <a:pt x="21" y="110"/>
                  </a:lnTo>
                  <a:lnTo>
                    <a:pt x="21" y="0"/>
                  </a:lnTo>
                  <a:lnTo>
                    <a:pt x="0" y="22"/>
                  </a:lnTo>
                  <a:lnTo>
                    <a:pt x="0" y="132"/>
                  </a:lnTo>
                </a:path>
              </a:pathLst>
            </a:custGeom>
            <a:solidFill>
              <a:srgbClr val="0F6333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31755" name="Rectangle 18">
            <a:extLst>
              <a:ext uri="{FF2B5EF4-FFF2-40B4-BE49-F238E27FC236}">
                <a16:creationId xmlns:a16="http://schemas.microsoft.com/office/drawing/2014/main" id="{810738CC-2B17-460D-8104-98A9480A4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7025" y="5259388"/>
            <a:ext cx="1344613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763" tIns="49988" rIns="101763" bIns="49988">
            <a:spAutoFit/>
          </a:bodyPr>
          <a:lstStyle>
            <a:lvl1pPr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altLang="id-ID" sz="1600" b="1"/>
              <a:t>Interface Buffer Resources</a:t>
            </a:r>
          </a:p>
        </p:txBody>
      </p:sp>
      <p:sp>
        <p:nvSpPr>
          <p:cNvPr id="31756" name="Rectangle 19">
            <a:extLst>
              <a:ext uri="{FF2B5EF4-FFF2-40B4-BE49-F238E27FC236}">
                <a16:creationId xmlns:a16="http://schemas.microsoft.com/office/drawing/2014/main" id="{E7D43F18-3171-4416-8925-B761BB34F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0513" y="1390650"/>
            <a:ext cx="1258887" cy="355600"/>
          </a:xfrm>
          <a:prstGeom prst="rect">
            <a:avLst/>
          </a:prstGeom>
          <a:gradFill rotWithShape="0">
            <a:gsLst>
              <a:gs pos="0">
                <a:srgbClr val="FFE59B"/>
              </a:gs>
              <a:gs pos="100000">
                <a:srgbClr val="FFEAA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31757" name="Rectangle 20">
            <a:extLst>
              <a:ext uri="{FF2B5EF4-FFF2-40B4-BE49-F238E27FC236}">
                <a16:creationId xmlns:a16="http://schemas.microsoft.com/office/drawing/2014/main" id="{F351C12E-DF42-4B52-91A7-A565CCAA1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7475" y="4081463"/>
            <a:ext cx="1708150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763" tIns="49988" rIns="101763" bIns="49988">
            <a:spAutoFit/>
          </a:bodyPr>
          <a:lstStyle>
            <a:lvl1pPr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altLang="id-ID" sz="1600" b="1"/>
              <a:t>Configurable Number of Queues </a:t>
            </a:r>
          </a:p>
        </p:txBody>
      </p:sp>
      <p:grpSp>
        <p:nvGrpSpPr>
          <p:cNvPr id="31758" name="Group 21">
            <a:extLst>
              <a:ext uri="{FF2B5EF4-FFF2-40B4-BE49-F238E27FC236}">
                <a16:creationId xmlns:a16="http://schemas.microsoft.com/office/drawing/2014/main" id="{BFC6567F-FD4B-4BF5-95F8-5E6E5690F728}"/>
              </a:ext>
            </a:extLst>
          </p:cNvPr>
          <p:cNvGrpSpPr>
            <a:grpSpLocks/>
          </p:cNvGrpSpPr>
          <p:nvPr/>
        </p:nvGrpSpPr>
        <p:grpSpPr bwMode="auto">
          <a:xfrm>
            <a:off x="4146550" y="1389063"/>
            <a:ext cx="1212850" cy="322262"/>
            <a:chOff x="2396" y="779"/>
            <a:chExt cx="679" cy="181"/>
          </a:xfrm>
        </p:grpSpPr>
        <p:sp>
          <p:nvSpPr>
            <p:cNvPr id="31841" name="Line 22">
              <a:extLst>
                <a:ext uri="{FF2B5EF4-FFF2-40B4-BE49-F238E27FC236}">
                  <a16:creationId xmlns:a16="http://schemas.microsoft.com/office/drawing/2014/main" id="{E4AA5B7C-B68D-48AB-BE1E-EB952FD849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96" y="779"/>
              <a:ext cx="67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1842" name="Line 23">
              <a:extLst>
                <a:ext uri="{FF2B5EF4-FFF2-40B4-BE49-F238E27FC236}">
                  <a16:creationId xmlns:a16="http://schemas.microsoft.com/office/drawing/2014/main" id="{3E48F35A-3FE4-4A8B-8BE5-9DE32CE5D5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96" y="960"/>
              <a:ext cx="67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31759" name="Oval 24">
            <a:extLst>
              <a:ext uri="{FF2B5EF4-FFF2-40B4-BE49-F238E27FC236}">
                <a16:creationId xmlns:a16="http://schemas.microsoft.com/office/drawing/2014/main" id="{D9D254FD-FC5F-4C22-A971-1E386E56D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100" y="2716213"/>
            <a:ext cx="668338" cy="6508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 dirty="0"/>
          </a:p>
        </p:txBody>
      </p:sp>
      <p:sp>
        <p:nvSpPr>
          <p:cNvPr id="31760" name="Freeform 25">
            <a:extLst>
              <a:ext uri="{FF2B5EF4-FFF2-40B4-BE49-F238E27FC236}">
                <a16:creationId xmlns:a16="http://schemas.microsoft.com/office/drawing/2014/main" id="{720C0D23-495E-439C-9480-3E1D649BD650}"/>
              </a:ext>
            </a:extLst>
          </p:cNvPr>
          <p:cNvSpPr>
            <a:spLocks/>
          </p:cNvSpPr>
          <p:nvPr/>
        </p:nvSpPr>
        <p:spPr bwMode="auto">
          <a:xfrm>
            <a:off x="6324600" y="2870200"/>
            <a:ext cx="473075" cy="312738"/>
          </a:xfrm>
          <a:custGeom>
            <a:avLst/>
            <a:gdLst>
              <a:gd name="T0" fmla="*/ 0 w 265"/>
              <a:gd name="T1" fmla="*/ 41 h 175"/>
              <a:gd name="T2" fmla="*/ 177 w 265"/>
              <a:gd name="T3" fmla="*/ 41 h 175"/>
              <a:gd name="T4" fmla="*/ 177 w 265"/>
              <a:gd name="T5" fmla="*/ 0 h 175"/>
              <a:gd name="T6" fmla="*/ 264 w 265"/>
              <a:gd name="T7" fmla="*/ 87 h 175"/>
              <a:gd name="T8" fmla="*/ 177 w 265"/>
              <a:gd name="T9" fmla="*/ 174 h 175"/>
              <a:gd name="T10" fmla="*/ 177 w 265"/>
              <a:gd name="T11" fmla="*/ 128 h 175"/>
              <a:gd name="T12" fmla="*/ 171 w 265"/>
              <a:gd name="T13" fmla="*/ 128 h 175"/>
              <a:gd name="T14" fmla="*/ 157 w 265"/>
              <a:gd name="T15" fmla="*/ 128 h 175"/>
              <a:gd name="T16" fmla="*/ 144 w 265"/>
              <a:gd name="T17" fmla="*/ 128 h 175"/>
              <a:gd name="T18" fmla="*/ 129 w 265"/>
              <a:gd name="T19" fmla="*/ 128 h 175"/>
              <a:gd name="T20" fmla="*/ 0 w 265"/>
              <a:gd name="T21" fmla="*/ 129 h 175"/>
              <a:gd name="T22" fmla="*/ 0 w 265"/>
              <a:gd name="T23" fmla="*/ 41 h 17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65" h="175">
                <a:moveTo>
                  <a:pt x="0" y="41"/>
                </a:moveTo>
                <a:lnTo>
                  <a:pt x="177" y="41"/>
                </a:lnTo>
                <a:lnTo>
                  <a:pt x="177" y="0"/>
                </a:lnTo>
                <a:lnTo>
                  <a:pt x="264" y="87"/>
                </a:lnTo>
                <a:lnTo>
                  <a:pt x="177" y="174"/>
                </a:lnTo>
                <a:lnTo>
                  <a:pt x="177" y="128"/>
                </a:lnTo>
                <a:lnTo>
                  <a:pt x="171" y="128"/>
                </a:lnTo>
                <a:lnTo>
                  <a:pt x="157" y="128"/>
                </a:lnTo>
                <a:lnTo>
                  <a:pt x="144" y="128"/>
                </a:lnTo>
                <a:lnTo>
                  <a:pt x="129" y="128"/>
                </a:lnTo>
                <a:lnTo>
                  <a:pt x="0" y="129"/>
                </a:lnTo>
                <a:lnTo>
                  <a:pt x="0" y="41"/>
                </a:lnTo>
              </a:path>
            </a:pathLst>
          </a:custGeom>
          <a:gradFill rotWithShape="0">
            <a:gsLst>
              <a:gs pos="0">
                <a:srgbClr val="FE9B03"/>
              </a:gs>
              <a:gs pos="100000">
                <a:srgbClr val="FEB94E"/>
              </a:gs>
            </a:gsLst>
            <a:lin ang="0" scaled="1"/>
          </a:gra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endParaRPr lang="id-ID"/>
          </a:p>
        </p:txBody>
      </p:sp>
      <p:sp>
        <p:nvSpPr>
          <p:cNvPr id="31761" name="Freeform 26">
            <a:extLst>
              <a:ext uri="{FF2B5EF4-FFF2-40B4-BE49-F238E27FC236}">
                <a16:creationId xmlns:a16="http://schemas.microsoft.com/office/drawing/2014/main" id="{BC4EAFB6-814E-41F5-B118-96850562E00C}"/>
              </a:ext>
            </a:extLst>
          </p:cNvPr>
          <p:cNvSpPr>
            <a:spLocks/>
          </p:cNvSpPr>
          <p:nvPr/>
        </p:nvSpPr>
        <p:spPr bwMode="auto">
          <a:xfrm>
            <a:off x="5648325" y="2395538"/>
            <a:ext cx="554038" cy="581025"/>
          </a:xfrm>
          <a:custGeom>
            <a:avLst/>
            <a:gdLst>
              <a:gd name="T0" fmla="*/ 34 w 310"/>
              <a:gd name="T1" fmla="*/ 30 h 325"/>
              <a:gd name="T2" fmla="*/ 274 w 310"/>
              <a:gd name="T3" fmla="*/ 230 h 325"/>
              <a:gd name="T4" fmla="*/ 309 w 310"/>
              <a:gd name="T5" fmla="*/ 201 h 325"/>
              <a:gd name="T6" fmla="*/ 309 w 310"/>
              <a:gd name="T7" fmla="*/ 324 h 325"/>
              <a:gd name="T8" fmla="*/ 161 w 310"/>
              <a:gd name="T9" fmla="*/ 324 h 325"/>
              <a:gd name="T10" fmla="*/ 199 w 310"/>
              <a:gd name="T11" fmla="*/ 292 h 325"/>
              <a:gd name="T12" fmla="*/ 198 w 310"/>
              <a:gd name="T13" fmla="*/ 290 h 325"/>
              <a:gd name="T14" fmla="*/ 188 w 310"/>
              <a:gd name="T15" fmla="*/ 283 h 325"/>
              <a:gd name="T16" fmla="*/ 181 w 310"/>
              <a:gd name="T17" fmla="*/ 276 h 325"/>
              <a:gd name="T18" fmla="*/ 171 w 310"/>
              <a:gd name="T19" fmla="*/ 266 h 325"/>
              <a:gd name="T20" fmla="*/ 0 w 310"/>
              <a:gd name="T21" fmla="*/ 122 h 325"/>
              <a:gd name="T22" fmla="*/ 2 w 310"/>
              <a:gd name="T23" fmla="*/ 122 h 325"/>
              <a:gd name="T24" fmla="*/ 2 w 310"/>
              <a:gd name="T25" fmla="*/ 0 h 325"/>
              <a:gd name="T26" fmla="*/ 34 w 310"/>
              <a:gd name="T27" fmla="*/ 30 h 32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10" h="325">
                <a:moveTo>
                  <a:pt x="34" y="30"/>
                </a:moveTo>
                <a:lnTo>
                  <a:pt x="274" y="230"/>
                </a:lnTo>
                <a:lnTo>
                  <a:pt x="309" y="201"/>
                </a:lnTo>
                <a:lnTo>
                  <a:pt x="309" y="324"/>
                </a:lnTo>
                <a:lnTo>
                  <a:pt x="161" y="324"/>
                </a:lnTo>
                <a:lnTo>
                  <a:pt x="199" y="292"/>
                </a:lnTo>
                <a:lnTo>
                  <a:pt x="198" y="290"/>
                </a:lnTo>
                <a:lnTo>
                  <a:pt x="188" y="283"/>
                </a:lnTo>
                <a:lnTo>
                  <a:pt x="181" y="276"/>
                </a:lnTo>
                <a:lnTo>
                  <a:pt x="171" y="266"/>
                </a:lnTo>
                <a:lnTo>
                  <a:pt x="0" y="122"/>
                </a:lnTo>
                <a:lnTo>
                  <a:pt x="2" y="122"/>
                </a:lnTo>
                <a:lnTo>
                  <a:pt x="2" y="0"/>
                </a:lnTo>
                <a:lnTo>
                  <a:pt x="34" y="30"/>
                </a:lnTo>
              </a:path>
            </a:pathLst>
          </a:custGeom>
          <a:gradFill rotWithShape="0">
            <a:gsLst>
              <a:gs pos="0">
                <a:srgbClr val="FE9B03"/>
              </a:gs>
              <a:gs pos="100000">
                <a:srgbClr val="FEB94E"/>
              </a:gs>
            </a:gsLst>
            <a:lin ang="0" scaled="1"/>
          </a:gra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endParaRPr lang="id-ID"/>
          </a:p>
        </p:txBody>
      </p:sp>
      <p:sp>
        <p:nvSpPr>
          <p:cNvPr id="31762" name="Freeform 27">
            <a:extLst>
              <a:ext uri="{FF2B5EF4-FFF2-40B4-BE49-F238E27FC236}">
                <a16:creationId xmlns:a16="http://schemas.microsoft.com/office/drawing/2014/main" id="{FD133F1B-6974-4F18-8F0F-DF2817372EA7}"/>
              </a:ext>
            </a:extLst>
          </p:cNvPr>
          <p:cNvSpPr>
            <a:spLocks/>
          </p:cNvSpPr>
          <p:nvPr/>
        </p:nvSpPr>
        <p:spPr bwMode="auto">
          <a:xfrm>
            <a:off x="2011363" y="2843213"/>
            <a:ext cx="473075" cy="312737"/>
          </a:xfrm>
          <a:custGeom>
            <a:avLst/>
            <a:gdLst>
              <a:gd name="T0" fmla="*/ 0 w 265"/>
              <a:gd name="T1" fmla="*/ 41 h 175"/>
              <a:gd name="T2" fmla="*/ 177 w 265"/>
              <a:gd name="T3" fmla="*/ 41 h 175"/>
              <a:gd name="T4" fmla="*/ 177 w 265"/>
              <a:gd name="T5" fmla="*/ 0 h 175"/>
              <a:gd name="T6" fmla="*/ 264 w 265"/>
              <a:gd name="T7" fmla="*/ 87 h 175"/>
              <a:gd name="T8" fmla="*/ 177 w 265"/>
              <a:gd name="T9" fmla="*/ 174 h 175"/>
              <a:gd name="T10" fmla="*/ 177 w 265"/>
              <a:gd name="T11" fmla="*/ 128 h 175"/>
              <a:gd name="T12" fmla="*/ 171 w 265"/>
              <a:gd name="T13" fmla="*/ 128 h 175"/>
              <a:gd name="T14" fmla="*/ 157 w 265"/>
              <a:gd name="T15" fmla="*/ 128 h 175"/>
              <a:gd name="T16" fmla="*/ 144 w 265"/>
              <a:gd name="T17" fmla="*/ 128 h 175"/>
              <a:gd name="T18" fmla="*/ 129 w 265"/>
              <a:gd name="T19" fmla="*/ 128 h 175"/>
              <a:gd name="T20" fmla="*/ 0 w 265"/>
              <a:gd name="T21" fmla="*/ 129 h 175"/>
              <a:gd name="T22" fmla="*/ 0 w 265"/>
              <a:gd name="T23" fmla="*/ 41 h 17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65" h="175">
                <a:moveTo>
                  <a:pt x="0" y="41"/>
                </a:moveTo>
                <a:lnTo>
                  <a:pt x="177" y="41"/>
                </a:lnTo>
                <a:lnTo>
                  <a:pt x="177" y="0"/>
                </a:lnTo>
                <a:lnTo>
                  <a:pt x="264" y="87"/>
                </a:lnTo>
                <a:lnTo>
                  <a:pt x="177" y="174"/>
                </a:lnTo>
                <a:lnTo>
                  <a:pt x="177" y="128"/>
                </a:lnTo>
                <a:lnTo>
                  <a:pt x="171" y="128"/>
                </a:lnTo>
                <a:lnTo>
                  <a:pt x="157" y="128"/>
                </a:lnTo>
                <a:lnTo>
                  <a:pt x="144" y="128"/>
                </a:lnTo>
                <a:lnTo>
                  <a:pt x="129" y="128"/>
                </a:lnTo>
                <a:lnTo>
                  <a:pt x="0" y="129"/>
                </a:lnTo>
                <a:lnTo>
                  <a:pt x="0" y="41"/>
                </a:lnTo>
              </a:path>
            </a:pathLst>
          </a:custGeom>
          <a:gradFill rotWithShape="0">
            <a:gsLst>
              <a:gs pos="0">
                <a:srgbClr val="FE9B03"/>
              </a:gs>
              <a:gs pos="100000">
                <a:srgbClr val="FEB94E"/>
              </a:gs>
            </a:gsLst>
            <a:lin ang="0" scaled="1"/>
          </a:gra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endParaRPr lang="id-ID"/>
          </a:p>
        </p:txBody>
      </p:sp>
      <p:sp>
        <p:nvSpPr>
          <p:cNvPr id="31763" name="Freeform 28">
            <a:extLst>
              <a:ext uri="{FF2B5EF4-FFF2-40B4-BE49-F238E27FC236}">
                <a16:creationId xmlns:a16="http://schemas.microsoft.com/office/drawing/2014/main" id="{4B05E6D2-1C6B-4346-8926-B68C0B82B372}"/>
              </a:ext>
            </a:extLst>
          </p:cNvPr>
          <p:cNvSpPr>
            <a:spLocks/>
          </p:cNvSpPr>
          <p:nvPr/>
        </p:nvSpPr>
        <p:spPr bwMode="auto">
          <a:xfrm>
            <a:off x="3979863" y="4973638"/>
            <a:ext cx="1700212" cy="220662"/>
          </a:xfrm>
          <a:custGeom>
            <a:avLst/>
            <a:gdLst>
              <a:gd name="T0" fmla="*/ 0 w 952"/>
              <a:gd name="T1" fmla="*/ 0 h 124"/>
              <a:gd name="T2" fmla="*/ 0 w 952"/>
              <a:gd name="T3" fmla="*/ 2147483647 h 124"/>
              <a:gd name="T4" fmla="*/ 2147483647 w 952"/>
              <a:gd name="T5" fmla="*/ 2147483647 h 124"/>
              <a:gd name="T6" fmla="*/ 2147483647 w 952"/>
              <a:gd name="T7" fmla="*/ 2147483647 h 124"/>
              <a:gd name="T8" fmla="*/ 2147483647 w 952"/>
              <a:gd name="T9" fmla="*/ 2147483647 h 124"/>
              <a:gd name="T10" fmla="*/ 2147483647 w 952"/>
              <a:gd name="T11" fmla="*/ 2147483647 h 124"/>
              <a:gd name="T12" fmla="*/ 2147483647 w 952"/>
              <a:gd name="T13" fmla="*/ 2147483647 h 1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52"/>
              <a:gd name="T22" fmla="*/ 0 h 124"/>
              <a:gd name="T23" fmla="*/ 952 w 952"/>
              <a:gd name="T24" fmla="*/ 124 h 1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52" h="124">
                <a:moveTo>
                  <a:pt x="0" y="0"/>
                </a:moveTo>
                <a:lnTo>
                  <a:pt x="0" y="53"/>
                </a:lnTo>
                <a:lnTo>
                  <a:pt x="415" y="53"/>
                </a:lnTo>
                <a:lnTo>
                  <a:pt x="464" y="123"/>
                </a:lnTo>
                <a:lnTo>
                  <a:pt x="516" y="50"/>
                </a:lnTo>
                <a:lnTo>
                  <a:pt x="951" y="50"/>
                </a:lnTo>
                <a:lnTo>
                  <a:pt x="951" y="1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1764" name="Freeform 29">
            <a:extLst>
              <a:ext uri="{FF2B5EF4-FFF2-40B4-BE49-F238E27FC236}">
                <a16:creationId xmlns:a16="http://schemas.microsoft.com/office/drawing/2014/main" id="{105F7E4D-CA60-4CE7-B1BF-5349D1751837}"/>
              </a:ext>
            </a:extLst>
          </p:cNvPr>
          <p:cNvSpPr>
            <a:spLocks/>
          </p:cNvSpPr>
          <p:nvPr/>
        </p:nvSpPr>
        <p:spPr bwMode="auto">
          <a:xfrm>
            <a:off x="2125663" y="4989513"/>
            <a:ext cx="1657350" cy="212725"/>
          </a:xfrm>
          <a:custGeom>
            <a:avLst/>
            <a:gdLst>
              <a:gd name="T0" fmla="*/ 0 w 928"/>
              <a:gd name="T1" fmla="*/ 0 h 119"/>
              <a:gd name="T2" fmla="*/ 0 w 928"/>
              <a:gd name="T3" fmla="*/ 2147483647 h 119"/>
              <a:gd name="T4" fmla="*/ 2147483647 w 928"/>
              <a:gd name="T5" fmla="*/ 2147483647 h 119"/>
              <a:gd name="T6" fmla="*/ 2147483647 w 928"/>
              <a:gd name="T7" fmla="*/ 2147483647 h 119"/>
              <a:gd name="T8" fmla="*/ 2147483647 w 928"/>
              <a:gd name="T9" fmla="*/ 2147483647 h 119"/>
              <a:gd name="T10" fmla="*/ 2147483647 w 928"/>
              <a:gd name="T11" fmla="*/ 2147483647 h 119"/>
              <a:gd name="T12" fmla="*/ 2147483647 w 928"/>
              <a:gd name="T13" fmla="*/ 2147483647 h 11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28"/>
              <a:gd name="T22" fmla="*/ 0 h 119"/>
              <a:gd name="T23" fmla="*/ 928 w 928"/>
              <a:gd name="T24" fmla="*/ 119 h 11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28" h="119">
                <a:moveTo>
                  <a:pt x="0" y="0"/>
                </a:moveTo>
                <a:lnTo>
                  <a:pt x="0" y="51"/>
                </a:lnTo>
                <a:lnTo>
                  <a:pt x="404" y="51"/>
                </a:lnTo>
                <a:lnTo>
                  <a:pt x="453" y="118"/>
                </a:lnTo>
                <a:lnTo>
                  <a:pt x="502" y="48"/>
                </a:lnTo>
                <a:lnTo>
                  <a:pt x="927" y="48"/>
                </a:lnTo>
                <a:lnTo>
                  <a:pt x="927" y="1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1765" name="Rectangle 30">
            <a:extLst>
              <a:ext uri="{FF2B5EF4-FFF2-40B4-BE49-F238E27FC236}">
                <a16:creationId xmlns:a16="http://schemas.microsoft.com/office/drawing/2014/main" id="{54FC2AF6-3036-4A4D-A735-1AC540EEC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0513" y="1765300"/>
            <a:ext cx="1258887" cy="338138"/>
          </a:xfrm>
          <a:prstGeom prst="rect">
            <a:avLst/>
          </a:prstGeom>
          <a:gradFill rotWithShape="0">
            <a:gsLst>
              <a:gs pos="0">
                <a:srgbClr val="FFE59B"/>
              </a:gs>
              <a:gs pos="100000">
                <a:srgbClr val="FFEAA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grpSp>
        <p:nvGrpSpPr>
          <p:cNvPr id="31766" name="Group 31">
            <a:extLst>
              <a:ext uri="{FF2B5EF4-FFF2-40B4-BE49-F238E27FC236}">
                <a16:creationId xmlns:a16="http://schemas.microsoft.com/office/drawing/2014/main" id="{E8B15B8E-B50F-433A-B897-6CDD21C8FB8E}"/>
              </a:ext>
            </a:extLst>
          </p:cNvPr>
          <p:cNvGrpSpPr>
            <a:grpSpLocks/>
          </p:cNvGrpSpPr>
          <p:nvPr/>
        </p:nvGrpSpPr>
        <p:grpSpPr bwMode="auto">
          <a:xfrm>
            <a:off x="4146550" y="1763713"/>
            <a:ext cx="1212850" cy="323850"/>
            <a:chOff x="2396" y="989"/>
            <a:chExt cx="679" cy="181"/>
          </a:xfrm>
        </p:grpSpPr>
        <p:sp>
          <p:nvSpPr>
            <p:cNvPr id="31839" name="Line 32">
              <a:extLst>
                <a:ext uri="{FF2B5EF4-FFF2-40B4-BE49-F238E27FC236}">
                  <a16:creationId xmlns:a16="http://schemas.microsoft.com/office/drawing/2014/main" id="{02271CD5-284D-4F7E-A6BF-80BFF23A13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96" y="989"/>
              <a:ext cx="67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1840" name="Line 33">
              <a:extLst>
                <a:ext uri="{FF2B5EF4-FFF2-40B4-BE49-F238E27FC236}">
                  <a16:creationId xmlns:a16="http://schemas.microsoft.com/office/drawing/2014/main" id="{623D5009-DAE4-455A-B9FE-B8F97D8273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96" y="1170"/>
              <a:ext cx="67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31767" name="Freeform 34">
            <a:extLst>
              <a:ext uri="{FF2B5EF4-FFF2-40B4-BE49-F238E27FC236}">
                <a16:creationId xmlns:a16="http://schemas.microsoft.com/office/drawing/2014/main" id="{A621F40D-D7B0-448F-A7D3-4DAAA790D4C3}"/>
              </a:ext>
            </a:extLst>
          </p:cNvPr>
          <p:cNvSpPr>
            <a:spLocks/>
          </p:cNvSpPr>
          <p:nvPr/>
        </p:nvSpPr>
        <p:spPr bwMode="auto">
          <a:xfrm>
            <a:off x="2678113" y="2370138"/>
            <a:ext cx="1325562" cy="830262"/>
          </a:xfrm>
          <a:custGeom>
            <a:avLst/>
            <a:gdLst>
              <a:gd name="T0" fmla="*/ 0 w 742"/>
              <a:gd name="T1" fmla="*/ 447 h 465"/>
              <a:gd name="T2" fmla="*/ 712 w 742"/>
              <a:gd name="T3" fmla="*/ 94 h 465"/>
              <a:gd name="T4" fmla="*/ 741 w 742"/>
              <a:gd name="T5" fmla="*/ 123 h 465"/>
              <a:gd name="T6" fmla="*/ 741 w 742"/>
              <a:gd name="T7" fmla="*/ 0 h 465"/>
              <a:gd name="T8" fmla="*/ 618 w 742"/>
              <a:gd name="T9" fmla="*/ 0 h 465"/>
              <a:gd name="T10" fmla="*/ 650 w 742"/>
              <a:gd name="T11" fmla="*/ 32 h 465"/>
              <a:gd name="T12" fmla="*/ 649 w 742"/>
              <a:gd name="T13" fmla="*/ 34 h 465"/>
              <a:gd name="T14" fmla="*/ 641 w 742"/>
              <a:gd name="T15" fmla="*/ 41 h 465"/>
              <a:gd name="T16" fmla="*/ 635 w 742"/>
              <a:gd name="T17" fmla="*/ 48 h 465"/>
              <a:gd name="T18" fmla="*/ 627 w 742"/>
              <a:gd name="T19" fmla="*/ 58 h 465"/>
              <a:gd name="T20" fmla="*/ 0 w 742"/>
              <a:gd name="T21" fmla="*/ 353 h 465"/>
              <a:gd name="T22" fmla="*/ 0 w 742"/>
              <a:gd name="T23" fmla="*/ 361 h 465"/>
              <a:gd name="T24" fmla="*/ 8 w 742"/>
              <a:gd name="T25" fmla="*/ 353 h 465"/>
              <a:gd name="T26" fmla="*/ 25 w 742"/>
              <a:gd name="T27" fmla="*/ 464 h 465"/>
              <a:gd name="T28" fmla="*/ 0 w 742"/>
              <a:gd name="T29" fmla="*/ 447 h 46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742" h="465">
                <a:moveTo>
                  <a:pt x="0" y="447"/>
                </a:moveTo>
                <a:lnTo>
                  <a:pt x="712" y="94"/>
                </a:lnTo>
                <a:lnTo>
                  <a:pt x="741" y="123"/>
                </a:lnTo>
                <a:lnTo>
                  <a:pt x="741" y="0"/>
                </a:lnTo>
                <a:lnTo>
                  <a:pt x="618" y="0"/>
                </a:lnTo>
                <a:lnTo>
                  <a:pt x="650" y="32"/>
                </a:lnTo>
                <a:lnTo>
                  <a:pt x="649" y="34"/>
                </a:lnTo>
                <a:lnTo>
                  <a:pt x="641" y="41"/>
                </a:lnTo>
                <a:lnTo>
                  <a:pt x="635" y="48"/>
                </a:lnTo>
                <a:lnTo>
                  <a:pt x="627" y="58"/>
                </a:lnTo>
                <a:lnTo>
                  <a:pt x="0" y="353"/>
                </a:lnTo>
                <a:lnTo>
                  <a:pt x="0" y="361"/>
                </a:lnTo>
                <a:lnTo>
                  <a:pt x="8" y="353"/>
                </a:lnTo>
                <a:lnTo>
                  <a:pt x="25" y="464"/>
                </a:lnTo>
                <a:lnTo>
                  <a:pt x="0" y="447"/>
                </a:lnTo>
              </a:path>
            </a:pathLst>
          </a:custGeom>
          <a:gradFill rotWithShape="0">
            <a:gsLst>
              <a:gs pos="0">
                <a:srgbClr val="FE9B03"/>
              </a:gs>
              <a:gs pos="100000">
                <a:srgbClr val="FEB94E"/>
              </a:gs>
            </a:gsLst>
            <a:lin ang="0" scaled="1"/>
          </a:gra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endParaRPr lang="id-ID"/>
          </a:p>
        </p:txBody>
      </p:sp>
      <p:grpSp>
        <p:nvGrpSpPr>
          <p:cNvPr id="31768" name="Group 35">
            <a:extLst>
              <a:ext uri="{FF2B5EF4-FFF2-40B4-BE49-F238E27FC236}">
                <a16:creationId xmlns:a16="http://schemas.microsoft.com/office/drawing/2014/main" id="{1E2F7803-4903-4020-9FF8-8C387E1BBA32}"/>
              </a:ext>
            </a:extLst>
          </p:cNvPr>
          <p:cNvGrpSpPr>
            <a:grpSpLocks/>
          </p:cNvGrpSpPr>
          <p:nvPr/>
        </p:nvGrpSpPr>
        <p:grpSpPr bwMode="auto">
          <a:xfrm>
            <a:off x="2433638" y="2684463"/>
            <a:ext cx="1081087" cy="927100"/>
            <a:chOff x="1437" y="1505"/>
            <a:chExt cx="605" cy="519"/>
          </a:xfrm>
          <a:solidFill>
            <a:schemeClr val="bg1"/>
          </a:solidFill>
        </p:grpSpPr>
        <p:sp>
          <p:nvSpPr>
            <p:cNvPr id="31836" name="AutoShape 36">
              <a:extLst>
                <a:ext uri="{FF2B5EF4-FFF2-40B4-BE49-F238E27FC236}">
                  <a16:creationId xmlns:a16="http://schemas.microsoft.com/office/drawing/2014/main" id="{0CE3F887-BD77-49E4-90C0-41C98578FCF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1437" y="1567"/>
              <a:ext cx="539" cy="447"/>
            </a:xfrm>
            <a:prstGeom prst="triangle">
              <a:avLst>
                <a:gd name="adj" fmla="val 49986"/>
              </a:avLst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31837" name="Freeform 37">
              <a:extLst>
                <a:ext uri="{FF2B5EF4-FFF2-40B4-BE49-F238E27FC236}">
                  <a16:creationId xmlns:a16="http://schemas.microsoft.com/office/drawing/2014/main" id="{BC5448BE-AE26-464A-A510-2394BAA57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" y="1505"/>
              <a:ext cx="603" cy="58"/>
            </a:xfrm>
            <a:custGeom>
              <a:avLst/>
              <a:gdLst>
                <a:gd name="T0" fmla="*/ 0 w 603"/>
                <a:gd name="T1" fmla="*/ 57 h 58"/>
                <a:gd name="T2" fmla="*/ 60 w 603"/>
                <a:gd name="T3" fmla="*/ 0 h 58"/>
                <a:gd name="T4" fmla="*/ 602 w 603"/>
                <a:gd name="T5" fmla="*/ 0 h 58"/>
                <a:gd name="T6" fmla="*/ 541 w 603"/>
                <a:gd name="T7" fmla="*/ 57 h 58"/>
                <a:gd name="T8" fmla="*/ 0 w 603"/>
                <a:gd name="T9" fmla="*/ 5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3"/>
                <a:gd name="T16" fmla="*/ 0 h 58"/>
                <a:gd name="T17" fmla="*/ 603 w 603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3" h="58">
                  <a:moveTo>
                    <a:pt x="0" y="57"/>
                  </a:moveTo>
                  <a:lnTo>
                    <a:pt x="60" y="0"/>
                  </a:lnTo>
                  <a:lnTo>
                    <a:pt x="602" y="0"/>
                  </a:lnTo>
                  <a:lnTo>
                    <a:pt x="541" y="57"/>
                  </a:lnTo>
                  <a:lnTo>
                    <a:pt x="0" y="57"/>
                  </a:lnTo>
                </a:path>
              </a:pathLst>
            </a:cu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1838" name="Freeform 38">
              <a:extLst>
                <a:ext uri="{FF2B5EF4-FFF2-40B4-BE49-F238E27FC236}">
                  <a16:creationId xmlns:a16="http://schemas.microsoft.com/office/drawing/2014/main" id="{07DA1EAB-9C77-49E7-B6C2-88487A5F8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1" y="1505"/>
              <a:ext cx="325" cy="519"/>
            </a:xfrm>
            <a:custGeom>
              <a:avLst/>
              <a:gdLst>
                <a:gd name="T0" fmla="*/ 324 w 325"/>
                <a:gd name="T1" fmla="*/ 0 h 519"/>
                <a:gd name="T2" fmla="*/ 263 w 325"/>
                <a:gd name="T3" fmla="*/ 57 h 519"/>
                <a:gd name="T4" fmla="*/ 0 w 325"/>
                <a:gd name="T5" fmla="*/ 518 h 519"/>
                <a:gd name="T6" fmla="*/ 87 w 325"/>
                <a:gd name="T7" fmla="*/ 434 h 519"/>
                <a:gd name="T8" fmla="*/ 324 w 325"/>
                <a:gd name="T9" fmla="*/ 0 h 5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5"/>
                <a:gd name="T16" fmla="*/ 0 h 519"/>
                <a:gd name="T17" fmla="*/ 325 w 325"/>
                <a:gd name="T18" fmla="*/ 519 h 5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5" h="519">
                  <a:moveTo>
                    <a:pt x="324" y="0"/>
                  </a:moveTo>
                  <a:lnTo>
                    <a:pt x="263" y="57"/>
                  </a:lnTo>
                  <a:lnTo>
                    <a:pt x="0" y="518"/>
                  </a:lnTo>
                  <a:lnTo>
                    <a:pt x="87" y="434"/>
                  </a:lnTo>
                  <a:lnTo>
                    <a:pt x="324" y="0"/>
                  </a:lnTo>
                </a:path>
              </a:pathLst>
            </a:cu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31769" name="Rectangle 39">
            <a:extLst>
              <a:ext uri="{FF2B5EF4-FFF2-40B4-BE49-F238E27FC236}">
                <a16:creationId xmlns:a16="http://schemas.microsoft.com/office/drawing/2014/main" id="{338EE25B-A81A-49DB-A331-F5A2385C8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0513" y="2135188"/>
            <a:ext cx="1258887" cy="314325"/>
          </a:xfrm>
          <a:prstGeom prst="rect">
            <a:avLst/>
          </a:prstGeom>
          <a:gradFill rotWithShape="0">
            <a:gsLst>
              <a:gs pos="0">
                <a:srgbClr val="FFE59B"/>
              </a:gs>
              <a:gs pos="100000">
                <a:srgbClr val="FFEAA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grpSp>
        <p:nvGrpSpPr>
          <p:cNvPr id="31770" name="Group 40">
            <a:extLst>
              <a:ext uri="{FF2B5EF4-FFF2-40B4-BE49-F238E27FC236}">
                <a16:creationId xmlns:a16="http://schemas.microsoft.com/office/drawing/2014/main" id="{1830FB0D-CCEF-48AB-92F7-56C35D474AD3}"/>
              </a:ext>
            </a:extLst>
          </p:cNvPr>
          <p:cNvGrpSpPr>
            <a:grpSpLocks/>
          </p:cNvGrpSpPr>
          <p:nvPr/>
        </p:nvGrpSpPr>
        <p:grpSpPr bwMode="auto">
          <a:xfrm>
            <a:off x="4146550" y="2133600"/>
            <a:ext cx="1212850" cy="322263"/>
            <a:chOff x="2396" y="1196"/>
            <a:chExt cx="679" cy="181"/>
          </a:xfrm>
        </p:grpSpPr>
        <p:sp>
          <p:nvSpPr>
            <p:cNvPr id="31834" name="Line 41">
              <a:extLst>
                <a:ext uri="{FF2B5EF4-FFF2-40B4-BE49-F238E27FC236}">
                  <a16:creationId xmlns:a16="http://schemas.microsoft.com/office/drawing/2014/main" id="{425F9BB1-41CD-462E-9C85-F10B7FF460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96" y="1196"/>
              <a:ext cx="67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1835" name="Line 42">
              <a:extLst>
                <a:ext uri="{FF2B5EF4-FFF2-40B4-BE49-F238E27FC236}">
                  <a16:creationId xmlns:a16="http://schemas.microsoft.com/office/drawing/2014/main" id="{CD5AC63F-8B79-42CE-957F-13D9B8E27E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96" y="1377"/>
              <a:ext cx="67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31771" name="Group 43">
            <a:extLst>
              <a:ext uri="{FF2B5EF4-FFF2-40B4-BE49-F238E27FC236}">
                <a16:creationId xmlns:a16="http://schemas.microsoft.com/office/drawing/2014/main" id="{CF24E010-CEE7-460A-9E3D-D729F64B86E2}"/>
              </a:ext>
            </a:extLst>
          </p:cNvPr>
          <p:cNvGrpSpPr>
            <a:grpSpLocks/>
          </p:cNvGrpSpPr>
          <p:nvPr/>
        </p:nvGrpSpPr>
        <p:grpSpPr bwMode="auto">
          <a:xfrm>
            <a:off x="4100513" y="2509838"/>
            <a:ext cx="1258887" cy="355600"/>
            <a:chOff x="2370" y="1407"/>
            <a:chExt cx="705" cy="199"/>
          </a:xfrm>
        </p:grpSpPr>
        <p:sp>
          <p:nvSpPr>
            <p:cNvPr id="31830" name="Rectangle 44">
              <a:extLst>
                <a:ext uri="{FF2B5EF4-FFF2-40B4-BE49-F238E27FC236}">
                  <a16:creationId xmlns:a16="http://schemas.microsoft.com/office/drawing/2014/main" id="{2CB26FB5-74B1-4F24-B2B1-9B78D21C6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" y="1417"/>
              <a:ext cx="705" cy="189"/>
            </a:xfrm>
            <a:prstGeom prst="rect">
              <a:avLst/>
            </a:prstGeom>
            <a:gradFill rotWithShape="0">
              <a:gsLst>
                <a:gs pos="0">
                  <a:srgbClr val="FFE59B"/>
                </a:gs>
                <a:gs pos="100000">
                  <a:srgbClr val="FFEAA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grpSp>
          <p:nvGrpSpPr>
            <p:cNvPr id="31831" name="Group 45">
              <a:extLst>
                <a:ext uri="{FF2B5EF4-FFF2-40B4-BE49-F238E27FC236}">
                  <a16:creationId xmlns:a16="http://schemas.microsoft.com/office/drawing/2014/main" id="{42394898-9343-4858-B157-069FB80EE8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6" y="1407"/>
              <a:ext cx="679" cy="193"/>
              <a:chOff x="2396" y="1407"/>
              <a:chExt cx="679" cy="193"/>
            </a:xfrm>
          </p:grpSpPr>
          <p:sp>
            <p:nvSpPr>
              <p:cNvPr id="31832" name="Line 46">
                <a:extLst>
                  <a:ext uri="{FF2B5EF4-FFF2-40B4-BE49-F238E27FC236}">
                    <a16:creationId xmlns:a16="http://schemas.microsoft.com/office/drawing/2014/main" id="{AC44651B-811D-4E10-AE49-2457A555DF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96" y="1407"/>
                <a:ext cx="67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1833" name="Line 47">
                <a:extLst>
                  <a:ext uri="{FF2B5EF4-FFF2-40B4-BE49-F238E27FC236}">
                    <a16:creationId xmlns:a16="http://schemas.microsoft.com/office/drawing/2014/main" id="{564B3B3C-48D0-431F-9FAA-6AA4CCDD83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96" y="1600"/>
                <a:ext cx="67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</p:grpSp>
      </p:grpSp>
      <p:grpSp>
        <p:nvGrpSpPr>
          <p:cNvPr id="31772" name="Group 48">
            <a:extLst>
              <a:ext uri="{FF2B5EF4-FFF2-40B4-BE49-F238E27FC236}">
                <a16:creationId xmlns:a16="http://schemas.microsoft.com/office/drawing/2014/main" id="{A7F7FFCD-FA31-4A10-86B7-2CCB175AF299}"/>
              </a:ext>
            </a:extLst>
          </p:cNvPr>
          <p:cNvGrpSpPr>
            <a:grpSpLocks/>
          </p:cNvGrpSpPr>
          <p:nvPr/>
        </p:nvGrpSpPr>
        <p:grpSpPr bwMode="auto">
          <a:xfrm>
            <a:off x="4589463" y="2170113"/>
            <a:ext cx="247650" cy="247650"/>
            <a:chOff x="2644" y="1217"/>
            <a:chExt cx="139" cy="138"/>
          </a:xfrm>
        </p:grpSpPr>
        <p:sp>
          <p:nvSpPr>
            <p:cNvPr id="31827" name="Rectangle 49">
              <a:extLst>
                <a:ext uri="{FF2B5EF4-FFF2-40B4-BE49-F238E27FC236}">
                  <a16:creationId xmlns:a16="http://schemas.microsoft.com/office/drawing/2014/main" id="{5A4B7F4B-1B2C-43BB-9016-718DD34BE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7" y="1244"/>
              <a:ext cx="108" cy="107"/>
            </a:xfrm>
            <a:prstGeom prst="rect">
              <a:avLst/>
            </a:prstGeom>
            <a:gradFill rotWithShape="0">
              <a:gsLst>
                <a:gs pos="0">
                  <a:srgbClr val="021245"/>
                </a:gs>
                <a:gs pos="50000">
                  <a:srgbClr val="063DE8"/>
                </a:gs>
                <a:gs pos="100000">
                  <a:srgbClr val="021245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31828" name="Freeform 50">
              <a:extLst>
                <a:ext uri="{FF2B5EF4-FFF2-40B4-BE49-F238E27FC236}">
                  <a16:creationId xmlns:a16="http://schemas.microsoft.com/office/drawing/2014/main" id="{45166D1A-8833-4F67-9CD8-219FB5DD37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" y="1217"/>
              <a:ext cx="139" cy="24"/>
            </a:xfrm>
            <a:custGeom>
              <a:avLst/>
              <a:gdLst>
                <a:gd name="T0" fmla="*/ 0 w 139"/>
                <a:gd name="T1" fmla="*/ 23 h 24"/>
                <a:gd name="T2" fmla="*/ 24 w 139"/>
                <a:gd name="T3" fmla="*/ 0 h 24"/>
                <a:gd name="T4" fmla="*/ 138 w 139"/>
                <a:gd name="T5" fmla="*/ 0 h 24"/>
                <a:gd name="T6" fmla="*/ 115 w 139"/>
                <a:gd name="T7" fmla="*/ 23 h 24"/>
                <a:gd name="T8" fmla="*/ 0 w 139"/>
                <a:gd name="T9" fmla="*/ 23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9"/>
                <a:gd name="T16" fmla="*/ 0 h 24"/>
                <a:gd name="T17" fmla="*/ 139 w 139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9" h="24">
                  <a:moveTo>
                    <a:pt x="0" y="23"/>
                  </a:moveTo>
                  <a:lnTo>
                    <a:pt x="24" y="0"/>
                  </a:lnTo>
                  <a:lnTo>
                    <a:pt x="138" y="0"/>
                  </a:lnTo>
                  <a:lnTo>
                    <a:pt x="115" y="23"/>
                  </a:lnTo>
                  <a:lnTo>
                    <a:pt x="0" y="23"/>
                  </a:lnTo>
                </a:path>
              </a:pathLst>
            </a:custGeom>
            <a:solidFill>
              <a:srgbClr val="618FFD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1829" name="Freeform 51">
              <a:extLst>
                <a:ext uri="{FF2B5EF4-FFF2-40B4-BE49-F238E27FC236}">
                  <a16:creationId xmlns:a16="http://schemas.microsoft.com/office/drawing/2014/main" id="{6BD991A2-27B3-4926-8524-FCF3A957F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9" y="1217"/>
              <a:ext cx="24" cy="138"/>
            </a:xfrm>
            <a:custGeom>
              <a:avLst/>
              <a:gdLst>
                <a:gd name="T0" fmla="*/ 0 w 24"/>
                <a:gd name="T1" fmla="*/ 137 h 138"/>
                <a:gd name="T2" fmla="*/ 23 w 24"/>
                <a:gd name="T3" fmla="*/ 114 h 138"/>
                <a:gd name="T4" fmla="*/ 23 w 24"/>
                <a:gd name="T5" fmla="*/ 0 h 138"/>
                <a:gd name="T6" fmla="*/ 0 w 24"/>
                <a:gd name="T7" fmla="*/ 22 h 138"/>
                <a:gd name="T8" fmla="*/ 0 w 24"/>
                <a:gd name="T9" fmla="*/ 137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38"/>
                <a:gd name="T17" fmla="*/ 24 w 24"/>
                <a:gd name="T18" fmla="*/ 138 h 1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38">
                  <a:moveTo>
                    <a:pt x="0" y="137"/>
                  </a:moveTo>
                  <a:lnTo>
                    <a:pt x="23" y="114"/>
                  </a:lnTo>
                  <a:lnTo>
                    <a:pt x="23" y="0"/>
                  </a:lnTo>
                  <a:lnTo>
                    <a:pt x="0" y="22"/>
                  </a:lnTo>
                  <a:lnTo>
                    <a:pt x="0" y="137"/>
                  </a:lnTo>
                </a:path>
              </a:pathLst>
            </a:custGeom>
            <a:solidFill>
              <a:srgbClr val="00279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31773" name="Rectangle 52">
            <a:extLst>
              <a:ext uri="{FF2B5EF4-FFF2-40B4-BE49-F238E27FC236}">
                <a16:creationId xmlns:a16="http://schemas.microsoft.com/office/drawing/2014/main" id="{DD3F06D0-0AB4-43A0-B561-7E7D1F9B1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63" y="5259388"/>
            <a:ext cx="3521075" cy="112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763" tIns="49988" rIns="101763" bIns="49988">
            <a:spAutoFit/>
          </a:bodyPr>
          <a:lstStyle>
            <a:lvl1pPr marL="133350" indent="-13335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GB" altLang="id-ID" sz="1600" b="1"/>
              <a:t>Flow-Based Classification by:</a:t>
            </a:r>
          </a:p>
          <a:p>
            <a:pPr>
              <a:lnSpc>
                <a:spcPct val="90000"/>
              </a:lnSpc>
              <a:spcBef>
                <a:spcPct val="20000"/>
              </a:spcBef>
              <a:buSzPct val="100000"/>
              <a:buFontTx/>
              <a:buChar char="•"/>
            </a:pPr>
            <a:r>
              <a:rPr lang="en-GB" altLang="id-ID" sz="1600" b="1"/>
              <a:t>Source and destination address</a:t>
            </a:r>
          </a:p>
          <a:p>
            <a:pPr>
              <a:lnSpc>
                <a:spcPct val="90000"/>
              </a:lnSpc>
              <a:spcBef>
                <a:spcPct val="20000"/>
              </a:spcBef>
              <a:buSzPct val="100000"/>
              <a:buFontTx/>
              <a:buChar char="•"/>
            </a:pPr>
            <a:r>
              <a:rPr lang="en-GB" altLang="id-ID" sz="1600" b="1"/>
              <a:t>Protocol</a:t>
            </a:r>
          </a:p>
          <a:p>
            <a:pPr>
              <a:lnSpc>
                <a:spcPct val="90000"/>
              </a:lnSpc>
              <a:spcBef>
                <a:spcPct val="20000"/>
              </a:spcBef>
              <a:buSzPct val="100000"/>
              <a:buFontTx/>
              <a:buChar char="•"/>
            </a:pPr>
            <a:r>
              <a:rPr lang="en-GB" altLang="id-ID" sz="1600" b="1"/>
              <a:t>Session identifier (port/socket)</a:t>
            </a:r>
          </a:p>
        </p:txBody>
      </p:sp>
      <p:sp>
        <p:nvSpPr>
          <p:cNvPr id="31774" name="Freeform 53">
            <a:extLst>
              <a:ext uri="{FF2B5EF4-FFF2-40B4-BE49-F238E27FC236}">
                <a16:creationId xmlns:a16="http://schemas.microsoft.com/office/drawing/2014/main" id="{591B0772-DC99-44F2-A0C2-EB6417C42B5C}"/>
              </a:ext>
            </a:extLst>
          </p:cNvPr>
          <p:cNvSpPr>
            <a:spLocks/>
          </p:cNvSpPr>
          <p:nvPr/>
        </p:nvSpPr>
        <p:spPr bwMode="auto">
          <a:xfrm>
            <a:off x="6270625" y="4976813"/>
            <a:ext cx="1700213" cy="220662"/>
          </a:xfrm>
          <a:custGeom>
            <a:avLst/>
            <a:gdLst>
              <a:gd name="T0" fmla="*/ 0 w 952"/>
              <a:gd name="T1" fmla="*/ 0 h 124"/>
              <a:gd name="T2" fmla="*/ 0 w 952"/>
              <a:gd name="T3" fmla="*/ 2147483647 h 124"/>
              <a:gd name="T4" fmla="*/ 2147483647 w 952"/>
              <a:gd name="T5" fmla="*/ 2147483647 h 124"/>
              <a:gd name="T6" fmla="*/ 2147483647 w 952"/>
              <a:gd name="T7" fmla="*/ 2147483647 h 124"/>
              <a:gd name="T8" fmla="*/ 2147483647 w 952"/>
              <a:gd name="T9" fmla="*/ 2147483647 h 124"/>
              <a:gd name="T10" fmla="*/ 2147483647 w 952"/>
              <a:gd name="T11" fmla="*/ 2147483647 h 124"/>
              <a:gd name="T12" fmla="*/ 2147483647 w 952"/>
              <a:gd name="T13" fmla="*/ 2147483647 h 1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52"/>
              <a:gd name="T22" fmla="*/ 0 h 124"/>
              <a:gd name="T23" fmla="*/ 952 w 952"/>
              <a:gd name="T24" fmla="*/ 124 h 1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52" h="124">
                <a:moveTo>
                  <a:pt x="0" y="0"/>
                </a:moveTo>
                <a:lnTo>
                  <a:pt x="0" y="53"/>
                </a:lnTo>
                <a:lnTo>
                  <a:pt x="415" y="53"/>
                </a:lnTo>
                <a:lnTo>
                  <a:pt x="464" y="123"/>
                </a:lnTo>
                <a:lnTo>
                  <a:pt x="516" y="50"/>
                </a:lnTo>
                <a:lnTo>
                  <a:pt x="951" y="50"/>
                </a:lnTo>
                <a:lnTo>
                  <a:pt x="951" y="1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1775" name="Rectangle 54">
            <a:extLst>
              <a:ext uri="{FF2B5EF4-FFF2-40B4-BE49-F238E27FC236}">
                <a16:creationId xmlns:a16="http://schemas.microsoft.com/office/drawing/2014/main" id="{56497A5D-72D1-4739-8039-A5214EF35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100" y="5259388"/>
            <a:ext cx="3592513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763" tIns="49988" rIns="101763" bIns="49988">
            <a:spAutoFit/>
          </a:bodyPr>
          <a:lstStyle>
            <a:lvl1pPr marL="133350" indent="-13335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GB" altLang="id-ID" sz="1600" b="1"/>
              <a:t>Weight Determined by:</a:t>
            </a:r>
            <a:endParaRPr lang="en-GB" altLang="id-ID" sz="1100" b="1"/>
          </a:p>
          <a:p>
            <a:pPr>
              <a:lnSpc>
                <a:spcPct val="90000"/>
              </a:lnSpc>
              <a:spcBef>
                <a:spcPct val="20000"/>
              </a:spcBef>
              <a:buSzPct val="100000"/>
              <a:buFontTx/>
              <a:buChar char="•"/>
            </a:pPr>
            <a:r>
              <a:rPr lang="en-GB" altLang="id-ID" sz="1300" b="1"/>
              <a:t>Requested QoS (IP Procedure, RSVP)</a:t>
            </a:r>
          </a:p>
          <a:p>
            <a:pPr>
              <a:lnSpc>
                <a:spcPct val="90000"/>
              </a:lnSpc>
              <a:spcBef>
                <a:spcPct val="20000"/>
              </a:spcBef>
              <a:buSzPct val="100000"/>
              <a:buFontTx/>
              <a:buChar char="•"/>
            </a:pPr>
            <a:r>
              <a:rPr lang="en-GB" altLang="id-ID" sz="1300" b="1"/>
              <a:t>Frame Relay FECN, BECN, DE</a:t>
            </a:r>
            <a:br>
              <a:rPr lang="en-GB" altLang="id-ID" sz="1300" b="1"/>
            </a:br>
            <a:r>
              <a:rPr lang="en-GB" altLang="id-ID" sz="1300" b="1"/>
              <a:t>(For FR Traffic)</a:t>
            </a:r>
          </a:p>
          <a:p>
            <a:pPr>
              <a:lnSpc>
                <a:spcPct val="90000"/>
              </a:lnSpc>
              <a:spcBef>
                <a:spcPct val="20000"/>
              </a:spcBef>
              <a:buSzPct val="100000"/>
              <a:buFontTx/>
              <a:buChar char="•"/>
            </a:pPr>
            <a:r>
              <a:rPr lang="en-GB" altLang="id-ID" sz="1300" b="1"/>
              <a:t>Flow throughput (weighted-fair)</a:t>
            </a:r>
          </a:p>
        </p:txBody>
      </p:sp>
      <p:sp>
        <p:nvSpPr>
          <p:cNvPr id="31776" name="Rectangle 55">
            <a:extLst>
              <a:ext uri="{FF2B5EF4-FFF2-40B4-BE49-F238E27FC236}">
                <a16:creationId xmlns:a16="http://schemas.microsoft.com/office/drawing/2014/main" id="{417C0536-FAAB-46AD-B8E4-90BAEDBA2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6875" y="3702050"/>
            <a:ext cx="1973263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763" tIns="49988" rIns="101763" bIns="49988">
            <a:spAutoFit/>
          </a:bodyPr>
          <a:lstStyle>
            <a:lvl1pPr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GB" altLang="id-ID" sz="1600" b="1"/>
              <a:t>Weighted Fair Scheduling</a:t>
            </a:r>
          </a:p>
        </p:txBody>
      </p:sp>
      <p:grpSp>
        <p:nvGrpSpPr>
          <p:cNvPr id="31777" name="Group 56">
            <a:extLst>
              <a:ext uri="{FF2B5EF4-FFF2-40B4-BE49-F238E27FC236}">
                <a16:creationId xmlns:a16="http://schemas.microsoft.com/office/drawing/2014/main" id="{5A10B105-825D-4FCC-9651-25D002D9F535}"/>
              </a:ext>
            </a:extLst>
          </p:cNvPr>
          <p:cNvGrpSpPr>
            <a:grpSpLocks/>
          </p:cNvGrpSpPr>
          <p:nvPr/>
        </p:nvGrpSpPr>
        <p:grpSpPr bwMode="auto">
          <a:xfrm>
            <a:off x="4675188" y="3743325"/>
            <a:ext cx="63500" cy="342900"/>
            <a:chOff x="2692" y="2098"/>
            <a:chExt cx="36" cy="192"/>
          </a:xfrm>
        </p:grpSpPr>
        <p:sp>
          <p:nvSpPr>
            <p:cNvPr id="31824" name="Oval 57">
              <a:extLst>
                <a:ext uri="{FF2B5EF4-FFF2-40B4-BE49-F238E27FC236}">
                  <a16:creationId xmlns:a16="http://schemas.microsoft.com/office/drawing/2014/main" id="{6BD8A630-33AE-41E0-973D-BE8C69C1E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2098"/>
              <a:ext cx="36" cy="3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31825" name="Oval 58">
              <a:extLst>
                <a:ext uri="{FF2B5EF4-FFF2-40B4-BE49-F238E27FC236}">
                  <a16:creationId xmlns:a16="http://schemas.microsoft.com/office/drawing/2014/main" id="{E4A0E08C-0A0A-4A1F-9EEA-8E4E1B21D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2176"/>
              <a:ext cx="36" cy="3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31826" name="Oval 59">
              <a:extLst>
                <a:ext uri="{FF2B5EF4-FFF2-40B4-BE49-F238E27FC236}">
                  <a16:creationId xmlns:a16="http://schemas.microsoft.com/office/drawing/2014/main" id="{332FCE48-5CE6-43E2-851F-7DE0E26E5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2254"/>
              <a:ext cx="36" cy="3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</p:grpSp>
      <p:grpSp>
        <p:nvGrpSpPr>
          <p:cNvPr id="31778" name="Group 60">
            <a:extLst>
              <a:ext uri="{FF2B5EF4-FFF2-40B4-BE49-F238E27FC236}">
                <a16:creationId xmlns:a16="http://schemas.microsoft.com/office/drawing/2014/main" id="{6B1214DD-4C61-4CC8-A07A-D690336698D6}"/>
              </a:ext>
            </a:extLst>
          </p:cNvPr>
          <p:cNvGrpSpPr>
            <a:grpSpLocks/>
          </p:cNvGrpSpPr>
          <p:nvPr/>
        </p:nvGrpSpPr>
        <p:grpSpPr bwMode="auto">
          <a:xfrm>
            <a:off x="4900613" y="1423988"/>
            <a:ext cx="411162" cy="247650"/>
            <a:chOff x="2818" y="799"/>
            <a:chExt cx="231" cy="138"/>
          </a:xfrm>
        </p:grpSpPr>
        <p:sp>
          <p:nvSpPr>
            <p:cNvPr id="31821" name="Rectangle 61">
              <a:extLst>
                <a:ext uri="{FF2B5EF4-FFF2-40B4-BE49-F238E27FC236}">
                  <a16:creationId xmlns:a16="http://schemas.microsoft.com/office/drawing/2014/main" id="{052F7B7B-9859-489D-A88C-09833274E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" y="825"/>
              <a:ext cx="201" cy="108"/>
            </a:xfrm>
            <a:prstGeom prst="rect">
              <a:avLst/>
            </a:prstGeom>
            <a:gradFill rotWithShape="0">
              <a:gsLst>
                <a:gs pos="0">
                  <a:srgbClr val="3E040E"/>
                </a:gs>
                <a:gs pos="50000">
                  <a:srgbClr val="CF0E30"/>
                </a:gs>
                <a:gs pos="100000">
                  <a:srgbClr val="3E040E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31822" name="Freeform 62">
              <a:extLst>
                <a:ext uri="{FF2B5EF4-FFF2-40B4-BE49-F238E27FC236}">
                  <a16:creationId xmlns:a16="http://schemas.microsoft.com/office/drawing/2014/main" id="{5F3B8AC8-5C22-4209-AC0B-E9D37DC67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8" y="799"/>
              <a:ext cx="231" cy="23"/>
            </a:xfrm>
            <a:custGeom>
              <a:avLst/>
              <a:gdLst>
                <a:gd name="T0" fmla="*/ 0 w 231"/>
                <a:gd name="T1" fmla="*/ 22 h 23"/>
                <a:gd name="T2" fmla="*/ 23 w 231"/>
                <a:gd name="T3" fmla="*/ 0 h 23"/>
                <a:gd name="T4" fmla="*/ 230 w 231"/>
                <a:gd name="T5" fmla="*/ 0 h 23"/>
                <a:gd name="T6" fmla="*/ 207 w 231"/>
                <a:gd name="T7" fmla="*/ 22 h 23"/>
                <a:gd name="T8" fmla="*/ 0 w 231"/>
                <a:gd name="T9" fmla="*/ 22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1"/>
                <a:gd name="T16" fmla="*/ 0 h 23"/>
                <a:gd name="T17" fmla="*/ 231 w 231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1" h="23">
                  <a:moveTo>
                    <a:pt x="0" y="22"/>
                  </a:moveTo>
                  <a:lnTo>
                    <a:pt x="23" y="0"/>
                  </a:lnTo>
                  <a:lnTo>
                    <a:pt x="230" y="0"/>
                  </a:lnTo>
                  <a:lnTo>
                    <a:pt x="207" y="22"/>
                  </a:lnTo>
                  <a:lnTo>
                    <a:pt x="0" y="22"/>
                  </a:lnTo>
                </a:path>
              </a:pathLst>
            </a:custGeom>
            <a:solidFill>
              <a:srgbClr val="E5405D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1823" name="Freeform 63">
              <a:extLst>
                <a:ext uri="{FF2B5EF4-FFF2-40B4-BE49-F238E27FC236}">
                  <a16:creationId xmlns:a16="http://schemas.microsoft.com/office/drawing/2014/main" id="{52CDA9B4-C865-4FE8-AFC3-F09675E35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5" y="799"/>
              <a:ext cx="24" cy="138"/>
            </a:xfrm>
            <a:custGeom>
              <a:avLst/>
              <a:gdLst>
                <a:gd name="T0" fmla="*/ 0 w 24"/>
                <a:gd name="T1" fmla="*/ 137 h 138"/>
                <a:gd name="T2" fmla="*/ 23 w 24"/>
                <a:gd name="T3" fmla="*/ 114 h 138"/>
                <a:gd name="T4" fmla="*/ 23 w 24"/>
                <a:gd name="T5" fmla="*/ 0 h 138"/>
                <a:gd name="T6" fmla="*/ 0 w 24"/>
                <a:gd name="T7" fmla="*/ 22 h 138"/>
                <a:gd name="T8" fmla="*/ 0 w 24"/>
                <a:gd name="T9" fmla="*/ 137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38"/>
                <a:gd name="T17" fmla="*/ 24 w 24"/>
                <a:gd name="T18" fmla="*/ 138 h 1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38">
                  <a:moveTo>
                    <a:pt x="0" y="137"/>
                  </a:moveTo>
                  <a:lnTo>
                    <a:pt x="23" y="114"/>
                  </a:lnTo>
                  <a:lnTo>
                    <a:pt x="23" y="0"/>
                  </a:lnTo>
                  <a:lnTo>
                    <a:pt x="0" y="22"/>
                  </a:lnTo>
                  <a:lnTo>
                    <a:pt x="0" y="137"/>
                  </a:lnTo>
                </a:path>
              </a:pathLst>
            </a:custGeom>
            <a:solidFill>
              <a:srgbClr val="79001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31779" name="Group 64">
            <a:extLst>
              <a:ext uri="{FF2B5EF4-FFF2-40B4-BE49-F238E27FC236}">
                <a16:creationId xmlns:a16="http://schemas.microsoft.com/office/drawing/2014/main" id="{F8E155EE-EDDE-461A-A607-710265F45E25}"/>
              </a:ext>
            </a:extLst>
          </p:cNvPr>
          <p:cNvGrpSpPr>
            <a:grpSpLocks/>
          </p:cNvGrpSpPr>
          <p:nvPr/>
        </p:nvGrpSpPr>
        <p:grpSpPr bwMode="auto">
          <a:xfrm>
            <a:off x="4987925" y="1806575"/>
            <a:ext cx="323850" cy="242888"/>
            <a:chOff x="2867" y="1013"/>
            <a:chExt cx="182" cy="136"/>
          </a:xfrm>
        </p:grpSpPr>
        <p:sp>
          <p:nvSpPr>
            <p:cNvPr id="31818" name="Rectangle 65">
              <a:extLst>
                <a:ext uri="{FF2B5EF4-FFF2-40B4-BE49-F238E27FC236}">
                  <a16:creationId xmlns:a16="http://schemas.microsoft.com/office/drawing/2014/main" id="{C7D8CA6E-782F-4A03-9369-799DF575D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7" y="1040"/>
              <a:ext cx="154" cy="107"/>
            </a:xfrm>
            <a:prstGeom prst="rect">
              <a:avLst/>
            </a:prstGeom>
            <a:gradFill rotWithShape="0">
              <a:gsLst>
                <a:gs pos="0">
                  <a:srgbClr val="002029"/>
                </a:gs>
                <a:gs pos="50000">
                  <a:srgbClr val="006C88"/>
                </a:gs>
                <a:gs pos="100000">
                  <a:srgbClr val="002029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31819" name="Freeform 66">
              <a:extLst>
                <a:ext uri="{FF2B5EF4-FFF2-40B4-BE49-F238E27FC236}">
                  <a16:creationId xmlns:a16="http://schemas.microsoft.com/office/drawing/2014/main" id="{5DF214E7-425E-4063-9CDF-81159B957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8" y="1013"/>
              <a:ext cx="181" cy="24"/>
            </a:xfrm>
            <a:custGeom>
              <a:avLst/>
              <a:gdLst>
                <a:gd name="T0" fmla="*/ 0 w 181"/>
                <a:gd name="T1" fmla="*/ 23 h 24"/>
                <a:gd name="T2" fmla="*/ 22 w 181"/>
                <a:gd name="T3" fmla="*/ 0 h 24"/>
                <a:gd name="T4" fmla="*/ 180 w 181"/>
                <a:gd name="T5" fmla="*/ 0 h 24"/>
                <a:gd name="T6" fmla="*/ 157 w 181"/>
                <a:gd name="T7" fmla="*/ 23 h 24"/>
                <a:gd name="T8" fmla="*/ 0 w 181"/>
                <a:gd name="T9" fmla="*/ 23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1"/>
                <a:gd name="T16" fmla="*/ 0 h 24"/>
                <a:gd name="T17" fmla="*/ 181 w 18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1" h="24">
                  <a:moveTo>
                    <a:pt x="0" y="23"/>
                  </a:moveTo>
                  <a:lnTo>
                    <a:pt x="22" y="0"/>
                  </a:lnTo>
                  <a:lnTo>
                    <a:pt x="180" y="0"/>
                  </a:lnTo>
                  <a:lnTo>
                    <a:pt x="157" y="23"/>
                  </a:lnTo>
                  <a:lnTo>
                    <a:pt x="0" y="23"/>
                  </a:lnTo>
                </a:path>
              </a:pathLst>
            </a:custGeom>
            <a:solidFill>
              <a:srgbClr val="0091B7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1820" name="Freeform 67">
              <a:extLst>
                <a:ext uri="{FF2B5EF4-FFF2-40B4-BE49-F238E27FC236}">
                  <a16:creationId xmlns:a16="http://schemas.microsoft.com/office/drawing/2014/main" id="{503B4C08-F88B-42C6-83D1-FFE30F44EC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5" y="1013"/>
              <a:ext cx="24" cy="136"/>
            </a:xfrm>
            <a:custGeom>
              <a:avLst/>
              <a:gdLst>
                <a:gd name="T0" fmla="*/ 0 w 24"/>
                <a:gd name="T1" fmla="*/ 135 h 136"/>
                <a:gd name="T2" fmla="*/ 23 w 24"/>
                <a:gd name="T3" fmla="*/ 112 h 136"/>
                <a:gd name="T4" fmla="*/ 23 w 24"/>
                <a:gd name="T5" fmla="*/ 0 h 136"/>
                <a:gd name="T6" fmla="*/ 0 w 24"/>
                <a:gd name="T7" fmla="*/ 22 h 136"/>
                <a:gd name="T8" fmla="*/ 0 w 24"/>
                <a:gd name="T9" fmla="*/ 135 h 1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36"/>
                <a:gd name="T17" fmla="*/ 24 w 24"/>
                <a:gd name="T18" fmla="*/ 136 h 1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36">
                  <a:moveTo>
                    <a:pt x="0" y="135"/>
                  </a:moveTo>
                  <a:lnTo>
                    <a:pt x="23" y="112"/>
                  </a:lnTo>
                  <a:lnTo>
                    <a:pt x="23" y="0"/>
                  </a:lnTo>
                  <a:lnTo>
                    <a:pt x="0" y="22"/>
                  </a:lnTo>
                  <a:lnTo>
                    <a:pt x="0" y="135"/>
                  </a:lnTo>
                </a:path>
              </a:pathLst>
            </a:custGeom>
            <a:solidFill>
              <a:srgbClr val="003F50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31780" name="Group 68">
            <a:extLst>
              <a:ext uri="{FF2B5EF4-FFF2-40B4-BE49-F238E27FC236}">
                <a16:creationId xmlns:a16="http://schemas.microsoft.com/office/drawing/2014/main" id="{90641327-529C-4415-8391-5A4F6D8BD714}"/>
              </a:ext>
            </a:extLst>
          </p:cNvPr>
          <p:cNvGrpSpPr>
            <a:grpSpLocks/>
          </p:cNvGrpSpPr>
          <p:nvPr/>
        </p:nvGrpSpPr>
        <p:grpSpPr bwMode="auto">
          <a:xfrm>
            <a:off x="4941888" y="2170113"/>
            <a:ext cx="369887" cy="247650"/>
            <a:chOff x="2841" y="1217"/>
            <a:chExt cx="208" cy="138"/>
          </a:xfrm>
        </p:grpSpPr>
        <p:sp>
          <p:nvSpPr>
            <p:cNvPr id="31815" name="Rectangle 69">
              <a:extLst>
                <a:ext uri="{FF2B5EF4-FFF2-40B4-BE49-F238E27FC236}">
                  <a16:creationId xmlns:a16="http://schemas.microsoft.com/office/drawing/2014/main" id="{B4A8B86A-3DE0-4AEC-A83A-5E6B6F0A3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" y="1244"/>
              <a:ext cx="181" cy="107"/>
            </a:xfrm>
            <a:prstGeom prst="rect">
              <a:avLst/>
            </a:prstGeom>
            <a:gradFill rotWithShape="0">
              <a:gsLst>
                <a:gs pos="0">
                  <a:srgbClr val="062915"/>
                </a:gs>
                <a:gs pos="50000">
                  <a:srgbClr val="158A47"/>
                </a:gs>
                <a:gs pos="100000">
                  <a:srgbClr val="062915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31816" name="Freeform 70">
              <a:extLst>
                <a:ext uri="{FF2B5EF4-FFF2-40B4-BE49-F238E27FC236}">
                  <a16:creationId xmlns:a16="http://schemas.microsoft.com/office/drawing/2014/main" id="{07A73250-FA23-43DD-BBE8-82DD860E6C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1" y="1217"/>
              <a:ext cx="208" cy="24"/>
            </a:xfrm>
            <a:custGeom>
              <a:avLst/>
              <a:gdLst>
                <a:gd name="T0" fmla="*/ 0 w 208"/>
                <a:gd name="T1" fmla="*/ 23 h 24"/>
                <a:gd name="T2" fmla="*/ 23 w 208"/>
                <a:gd name="T3" fmla="*/ 0 h 24"/>
                <a:gd name="T4" fmla="*/ 207 w 208"/>
                <a:gd name="T5" fmla="*/ 0 h 24"/>
                <a:gd name="T6" fmla="*/ 184 w 208"/>
                <a:gd name="T7" fmla="*/ 23 h 24"/>
                <a:gd name="T8" fmla="*/ 0 w 208"/>
                <a:gd name="T9" fmla="*/ 23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8"/>
                <a:gd name="T16" fmla="*/ 0 h 24"/>
                <a:gd name="T17" fmla="*/ 208 w 208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8" h="24">
                  <a:moveTo>
                    <a:pt x="0" y="23"/>
                  </a:moveTo>
                  <a:lnTo>
                    <a:pt x="23" y="0"/>
                  </a:lnTo>
                  <a:lnTo>
                    <a:pt x="207" y="0"/>
                  </a:lnTo>
                  <a:lnTo>
                    <a:pt x="184" y="23"/>
                  </a:lnTo>
                  <a:lnTo>
                    <a:pt x="0" y="23"/>
                  </a:lnTo>
                </a:path>
              </a:pathLst>
            </a:custGeom>
            <a:solidFill>
              <a:srgbClr val="1BB15B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1817" name="Freeform 71">
              <a:extLst>
                <a:ext uri="{FF2B5EF4-FFF2-40B4-BE49-F238E27FC236}">
                  <a16:creationId xmlns:a16="http://schemas.microsoft.com/office/drawing/2014/main" id="{E5DE3028-53E3-44C6-B8E5-4D7B79EFD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6" y="1217"/>
              <a:ext cx="23" cy="138"/>
            </a:xfrm>
            <a:custGeom>
              <a:avLst/>
              <a:gdLst>
                <a:gd name="T0" fmla="*/ 0 w 23"/>
                <a:gd name="T1" fmla="*/ 137 h 138"/>
                <a:gd name="T2" fmla="*/ 22 w 23"/>
                <a:gd name="T3" fmla="*/ 114 h 138"/>
                <a:gd name="T4" fmla="*/ 22 w 23"/>
                <a:gd name="T5" fmla="*/ 0 h 138"/>
                <a:gd name="T6" fmla="*/ 0 w 23"/>
                <a:gd name="T7" fmla="*/ 22 h 138"/>
                <a:gd name="T8" fmla="*/ 0 w 23"/>
                <a:gd name="T9" fmla="*/ 137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138"/>
                <a:gd name="T17" fmla="*/ 23 w 23"/>
                <a:gd name="T18" fmla="*/ 138 h 1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138">
                  <a:moveTo>
                    <a:pt x="0" y="137"/>
                  </a:moveTo>
                  <a:lnTo>
                    <a:pt x="22" y="114"/>
                  </a:lnTo>
                  <a:lnTo>
                    <a:pt x="22" y="0"/>
                  </a:lnTo>
                  <a:lnTo>
                    <a:pt x="0" y="22"/>
                  </a:lnTo>
                  <a:lnTo>
                    <a:pt x="0" y="137"/>
                  </a:lnTo>
                </a:path>
              </a:pathLst>
            </a:custGeom>
            <a:solidFill>
              <a:srgbClr val="0F6333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31781" name="Group 72">
            <a:extLst>
              <a:ext uri="{FF2B5EF4-FFF2-40B4-BE49-F238E27FC236}">
                <a16:creationId xmlns:a16="http://schemas.microsoft.com/office/drawing/2014/main" id="{782FBDD4-1FA9-4457-B9A8-AAC0D46F733A}"/>
              </a:ext>
            </a:extLst>
          </p:cNvPr>
          <p:cNvGrpSpPr>
            <a:grpSpLocks/>
          </p:cNvGrpSpPr>
          <p:nvPr/>
        </p:nvGrpSpPr>
        <p:grpSpPr bwMode="auto">
          <a:xfrm>
            <a:off x="4100513" y="2909888"/>
            <a:ext cx="1258887" cy="355600"/>
            <a:chOff x="2370" y="1631"/>
            <a:chExt cx="705" cy="199"/>
          </a:xfrm>
        </p:grpSpPr>
        <p:sp>
          <p:nvSpPr>
            <p:cNvPr id="31811" name="Rectangle 73">
              <a:extLst>
                <a:ext uri="{FF2B5EF4-FFF2-40B4-BE49-F238E27FC236}">
                  <a16:creationId xmlns:a16="http://schemas.microsoft.com/office/drawing/2014/main" id="{20D4A104-593C-480A-AB24-6A6B98BF9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" y="1641"/>
              <a:ext cx="705" cy="189"/>
            </a:xfrm>
            <a:prstGeom prst="rect">
              <a:avLst/>
            </a:prstGeom>
            <a:gradFill rotWithShape="0">
              <a:gsLst>
                <a:gs pos="0">
                  <a:srgbClr val="FFE59B"/>
                </a:gs>
                <a:gs pos="100000">
                  <a:srgbClr val="FFEAA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grpSp>
          <p:nvGrpSpPr>
            <p:cNvPr id="31812" name="Group 74">
              <a:extLst>
                <a:ext uri="{FF2B5EF4-FFF2-40B4-BE49-F238E27FC236}">
                  <a16:creationId xmlns:a16="http://schemas.microsoft.com/office/drawing/2014/main" id="{0EB9438D-13C1-49C4-B2CF-BC23138B7D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6" y="1631"/>
              <a:ext cx="679" cy="193"/>
              <a:chOff x="2396" y="1631"/>
              <a:chExt cx="679" cy="193"/>
            </a:xfrm>
          </p:grpSpPr>
          <p:sp>
            <p:nvSpPr>
              <p:cNvPr id="31813" name="Line 75">
                <a:extLst>
                  <a:ext uri="{FF2B5EF4-FFF2-40B4-BE49-F238E27FC236}">
                    <a16:creationId xmlns:a16="http://schemas.microsoft.com/office/drawing/2014/main" id="{A36C4029-A722-48B0-A6DB-F72EA8C11B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96" y="1631"/>
                <a:ext cx="67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1814" name="Line 76">
                <a:extLst>
                  <a:ext uri="{FF2B5EF4-FFF2-40B4-BE49-F238E27FC236}">
                    <a16:creationId xmlns:a16="http://schemas.microsoft.com/office/drawing/2014/main" id="{E4A26500-05A8-49FF-855B-B9AE507105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96" y="1824"/>
                <a:ext cx="67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</p:grpSp>
      </p:grpSp>
      <p:grpSp>
        <p:nvGrpSpPr>
          <p:cNvPr id="31782" name="Group 77">
            <a:extLst>
              <a:ext uri="{FF2B5EF4-FFF2-40B4-BE49-F238E27FC236}">
                <a16:creationId xmlns:a16="http://schemas.microsoft.com/office/drawing/2014/main" id="{37E7CE1D-1130-4FBB-AD32-E1D935795395}"/>
              </a:ext>
            </a:extLst>
          </p:cNvPr>
          <p:cNvGrpSpPr>
            <a:grpSpLocks/>
          </p:cNvGrpSpPr>
          <p:nvPr/>
        </p:nvGrpSpPr>
        <p:grpSpPr bwMode="auto">
          <a:xfrm>
            <a:off x="4100513" y="3309938"/>
            <a:ext cx="1258887" cy="355600"/>
            <a:chOff x="2370" y="1855"/>
            <a:chExt cx="705" cy="199"/>
          </a:xfrm>
        </p:grpSpPr>
        <p:sp>
          <p:nvSpPr>
            <p:cNvPr id="31807" name="Rectangle 78">
              <a:extLst>
                <a:ext uri="{FF2B5EF4-FFF2-40B4-BE49-F238E27FC236}">
                  <a16:creationId xmlns:a16="http://schemas.microsoft.com/office/drawing/2014/main" id="{669905F4-1D77-4F6B-AC93-3A166A6CB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" y="1865"/>
              <a:ext cx="705" cy="189"/>
            </a:xfrm>
            <a:prstGeom prst="rect">
              <a:avLst/>
            </a:prstGeom>
            <a:gradFill rotWithShape="0">
              <a:gsLst>
                <a:gs pos="0">
                  <a:srgbClr val="FFE59B"/>
                </a:gs>
                <a:gs pos="100000">
                  <a:srgbClr val="FFEAA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grpSp>
          <p:nvGrpSpPr>
            <p:cNvPr id="31808" name="Group 79">
              <a:extLst>
                <a:ext uri="{FF2B5EF4-FFF2-40B4-BE49-F238E27FC236}">
                  <a16:creationId xmlns:a16="http://schemas.microsoft.com/office/drawing/2014/main" id="{3F57915D-B1C3-4698-9CD3-BE10776562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6" y="1855"/>
              <a:ext cx="679" cy="193"/>
              <a:chOff x="2396" y="1855"/>
              <a:chExt cx="679" cy="193"/>
            </a:xfrm>
          </p:grpSpPr>
          <p:sp>
            <p:nvSpPr>
              <p:cNvPr id="31809" name="Line 80">
                <a:extLst>
                  <a:ext uri="{FF2B5EF4-FFF2-40B4-BE49-F238E27FC236}">
                    <a16:creationId xmlns:a16="http://schemas.microsoft.com/office/drawing/2014/main" id="{5FE517B9-ED06-412E-8DC7-F4C4358F7E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96" y="1855"/>
                <a:ext cx="67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1810" name="Line 81">
                <a:extLst>
                  <a:ext uri="{FF2B5EF4-FFF2-40B4-BE49-F238E27FC236}">
                    <a16:creationId xmlns:a16="http://schemas.microsoft.com/office/drawing/2014/main" id="{1AA2ED31-A7BF-4692-B819-5CB257F0BE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96" y="2048"/>
                <a:ext cx="67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</p:grpSp>
      </p:grpSp>
      <p:sp>
        <p:nvSpPr>
          <p:cNvPr id="724050" name="Rectangle 82">
            <a:extLst>
              <a:ext uri="{FF2B5EF4-FFF2-40B4-BE49-F238E27FC236}">
                <a16:creationId xmlns:a16="http://schemas.microsoft.com/office/drawing/2014/main" id="{CDB1BDAF-E023-47CB-9D24-9BF0C3557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6013" y="2781300"/>
            <a:ext cx="1057275" cy="3190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1763" tIns="49988" rIns="101763" bIns="49988">
            <a:spAutoFit/>
          </a:bodyPr>
          <a:lstStyle/>
          <a:p>
            <a:pPr algn="ctr" defTabSz="1028700">
              <a:lnSpc>
                <a:spcPct val="90000"/>
              </a:lnSpc>
              <a:defRPr/>
            </a:pPr>
            <a:r>
              <a:rPr lang="en-GB" sz="1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Classify</a:t>
            </a:r>
          </a:p>
        </p:txBody>
      </p:sp>
      <p:sp>
        <p:nvSpPr>
          <p:cNvPr id="31784" name="Line 83">
            <a:extLst>
              <a:ext uri="{FF2B5EF4-FFF2-40B4-BE49-F238E27FC236}">
                <a16:creationId xmlns:a16="http://schemas.microsoft.com/office/drawing/2014/main" id="{EF79B3C7-9DB0-4418-ADF9-E2487D66947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53163" y="3392488"/>
            <a:ext cx="492125" cy="469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1785" name="Line 84">
            <a:extLst>
              <a:ext uri="{FF2B5EF4-FFF2-40B4-BE49-F238E27FC236}">
                <a16:creationId xmlns:a16="http://schemas.microsoft.com/office/drawing/2014/main" id="{A0409245-D275-44CD-A1C2-4C3980E243C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5913" y="1433513"/>
            <a:ext cx="6350" cy="249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1786" name="Line 85">
            <a:extLst>
              <a:ext uri="{FF2B5EF4-FFF2-40B4-BE49-F238E27FC236}">
                <a16:creationId xmlns:a16="http://schemas.microsoft.com/office/drawing/2014/main" id="{8598D662-9E23-47D2-A89C-2DEE76B237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83213" y="1766888"/>
            <a:ext cx="4762" cy="2984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1787" name="Line 86">
            <a:extLst>
              <a:ext uri="{FF2B5EF4-FFF2-40B4-BE49-F238E27FC236}">
                <a16:creationId xmlns:a16="http://schemas.microsoft.com/office/drawing/2014/main" id="{6FFB330F-11C0-45BB-9341-D084E93B9B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86388" y="2132013"/>
            <a:ext cx="1587" cy="350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1788" name="Line 87">
            <a:extLst>
              <a:ext uri="{FF2B5EF4-FFF2-40B4-BE49-F238E27FC236}">
                <a16:creationId xmlns:a16="http://schemas.microsoft.com/office/drawing/2014/main" id="{FACDC748-36C4-4AFD-ACC5-A8B1ECEC387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5750" y="2555875"/>
            <a:ext cx="0" cy="2714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1789" name="Line 88">
            <a:extLst>
              <a:ext uri="{FF2B5EF4-FFF2-40B4-BE49-F238E27FC236}">
                <a16:creationId xmlns:a16="http://schemas.microsoft.com/office/drawing/2014/main" id="{30AA823F-EB1F-44B6-926D-C27B1A0859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86388" y="2878138"/>
            <a:ext cx="1587" cy="368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1790" name="Line 89">
            <a:extLst>
              <a:ext uri="{FF2B5EF4-FFF2-40B4-BE49-F238E27FC236}">
                <a16:creationId xmlns:a16="http://schemas.microsoft.com/office/drawing/2014/main" id="{4256BFB3-FCD1-4AA3-AD3A-ADC2ECCA62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83213" y="3311525"/>
            <a:ext cx="4762" cy="3159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1791" name="Freeform 90">
            <a:extLst>
              <a:ext uri="{FF2B5EF4-FFF2-40B4-BE49-F238E27FC236}">
                <a16:creationId xmlns:a16="http://schemas.microsoft.com/office/drawing/2014/main" id="{90412DCC-6261-4191-8DBC-5602FA2EF28C}"/>
              </a:ext>
            </a:extLst>
          </p:cNvPr>
          <p:cNvSpPr>
            <a:spLocks/>
          </p:cNvSpPr>
          <p:nvPr/>
        </p:nvSpPr>
        <p:spPr bwMode="auto">
          <a:xfrm>
            <a:off x="7858125" y="2781300"/>
            <a:ext cx="1076325" cy="819150"/>
          </a:xfrm>
          <a:custGeom>
            <a:avLst/>
            <a:gdLst>
              <a:gd name="T0" fmla="*/ 0 w 602"/>
              <a:gd name="T1" fmla="*/ 107 h 459"/>
              <a:gd name="T2" fmla="*/ 41 w 602"/>
              <a:gd name="T3" fmla="*/ 107 h 459"/>
              <a:gd name="T4" fmla="*/ 463 w 602"/>
              <a:gd name="T5" fmla="*/ 107 h 459"/>
              <a:gd name="T6" fmla="*/ 463 w 602"/>
              <a:gd name="T7" fmla="*/ 0 h 459"/>
              <a:gd name="T8" fmla="*/ 601 w 602"/>
              <a:gd name="T9" fmla="*/ 229 h 459"/>
              <a:gd name="T10" fmla="*/ 463 w 602"/>
              <a:gd name="T11" fmla="*/ 458 h 459"/>
              <a:gd name="T12" fmla="*/ 463 w 602"/>
              <a:gd name="T13" fmla="*/ 336 h 459"/>
              <a:gd name="T14" fmla="*/ 453 w 602"/>
              <a:gd name="T15" fmla="*/ 336 h 459"/>
              <a:gd name="T16" fmla="*/ 431 w 602"/>
              <a:gd name="T17" fmla="*/ 336 h 459"/>
              <a:gd name="T18" fmla="*/ 410 w 602"/>
              <a:gd name="T19" fmla="*/ 336 h 459"/>
              <a:gd name="T20" fmla="*/ 386 w 602"/>
              <a:gd name="T21" fmla="*/ 336 h 459"/>
              <a:gd name="T22" fmla="*/ 0 w 602"/>
              <a:gd name="T23" fmla="*/ 336 h 459"/>
              <a:gd name="T24" fmla="*/ 0 w 602"/>
              <a:gd name="T25" fmla="*/ 107 h 45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02" h="459">
                <a:moveTo>
                  <a:pt x="0" y="107"/>
                </a:moveTo>
                <a:lnTo>
                  <a:pt x="41" y="107"/>
                </a:lnTo>
                <a:lnTo>
                  <a:pt x="463" y="107"/>
                </a:lnTo>
                <a:lnTo>
                  <a:pt x="463" y="0"/>
                </a:lnTo>
                <a:lnTo>
                  <a:pt x="601" y="229"/>
                </a:lnTo>
                <a:lnTo>
                  <a:pt x="463" y="458"/>
                </a:lnTo>
                <a:lnTo>
                  <a:pt x="463" y="336"/>
                </a:lnTo>
                <a:lnTo>
                  <a:pt x="453" y="336"/>
                </a:lnTo>
                <a:lnTo>
                  <a:pt x="431" y="336"/>
                </a:lnTo>
                <a:lnTo>
                  <a:pt x="410" y="336"/>
                </a:lnTo>
                <a:lnTo>
                  <a:pt x="386" y="336"/>
                </a:lnTo>
                <a:lnTo>
                  <a:pt x="0" y="336"/>
                </a:lnTo>
                <a:lnTo>
                  <a:pt x="0" y="107"/>
                </a:lnTo>
              </a:path>
            </a:pathLst>
          </a:custGeom>
          <a:gradFill rotWithShape="0">
            <a:gsLst>
              <a:gs pos="0">
                <a:srgbClr val="FE9B03"/>
              </a:gs>
              <a:gs pos="100000">
                <a:srgbClr val="FEB94E"/>
              </a:gs>
            </a:gsLst>
            <a:lin ang="0" scaled="1"/>
          </a:gra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endParaRPr lang="id-ID"/>
          </a:p>
        </p:txBody>
      </p:sp>
      <p:sp>
        <p:nvSpPr>
          <p:cNvPr id="31792" name="Rectangle 91">
            <a:extLst>
              <a:ext uri="{FF2B5EF4-FFF2-40B4-BE49-F238E27FC236}">
                <a16:creationId xmlns:a16="http://schemas.microsoft.com/office/drawing/2014/main" id="{554DAAF1-75B5-4D57-9ED9-924BFEB42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3213" y="2413000"/>
            <a:ext cx="118745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763" tIns="49988" rIns="101763" bIns="49988">
            <a:spAutoFit/>
          </a:bodyPr>
          <a:lstStyle>
            <a:lvl1pPr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altLang="id-ID" sz="1600" b="1"/>
              <a:t>Transmit Queue</a:t>
            </a:r>
          </a:p>
        </p:txBody>
      </p:sp>
      <p:sp>
        <p:nvSpPr>
          <p:cNvPr id="31793" name="Rectangle 92">
            <a:extLst>
              <a:ext uri="{FF2B5EF4-FFF2-40B4-BE49-F238E27FC236}">
                <a16:creationId xmlns:a16="http://schemas.microsoft.com/office/drawing/2014/main" id="{8A60D903-2D5B-4E42-9C25-1555D8492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0488" y="2413000"/>
            <a:ext cx="120332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763" tIns="49988" rIns="101763" bIns="49988">
            <a:spAutoFit/>
          </a:bodyPr>
          <a:lstStyle>
            <a:lvl1pPr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altLang="id-ID" sz="1600" b="1"/>
              <a:t>Output Line</a:t>
            </a:r>
          </a:p>
        </p:txBody>
      </p:sp>
      <p:sp>
        <p:nvSpPr>
          <p:cNvPr id="31794" name="Rectangle 93">
            <a:extLst>
              <a:ext uri="{FF2B5EF4-FFF2-40B4-BE49-F238E27FC236}">
                <a16:creationId xmlns:a16="http://schemas.microsoft.com/office/drawing/2014/main" id="{0FCEBF37-9FBB-4E99-B041-20172F9AB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1975" y="2897188"/>
            <a:ext cx="668338" cy="56197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grpSp>
        <p:nvGrpSpPr>
          <p:cNvPr id="31795" name="Group 94">
            <a:extLst>
              <a:ext uri="{FF2B5EF4-FFF2-40B4-BE49-F238E27FC236}">
                <a16:creationId xmlns:a16="http://schemas.microsoft.com/office/drawing/2014/main" id="{BCA2A8EF-4612-4298-A1E8-3BF001817003}"/>
              </a:ext>
            </a:extLst>
          </p:cNvPr>
          <p:cNvGrpSpPr>
            <a:grpSpLocks/>
          </p:cNvGrpSpPr>
          <p:nvPr/>
        </p:nvGrpSpPr>
        <p:grpSpPr bwMode="auto">
          <a:xfrm>
            <a:off x="7026275" y="3068638"/>
            <a:ext cx="446088" cy="266700"/>
            <a:chOff x="4009" y="1720"/>
            <a:chExt cx="250" cy="149"/>
          </a:xfrm>
        </p:grpSpPr>
        <p:sp>
          <p:nvSpPr>
            <p:cNvPr id="31804" name="Rectangle 95">
              <a:extLst>
                <a:ext uri="{FF2B5EF4-FFF2-40B4-BE49-F238E27FC236}">
                  <a16:creationId xmlns:a16="http://schemas.microsoft.com/office/drawing/2014/main" id="{71CB7A98-2F9B-47F2-A9AE-2472D7A2F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1" y="1748"/>
              <a:ext cx="218" cy="117"/>
            </a:xfrm>
            <a:prstGeom prst="rect">
              <a:avLst/>
            </a:prstGeom>
            <a:gradFill rotWithShape="0">
              <a:gsLst>
                <a:gs pos="0">
                  <a:srgbClr val="3E040E"/>
                </a:gs>
                <a:gs pos="50000">
                  <a:srgbClr val="CF0E30"/>
                </a:gs>
                <a:gs pos="100000">
                  <a:srgbClr val="3E040E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31805" name="Freeform 96">
              <a:extLst>
                <a:ext uri="{FF2B5EF4-FFF2-40B4-BE49-F238E27FC236}">
                  <a16:creationId xmlns:a16="http://schemas.microsoft.com/office/drawing/2014/main" id="{104E0E18-74D5-40EF-87AC-D400E084C3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9" y="1720"/>
              <a:ext cx="250" cy="25"/>
            </a:xfrm>
            <a:custGeom>
              <a:avLst/>
              <a:gdLst>
                <a:gd name="T0" fmla="*/ 0 w 250"/>
                <a:gd name="T1" fmla="*/ 24 h 25"/>
                <a:gd name="T2" fmla="*/ 24 w 250"/>
                <a:gd name="T3" fmla="*/ 0 h 25"/>
                <a:gd name="T4" fmla="*/ 249 w 250"/>
                <a:gd name="T5" fmla="*/ 0 h 25"/>
                <a:gd name="T6" fmla="*/ 224 w 250"/>
                <a:gd name="T7" fmla="*/ 24 h 25"/>
                <a:gd name="T8" fmla="*/ 0 w 250"/>
                <a:gd name="T9" fmla="*/ 24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25"/>
                <a:gd name="T17" fmla="*/ 250 w 250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25">
                  <a:moveTo>
                    <a:pt x="0" y="24"/>
                  </a:moveTo>
                  <a:lnTo>
                    <a:pt x="24" y="0"/>
                  </a:lnTo>
                  <a:lnTo>
                    <a:pt x="249" y="0"/>
                  </a:lnTo>
                  <a:lnTo>
                    <a:pt x="224" y="24"/>
                  </a:lnTo>
                  <a:lnTo>
                    <a:pt x="0" y="24"/>
                  </a:lnTo>
                </a:path>
              </a:pathLst>
            </a:custGeom>
            <a:solidFill>
              <a:srgbClr val="E5405D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1806" name="Freeform 97">
              <a:extLst>
                <a:ext uri="{FF2B5EF4-FFF2-40B4-BE49-F238E27FC236}">
                  <a16:creationId xmlns:a16="http://schemas.microsoft.com/office/drawing/2014/main" id="{B8DF932C-86AD-4A8A-A6B8-9C0F1ED9D6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" y="1720"/>
              <a:ext cx="26" cy="149"/>
            </a:xfrm>
            <a:custGeom>
              <a:avLst/>
              <a:gdLst>
                <a:gd name="T0" fmla="*/ 0 w 26"/>
                <a:gd name="T1" fmla="*/ 148 h 149"/>
                <a:gd name="T2" fmla="*/ 25 w 26"/>
                <a:gd name="T3" fmla="*/ 123 h 149"/>
                <a:gd name="T4" fmla="*/ 25 w 26"/>
                <a:gd name="T5" fmla="*/ 0 h 149"/>
                <a:gd name="T6" fmla="*/ 0 w 26"/>
                <a:gd name="T7" fmla="*/ 24 h 149"/>
                <a:gd name="T8" fmla="*/ 0 w 26"/>
                <a:gd name="T9" fmla="*/ 148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9"/>
                <a:gd name="T17" fmla="*/ 26 w 26"/>
                <a:gd name="T18" fmla="*/ 149 h 1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9">
                  <a:moveTo>
                    <a:pt x="0" y="148"/>
                  </a:moveTo>
                  <a:lnTo>
                    <a:pt x="25" y="123"/>
                  </a:lnTo>
                  <a:lnTo>
                    <a:pt x="25" y="0"/>
                  </a:lnTo>
                  <a:lnTo>
                    <a:pt x="0" y="24"/>
                  </a:lnTo>
                  <a:lnTo>
                    <a:pt x="0" y="148"/>
                  </a:lnTo>
                </a:path>
              </a:pathLst>
            </a:custGeom>
            <a:solidFill>
              <a:srgbClr val="79001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31796" name="Group 98">
            <a:extLst>
              <a:ext uri="{FF2B5EF4-FFF2-40B4-BE49-F238E27FC236}">
                <a16:creationId xmlns:a16="http://schemas.microsoft.com/office/drawing/2014/main" id="{6C8A60A0-89BA-4685-B64A-1AF03ED99892}"/>
              </a:ext>
            </a:extLst>
          </p:cNvPr>
          <p:cNvGrpSpPr>
            <a:grpSpLocks/>
          </p:cNvGrpSpPr>
          <p:nvPr/>
        </p:nvGrpSpPr>
        <p:grpSpPr bwMode="auto">
          <a:xfrm>
            <a:off x="8086725" y="3043238"/>
            <a:ext cx="269875" cy="266700"/>
            <a:chOff x="4603" y="1706"/>
            <a:chExt cx="151" cy="149"/>
          </a:xfrm>
        </p:grpSpPr>
        <p:sp>
          <p:nvSpPr>
            <p:cNvPr id="31801" name="Rectangle 99">
              <a:extLst>
                <a:ext uri="{FF2B5EF4-FFF2-40B4-BE49-F238E27FC236}">
                  <a16:creationId xmlns:a16="http://schemas.microsoft.com/office/drawing/2014/main" id="{AC8523D4-A6D9-4284-B546-31B1CCA09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3" y="1734"/>
              <a:ext cx="121" cy="116"/>
            </a:xfrm>
            <a:prstGeom prst="rect">
              <a:avLst/>
            </a:prstGeom>
            <a:gradFill rotWithShape="0">
              <a:gsLst>
                <a:gs pos="0">
                  <a:srgbClr val="021245"/>
                </a:gs>
                <a:gs pos="50000">
                  <a:srgbClr val="063DE8"/>
                </a:gs>
                <a:gs pos="100000">
                  <a:srgbClr val="021245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31802" name="Freeform 100">
              <a:extLst>
                <a:ext uri="{FF2B5EF4-FFF2-40B4-BE49-F238E27FC236}">
                  <a16:creationId xmlns:a16="http://schemas.microsoft.com/office/drawing/2014/main" id="{01E3352C-140E-4E69-AFDF-4C7A10E85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4" y="1706"/>
              <a:ext cx="150" cy="25"/>
            </a:xfrm>
            <a:custGeom>
              <a:avLst/>
              <a:gdLst>
                <a:gd name="T0" fmla="*/ 0 w 150"/>
                <a:gd name="T1" fmla="*/ 24 h 25"/>
                <a:gd name="T2" fmla="*/ 26 w 150"/>
                <a:gd name="T3" fmla="*/ 0 h 25"/>
                <a:gd name="T4" fmla="*/ 149 w 150"/>
                <a:gd name="T5" fmla="*/ 0 h 25"/>
                <a:gd name="T6" fmla="*/ 124 w 150"/>
                <a:gd name="T7" fmla="*/ 24 h 25"/>
                <a:gd name="T8" fmla="*/ 0 w 150"/>
                <a:gd name="T9" fmla="*/ 24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0"/>
                <a:gd name="T16" fmla="*/ 0 h 25"/>
                <a:gd name="T17" fmla="*/ 150 w 150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0" h="25">
                  <a:moveTo>
                    <a:pt x="0" y="24"/>
                  </a:moveTo>
                  <a:lnTo>
                    <a:pt x="26" y="0"/>
                  </a:lnTo>
                  <a:lnTo>
                    <a:pt x="149" y="0"/>
                  </a:lnTo>
                  <a:lnTo>
                    <a:pt x="124" y="24"/>
                  </a:lnTo>
                  <a:lnTo>
                    <a:pt x="0" y="24"/>
                  </a:lnTo>
                </a:path>
              </a:pathLst>
            </a:custGeom>
            <a:solidFill>
              <a:srgbClr val="618FFD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1803" name="Freeform 101">
              <a:extLst>
                <a:ext uri="{FF2B5EF4-FFF2-40B4-BE49-F238E27FC236}">
                  <a16:creationId xmlns:a16="http://schemas.microsoft.com/office/drawing/2014/main" id="{4CCBF296-5ED1-4373-9DFF-E821BDAF4D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8" y="1706"/>
              <a:ext cx="26" cy="149"/>
            </a:xfrm>
            <a:custGeom>
              <a:avLst/>
              <a:gdLst>
                <a:gd name="T0" fmla="*/ 0 w 26"/>
                <a:gd name="T1" fmla="*/ 148 h 149"/>
                <a:gd name="T2" fmla="*/ 25 w 26"/>
                <a:gd name="T3" fmla="*/ 123 h 149"/>
                <a:gd name="T4" fmla="*/ 25 w 26"/>
                <a:gd name="T5" fmla="*/ 0 h 149"/>
                <a:gd name="T6" fmla="*/ 0 w 26"/>
                <a:gd name="T7" fmla="*/ 24 h 149"/>
                <a:gd name="T8" fmla="*/ 0 w 26"/>
                <a:gd name="T9" fmla="*/ 148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9"/>
                <a:gd name="T17" fmla="*/ 26 w 26"/>
                <a:gd name="T18" fmla="*/ 149 h 1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9">
                  <a:moveTo>
                    <a:pt x="0" y="148"/>
                  </a:moveTo>
                  <a:lnTo>
                    <a:pt x="25" y="123"/>
                  </a:lnTo>
                  <a:lnTo>
                    <a:pt x="25" y="0"/>
                  </a:lnTo>
                  <a:lnTo>
                    <a:pt x="0" y="24"/>
                  </a:lnTo>
                  <a:lnTo>
                    <a:pt x="0" y="148"/>
                  </a:lnTo>
                </a:path>
              </a:pathLst>
            </a:custGeom>
            <a:solidFill>
              <a:srgbClr val="00279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31797" name="Group 102">
            <a:extLst>
              <a:ext uri="{FF2B5EF4-FFF2-40B4-BE49-F238E27FC236}">
                <a16:creationId xmlns:a16="http://schemas.microsoft.com/office/drawing/2014/main" id="{3B31F568-F419-452B-B323-7015374572F8}"/>
              </a:ext>
            </a:extLst>
          </p:cNvPr>
          <p:cNvGrpSpPr>
            <a:grpSpLocks/>
          </p:cNvGrpSpPr>
          <p:nvPr/>
        </p:nvGrpSpPr>
        <p:grpSpPr bwMode="auto">
          <a:xfrm>
            <a:off x="8416925" y="3043238"/>
            <a:ext cx="314325" cy="266700"/>
            <a:chOff x="4788" y="1706"/>
            <a:chExt cx="176" cy="149"/>
          </a:xfrm>
        </p:grpSpPr>
        <p:sp>
          <p:nvSpPr>
            <p:cNvPr id="31798" name="Rectangle 103">
              <a:extLst>
                <a:ext uri="{FF2B5EF4-FFF2-40B4-BE49-F238E27FC236}">
                  <a16:creationId xmlns:a16="http://schemas.microsoft.com/office/drawing/2014/main" id="{3F59E940-608D-4913-BC2B-3F7FA763A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0" y="1734"/>
              <a:ext cx="144" cy="116"/>
            </a:xfrm>
            <a:prstGeom prst="rect">
              <a:avLst/>
            </a:prstGeom>
            <a:gradFill rotWithShape="0">
              <a:gsLst>
                <a:gs pos="0">
                  <a:srgbClr val="381000"/>
                </a:gs>
                <a:gs pos="50000">
                  <a:srgbClr val="BC3700"/>
                </a:gs>
                <a:gs pos="100000">
                  <a:srgbClr val="381000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31799" name="Freeform 104">
              <a:extLst>
                <a:ext uri="{FF2B5EF4-FFF2-40B4-BE49-F238E27FC236}">
                  <a16:creationId xmlns:a16="http://schemas.microsoft.com/office/drawing/2014/main" id="{F3D082F2-C527-40E4-B3F4-732ADDFEE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8" y="1706"/>
              <a:ext cx="176" cy="25"/>
            </a:xfrm>
            <a:custGeom>
              <a:avLst/>
              <a:gdLst>
                <a:gd name="T0" fmla="*/ 0 w 176"/>
                <a:gd name="T1" fmla="*/ 24 h 25"/>
                <a:gd name="T2" fmla="*/ 25 w 176"/>
                <a:gd name="T3" fmla="*/ 0 h 25"/>
                <a:gd name="T4" fmla="*/ 175 w 176"/>
                <a:gd name="T5" fmla="*/ 0 h 25"/>
                <a:gd name="T6" fmla="*/ 150 w 176"/>
                <a:gd name="T7" fmla="*/ 24 h 25"/>
                <a:gd name="T8" fmla="*/ 0 w 176"/>
                <a:gd name="T9" fmla="*/ 24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6"/>
                <a:gd name="T16" fmla="*/ 0 h 25"/>
                <a:gd name="T17" fmla="*/ 176 w 176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6" h="25">
                  <a:moveTo>
                    <a:pt x="0" y="24"/>
                  </a:moveTo>
                  <a:lnTo>
                    <a:pt x="25" y="0"/>
                  </a:lnTo>
                  <a:lnTo>
                    <a:pt x="175" y="0"/>
                  </a:lnTo>
                  <a:lnTo>
                    <a:pt x="150" y="24"/>
                  </a:lnTo>
                  <a:lnTo>
                    <a:pt x="0" y="24"/>
                  </a:lnTo>
                </a:path>
              </a:pathLst>
            </a:custGeom>
            <a:solidFill>
              <a:srgbClr val="F35B1B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1800" name="Freeform 105">
              <a:extLst>
                <a:ext uri="{FF2B5EF4-FFF2-40B4-BE49-F238E27FC236}">
                  <a16:creationId xmlns:a16="http://schemas.microsoft.com/office/drawing/2014/main" id="{74842B34-D46E-406F-802B-8A4711383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8" y="1706"/>
              <a:ext cx="26" cy="149"/>
            </a:xfrm>
            <a:custGeom>
              <a:avLst/>
              <a:gdLst>
                <a:gd name="T0" fmla="*/ 0 w 26"/>
                <a:gd name="T1" fmla="*/ 148 h 149"/>
                <a:gd name="T2" fmla="*/ 25 w 26"/>
                <a:gd name="T3" fmla="*/ 123 h 149"/>
                <a:gd name="T4" fmla="*/ 25 w 26"/>
                <a:gd name="T5" fmla="*/ 0 h 149"/>
                <a:gd name="T6" fmla="*/ 0 w 26"/>
                <a:gd name="T7" fmla="*/ 24 h 149"/>
                <a:gd name="T8" fmla="*/ 0 w 26"/>
                <a:gd name="T9" fmla="*/ 148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9"/>
                <a:gd name="T17" fmla="*/ 26 w 26"/>
                <a:gd name="T18" fmla="*/ 149 h 1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9">
                  <a:moveTo>
                    <a:pt x="0" y="148"/>
                  </a:moveTo>
                  <a:lnTo>
                    <a:pt x="25" y="123"/>
                  </a:lnTo>
                  <a:lnTo>
                    <a:pt x="25" y="0"/>
                  </a:lnTo>
                  <a:lnTo>
                    <a:pt x="0" y="24"/>
                  </a:lnTo>
                  <a:lnTo>
                    <a:pt x="0" y="148"/>
                  </a:lnTo>
                </a:path>
              </a:pathLst>
            </a:custGeom>
            <a:solidFill>
              <a:srgbClr val="712000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569782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E8FB06-919F-4F57-948D-A55577DD09A6}" type="slidenum">
              <a:rPr lang="id-ID" smtClean="0"/>
              <a:pPr/>
              <a:t>29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d-ID"/>
              <a:t>Jaringan dan Teknik Penyambungan Telekomunikasi|S1 TT</a:t>
            </a:r>
            <a:endParaRPr lang="id-ID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13FEF9-1056-419F-9D22-B87C4BE80BDE}"/>
              </a:ext>
            </a:extLst>
          </p:cNvPr>
          <p:cNvSpPr txBox="1"/>
          <p:nvPr/>
        </p:nvSpPr>
        <p:spPr>
          <a:xfrm>
            <a:off x="3886200" y="32766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0593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E20D4-477E-4BE5-958B-70C88A55C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146" name="Slide Number Placeholder 3">
            <a:extLst>
              <a:ext uri="{FF2B5EF4-FFF2-40B4-BE49-F238E27FC236}">
                <a16:creationId xmlns:a16="http://schemas.microsoft.com/office/drawing/2014/main" id="{A39E3FAB-9B02-455F-82F3-11EFC32236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C36652A-12F1-4793-A85B-35FDFC7F2D9A}" type="slidenum">
              <a:rPr lang="en-US" altLang="id-ID">
                <a:latin typeface="Arial Black" panose="020B0A04020102020204" pitchFamily="34" charset="0"/>
              </a:rPr>
              <a:pPr/>
              <a:t>3</a:t>
            </a:fld>
            <a:endParaRPr lang="en-US" altLang="id-ID">
              <a:latin typeface="Arial Black" panose="020B0A04020102020204" pitchFamily="34" charset="0"/>
            </a:endParaRP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F8455904-B218-4A44-9339-F76B2977D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24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6150" name="Rectangle 4">
            <a:extLst>
              <a:ext uri="{FF2B5EF4-FFF2-40B4-BE49-F238E27FC236}">
                <a16:creationId xmlns:a16="http://schemas.microsoft.com/office/drawing/2014/main" id="{B4FE58EE-FD43-4926-9214-05E28CF6F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190" y="1622127"/>
            <a:ext cx="796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 dirty="0"/>
              <a:t> CAC examines whether network resources are sufficient or not for a new</a:t>
            </a:r>
            <a:endParaRPr lang="en-US" altLang="id-ID" b="1" dirty="0"/>
          </a:p>
        </p:txBody>
      </p:sp>
      <p:grpSp>
        <p:nvGrpSpPr>
          <p:cNvPr id="6151" name="Group 29">
            <a:extLst>
              <a:ext uri="{FF2B5EF4-FFF2-40B4-BE49-F238E27FC236}">
                <a16:creationId xmlns:a16="http://schemas.microsoft.com/office/drawing/2014/main" id="{D01659FE-512E-4EE5-8E72-AC24028E69B9}"/>
              </a:ext>
            </a:extLst>
          </p:cNvPr>
          <p:cNvGrpSpPr>
            <a:grpSpLocks/>
          </p:cNvGrpSpPr>
          <p:nvPr/>
        </p:nvGrpSpPr>
        <p:grpSpPr bwMode="auto">
          <a:xfrm>
            <a:off x="1155321" y="2154400"/>
            <a:ext cx="6784988" cy="4524375"/>
            <a:chOff x="1846" y="2673"/>
            <a:chExt cx="10684" cy="7125"/>
          </a:xfrm>
        </p:grpSpPr>
        <p:sp>
          <p:nvSpPr>
            <p:cNvPr id="6160" name="Line 30">
              <a:extLst>
                <a:ext uri="{FF2B5EF4-FFF2-40B4-BE49-F238E27FC236}">
                  <a16:creationId xmlns:a16="http://schemas.microsoft.com/office/drawing/2014/main" id="{4FCE1D2A-7CC2-44BC-9B17-52D6070EBC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5" y="3705"/>
              <a:ext cx="2346" cy="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6161" name="Text Box 31">
              <a:extLst>
                <a:ext uri="{FF2B5EF4-FFF2-40B4-BE49-F238E27FC236}">
                  <a16:creationId xmlns:a16="http://schemas.microsoft.com/office/drawing/2014/main" id="{A6AA7ADA-C948-44D2-8767-76C3082B3E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3692"/>
              <a:ext cx="710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id-ID" sz="800" b="1"/>
                <a:t>Time</a:t>
              </a:r>
              <a:endParaRPr lang="en-US" altLang="id-ID"/>
            </a:p>
          </p:txBody>
        </p:sp>
        <p:sp>
          <p:nvSpPr>
            <p:cNvPr id="6162" name="Text Box 32">
              <a:extLst>
                <a:ext uri="{FF2B5EF4-FFF2-40B4-BE49-F238E27FC236}">
                  <a16:creationId xmlns:a16="http://schemas.microsoft.com/office/drawing/2014/main" id="{36C4899A-A46A-4B52-8D31-AEC021AA81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3" y="2673"/>
              <a:ext cx="10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id-ID" sz="800" b="1" dirty="0"/>
                <a:t>Bit rate</a:t>
              </a:r>
              <a:endParaRPr lang="en-US" altLang="id-ID" dirty="0"/>
            </a:p>
          </p:txBody>
        </p:sp>
        <p:sp>
          <p:nvSpPr>
            <p:cNvPr id="6163" name="Line 33">
              <a:extLst>
                <a:ext uri="{FF2B5EF4-FFF2-40B4-BE49-F238E27FC236}">
                  <a16:creationId xmlns:a16="http://schemas.microsoft.com/office/drawing/2014/main" id="{75C86C4F-42DA-408D-85C4-F3846922817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2590" y="3337"/>
              <a:ext cx="71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6164" name="AutoShape 34">
              <a:extLst>
                <a:ext uri="{FF2B5EF4-FFF2-40B4-BE49-F238E27FC236}">
                  <a16:creationId xmlns:a16="http://schemas.microsoft.com/office/drawing/2014/main" id="{484AA0E9-4774-4082-B985-D0A4E79FE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4" y="2698"/>
              <a:ext cx="2840" cy="1420"/>
            </a:xfrm>
            <a:prstGeom prst="wedgeRoundRectCallout">
              <a:avLst>
                <a:gd name="adj1" fmla="val -38449"/>
                <a:gd name="adj2" fmla="val 94014"/>
                <a:gd name="adj3" fmla="val 16667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graphicFrame>
          <p:nvGraphicFramePr>
            <p:cNvPr id="6165" name="Object 35">
              <a:extLst>
                <a:ext uri="{FF2B5EF4-FFF2-40B4-BE49-F238E27FC236}">
                  <a16:creationId xmlns:a16="http://schemas.microsoft.com/office/drawing/2014/main" id="{E9A3B973-008B-47C2-BD99-CAD986A3981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46" y="4402"/>
            <a:ext cx="976" cy="9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2" name="Visio" r:id="rId3" imgW="584749" imgH="593731" progId="">
                    <p:embed/>
                  </p:oleObj>
                </mc:Choice>
                <mc:Fallback>
                  <p:oleObj name="Visio" r:id="rId3" imgW="584749" imgH="593731" progId="">
                    <p:embed/>
                    <p:pic>
                      <p:nvPicPr>
                        <p:cNvPr id="0" name="Picture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6" y="4402"/>
                          <a:ext cx="976" cy="9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6" name="Object 36">
              <a:extLst>
                <a:ext uri="{FF2B5EF4-FFF2-40B4-BE49-F238E27FC236}">
                  <a16:creationId xmlns:a16="http://schemas.microsoft.com/office/drawing/2014/main" id="{3BD519C4-A8EA-4143-9E0D-E857DC845A3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46" y="8378"/>
            <a:ext cx="976" cy="9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3" name="Visio" r:id="rId5" imgW="584749" imgH="593731" progId="">
                    <p:embed/>
                  </p:oleObj>
                </mc:Choice>
                <mc:Fallback>
                  <p:oleObj name="Visio" r:id="rId5" imgW="584749" imgH="593731" progId="">
                    <p:embed/>
                    <p:pic>
                      <p:nvPicPr>
                        <p:cNvPr id="0" name="Picture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6" y="8378"/>
                          <a:ext cx="976" cy="9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7" name="Object 37">
              <a:extLst>
                <a:ext uri="{FF2B5EF4-FFF2-40B4-BE49-F238E27FC236}">
                  <a16:creationId xmlns:a16="http://schemas.microsoft.com/office/drawing/2014/main" id="{48792FE9-C98C-485B-A1A1-06FD3F7CF69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46" y="6248"/>
            <a:ext cx="976" cy="9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4" name="Visio" r:id="rId7" imgW="584749" imgH="593731" progId="">
                    <p:embed/>
                  </p:oleObj>
                </mc:Choice>
                <mc:Fallback>
                  <p:oleObj name="Visio" r:id="rId7" imgW="584749" imgH="593731" progId="">
                    <p:embed/>
                    <p:pic>
                      <p:nvPicPr>
                        <p:cNvPr id="0" name="Picture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6" y="6248"/>
                          <a:ext cx="976" cy="9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8" name="Text Box 38">
              <a:extLst>
                <a:ext uri="{FF2B5EF4-FFF2-40B4-BE49-F238E27FC236}">
                  <a16:creationId xmlns:a16="http://schemas.microsoft.com/office/drawing/2014/main" id="{F908DEB7-1160-450F-91AD-E45ED34FC7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2" y="2840"/>
              <a:ext cx="4578" cy="11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id-ID" sz="1000" b="1" dirty="0"/>
                <a:t>CAC</a:t>
              </a:r>
            </a:p>
            <a:p>
              <a:pPr algn="ctr"/>
              <a:r>
                <a:rPr lang="en-US" altLang="id-ID" sz="1000" b="1" dirty="0"/>
                <a:t>Necessary bandwidth </a:t>
              </a:r>
              <a:r>
                <a:rPr lang="en-US" altLang="id-ID" sz="1200" b="1" dirty="0"/>
                <a:t>&lt; Space of bandwidth ?</a:t>
              </a:r>
              <a:endParaRPr lang="en-US" altLang="id-ID" dirty="0"/>
            </a:p>
          </p:txBody>
        </p:sp>
        <p:sp>
          <p:nvSpPr>
            <p:cNvPr id="6169" name="Line 39">
              <a:extLst>
                <a:ext uri="{FF2B5EF4-FFF2-40B4-BE49-F238E27FC236}">
                  <a16:creationId xmlns:a16="http://schemas.microsoft.com/office/drawing/2014/main" id="{A5F34F35-8D47-4290-A42C-51E08510EF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96" y="2982"/>
              <a:ext cx="255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6170" name="Line 40">
              <a:extLst>
                <a:ext uri="{FF2B5EF4-FFF2-40B4-BE49-F238E27FC236}">
                  <a16:creationId xmlns:a16="http://schemas.microsoft.com/office/drawing/2014/main" id="{7591D563-3798-48E4-A5D0-FAFAEC391FA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5396" y="3692"/>
              <a:ext cx="255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6171" name="Text Box 41">
              <a:extLst>
                <a:ext uri="{FF2B5EF4-FFF2-40B4-BE49-F238E27FC236}">
                  <a16:creationId xmlns:a16="http://schemas.microsoft.com/office/drawing/2014/main" id="{6B67AF7A-5637-496A-A4C2-68D9311C73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4" y="3732"/>
              <a:ext cx="2130" cy="52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id-ID" sz="1000" b="1" dirty="0"/>
                <a:t>accept or reject</a:t>
              </a:r>
              <a:endParaRPr lang="en-US" altLang="id-ID" dirty="0"/>
            </a:p>
          </p:txBody>
        </p:sp>
        <p:sp>
          <p:nvSpPr>
            <p:cNvPr id="6173" name="Text Box 43">
              <a:extLst>
                <a:ext uri="{FF2B5EF4-FFF2-40B4-BE49-F238E27FC236}">
                  <a16:creationId xmlns:a16="http://schemas.microsoft.com/office/drawing/2014/main" id="{637CB657-FF6C-4237-A309-A9AF8AA037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" y="5964"/>
              <a:ext cx="2316" cy="12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6174" name="Oval 44">
              <a:extLst>
                <a:ext uri="{FF2B5EF4-FFF2-40B4-BE49-F238E27FC236}">
                  <a16:creationId xmlns:a16="http://schemas.microsoft.com/office/drawing/2014/main" id="{2A4C99BF-712D-4C4B-B2EE-689A8E754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4" y="5822"/>
              <a:ext cx="1136" cy="213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6175" name="Line 45">
              <a:extLst>
                <a:ext uri="{FF2B5EF4-FFF2-40B4-BE49-F238E27FC236}">
                  <a16:creationId xmlns:a16="http://schemas.microsoft.com/office/drawing/2014/main" id="{CB967A41-D352-4AE2-A7D4-9F92AF07AE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2" y="6958"/>
              <a:ext cx="49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6176" name="Line 46">
              <a:extLst>
                <a:ext uri="{FF2B5EF4-FFF2-40B4-BE49-F238E27FC236}">
                  <a16:creationId xmlns:a16="http://schemas.microsoft.com/office/drawing/2014/main" id="{26F6FCD4-751C-4CAD-9BF4-5BF0C2C2BA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52" y="7952"/>
              <a:ext cx="41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6177" name="Text Box 47">
              <a:extLst>
                <a:ext uri="{FF2B5EF4-FFF2-40B4-BE49-F238E27FC236}">
                  <a16:creationId xmlns:a16="http://schemas.microsoft.com/office/drawing/2014/main" id="{BA4AF9F2-FEBA-4E36-9061-C77D5F76AC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2" y="6958"/>
              <a:ext cx="2411" cy="1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6178" name="Line 48">
              <a:extLst>
                <a:ext uri="{FF2B5EF4-FFF2-40B4-BE49-F238E27FC236}">
                  <a16:creationId xmlns:a16="http://schemas.microsoft.com/office/drawing/2014/main" id="{D2128979-F5F4-4F11-A1B2-2BEF5469CF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98" y="7506"/>
              <a:ext cx="5254" cy="9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6179" name="Line 49">
              <a:extLst>
                <a:ext uri="{FF2B5EF4-FFF2-40B4-BE49-F238E27FC236}">
                  <a16:creationId xmlns:a16="http://schemas.microsoft.com/office/drawing/2014/main" id="{AB68788A-812A-4CFF-866B-5BF5C65247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92" y="7952"/>
              <a:ext cx="41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6180" name="Text Box 50">
              <a:extLst>
                <a:ext uri="{FF2B5EF4-FFF2-40B4-BE49-F238E27FC236}">
                  <a16:creationId xmlns:a16="http://schemas.microsoft.com/office/drawing/2014/main" id="{10DB9F6D-A28A-430D-9B31-D8B24712C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04" y="6206"/>
              <a:ext cx="3123" cy="1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6181" name="Text Box 51">
              <a:extLst>
                <a:ext uri="{FF2B5EF4-FFF2-40B4-BE49-F238E27FC236}">
                  <a16:creationId xmlns:a16="http://schemas.microsoft.com/office/drawing/2014/main" id="{FCF84D7D-9861-4B3A-9A5C-2AB097C4F2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14" y="7100"/>
              <a:ext cx="1704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id-ID" sz="1000" b="1"/>
                <a:t>Already in use</a:t>
              </a:r>
              <a:endParaRPr lang="en-US" altLang="id-ID"/>
            </a:p>
          </p:txBody>
        </p:sp>
        <p:sp>
          <p:nvSpPr>
            <p:cNvPr id="6182" name="Text Box 52">
              <a:extLst>
                <a:ext uri="{FF2B5EF4-FFF2-40B4-BE49-F238E27FC236}">
                  <a16:creationId xmlns:a16="http://schemas.microsoft.com/office/drawing/2014/main" id="{338B781E-3D4A-443D-A7D4-CBF3104238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7" y="4260"/>
              <a:ext cx="2839" cy="2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6183" name="Line 53">
              <a:extLst>
                <a:ext uri="{FF2B5EF4-FFF2-40B4-BE49-F238E27FC236}">
                  <a16:creationId xmlns:a16="http://schemas.microsoft.com/office/drawing/2014/main" id="{3DEA688B-B421-4539-97B2-199B190025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52" y="5807"/>
              <a:ext cx="41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grpSp>
          <p:nvGrpSpPr>
            <p:cNvPr id="6184" name="Group 54">
              <a:extLst>
                <a:ext uri="{FF2B5EF4-FFF2-40B4-BE49-F238E27FC236}">
                  <a16:creationId xmlns:a16="http://schemas.microsoft.com/office/drawing/2014/main" id="{B80D9D5F-CB1E-4E6F-AF7F-3C3C0BEEBE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75" y="5798"/>
              <a:ext cx="488" cy="2130"/>
              <a:chOff x="9075" y="5798"/>
              <a:chExt cx="488" cy="2130"/>
            </a:xfrm>
          </p:grpSpPr>
          <p:sp>
            <p:nvSpPr>
              <p:cNvPr id="6202" name="Freeform 55">
                <a:extLst>
                  <a:ext uri="{FF2B5EF4-FFF2-40B4-BE49-F238E27FC236}">
                    <a16:creationId xmlns:a16="http://schemas.microsoft.com/office/drawing/2014/main" id="{0B245DE5-7E07-46D6-8C00-747BF83B154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9255" y="7673"/>
                <a:ext cx="180" cy="255"/>
              </a:xfrm>
              <a:custGeom>
                <a:avLst/>
                <a:gdLst>
                  <a:gd name="T0" fmla="*/ 180 w 180"/>
                  <a:gd name="T1" fmla="*/ 255 h 255"/>
                  <a:gd name="T2" fmla="*/ 0 w 180"/>
                  <a:gd name="T3" fmla="*/ 0 h 255"/>
                  <a:gd name="T4" fmla="*/ 0 60000 65536"/>
                  <a:gd name="T5" fmla="*/ 0 60000 65536"/>
                  <a:gd name="T6" fmla="*/ 0 w 180"/>
                  <a:gd name="T7" fmla="*/ 0 h 255"/>
                  <a:gd name="T8" fmla="*/ 180 w 180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80" h="255">
                    <a:moveTo>
                      <a:pt x="180" y="255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6203" name="Freeform 56">
                <a:extLst>
                  <a:ext uri="{FF2B5EF4-FFF2-40B4-BE49-F238E27FC236}">
                    <a16:creationId xmlns:a16="http://schemas.microsoft.com/office/drawing/2014/main" id="{88420221-F47B-475C-9904-225A96907F9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9255" y="7545"/>
                <a:ext cx="143" cy="128"/>
              </a:xfrm>
              <a:custGeom>
                <a:avLst/>
                <a:gdLst>
                  <a:gd name="T0" fmla="*/ 0 w 143"/>
                  <a:gd name="T1" fmla="*/ 128 h 128"/>
                  <a:gd name="T2" fmla="*/ 143 w 143"/>
                  <a:gd name="T3" fmla="*/ 0 h 128"/>
                  <a:gd name="T4" fmla="*/ 0 60000 65536"/>
                  <a:gd name="T5" fmla="*/ 0 60000 65536"/>
                  <a:gd name="T6" fmla="*/ 0 w 143"/>
                  <a:gd name="T7" fmla="*/ 0 h 128"/>
                  <a:gd name="T8" fmla="*/ 143 w 143"/>
                  <a:gd name="T9" fmla="*/ 128 h 12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43" h="128">
                    <a:moveTo>
                      <a:pt x="0" y="128"/>
                    </a:moveTo>
                    <a:lnTo>
                      <a:pt x="143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6204" name="Freeform 57">
                <a:extLst>
                  <a:ext uri="{FF2B5EF4-FFF2-40B4-BE49-F238E27FC236}">
                    <a16:creationId xmlns:a16="http://schemas.microsoft.com/office/drawing/2014/main" id="{39D9D68E-F8E3-49B8-89F4-57A0E95DC38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9128" y="7290"/>
                <a:ext cx="292" cy="248"/>
              </a:xfrm>
              <a:custGeom>
                <a:avLst/>
                <a:gdLst>
                  <a:gd name="T0" fmla="*/ 292 w 292"/>
                  <a:gd name="T1" fmla="*/ 248 h 248"/>
                  <a:gd name="T2" fmla="*/ 0 w 292"/>
                  <a:gd name="T3" fmla="*/ 0 h 248"/>
                  <a:gd name="T4" fmla="*/ 0 60000 65536"/>
                  <a:gd name="T5" fmla="*/ 0 60000 65536"/>
                  <a:gd name="T6" fmla="*/ 0 w 292"/>
                  <a:gd name="T7" fmla="*/ 0 h 248"/>
                  <a:gd name="T8" fmla="*/ 292 w 292"/>
                  <a:gd name="T9" fmla="*/ 248 h 24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92" h="248">
                    <a:moveTo>
                      <a:pt x="292" y="248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6205" name="Freeform 58">
                <a:extLst>
                  <a:ext uri="{FF2B5EF4-FFF2-40B4-BE49-F238E27FC236}">
                    <a16:creationId xmlns:a16="http://schemas.microsoft.com/office/drawing/2014/main" id="{3E1BD61D-D566-4C8E-9F2D-ECBBDF8F630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9120" y="7028"/>
                <a:ext cx="323" cy="255"/>
              </a:xfrm>
              <a:custGeom>
                <a:avLst/>
                <a:gdLst>
                  <a:gd name="T0" fmla="*/ 323 w 323"/>
                  <a:gd name="T1" fmla="*/ 0 h 255"/>
                  <a:gd name="T2" fmla="*/ 0 w 323"/>
                  <a:gd name="T3" fmla="*/ 255 h 255"/>
                  <a:gd name="T4" fmla="*/ 0 60000 65536"/>
                  <a:gd name="T5" fmla="*/ 0 60000 65536"/>
                  <a:gd name="T6" fmla="*/ 0 w 323"/>
                  <a:gd name="T7" fmla="*/ 0 h 255"/>
                  <a:gd name="T8" fmla="*/ 323 w 323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23" h="255">
                    <a:moveTo>
                      <a:pt x="323" y="0"/>
                    </a:moveTo>
                    <a:lnTo>
                      <a:pt x="0" y="255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6206" name="Freeform 59">
                <a:extLst>
                  <a:ext uri="{FF2B5EF4-FFF2-40B4-BE49-F238E27FC236}">
                    <a16:creationId xmlns:a16="http://schemas.microsoft.com/office/drawing/2014/main" id="{DD9708C8-A9E8-4B7B-9842-5066803F5B0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9285" y="6878"/>
                <a:ext cx="143" cy="150"/>
              </a:xfrm>
              <a:custGeom>
                <a:avLst/>
                <a:gdLst>
                  <a:gd name="T0" fmla="*/ 0 w 143"/>
                  <a:gd name="T1" fmla="*/ 0 h 150"/>
                  <a:gd name="T2" fmla="*/ 143 w 143"/>
                  <a:gd name="T3" fmla="*/ 150 h 150"/>
                  <a:gd name="T4" fmla="*/ 0 60000 65536"/>
                  <a:gd name="T5" fmla="*/ 0 60000 65536"/>
                  <a:gd name="T6" fmla="*/ 0 w 143"/>
                  <a:gd name="T7" fmla="*/ 0 h 150"/>
                  <a:gd name="T8" fmla="*/ 143 w 143"/>
                  <a:gd name="T9" fmla="*/ 150 h 15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43" h="150">
                    <a:moveTo>
                      <a:pt x="0" y="0"/>
                    </a:moveTo>
                    <a:lnTo>
                      <a:pt x="143" y="15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6207" name="Freeform 60">
                <a:extLst>
                  <a:ext uri="{FF2B5EF4-FFF2-40B4-BE49-F238E27FC236}">
                    <a16:creationId xmlns:a16="http://schemas.microsoft.com/office/drawing/2014/main" id="{D105557E-186B-4734-AF1A-F1B7FB4695E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9285" y="6758"/>
                <a:ext cx="263" cy="120"/>
              </a:xfrm>
              <a:custGeom>
                <a:avLst/>
                <a:gdLst>
                  <a:gd name="T0" fmla="*/ 263 w 263"/>
                  <a:gd name="T1" fmla="*/ 0 h 120"/>
                  <a:gd name="T2" fmla="*/ 0 w 263"/>
                  <a:gd name="T3" fmla="*/ 120 h 120"/>
                  <a:gd name="T4" fmla="*/ 0 60000 65536"/>
                  <a:gd name="T5" fmla="*/ 0 60000 65536"/>
                  <a:gd name="T6" fmla="*/ 0 w 263"/>
                  <a:gd name="T7" fmla="*/ 0 h 120"/>
                  <a:gd name="T8" fmla="*/ 263 w 263"/>
                  <a:gd name="T9" fmla="*/ 120 h 12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63" h="120">
                    <a:moveTo>
                      <a:pt x="263" y="0"/>
                    </a:moveTo>
                    <a:lnTo>
                      <a:pt x="0" y="12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6208" name="Freeform 61">
                <a:extLst>
                  <a:ext uri="{FF2B5EF4-FFF2-40B4-BE49-F238E27FC236}">
                    <a16:creationId xmlns:a16="http://schemas.microsoft.com/office/drawing/2014/main" id="{4A04F908-2308-4A4B-B4DB-F4C75FB63A2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9263" y="6548"/>
                <a:ext cx="300" cy="203"/>
              </a:xfrm>
              <a:custGeom>
                <a:avLst/>
                <a:gdLst>
                  <a:gd name="T0" fmla="*/ 0 w 300"/>
                  <a:gd name="T1" fmla="*/ 0 h 203"/>
                  <a:gd name="T2" fmla="*/ 300 w 300"/>
                  <a:gd name="T3" fmla="*/ 203 h 203"/>
                  <a:gd name="T4" fmla="*/ 0 60000 65536"/>
                  <a:gd name="T5" fmla="*/ 0 60000 65536"/>
                  <a:gd name="T6" fmla="*/ 0 w 300"/>
                  <a:gd name="T7" fmla="*/ 0 h 203"/>
                  <a:gd name="T8" fmla="*/ 300 w 300"/>
                  <a:gd name="T9" fmla="*/ 203 h 20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00" h="203">
                    <a:moveTo>
                      <a:pt x="0" y="0"/>
                    </a:moveTo>
                    <a:lnTo>
                      <a:pt x="300" y="203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6209" name="Freeform 62">
                <a:extLst>
                  <a:ext uri="{FF2B5EF4-FFF2-40B4-BE49-F238E27FC236}">
                    <a16:creationId xmlns:a16="http://schemas.microsoft.com/office/drawing/2014/main" id="{A6413536-E20B-4518-B380-E7F9A7C617B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9254" y="6338"/>
                <a:ext cx="233" cy="217"/>
              </a:xfrm>
              <a:custGeom>
                <a:avLst/>
                <a:gdLst>
                  <a:gd name="T0" fmla="*/ 0 w 233"/>
                  <a:gd name="T1" fmla="*/ 217 h 217"/>
                  <a:gd name="T2" fmla="*/ 233 w 233"/>
                  <a:gd name="T3" fmla="*/ 0 h 217"/>
                  <a:gd name="T4" fmla="*/ 0 60000 65536"/>
                  <a:gd name="T5" fmla="*/ 0 60000 65536"/>
                  <a:gd name="T6" fmla="*/ 0 w 233"/>
                  <a:gd name="T7" fmla="*/ 0 h 217"/>
                  <a:gd name="T8" fmla="*/ 233 w 233"/>
                  <a:gd name="T9" fmla="*/ 217 h 21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33" h="217">
                    <a:moveTo>
                      <a:pt x="0" y="217"/>
                    </a:moveTo>
                    <a:lnTo>
                      <a:pt x="233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6210" name="Freeform 63">
                <a:extLst>
                  <a:ext uri="{FF2B5EF4-FFF2-40B4-BE49-F238E27FC236}">
                    <a16:creationId xmlns:a16="http://schemas.microsoft.com/office/drawing/2014/main" id="{14F6F000-4D6B-4377-B1DA-BD84035EB92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9075" y="6083"/>
                <a:ext cx="405" cy="247"/>
              </a:xfrm>
              <a:custGeom>
                <a:avLst/>
                <a:gdLst>
                  <a:gd name="T0" fmla="*/ 405 w 405"/>
                  <a:gd name="T1" fmla="*/ 247 h 247"/>
                  <a:gd name="T2" fmla="*/ 0 w 405"/>
                  <a:gd name="T3" fmla="*/ 0 h 247"/>
                  <a:gd name="T4" fmla="*/ 0 60000 65536"/>
                  <a:gd name="T5" fmla="*/ 0 60000 65536"/>
                  <a:gd name="T6" fmla="*/ 0 w 405"/>
                  <a:gd name="T7" fmla="*/ 0 h 247"/>
                  <a:gd name="T8" fmla="*/ 405 w 405"/>
                  <a:gd name="T9" fmla="*/ 247 h 24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05" h="247">
                    <a:moveTo>
                      <a:pt x="405" y="247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6211" name="Freeform 64">
                <a:extLst>
                  <a:ext uri="{FF2B5EF4-FFF2-40B4-BE49-F238E27FC236}">
                    <a16:creationId xmlns:a16="http://schemas.microsoft.com/office/drawing/2014/main" id="{847C475C-BA5B-4AE3-9BCB-12631638B06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9075" y="5798"/>
                <a:ext cx="120" cy="292"/>
              </a:xfrm>
              <a:custGeom>
                <a:avLst/>
                <a:gdLst>
                  <a:gd name="T0" fmla="*/ 0 w 120"/>
                  <a:gd name="T1" fmla="*/ 292 h 292"/>
                  <a:gd name="T2" fmla="*/ 120 w 120"/>
                  <a:gd name="T3" fmla="*/ 0 h 292"/>
                  <a:gd name="T4" fmla="*/ 0 60000 65536"/>
                  <a:gd name="T5" fmla="*/ 0 60000 65536"/>
                  <a:gd name="T6" fmla="*/ 0 w 120"/>
                  <a:gd name="T7" fmla="*/ 0 h 292"/>
                  <a:gd name="T8" fmla="*/ 120 w 120"/>
                  <a:gd name="T9" fmla="*/ 292 h 29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20" h="292">
                    <a:moveTo>
                      <a:pt x="0" y="292"/>
                    </a:moveTo>
                    <a:lnTo>
                      <a:pt x="12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</p:grpSp>
        <p:sp>
          <p:nvSpPr>
            <p:cNvPr id="6185" name="Freeform 65">
              <a:extLst>
                <a:ext uri="{FF2B5EF4-FFF2-40B4-BE49-F238E27FC236}">
                  <a16:creationId xmlns:a16="http://schemas.microsoft.com/office/drawing/2014/main" id="{D0AF43A1-82AA-45D1-ACFC-38FF267AFDA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355" y="7823"/>
              <a:ext cx="105" cy="105"/>
            </a:xfrm>
            <a:custGeom>
              <a:avLst/>
              <a:gdLst>
                <a:gd name="T0" fmla="*/ 105 w 105"/>
                <a:gd name="T1" fmla="*/ 0 h 105"/>
                <a:gd name="T2" fmla="*/ 0 w 105"/>
                <a:gd name="T3" fmla="*/ 105 h 105"/>
                <a:gd name="T4" fmla="*/ 0 60000 65536"/>
                <a:gd name="T5" fmla="*/ 0 60000 65536"/>
                <a:gd name="T6" fmla="*/ 0 w 105"/>
                <a:gd name="T7" fmla="*/ 0 h 105"/>
                <a:gd name="T8" fmla="*/ 105 w 105"/>
                <a:gd name="T9" fmla="*/ 105 h 10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5" h="105">
                  <a:moveTo>
                    <a:pt x="105" y="0"/>
                  </a:moveTo>
                  <a:lnTo>
                    <a:pt x="0" y="10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6186" name="Freeform 66">
              <a:extLst>
                <a:ext uri="{FF2B5EF4-FFF2-40B4-BE49-F238E27FC236}">
                  <a16:creationId xmlns:a16="http://schemas.microsoft.com/office/drawing/2014/main" id="{4BA1B128-5037-43E6-B44C-86B410BE52A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316" y="7605"/>
              <a:ext cx="144" cy="216"/>
            </a:xfrm>
            <a:custGeom>
              <a:avLst/>
              <a:gdLst>
                <a:gd name="T0" fmla="*/ 144 w 144"/>
                <a:gd name="T1" fmla="*/ 216 h 216"/>
                <a:gd name="T2" fmla="*/ 0 w 144"/>
                <a:gd name="T3" fmla="*/ 0 h 216"/>
                <a:gd name="T4" fmla="*/ 0 60000 65536"/>
                <a:gd name="T5" fmla="*/ 0 60000 65536"/>
                <a:gd name="T6" fmla="*/ 0 w 144"/>
                <a:gd name="T7" fmla="*/ 0 h 216"/>
                <a:gd name="T8" fmla="*/ 144 w 144"/>
                <a:gd name="T9" fmla="*/ 216 h 21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44" h="216">
                  <a:moveTo>
                    <a:pt x="144" y="216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6187" name="Freeform 67">
              <a:extLst>
                <a:ext uri="{FF2B5EF4-FFF2-40B4-BE49-F238E27FC236}">
                  <a16:creationId xmlns:a16="http://schemas.microsoft.com/office/drawing/2014/main" id="{83176591-0A47-48D3-BF97-E24FC069333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316" y="7386"/>
              <a:ext cx="252" cy="213"/>
            </a:xfrm>
            <a:custGeom>
              <a:avLst/>
              <a:gdLst>
                <a:gd name="T0" fmla="*/ 252 w 252"/>
                <a:gd name="T1" fmla="*/ 0 h 213"/>
                <a:gd name="T2" fmla="*/ 0 w 252"/>
                <a:gd name="T3" fmla="*/ 213 h 213"/>
                <a:gd name="T4" fmla="*/ 0 60000 65536"/>
                <a:gd name="T5" fmla="*/ 0 60000 65536"/>
                <a:gd name="T6" fmla="*/ 0 w 252"/>
                <a:gd name="T7" fmla="*/ 0 h 213"/>
                <a:gd name="T8" fmla="*/ 252 w 252"/>
                <a:gd name="T9" fmla="*/ 213 h 2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2" h="213">
                  <a:moveTo>
                    <a:pt x="252" y="0"/>
                  </a:moveTo>
                  <a:lnTo>
                    <a:pt x="0" y="213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6188" name="Freeform 68">
              <a:extLst>
                <a:ext uri="{FF2B5EF4-FFF2-40B4-BE49-F238E27FC236}">
                  <a16:creationId xmlns:a16="http://schemas.microsoft.com/office/drawing/2014/main" id="{50B664F6-2AFC-42B7-B5BA-A812C278552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274" y="7164"/>
              <a:ext cx="291" cy="216"/>
            </a:xfrm>
            <a:custGeom>
              <a:avLst/>
              <a:gdLst>
                <a:gd name="T0" fmla="*/ 291 w 291"/>
                <a:gd name="T1" fmla="*/ 216 h 216"/>
                <a:gd name="T2" fmla="*/ 0 w 291"/>
                <a:gd name="T3" fmla="*/ 0 h 216"/>
                <a:gd name="T4" fmla="*/ 0 60000 65536"/>
                <a:gd name="T5" fmla="*/ 0 60000 65536"/>
                <a:gd name="T6" fmla="*/ 0 w 291"/>
                <a:gd name="T7" fmla="*/ 0 h 216"/>
                <a:gd name="T8" fmla="*/ 291 w 291"/>
                <a:gd name="T9" fmla="*/ 216 h 21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91" h="216">
                  <a:moveTo>
                    <a:pt x="291" y="216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6189" name="Freeform 69">
              <a:extLst>
                <a:ext uri="{FF2B5EF4-FFF2-40B4-BE49-F238E27FC236}">
                  <a16:creationId xmlns:a16="http://schemas.microsoft.com/office/drawing/2014/main" id="{B0646516-2BCA-4AFD-B7B5-C6404A85027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277" y="6945"/>
              <a:ext cx="231" cy="216"/>
            </a:xfrm>
            <a:custGeom>
              <a:avLst/>
              <a:gdLst>
                <a:gd name="T0" fmla="*/ 0 w 231"/>
                <a:gd name="T1" fmla="*/ 216 h 216"/>
                <a:gd name="T2" fmla="*/ 231 w 231"/>
                <a:gd name="T3" fmla="*/ 0 h 216"/>
                <a:gd name="T4" fmla="*/ 0 60000 65536"/>
                <a:gd name="T5" fmla="*/ 0 60000 65536"/>
                <a:gd name="T6" fmla="*/ 0 w 231"/>
                <a:gd name="T7" fmla="*/ 0 h 216"/>
                <a:gd name="T8" fmla="*/ 231 w 231"/>
                <a:gd name="T9" fmla="*/ 216 h 21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1" h="216">
                  <a:moveTo>
                    <a:pt x="0" y="216"/>
                  </a:moveTo>
                  <a:lnTo>
                    <a:pt x="231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6190" name="Freeform 70">
              <a:extLst>
                <a:ext uri="{FF2B5EF4-FFF2-40B4-BE49-F238E27FC236}">
                  <a16:creationId xmlns:a16="http://schemas.microsoft.com/office/drawing/2014/main" id="{48EBC051-69D7-47E7-9B5B-FC8DF06F1FE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290" y="6570"/>
              <a:ext cx="218" cy="369"/>
            </a:xfrm>
            <a:custGeom>
              <a:avLst/>
              <a:gdLst>
                <a:gd name="T0" fmla="*/ 0 w 218"/>
                <a:gd name="T1" fmla="*/ 0 h 369"/>
                <a:gd name="T2" fmla="*/ 218 w 218"/>
                <a:gd name="T3" fmla="*/ 369 h 369"/>
                <a:gd name="T4" fmla="*/ 0 60000 65536"/>
                <a:gd name="T5" fmla="*/ 0 60000 65536"/>
                <a:gd name="T6" fmla="*/ 0 w 218"/>
                <a:gd name="T7" fmla="*/ 0 h 369"/>
                <a:gd name="T8" fmla="*/ 218 w 218"/>
                <a:gd name="T9" fmla="*/ 369 h 3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8" h="369">
                  <a:moveTo>
                    <a:pt x="0" y="0"/>
                  </a:moveTo>
                  <a:lnTo>
                    <a:pt x="218" y="36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6191" name="Freeform 71">
              <a:extLst>
                <a:ext uri="{FF2B5EF4-FFF2-40B4-BE49-F238E27FC236}">
                  <a16:creationId xmlns:a16="http://schemas.microsoft.com/office/drawing/2014/main" id="{0BA13A75-9703-4442-AFB1-831CF7D3A3D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300" y="6430"/>
              <a:ext cx="260" cy="150"/>
            </a:xfrm>
            <a:custGeom>
              <a:avLst/>
              <a:gdLst>
                <a:gd name="T0" fmla="*/ 260 w 260"/>
                <a:gd name="T1" fmla="*/ 0 h 150"/>
                <a:gd name="T2" fmla="*/ 0 w 260"/>
                <a:gd name="T3" fmla="*/ 150 h 150"/>
                <a:gd name="T4" fmla="*/ 0 60000 65536"/>
                <a:gd name="T5" fmla="*/ 0 60000 65536"/>
                <a:gd name="T6" fmla="*/ 0 w 260"/>
                <a:gd name="T7" fmla="*/ 0 h 150"/>
                <a:gd name="T8" fmla="*/ 260 w 260"/>
                <a:gd name="T9" fmla="*/ 150 h 1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60" h="150">
                  <a:moveTo>
                    <a:pt x="260" y="0"/>
                  </a:moveTo>
                  <a:lnTo>
                    <a:pt x="0" y="15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6192" name="Freeform 72">
              <a:extLst>
                <a:ext uri="{FF2B5EF4-FFF2-40B4-BE49-F238E27FC236}">
                  <a16:creationId xmlns:a16="http://schemas.microsoft.com/office/drawing/2014/main" id="{8EFBD661-B2A4-4193-B1D6-9938D9DA447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470" y="6260"/>
              <a:ext cx="100" cy="180"/>
            </a:xfrm>
            <a:custGeom>
              <a:avLst/>
              <a:gdLst>
                <a:gd name="T0" fmla="*/ 100 w 100"/>
                <a:gd name="T1" fmla="*/ 180 h 180"/>
                <a:gd name="T2" fmla="*/ 0 w 100"/>
                <a:gd name="T3" fmla="*/ 0 h 180"/>
                <a:gd name="T4" fmla="*/ 0 60000 65536"/>
                <a:gd name="T5" fmla="*/ 0 60000 65536"/>
                <a:gd name="T6" fmla="*/ 0 w 100"/>
                <a:gd name="T7" fmla="*/ 0 h 180"/>
                <a:gd name="T8" fmla="*/ 100 w 100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0" h="180">
                  <a:moveTo>
                    <a:pt x="100" y="180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6193" name="Freeform 73">
              <a:extLst>
                <a:ext uri="{FF2B5EF4-FFF2-40B4-BE49-F238E27FC236}">
                  <a16:creationId xmlns:a16="http://schemas.microsoft.com/office/drawing/2014/main" id="{7F658329-BA33-4493-B591-5A4E612152B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480" y="6080"/>
              <a:ext cx="250" cy="190"/>
            </a:xfrm>
            <a:custGeom>
              <a:avLst/>
              <a:gdLst>
                <a:gd name="T0" fmla="*/ 0 w 250"/>
                <a:gd name="T1" fmla="*/ 190 h 190"/>
                <a:gd name="T2" fmla="*/ 250 w 250"/>
                <a:gd name="T3" fmla="*/ 0 h 190"/>
                <a:gd name="T4" fmla="*/ 0 60000 65536"/>
                <a:gd name="T5" fmla="*/ 0 60000 65536"/>
                <a:gd name="T6" fmla="*/ 0 w 250"/>
                <a:gd name="T7" fmla="*/ 0 h 190"/>
                <a:gd name="T8" fmla="*/ 250 w 250"/>
                <a:gd name="T9" fmla="*/ 190 h 1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0" h="190">
                  <a:moveTo>
                    <a:pt x="0" y="190"/>
                  </a:moveTo>
                  <a:lnTo>
                    <a:pt x="25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6194" name="Freeform 74">
              <a:extLst>
                <a:ext uri="{FF2B5EF4-FFF2-40B4-BE49-F238E27FC236}">
                  <a16:creationId xmlns:a16="http://schemas.microsoft.com/office/drawing/2014/main" id="{FE912FB0-DD34-431B-B0B6-0FF3E360AE5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610" y="5810"/>
              <a:ext cx="105" cy="265"/>
            </a:xfrm>
            <a:custGeom>
              <a:avLst/>
              <a:gdLst>
                <a:gd name="T0" fmla="*/ 105 w 105"/>
                <a:gd name="T1" fmla="*/ 265 h 265"/>
                <a:gd name="T2" fmla="*/ 0 w 105"/>
                <a:gd name="T3" fmla="*/ 0 h 265"/>
                <a:gd name="T4" fmla="*/ 0 60000 65536"/>
                <a:gd name="T5" fmla="*/ 0 60000 65536"/>
                <a:gd name="T6" fmla="*/ 0 w 105"/>
                <a:gd name="T7" fmla="*/ 0 h 265"/>
                <a:gd name="T8" fmla="*/ 105 w 105"/>
                <a:gd name="T9" fmla="*/ 265 h 26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5" h="265">
                  <a:moveTo>
                    <a:pt x="105" y="265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6195" name="Rectangle 75">
              <a:extLst>
                <a:ext uri="{FF2B5EF4-FFF2-40B4-BE49-F238E27FC236}">
                  <a16:creationId xmlns:a16="http://schemas.microsoft.com/office/drawing/2014/main" id="{343C3D6C-0A3C-47F2-89C6-58878A11F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5964"/>
              <a:ext cx="568" cy="99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6196" name="Rectangle 76">
              <a:extLst>
                <a:ext uri="{FF2B5EF4-FFF2-40B4-BE49-F238E27FC236}">
                  <a16:creationId xmlns:a16="http://schemas.microsoft.com/office/drawing/2014/main" id="{8EBA6316-671B-4743-810C-BE2999522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" y="7000"/>
              <a:ext cx="770" cy="4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6197" name="Freeform 77">
              <a:extLst>
                <a:ext uri="{FF2B5EF4-FFF2-40B4-BE49-F238E27FC236}">
                  <a16:creationId xmlns:a16="http://schemas.microsoft.com/office/drawing/2014/main" id="{0213EF17-2C61-45B5-8082-805DCF456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5" y="7812"/>
              <a:ext cx="2644" cy="1986"/>
            </a:xfrm>
            <a:custGeom>
              <a:avLst/>
              <a:gdLst>
                <a:gd name="T0" fmla="*/ 402 w 2644"/>
                <a:gd name="T1" fmla="*/ 1771 h 1986"/>
                <a:gd name="T2" fmla="*/ 548 w 2644"/>
                <a:gd name="T3" fmla="*/ 1607 h 1986"/>
                <a:gd name="T4" fmla="*/ 435 w 2644"/>
                <a:gd name="T5" fmla="*/ 428 h 1986"/>
                <a:gd name="T6" fmla="*/ 2525 w 2644"/>
                <a:gd name="T7" fmla="*/ 98 h 1986"/>
                <a:gd name="T8" fmla="*/ 1980 w 2644"/>
                <a:gd name="T9" fmla="*/ 1405 h 1986"/>
                <a:gd name="T10" fmla="*/ 1956 w 2644"/>
                <a:gd name="T11" fmla="*/ 1721 h 1986"/>
                <a:gd name="T12" fmla="*/ 1422 w 2644"/>
                <a:gd name="T13" fmla="*/ 1973 h 1986"/>
                <a:gd name="T14" fmla="*/ 1106 w 2644"/>
                <a:gd name="T15" fmla="*/ 1986 h 1986"/>
                <a:gd name="T16" fmla="*/ 427 w 2644"/>
                <a:gd name="T17" fmla="*/ 1935 h 1986"/>
                <a:gd name="T18" fmla="*/ 281 w 2644"/>
                <a:gd name="T19" fmla="*/ 1834 h 1986"/>
                <a:gd name="T20" fmla="*/ 305 w 2644"/>
                <a:gd name="T21" fmla="*/ 1784 h 1986"/>
                <a:gd name="T22" fmla="*/ 402 w 2644"/>
                <a:gd name="T23" fmla="*/ 1771 h 198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644"/>
                <a:gd name="T37" fmla="*/ 0 h 1986"/>
                <a:gd name="T38" fmla="*/ 2644 w 2644"/>
                <a:gd name="T39" fmla="*/ 1986 h 198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644" h="1986">
                  <a:moveTo>
                    <a:pt x="402" y="1771"/>
                  </a:moveTo>
                  <a:cubicBezTo>
                    <a:pt x="451" y="1717"/>
                    <a:pt x="514" y="1665"/>
                    <a:pt x="548" y="1607"/>
                  </a:cubicBezTo>
                  <a:cubicBezTo>
                    <a:pt x="652" y="1425"/>
                    <a:pt x="0" y="485"/>
                    <a:pt x="435" y="428"/>
                  </a:cubicBezTo>
                  <a:cubicBezTo>
                    <a:pt x="748" y="438"/>
                    <a:pt x="2275" y="0"/>
                    <a:pt x="2525" y="98"/>
                  </a:cubicBezTo>
                  <a:cubicBezTo>
                    <a:pt x="2644" y="222"/>
                    <a:pt x="1944" y="1292"/>
                    <a:pt x="1980" y="1405"/>
                  </a:cubicBezTo>
                  <a:cubicBezTo>
                    <a:pt x="1973" y="1510"/>
                    <a:pt x="1985" y="1617"/>
                    <a:pt x="1956" y="1721"/>
                  </a:cubicBezTo>
                  <a:cubicBezTo>
                    <a:pt x="1922" y="1839"/>
                    <a:pt x="1628" y="1952"/>
                    <a:pt x="1422" y="1973"/>
                  </a:cubicBezTo>
                  <a:cubicBezTo>
                    <a:pt x="1317" y="1985"/>
                    <a:pt x="1211" y="1982"/>
                    <a:pt x="1106" y="1986"/>
                  </a:cubicBezTo>
                  <a:cubicBezTo>
                    <a:pt x="543" y="1971"/>
                    <a:pt x="762" y="1980"/>
                    <a:pt x="427" y="1935"/>
                  </a:cubicBezTo>
                  <a:cubicBezTo>
                    <a:pt x="342" y="1906"/>
                    <a:pt x="313" y="1885"/>
                    <a:pt x="281" y="1834"/>
                  </a:cubicBezTo>
                  <a:cubicBezTo>
                    <a:pt x="288" y="1818"/>
                    <a:pt x="281" y="1796"/>
                    <a:pt x="305" y="1784"/>
                  </a:cubicBezTo>
                  <a:cubicBezTo>
                    <a:pt x="330" y="1771"/>
                    <a:pt x="402" y="1771"/>
                    <a:pt x="402" y="17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6198" name="Rectangle 78">
              <a:extLst>
                <a:ext uri="{FF2B5EF4-FFF2-40B4-BE49-F238E27FC236}">
                  <a16:creationId xmlns:a16="http://schemas.microsoft.com/office/drawing/2014/main" id="{5EB20F9E-6575-4343-B5C6-BCD5BEAAD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2" y="6990"/>
              <a:ext cx="284" cy="1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6199" name="Rectangle 79">
              <a:extLst>
                <a:ext uri="{FF2B5EF4-FFF2-40B4-BE49-F238E27FC236}">
                  <a16:creationId xmlns:a16="http://schemas.microsoft.com/office/drawing/2014/main" id="{B744EEA7-356A-487B-B0A2-F84122F74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8" y="7160"/>
              <a:ext cx="852" cy="99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6200" name="Rectangle 80">
              <a:extLst>
                <a:ext uri="{FF2B5EF4-FFF2-40B4-BE49-F238E27FC236}">
                  <a16:creationId xmlns:a16="http://schemas.microsoft.com/office/drawing/2014/main" id="{1FEB45CE-76E5-49E9-936D-D0DE1CD0A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0" y="7952"/>
              <a:ext cx="426" cy="2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6201" name="Line 81">
              <a:extLst>
                <a:ext uri="{FF2B5EF4-FFF2-40B4-BE49-F238E27FC236}">
                  <a16:creationId xmlns:a16="http://schemas.microsoft.com/office/drawing/2014/main" id="{02FCCFBF-B9D9-43F0-8D4D-35C52462E7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2" y="3976"/>
              <a:ext cx="0" cy="12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6152" name="Rectangle 83">
            <a:extLst>
              <a:ext uri="{FF2B5EF4-FFF2-40B4-BE49-F238E27FC236}">
                <a16:creationId xmlns:a16="http://schemas.microsoft.com/office/drawing/2014/main" id="{3ACF3D4F-C2A8-47FF-9FC1-0E72AEF6E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90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graphicFrame>
        <p:nvGraphicFramePr>
          <p:cNvPr id="6153" name="Object 82">
            <a:extLst>
              <a:ext uri="{FF2B5EF4-FFF2-40B4-BE49-F238E27FC236}">
                <a16:creationId xmlns:a16="http://schemas.microsoft.com/office/drawing/2014/main" id="{B57E52F7-E421-47AF-AE66-F1AC9D6088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8628585"/>
              </p:ext>
            </p:extLst>
          </p:nvPr>
        </p:nvGraphicFramePr>
        <p:xfrm>
          <a:off x="5844985" y="4107670"/>
          <a:ext cx="1555940" cy="1501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5" name="Visio" r:id="rId8" imgW="6924294" imgH="6459093" progId="">
                  <p:embed/>
                </p:oleObj>
              </mc:Choice>
              <mc:Fallback>
                <p:oleObj name="Visio" r:id="rId8" imgW="6924294" imgH="6459093" progId="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4985" y="4107670"/>
                        <a:ext cx="1555940" cy="15017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Rectangle 85">
            <a:extLst>
              <a:ext uri="{FF2B5EF4-FFF2-40B4-BE49-F238E27FC236}">
                <a16:creationId xmlns:a16="http://schemas.microsoft.com/office/drawing/2014/main" id="{A23C16DC-08E9-4F0A-8741-73DE04CE8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861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graphicFrame>
        <p:nvGraphicFramePr>
          <p:cNvPr id="6155" name="Object 84">
            <a:extLst>
              <a:ext uri="{FF2B5EF4-FFF2-40B4-BE49-F238E27FC236}">
                <a16:creationId xmlns:a16="http://schemas.microsoft.com/office/drawing/2014/main" id="{086F75C9-A4FE-44E6-AB4F-183574507E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4305300"/>
          <a:ext cx="12477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" name="Visio" r:id="rId10" imgW="5408295" imgH="2730627" progId="">
                  <p:embed/>
                </p:oleObj>
              </mc:Choice>
              <mc:Fallback>
                <p:oleObj name="Visio" r:id="rId10" imgW="5408295" imgH="2730627" progId="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305300"/>
                        <a:ext cx="124777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6" name="Rectangle 87">
            <a:extLst>
              <a:ext uri="{FF2B5EF4-FFF2-40B4-BE49-F238E27FC236}">
                <a16:creationId xmlns:a16="http://schemas.microsoft.com/office/drawing/2014/main" id="{85C15166-5FB9-4343-ABBB-AE56765FE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146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graphicFrame>
        <p:nvGraphicFramePr>
          <p:cNvPr id="6157" name="Object 86">
            <a:extLst>
              <a:ext uri="{FF2B5EF4-FFF2-40B4-BE49-F238E27FC236}">
                <a16:creationId xmlns:a16="http://schemas.microsoft.com/office/drawing/2014/main" id="{70815509-C845-446F-BCE2-4574A9F5E7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47900" y="5275263"/>
          <a:ext cx="132397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7" name="Visio" r:id="rId12" imgW="5762244" imgH="3592068" progId="">
                  <p:embed/>
                </p:oleObj>
              </mc:Choice>
              <mc:Fallback>
                <p:oleObj name="Visio" r:id="rId12" imgW="5762244" imgH="3592068" progId="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900" y="5275263"/>
                        <a:ext cx="1323975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8" name="Rectangle 89">
            <a:extLst>
              <a:ext uri="{FF2B5EF4-FFF2-40B4-BE49-F238E27FC236}">
                <a16:creationId xmlns:a16="http://schemas.microsoft.com/office/drawing/2014/main" id="{FAC5E774-8CF8-4C6B-8B6D-66F72DFC0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5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graphicFrame>
        <p:nvGraphicFramePr>
          <p:cNvPr id="6159" name="Object 88">
            <a:extLst>
              <a:ext uri="{FF2B5EF4-FFF2-40B4-BE49-F238E27FC236}">
                <a16:creationId xmlns:a16="http://schemas.microsoft.com/office/drawing/2014/main" id="{C8D662C8-33A8-4BA2-9F85-84D60C4E9B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5883638"/>
              </p:ext>
            </p:extLst>
          </p:nvPr>
        </p:nvGraphicFramePr>
        <p:xfrm>
          <a:off x="5913429" y="3778250"/>
          <a:ext cx="1293705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" name="Visio" r:id="rId14" imgW="845439" imgH="862965" progId="">
                  <p:embed/>
                </p:oleObj>
              </mc:Choice>
              <mc:Fallback>
                <p:oleObj name="Visio" r:id="rId14" imgW="845439" imgH="862965" progId="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3429" y="3778250"/>
                        <a:ext cx="1293705" cy="164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6129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10DF3-5BD2-4321-8696-D5AFF2284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476672"/>
            <a:ext cx="6085911" cy="720080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6E705-A13A-47F6-A1C0-D13C84A27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2656"/>
          </a:xfrm>
        </p:spPr>
        <p:txBody>
          <a:bodyPr>
            <a:normAutofit lnSpcReduction="10000"/>
          </a:bodyPr>
          <a:lstStyle/>
          <a:p>
            <a:endParaRPr lang="id-ID" dirty="0"/>
          </a:p>
        </p:txBody>
      </p:sp>
      <p:sp>
        <p:nvSpPr>
          <p:cNvPr id="7170" name="Slide Number Placeholder 3">
            <a:extLst>
              <a:ext uri="{FF2B5EF4-FFF2-40B4-BE49-F238E27FC236}">
                <a16:creationId xmlns:a16="http://schemas.microsoft.com/office/drawing/2014/main" id="{85FC32DC-34DC-4219-BA69-35201CE17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3ED1CC8-92E4-40A6-A014-CD7EF1FE9E76}" type="slidenum">
              <a:rPr lang="en-US" altLang="id-ID">
                <a:latin typeface="Arial Black" panose="020B0A04020102020204" pitchFamily="34" charset="0"/>
              </a:rPr>
              <a:pPr/>
              <a:t>4</a:t>
            </a:fld>
            <a:endParaRPr lang="en-US" altLang="id-ID">
              <a:latin typeface="Arial Black" panose="020B0A04020102020204" pitchFamily="34" charset="0"/>
            </a:endParaRPr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7E3409E8-BD7B-4E2A-B9AC-CA7D3E097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24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pic>
        <p:nvPicPr>
          <p:cNvPr id="7175" name="Picture 7" descr="di_qos_qosnonqos">
            <a:extLst>
              <a:ext uri="{FF2B5EF4-FFF2-40B4-BE49-F238E27FC236}">
                <a16:creationId xmlns:a16="http://schemas.microsoft.com/office/drawing/2014/main" id="{147098E6-BCF3-468C-B3E4-6952CA8CA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91680" y="2491382"/>
            <a:ext cx="6097588" cy="381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8171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>
            <a:extLst>
              <a:ext uri="{FF2B5EF4-FFF2-40B4-BE49-F238E27FC236}">
                <a16:creationId xmlns:a16="http://schemas.microsoft.com/office/drawing/2014/main" id="{D92BB58A-37FC-4BBC-9DA6-2E241302A8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0510AC-84B4-4647-AB03-797E8952EFF7}" type="slidenum">
              <a:rPr lang="en-US" altLang="id-ID">
                <a:latin typeface="Arial Black" panose="020B0A04020102020204" pitchFamily="34" charset="0"/>
              </a:rPr>
              <a:pPr/>
              <a:t>5</a:t>
            </a:fld>
            <a:endParaRPr lang="en-US" altLang="id-ID">
              <a:latin typeface="Arial Black" panose="020B0A04020102020204" pitchFamily="34" charset="0"/>
            </a:endParaRPr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F28CFE8E-DE25-43FD-B21E-F615EE26F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06400"/>
            <a:ext cx="578111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4000" b="1" dirty="0" err="1">
                <a:solidFill>
                  <a:schemeClr val="bg2"/>
                </a:solidFill>
              </a:rPr>
              <a:t>QoS</a:t>
            </a:r>
            <a:r>
              <a:rPr lang="en-US" altLang="id-ID" sz="4000" b="1" dirty="0">
                <a:solidFill>
                  <a:schemeClr val="bg2"/>
                </a:solidFill>
              </a:rPr>
              <a:t> Design</a:t>
            </a: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4A8472D7-80A1-4672-840D-692B77583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24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692228" name="Rectangle 4">
            <a:extLst>
              <a:ext uri="{FF2B5EF4-FFF2-40B4-BE49-F238E27FC236}">
                <a16:creationId xmlns:a16="http://schemas.microsoft.com/office/drawing/2014/main" id="{29B8123B-1421-4179-992D-45916F370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1" y="1624773"/>
            <a:ext cx="832485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914400" algn="l"/>
              </a:tabLst>
              <a:defRPr/>
            </a:pPr>
            <a:r>
              <a:rPr lang="en-US" dirty="0">
                <a:latin typeface="Arial" charset="0"/>
              </a:rPr>
              <a:t> </a:t>
            </a:r>
            <a:r>
              <a:rPr lang="en-US" sz="3200" dirty="0" err="1">
                <a:latin typeface="Arial" charset="0"/>
              </a:rPr>
              <a:t>Contoh</a:t>
            </a:r>
            <a:r>
              <a:rPr lang="en-US" sz="3200" dirty="0">
                <a:latin typeface="Arial" charset="0"/>
              </a:rPr>
              <a:t> : </a:t>
            </a:r>
            <a:r>
              <a:rPr lang="en-US" sz="3200" dirty="0" err="1">
                <a:latin typeface="Arial" charset="0"/>
              </a:rPr>
              <a:t>Kualitas</a:t>
            </a:r>
            <a:r>
              <a:rPr lang="en-US" sz="3200" dirty="0">
                <a:latin typeface="Arial" charset="0"/>
              </a:rPr>
              <a:t> </a:t>
            </a:r>
            <a:r>
              <a:rPr lang="en-US" sz="3200" dirty="0">
                <a:solidFill>
                  <a:schemeClr val="tx2"/>
                </a:solidFill>
                <a:latin typeface="Arial" charset="0"/>
              </a:rPr>
              <a:t>Voice </a:t>
            </a:r>
            <a:r>
              <a:rPr lang="en-US" sz="3200" dirty="0" err="1">
                <a:solidFill>
                  <a:schemeClr val="tx2"/>
                </a:solidFill>
                <a:latin typeface="Arial" charset="0"/>
              </a:rPr>
              <a:t>dalam</a:t>
            </a:r>
            <a:r>
              <a:rPr lang="en-US" sz="3200" dirty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Arial" charset="0"/>
              </a:rPr>
              <a:t>Jaringan</a:t>
            </a:r>
            <a:r>
              <a:rPr lang="en-US" sz="3200" dirty="0">
                <a:solidFill>
                  <a:schemeClr val="tx2"/>
                </a:solidFill>
                <a:latin typeface="Arial" charset="0"/>
              </a:rPr>
              <a:t> VoIP </a:t>
            </a:r>
            <a:r>
              <a:rPr lang="en-US" sz="3200" dirty="0" err="1">
                <a:solidFill>
                  <a:schemeClr val="tx2"/>
                </a:solidFill>
                <a:latin typeface="Arial" charset="0"/>
              </a:rPr>
              <a:t>dipengaruhi</a:t>
            </a:r>
            <a:r>
              <a:rPr lang="en-US" sz="3200" dirty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Arial" charset="0"/>
              </a:rPr>
              <a:t>langsung</a:t>
            </a:r>
            <a:r>
              <a:rPr lang="en-US" sz="3200" dirty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Arial" charset="0"/>
              </a:rPr>
              <a:t>oleh</a:t>
            </a:r>
            <a:r>
              <a:rPr lang="en-US" sz="3200" dirty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Arial" charset="0"/>
              </a:rPr>
              <a:t>dua</a:t>
            </a:r>
            <a:r>
              <a:rPr lang="en-US" sz="3200" dirty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Arial" charset="0"/>
              </a:rPr>
              <a:t>faktor</a:t>
            </a:r>
            <a:r>
              <a:rPr lang="en-US" sz="3200" dirty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Arial" charset="0"/>
              </a:rPr>
              <a:t>utama</a:t>
            </a:r>
            <a:r>
              <a:rPr lang="en-US" sz="3200" dirty="0">
                <a:solidFill>
                  <a:schemeClr val="tx2"/>
                </a:solidFill>
                <a:latin typeface="Arial" charset="0"/>
              </a:rPr>
              <a:t> :</a:t>
            </a:r>
            <a:r>
              <a:rPr lang="sv-SE" sz="3200" b="1" dirty="0">
                <a:latin typeface="Arial" charset="0"/>
              </a:rPr>
              <a:t> </a:t>
            </a:r>
            <a:endParaRPr lang="en-US" sz="3200" b="1" dirty="0">
              <a:latin typeface="Arial" charset="0"/>
            </a:endParaRPr>
          </a:p>
        </p:txBody>
      </p:sp>
      <p:sp>
        <p:nvSpPr>
          <p:cNvPr id="8199" name="Rectangle 6">
            <a:extLst>
              <a:ext uri="{FF2B5EF4-FFF2-40B4-BE49-F238E27FC236}">
                <a16:creationId xmlns:a16="http://schemas.microsoft.com/office/drawing/2014/main" id="{ACF031EB-7CFC-49D6-8FBD-A72C0284B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060700"/>
            <a:ext cx="7239000" cy="257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id-ID" sz="2400" dirty="0"/>
              <a:t>Packet loss 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id-ID" sz="2400" dirty="0"/>
              <a:t>Delay Packet  </a:t>
            </a:r>
          </a:p>
          <a:p>
            <a:pPr marL="0" indent="0" eaLnBrk="1" hangingPunct="1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id-ID" sz="2400" dirty="0" err="1"/>
              <a:t>Selain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itu</a:t>
            </a:r>
            <a:r>
              <a:rPr lang="en-US" altLang="id-ID" sz="2400" dirty="0"/>
              <a:t>, </a:t>
            </a:r>
            <a:r>
              <a:rPr lang="en-US" altLang="id-ID" sz="2400" i="1" dirty="0"/>
              <a:t>echo</a:t>
            </a:r>
            <a:r>
              <a:rPr lang="en-US" altLang="id-ID" sz="2400" dirty="0"/>
              <a:t> </a:t>
            </a:r>
            <a:r>
              <a:rPr lang="en-US" altLang="id-ID" sz="2400" dirty="0" err="1"/>
              <a:t>tidak</a:t>
            </a:r>
            <a:r>
              <a:rPr lang="en-US" altLang="id-ID" sz="2400" dirty="0"/>
              <a:t> </a:t>
            </a:r>
            <a:r>
              <a:rPr lang="en-US" altLang="id-ID" sz="2400" dirty="0" err="1"/>
              <a:t>langsung</a:t>
            </a:r>
            <a:r>
              <a:rPr lang="en-US" altLang="id-ID" sz="2400" dirty="0"/>
              <a:t> </a:t>
            </a:r>
            <a:r>
              <a:rPr lang="en-US" altLang="id-ID" sz="2400" dirty="0">
                <a:solidFill>
                  <a:srgbClr val="FF0000"/>
                </a:solidFill>
              </a:rPr>
              <a:t>indirectly</a:t>
            </a:r>
            <a:r>
              <a:rPr lang="en-US" altLang="id-ID" sz="2400" dirty="0"/>
              <a:t> </a:t>
            </a:r>
            <a:r>
              <a:rPr lang="en-US" altLang="id-ID" sz="2400" dirty="0" err="1"/>
              <a:t>disebabkan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kualitas</a:t>
            </a:r>
            <a:r>
              <a:rPr lang="en-US" altLang="id-ID" sz="2400" dirty="0"/>
              <a:t> voice </a:t>
            </a:r>
            <a:r>
              <a:rPr lang="en-US" altLang="id-ID" sz="2400" dirty="0" err="1"/>
              <a:t>pada</a:t>
            </a:r>
            <a:r>
              <a:rPr lang="en-US" altLang="id-ID" sz="2400" dirty="0"/>
              <a:t> </a:t>
            </a:r>
            <a:r>
              <a:rPr lang="en-US" altLang="id-ID" sz="2400" dirty="0" err="1"/>
              <a:t>jaringan</a:t>
            </a:r>
            <a:r>
              <a:rPr lang="en-US" altLang="id-ID" sz="2400" dirty="0"/>
              <a:t> VoIP</a:t>
            </a:r>
            <a:endParaRPr lang="en-GB" altLang="id-ID" sz="2400" dirty="0"/>
          </a:p>
        </p:txBody>
      </p:sp>
    </p:spTree>
    <p:extLst>
      <p:ext uri="{BB962C8B-B14F-4D97-AF65-F5344CB8AC3E}">
        <p14:creationId xmlns:p14="http://schemas.microsoft.com/office/powerpoint/2010/main" val="3926066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C8DA8-0B78-4ED4-B2F6-11359CEEC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9218" name="Slide Number Placeholder 3">
            <a:extLst>
              <a:ext uri="{FF2B5EF4-FFF2-40B4-BE49-F238E27FC236}">
                <a16:creationId xmlns:a16="http://schemas.microsoft.com/office/drawing/2014/main" id="{C88EF64E-2005-4A36-9E86-429D5FF4BF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4312AB4-06F7-4E4F-AA83-4064FC01763A}" type="slidenum">
              <a:rPr lang="en-US" altLang="id-ID">
                <a:latin typeface="Arial Black" panose="020B0A04020102020204" pitchFamily="34" charset="0"/>
              </a:rPr>
              <a:pPr/>
              <a:t>6</a:t>
            </a:fld>
            <a:endParaRPr lang="en-US" altLang="id-ID">
              <a:latin typeface="Arial Black" panose="020B0A04020102020204" pitchFamily="34" charset="0"/>
            </a:endParaRP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1D3501F6-5396-4A9E-B87A-FADAA0E7C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04641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9222" name="Rectangle 4">
            <a:extLst>
              <a:ext uri="{FF2B5EF4-FFF2-40B4-BE49-F238E27FC236}">
                <a16:creationId xmlns:a16="http://schemas.microsoft.com/office/drawing/2014/main" id="{A1E9D487-77B0-49AB-A04E-AA4AA0342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525" y="4650953"/>
            <a:ext cx="2927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 dirty="0"/>
              <a:t> </a:t>
            </a:r>
            <a:r>
              <a:rPr lang="en-US" altLang="id-ID" sz="2800" b="1" dirty="0"/>
              <a:t>Packet Delay</a:t>
            </a:r>
            <a:r>
              <a:rPr lang="sv-SE" altLang="id-ID" sz="2400" b="1" dirty="0"/>
              <a:t>   </a:t>
            </a:r>
            <a:endParaRPr lang="en-US" altLang="id-ID" sz="2400" dirty="0"/>
          </a:p>
        </p:txBody>
      </p:sp>
      <p:sp>
        <p:nvSpPr>
          <p:cNvPr id="9223" name="Rectangle 5">
            <a:extLst>
              <a:ext uri="{FF2B5EF4-FFF2-40B4-BE49-F238E27FC236}">
                <a16:creationId xmlns:a16="http://schemas.microsoft.com/office/drawing/2014/main" id="{43511488-8F5A-48C7-AE42-2EB6AFEC0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25" y="5190703"/>
            <a:ext cx="71310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 dirty="0"/>
              <a:t>Packet delay can cause either voice-quality degradation, due to the end-to-end voice latency, or packet loss, if the delay is variable. If the end-to-end voice latency becomes too long (250 </a:t>
            </a:r>
            <a:r>
              <a:rPr lang="en-US" altLang="id-ID" dirty="0" err="1"/>
              <a:t>msec</a:t>
            </a:r>
            <a:r>
              <a:rPr lang="en-US" altLang="id-ID" dirty="0"/>
              <a:t>, for example</a:t>
            </a:r>
          </a:p>
        </p:txBody>
      </p:sp>
      <p:sp>
        <p:nvSpPr>
          <p:cNvPr id="9224" name="Rectangle 6">
            <a:extLst>
              <a:ext uri="{FF2B5EF4-FFF2-40B4-BE49-F238E27FC236}">
                <a16:creationId xmlns:a16="http://schemas.microsoft.com/office/drawing/2014/main" id="{5FF564AE-D818-4F37-8CA3-C458FF547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5" y="1541735"/>
            <a:ext cx="2749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 dirty="0"/>
              <a:t> </a:t>
            </a:r>
            <a:r>
              <a:rPr lang="en-US" altLang="id-ID" sz="2800" b="1" dirty="0"/>
              <a:t>Packet Loss</a:t>
            </a:r>
            <a:r>
              <a:rPr lang="sv-SE" altLang="id-ID" sz="2400" b="1" dirty="0"/>
              <a:t>   </a:t>
            </a:r>
            <a:endParaRPr lang="en-US" altLang="id-ID" sz="2400" dirty="0"/>
          </a:p>
        </p:txBody>
      </p:sp>
      <p:sp>
        <p:nvSpPr>
          <p:cNvPr id="9225" name="Rectangle 7">
            <a:extLst>
              <a:ext uri="{FF2B5EF4-FFF2-40B4-BE49-F238E27FC236}">
                <a16:creationId xmlns:a16="http://schemas.microsoft.com/office/drawing/2014/main" id="{9AEE5594-FC9B-4729-A678-115D61D3A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" y="2155403"/>
            <a:ext cx="7131050" cy="256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 dirty="0"/>
              <a:t>There are </a:t>
            </a:r>
            <a:r>
              <a:rPr lang="en-US" altLang="id-ID" dirty="0">
                <a:solidFill>
                  <a:srgbClr val="FF0000"/>
                </a:solidFill>
              </a:rPr>
              <a:t>several reasons</a:t>
            </a:r>
            <a:r>
              <a:rPr lang="en-US" altLang="id-ID" dirty="0"/>
              <a:t> for packet loss, including:</a:t>
            </a:r>
          </a:p>
          <a:p>
            <a:pPr lvl="1"/>
            <a:r>
              <a:rPr lang="en-US" altLang="id-ID" dirty="0"/>
              <a:t>1. Congestion caused by queues overflowing their packet limits </a:t>
            </a:r>
          </a:p>
          <a:p>
            <a:pPr lvl="1"/>
            <a:r>
              <a:rPr lang="en-US" altLang="id-ID" dirty="0"/>
              <a:t>2. Network nodes running out of buffer space </a:t>
            </a:r>
          </a:p>
          <a:p>
            <a:pPr lvl="1"/>
            <a:r>
              <a:rPr lang="en-US" altLang="id-ID" dirty="0"/>
              <a:t>3. Memory limitations in network nodes </a:t>
            </a:r>
          </a:p>
          <a:p>
            <a:pPr lvl="1"/>
            <a:r>
              <a:rPr lang="en-US" altLang="id-ID" dirty="0"/>
              <a:t>4. Policing, or controls that watch traffic flows, ensuring that they conform to certain bandwidth levels. If bandwidth levels are exceeded, policing controls will drop all packets exceeding the given rate. </a:t>
            </a:r>
          </a:p>
          <a:p>
            <a:endParaRPr lang="en-US" altLang="id-ID" dirty="0"/>
          </a:p>
        </p:txBody>
      </p:sp>
    </p:spTree>
    <p:extLst>
      <p:ext uri="{BB962C8B-B14F-4D97-AF65-F5344CB8AC3E}">
        <p14:creationId xmlns:p14="http://schemas.microsoft.com/office/powerpoint/2010/main" val="3870053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>
            <a:extLst>
              <a:ext uri="{FF2B5EF4-FFF2-40B4-BE49-F238E27FC236}">
                <a16:creationId xmlns:a16="http://schemas.microsoft.com/office/drawing/2014/main" id="{EE314CAA-CF6C-4A23-8C29-8FF38FF2B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91384A-C167-4FD6-8F9A-905897BE2B88}" type="slidenum">
              <a:rPr lang="en-US" altLang="id-ID">
                <a:latin typeface="Arial Black" panose="020B0A04020102020204" pitchFamily="34" charset="0"/>
              </a:rPr>
              <a:pPr/>
              <a:t>7</a:t>
            </a:fld>
            <a:endParaRPr lang="en-US" altLang="id-ID">
              <a:latin typeface="Arial Black" panose="020B0A04020102020204" pitchFamily="34" charset="0"/>
            </a:endParaRP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CF638F78-3815-4C03-825F-AA3E00275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24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D7F341EB-1D4D-4960-B562-8139762AC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" y="1427163"/>
            <a:ext cx="2152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/>
              <a:t> </a:t>
            </a:r>
            <a:r>
              <a:rPr lang="en-US" altLang="id-ID" sz="2800" b="1"/>
              <a:t>Echo</a:t>
            </a:r>
            <a:r>
              <a:rPr lang="sv-SE" altLang="id-ID" sz="2800" b="1"/>
              <a:t>   </a:t>
            </a:r>
            <a:endParaRPr lang="en-US" altLang="id-ID" sz="2800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3BBCC8C9-3A33-4DF3-BFFE-76B6A6932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" y="2409825"/>
            <a:ext cx="713105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 sz="2000"/>
              <a:t>Echo bukan masalah khusus terhadap packet switching tetapi berpengaruh pada teknologi Circuit switching yang disebabkan oleh dua hal :</a:t>
            </a:r>
          </a:p>
          <a:p>
            <a:pPr>
              <a:buFontTx/>
              <a:buAutoNum type="arabicPeriod"/>
            </a:pPr>
            <a:r>
              <a:rPr lang="en-US" altLang="id-ID" sz="2000"/>
              <a:t>Level input sinyal (gain)/level sinyal output (attenuation)</a:t>
            </a:r>
          </a:p>
          <a:p>
            <a:pPr>
              <a:buFontTx/>
              <a:buAutoNum type="arabicPeriod"/>
            </a:pPr>
            <a:r>
              <a:rPr lang="en-US" altLang="id-ID" sz="2000"/>
              <a:t>Mismatch Impedansi.</a:t>
            </a:r>
            <a:endParaRPr lang="en-GB" altLang="id-ID" sz="2000"/>
          </a:p>
          <a:p>
            <a:endParaRPr lang="en-US" altLang="id-ID" sz="2000"/>
          </a:p>
        </p:txBody>
      </p:sp>
    </p:spTree>
    <p:extLst>
      <p:ext uri="{BB962C8B-B14F-4D97-AF65-F5344CB8AC3E}">
        <p14:creationId xmlns:p14="http://schemas.microsoft.com/office/powerpoint/2010/main" val="1713872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>
            <a:extLst>
              <a:ext uri="{FF2B5EF4-FFF2-40B4-BE49-F238E27FC236}">
                <a16:creationId xmlns:a16="http://schemas.microsoft.com/office/drawing/2014/main" id="{325FE0F5-0598-4AB3-B129-BF47041D6D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4355BC9-961C-4C5D-B8AD-44D0F0F3144C}" type="slidenum">
              <a:rPr lang="en-US" altLang="id-ID">
                <a:latin typeface="Arial Black" panose="020B0A04020102020204" pitchFamily="34" charset="0"/>
              </a:rPr>
              <a:pPr/>
              <a:t>8</a:t>
            </a:fld>
            <a:endParaRPr lang="en-US" altLang="id-ID">
              <a:latin typeface="Arial Black" panose="020B0A04020102020204" pitchFamily="34" charset="0"/>
            </a:endParaRPr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45B7617A-E980-4979-9FE0-A0BE1453B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24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11270" name="Rectangle 4">
            <a:extLst>
              <a:ext uri="{FF2B5EF4-FFF2-40B4-BE49-F238E27FC236}">
                <a16:creationId xmlns:a16="http://schemas.microsoft.com/office/drawing/2014/main" id="{CA628370-8CC4-4295-9687-447BDDE11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725" y="836712"/>
            <a:ext cx="601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 dirty="0"/>
              <a:t> </a:t>
            </a:r>
            <a:r>
              <a:rPr lang="en-US" altLang="id-ID" dirty="0" err="1"/>
              <a:t>Komponen</a:t>
            </a:r>
            <a:r>
              <a:rPr lang="en-US" altLang="id-ID" dirty="0"/>
              <a:t> </a:t>
            </a:r>
            <a:r>
              <a:rPr lang="en-US" altLang="id-ID" dirty="0">
                <a:solidFill>
                  <a:srgbClr val="FF0000"/>
                </a:solidFill>
              </a:rPr>
              <a:t>Fixed Delay</a:t>
            </a:r>
            <a:r>
              <a:rPr lang="sv-SE" altLang="id-ID" b="1" dirty="0">
                <a:solidFill>
                  <a:srgbClr val="FF0000"/>
                </a:solidFill>
              </a:rPr>
              <a:t>   </a:t>
            </a:r>
            <a:endParaRPr lang="en-US" altLang="id-ID" dirty="0">
              <a:solidFill>
                <a:srgbClr val="FF0000"/>
              </a:solidFill>
            </a:endParaRPr>
          </a:p>
        </p:txBody>
      </p:sp>
      <p:pic>
        <p:nvPicPr>
          <p:cNvPr id="11271" name="Picture 5" descr="di_qos_fixeddelay">
            <a:extLst>
              <a:ext uri="{FF2B5EF4-FFF2-40B4-BE49-F238E27FC236}">
                <a16:creationId xmlns:a16="http://schemas.microsoft.com/office/drawing/2014/main" id="{C15A83D5-058E-41FB-8725-3F81358F5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33600" y="1600200"/>
            <a:ext cx="5091113" cy="217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2" name="Rectangle 6">
            <a:extLst>
              <a:ext uri="{FF2B5EF4-FFF2-40B4-BE49-F238E27FC236}">
                <a16:creationId xmlns:a16="http://schemas.microsoft.com/office/drawing/2014/main" id="{C92647FA-FFB3-4139-99C6-A255FB7F4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000500"/>
            <a:ext cx="7010400" cy="189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395" tIns="36698" rIns="73395" bIns="36698" anchor="ctr" anchorCtr="1"/>
          <a:lstStyle>
            <a:lvl1pPr marL="260350" indent="-260350" defTabSz="7318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8000" defTabSz="7318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318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318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318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31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31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31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31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35000"/>
              </a:spcBef>
              <a:buClr>
                <a:schemeClr val="tx1"/>
              </a:buClr>
              <a:buSzPct val="110000"/>
              <a:buFontTx/>
              <a:buChar char="•"/>
            </a:pPr>
            <a:r>
              <a:rPr lang="en-US" altLang="id-ID">
                <a:latin typeface="Times New Roman" panose="02020603050405020304" pitchFamily="18" charset="0"/>
              </a:rPr>
              <a:t>Propagation—six microseconds per kilometer</a:t>
            </a:r>
          </a:p>
          <a:p>
            <a:pPr eaLnBrk="1" hangingPunct="1">
              <a:spcBef>
                <a:spcPct val="35000"/>
              </a:spcBef>
              <a:buClr>
                <a:schemeClr val="tx1"/>
              </a:buClr>
              <a:buSzPct val="110000"/>
              <a:buFontTx/>
              <a:buChar char="•"/>
            </a:pPr>
            <a:r>
              <a:rPr lang="en-US" altLang="id-ID">
                <a:latin typeface="Times New Roman" panose="02020603050405020304" pitchFamily="18" charset="0"/>
              </a:rPr>
              <a:t>Serialization </a:t>
            </a:r>
          </a:p>
          <a:p>
            <a:pPr eaLnBrk="1" hangingPunct="1">
              <a:spcBef>
                <a:spcPct val="35000"/>
              </a:spcBef>
              <a:buClr>
                <a:schemeClr val="tx1"/>
              </a:buClr>
              <a:buSzPct val="110000"/>
              <a:buFontTx/>
              <a:buChar char="•"/>
            </a:pPr>
            <a:r>
              <a:rPr lang="en-US" altLang="id-ID">
                <a:latin typeface="Times New Roman" panose="02020603050405020304" pitchFamily="18" charset="0"/>
              </a:rPr>
              <a:t>Processing</a:t>
            </a:r>
          </a:p>
          <a:p>
            <a:pPr lvl="1" eaLnBrk="1" hangingPunct="1">
              <a:spcBef>
                <a:spcPct val="35000"/>
              </a:spcBef>
              <a:buClr>
                <a:schemeClr val="hlink"/>
              </a:buClr>
              <a:buSzPct val="110000"/>
              <a:buFontTx/>
              <a:buChar char="•"/>
            </a:pPr>
            <a:r>
              <a:rPr lang="en-US" altLang="id-ID">
                <a:latin typeface="Times New Roman" panose="02020603050405020304" pitchFamily="18" charset="0"/>
              </a:rPr>
              <a:t>Coding/compression/decompression/decoding</a:t>
            </a:r>
          </a:p>
          <a:p>
            <a:pPr lvl="1" eaLnBrk="1" hangingPunct="1">
              <a:spcBef>
                <a:spcPct val="35000"/>
              </a:spcBef>
              <a:buClr>
                <a:schemeClr val="hlink"/>
              </a:buClr>
              <a:buSzPct val="110000"/>
              <a:buFontTx/>
              <a:buChar char="•"/>
            </a:pPr>
            <a:r>
              <a:rPr lang="en-US" altLang="id-ID">
                <a:latin typeface="Times New Roman" panose="02020603050405020304" pitchFamily="18" charset="0"/>
              </a:rPr>
              <a:t>Packetization</a:t>
            </a:r>
          </a:p>
        </p:txBody>
      </p:sp>
    </p:spTree>
    <p:extLst>
      <p:ext uri="{BB962C8B-B14F-4D97-AF65-F5344CB8AC3E}">
        <p14:creationId xmlns:p14="http://schemas.microsoft.com/office/powerpoint/2010/main" val="476698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2">
            <a:extLst>
              <a:ext uri="{FF2B5EF4-FFF2-40B4-BE49-F238E27FC236}">
                <a16:creationId xmlns:a16="http://schemas.microsoft.com/office/drawing/2014/main" id="{BB45CA37-2D02-4C17-AF9D-85E8A12A30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5430A93-15AD-4B6C-B2D1-D014BD2D7018}" type="slidenum">
              <a:rPr lang="en-US" altLang="id-ID">
                <a:latin typeface="Arial Black" panose="020B0A04020102020204" pitchFamily="34" charset="0"/>
              </a:rPr>
              <a:pPr/>
              <a:t>9</a:t>
            </a:fld>
            <a:endParaRPr lang="en-US" altLang="id-ID">
              <a:latin typeface="Arial Black" panose="020B0A04020102020204" pitchFamily="34" charset="0"/>
            </a:endParaRPr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6EC8C44A-5E25-4549-977D-C7397F42F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38" y="515938"/>
            <a:ext cx="40608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395" tIns="36698" rIns="73395" bIns="36698" anchor="ctr"/>
          <a:lstStyle>
            <a:lvl1pPr defTabSz="812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12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12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12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12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id-ID" sz="2400">
                <a:latin typeface="Times New Roman" panose="02020603050405020304" pitchFamily="18" charset="0"/>
              </a:rPr>
              <a:t>Komponen </a:t>
            </a:r>
            <a:r>
              <a:rPr lang="en-US" altLang="id-ID" sz="2400">
                <a:solidFill>
                  <a:srgbClr val="FF0000"/>
                </a:solidFill>
                <a:latin typeface="Times New Roman" panose="02020603050405020304" pitchFamily="18" charset="0"/>
              </a:rPr>
              <a:t>Variable Delay</a:t>
            </a:r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29979713-ACBA-4B55-A31D-20EBC8DC4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241800"/>
            <a:ext cx="3898900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395" tIns="36698" rIns="73395" bIns="36698" anchor="ctr" anchorCtr="1"/>
          <a:lstStyle>
            <a:lvl1pPr marL="260350" indent="-260350" defTabSz="7318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318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318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318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318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31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31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31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31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110000"/>
              <a:buFontTx/>
              <a:buChar char="•"/>
            </a:pPr>
            <a:r>
              <a:rPr lang="en-US" altLang="id-ID">
                <a:latin typeface="Times New Roman" panose="02020603050405020304" pitchFamily="18" charset="0"/>
              </a:rPr>
              <a:t>Queuing delay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110000"/>
              <a:buFontTx/>
              <a:buChar char="•"/>
            </a:pPr>
            <a:r>
              <a:rPr lang="en-US" altLang="id-ID">
                <a:latin typeface="Times New Roman" panose="02020603050405020304" pitchFamily="18" charset="0"/>
              </a:rPr>
              <a:t>Dejitter buffers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110000"/>
              <a:buFontTx/>
              <a:buChar char="•"/>
            </a:pPr>
            <a:r>
              <a:rPr lang="en-US" altLang="id-ID">
                <a:latin typeface="Times New Roman" panose="02020603050405020304" pitchFamily="18" charset="0"/>
              </a:rPr>
              <a:t>Variable packet sizes</a:t>
            </a:r>
          </a:p>
        </p:txBody>
      </p:sp>
      <p:pic>
        <p:nvPicPr>
          <p:cNvPr id="12294" name="Picture 4" descr="di_qos_variabledelay">
            <a:extLst>
              <a:ext uri="{FF2B5EF4-FFF2-40B4-BE49-F238E27FC236}">
                <a16:creationId xmlns:a16="http://schemas.microsoft.com/office/drawing/2014/main" id="{DA4296C5-54C9-4D33-AE9F-28E15AAB6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47800" y="1820862"/>
            <a:ext cx="576528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122628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TekDi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 TekDig</Template>
  <TotalTime>534</TotalTime>
  <Words>1430</Words>
  <Application>Microsoft Office PowerPoint</Application>
  <PresentationFormat>On-screen Show (4:3)</PresentationFormat>
  <Paragraphs>247</Paragraphs>
  <Slides>29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Arial Black</vt:lpstr>
      <vt:lpstr>Calibri</vt:lpstr>
      <vt:lpstr>Times New Roman</vt:lpstr>
      <vt:lpstr>Wingdings</vt:lpstr>
      <vt:lpstr>Theme TekDig</vt:lpstr>
      <vt:lpstr>Visio</vt:lpstr>
      <vt:lpstr>Antrian Prioritas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Queuing’s Premise</vt:lpstr>
      <vt:lpstr>FIFO Queuing</vt:lpstr>
      <vt:lpstr>Simplest QoS Algorithm: Priority Queuing</vt:lpstr>
      <vt:lpstr>Priority Queuing Implementation Approach</vt:lpstr>
      <vt:lpstr>PowerPoint Presentation</vt:lpstr>
      <vt:lpstr>Priority Queuing</vt:lpstr>
      <vt:lpstr>Pitfalls of Priority Queuing</vt:lpstr>
      <vt:lpstr>Class-Based Queuing</vt:lpstr>
      <vt:lpstr>Custom Queuing Implementation Approach</vt:lpstr>
      <vt:lpstr>PowerPoint Presentation</vt:lpstr>
      <vt:lpstr>Custom Queuing</vt:lpstr>
      <vt:lpstr>Pitfalls of Custom Queuing</vt:lpstr>
      <vt:lpstr>Weighted Fair Queuing (WFQ)</vt:lpstr>
      <vt:lpstr>Fair Queuing Approach</vt:lpstr>
      <vt:lpstr>Effects of Fair Queuing</vt:lpstr>
      <vt:lpstr>What Weighting Does</vt:lpstr>
      <vt:lpstr>Weighted Fair Queuing (WFQ)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X60</dc:creator>
  <cp:lastModifiedBy>fardan malaqbi</cp:lastModifiedBy>
  <cp:revision>47</cp:revision>
  <dcterms:created xsi:type="dcterms:W3CDTF">2016-08-16T08:15:10Z</dcterms:created>
  <dcterms:modified xsi:type="dcterms:W3CDTF">2020-09-03T10:35:01Z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545486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S9.0.1</vt:lpwstr>
  </property>
</Properties>
</file>