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3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265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9CEEB-1C7F-47B6-AB8A-213314173D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9D6B4-D5D0-4743-B821-0A0F9795E8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F2830-8963-4BAD-ADA8-3383B4E84E76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FD5A3D8-E462-45D8-B166-FFD03EEBA4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698F-B8F7-443A-A42E-194F8E3ED72B}" type="datetime3">
              <a:rPr lang="en-US"/>
              <a:pPr>
                <a:defRPr/>
              </a:pPr>
              <a:t>3 September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6C2CF8-7848-4F4C-A0CE-752C636EB1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18A709-3FB0-4EB8-9794-381032D26A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1E5F1-3843-4163-87A9-EFE7E28FFC7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CB8C55-BFA8-4971-8613-08692F92F4F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BAE1-985C-4B4D-9AE3-E5C27C457A58}" type="datetime3">
              <a:rPr lang="en-US"/>
              <a:pPr>
                <a:defRPr/>
              </a:pPr>
              <a:t>3 September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3695" y="1230757"/>
            <a:ext cx="5278772" cy="2287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1230757"/>
            <a:ext cx="3188369" cy="222985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Prioritas</a:t>
            </a:r>
            <a:br>
              <a:rPr lang="en-US" dirty="0"/>
            </a:br>
            <a:r>
              <a:rPr lang="en-US" sz="1800" dirty="0"/>
              <a:t>(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pengayaan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94022"/>
            <a:ext cx="7886700" cy="1863828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: </a:t>
            </a:r>
          </a:p>
          <a:p>
            <a:pPr marL="342900" indent="-342900">
              <a:buAutoNum type="arabicPeriod"/>
            </a:pPr>
            <a:r>
              <a:rPr lang="en-US" dirty="0"/>
              <a:t>J. </a:t>
            </a:r>
            <a:r>
              <a:rPr lang="en-US" dirty="0" err="1"/>
              <a:t>Virtamo</a:t>
            </a:r>
            <a:r>
              <a:rPr lang="en-US" dirty="0"/>
              <a:t>, Queueing Theory / Priority queues. </a:t>
            </a:r>
          </a:p>
          <a:p>
            <a:pPr marL="342900" indent="-342900"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Chuck </a:t>
            </a:r>
            <a:r>
              <a:rPr lang="en-US" altLang="en-US" sz="1500" dirty="0" err="1">
                <a:solidFill>
                  <a:srgbClr val="000000"/>
                </a:solidFill>
              </a:rPr>
              <a:t>Semeria</a:t>
            </a:r>
            <a:r>
              <a:rPr lang="en-US" altLang="en-US" sz="1500" dirty="0">
                <a:solidFill>
                  <a:srgbClr val="000000"/>
                </a:solidFill>
              </a:rPr>
              <a:t> “Supporting Differentiated Service Classes: Queue Scheduling Disciplines”. </a:t>
            </a:r>
          </a:p>
          <a:p>
            <a:pPr marL="342900" indent="-342900">
              <a:buAutoNum type="arabicPeriod"/>
            </a:pPr>
            <a:r>
              <a:rPr lang="en-US" sz="1500" dirty="0"/>
              <a:t>Ivo Adan and Jacques </a:t>
            </a:r>
            <a:r>
              <a:rPr lang="en-US" sz="1500" dirty="0" err="1"/>
              <a:t>Resing</a:t>
            </a:r>
            <a:r>
              <a:rPr lang="en-US" sz="1500" dirty="0"/>
              <a:t>, Queueing Systems. Department of Mathematics and Computing Science Eindhoven University of Technology. Eindhoven, The Netherlands, March 26, 2015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095341"/>
            <a:ext cx="7772400" cy="2530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160" y="1461322"/>
            <a:ext cx="7772400" cy="53476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W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formulaW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901" y="1890718"/>
            <a:ext cx="3050382" cy="655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499640"/>
            <a:ext cx="653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, </a:t>
            </a:r>
            <a:r>
              <a:rPr lang="en-US" dirty="0" err="1"/>
              <a:t>seacara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,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175996"/>
            <a:ext cx="4280018" cy="8241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902" y="4056448"/>
            <a:ext cx="59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Total waktu dalam sistem pelanggan kelas-k adalah rata-rata</a:t>
            </a:r>
            <a:r>
              <a:rPr lang="en-US" dirty="0"/>
              <a:t>,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902" y="4459044"/>
            <a:ext cx="1658261" cy="4558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4900" y="4971247"/>
            <a:ext cx="58246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Rata-rata sisa waktu layanan </a:t>
            </a:r>
            <a:r>
              <a:rPr lang="en-US" sz="1350" i="1" dirty="0"/>
              <a:t>R</a:t>
            </a:r>
            <a:r>
              <a:rPr lang="en-US" sz="1350" dirty="0"/>
              <a:t> </a:t>
            </a:r>
            <a:r>
              <a:rPr lang="id-ID" sz="1350" dirty="0"/>
              <a:t>yang muncul dalam </a:t>
            </a:r>
            <a:r>
              <a:rPr lang="id-ID" sz="1350" i="1" dirty="0"/>
              <a:t>W</a:t>
            </a:r>
            <a:r>
              <a:rPr lang="id-ID" sz="1350" i="1" baseline="-25000" dirty="0"/>
              <a:t>k</a:t>
            </a:r>
            <a:r>
              <a:rPr lang="id-ID" sz="1350" dirty="0"/>
              <a:t> dapat diturunkan dengan </a:t>
            </a:r>
            <a:r>
              <a:rPr lang="en-US" sz="1350" dirty="0" err="1"/>
              <a:t>cara</a:t>
            </a:r>
            <a:r>
              <a:rPr lang="id-ID" sz="1350" dirty="0"/>
              <a:t> yang sama dari "trik segitiga" seperti dalam kasus rumus nilai rata-rata Pollaczek-Khinchin:</a:t>
            </a:r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701" y="5379738"/>
            <a:ext cx="1240388" cy="5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9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18" y="1538216"/>
            <a:ext cx="7772400" cy="27023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d-ID" sz="1500" dirty="0"/>
              <a:t>Analisis tidak dapat dengan mudah diperluas untuk sistem multiserver</a:t>
            </a:r>
            <a:br>
              <a:rPr lang="id-ID" sz="1500" dirty="0"/>
            </a:br>
            <a:r>
              <a:rPr lang="id-ID" sz="1500" dirty="0"/>
              <a:t>- sisa waktu servis R sulit ditentukan</a:t>
            </a:r>
            <a:br>
              <a:rPr lang="id-ID" sz="1500" dirty="0"/>
            </a:br>
            <a:r>
              <a:rPr lang="id-ID" sz="1500" dirty="0"/>
              <a:t>- dapat, bagaimanapun, ditentukan jika waktu layanan semua kelas memiliki distribusi eksponensial dengan rata-rata yang sama</a:t>
            </a:r>
            <a:br>
              <a:rPr lang="id-ID" sz="1500" dirty="0"/>
            </a:br>
            <a:r>
              <a:rPr lang="id-ID" sz="1500" dirty="0"/>
              <a:t> 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id-ID" sz="1500" dirty="0"/>
              <a:t>Waktu tunggu rata-rata pelanggan dapat dikendalikan oleh pilihan kelas prioritas</a:t>
            </a:r>
            <a:br>
              <a:rPr lang="id-ID" sz="1500" dirty="0"/>
            </a:br>
            <a:r>
              <a:rPr lang="id-ID" sz="1500" dirty="0"/>
              <a:t>- jika prioritas tertinggi diberikan kepada pelanggan yang memiliki waktu layanan tersingkat,</a:t>
            </a:r>
            <a:r>
              <a:rPr lang="en-US" sz="1500" dirty="0"/>
              <a:t> </a:t>
            </a:r>
            <a:r>
              <a:rPr lang="id-ID" sz="1500" dirty="0"/>
              <a:t>maka waktu tunggu rata-rata seluruh populasi pelanggan akan diminimalkan</a:t>
            </a:r>
            <a:br>
              <a:rPr lang="id-ID" sz="1500" dirty="0"/>
            </a:br>
            <a:r>
              <a:rPr lang="id-ID" sz="1500" dirty="0"/>
              <a:t>- lih. antrian di mesin fotokopi, di mana biasanya seseorang dengan hanya satu halaman</a:t>
            </a:r>
            <a:r>
              <a:rPr lang="en-US" sz="1500" dirty="0"/>
              <a:t> </a:t>
            </a:r>
            <a:r>
              <a:rPr lang="id-ID" sz="1500" dirty="0"/>
              <a:t>salinan diberikan prioritas bagi mereka yang mengambil salinan seluruh laporan</a:t>
            </a:r>
            <a:br>
              <a:rPr lang="id-ID" sz="1500" dirty="0"/>
            </a:br>
            <a:r>
              <a:rPr lang="id-ID" sz="1500" dirty="0"/>
              <a:t>- dalam kasus dua kelas prioritas, waktu tinggal rata-rata adalah</a:t>
            </a:r>
          </a:p>
          <a:p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3609" y="4233182"/>
            <a:ext cx="2115977" cy="600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992" y="4833258"/>
            <a:ext cx="71192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salah satunya yang dapat menunjukkan bahwa jika S</a:t>
            </a:r>
            <a:r>
              <a:rPr lang="id-ID" sz="1350" baseline="-25000" dirty="0"/>
              <a:t>1</a:t>
            </a:r>
            <a:r>
              <a:rPr lang="en-US" sz="1350" dirty="0"/>
              <a:t> </a:t>
            </a:r>
            <a:r>
              <a:rPr lang="id-ID" sz="1350" dirty="0"/>
              <a:t>&lt; </a:t>
            </a:r>
            <a:r>
              <a:rPr lang="en-US" sz="1350" dirty="0"/>
              <a:t> </a:t>
            </a:r>
            <a:r>
              <a:rPr lang="id-ID" sz="1350" dirty="0"/>
              <a:t>S</a:t>
            </a:r>
            <a:r>
              <a:rPr lang="id-ID" sz="1350" baseline="-25000" dirty="0"/>
              <a:t>2</a:t>
            </a:r>
            <a:r>
              <a:rPr lang="id-ID" sz="1350" dirty="0"/>
              <a:t>, maka </a:t>
            </a:r>
            <a:r>
              <a:rPr lang="id-ID" sz="1350" i="1" dirty="0"/>
              <a:t>T</a:t>
            </a:r>
            <a:r>
              <a:rPr lang="id-ID" sz="1350" dirty="0"/>
              <a:t> lebih kecil dari pada dalam kasus di mana prioritas dipertukarkan (atau tidak ada prioritas digunakan)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171450" y="5478236"/>
            <a:ext cx="80540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1350" dirty="0"/>
              <a:t>Waktu tunggu kelas prioritas tertinggi 1 tergantung pada lalu lintas kelas bawah (pada </a:t>
            </a:r>
            <a:r>
              <a:rPr lang="id-ID" sz="1350" i="1" dirty="0"/>
              <a:t>k</a:t>
            </a:r>
            <a:r>
              <a:rPr lang="id-ID" sz="1350" dirty="0"/>
              <a:t>) karena non-preemptivity berarti bahwa kelas bawah tidak sepenuhnya “tidak terlihat” oleh kelas yang lebih tinggi.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CB66F-4300-47EC-B250-8F2D4CD20304}"/>
              </a:ext>
            </a:extLst>
          </p:cNvPr>
          <p:cNvSpPr txBox="1"/>
          <p:nvPr/>
        </p:nvSpPr>
        <p:spPr>
          <a:xfrm>
            <a:off x="453118" y="926454"/>
            <a:ext cx="57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Fh"/>
              </a:rPr>
              <a:t>Observasi</a:t>
            </a:r>
            <a:r>
              <a:rPr lang="en-US" sz="2400" b="1" dirty="0">
                <a:latin typeface="Fh"/>
              </a:rPr>
              <a:t> </a:t>
            </a:r>
            <a:r>
              <a:rPr lang="en-US" sz="2400" b="1" dirty="0" err="1">
                <a:latin typeface="Fh"/>
              </a:rPr>
              <a:t>Prioritas</a:t>
            </a:r>
            <a:r>
              <a:rPr lang="en-US" sz="2400" b="1" dirty="0">
                <a:latin typeface="Fh"/>
              </a:rPr>
              <a:t> non-preemptive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6392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95" y="1141094"/>
            <a:ext cx="8707211" cy="708117"/>
          </a:xfrm>
        </p:spPr>
        <p:txBody>
          <a:bodyPr/>
          <a:lstStyle/>
          <a:p>
            <a:r>
              <a:rPr lang="en-US" sz="2100" dirty="0" err="1">
                <a:latin typeface="Fh"/>
              </a:rPr>
              <a:t>Teorema</a:t>
            </a:r>
            <a:r>
              <a:rPr lang="en-US" sz="2100" dirty="0">
                <a:latin typeface="Fh"/>
              </a:rPr>
              <a:t> </a:t>
            </a:r>
            <a:r>
              <a:rPr lang="en-US" sz="2100" dirty="0" err="1">
                <a:latin typeface="Fh"/>
              </a:rPr>
              <a:t>Konservasi</a:t>
            </a:r>
            <a:r>
              <a:rPr lang="en-US" sz="2100" dirty="0">
                <a:latin typeface="Fh"/>
              </a:rPr>
              <a:t> </a:t>
            </a:r>
            <a:r>
              <a:rPr lang="en-US" sz="2100" dirty="0" err="1">
                <a:latin typeface="Fh"/>
              </a:rPr>
              <a:t>Kleinrock’s</a:t>
            </a:r>
            <a:r>
              <a:rPr lang="en-US" sz="2100" dirty="0">
                <a:latin typeface="Fh"/>
              </a:rPr>
              <a:t> </a:t>
            </a:r>
            <a:r>
              <a:rPr lang="en-US" sz="2100" dirty="0" err="1">
                <a:latin typeface="Fh"/>
              </a:rPr>
              <a:t>untuk</a:t>
            </a:r>
            <a:r>
              <a:rPr lang="en-US" sz="2100" dirty="0">
                <a:latin typeface="Fh"/>
              </a:rPr>
              <a:t> </a:t>
            </a:r>
            <a:r>
              <a:rPr lang="en-US" sz="2100" dirty="0" err="1">
                <a:latin typeface="Fh"/>
              </a:rPr>
              <a:t>Antrian</a:t>
            </a:r>
            <a:r>
              <a:rPr lang="en-US" sz="2100" dirty="0">
                <a:latin typeface="Fh"/>
              </a:rPr>
              <a:t> </a:t>
            </a:r>
            <a:r>
              <a:rPr lang="en-US" sz="2100" dirty="0" err="1">
                <a:latin typeface="Fh"/>
              </a:rPr>
              <a:t>Prioritas</a:t>
            </a:r>
            <a:r>
              <a:rPr lang="en-US" sz="2100" dirty="0">
                <a:latin typeface="Fh"/>
              </a:rPr>
              <a:t> </a:t>
            </a:r>
            <a:r>
              <a:rPr lang="en-US" sz="2100" i="1" dirty="0">
                <a:latin typeface="Fh"/>
              </a:rPr>
              <a:t>non-preemptive</a:t>
            </a:r>
            <a:endParaRPr lang="en-US" sz="2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58" y="1816554"/>
            <a:ext cx="7772400" cy="55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Theorem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Konservasi</a:t>
            </a:r>
            <a:r>
              <a:rPr lang="en-US" dirty="0"/>
              <a:t> </a:t>
            </a:r>
            <a:r>
              <a:rPr lang="en-US" dirty="0" err="1"/>
              <a:t>Kleinrock’s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564" y="2291988"/>
            <a:ext cx="2021282" cy="857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77432" y="2430047"/>
            <a:ext cx="482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err="1">
                <a:latin typeface="Fg"/>
              </a:rPr>
              <a:t>Dengan</a:t>
            </a:r>
            <a:r>
              <a:rPr lang="en-US" sz="1500" dirty="0">
                <a:latin typeface="Fg"/>
              </a:rPr>
              <a:t> </a:t>
            </a:r>
            <a:r>
              <a:rPr lang="el-GR" i="1" dirty="0">
                <a:latin typeface="Fg"/>
              </a:rPr>
              <a:t>ρ</a:t>
            </a:r>
            <a:r>
              <a:rPr lang="en-US" sz="1500" dirty="0">
                <a:latin typeface="Fg"/>
              </a:rPr>
              <a:t> </a:t>
            </a:r>
            <a:r>
              <a:rPr lang="en-US" sz="1500" dirty="0">
                <a:latin typeface="Ff"/>
              </a:rPr>
              <a:t> </a:t>
            </a:r>
            <a:r>
              <a:rPr lang="en-US" sz="1500" dirty="0">
                <a:latin typeface="Fg"/>
              </a:rPr>
              <a:t>= </a:t>
            </a:r>
            <a:r>
              <a:rPr lang="el-GR" i="1" dirty="0">
                <a:latin typeface="Fg"/>
              </a:rPr>
              <a:t>ρ</a:t>
            </a:r>
            <a:r>
              <a:rPr lang="en-US" sz="1500" baseline="-25000" dirty="0">
                <a:latin typeface="Fi"/>
              </a:rPr>
              <a:t>1</a:t>
            </a:r>
            <a:r>
              <a:rPr lang="en-US" sz="1500" dirty="0">
                <a:latin typeface="Fi"/>
              </a:rPr>
              <a:t> </a:t>
            </a:r>
            <a:r>
              <a:rPr lang="en-US" sz="1500" dirty="0">
                <a:latin typeface="Fg"/>
              </a:rPr>
              <a:t>+ </a:t>
            </a:r>
            <a:r>
              <a:rPr lang="en-US" sz="1500" dirty="0">
                <a:latin typeface="Fd"/>
              </a:rPr>
              <a:t>· · · </a:t>
            </a:r>
            <a:r>
              <a:rPr lang="en-US" sz="1500" dirty="0">
                <a:latin typeface="Fg"/>
              </a:rPr>
              <a:t>+ </a:t>
            </a:r>
            <a:r>
              <a:rPr lang="el-GR" i="1" dirty="0">
                <a:solidFill>
                  <a:srgbClr val="000000"/>
                </a:solidFill>
                <a:latin typeface="Fg"/>
              </a:rPr>
              <a:t>ρ</a:t>
            </a:r>
            <a:r>
              <a:rPr lang="en-US" sz="1500" baseline="-25000" dirty="0">
                <a:latin typeface="Fe"/>
              </a:rPr>
              <a:t>K</a:t>
            </a:r>
            <a:r>
              <a:rPr lang="en-US" sz="1500" dirty="0">
                <a:latin typeface="Fe"/>
              </a:rPr>
              <a:t>  </a:t>
            </a:r>
            <a:r>
              <a:rPr lang="en-US" sz="1500" dirty="0" err="1">
                <a:latin typeface="Fg"/>
              </a:rPr>
              <a:t>adalah</a:t>
            </a:r>
            <a:r>
              <a:rPr lang="en-US" sz="1500" dirty="0">
                <a:latin typeface="Fg"/>
              </a:rPr>
              <a:t> total </a:t>
            </a:r>
            <a:r>
              <a:rPr lang="en-US" sz="1500" dirty="0" err="1">
                <a:latin typeface="Fg"/>
              </a:rPr>
              <a:t>beban</a:t>
            </a:r>
            <a:r>
              <a:rPr lang="en-US" sz="1500" dirty="0">
                <a:latin typeface="Fg"/>
              </a:rPr>
              <a:t> </a:t>
            </a:r>
            <a:r>
              <a:rPr lang="en-US" sz="1500" dirty="0" err="1">
                <a:latin typeface="Fg"/>
              </a:rPr>
              <a:t>sistem</a:t>
            </a:r>
            <a:r>
              <a:rPr lang="en-US" sz="1500" dirty="0">
                <a:latin typeface="Fg"/>
              </a:rPr>
              <a:t>.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598613" y="3188887"/>
            <a:ext cx="8157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1350" dirty="0"/>
              <a:t>Jumlah waktu tunggu </a:t>
            </a:r>
            <a:r>
              <a:rPr lang="en-US" sz="1350" dirty="0" err="1"/>
              <a:t>terbobot</a:t>
            </a:r>
            <a:r>
              <a:rPr lang="en-US" sz="1350" dirty="0"/>
              <a:t> </a:t>
            </a:r>
            <a:r>
              <a:rPr lang="id-ID" sz="1350" dirty="0"/>
              <a:t>tidak pernah bisa berubah</a:t>
            </a:r>
            <a:r>
              <a:rPr lang="en-US" sz="1350" dirty="0"/>
              <a:t>,</a:t>
            </a:r>
            <a:r>
              <a:rPr lang="id-ID" sz="1350" dirty="0"/>
              <a:t> tidak peduli seberapa canggihnya disiplin antrian.</a:t>
            </a:r>
            <a:br>
              <a:rPr lang="id-ID" sz="1350" dirty="0"/>
            </a:br>
            <a:r>
              <a:rPr lang="id-ID" sz="1350" dirty="0"/>
              <a:t> 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d-ID" sz="1350" dirty="0"/>
              <a:t>Setiap upaya untuk memodifikasi disiplin antrian sehingga mengurangi salah satu dari W</a:t>
            </a:r>
            <a:r>
              <a:rPr lang="id-ID" sz="1350" baseline="-25000" dirty="0"/>
              <a:t>k</a:t>
            </a:r>
            <a:r>
              <a:rPr lang="id-ID" sz="1350" dirty="0"/>
              <a:t> akan memaksa peningkatan pada beberapa W</a:t>
            </a:r>
            <a:r>
              <a:rPr lang="id-ID" sz="1350" baseline="-25000" dirty="0"/>
              <a:t>k</a:t>
            </a:r>
            <a:r>
              <a:rPr lang="id-ID" sz="1350" dirty="0"/>
              <a:t> lainnya.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218395" y="4209716"/>
            <a:ext cx="83785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Secara khusus, jika semua kelas memiliki waktu layanan rata-rata yang sama, S</a:t>
            </a:r>
            <a:r>
              <a:rPr lang="id-ID" sz="1350" baseline="-25000" dirty="0"/>
              <a:t>k</a:t>
            </a:r>
            <a:r>
              <a:rPr lang="id-ID" sz="1350" dirty="0"/>
              <a:t> = s, </a:t>
            </a:r>
            <a:r>
              <a:rPr lang="en-US" sz="1350" dirty="0" err="1"/>
              <a:t>suatu</a:t>
            </a:r>
            <a:r>
              <a:rPr lang="en-US" sz="1350" dirty="0"/>
              <a:t> </a:t>
            </a:r>
            <a:r>
              <a:rPr lang="en-US" sz="1350" dirty="0" err="1"/>
              <a:t>pelanggan</a:t>
            </a:r>
            <a:r>
              <a:rPr lang="en-US" sz="1350" dirty="0"/>
              <a:t> </a:t>
            </a:r>
            <a:r>
              <a:rPr lang="id-ID" sz="1350" dirty="0"/>
              <a:t>memperoleh pembagian dengan </a:t>
            </a:r>
            <a:r>
              <a:rPr lang="id-ID" sz="1350" i="1" dirty="0"/>
              <a:t>s</a:t>
            </a:r>
            <a:endParaRPr lang="en-US" sz="135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00" y="4803093"/>
            <a:ext cx="4336698" cy="706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90408" y="4902214"/>
            <a:ext cx="4035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Jumlah total rata-rata pelanggan yang menunggu </a:t>
            </a:r>
            <a:r>
              <a:rPr lang="id-ID" sz="1350" i="1" dirty="0"/>
              <a:t>N</a:t>
            </a:r>
            <a:r>
              <a:rPr lang="id-ID" sz="1350" i="1" baseline="-25000" dirty="0"/>
              <a:t>q</a:t>
            </a:r>
            <a:r>
              <a:rPr lang="id-ID" sz="1350" dirty="0"/>
              <a:t> adalah independen konstan dari disiplin antrian (berdasarkan asumsi waktu layanan rata-rata yang sama).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5722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5" y="1016467"/>
            <a:ext cx="7772400" cy="424543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err="1">
                <a:latin typeface="Fh"/>
              </a:rPr>
              <a:t>Bukti</a:t>
            </a:r>
            <a:r>
              <a:rPr lang="en-US" sz="2400" dirty="0">
                <a:latin typeface="Fh"/>
              </a:rPr>
              <a:t> </a:t>
            </a:r>
            <a:r>
              <a:rPr lang="en-US" sz="2400" dirty="0" err="1">
                <a:latin typeface="Fh"/>
              </a:rPr>
              <a:t>Teorema</a:t>
            </a:r>
            <a:r>
              <a:rPr lang="en-US" sz="2400" dirty="0">
                <a:latin typeface="Fh"/>
              </a:rPr>
              <a:t> </a:t>
            </a:r>
            <a:r>
              <a:rPr lang="en-US" sz="2400" dirty="0" err="1">
                <a:latin typeface="Fh"/>
              </a:rPr>
              <a:t>konservasi</a:t>
            </a:r>
            <a:r>
              <a:rPr lang="en-US" sz="2400" dirty="0">
                <a:latin typeface="Fh"/>
              </a:rPr>
              <a:t> </a:t>
            </a:r>
            <a:r>
              <a:rPr lang="en-US" sz="2400" dirty="0" err="1">
                <a:latin typeface="Fh"/>
              </a:rPr>
              <a:t>Kleinrock’s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0" y="1520212"/>
            <a:ext cx="7772400" cy="488203"/>
          </a:xfrm>
        </p:spPr>
        <p:txBody>
          <a:bodyPr/>
          <a:lstStyle/>
          <a:p>
            <a:r>
              <a:rPr lang="id-ID" sz="1800" dirty="0"/>
              <a:t>Rata-rata yang belum selesai</a:t>
            </a:r>
            <a:r>
              <a:rPr lang="en-US" sz="1800" dirty="0"/>
              <a:t> </a:t>
            </a:r>
            <a:r>
              <a:rPr lang="en-US" sz="1800" dirty="0" err="1"/>
              <a:t>dilayani</a:t>
            </a:r>
            <a:r>
              <a:rPr lang="id-ID" sz="1800" dirty="0"/>
              <a:t> V dapat dibagi menjadi dua bagian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98021" y="2351315"/>
            <a:ext cx="65681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rata-rata yang belum </a:t>
            </a:r>
            <a:r>
              <a:rPr lang="en-US" sz="1350" dirty="0" err="1"/>
              <a:t>dapat</a:t>
            </a:r>
            <a:r>
              <a:rPr lang="en-US" sz="1350" dirty="0"/>
              <a:t> </a:t>
            </a:r>
            <a:r>
              <a:rPr lang="en-US" sz="1350" dirty="0" err="1"/>
              <a:t>layanan</a:t>
            </a:r>
            <a:r>
              <a:rPr lang="en-US" sz="1350" dirty="0"/>
              <a:t> </a:t>
            </a:r>
            <a:r>
              <a:rPr lang="id-ID" sz="1350" dirty="0"/>
              <a:t>dalam antrian (yaitu dari pelanggan yang menunggu) V q dapat ditulis dengan bantuan teorema Little</a:t>
            </a:r>
            <a:r>
              <a:rPr lang="en-US" sz="1350" dirty="0"/>
              <a:t>’s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15" y="1883598"/>
            <a:ext cx="2320353" cy="46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252" y="3020513"/>
            <a:ext cx="1762063" cy="5391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8402" y="3139528"/>
            <a:ext cx="10807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Sehingga</a:t>
            </a:r>
            <a:r>
              <a:rPr lang="en-US" sz="1350" dirty="0"/>
              <a:t> </a:t>
            </a:r>
            <a:r>
              <a:rPr lang="en-US" sz="1350" dirty="0">
                <a:sym typeface="Wingdings" panose="05000000000000000000" pitchFamily="2" charset="2"/>
              </a:rPr>
              <a:t> 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324530" y="3768311"/>
            <a:ext cx="7741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V tidak tergantung pada pesanan layanan (berlaku untuk seluruh proses V (t)). Begitu juga R karena semua pelanggan akhirnya pergi melalui server. Ini menunjukkan itu</a:t>
            </a:r>
            <a:r>
              <a:rPr lang="en-US" sz="1350" dirty="0"/>
              <a:t>                   </a:t>
            </a:r>
            <a:r>
              <a:rPr lang="en-US" sz="1350" dirty="0" err="1"/>
              <a:t>adalah</a:t>
            </a:r>
            <a:r>
              <a:rPr lang="en-US" sz="1350" dirty="0"/>
              <a:t> </a:t>
            </a:r>
            <a:r>
              <a:rPr lang="en-US" sz="1350" dirty="0" err="1"/>
              <a:t>konstan</a:t>
            </a:r>
            <a:r>
              <a:rPr lang="en-US" sz="1350" dirty="0"/>
              <a:t> </a:t>
            </a:r>
          </a:p>
          <a:p>
            <a:endParaRPr lang="en-US" sz="1350" dirty="0"/>
          </a:p>
          <a:p>
            <a:r>
              <a:rPr lang="id-ID" sz="1350" dirty="0"/>
              <a:t>Tanpa mengubah nilai, dapat </a:t>
            </a:r>
            <a:r>
              <a:rPr lang="en-US" sz="1350" dirty="0"/>
              <a:t>di</a:t>
            </a:r>
            <a:r>
              <a:rPr lang="id-ID" sz="1350" dirty="0"/>
              <a:t>hitung V untuk disiplin layanan apa pun. </a:t>
            </a:r>
            <a:r>
              <a:rPr lang="en-US" sz="1350" dirty="0" err="1"/>
              <a:t>Contoh</a:t>
            </a:r>
            <a:r>
              <a:rPr lang="en-US" sz="1350" dirty="0"/>
              <a:t> : </a:t>
            </a:r>
            <a:r>
              <a:rPr lang="id-ID" sz="1350" dirty="0"/>
              <a:t>Mari kita hitung untuk sistem FIFO biasa (antrian M / G / 1) yang terdiri dari satu kelas.</a:t>
            </a:r>
          </a:p>
          <a:p>
            <a:endParaRPr lang="id-ID" sz="13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135" y="4049780"/>
            <a:ext cx="722540" cy="298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034" y="4864920"/>
            <a:ext cx="5918488" cy="6230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6775" y="5435840"/>
            <a:ext cx="704708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Dengan mengganti </a:t>
            </a:r>
            <a:r>
              <a:rPr lang="en-US" sz="1350" dirty="0" err="1"/>
              <a:t>pada</a:t>
            </a:r>
            <a:r>
              <a:rPr lang="en-US" sz="1350" dirty="0"/>
              <a:t> </a:t>
            </a:r>
            <a:r>
              <a:rPr lang="id-ID" sz="1350" dirty="0"/>
              <a:t>persamaan sebelumnya, </a:t>
            </a:r>
            <a:r>
              <a:rPr lang="en-US" sz="1350" dirty="0"/>
              <a:t>di</a:t>
            </a:r>
            <a:r>
              <a:rPr lang="id-ID" sz="1350" dirty="0"/>
              <a:t>peroleh hasil yang diinginkan</a:t>
            </a:r>
            <a:r>
              <a:rPr lang="en-US" sz="1350" dirty="0"/>
              <a:t>  ……..</a:t>
            </a:r>
            <a:r>
              <a:rPr lang="en-US" sz="1350" dirty="0">
                <a:sym typeface="Wingdings" panose="05000000000000000000" pitchFamily="2" charset="2"/>
              </a:rPr>
              <a:t>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05" y="3014930"/>
            <a:ext cx="4391531" cy="5884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4404" y="5319598"/>
            <a:ext cx="1785849" cy="5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1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09913"/>
            <a:ext cx="7772400" cy="613611"/>
          </a:xfrm>
        </p:spPr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Preemtive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8140"/>
            <a:ext cx="7772400" cy="3519236"/>
          </a:xfrm>
        </p:spPr>
        <p:txBody>
          <a:bodyPr>
            <a:normAutofit fontScale="92500" lnSpcReduction="10000"/>
          </a:bodyPr>
          <a:lstStyle/>
          <a:p>
            <a:r>
              <a:rPr lang="id-ID" sz="1800" dirty="0"/>
              <a:t>Layanan pelanggan terganggu ketika pada saat kedatangan pelanggan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id-ID" sz="1800" dirty="0"/>
              <a:t>kelas yang lebih tinggi tiba, dan akan dilanjutkan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id-ID" sz="1800" dirty="0"/>
              <a:t>dari titik gangguan, ketika semua antrian dari kelas prioritas yang lebih tinggi telah dikosongkan</a:t>
            </a:r>
            <a:r>
              <a:rPr lang="en-US" sz="1800" dirty="0"/>
              <a:t>.</a:t>
            </a:r>
          </a:p>
          <a:p>
            <a:pPr lvl="1"/>
            <a:r>
              <a:rPr lang="id-ID" sz="1800" dirty="0"/>
              <a:t>Dalam hal ini pelanggan kelas prioritas bawah benar-benar "tidak terlihat" dan sama sekali tidak mempengaruhi antrian kelas yang lebih tinggi.</a:t>
            </a:r>
            <a:r>
              <a:rPr lang="en-US" sz="1800" dirty="0"/>
              <a:t> </a:t>
            </a:r>
          </a:p>
          <a:p>
            <a:pPr lvl="1"/>
            <a:r>
              <a:rPr lang="id-ID" sz="1800" dirty="0"/>
              <a:t>Dalam hal antrian paket, prioritas preemptive diperkirakan jika pengiriman paket dilakukan dalam potongan-potongan kecil, mis. Sel ATM yang memiliki (prioritas non-preemptive)</a:t>
            </a:r>
            <a:r>
              <a:rPr lang="en-US" sz="1800" dirty="0"/>
              <a:t>.</a:t>
            </a:r>
          </a:p>
          <a:p>
            <a:pPr lvl="2"/>
            <a:r>
              <a:rPr lang="id-ID" dirty="0"/>
              <a:t>ketika paket prioritas yang lebih tinggi tiba, pengiriman sel milik paket prioritas yang lebih rendah terganggu dan dilanjutkan terlebih dahulu ketika semua paket prioritas yang lebih tinggi telah sepenuhnya dikirim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43151"/>
            <a:ext cx="7772400" cy="781050"/>
          </a:xfrm>
        </p:spPr>
        <p:txBody>
          <a:bodyPr/>
          <a:lstStyle/>
          <a:p>
            <a:r>
              <a:rPr lang="id-ID" sz="1350" dirty="0"/>
              <a:t>Kami ingin menghitung rata-rata waktu tinggal </a:t>
            </a:r>
            <a:r>
              <a:rPr lang="id-ID" sz="1350" i="1" dirty="0"/>
              <a:t>T</a:t>
            </a:r>
            <a:r>
              <a:rPr lang="id-ID" sz="1350" i="1" baseline="-25000" dirty="0"/>
              <a:t>k</a:t>
            </a:r>
            <a:r>
              <a:rPr lang="id-ID" sz="1350" dirty="0"/>
              <a:t> dari pelanggan kelas-</a:t>
            </a:r>
            <a:r>
              <a:rPr lang="id-ID" sz="1350" i="1" dirty="0"/>
              <a:t>k</a:t>
            </a:r>
            <a:r>
              <a:rPr lang="id-ID" sz="1350" dirty="0"/>
              <a:t>. Ini terdiri dari tiga bagian:</a:t>
            </a:r>
            <a:br>
              <a:rPr lang="id-ID" sz="1350" dirty="0"/>
            </a:br>
            <a:r>
              <a:rPr lang="id-ID" sz="1350" dirty="0"/>
              <a:t>1. Waktu layanan rata-rata pelanggan sendiri</a:t>
            </a:r>
            <a:r>
              <a:rPr lang="en-US" sz="1350" dirty="0"/>
              <a:t> </a:t>
            </a:r>
            <a:r>
              <a:rPr lang="en-US" sz="1350" i="1" dirty="0" err="1"/>
              <a:t>S</a:t>
            </a:r>
            <a:r>
              <a:rPr lang="en-US" sz="1350" i="1" baseline="-25000" dirty="0" err="1"/>
              <a:t>k</a:t>
            </a:r>
            <a:br>
              <a:rPr lang="id-ID" sz="1350" dirty="0"/>
            </a:br>
            <a:r>
              <a:rPr lang="id-ID" sz="1350" dirty="0"/>
              <a:t>2. Waktu rata-rata untuk melayani pelanggan di kelas 1,. . . , </a:t>
            </a:r>
            <a:r>
              <a:rPr lang="id-ID" sz="1350" i="1" dirty="0"/>
              <a:t>k</a:t>
            </a:r>
            <a:r>
              <a:rPr lang="id-ID" sz="1350" dirty="0"/>
              <a:t> depan dalam antrian</a:t>
            </a: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434" y="3124201"/>
            <a:ext cx="4076691" cy="628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575" y="3848099"/>
            <a:ext cx="68008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350" dirty="0"/>
              <a:t>yang sama dengan rata-rata waktu tunggu dalam antrian M / G / 1 yang timbul semata-mata dari pelanggan di kelas 1,. . . , </a:t>
            </a:r>
            <a:r>
              <a:rPr lang="id-ID" sz="1350" i="1" dirty="0"/>
              <a:t>k</a:t>
            </a:r>
            <a:r>
              <a:rPr lang="id-ID" sz="1350" dirty="0"/>
              <a:t>. Hal ini disebabkan oleh kenyataan bahwa </a:t>
            </a:r>
            <a:r>
              <a:rPr lang="en-US" sz="1350" dirty="0" err="1"/>
              <a:t>layanan</a:t>
            </a:r>
            <a:r>
              <a:rPr lang="id-ID" sz="1350" dirty="0"/>
              <a:t> kelas 1 yang belum selesai,. . . , </a:t>
            </a:r>
            <a:r>
              <a:rPr lang="id-ID" sz="1350" i="1" dirty="0"/>
              <a:t>k</a:t>
            </a:r>
            <a:r>
              <a:rPr lang="id-ID" sz="1350" dirty="0"/>
              <a:t> (tidak terpengaruh oleh kelas </a:t>
            </a:r>
            <a:r>
              <a:rPr lang="id-ID" sz="1350" i="1" dirty="0"/>
              <a:t>k</a:t>
            </a:r>
            <a:r>
              <a:rPr lang="id-ID" sz="1350" dirty="0"/>
              <a:t> + 1, ..., </a:t>
            </a:r>
            <a:r>
              <a:rPr lang="id-ID" sz="1350" i="1" dirty="0"/>
              <a:t>K</a:t>
            </a:r>
            <a:r>
              <a:rPr lang="id-ID" sz="1350" dirty="0"/>
              <a:t>) sama sekali tidak tergantung pada pesanan layanan timbal balik dari pelanggan di kelas 1,. . . , </a:t>
            </a:r>
            <a:r>
              <a:rPr lang="id-ID" sz="1350" i="1" dirty="0"/>
              <a:t>k</a:t>
            </a:r>
            <a:r>
              <a:rPr lang="id-ID" sz="1350" dirty="0"/>
              <a:t> (karena </a:t>
            </a:r>
            <a:r>
              <a:rPr lang="en-US" sz="1350" dirty="0" err="1"/>
              <a:t>layanan</a:t>
            </a:r>
            <a:r>
              <a:rPr lang="id-ID" sz="1350" dirty="0"/>
              <a:t> yang belum selesai adalah "anonim"),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434" y="5051346"/>
            <a:ext cx="5827677" cy="42603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Preemtive</a:t>
            </a:r>
            <a:r>
              <a:rPr lang="en-US" dirty="0"/>
              <a:t>(</a:t>
            </a:r>
            <a:r>
              <a:rPr lang="en-US" dirty="0" err="1"/>
              <a:t>lanjut</a:t>
            </a:r>
            <a:r>
              <a:rPr lang="en-US" dirty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7145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43150"/>
            <a:ext cx="7772400" cy="571500"/>
          </a:xfrm>
        </p:spPr>
        <p:txBody>
          <a:bodyPr/>
          <a:lstStyle/>
          <a:p>
            <a:pPr marL="0" indent="0">
              <a:buNone/>
            </a:pPr>
            <a:r>
              <a:rPr lang="id-ID" sz="1350" dirty="0"/>
              <a:t>3. Waktu yang dibutuhkan untuk melayani para pelanggan di kelas 1 yang lebih tinggi,. . . , </a:t>
            </a:r>
            <a:r>
              <a:rPr lang="id-ID" sz="1350" i="1" dirty="0"/>
              <a:t>k</a:t>
            </a:r>
            <a:r>
              <a:rPr lang="id-ID" sz="1350" dirty="0"/>
              <a:t> - 1 yang tiba selama pelanggan kelas-</a:t>
            </a:r>
            <a:r>
              <a:rPr lang="id-ID" sz="1350" i="1" dirty="0"/>
              <a:t>k</a:t>
            </a:r>
            <a:r>
              <a:rPr lang="id-ID" sz="1350" dirty="0"/>
              <a:t> tetap dalam sistem</a:t>
            </a: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22" y="3086100"/>
            <a:ext cx="3866300" cy="635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4505" y="3265509"/>
            <a:ext cx="1066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(0, </a:t>
            </a:r>
            <a:r>
              <a:rPr lang="en-US" sz="1350" dirty="0" err="1"/>
              <a:t>dari</a:t>
            </a:r>
            <a:r>
              <a:rPr lang="en-US" sz="1350" dirty="0"/>
              <a:t> </a:t>
            </a:r>
            <a:r>
              <a:rPr lang="en-US" sz="1350" i="1" dirty="0"/>
              <a:t>k </a:t>
            </a:r>
            <a:r>
              <a:rPr lang="en-US" sz="1350" dirty="0"/>
              <a:t>=1)</a:t>
            </a:r>
          </a:p>
        </p:txBody>
      </p:sp>
      <p:sp>
        <p:nvSpPr>
          <p:cNvPr id="6" name="Rectangle 5"/>
          <p:cNvSpPr/>
          <p:nvPr/>
        </p:nvSpPr>
        <p:spPr>
          <a:xfrm>
            <a:off x="789922" y="3754868"/>
            <a:ext cx="321113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350" dirty="0"/>
              <a:t>Dengan mengumpulkan hasil kita dapatkan</a:t>
            </a:r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469" y="3893367"/>
            <a:ext cx="4408732" cy="20171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53641" y="1164431"/>
            <a:ext cx="7772400" cy="677466"/>
          </a:xfrm>
        </p:spPr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Preemtive</a:t>
            </a:r>
            <a:r>
              <a:rPr lang="en-US" dirty="0"/>
              <a:t>(</a:t>
            </a:r>
            <a:r>
              <a:rPr lang="en-US" dirty="0" err="1"/>
              <a:t>lanjut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03122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2971800" y="1691482"/>
            <a:ext cx="1828800" cy="152758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/>
              <a:t>Jaringan dan Teknik Penyambungan Telekomunikasi|S1 TT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257300"/>
            <a:ext cx="5829300" cy="571500"/>
          </a:xfrm>
        </p:spPr>
        <p:txBody>
          <a:bodyPr/>
          <a:lstStyle/>
          <a:p>
            <a:r>
              <a:rPr lang="en-US" altLang="en-US" sz="1800" b="1" dirty="0">
                <a:latin typeface="Georgia" panose="02040502050405020303" pitchFamily="18" charset="0"/>
              </a:rPr>
              <a:t>Priority Queuing (PQ)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57300" y="3937397"/>
            <a:ext cx="6683542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Paket2 di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klasifikasi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dan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ditempatkan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pada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antrian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dengan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prioritas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berbeda-beda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Paket2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dijadwalkan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65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pada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head</a:t>
            </a:r>
            <a:r>
              <a:rPr lang="id-ID" i="1" dirty="0"/>
              <a:t> antrian</a:t>
            </a:r>
            <a:r>
              <a:rPr lang="en-US" i="1" dirty="0"/>
              <a:t>,</a:t>
            </a:r>
            <a:r>
              <a:rPr lang="id-ID" i="1" dirty="0"/>
              <a:t> hanya jika semua antrian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kedatangan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id-ID" i="1" dirty="0"/>
              <a:t>prioritas lebih tinggi</a:t>
            </a:r>
            <a:r>
              <a:rPr lang="en-US" i="1" dirty="0"/>
              <a:t>.</a:t>
            </a:r>
            <a:r>
              <a:rPr lang="id-ID" i="1" dirty="0"/>
              <a:t> </a:t>
            </a:r>
            <a:endParaRPr lang="en-US" i="1" dirty="0"/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i="1" dirty="0"/>
              <a:t>D</a:t>
            </a:r>
            <a:r>
              <a:rPr lang="id-ID" i="1" dirty="0"/>
              <a:t>alam setiap </a:t>
            </a:r>
            <a:r>
              <a:rPr lang="en-US" i="1" dirty="0" err="1"/>
              <a:t>antrian</a:t>
            </a:r>
            <a:r>
              <a:rPr lang="en-US" i="1" dirty="0"/>
              <a:t> </a:t>
            </a:r>
            <a:r>
              <a:rPr lang="en-US" i="1" dirty="0" err="1"/>
              <a:t>priotitas</a:t>
            </a:r>
            <a:r>
              <a:rPr lang="id-ID" i="1" dirty="0"/>
              <a:t>, paket dilayani dalam urutan FIFO</a:t>
            </a: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095501" y="1828801"/>
          <a:ext cx="4979068" cy="202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4" imgW="6276190" imgH="2695951" progId="PBrush">
                  <p:embed/>
                </p:oleObj>
              </mc:Choice>
              <mc:Fallback>
                <p:oleObj name="Bitmap Image" r:id="rId4" imgW="6276190" imgH="269595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1828801"/>
                        <a:ext cx="4979068" cy="2021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0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1257" y="1440997"/>
            <a:ext cx="58864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Benefits: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low computational load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allows organizing packets and treating of different service classes differently.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47307" y="3163662"/>
            <a:ext cx="60579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Limitations: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sz="1650" i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lower priority traffic may experience excessive delay.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 starvation for lower priority traffic.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 misbehaving high-priority flow can affect other flows sharing the same queue.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 cannot solve the problem of UDP flows favored over TCP flows during congestion, seen in FIFO.</a:t>
            </a:r>
          </a:p>
        </p:txBody>
      </p:sp>
    </p:spTree>
    <p:extLst>
      <p:ext uri="{BB962C8B-B14F-4D97-AF65-F5344CB8AC3E}">
        <p14:creationId xmlns:p14="http://schemas.microsoft.com/office/powerpoint/2010/main" val="300018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7175" y="1191986"/>
            <a:ext cx="6000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Implementsi</a:t>
            </a:r>
            <a:r>
              <a:rPr lang="en-US" altLang="en-US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altLang="en-US" i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dan</a:t>
            </a:r>
            <a:r>
              <a:rPr lang="en-US" altLang="en-US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altLang="en-US" i="1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Aplikasi</a:t>
            </a:r>
            <a:r>
              <a:rPr lang="en-US" altLang="en-US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: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176" y="1745570"/>
            <a:ext cx="797242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i="1" dirty="0" err="1"/>
              <a:t>Antrian</a:t>
            </a:r>
            <a:r>
              <a:rPr lang="en-US" i="1" dirty="0"/>
              <a:t> </a:t>
            </a:r>
            <a:r>
              <a:rPr lang="en-US" i="1" dirty="0" err="1"/>
              <a:t>Prioritas</a:t>
            </a:r>
            <a:r>
              <a:rPr lang="en-US" i="1" dirty="0"/>
              <a:t> </a:t>
            </a:r>
            <a:r>
              <a:rPr lang="id-ID" i="1" dirty="0"/>
              <a:t>umumnya dikonfigurasi dalam 2 mode.</a:t>
            </a:r>
            <a:endParaRPr lang="en-US" i="1" dirty="0"/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id-ID" i="1" dirty="0"/>
              <a:t>Antrian prioritas yang ketat</a:t>
            </a:r>
            <a:r>
              <a:rPr lang="en-US" i="1" dirty="0"/>
              <a:t>.</a:t>
            </a: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i="1" dirty="0" err="1"/>
              <a:t>Laju</a:t>
            </a:r>
            <a:r>
              <a:rPr lang="en-US" i="1" dirty="0"/>
              <a:t> </a:t>
            </a:r>
            <a:r>
              <a:rPr lang="en-US" i="1" dirty="0" err="1"/>
              <a:t>antrian</a:t>
            </a:r>
            <a:r>
              <a:rPr lang="en-US" i="1" dirty="0"/>
              <a:t> </a:t>
            </a:r>
            <a:r>
              <a:rPr lang="id-ID" i="1" dirty="0"/>
              <a:t>dikendalikan Antrian Prioritas</a:t>
            </a:r>
            <a:r>
              <a:rPr lang="en-US" i="1" dirty="0"/>
              <a:t> </a:t>
            </a:r>
          </a:p>
          <a:p>
            <a:pPr>
              <a:lnSpc>
                <a:spcPct val="125000"/>
              </a:lnSpc>
            </a:pPr>
            <a:endParaRPr lang="en-US" i="1" dirty="0"/>
          </a:p>
          <a:p>
            <a:pPr>
              <a:lnSpc>
                <a:spcPct val="125000"/>
              </a:lnSpc>
            </a:pPr>
            <a:r>
              <a:rPr lang="id-ID" i="1" dirty="0"/>
              <a:t>Aplikasi </a:t>
            </a:r>
            <a:r>
              <a:rPr lang="en-US" i="1" dirty="0" err="1"/>
              <a:t>antrian</a:t>
            </a:r>
            <a:r>
              <a:rPr lang="en-US" i="1" dirty="0"/>
              <a:t> </a:t>
            </a:r>
            <a:r>
              <a:rPr lang="en-US" i="1" dirty="0" err="1"/>
              <a:t>prioritas</a:t>
            </a:r>
            <a:r>
              <a:rPr lang="en-US" dirty="0"/>
              <a:t>(</a:t>
            </a:r>
            <a:r>
              <a:rPr lang="en-US" i="1" dirty="0"/>
              <a:t>PQ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id-ID" i="1" dirty="0"/>
              <a:t>dapat meningkatkan stabilitas jaringan selama periode </a:t>
            </a:r>
            <a:r>
              <a:rPr lang="en-US" i="1" dirty="0" err="1"/>
              <a:t>congesti</a:t>
            </a:r>
            <a:r>
              <a:rPr lang="en-US" i="1" dirty="0"/>
              <a:t>. </a:t>
            </a:r>
          </a:p>
          <a:p>
            <a:pPr marL="214313" indent="-214313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id-ID" i="1" dirty="0"/>
              <a:t>mendukung pengiriman kelas layanan high-throughput, low-delay, low-jitter, dan low-loss.</a:t>
            </a:r>
            <a:br>
              <a:rPr lang="id-ID" i="1" dirty="0"/>
            </a:br>
            <a:r>
              <a:rPr lang="id-ID" i="1" dirty="0"/>
              <a:t>(asalkan pengkondisian lalu lintas dilakukan di tepi untuk mencegah antrian dengan prioritas lebih tinggi).</a:t>
            </a:r>
          </a:p>
        </p:txBody>
      </p:sp>
    </p:spTree>
    <p:extLst>
      <p:ext uri="{BB962C8B-B14F-4D97-AF65-F5344CB8AC3E}">
        <p14:creationId xmlns:p14="http://schemas.microsoft.com/office/powerpoint/2010/main" val="17285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4450"/>
            <a:ext cx="7772400" cy="4572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prioritas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806116" y="2171700"/>
                <a:ext cx="7764236" cy="343716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id-ID" dirty="0"/>
                  <a:t>Per</a:t>
                </a:r>
                <a:r>
                  <a:rPr lang="en-US" dirty="0" err="1"/>
                  <a:t>hatikan</a:t>
                </a:r>
                <a:r>
                  <a:rPr lang="id-ID" dirty="0"/>
                  <a:t>antrian M / G / 1 di mana pelanggan dibagi menjadi </a:t>
                </a:r>
                <a:r>
                  <a:rPr lang="id-ID" i="1" dirty="0"/>
                  <a:t>K</a:t>
                </a:r>
                <a:r>
                  <a:rPr lang="id-ID" dirty="0"/>
                  <a:t> kelas prioritas, dengan </a:t>
                </a:r>
                <a:r>
                  <a:rPr lang="id-ID" i="1" dirty="0"/>
                  <a:t>k</a:t>
                </a:r>
                <a:r>
                  <a:rPr lang="id-ID" dirty="0"/>
                  <a:t> = 1,. . . , </a:t>
                </a:r>
                <a:r>
                  <a:rPr lang="id-ID" i="1" dirty="0"/>
                  <a:t>K</a:t>
                </a:r>
                <a:r>
                  <a:rPr lang="id-ID" dirty="0"/>
                  <a:t>: </a:t>
                </a:r>
                <a:endParaRPr lang="en-US" dirty="0"/>
              </a:p>
              <a:p>
                <a:r>
                  <a:rPr lang="id-ID" dirty="0"/>
                  <a:t>kelas 1 memiliki prioritas tertinggi dan kelas </a:t>
                </a:r>
                <a:r>
                  <a:rPr lang="id-ID" i="1" dirty="0"/>
                  <a:t>K</a:t>
                </a:r>
                <a:r>
                  <a:rPr lang="id-ID" dirty="0"/>
                  <a:t> prioritas terendah </a:t>
                </a:r>
                <a:endParaRPr lang="en-US" dirty="0"/>
              </a:p>
              <a:p>
                <a:r>
                  <a:rPr lang="en-US" dirty="0"/>
                  <a:t>rate</a:t>
                </a:r>
                <a:r>
                  <a:rPr lang="id-ID" dirty="0"/>
                  <a:t>kedatangan kelas yang berbeda adalah 1,. . . , </a:t>
                </a:r>
                <a:r>
                  <a:rPr lang="id-ID" i="1" dirty="0"/>
                  <a:t>K</a:t>
                </a:r>
                <a:r>
                  <a:rPr lang="id-ID" dirty="0"/>
                  <a:t> (Poissonian) </a:t>
                </a:r>
                <a:endParaRPr lang="en-US" dirty="0"/>
              </a:p>
              <a:p>
                <a:r>
                  <a:rPr lang="en-US" dirty="0" err="1"/>
                  <a:t>Suatu</a:t>
                </a:r>
                <a:r>
                  <a:rPr lang="en-US" dirty="0"/>
                  <a:t> h</a:t>
                </a:r>
                <a:r>
                  <a:rPr lang="id-ID" dirty="0"/>
                  <a:t>arapan dan </a:t>
                </a:r>
                <a:r>
                  <a:rPr lang="en-US" dirty="0" err="1"/>
                  <a:t>kejadian</a:t>
                </a:r>
                <a:r>
                  <a:rPr lang="id-ID" dirty="0"/>
                  <a:t>kedua </a:t>
                </a:r>
                <a:r>
                  <a:rPr lang="en-US" dirty="0" err="1"/>
                  <a:t>pada</a:t>
                </a:r>
                <a:r>
                  <a:rPr lang="id-ID" dirty="0"/>
                  <a:t>waktu layanan dari kelas yang berbeda : </a:t>
                </a:r>
                <a:r>
                  <a:rPr lang="id-ID" i="1" dirty="0"/>
                  <a:t>S</a:t>
                </a:r>
                <a:r>
                  <a:rPr lang="id-ID" i="1" baseline="-25000" dirty="0"/>
                  <a:t>k</a:t>
                </a:r>
                <a:r>
                  <a:rPr lang="id-ID" dirty="0"/>
                  <a:t> 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d-ID" dirty="0"/>
                  <a:t>, </a:t>
                </a:r>
                <a:r>
                  <a:rPr lang="id-ID" i="1" dirty="0"/>
                  <a:t>k</a:t>
                </a:r>
                <a:r>
                  <a:rPr lang="id-ID" dirty="0"/>
                  <a:t> = 1,. . . , </a:t>
                </a:r>
                <a:r>
                  <a:rPr lang="id-ID" i="1" dirty="0"/>
                  <a:t>K</a:t>
                </a:r>
                <a:r>
                  <a:rPr lang="id-ID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806116" y="2171700"/>
                <a:ext cx="7764236" cy="3437165"/>
              </a:xfrm>
              <a:blipFill rotWithShape="0">
                <a:blip r:embed="rId2"/>
                <a:stretch>
                  <a:fillRect l="-1491" t="-3546" r="-1727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3" y="1094015"/>
            <a:ext cx="7772400" cy="4122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327" y="1649384"/>
            <a:ext cx="81765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Kita </a:t>
            </a:r>
            <a:r>
              <a:rPr lang="en-US" sz="2100" dirty="0" err="1"/>
              <a:t>turunkan</a:t>
            </a:r>
            <a:r>
              <a:rPr lang="en-US" sz="2100" dirty="0"/>
              <a:t> </a:t>
            </a:r>
            <a:r>
              <a:rPr lang="id-ID" sz="2100" dirty="0"/>
              <a:t>hasil rata-rata dari tipe Pollaczek-Khinchinin untuk sistem antrian semacam ini.</a:t>
            </a:r>
            <a:br>
              <a:rPr lang="id-ID" sz="2100" dirty="0"/>
            </a:br>
            <a:r>
              <a:rPr lang="id-ID" sz="2100" dirty="0"/>
              <a:t>• Antrian prioritas menjadi lebih penting juga dalam sistem telekomunikasi</a:t>
            </a:r>
            <a:br>
              <a:rPr lang="id-ID" sz="2100" dirty="0"/>
            </a:br>
            <a:r>
              <a:rPr lang="en-US" sz="2100" dirty="0"/>
              <a:t>	</a:t>
            </a:r>
            <a:br>
              <a:rPr lang="id-ID" sz="2100" dirty="0"/>
            </a:br>
            <a:r>
              <a:rPr lang="id-ID" sz="2100" dirty="0"/>
              <a:t>• </a:t>
            </a:r>
            <a:r>
              <a:rPr lang="en-US" sz="2100" dirty="0"/>
              <a:t>F</a:t>
            </a:r>
            <a:r>
              <a:rPr lang="id-ID" sz="2100" dirty="0"/>
              <a:t>okus </a:t>
            </a:r>
            <a:r>
              <a:rPr lang="en-US" sz="2100" dirty="0" err="1"/>
              <a:t>kita</a:t>
            </a:r>
            <a:r>
              <a:rPr lang="en-US" sz="2100" dirty="0"/>
              <a:t> </a:t>
            </a:r>
            <a:r>
              <a:rPr lang="id-ID" sz="2100" dirty="0"/>
              <a:t>pada apa yang disebut </a:t>
            </a:r>
            <a:r>
              <a:rPr lang="id-ID" sz="2100" b="1" u="sng" dirty="0"/>
              <a:t>prioritas waktu</a:t>
            </a:r>
            <a:r>
              <a:rPr lang="id-ID" sz="2100" dirty="0"/>
              <a:t>, yang mendefinisikan</a:t>
            </a:r>
            <a:r>
              <a:rPr lang="en-US" sz="2100" dirty="0"/>
              <a:t> </a:t>
            </a:r>
            <a:r>
              <a:rPr lang="id-ID" sz="2100" dirty="0"/>
              <a:t>urutan layanan dari berbagai kelas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pPr marL="342900"/>
            <a:r>
              <a:rPr lang="id-ID" sz="2100" dirty="0"/>
              <a:t>- dengan memberikan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id-ID" sz="2100" dirty="0"/>
              <a:t>pelanggan prioritas yang lebih tinggi</a:t>
            </a:r>
            <a:r>
              <a:rPr lang="en-US" sz="2100" dirty="0"/>
              <a:t>,</a:t>
            </a:r>
            <a:r>
              <a:rPr lang="id-ID" sz="2100" dirty="0"/>
              <a:t> dapat mengurangi variasi keterlambatan dan keterlambatan</a:t>
            </a:r>
            <a:r>
              <a:rPr lang="en-US" sz="2100" dirty="0"/>
              <a:t>.</a:t>
            </a:r>
          </a:p>
          <a:p>
            <a:br>
              <a:rPr lang="id-ID" sz="2100" dirty="0"/>
            </a:br>
            <a:r>
              <a:rPr lang="id-ID" sz="2100" dirty="0"/>
              <a:t>• Untuk antrian ukuran terbatas (mis. Buffer terbatas), masalah terpisah muncul mengenai kontrol kerugian (overflow); ini memunculkan gagasan tentang </a:t>
            </a:r>
            <a:r>
              <a:rPr lang="id-ID" sz="2100" b="1" u="sng" dirty="0"/>
              <a:t>prioritas ruang</a:t>
            </a:r>
            <a:r>
              <a:rPr lang="id-ID" sz="2100" dirty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0232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585" y="1117860"/>
            <a:ext cx="81806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u="sng" dirty="0"/>
              <a:t>Prioritas non-preemti</a:t>
            </a:r>
            <a:r>
              <a:rPr lang="en-US" b="1" u="sng" dirty="0" err="1"/>
              <a:t>ve</a:t>
            </a:r>
            <a:br>
              <a:rPr lang="id-ID" b="1" u="sng" dirty="0"/>
            </a:br>
            <a:r>
              <a:rPr lang="id-ID" dirty="0"/>
              <a:t>• </a:t>
            </a:r>
            <a:r>
              <a:rPr lang="en-US" dirty="0" err="1"/>
              <a:t>Suatu</a:t>
            </a:r>
            <a:r>
              <a:rPr lang="en-US" dirty="0"/>
              <a:t> l</a:t>
            </a:r>
            <a:r>
              <a:rPr lang="id-ID" dirty="0"/>
              <a:t>ayanan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/>
              <a:t>pelanggan yang dilayani selesai bahkan jika pelanggan dengan prioritas lebih tinggi mungkin tiba.</a:t>
            </a:r>
            <a:br>
              <a:rPr lang="id-ID" dirty="0"/>
            </a:br>
            <a:r>
              <a:rPr lang="id-ID" dirty="0"/>
              <a:t>• Setiap kelas prioritas memiliki antrian yang terpisah (logis).</a:t>
            </a:r>
            <a:br>
              <a:rPr lang="id-ID" dirty="0"/>
            </a:br>
            <a:r>
              <a:rPr lang="id-ID" dirty="0"/>
              <a:t>• Ketika server menjadi bebas,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id-ID" dirty="0"/>
              <a:t>pelanggan dari kepala antrian prioritas tertinggi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id-ID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id-ID" dirty="0"/>
              <a:t>memasuki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87379" y="2987132"/>
            <a:ext cx="6966713" cy="1706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585" y="4737076"/>
            <a:ext cx="8441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u="sng" dirty="0"/>
              <a:t>Kondisi stabilitas antrian: </a:t>
            </a:r>
            <a:endParaRPr lang="en-US" u="sng" dirty="0"/>
          </a:p>
          <a:p>
            <a:r>
              <a:rPr lang="el-GR" dirty="0"/>
              <a:t>ρ</a:t>
            </a:r>
            <a:r>
              <a:rPr lang="id-ID" baseline="-25000" dirty="0"/>
              <a:t>1</a:t>
            </a:r>
            <a:r>
              <a:rPr lang="id-ID" dirty="0"/>
              <a:t> + · · · +</a:t>
            </a:r>
            <a:r>
              <a:rPr lang="el-GR" dirty="0"/>
              <a:t>ρ</a:t>
            </a:r>
            <a:r>
              <a:rPr lang="id-ID" baseline="-25000" dirty="0"/>
              <a:t>K</a:t>
            </a:r>
            <a:r>
              <a:rPr lang="id-ID" dirty="0"/>
              <a:t> &lt;</a:t>
            </a:r>
            <a:r>
              <a:rPr lang="en-US" dirty="0"/>
              <a:t> </a:t>
            </a:r>
            <a:r>
              <a:rPr lang="id-ID" dirty="0"/>
              <a:t>1 Jika kondisi ini dilanggar, antrian memiliki kelas-kelas prioritas lebih rendah dari batas tertentu </a:t>
            </a:r>
            <a:r>
              <a:rPr lang="id-ID" i="1" dirty="0"/>
              <a:t>k</a:t>
            </a:r>
            <a:r>
              <a:rPr lang="en-US" dirty="0"/>
              <a:t> </a:t>
            </a:r>
            <a:r>
              <a:rPr lang="id-ID" dirty="0"/>
              <a:t>(mis. dengan indeks kelas yang lebih tinggi k) akan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id-ID" dirty="0"/>
              <a:t> </a:t>
            </a:r>
            <a:r>
              <a:rPr lang="en-US" dirty="0" err="1"/>
              <a:t>terbatas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5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939" y="1589567"/>
            <a:ext cx="815612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100" dirty="0"/>
              <a:t>Dengan cara yang sama </a:t>
            </a:r>
            <a:r>
              <a:rPr lang="en-US" sz="2100" dirty="0" err="1"/>
              <a:t>seperti</a:t>
            </a:r>
            <a:r>
              <a:rPr lang="en-US" sz="2100" dirty="0"/>
              <a:t> </a:t>
            </a:r>
            <a:r>
              <a:rPr lang="id-ID" sz="2100" dirty="0"/>
              <a:t>dalam </a:t>
            </a:r>
            <a:r>
              <a:rPr lang="en-US" sz="2100" dirty="0" err="1"/>
              <a:t>penurunan</a:t>
            </a:r>
            <a:r>
              <a:rPr lang="en-US" sz="2100" dirty="0"/>
              <a:t> </a:t>
            </a:r>
            <a:r>
              <a:rPr lang="id-ID" sz="2100" dirty="0"/>
              <a:t>hasil rata-rata Pollaczek-Khinchin yang kami simpulkan untuk prioritas tertinggi </a:t>
            </a:r>
            <a:r>
              <a:rPr lang="en-US" sz="2100" dirty="0" err="1"/>
              <a:t>kelas</a:t>
            </a:r>
            <a:r>
              <a:rPr lang="en-US" sz="2100" dirty="0"/>
              <a:t> 1, </a:t>
            </a:r>
            <a:r>
              <a:rPr lang="id-ID" sz="2100" dirty="0"/>
              <a:t>waktu rata-rata yang dibutuhkan untuk melayani pelanggan kelas-1 di 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id-ID" sz="2100" dirty="0"/>
              <a:t> antrian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 err="1"/>
              <a:t>Selanjutnya</a:t>
            </a:r>
            <a:r>
              <a:rPr lang="en-US" sz="2100" dirty="0"/>
              <a:t>, </a:t>
            </a:r>
            <a:r>
              <a:rPr lang="en-US" sz="2100" dirty="0" err="1"/>
              <a:t>dengan</a:t>
            </a:r>
            <a:r>
              <a:rPr lang="en-US" sz="2100" dirty="0"/>
              <a:t> Little’s </a:t>
            </a:r>
            <a:r>
              <a:rPr lang="en-US" sz="2100" dirty="0" err="1"/>
              <a:t>didapatkan</a:t>
            </a:r>
            <a:r>
              <a:rPr lang="en-US" sz="21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625121" y="3078437"/>
            <a:ext cx="2501711" cy="730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85800" y="4512179"/>
            <a:ext cx="7396843" cy="1072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69C762-DE7B-4953-ABEB-0A5AAC12994B}"/>
              </a:ext>
            </a:extLst>
          </p:cNvPr>
          <p:cNvSpPr txBox="1"/>
          <p:nvPr/>
        </p:nvSpPr>
        <p:spPr>
          <a:xfrm>
            <a:off x="493939" y="1016852"/>
            <a:ext cx="4586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Prioritas</a:t>
            </a:r>
            <a:r>
              <a:rPr lang="en-US" sz="2800" dirty="0"/>
              <a:t> Non </a:t>
            </a:r>
            <a:r>
              <a:rPr lang="en-US" sz="2800" dirty="0" err="1"/>
              <a:t>Preemtive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2379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972" y="1740106"/>
            <a:ext cx="57754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100" dirty="0"/>
              <a:t>Untuk prioritas kelas 2 kita dapatkan secara analog</a:t>
            </a:r>
            <a:r>
              <a:rPr lang="en-US" sz="2100" dirty="0" err="1"/>
              <a:t>i</a:t>
            </a:r>
            <a:endParaRPr lang="en-US" sz="2100" dirty="0"/>
          </a:p>
        </p:txBody>
      </p:sp>
      <p:grpSp>
        <p:nvGrpSpPr>
          <p:cNvPr id="8" name="Group 7"/>
          <p:cNvGrpSpPr/>
          <p:nvPr/>
        </p:nvGrpSpPr>
        <p:grpSpPr>
          <a:xfrm>
            <a:off x="278340" y="2393008"/>
            <a:ext cx="8330900" cy="1919520"/>
            <a:chOff x="697691" y="2646716"/>
            <a:chExt cx="11107867" cy="25593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697691" y="2646716"/>
              <a:ext cx="10796618" cy="89658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41915" y="3605638"/>
              <a:ext cx="3483428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dirty="0"/>
                <a:t>waktu yang dibutuhkan untuk melayani pelanggan kelas-1 dan kelas-2 di  dalam antrian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7857" y="3355384"/>
              <a:ext cx="4457701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dirty="0"/>
                <a:t>waktu yang dibutuhkan untuk melayani pelanggan di kelas yang lebih tinggi yang tiba selama waktu tunggu pelanggan kelas-2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lum bright="-20000"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72" y="4947557"/>
            <a:ext cx="7971831" cy="722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71" y="4601309"/>
            <a:ext cx="315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Dengan</a:t>
            </a:r>
            <a:r>
              <a:rPr lang="en-US" u="sng" dirty="0"/>
              <a:t> Little’s </a:t>
            </a:r>
            <a:r>
              <a:rPr lang="en-US" u="sng" dirty="0" err="1"/>
              <a:t>dapat</a:t>
            </a:r>
            <a:r>
              <a:rPr lang="en-US" u="sng" dirty="0"/>
              <a:t> </a:t>
            </a:r>
            <a:r>
              <a:rPr lang="en-US" u="sng" dirty="0" err="1"/>
              <a:t>diperoleh</a:t>
            </a:r>
            <a:r>
              <a:rPr 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5387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530</TotalTime>
  <Words>1377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Fd</vt:lpstr>
      <vt:lpstr>Fe</vt:lpstr>
      <vt:lpstr>Ff</vt:lpstr>
      <vt:lpstr>Fg</vt:lpstr>
      <vt:lpstr>Fh</vt:lpstr>
      <vt:lpstr>Fi</vt:lpstr>
      <vt:lpstr>Georgia</vt:lpstr>
      <vt:lpstr>Wingdings</vt:lpstr>
      <vt:lpstr>Theme TekDig</vt:lpstr>
      <vt:lpstr>Bitmap Image</vt:lpstr>
      <vt:lpstr>TaMbahan Antrian Prioritas (untuk pengayaan materi) </vt:lpstr>
      <vt:lpstr>Priority Queuing (PQ)</vt:lpstr>
      <vt:lpstr>PowerPoint Presentation</vt:lpstr>
      <vt:lpstr>PowerPoint Presentation</vt:lpstr>
      <vt:lpstr>Antrian prioritas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Teorema Konservasi Kleinrock’s untuk Antrian Prioritas non-preemptive</vt:lpstr>
      <vt:lpstr>Bukti Teorema konservasi Kleinrock’s</vt:lpstr>
      <vt:lpstr>Prioritas Preemtive</vt:lpstr>
      <vt:lpstr>Prioritas Preemtive(lanjut..)</vt:lpstr>
      <vt:lpstr>Prioritas Preemtive(lanjut…)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33</cp:revision>
  <dcterms:created xsi:type="dcterms:W3CDTF">2016-08-16T08:15:10Z</dcterms:created>
  <dcterms:modified xsi:type="dcterms:W3CDTF">2020-09-03T10:39:08Z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631202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