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9" r:id="rId2"/>
    <p:sldId id="301" r:id="rId3"/>
    <p:sldId id="302"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265"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0CFB8-5B3B-4393-9438-B6F558F0DD61}" type="doc">
      <dgm:prSet loTypeId="urn:microsoft.com/office/officeart/2005/8/layout/hList3" loCatId="list" qsTypeId="urn:microsoft.com/office/officeart/2005/8/quickstyle/simple1" qsCatId="simple" csTypeId="urn:microsoft.com/office/officeart/2005/8/colors/colorful5" csCatId="colorful"/>
      <dgm:spPr/>
      <dgm:t>
        <a:bodyPr/>
        <a:lstStyle/>
        <a:p>
          <a:endParaRPr lang="id-ID"/>
        </a:p>
      </dgm:t>
    </dgm:pt>
    <dgm:pt modelId="{9B8AEE37-3C13-4FF8-9553-9331F4C31E62}">
      <dgm:prSet/>
      <dgm:spPr/>
      <dgm:t>
        <a:bodyPr/>
        <a:lstStyle/>
        <a:p>
          <a:pPr rtl="0"/>
          <a:r>
            <a:rPr lang="id-ID" dirty="0">
              <a:solidFill>
                <a:schemeClr val="tx1"/>
              </a:solidFill>
            </a:rPr>
            <a:t>MASALAH DLM KONVERSI</a:t>
          </a:r>
        </a:p>
      </dgm:t>
    </dgm:pt>
    <dgm:pt modelId="{D50CF7AB-3CC3-418D-8BBE-01F15C6BFBD0}" type="parTrans" cxnId="{2EB0346D-C80C-4B90-A93B-069EA0E79AFC}">
      <dgm:prSet/>
      <dgm:spPr/>
      <dgm:t>
        <a:bodyPr/>
        <a:lstStyle/>
        <a:p>
          <a:endParaRPr lang="id-ID">
            <a:solidFill>
              <a:schemeClr val="tx1"/>
            </a:solidFill>
          </a:endParaRPr>
        </a:p>
      </dgm:t>
    </dgm:pt>
    <dgm:pt modelId="{9670C916-BC94-4024-BD74-71599F19D13E}" type="sibTrans" cxnId="{2EB0346D-C80C-4B90-A93B-069EA0E79AFC}">
      <dgm:prSet/>
      <dgm:spPr/>
      <dgm:t>
        <a:bodyPr/>
        <a:lstStyle/>
        <a:p>
          <a:endParaRPr lang="id-ID">
            <a:solidFill>
              <a:schemeClr val="tx1"/>
            </a:solidFill>
          </a:endParaRPr>
        </a:p>
      </dgm:t>
    </dgm:pt>
    <dgm:pt modelId="{3C143A7E-7F68-4E86-B647-CB852B12B04D}">
      <dgm:prSet/>
      <dgm:spPr/>
      <dgm:t>
        <a:bodyPr/>
        <a:lstStyle/>
        <a:p>
          <a:pPr rtl="0"/>
          <a:r>
            <a:rPr lang="en-US" dirty="0" err="1">
              <a:solidFill>
                <a:schemeClr val="tx1"/>
              </a:solidFill>
            </a:rPr>
            <a:t>Hasil</a:t>
          </a:r>
          <a:r>
            <a:rPr lang="en-US" dirty="0">
              <a:solidFill>
                <a:schemeClr val="tx1"/>
              </a:solidFill>
            </a:rPr>
            <a:t> </a:t>
          </a:r>
          <a:r>
            <a:rPr lang="en-US" dirty="0" err="1">
              <a:solidFill>
                <a:schemeClr val="tx1"/>
              </a:solidFill>
            </a:rPr>
            <a:t>konversi</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selalu</a:t>
          </a:r>
          <a:r>
            <a:rPr lang="en-US" dirty="0">
              <a:solidFill>
                <a:schemeClr val="tx1"/>
              </a:solidFill>
            </a:rPr>
            <a:t> </a:t>
          </a:r>
          <a:r>
            <a:rPr lang="en-US" dirty="0" err="1">
              <a:solidFill>
                <a:schemeClr val="tx1"/>
              </a:solidFill>
            </a:rPr>
            <a:t>memuaskan</a:t>
          </a:r>
          <a:r>
            <a:rPr lang="en-US" dirty="0">
              <a:solidFill>
                <a:schemeClr val="tx1"/>
              </a:solidFill>
            </a:rPr>
            <a:t> (</a:t>
          </a:r>
          <a:r>
            <a:rPr lang="en-US" dirty="0" err="1">
              <a:solidFill>
                <a:schemeClr val="tx1"/>
              </a:solidFill>
            </a:rPr>
            <a:t>terutama</a:t>
          </a:r>
          <a:r>
            <a:rPr lang="en-US" dirty="0">
              <a:solidFill>
                <a:schemeClr val="tx1"/>
              </a:solidFill>
            </a:rPr>
            <a:t> </a:t>
          </a:r>
          <a:r>
            <a:rPr lang="id-ID" dirty="0">
              <a:solidFill>
                <a:schemeClr val="tx1"/>
              </a:solidFill>
            </a:rPr>
            <a:t>jika</a:t>
          </a:r>
          <a:r>
            <a:rPr lang="en-US" dirty="0">
              <a:solidFill>
                <a:schemeClr val="tx1"/>
              </a:solidFill>
            </a:rPr>
            <a:t> </a:t>
          </a:r>
          <a:r>
            <a:rPr lang="en-US" dirty="0" err="1">
              <a:solidFill>
                <a:schemeClr val="tx1"/>
              </a:solidFill>
            </a:rPr>
            <a:t>beban</a:t>
          </a:r>
          <a:r>
            <a:rPr lang="en-US" dirty="0">
              <a:solidFill>
                <a:schemeClr val="tx1"/>
              </a:solidFill>
            </a:rPr>
            <a:t> </a:t>
          </a:r>
          <a:r>
            <a:rPr lang="en-US" dirty="0" err="1">
              <a:solidFill>
                <a:schemeClr val="tx1"/>
              </a:solidFill>
            </a:rPr>
            <a:t>mencapai</a:t>
          </a:r>
          <a:r>
            <a:rPr lang="en-US" dirty="0">
              <a:solidFill>
                <a:schemeClr val="tx1"/>
              </a:solidFill>
            </a:rPr>
            <a:t> 80% </a:t>
          </a:r>
          <a:r>
            <a:rPr lang="en-US" dirty="0" err="1">
              <a:solidFill>
                <a:schemeClr val="tx1"/>
              </a:solidFill>
            </a:rPr>
            <a:t>atau</a:t>
          </a:r>
          <a:r>
            <a:rPr lang="en-US" dirty="0">
              <a:solidFill>
                <a:schemeClr val="tx1"/>
              </a:solidFill>
            </a:rPr>
            <a:t> </a:t>
          </a:r>
          <a:r>
            <a:rPr lang="en-US" dirty="0" err="1">
              <a:solidFill>
                <a:schemeClr val="tx1"/>
              </a:solidFill>
            </a:rPr>
            <a:t>lebih</a:t>
          </a:r>
          <a:r>
            <a:rPr lang="en-US" dirty="0">
              <a:solidFill>
                <a:schemeClr val="tx1"/>
              </a:solidFill>
            </a:rPr>
            <a:t>)</a:t>
          </a:r>
          <a:endParaRPr lang="id-ID" dirty="0">
            <a:solidFill>
              <a:schemeClr val="tx1"/>
            </a:solidFill>
          </a:endParaRPr>
        </a:p>
      </dgm:t>
    </dgm:pt>
    <dgm:pt modelId="{20212B6E-619E-493E-8D36-E654699BC875}" type="parTrans" cxnId="{2BB49E98-F48D-42AB-A7AC-4FC3DC97E76A}">
      <dgm:prSet/>
      <dgm:spPr/>
      <dgm:t>
        <a:bodyPr/>
        <a:lstStyle/>
        <a:p>
          <a:endParaRPr lang="id-ID">
            <a:solidFill>
              <a:schemeClr val="tx1"/>
            </a:solidFill>
          </a:endParaRPr>
        </a:p>
      </dgm:t>
    </dgm:pt>
    <dgm:pt modelId="{3AF75400-2B04-4EB4-9D9B-CF5AAD0C855B}" type="sibTrans" cxnId="{2BB49E98-F48D-42AB-A7AC-4FC3DC97E76A}">
      <dgm:prSet/>
      <dgm:spPr/>
      <dgm:t>
        <a:bodyPr/>
        <a:lstStyle/>
        <a:p>
          <a:endParaRPr lang="id-ID">
            <a:solidFill>
              <a:schemeClr val="tx1"/>
            </a:solidFill>
          </a:endParaRPr>
        </a:p>
      </dgm:t>
    </dgm:pt>
    <dgm:pt modelId="{3ED703BA-EA5B-4DA0-BE4B-646D32F02842}">
      <dgm:prSet/>
      <dgm:spPr/>
      <dgm:t>
        <a:bodyPr/>
        <a:lstStyle/>
        <a:p>
          <a:pPr rtl="0"/>
          <a:r>
            <a:rPr lang="en-US" dirty="0" err="1">
              <a:solidFill>
                <a:schemeClr val="tx1"/>
              </a:solidFill>
            </a:rPr>
            <a:t>Proses</a:t>
          </a:r>
          <a:r>
            <a:rPr lang="en-US" dirty="0">
              <a:solidFill>
                <a:schemeClr val="tx1"/>
              </a:solidFill>
            </a:rPr>
            <a:t> </a:t>
          </a:r>
          <a:r>
            <a:rPr lang="en-US" dirty="0" err="1">
              <a:solidFill>
                <a:schemeClr val="tx1"/>
              </a:solidFill>
            </a:rPr>
            <a:t>konversi</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sederhana</a:t>
          </a:r>
          <a:r>
            <a:rPr lang="en-US" dirty="0">
              <a:solidFill>
                <a:schemeClr val="tx1"/>
              </a:solidFill>
            </a:rPr>
            <a:t>; </a:t>
          </a:r>
          <a:r>
            <a:rPr lang="en-US" dirty="0" err="1">
              <a:solidFill>
                <a:schemeClr val="tx1"/>
              </a:solidFill>
            </a:rPr>
            <a:t>apalagi</a:t>
          </a:r>
          <a:r>
            <a:rPr lang="en-US" dirty="0">
              <a:solidFill>
                <a:schemeClr val="tx1"/>
              </a:solidFill>
            </a:rPr>
            <a:t> </a:t>
          </a:r>
          <a:r>
            <a:rPr lang="en-US" dirty="0" err="1">
              <a:solidFill>
                <a:schemeClr val="tx1"/>
              </a:solidFill>
            </a:rPr>
            <a:t>bila</a:t>
          </a:r>
          <a:r>
            <a:rPr lang="en-US" dirty="0">
              <a:solidFill>
                <a:schemeClr val="tx1"/>
              </a:solidFill>
            </a:rPr>
            <a:t> </a:t>
          </a:r>
          <a:r>
            <a:rPr lang="en-US" dirty="0" err="1">
              <a:solidFill>
                <a:schemeClr val="tx1"/>
              </a:solidFill>
            </a:rPr>
            <a:t>berkas</a:t>
          </a:r>
          <a:r>
            <a:rPr lang="en-US" dirty="0">
              <a:solidFill>
                <a:schemeClr val="tx1"/>
              </a:solidFill>
            </a:rPr>
            <a:t> </a:t>
          </a:r>
          <a:r>
            <a:rPr lang="id-ID" dirty="0">
              <a:solidFill>
                <a:schemeClr val="tx1"/>
              </a:solidFill>
            </a:rPr>
            <a:t>dituju </a:t>
          </a:r>
          <a:r>
            <a:rPr lang="en-US" dirty="0" err="1">
              <a:solidFill>
                <a:schemeClr val="tx1"/>
              </a:solidFill>
            </a:rPr>
            <a:t>tidak</a:t>
          </a:r>
          <a:r>
            <a:rPr lang="en-US" dirty="0">
              <a:solidFill>
                <a:schemeClr val="tx1"/>
              </a:solidFill>
            </a:rPr>
            <a:t> </a:t>
          </a:r>
          <a:r>
            <a:rPr lang="en-US" dirty="0" err="1">
              <a:solidFill>
                <a:schemeClr val="tx1"/>
              </a:solidFill>
            </a:rPr>
            <a:t>sempurna</a:t>
          </a:r>
          <a:r>
            <a:rPr lang="id-ID" dirty="0">
              <a:solidFill>
                <a:schemeClr val="tx1"/>
              </a:solidFill>
            </a:rPr>
            <a:t>,</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trafik</a:t>
          </a:r>
          <a:r>
            <a:rPr lang="en-US" dirty="0">
              <a:solidFill>
                <a:schemeClr val="tx1"/>
              </a:solidFill>
            </a:rPr>
            <a:t> yang </a:t>
          </a:r>
          <a:r>
            <a:rPr lang="en-US" dirty="0" err="1">
              <a:solidFill>
                <a:schemeClr val="tx1"/>
              </a:solidFill>
            </a:rPr>
            <a:t>ditawarkan</a:t>
          </a:r>
          <a:r>
            <a:rPr lang="en-US" dirty="0">
              <a:solidFill>
                <a:schemeClr val="tx1"/>
              </a:solidFill>
            </a:rPr>
            <a:t> </a:t>
          </a:r>
          <a:r>
            <a:rPr lang="en-US" dirty="0" err="1">
              <a:solidFill>
                <a:schemeClr val="tx1"/>
              </a:solidFill>
            </a:rPr>
            <a:t>tidak</a:t>
          </a:r>
          <a:r>
            <a:rPr lang="id-ID" dirty="0">
              <a:solidFill>
                <a:schemeClr val="tx1"/>
              </a:solidFill>
            </a:rPr>
            <a:t>-</a:t>
          </a:r>
          <a:r>
            <a:rPr lang="en-US" dirty="0" err="1">
              <a:solidFill>
                <a:schemeClr val="tx1"/>
              </a:solidFill>
            </a:rPr>
            <a:t>acak</a:t>
          </a:r>
          <a:endParaRPr lang="en-US" dirty="0">
            <a:solidFill>
              <a:schemeClr val="tx1"/>
            </a:solidFill>
          </a:endParaRPr>
        </a:p>
      </dgm:t>
    </dgm:pt>
    <dgm:pt modelId="{F263132F-BF8E-4D54-A320-488583F64000}" type="parTrans" cxnId="{CCADF9B5-E906-4142-B713-04D841C45A5A}">
      <dgm:prSet/>
      <dgm:spPr/>
      <dgm:t>
        <a:bodyPr/>
        <a:lstStyle/>
        <a:p>
          <a:endParaRPr lang="id-ID">
            <a:solidFill>
              <a:schemeClr val="tx1"/>
            </a:solidFill>
          </a:endParaRPr>
        </a:p>
      </dgm:t>
    </dgm:pt>
    <dgm:pt modelId="{E4F81A37-FC50-453C-BB9E-66DE3D3C32E9}" type="sibTrans" cxnId="{CCADF9B5-E906-4142-B713-04D841C45A5A}">
      <dgm:prSet/>
      <dgm:spPr/>
      <dgm:t>
        <a:bodyPr/>
        <a:lstStyle/>
        <a:p>
          <a:endParaRPr lang="id-ID">
            <a:solidFill>
              <a:schemeClr val="tx1"/>
            </a:solidFill>
          </a:endParaRPr>
        </a:p>
      </dgm:t>
    </dgm:pt>
    <dgm:pt modelId="{D57C7881-09F8-4455-A760-09362E69A8ED}">
      <dgm:prSet/>
      <dgm:spPr/>
      <dgm:t>
        <a:bodyPr/>
        <a:lstStyle/>
        <a:p>
          <a:pPr rtl="0"/>
          <a:r>
            <a:rPr lang="id-ID" dirty="0">
              <a:solidFill>
                <a:schemeClr val="tx1"/>
              </a:solidFill>
            </a:rPr>
            <a:t>M</a:t>
          </a:r>
          <a:r>
            <a:rPr lang="en-US" dirty="0" err="1">
              <a:solidFill>
                <a:schemeClr val="tx1"/>
              </a:solidFill>
            </a:rPr>
            <a:t>asalah</a:t>
          </a:r>
          <a:r>
            <a:rPr lang="en-US" dirty="0">
              <a:solidFill>
                <a:schemeClr val="tx1"/>
              </a:solidFill>
            </a:rPr>
            <a:t> </a:t>
          </a:r>
          <a:r>
            <a:rPr lang="en-US" dirty="0" err="1">
              <a:solidFill>
                <a:schemeClr val="tx1"/>
              </a:solidFill>
            </a:rPr>
            <a:t>pengulangan</a:t>
          </a:r>
          <a:r>
            <a:rPr lang="en-US" dirty="0">
              <a:solidFill>
                <a:schemeClr val="tx1"/>
              </a:solidFill>
            </a:rPr>
            <a:t> </a:t>
          </a:r>
          <a:r>
            <a:rPr lang="en-US" dirty="0" err="1">
              <a:solidFill>
                <a:schemeClr val="tx1"/>
              </a:solidFill>
            </a:rPr>
            <a:t>panggilan</a:t>
          </a:r>
          <a:r>
            <a:rPr lang="id-ID" dirty="0">
              <a:solidFill>
                <a:schemeClr val="tx1"/>
              </a:solidFill>
            </a:rPr>
            <a:t>,</a:t>
          </a:r>
          <a:r>
            <a:rPr lang="en-US" dirty="0">
              <a:solidFill>
                <a:schemeClr val="tx1"/>
              </a:solidFill>
            </a:rPr>
            <a:t> </a:t>
          </a:r>
          <a:r>
            <a:rPr lang="en-US" dirty="0" err="1">
              <a:solidFill>
                <a:schemeClr val="tx1"/>
              </a:solidFill>
            </a:rPr>
            <a:t>sulit</a:t>
          </a:r>
          <a:r>
            <a:rPr lang="en-US" dirty="0">
              <a:solidFill>
                <a:schemeClr val="tx1"/>
              </a:solidFill>
            </a:rPr>
            <a:t> </a:t>
          </a:r>
          <a:r>
            <a:rPr lang="en-US" dirty="0" err="1">
              <a:solidFill>
                <a:schemeClr val="tx1"/>
              </a:solidFill>
            </a:rPr>
            <a:t>dikuantifikasi</a:t>
          </a:r>
          <a:r>
            <a:rPr lang="en-US" dirty="0">
              <a:solidFill>
                <a:schemeClr val="tx1"/>
              </a:solidFill>
            </a:rPr>
            <a:t> </a:t>
          </a:r>
          <a:r>
            <a:rPr lang="id-ID" dirty="0">
              <a:solidFill>
                <a:schemeClr val="tx1"/>
              </a:solidFill>
            </a:rPr>
            <a:t>dengan </a:t>
          </a:r>
          <a:r>
            <a:rPr lang="en-US" dirty="0" err="1">
              <a:solidFill>
                <a:schemeClr val="tx1"/>
              </a:solidFill>
            </a:rPr>
            <a:t>tepat</a:t>
          </a:r>
          <a:endParaRPr lang="en-US" dirty="0">
            <a:solidFill>
              <a:schemeClr val="tx1"/>
            </a:solidFill>
          </a:endParaRPr>
        </a:p>
      </dgm:t>
    </dgm:pt>
    <dgm:pt modelId="{146E81FF-1C15-4B18-AE7A-BBFF53772DFA}" type="parTrans" cxnId="{DCEE045F-58EA-49B3-84D4-6B0B1104E327}">
      <dgm:prSet/>
      <dgm:spPr/>
      <dgm:t>
        <a:bodyPr/>
        <a:lstStyle/>
        <a:p>
          <a:endParaRPr lang="id-ID">
            <a:solidFill>
              <a:schemeClr val="tx1"/>
            </a:solidFill>
          </a:endParaRPr>
        </a:p>
      </dgm:t>
    </dgm:pt>
    <dgm:pt modelId="{33412974-581E-4FB3-BB2C-5248AA1EC321}" type="sibTrans" cxnId="{DCEE045F-58EA-49B3-84D4-6B0B1104E327}">
      <dgm:prSet/>
      <dgm:spPr/>
      <dgm:t>
        <a:bodyPr/>
        <a:lstStyle/>
        <a:p>
          <a:endParaRPr lang="id-ID">
            <a:solidFill>
              <a:schemeClr val="tx1"/>
            </a:solidFill>
          </a:endParaRPr>
        </a:p>
      </dgm:t>
    </dgm:pt>
    <dgm:pt modelId="{12A6FD25-889B-4F74-9559-EAEC284EFBC0}" type="pres">
      <dgm:prSet presAssocID="{93D0CFB8-5B3B-4393-9438-B6F558F0DD61}" presName="composite" presStyleCnt="0">
        <dgm:presLayoutVars>
          <dgm:chMax val="1"/>
          <dgm:dir/>
          <dgm:resizeHandles val="exact"/>
        </dgm:presLayoutVars>
      </dgm:prSet>
      <dgm:spPr/>
    </dgm:pt>
    <dgm:pt modelId="{4EC97BA7-DFD2-4593-BD5D-22656B584FBB}" type="pres">
      <dgm:prSet presAssocID="{9B8AEE37-3C13-4FF8-9553-9331F4C31E62}" presName="roof" presStyleLbl="dkBgShp" presStyleIdx="0" presStyleCnt="2"/>
      <dgm:spPr/>
    </dgm:pt>
    <dgm:pt modelId="{A912A0C1-5BF0-49C4-93F8-2427A2005F8B}" type="pres">
      <dgm:prSet presAssocID="{9B8AEE37-3C13-4FF8-9553-9331F4C31E62}" presName="pillars" presStyleCnt="0"/>
      <dgm:spPr/>
    </dgm:pt>
    <dgm:pt modelId="{1D2AC5BD-80EF-4DEC-80A9-E47985F638AD}" type="pres">
      <dgm:prSet presAssocID="{9B8AEE37-3C13-4FF8-9553-9331F4C31E62}" presName="pillar1" presStyleLbl="node1" presStyleIdx="0" presStyleCnt="3">
        <dgm:presLayoutVars>
          <dgm:bulletEnabled val="1"/>
        </dgm:presLayoutVars>
      </dgm:prSet>
      <dgm:spPr/>
    </dgm:pt>
    <dgm:pt modelId="{D63EFDB8-64D7-40F9-895B-55461680EB17}" type="pres">
      <dgm:prSet presAssocID="{3ED703BA-EA5B-4DA0-BE4B-646D32F02842}" presName="pillarX" presStyleLbl="node1" presStyleIdx="1" presStyleCnt="3">
        <dgm:presLayoutVars>
          <dgm:bulletEnabled val="1"/>
        </dgm:presLayoutVars>
      </dgm:prSet>
      <dgm:spPr/>
    </dgm:pt>
    <dgm:pt modelId="{8B2F4E32-DCFA-4BE4-99AD-FF684DDC8541}" type="pres">
      <dgm:prSet presAssocID="{D57C7881-09F8-4455-A760-09362E69A8ED}" presName="pillarX" presStyleLbl="node1" presStyleIdx="2" presStyleCnt="3">
        <dgm:presLayoutVars>
          <dgm:bulletEnabled val="1"/>
        </dgm:presLayoutVars>
      </dgm:prSet>
      <dgm:spPr/>
    </dgm:pt>
    <dgm:pt modelId="{6BCC341B-03AC-4F6C-B956-BA7CE81504F6}" type="pres">
      <dgm:prSet presAssocID="{9B8AEE37-3C13-4FF8-9553-9331F4C31E62}" presName="base" presStyleLbl="dkBgShp" presStyleIdx="1" presStyleCnt="2"/>
      <dgm:spPr/>
    </dgm:pt>
  </dgm:ptLst>
  <dgm:cxnLst>
    <dgm:cxn modelId="{ADE0BA0D-E920-4FF5-B17B-A10789B3CECB}" type="presOf" srcId="{D57C7881-09F8-4455-A760-09362E69A8ED}" destId="{8B2F4E32-DCFA-4BE4-99AD-FF684DDC8541}" srcOrd="0" destOrd="0" presId="urn:microsoft.com/office/officeart/2005/8/layout/hList3"/>
    <dgm:cxn modelId="{AF54D23F-5F5F-4457-A7F9-C75AC6EF2D90}" type="presOf" srcId="{93D0CFB8-5B3B-4393-9438-B6F558F0DD61}" destId="{12A6FD25-889B-4F74-9559-EAEC284EFBC0}" srcOrd="0" destOrd="0" presId="urn:microsoft.com/office/officeart/2005/8/layout/hList3"/>
    <dgm:cxn modelId="{DCEE045F-58EA-49B3-84D4-6B0B1104E327}" srcId="{9B8AEE37-3C13-4FF8-9553-9331F4C31E62}" destId="{D57C7881-09F8-4455-A760-09362E69A8ED}" srcOrd="2" destOrd="0" parTransId="{146E81FF-1C15-4B18-AE7A-BBFF53772DFA}" sibTransId="{33412974-581E-4FB3-BB2C-5248AA1EC321}"/>
    <dgm:cxn modelId="{2EB0346D-C80C-4B90-A93B-069EA0E79AFC}" srcId="{93D0CFB8-5B3B-4393-9438-B6F558F0DD61}" destId="{9B8AEE37-3C13-4FF8-9553-9331F4C31E62}" srcOrd="0" destOrd="0" parTransId="{D50CF7AB-3CC3-418D-8BBE-01F15C6BFBD0}" sibTransId="{9670C916-BC94-4024-BD74-71599F19D13E}"/>
    <dgm:cxn modelId="{2BB49E98-F48D-42AB-A7AC-4FC3DC97E76A}" srcId="{9B8AEE37-3C13-4FF8-9553-9331F4C31E62}" destId="{3C143A7E-7F68-4E86-B647-CB852B12B04D}" srcOrd="0" destOrd="0" parTransId="{20212B6E-619E-493E-8D36-E654699BC875}" sibTransId="{3AF75400-2B04-4EB4-9D9B-CF5AAD0C855B}"/>
    <dgm:cxn modelId="{5BE3EF9B-8481-4EC6-B5DE-802E30575290}" type="presOf" srcId="{3ED703BA-EA5B-4DA0-BE4B-646D32F02842}" destId="{D63EFDB8-64D7-40F9-895B-55461680EB17}" srcOrd="0" destOrd="0" presId="urn:microsoft.com/office/officeart/2005/8/layout/hList3"/>
    <dgm:cxn modelId="{390251A4-1A52-4EC7-8287-F36B3146F6C3}" type="presOf" srcId="{3C143A7E-7F68-4E86-B647-CB852B12B04D}" destId="{1D2AC5BD-80EF-4DEC-80A9-E47985F638AD}" srcOrd="0" destOrd="0" presId="urn:microsoft.com/office/officeart/2005/8/layout/hList3"/>
    <dgm:cxn modelId="{CCADF9B5-E906-4142-B713-04D841C45A5A}" srcId="{9B8AEE37-3C13-4FF8-9553-9331F4C31E62}" destId="{3ED703BA-EA5B-4DA0-BE4B-646D32F02842}" srcOrd="1" destOrd="0" parTransId="{F263132F-BF8E-4D54-A320-488583F64000}" sibTransId="{E4F81A37-FC50-453C-BB9E-66DE3D3C32E9}"/>
    <dgm:cxn modelId="{9D6955C3-9238-4B47-B7F5-D9740D64E387}" type="presOf" srcId="{9B8AEE37-3C13-4FF8-9553-9331F4C31E62}" destId="{4EC97BA7-DFD2-4593-BD5D-22656B584FBB}" srcOrd="0" destOrd="0" presId="urn:microsoft.com/office/officeart/2005/8/layout/hList3"/>
    <dgm:cxn modelId="{0F24100A-C719-4065-AD14-9558788E6583}" type="presParOf" srcId="{12A6FD25-889B-4F74-9559-EAEC284EFBC0}" destId="{4EC97BA7-DFD2-4593-BD5D-22656B584FBB}" srcOrd="0" destOrd="0" presId="urn:microsoft.com/office/officeart/2005/8/layout/hList3"/>
    <dgm:cxn modelId="{2E8F0815-8A8B-4BD8-9019-094F1DCD0569}" type="presParOf" srcId="{12A6FD25-889B-4F74-9559-EAEC284EFBC0}" destId="{A912A0C1-5BF0-49C4-93F8-2427A2005F8B}" srcOrd="1" destOrd="0" presId="urn:microsoft.com/office/officeart/2005/8/layout/hList3"/>
    <dgm:cxn modelId="{CB84D244-7426-45FA-8F78-33D6BB7688FA}" type="presParOf" srcId="{A912A0C1-5BF0-49C4-93F8-2427A2005F8B}" destId="{1D2AC5BD-80EF-4DEC-80A9-E47985F638AD}" srcOrd="0" destOrd="0" presId="urn:microsoft.com/office/officeart/2005/8/layout/hList3"/>
    <dgm:cxn modelId="{AFDB03E4-9487-44DF-B18F-DC75F8686508}" type="presParOf" srcId="{A912A0C1-5BF0-49C4-93F8-2427A2005F8B}" destId="{D63EFDB8-64D7-40F9-895B-55461680EB17}" srcOrd="1" destOrd="0" presId="urn:microsoft.com/office/officeart/2005/8/layout/hList3"/>
    <dgm:cxn modelId="{2FFD513F-3F47-4CEA-BA8D-42B459CAFBB0}" type="presParOf" srcId="{A912A0C1-5BF0-49C4-93F8-2427A2005F8B}" destId="{8B2F4E32-DCFA-4BE4-99AD-FF684DDC8541}" srcOrd="2" destOrd="0" presId="urn:microsoft.com/office/officeart/2005/8/layout/hList3"/>
    <dgm:cxn modelId="{B9D56137-4E91-47D6-8934-2919008B000A}" type="presParOf" srcId="{12A6FD25-889B-4F74-9559-EAEC284EFBC0}" destId="{6BCC341B-03AC-4F6C-B956-BA7CE81504F6}"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56F7E-9CA2-4416-95C6-85A162889E09}" type="doc">
      <dgm:prSet loTypeId="urn:microsoft.com/office/officeart/2005/8/layout/hierarchy6" loCatId="hierarchy" qsTypeId="urn:microsoft.com/office/officeart/2005/8/quickstyle/simple1" qsCatId="simple" csTypeId="urn:microsoft.com/office/officeart/2005/8/colors/colorful2" csCatId="colorful" phldr="1"/>
      <dgm:spPr/>
      <dgm:t>
        <a:bodyPr/>
        <a:lstStyle/>
        <a:p>
          <a:endParaRPr lang="id-ID"/>
        </a:p>
      </dgm:t>
    </dgm:pt>
    <dgm:pt modelId="{8B076CD8-1D55-4D41-8E61-51EB0631EC1B}">
      <dgm:prSet phldrT="[Text]" custT="1"/>
      <dgm:spPr/>
      <dgm:t>
        <a:bodyPr/>
        <a:lstStyle/>
        <a:p>
          <a:r>
            <a:rPr lang="id-ID" sz="2800" dirty="0"/>
            <a:t>Klasifikasi</a:t>
          </a:r>
        </a:p>
      </dgm:t>
    </dgm:pt>
    <dgm:pt modelId="{075EB534-371A-4AD2-AB86-74CA33D7B360}" type="parTrans" cxnId="{E6232E37-5014-4BC2-B5B3-8BDEA255D397}">
      <dgm:prSet/>
      <dgm:spPr/>
      <dgm:t>
        <a:bodyPr/>
        <a:lstStyle/>
        <a:p>
          <a:endParaRPr lang="id-ID"/>
        </a:p>
      </dgm:t>
    </dgm:pt>
    <dgm:pt modelId="{C1D674DE-7A74-4220-80F3-38A1FFFD0533}" type="sibTrans" cxnId="{E6232E37-5014-4BC2-B5B3-8BDEA255D397}">
      <dgm:prSet/>
      <dgm:spPr/>
      <dgm:t>
        <a:bodyPr/>
        <a:lstStyle/>
        <a:p>
          <a:endParaRPr lang="id-ID"/>
        </a:p>
      </dgm:t>
    </dgm:pt>
    <dgm:pt modelId="{1811E399-FCFA-442B-BD23-4F886D8B0F8C}">
      <dgm:prSet phldrT="[Text]" custT="1"/>
      <dgm:spPr/>
      <dgm:t>
        <a:bodyPr/>
        <a:lstStyle/>
        <a:p>
          <a:r>
            <a:rPr lang="id-ID" sz="1800" dirty="0"/>
            <a:t>Trafik Acak</a:t>
          </a:r>
        </a:p>
      </dgm:t>
    </dgm:pt>
    <dgm:pt modelId="{1B1D1C01-350C-4EA7-80BC-ABD38BBFCC7C}" type="parTrans" cxnId="{95F7444C-88D7-4ED9-AE00-20FF248A8742}">
      <dgm:prSet/>
      <dgm:spPr/>
      <dgm:t>
        <a:bodyPr/>
        <a:lstStyle/>
        <a:p>
          <a:endParaRPr lang="id-ID"/>
        </a:p>
      </dgm:t>
    </dgm:pt>
    <dgm:pt modelId="{629C4239-C121-48A8-898A-405DC99FA231}" type="sibTrans" cxnId="{95F7444C-88D7-4ED9-AE00-20FF248A8742}">
      <dgm:prSet/>
      <dgm:spPr/>
      <dgm:t>
        <a:bodyPr/>
        <a:lstStyle/>
        <a:p>
          <a:endParaRPr lang="id-ID"/>
        </a:p>
      </dgm:t>
    </dgm:pt>
    <dgm:pt modelId="{1FB21A98-0DBA-49A5-B3A1-373EA7DC2C2D}">
      <dgm:prSet phldrT="[Text]" custT="1"/>
      <dgm:spPr/>
      <dgm:t>
        <a:bodyPr/>
        <a:lstStyle/>
        <a:p>
          <a:r>
            <a:rPr lang="en-US" sz="1800" dirty="0" err="1"/>
            <a:t>Trafik</a:t>
          </a:r>
          <a:r>
            <a:rPr lang="en-US" sz="1800" dirty="0"/>
            <a:t> </a:t>
          </a:r>
          <a:r>
            <a:rPr lang="en-US" sz="1800" dirty="0" err="1"/>
            <a:t>acak</a:t>
          </a:r>
          <a:r>
            <a:rPr lang="en-US" sz="1800" dirty="0"/>
            <a:t> </a:t>
          </a:r>
          <a:r>
            <a:rPr lang="en-US" sz="1800" dirty="0" err="1"/>
            <a:t>ditawarkan</a:t>
          </a:r>
          <a:r>
            <a:rPr lang="en-US" sz="1800" dirty="0"/>
            <a:t> </a:t>
          </a:r>
          <a:r>
            <a:rPr lang="en-US" sz="1800" dirty="0" err="1"/>
            <a:t>ke</a:t>
          </a:r>
          <a:r>
            <a:rPr lang="en-US" sz="1800" dirty="0"/>
            <a:t> </a:t>
          </a:r>
          <a:r>
            <a:rPr lang="en-US" sz="1800" dirty="0" err="1"/>
            <a:t>berkas</a:t>
          </a:r>
          <a:r>
            <a:rPr lang="en-US" sz="1800" dirty="0"/>
            <a:t> </a:t>
          </a:r>
          <a:r>
            <a:rPr lang="en-US" sz="1800" dirty="0" err="1"/>
            <a:t>sempurna</a:t>
          </a:r>
          <a:endParaRPr lang="id-ID" sz="1800" dirty="0"/>
        </a:p>
      </dgm:t>
    </dgm:pt>
    <dgm:pt modelId="{1763E2E7-11BE-48E1-9960-5A89656EFAB4}" type="parTrans" cxnId="{E75866A7-0661-468A-B827-1F457E28F58B}">
      <dgm:prSet/>
      <dgm:spPr/>
      <dgm:t>
        <a:bodyPr/>
        <a:lstStyle/>
        <a:p>
          <a:endParaRPr lang="id-ID"/>
        </a:p>
      </dgm:t>
    </dgm:pt>
    <dgm:pt modelId="{0E41BE19-4177-413E-A2AE-6C05FE731DE5}" type="sibTrans" cxnId="{E75866A7-0661-468A-B827-1F457E28F58B}">
      <dgm:prSet/>
      <dgm:spPr/>
      <dgm:t>
        <a:bodyPr/>
        <a:lstStyle/>
        <a:p>
          <a:endParaRPr lang="id-ID"/>
        </a:p>
      </dgm:t>
    </dgm:pt>
    <dgm:pt modelId="{2A670D73-71EA-43E0-8557-06B3F74DEB67}">
      <dgm:prSet phldrT="[Text]"/>
      <dgm:spPr/>
      <dgm:t>
        <a:bodyPr/>
        <a:lstStyle/>
        <a:p>
          <a:r>
            <a:rPr lang="en-US" dirty="0" err="1"/>
            <a:t>Trafik</a:t>
          </a:r>
          <a:r>
            <a:rPr lang="en-US" dirty="0"/>
            <a:t> </a:t>
          </a:r>
          <a:r>
            <a:rPr lang="en-US" dirty="0" err="1"/>
            <a:t>acak</a:t>
          </a:r>
          <a:r>
            <a:rPr lang="en-US" dirty="0"/>
            <a:t> </a:t>
          </a:r>
          <a:r>
            <a:rPr lang="en-US" dirty="0" err="1"/>
            <a:t>ditawarkan</a:t>
          </a:r>
          <a:r>
            <a:rPr lang="en-US" dirty="0"/>
            <a:t> </a:t>
          </a:r>
          <a:r>
            <a:rPr lang="en-US" dirty="0" err="1"/>
            <a:t>ke</a:t>
          </a:r>
          <a:r>
            <a:rPr lang="en-US" dirty="0"/>
            <a:t> </a:t>
          </a:r>
          <a:r>
            <a:rPr lang="en-US" dirty="0" err="1"/>
            <a:t>berkas</a:t>
          </a:r>
          <a:r>
            <a:rPr lang="en-US" dirty="0"/>
            <a:t> </a:t>
          </a:r>
          <a:r>
            <a:rPr lang="en-US" dirty="0" err="1"/>
            <a:t>tak</a:t>
          </a:r>
          <a:r>
            <a:rPr lang="en-US" dirty="0"/>
            <a:t> </a:t>
          </a:r>
          <a:r>
            <a:rPr lang="en-US" dirty="0" err="1"/>
            <a:t>sempurna</a:t>
          </a:r>
          <a:endParaRPr lang="id-ID" dirty="0"/>
        </a:p>
      </dgm:t>
    </dgm:pt>
    <dgm:pt modelId="{D5F2F44A-FA44-4FEC-A42D-3459D678D53C}" type="parTrans" cxnId="{9CDDDD22-9851-49CF-A226-99613F1E248B}">
      <dgm:prSet/>
      <dgm:spPr/>
      <dgm:t>
        <a:bodyPr/>
        <a:lstStyle/>
        <a:p>
          <a:endParaRPr lang="id-ID"/>
        </a:p>
      </dgm:t>
    </dgm:pt>
    <dgm:pt modelId="{FF0DA15E-8084-43BA-A4C6-1D7F9820E146}" type="sibTrans" cxnId="{9CDDDD22-9851-49CF-A226-99613F1E248B}">
      <dgm:prSet/>
      <dgm:spPr/>
      <dgm:t>
        <a:bodyPr/>
        <a:lstStyle/>
        <a:p>
          <a:endParaRPr lang="id-ID"/>
        </a:p>
      </dgm:t>
    </dgm:pt>
    <dgm:pt modelId="{22E7BB65-1559-47C2-8E4F-16EE83D3D2A3}">
      <dgm:prSet phldrT="[Text]" custT="1"/>
      <dgm:spPr/>
      <dgm:t>
        <a:bodyPr/>
        <a:lstStyle/>
        <a:p>
          <a:r>
            <a:rPr lang="id-ID" sz="1800" dirty="0"/>
            <a:t>Trafik tdk Acak</a:t>
          </a:r>
        </a:p>
      </dgm:t>
    </dgm:pt>
    <dgm:pt modelId="{0A24C37D-02A4-44EB-B309-FF70CC2A27E3}" type="parTrans" cxnId="{E126AEC2-B1AB-4C8C-AFF7-D4BD9E3A4076}">
      <dgm:prSet/>
      <dgm:spPr/>
      <dgm:t>
        <a:bodyPr/>
        <a:lstStyle/>
        <a:p>
          <a:endParaRPr lang="id-ID"/>
        </a:p>
      </dgm:t>
    </dgm:pt>
    <dgm:pt modelId="{87121E2F-1F70-4959-9873-539A99143CDA}" type="sibTrans" cxnId="{E126AEC2-B1AB-4C8C-AFF7-D4BD9E3A4076}">
      <dgm:prSet/>
      <dgm:spPr/>
      <dgm:t>
        <a:bodyPr/>
        <a:lstStyle/>
        <a:p>
          <a:endParaRPr lang="id-ID"/>
        </a:p>
      </dgm:t>
    </dgm:pt>
    <dgm:pt modelId="{BB29212F-C394-4A75-BE33-48E7034AD00D}">
      <dgm:prSet phldrT="[Text]"/>
      <dgm:spPr/>
      <dgm:t>
        <a:bodyPr/>
        <a:lstStyle/>
        <a:p>
          <a:r>
            <a:rPr lang="en-US" dirty="0" err="1"/>
            <a:t>Trafik</a:t>
          </a:r>
          <a:r>
            <a:rPr lang="en-US" dirty="0"/>
            <a:t> </a:t>
          </a:r>
          <a:r>
            <a:rPr lang="en-US" dirty="0" err="1"/>
            <a:t>tidak</a:t>
          </a:r>
          <a:r>
            <a:rPr lang="en-US" dirty="0"/>
            <a:t> </a:t>
          </a:r>
          <a:r>
            <a:rPr lang="en-US" dirty="0" err="1"/>
            <a:t>acak</a:t>
          </a:r>
          <a:r>
            <a:rPr lang="en-US" dirty="0"/>
            <a:t> </a:t>
          </a:r>
          <a:r>
            <a:rPr lang="en-US" dirty="0" err="1"/>
            <a:t>ditawarkan</a:t>
          </a:r>
          <a:r>
            <a:rPr lang="en-US" dirty="0"/>
            <a:t> </a:t>
          </a:r>
          <a:r>
            <a:rPr lang="en-US" dirty="0" err="1"/>
            <a:t>ke</a:t>
          </a:r>
          <a:r>
            <a:rPr lang="en-US" dirty="0"/>
            <a:t> </a:t>
          </a:r>
          <a:r>
            <a:rPr lang="en-US" dirty="0" err="1"/>
            <a:t>berkas</a:t>
          </a:r>
          <a:r>
            <a:rPr lang="en-US" dirty="0"/>
            <a:t> </a:t>
          </a:r>
          <a:r>
            <a:rPr lang="en-US" dirty="0" err="1"/>
            <a:t>sempurna</a:t>
          </a:r>
          <a:endParaRPr lang="id-ID" dirty="0"/>
        </a:p>
      </dgm:t>
    </dgm:pt>
    <dgm:pt modelId="{AFD988BE-723F-42DA-BE65-778FBF090254}" type="parTrans" cxnId="{AEB81F02-BF0D-460E-8EE6-85583DA9A207}">
      <dgm:prSet/>
      <dgm:spPr/>
      <dgm:t>
        <a:bodyPr/>
        <a:lstStyle/>
        <a:p>
          <a:endParaRPr lang="id-ID"/>
        </a:p>
      </dgm:t>
    </dgm:pt>
    <dgm:pt modelId="{067188DA-5163-496A-857D-8E1D110F18CA}" type="sibTrans" cxnId="{AEB81F02-BF0D-460E-8EE6-85583DA9A207}">
      <dgm:prSet/>
      <dgm:spPr/>
      <dgm:t>
        <a:bodyPr/>
        <a:lstStyle/>
        <a:p>
          <a:endParaRPr lang="id-ID"/>
        </a:p>
      </dgm:t>
    </dgm:pt>
    <dgm:pt modelId="{611F096F-59B4-45C8-BA26-2720B5B6986C}">
      <dgm:prSet/>
      <dgm:spPr/>
      <dgm:t>
        <a:bodyPr/>
        <a:lstStyle/>
        <a:p>
          <a:r>
            <a:rPr lang="en-US" dirty="0" err="1"/>
            <a:t>Trafik</a:t>
          </a:r>
          <a:r>
            <a:rPr lang="en-US" dirty="0"/>
            <a:t> </a:t>
          </a:r>
          <a:r>
            <a:rPr lang="en-US" dirty="0" err="1"/>
            <a:t>tidak</a:t>
          </a:r>
          <a:r>
            <a:rPr lang="en-US" dirty="0"/>
            <a:t> </a:t>
          </a:r>
          <a:r>
            <a:rPr lang="en-US" dirty="0" err="1"/>
            <a:t>acak</a:t>
          </a:r>
          <a:r>
            <a:rPr lang="en-US" dirty="0"/>
            <a:t> </a:t>
          </a:r>
          <a:r>
            <a:rPr lang="en-US" dirty="0" err="1"/>
            <a:t>ditawarkan</a:t>
          </a:r>
          <a:r>
            <a:rPr lang="en-US" dirty="0"/>
            <a:t> </a:t>
          </a:r>
          <a:r>
            <a:rPr lang="en-US" dirty="0" err="1"/>
            <a:t>ke</a:t>
          </a:r>
          <a:r>
            <a:rPr lang="en-US" dirty="0"/>
            <a:t> </a:t>
          </a:r>
          <a:r>
            <a:rPr lang="en-US" dirty="0" err="1"/>
            <a:t>berkas</a:t>
          </a:r>
          <a:r>
            <a:rPr lang="en-US" dirty="0"/>
            <a:t> </a:t>
          </a:r>
          <a:r>
            <a:rPr lang="en-US" dirty="0" err="1"/>
            <a:t>tidak</a:t>
          </a:r>
          <a:r>
            <a:rPr lang="en-US" dirty="0"/>
            <a:t> </a:t>
          </a:r>
          <a:r>
            <a:rPr lang="en-US" dirty="0" err="1"/>
            <a:t>sempurna</a:t>
          </a:r>
          <a:endParaRPr lang="id-ID" dirty="0"/>
        </a:p>
      </dgm:t>
    </dgm:pt>
    <dgm:pt modelId="{7B58733D-703C-4C93-99BE-FBFD8F651603}" type="parTrans" cxnId="{C35E33DE-1221-406E-A4DC-4365245D5BCE}">
      <dgm:prSet/>
      <dgm:spPr/>
      <dgm:t>
        <a:bodyPr/>
        <a:lstStyle/>
        <a:p>
          <a:endParaRPr lang="id-ID"/>
        </a:p>
      </dgm:t>
    </dgm:pt>
    <dgm:pt modelId="{CF82E71E-8DC8-462A-B7CD-04294FB0ECDB}" type="sibTrans" cxnId="{C35E33DE-1221-406E-A4DC-4365245D5BCE}">
      <dgm:prSet/>
      <dgm:spPr/>
      <dgm:t>
        <a:bodyPr/>
        <a:lstStyle/>
        <a:p>
          <a:endParaRPr lang="id-ID"/>
        </a:p>
      </dgm:t>
    </dgm:pt>
    <dgm:pt modelId="{4F2E73DB-65A8-4B90-8198-E26F50FA26F0}" type="pres">
      <dgm:prSet presAssocID="{49656F7E-9CA2-4416-95C6-85A162889E09}" presName="mainComposite" presStyleCnt="0">
        <dgm:presLayoutVars>
          <dgm:chPref val="1"/>
          <dgm:dir/>
          <dgm:animOne val="branch"/>
          <dgm:animLvl val="lvl"/>
          <dgm:resizeHandles val="exact"/>
        </dgm:presLayoutVars>
      </dgm:prSet>
      <dgm:spPr/>
    </dgm:pt>
    <dgm:pt modelId="{7B101E33-7F2B-4B38-BF47-B740AB58B9A9}" type="pres">
      <dgm:prSet presAssocID="{49656F7E-9CA2-4416-95C6-85A162889E09}" presName="hierFlow" presStyleCnt="0"/>
      <dgm:spPr/>
    </dgm:pt>
    <dgm:pt modelId="{23E0F770-A03E-4B13-BDC3-F4D488A9B20E}" type="pres">
      <dgm:prSet presAssocID="{49656F7E-9CA2-4416-95C6-85A162889E09}" presName="hierChild1" presStyleCnt="0">
        <dgm:presLayoutVars>
          <dgm:chPref val="1"/>
          <dgm:animOne val="branch"/>
          <dgm:animLvl val="lvl"/>
        </dgm:presLayoutVars>
      </dgm:prSet>
      <dgm:spPr/>
    </dgm:pt>
    <dgm:pt modelId="{E78C2581-4A07-46E4-BAA0-3CB404289846}" type="pres">
      <dgm:prSet presAssocID="{8B076CD8-1D55-4D41-8E61-51EB0631EC1B}" presName="Name14" presStyleCnt="0"/>
      <dgm:spPr/>
    </dgm:pt>
    <dgm:pt modelId="{4F740FEC-E496-4A3D-96CF-F2A329256845}" type="pres">
      <dgm:prSet presAssocID="{8B076CD8-1D55-4D41-8E61-51EB0631EC1B}" presName="level1Shape" presStyleLbl="node0" presStyleIdx="0" presStyleCnt="1">
        <dgm:presLayoutVars>
          <dgm:chPref val="3"/>
        </dgm:presLayoutVars>
      </dgm:prSet>
      <dgm:spPr/>
    </dgm:pt>
    <dgm:pt modelId="{8E7F34F7-908A-4B0C-ADB8-61E99AF87A5B}" type="pres">
      <dgm:prSet presAssocID="{8B076CD8-1D55-4D41-8E61-51EB0631EC1B}" presName="hierChild2" presStyleCnt="0"/>
      <dgm:spPr/>
    </dgm:pt>
    <dgm:pt modelId="{40670DE7-4E1D-4DC0-8095-B227BD18729C}" type="pres">
      <dgm:prSet presAssocID="{1B1D1C01-350C-4EA7-80BC-ABD38BBFCC7C}" presName="Name19" presStyleLbl="parChTrans1D2" presStyleIdx="0" presStyleCnt="2"/>
      <dgm:spPr/>
    </dgm:pt>
    <dgm:pt modelId="{0C20BE8E-D5FC-4490-BEA6-2C7524F6BC45}" type="pres">
      <dgm:prSet presAssocID="{1811E399-FCFA-442B-BD23-4F886D8B0F8C}" presName="Name21" presStyleCnt="0"/>
      <dgm:spPr/>
    </dgm:pt>
    <dgm:pt modelId="{12180FDF-D981-42BD-BFAE-4C5F91CD13D9}" type="pres">
      <dgm:prSet presAssocID="{1811E399-FCFA-442B-BD23-4F886D8B0F8C}" presName="level2Shape" presStyleLbl="node2" presStyleIdx="0" presStyleCnt="2"/>
      <dgm:spPr/>
    </dgm:pt>
    <dgm:pt modelId="{2D3136E5-6559-4347-B100-8C1BC2B2E024}" type="pres">
      <dgm:prSet presAssocID="{1811E399-FCFA-442B-BD23-4F886D8B0F8C}" presName="hierChild3" presStyleCnt="0"/>
      <dgm:spPr/>
    </dgm:pt>
    <dgm:pt modelId="{7EB4A8F5-60B3-4307-AEE4-45C46E7C2857}" type="pres">
      <dgm:prSet presAssocID="{1763E2E7-11BE-48E1-9960-5A89656EFAB4}" presName="Name19" presStyleLbl="parChTrans1D3" presStyleIdx="0" presStyleCnt="4"/>
      <dgm:spPr/>
    </dgm:pt>
    <dgm:pt modelId="{F79606F9-5874-4AE1-B290-3881A60471F0}" type="pres">
      <dgm:prSet presAssocID="{1FB21A98-0DBA-49A5-B3A1-373EA7DC2C2D}" presName="Name21" presStyleCnt="0"/>
      <dgm:spPr/>
    </dgm:pt>
    <dgm:pt modelId="{16C7B727-6223-4190-9B1B-5DDE69B66303}" type="pres">
      <dgm:prSet presAssocID="{1FB21A98-0DBA-49A5-B3A1-373EA7DC2C2D}" presName="level2Shape" presStyleLbl="node3" presStyleIdx="0" presStyleCnt="4"/>
      <dgm:spPr/>
    </dgm:pt>
    <dgm:pt modelId="{6D246F02-43FD-4CAB-A836-50BAEF765FB0}" type="pres">
      <dgm:prSet presAssocID="{1FB21A98-0DBA-49A5-B3A1-373EA7DC2C2D}" presName="hierChild3" presStyleCnt="0"/>
      <dgm:spPr/>
    </dgm:pt>
    <dgm:pt modelId="{B46632B4-BF74-47C5-B856-7CA533345116}" type="pres">
      <dgm:prSet presAssocID="{D5F2F44A-FA44-4FEC-A42D-3459D678D53C}" presName="Name19" presStyleLbl="parChTrans1D3" presStyleIdx="1" presStyleCnt="4"/>
      <dgm:spPr/>
    </dgm:pt>
    <dgm:pt modelId="{28334A61-B7B1-4FE7-9377-8A202F5F9FA7}" type="pres">
      <dgm:prSet presAssocID="{2A670D73-71EA-43E0-8557-06B3F74DEB67}" presName="Name21" presStyleCnt="0"/>
      <dgm:spPr/>
    </dgm:pt>
    <dgm:pt modelId="{3700CDE0-D7CE-4D97-A5D8-27C97635390C}" type="pres">
      <dgm:prSet presAssocID="{2A670D73-71EA-43E0-8557-06B3F74DEB67}" presName="level2Shape" presStyleLbl="node3" presStyleIdx="1" presStyleCnt="4"/>
      <dgm:spPr/>
    </dgm:pt>
    <dgm:pt modelId="{555EB046-1B1E-4F99-9205-FAD5EB64EAB8}" type="pres">
      <dgm:prSet presAssocID="{2A670D73-71EA-43E0-8557-06B3F74DEB67}" presName="hierChild3" presStyleCnt="0"/>
      <dgm:spPr/>
    </dgm:pt>
    <dgm:pt modelId="{B9F51FD8-5491-4B8B-9C12-73FC05F68EFD}" type="pres">
      <dgm:prSet presAssocID="{0A24C37D-02A4-44EB-B309-FF70CC2A27E3}" presName="Name19" presStyleLbl="parChTrans1D2" presStyleIdx="1" presStyleCnt="2"/>
      <dgm:spPr/>
    </dgm:pt>
    <dgm:pt modelId="{942F3F35-A06F-4B3D-A271-D755B2529877}" type="pres">
      <dgm:prSet presAssocID="{22E7BB65-1559-47C2-8E4F-16EE83D3D2A3}" presName="Name21" presStyleCnt="0"/>
      <dgm:spPr/>
    </dgm:pt>
    <dgm:pt modelId="{6F1FADCB-2AFC-49F4-97EB-F6DC6100C9C2}" type="pres">
      <dgm:prSet presAssocID="{22E7BB65-1559-47C2-8E4F-16EE83D3D2A3}" presName="level2Shape" presStyleLbl="node2" presStyleIdx="1" presStyleCnt="2"/>
      <dgm:spPr/>
    </dgm:pt>
    <dgm:pt modelId="{11D135ED-A8DB-4486-842B-568FEE621076}" type="pres">
      <dgm:prSet presAssocID="{22E7BB65-1559-47C2-8E4F-16EE83D3D2A3}" presName="hierChild3" presStyleCnt="0"/>
      <dgm:spPr/>
    </dgm:pt>
    <dgm:pt modelId="{0B3D9969-9D16-4225-A5ED-D26B2730ADB8}" type="pres">
      <dgm:prSet presAssocID="{AFD988BE-723F-42DA-BE65-778FBF090254}" presName="Name19" presStyleLbl="parChTrans1D3" presStyleIdx="2" presStyleCnt="4"/>
      <dgm:spPr/>
    </dgm:pt>
    <dgm:pt modelId="{3CB77BBF-39CB-4022-B6AB-68AB78624F49}" type="pres">
      <dgm:prSet presAssocID="{BB29212F-C394-4A75-BE33-48E7034AD00D}" presName="Name21" presStyleCnt="0"/>
      <dgm:spPr/>
    </dgm:pt>
    <dgm:pt modelId="{E81F1FBA-F0E6-437A-A902-D739410A454A}" type="pres">
      <dgm:prSet presAssocID="{BB29212F-C394-4A75-BE33-48E7034AD00D}" presName="level2Shape" presStyleLbl="node3" presStyleIdx="2" presStyleCnt="4"/>
      <dgm:spPr/>
    </dgm:pt>
    <dgm:pt modelId="{EB0D32B7-C47F-4E3E-A011-FB1E108D5D25}" type="pres">
      <dgm:prSet presAssocID="{BB29212F-C394-4A75-BE33-48E7034AD00D}" presName="hierChild3" presStyleCnt="0"/>
      <dgm:spPr/>
    </dgm:pt>
    <dgm:pt modelId="{6DEF74CD-12D9-42EC-9DCD-33BB0819198F}" type="pres">
      <dgm:prSet presAssocID="{7B58733D-703C-4C93-99BE-FBFD8F651603}" presName="Name19" presStyleLbl="parChTrans1D3" presStyleIdx="3" presStyleCnt="4"/>
      <dgm:spPr/>
    </dgm:pt>
    <dgm:pt modelId="{44F0BF98-0254-4FC2-8E17-5702359FE847}" type="pres">
      <dgm:prSet presAssocID="{611F096F-59B4-45C8-BA26-2720B5B6986C}" presName="Name21" presStyleCnt="0"/>
      <dgm:spPr/>
    </dgm:pt>
    <dgm:pt modelId="{CB075F52-3D61-4931-8C1A-A46DCAD9107A}" type="pres">
      <dgm:prSet presAssocID="{611F096F-59B4-45C8-BA26-2720B5B6986C}" presName="level2Shape" presStyleLbl="node3" presStyleIdx="3" presStyleCnt="4"/>
      <dgm:spPr/>
    </dgm:pt>
    <dgm:pt modelId="{028B49B6-79ED-4E05-8241-3EC09D364700}" type="pres">
      <dgm:prSet presAssocID="{611F096F-59B4-45C8-BA26-2720B5B6986C}" presName="hierChild3" presStyleCnt="0"/>
      <dgm:spPr/>
    </dgm:pt>
    <dgm:pt modelId="{68E97599-2759-442E-8BC7-AE89715D334D}" type="pres">
      <dgm:prSet presAssocID="{49656F7E-9CA2-4416-95C6-85A162889E09}" presName="bgShapesFlow" presStyleCnt="0"/>
      <dgm:spPr/>
    </dgm:pt>
  </dgm:ptLst>
  <dgm:cxnLst>
    <dgm:cxn modelId="{E6161200-1E3C-4D15-A431-20D691E9D638}" type="presOf" srcId="{49656F7E-9CA2-4416-95C6-85A162889E09}" destId="{4F2E73DB-65A8-4B90-8198-E26F50FA26F0}" srcOrd="0" destOrd="0" presId="urn:microsoft.com/office/officeart/2005/8/layout/hierarchy6"/>
    <dgm:cxn modelId="{AEB81F02-BF0D-460E-8EE6-85583DA9A207}" srcId="{22E7BB65-1559-47C2-8E4F-16EE83D3D2A3}" destId="{BB29212F-C394-4A75-BE33-48E7034AD00D}" srcOrd="0" destOrd="0" parTransId="{AFD988BE-723F-42DA-BE65-778FBF090254}" sibTransId="{067188DA-5163-496A-857D-8E1D110F18CA}"/>
    <dgm:cxn modelId="{7812E907-B75D-47A9-9AB4-FFFEEBECBD7B}" type="presOf" srcId="{2A670D73-71EA-43E0-8557-06B3F74DEB67}" destId="{3700CDE0-D7CE-4D97-A5D8-27C97635390C}" srcOrd="0" destOrd="0" presId="urn:microsoft.com/office/officeart/2005/8/layout/hierarchy6"/>
    <dgm:cxn modelId="{D107CE09-CA07-43B6-8AAF-67AD2AA98F92}" type="presOf" srcId="{7B58733D-703C-4C93-99BE-FBFD8F651603}" destId="{6DEF74CD-12D9-42EC-9DCD-33BB0819198F}" srcOrd="0" destOrd="0" presId="urn:microsoft.com/office/officeart/2005/8/layout/hierarchy6"/>
    <dgm:cxn modelId="{BEAD3713-A113-413E-A99C-531C0531946C}" type="presOf" srcId="{22E7BB65-1559-47C2-8E4F-16EE83D3D2A3}" destId="{6F1FADCB-2AFC-49F4-97EB-F6DC6100C9C2}" srcOrd="0" destOrd="0" presId="urn:microsoft.com/office/officeart/2005/8/layout/hierarchy6"/>
    <dgm:cxn modelId="{84E04814-6277-4159-AFDE-7768854EB659}" type="presOf" srcId="{1FB21A98-0DBA-49A5-B3A1-373EA7DC2C2D}" destId="{16C7B727-6223-4190-9B1B-5DDE69B66303}" srcOrd="0" destOrd="0" presId="urn:microsoft.com/office/officeart/2005/8/layout/hierarchy6"/>
    <dgm:cxn modelId="{9CDDDD22-9851-49CF-A226-99613F1E248B}" srcId="{1811E399-FCFA-442B-BD23-4F886D8B0F8C}" destId="{2A670D73-71EA-43E0-8557-06B3F74DEB67}" srcOrd="1" destOrd="0" parTransId="{D5F2F44A-FA44-4FEC-A42D-3459D678D53C}" sibTransId="{FF0DA15E-8084-43BA-A4C6-1D7F9820E146}"/>
    <dgm:cxn modelId="{E6232E37-5014-4BC2-B5B3-8BDEA255D397}" srcId="{49656F7E-9CA2-4416-95C6-85A162889E09}" destId="{8B076CD8-1D55-4D41-8E61-51EB0631EC1B}" srcOrd="0" destOrd="0" parTransId="{075EB534-371A-4AD2-AB86-74CA33D7B360}" sibTransId="{C1D674DE-7A74-4220-80F3-38A1FFFD0533}"/>
    <dgm:cxn modelId="{61ECD23B-969C-44E5-A26A-6007820D853E}" type="presOf" srcId="{611F096F-59B4-45C8-BA26-2720B5B6986C}" destId="{CB075F52-3D61-4931-8C1A-A46DCAD9107A}" srcOrd="0" destOrd="0" presId="urn:microsoft.com/office/officeart/2005/8/layout/hierarchy6"/>
    <dgm:cxn modelId="{68FE8B60-D1CD-4769-8E54-45BE77AE9820}" type="presOf" srcId="{1763E2E7-11BE-48E1-9960-5A89656EFAB4}" destId="{7EB4A8F5-60B3-4307-AEE4-45C46E7C2857}" srcOrd="0" destOrd="0" presId="urn:microsoft.com/office/officeart/2005/8/layout/hierarchy6"/>
    <dgm:cxn modelId="{C0F2EA4A-0951-485E-9776-5767EEAB7CF8}" type="presOf" srcId="{BB29212F-C394-4A75-BE33-48E7034AD00D}" destId="{E81F1FBA-F0E6-437A-A902-D739410A454A}" srcOrd="0" destOrd="0" presId="urn:microsoft.com/office/officeart/2005/8/layout/hierarchy6"/>
    <dgm:cxn modelId="{95F7444C-88D7-4ED9-AE00-20FF248A8742}" srcId="{8B076CD8-1D55-4D41-8E61-51EB0631EC1B}" destId="{1811E399-FCFA-442B-BD23-4F886D8B0F8C}" srcOrd="0" destOrd="0" parTransId="{1B1D1C01-350C-4EA7-80BC-ABD38BBFCC7C}" sibTransId="{629C4239-C121-48A8-898A-405DC99FA231}"/>
    <dgm:cxn modelId="{8F042E50-C450-42D2-A808-F06D3207E734}" type="presOf" srcId="{D5F2F44A-FA44-4FEC-A42D-3459D678D53C}" destId="{B46632B4-BF74-47C5-B856-7CA533345116}" srcOrd="0" destOrd="0" presId="urn:microsoft.com/office/officeart/2005/8/layout/hierarchy6"/>
    <dgm:cxn modelId="{E644045A-645A-44F6-A6C9-04620F1BD855}" type="presOf" srcId="{8B076CD8-1D55-4D41-8E61-51EB0631EC1B}" destId="{4F740FEC-E496-4A3D-96CF-F2A329256845}" srcOrd="0" destOrd="0" presId="urn:microsoft.com/office/officeart/2005/8/layout/hierarchy6"/>
    <dgm:cxn modelId="{0C4A4B94-4CA7-440F-8442-DE9DD6D91BC1}" type="presOf" srcId="{0A24C37D-02A4-44EB-B309-FF70CC2A27E3}" destId="{B9F51FD8-5491-4B8B-9C12-73FC05F68EFD}" srcOrd="0" destOrd="0" presId="urn:microsoft.com/office/officeart/2005/8/layout/hierarchy6"/>
    <dgm:cxn modelId="{1A00F8A5-910F-4DC0-ACFA-E352AD4ED58C}" type="presOf" srcId="{AFD988BE-723F-42DA-BE65-778FBF090254}" destId="{0B3D9969-9D16-4225-A5ED-D26B2730ADB8}" srcOrd="0" destOrd="0" presId="urn:microsoft.com/office/officeart/2005/8/layout/hierarchy6"/>
    <dgm:cxn modelId="{E75866A7-0661-468A-B827-1F457E28F58B}" srcId="{1811E399-FCFA-442B-BD23-4F886D8B0F8C}" destId="{1FB21A98-0DBA-49A5-B3A1-373EA7DC2C2D}" srcOrd="0" destOrd="0" parTransId="{1763E2E7-11BE-48E1-9960-5A89656EFAB4}" sibTransId="{0E41BE19-4177-413E-A2AE-6C05FE731DE5}"/>
    <dgm:cxn modelId="{61432CB1-5C5F-4411-AD39-48111EA3883C}" type="presOf" srcId="{1811E399-FCFA-442B-BD23-4F886D8B0F8C}" destId="{12180FDF-D981-42BD-BFAE-4C5F91CD13D9}" srcOrd="0" destOrd="0" presId="urn:microsoft.com/office/officeart/2005/8/layout/hierarchy6"/>
    <dgm:cxn modelId="{E126AEC2-B1AB-4C8C-AFF7-D4BD9E3A4076}" srcId="{8B076CD8-1D55-4D41-8E61-51EB0631EC1B}" destId="{22E7BB65-1559-47C2-8E4F-16EE83D3D2A3}" srcOrd="1" destOrd="0" parTransId="{0A24C37D-02A4-44EB-B309-FF70CC2A27E3}" sibTransId="{87121E2F-1F70-4959-9873-539A99143CDA}"/>
    <dgm:cxn modelId="{C35E33DE-1221-406E-A4DC-4365245D5BCE}" srcId="{22E7BB65-1559-47C2-8E4F-16EE83D3D2A3}" destId="{611F096F-59B4-45C8-BA26-2720B5B6986C}" srcOrd="1" destOrd="0" parTransId="{7B58733D-703C-4C93-99BE-FBFD8F651603}" sibTransId="{CF82E71E-8DC8-462A-B7CD-04294FB0ECDB}"/>
    <dgm:cxn modelId="{071B34F4-5853-4381-92B2-C694D5FB1C1C}" type="presOf" srcId="{1B1D1C01-350C-4EA7-80BC-ABD38BBFCC7C}" destId="{40670DE7-4E1D-4DC0-8095-B227BD18729C}" srcOrd="0" destOrd="0" presId="urn:microsoft.com/office/officeart/2005/8/layout/hierarchy6"/>
    <dgm:cxn modelId="{B7C6F585-5626-4017-B520-242975300621}" type="presParOf" srcId="{4F2E73DB-65A8-4B90-8198-E26F50FA26F0}" destId="{7B101E33-7F2B-4B38-BF47-B740AB58B9A9}" srcOrd="0" destOrd="0" presId="urn:microsoft.com/office/officeart/2005/8/layout/hierarchy6"/>
    <dgm:cxn modelId="{2EFDB05A-0992-4844-BF5D-24CD03112FE2}" type="presParOf" srcId="{7B101E33-7F2B-4B38-BF47-B740AB58B9A9}" destId="{23E0F770-A03E-4B13-BDC3-F4D488A9B20E}" srcOrd="0" destOrd="0" presId="urn:microsoft.com/office/officeart/2005/8/layout/hierarchy6"/>
    <dgm:cxn modelId="{A712D03A-7EDB-4721-A261-8E61A5D4BB1A}" type="presParOf" srcId="{23E0F770-A03E-4B13-BDC3-F4D488A9B20E}" destId="{E78C2581-4A07-46E4-BAA0-3CB404289846}" srcOrd="0" destOrd="0" presId="urn:microsoft.com/office/officeart/2005/8/layout/hierarchy6"/>
    <dgm:cxn modelId="{B240BBB1-C1B9-4B23-84E5-3066CD02BF5D}" type="presParOf" srcId="{E78C2581-4A07-46E4-BAA0-3CB404289846}" destId="{4F740FEC-E496-4A3D-96CF-F2A329256845}" srcOrd="0" destOrd="0" presId="urn:microsoft.com/office/officeart/2005/8/layout/hierarchy6"/>
    <dgm:cxn modelId="{26826B82-427D-4EA8-83EE-62525F7D8BE6}" type="presParOf" srcId="{E78C2581-4A07-46E4-BAA0-3CB404289846}" destId="{8E7F34F7-908A-4B0C-ADB8-61E99AF87A5B}" srcOrd="1" destOrd="0" presId="urn:microsoft.com/office/officeart/2005/8/layout/hierarchy6"/>
    <dgm:cxn modelId="{65505AEB-9133-4664-95DD-C8E71D906FD4}" type="presParOf" srcId="{8E7F34F7-908A-4B0C-ADB8-61E99AF87A5B}" destId="{40670DE7-4E1D-4DC0-8095-B227BD18729C}" srcOrd="0" destOrd="0" presId="urn:microsoft.com/office/officeart/2005/8/layout/hierarchy6"/>
    <dgm:cxn modelId="{E9B4B8A6-8944-4237-9EF5-798ACA502BBD}" type="presParOf" srcId="{8E7F34F7-908A-4B0C-ADB8-61E99AF87A5B}" destId="{0C20BE8E-D5FC-4490-BEA6-2C7524F6BC45}" srcOrd="1" destOrd="0" presId="urn:microsoft.com/office/officeart/2005/8/layout/hierarchy6"/>
    <dgm:cxn modelId="{122D3A29-1463-4AD5-B954-706DD217F67B}" type="presParOf" srcId="{0C20BE8E-D5FC-4490-BEA6-2C7524F6BC45}" destId="{12180FDF-D981-42BD-BFAE-4C5F91CD13D9}" srcOrd="0" destOrd="0" presId="urn:microsoft.com/office/officeart/2005/8/layout/hierarchy6"/>
    <dgm:cxn modelId="{954B30C4-F482-4A5C-B2C9-C576194A09D4}" type="presParOf" srcId="{0C20BE8E-D5FC-4490-BEA6-2C7524F6BC45}" destId="{2D3136E5-6559-4347-B100-8C1BC2B2E024}" srcOrd="1" destOrd="0" presId="urn:microsoft.com/office/officeart/2005/8/layout/hierarchy6"/>
    <dgm:cxn modelId="{D8730F58-964F-4BED-BDA8-5549C4916A2B}" type="presParOf" srcId="{2D3136E5-6559-4347-B100-8C1BC2B2E024}" destId="{7EB4A8F5-60B3-4307-AEE4-45C46E7C2857}" srcOrd="0" destOrd="0" presId="urn:microsoft.com/office/officeart/2005/8/layout/hierarchy6"/>
    <dgm:cxn modelId="{3049763E-2664-4E78-A74E-A48C9A060F4C}" type="presParOf" srcId="{2D3136E5-6559-4347-B100-8C1BC2B2E024}" destId="{F79606F9-5874-4AE1-B290-3881A60471F0}" srcOrd="1" destOrd="0" presId="urn:microsoft.com/office/officeart/2005/8/layout/hierarchy6"/>
    <dgm:cxn modelId="{F66D4EFD-B41C-4EB8-9123-34EA4BC16D76}" type="presParOf" srcId="{F79606F9-5874-4AE1-B290-3881A60471F0}" destId="{16C7B727-6223-4190-9B1B-5DDE69B66303}" srcOrd="0" destOrd="0" presId="urn:microsoft.com/office/officeart/2005/8/layout/hierarchy6"/>
    <dgm:cxn modelId="{9F54B126-DDAF-42FC-B6BB-723291B8278A}" type="presParOf" srcId="{F79606F9-5874-4AE1-B290-3881A60471F0}" destId="{6D246F02-43FD-4CAB-A836-50BAEF765FB0}" srcOrd="1" destOrd="0" presId="urn:microsoft.com/office/officeart/2005/8/layout/hierarchy6"/>
    <dgm:cxn modelId="{7210848C-C29E-4F74-8A85-FD445F7CC691}" type="presParOf" srcId="{2D3136E5-6559-4347-B100-8C1BC2B2E024}" destId="{B46632B4-BF74-47C5-B856-7CA533345116}" srcOrd="2" destOrd="0" presId="urn:microsoft.com/office/officeart/2005/8/layout/hierarchy6"/>
    <dgm:cxn modelId="{AB010F68-BA3E-4D44-90A1-5BD51BFC63AD}" type="presParOf" srcId="{2D3136E5-6559-4347-B100-8C1BC2B2E024}" destId="{28334A61-B7B1-4FE7-9377-8A202F5F9FA7}" srcOrd="3" destOrd="0" presId="urn:microsoft.com/office/officeart/2005/8/layout/hierarchy6"/>
    <dgm:cxn modelId="{75DF8F9B-65A3-44FF-9BD2-A3D5D66C9948}" type="presParOf" srcId="{28334A61-B7B1-4FE7-9377-8A202F5F9FA7}" destId="{3700CDE0-D7CE-4D97-A5D8-27C97635390C}" srcOrd="0" destOrd="0" presId="urn:microsoft.com/office/officeart/2005/8/layout/hierarchy6"/>
    <dgm:cxn modelId="{7C8AA419-2A14-4526-8063-86541DECFA84}" type="presParOf" srcId="{28334A61-B7B1-4FE7-9377-8A202F5F9FA7}" destId="{555EB046-1B1E-4F99-9205-FAD5EB64EAB8}" srcOrd="1" destOrd="0" presId="urn:microsoft.com/office/officeart/2005/8/layout/hierarchy6"/>
    <dgm:cxn modelId="{A53EAF73-FAAB-403F-A5B0-3C1470F22185}" type="presParOf" srcId="{8E7F34F7-908A-4B0C-ADB8-61E99AF87A5B}" destId="{B9F51FD8-5491-4B8B-9C12-73FC05F68EFD}" srcOrd="2" destOrd="0" presId="urn:microsoft.com/office/officeart/2005/8/layout/hierarchy6"/>
    <dgm:cxn modelId="{A246A046-5ACC-4A15-9E94-02ECDFF8603E}" type="presParOf" srcId="{8E7F34F7-908A-4B0C-ADB8-61E99AF87A5B}" destId="{942F3F35-A06F-4B3D-A271-D755B2529877}" srcOrd="3" destOrd="0" presId="urn:microsoft.com/office/officeart/2005/8/layout/hierarchy6"/>
    <dgm:cxn modelId="{FAC66110-C723-425E-A98D-78F453F1E863}" type="presParOf" srcId="{942F3F35-A06F-4B3D-A271-D755B2529877}" destId="{6F1FADCB-2AFC-49F4-97EB-F6DC6100C9C2}" srcOrd="0" destOrd="0" presId="urn:microsoft.com/office/officeart/2005/8/layout/hierarchy6"/>
    <dgm:cxn modelId="{C0CBC1A4-9B79-40B9-9778-65C16C11C5A1}" type="presParOf" srcId="{942F3F35-A06F-4B3D-A271-D755B2529877}" destId="{11D135ED-A8DB-4486-842B-568FEE621076}" srcOrd="1" destOrd="0" presId="urn:microsoft.com/office/officeart/2005/8/layout/hierarchy6"/>
    <dgm:cxn modelId="{A42E6A32-9F28-4AE1-9718-868F7DE95C7A}" type="presParOf" srcId="{11D135ED-A8DB-4486-842B-568FEE621076}" destId="{0B3D9969-9D16-4225-A5ED-D26B2730ADB8}" srcOrd="0" destOrd="0" presId="urn:microsoft.com/office/officeart/2005/8/layout/hierarchy6"/>
    <dgm:cxn modelId="{2836C117-C8C6-4F3E-AE3E-5A25819F23AA}" type="presParOf" srcId="{11D135ED-A8DB-4486-842B-568FEE621076}" destId="{3CB77BBF-39CB-4022-B6AB-68AB78624F49}" srcOrd="1" destOrd="0" presId="urn:microsoft.com/office/officeart/2005/8/layout/hierarchy6"/>
    <dgm:cxn modelId="{60CAD0AA-B34B-4611-A867-C1D297B57099}" type="presParOf" srcId="{3CB77BBF-39CB-4022-B6AB-68AB78624F49}" destId="{E81F1FBA-F0E6-437A-A902-D739410A454A}" srcOrd="0" destOrd="0" presId="urn:microsoft.com/office/officeart/2005/8/layout/hierarchy6"/>
    <dgm:cxn modelId="{785314FE-D939-485B-AA11-54EFE461E7F4}" type="presParOf" srcId="{3CB77BBF-39CB-4022-B6AB-68AB78624F49}" destId="{EB0D32B7-C47F-4E3E-A011-FB1E108D5D25}" srcOrd="1" destOrd="0" presId="urn:microsoft.com/office/officeart/2005/8/layout/hierarchy6"/>
    <dgm:cxn modelId="{F2884BBE-33E1-4719-8DF3-4986EF59473E}" type="presParOf" srcId="{11D135ED-A8DB-4486-842B-568FEE621076}" destId="{6DEF74CD-12D9-42EC-9DCD-33BB0819198F}" srcOrd="2" destOrd="0" presId="urn:microsoft.com/office/officeart/2005/8/layout/hierarchy6"/>
    <dgm:cxn modelId="{0DDE3E48-4D00-4FE1-98A0-07CE502A0B2E}" type="presParOf" srcId="{11D135ED-A8DB-4486-842B-568FEE621076}" destId="{44F0BF98-0254-4FC2-8E17-5702359FE847}" srcOrd="3" destOrd="0" presId="urn:microsoft.com/office/officeart/2005/8/layout/hierarchy6"/>
    <dgm:cxn modelId="{0499AD3D-0778-42FB-B385-416A89DE9F49}" type="presParOf" srcId="{44F0BF98-0254-4FC2-8E17-5702359FE847}" destId="{CB075F52-3D61-4931-8C1A-A46DCAD9107A}" srcOrd="0" destOrd="0" presId="urn:microsoft.com/office/officeart/2005/8/layout/hierarchy6"/>
    <dgm:cxn modelId="{8B375B1B-1DCE-410E-9DF8-E56789A54E05}" type="presParOf" srcId="{44F0BF98-0254-4FC2-8E17-5702359FE847}" destId="{028B49B6-79ED-4E05-8241-3EC09D364700}" srcOrd="1" destOrd="0" presId="urn:microsoft.com/office/officeart/2005/8/layout/hierarchy6"/>
    <dgm:cxn modelId="{FCEF249D-C62C-49E0-AD23-D1C5BB33A236}" type="presParOf" srcId="{4F2E73DB-65A8-4B90-8198-E26F50FA26F0}" destId="{68E97599-2759-442E-8BC7-AE89715D334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97BA7-DFD2-4593-BD5D-22656B584FBB}">
      <dsp:nvSpPr>
        <dsp:cNvPr id="0" name=""/>
        <dsp:cNvSpPr/>
      </dsp:nvSpPr>
      <dsp:spPr>
        <a:xfrm>
          <a:off x="0" y="0"/>
          <a:ext cx="4392488" cy="1391133"/>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id-ID" sz="3900" kern="1200" dirty="0">
              <a:solidFill>
                <a:schemeClr val="tx1"/>
              </a:solidFill>
            </a:rPr>
            <a:t>MASALAH DLM KONVERSI</a:t>
          </a:r>
        </a:p>
      </dsp:txBody>
      <dsp:txXfrm>
        <a:off x="0" y="0"/>
        <a:ext cx="4392488" cy="1391133"/>
      </dsp:txXfrm>
    </dsp:sp>
    <dsp:sp modelId="{1D2AC5BD-80EF-4DEC-80A9-E47985F638AD}">
      <dsp:nvSpPr>
        <dsp:cNvPr id="0" name=""/>
        <dsp:cNvSpPr/>
      </dsp:nvSpPr>
      <dsp:spPr>
        <a:xfrm>
          <a:off x="2144" y="1391133"/>
          <a:ext cx="1462732" cy="29213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err="1">
              <a:solidFill>
                <a:schemeClr val="tx1"/>
              </a:solidFill>
            </a:rPr>
            <a:t>Hasil</a:t>
          </a:r>
          <a:r>
            <a:rPr lang="en-US" sz="1800" kern="1200" dirty="0">
              <a:solidFill>
                <a:schemeClr val="tx1"/>
              </a:solidFill>
            </a:rPr>
            <a:t> </a:t>
          </a:r>
          <a:r>
            <a:rPr lang="en-US" sz="1800" kern="1200" dirty="0" err="1">
              <a:solidFill>
                <a:schemeClr val="tx1"/>
              </a:solidFill>
            </a:rPr>
            <a:t>konversi</a:t>
          </a:r>
          <a:r>
            <a:rPr lang="en-US" sz="1800" kern="1200" dirty="0">
              <a:solidFill>
                <a:schemeClr val="tx1"/>
              </a:solidFill>
            </a:rPr>
            <a:t> </a:t>
          </a:r>
          <a:r>
            <a:rPr lang="en-US" sz="1800" kern="1200" dirty="0" err="1">
              <a:solidFill>
                <a:schemeClr val="tx1"/>
              </a:solidFill>
            </a:rPr>
            <a:t>tidak</a:t>
          </a:r>
          <a:r>
            <a:rPr lang="en-US" sz="1800" kern="1200" dirty="0">
              <a:solidFill>
                <a:schemeClr val="tx1"/>
              </a:solidFill>
            </a:rPr>
            <a:t> </a:t>
          </a:r>
          <a:r>
            <a:rPr lang="en-US" sz="1800" kern="1200" dirty="0" err="1">
              <a:solidFill>
                <a:schemeClr val="tx1"/>
              </a:solidFill>
            </a:rPr>
            <a:t>selalu</a:t>
          </a:r>
          <a:r>
            <a:rPr lang="en-US" sz="1800" kern="1200" dirty="0">
              <a:solidFill>
                <a:schemeClr val="tx1"/>
              </a:solidFill>
            </a:rPr>
            <a:t> </a:t>
          </a:r>
          <a:r>
            <a:rPr lang="en-US" sz="1800" kern="1200" dirty="0" err="1">
              <a:solidFill>
                <a:schemeClr val="tx1"/>
              </a:solidFill>
            </a:rPr>
            <a:t>memuaskan</a:t>
          </a:r>
          <a:r>
            <a:rPr lang="en-US" sz="1800" kern="1200" dirty="0">
              <a:solidFill>
                <a:schemeClr val="tx1"/>
              </a:solidFill>
            </a:rPr>
            <a:t> (</a:t>
          </a:r>
          <a:r>
            <a:rPr lang="en-US" sz="1800" kern="1200" dirty="0" err="1">
              <a:solidFill>
                <a:schemeClr val="tx1"/>
              </a:solidFill>
            </a:rPr>
            <a:t>terutama</a:t>
          </a:r>
          <a:r>
            <a:rPr lang="en-US" sz="1800" kern="1200" dirty="0">
              <a:solidFill>
                <a:schemeClr val="tx1"/>
              </a:solidFill>
            </a:rPr>
            <a:t> </a:t>
          </a:r>
          <a:r>
            <a:rPr lang="id-ID" sz="1800" kern="1200" dirty="0">
              <a:solidFill>
                <a:schemeClr val="tx1"/>
              </a:solidFill>
            </a:rPr>
            <a:t>jika</a:t>
          </a:r>
          <a:r>
            <a:rPr lang="en-US" sz="1800" kern="1200" dirty="0">
              <a:solidFill>
                <a:schemeClr val="tx1"/>
              </a:solidFill>
            </a:rPr>
            <a:t> </a:t>
          </a:r>
          <a:r>
            <a:rPr lang="en-US" sz="1800" kern="1200" dirty="0" err="1">
              <a:solidFill>
                <a:schemeClr val="tx1"/>
              </a:solidFill>
            </a:rPr>
            <a:t>beban</a:t>
          </a:r>
          <a:r>
            <a:rPr lang="en-US" sz="1800" kern="1200" dirty="0">
              <a:solidFill>
                <a:schemeClr val="tx1"/>
              </a:solidFill>
            </a:rPr>
            <a:t> </a:t>
          </a:r>
          <a:r>
            <a:rPr lang="en-US" sz="1800" kern="1200" dirty="0" err="1">
              <a:solidFill>
                <a:schemeClr val="tx1"/>
              </a:solidFill>
            </a:rPr>
            <a:t>mencapai</a:t>
          </a:r>
          <a:r>
            <a:rPr lang="en-US" sz="1800" kern="1200" dirty="0">
              <a:solidFill>
                <a:schemeClr val="tx1"/>
              </a:solidFill>
            </a:rPr>
            <a:t> 80% </a:t>
          </a:r>
          <a:r>
            <a:rPr lang="en-US" sz="1800" kern="1200" dirty="0" err="1">
              <a:solidFill>
                <a:schemeClr val="tx1"/>
              </a:solidFill>
            </a:rPr>
            <a:t>atau</a:t>
          </a:r>
          <a:r>
            <a:rPr lang="en-US" sz="1800" kern="1200" dirty="0">
              <a:solidFill>
                <a:schemeClr val="tx1"/>
              </a:solidFill>
            </a:rPr>
            <a:t> </a:t>
          </a:r>
          <a:r>
            <a:rPr lang="en-US" sz="1800" kern="1200" dirty="0" err="1">
              <a:solidFill>
                <a:schemeClr val="tx1"/>
              </a:solidFill>
            </a:rPr>
            <a:t>lebih</a:t>
          </a:r>
          <a:r>
            <a:rPr lang="en-US" sz="1800" kern="1200" dirty="0">
              <a:solidFill>
                <a:schemeClr val="tx1"/>
              </a:solidFill>
            </a:rPr>
            <a:t>)</a:t>
          </a:r>
          <a:endParaRPr lang="id-ID" sz="1800" kern="1200" dirty="0">
            <a:solidFill>
              <a:schemeClr val="tx1"/>
            </a:solidFill>
          </a:endParaRPr>
        </a:p>
      </dsp:txBody>
      <dsp:txXfrm>
        <a:off x="2144" y="1391133"/>
        <a:ext cx="1462732" cy="2921379"/>
      </dsp:txXfrm>
    </dsp:sp>
    <dsp:sp modelId="{D63EFDB8-64D7-40F9-895B-55461680EB17}">
      <dsp:nvSpPr>
        <dsp:cNvPr id="0" name=""/>
        <dsp:cNvSpPr/>
      </dsp:nvSpPr>
      <dsp:spPr>
        <a:xfrm>
          <a:off x="1464877" y="1391133"/>
          <a:ext cx="1462732" cy="2921379"/>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err="1">
              <a:solidFill>
                <a:schemeClr val="tx1"/>
              </a:solidFill>
            </a:rPr>
            <a:t>Proses</a:t>
          </a:r>
          <a:r>
            <a:rPr lang="en-US" sz="1800" kern="1200" dirty="0">
              <a:solidFill>
                <a:schemeClr val="tx1"/>
              </a:solidFill>
            </a:rPr>
            <a:t> </a:t>
          </a:r>
          <a:r>
            <a:rPr lang="en-US" sz="1800" kern="1200" dirty="0" err="1">
              <a:solidFill>
                <a:schemeClr val="tx1"/>
              </a:solidFill>
            </a:rPr>
            <a:t>konversi</a:t>
          </a:r>
          <a:r>
            <a:rPr lang="en-US" sz="1800" kern="1200" dirty="0">
              <a:solidFill>
                <a:schemeClr val="tx1"/>
              </a:solidFill>
            </a:rPr>
            <a:t> </a:t>
          </a:r>
          <a:r>
            <a:rPr lang="en-US" sz="1800" kern="1200" dirty="0" err="1">
              <a:solidFill>
                <a:schemeClr val="tx1"/>
              </a:solidFill>
            </a:rPr>
            <a:t>tidak</a:t>
          </a:r>
          <a:r>
            <a:rPr lang="en-US" sz="1800" kern="1200" dirty="0">
              <a:solidFill>
                <a:schemeClr val="tx1"/>
              </a:solidFill>
            </a:rPr>
            <a:t> </a:t>
          </a:r>
          <a:r>
            <a:rPr lang="en-US" sz="1800" kern="1200" dirty="0" err="1">
              <a:solidFill>
                <a:schemeClr val="tx1"/>
              </a:solidFill>
            </a:rPr>
            <a:t>sederhana</a:t>
          </a:r>
          <a:r>
            <a:rPr lang="en-US" sz="1800" kern="1200" dirty="0">
              <a:solidFill>
                <a:schemeClr val="tx1"/>
              </a:solidFill>
            </a:rPr>
            <a:t>; </a:t>
          </a:r>
          <a:r>
            <a:rPr lang="en-US" sz="1800" kern="1200" dirty="0" err="1">
              <a:solidFill>
                <a:schemeClr val="tx1"/>
              </a:solidFill>
            </a:rPr>
            <a:t>apalagi</a:t>
          </a:r>
          <a:r>
            <a:rPr lang="en-US" sz="1800" kern="1200" dirty="0">
              <a:solidFill>
                <a:schemeClr val="tx1"/>
              </a:solidFill>
            </a:rPr>
            <a:t> </a:t>
          </a:r>
          <a:r>
            <a:rPr lang="en-US" sz="1800" kern="1200" dirty="0" err="1">
              <a:solidFill>
                <a:schemeClr val="tx1"/>
              </a:solidFill>
            </a:rPr>
            <a:t>bila</a:t>
          </a:r>
          <a:r>
            <a:rPr lang="en-US" sz="1800" kern="1200" dirty="0">
              <a:solidFill>
                <a:schemeClr val="tx1"/>
              </a:solidFill>
            </a:rPr>
            <a:t> </a:t>
          </a:r>
          <a:r>
            <a:rPr lang="en-US" sz="1800" kern="1200" dirty="0" err="1">
              <a:solidFill>
                <a:schemeClr val="tx1"/>
              </a:solidFill>
            </a:rPr>
            <a:t>berkas</a:t>
          </a:r>
          <a:r>
            <a:rPr lang="en-US" sz="1800" kern="1200" dirty="0">
              <a:solidFill>
                <a:schemeClr val="tx1"/>
              </a:solidFill>
            </a:rPr>
            <a:t> </a:t>
          </a:r>
          <a:r>
            <a:rPr lang="id-ID" sz="1800" kern="1200" dirty="0">
              <a:solidFill>
                <a:schemeClr val="tx1"/>
              </a:solidFill>
            </a:rPr>
            <a:t>dituju </a:t>
          </a:r>
          <a:r>
            <a:rPr lang="en-US" sz="1800" kern="1200" dirty="0" err="1">
              <a:solidFill>
                <a:schemeClr val="tx1"/>
              </a:solidFill>
            </a:rPr>
            <a:t>tidak</a:t>
          </a:r>
          <a:r>
            <a:rPr lang="en-US" sz="1800" kern="1200" dirty="0">
              <a:solidFill>
                <a:schemeClr val="tx1"/>
              </a:solidFill>
            </a:rPr>
            <a:t> </a:t>
          </a:r>
          <a:r>
            <a:rPr lang="en-US" sz="1800" kern="1200" dirty="0" err="1">
              <a:solidFill>
                <a:schemeClr val="tx1"/>
              </a:solidFill>
            </a:rPr>
            <a:t>sempurna</a:t>
          </a:r>
          <a:r>
            <a:rPr lang="id-ID" sz="1800" kern="1200" dirty="0">
              <a:solidFill>
                <a:schemeClr val="tx1"/>
              </a:solidFill>
            </a:rPr>
            <a:t>,</a:t>
          </a:r>
          <a:r>
            <a:rPr lang="en-US" sz="1800" kern="1200" dirty="0">
              <a:solidFill>
                <a:schemeClr val="tx1"/>
              </a:solidFill>
            </a:rPr>
            <a:t> </a:t>
          </a:r>
          <a:r>
            <a:rPr lang="en-US" sz="1800" kern="1200" dirty="0" err="1">
              <a:solidFill>
                <a:schemeClr val="tx1"/>
              </a:solidFill>
            </a:rPr>
            <a:t>dan</a:t>
          </a:r>
          <a:r>
            <a:rPr lang="en-US" sz="1800" kern="1200" dirty="0">
              <a:solidFill>
                <a:schemeClr val="tx1"/>
              </a:solidFill>
            </a:rPr>
            <a:t> </a:t>
          </a:r>
          <a:r>
            <a:rPr lang="en-US" sz="1800" kern="1200" dirty="0" err="1">
              <a:solidFill>
                <a:schemeClr val="tx1"/>
              </a:solidFill>
            </a:rPr>
            <a:t>trafik</a:t>
          </a:r>
          <a:r>
            <a:rPr lang="en-US" sz="1800" kern="1200" dirty="0">
              <a:solidFill>
                <a:schemeClr val="tx1"/>
              </a:solidFill>
            </a:rPr>
            <a:t> yang </a:t>
          </a:r>
          <a:r>
            <a:rPr lang="en-US" sz="1800" kern="1200" dirty="0" err="1">
              <a:solidFill>
                <a:schemeClr val="tx1"/>
              </a:solidFill>
            </a:rPr>
            <a:t>ditawarkan</a:t>
          </a:r>
          <a:r>
            <a:rPr lang="en-US" sz="1800" kern="1200" dirty="0">
              <a:solidFill>
                <a:schemeClr val="tx1"/>
              </a:solidFill>
            </a:rPr>
            <a:t> </a:t>
          </a:r>
          <a:r>
            <a:rPr lang="en-US" sz="1800" kern="1200" dirty="0" err="1">
              <a:solidFill>
                <a:schemeClr val="tx1"/>
              </a:solidFill>
            </a:rPr>
            <a:t>tidak</a:t>
          </a:r>
          <a:r>
            <a:rPr lang="id-ID" sz="1800" kern="1200" dirty="0">
              <a:solidFill>
                <a:schemeClr val="tx1"/>
              </a:solidFill>
            </a:rPr>
            <a:t>-</a:t>
          </a:r>
          <a:r>
            <a:rPr lang="en-US" sz="1800" kern="1200" dirty="0" err="1">
              <a:solidFill>
                <a:schemeClr val="tx1"/>
              </a:solidFill>
            </a:rPr>
            <a:t>acak</a:t>
          </a:r>
          <a:endParaRPr lang="en-US" sz="1800" kern="1200" dirty="0">
            <a:solidFill>
              <a:schemeClr val="tx1"/>
            </a:solidFill>
          </a:endParaRPr>
        </a:p>
      </dsp:txBody>
      <dsp:txXfrm>
        <a:off x="1464877" y="1391133"/>
        <a:ext cx="1462732" cy="2921379"/>
      </dsp:txXfrm>
    </dsp:sp>
    <dsp:sp modelId="{8B2F4E32-DCFA-4BE4-99AD-FF684DDC8541}">
      <dsp:nvSpPr>
        <dsp:cNvPr id="0" name=""/>
        <dsp:cNvSpPr/>
      </dsp:nvSpPr>
      <dsp:spPr>
        <a:xfrm>
          <a:off x="2927610" y="1391133"/>
          <a:ext cx="1462732" cy="2921379"/>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id-ID" sz="1800" kern="1200" dirty="0">
              <a:solidFill>
                <a:schemeClr val="tx1"/>
              </a:solidFill>
            </a:rPr>
            <a:t>M</a:t>
          </a:r>
          <a:r>
            <a:rPr lang="en-US" sz="1800" kern="1200" dirty="0" err="1">
              <a:solidFill>
                <a:schemeClr val="tx1"/>
              </a:solidFill>
            </a:rPr>
            <a:t>asalah</a:t>
          </a:r>
          <a:r>
            <a:rPr lang="en-US" sz="1800" kern="1200" dirty="0">
              <a:solidFill>
                <a:schemeClr val="tx1"/>
              </a:solidFill>
            </a:rPr>
            <a:t> </a:t>
          </a:r>
          <a:r>
            <a:rPr lang="en-US" sz="1800" kern="1200" dirty="0" err="1">
              <a:solidFill>
                <a:schemeClr val="tx1"/>
              </a:solidFill>
            </a:rPr>
            <a:t>pengulangan</a:t>
          </a:r>
          <a:r>
            <a:rPr lang="en-US" sz="1800" kern="1200" dirty="0">
              <a:solidFill>
                <a:schemeClr val="tx1"/>
              </a:solidFill>
            </a:rPr>
            <a:t> </a:t>
          </a:r>
          <a:r>
            <a:rPr lang="en-US" sz="1800" kern="1200" dirty="0" err="1">
              <a:solidFill>
                <a:schemeClr val="tx1"/>
              </a:solidFill>
            </a:rPr>
            <a:t>panggilan</a:t>
          </a:r>
          <a:r>
            <a:rPr lang="id-ID" sz="1800" kern="1200" dirty="0">
              <a:solidFill>
                <a:schemeClr val="tx1"/>
              </a:solidFill>
            </a:rPr>
            <a:t>,</a:t>
          </a:r>
          <a:r>
            <a:rPr lang="en-US" sz="1800" kern="1200" dirty="0">
              <a:solidFill>
                <a:schemeClr val="tx1"/>
              </a:solidFill>
            </a:rPr>
            <a:t> </a:t>
          </a:r>
          <a:r>
            <a:rPr lang="en-US" sz="1800" kern="1200" dirty="0" err="1">
              <a:solidFill>
                <a:schemeClr val="tx1"/>
              </a:solidFill>
            </a:rPr>
            <a:t>sulit</a:t>
          </a:r>
          <a:r>
            <a:rPr lang="en-US" sz="1800" kern="1200" dirty="0">
              <a:solidFill>
                <a:schemeClr val="tx1"/>
              </a:solidFill>
            </a:rPr>
            <a:t> </a:t>
          </a:r>
          <a:r>
            <a:rPr lang="en-US" sz="1800" kern="1200" dirty="0" err="1">
              <a:solidFill>
                <a:schemeClr val="tx1"/>
              </a:solidFill>
            </a:rPr>
            <a:t>dikuantifikasi</a:t>
          </a:r>
          <a:r>
            <a:rPr lang="en-US" sz="1800" kern="1200" dirty="0">
              <a:solidFill>
                <a:schemeClr val="tx1"/>
              </a:solidFill>
            </a:rPr>
            <a:t> </a:t>
          </a:r>
          <a:r>
            <a:rPr lang="id-ID" sz="1800" kern="1200" dirty="0">
              <a:solidFill>
                <a:schemeClr val="tx1"/>
              </a:solidFill>
            </a:rPr>
            <a:t>dengan </a:t>
          </a:r>
          <a:r>
            <a:rPr lang="en-US" sz="1800" kern="1200" dirty="0" err="1">
              <a:solidFill>
                <a:schemeClr val="tx1"/>
              </a:solidFill>
            </a:rPr>
            <a:t>tepat</a:t>
          </a:r>
          <a:endParaRPr lang="en-US" sz="1800" kern="1200" dirty="0">
            <a:solidFill>
              <a:schemeClr val="tx1"/>
            </a:solidFill>
          </a:endParaRPr>
        </a:p>
      </dsp:txBody>
      <dsp:txXfrm>
        <a:off x="2927610" y="1391133"/>
        <a:ext cx="1462732" cy="2921379"/>
      </dsp:txXfrm>
    </dsp:sp>
    <dsp:sp modelId="{6BCC341B-03AC-4F6C-B956-BA7CE81504F6}">
      <dsp:nvSpPr>
        <dsp:cNvPr id="0" name=""/>
        <dsp:cNvSpPr/>
      </dsp:nvSpPr>
      <dsp:spPr>
        <a:xfrm>
          <a:off x="0" y="4312513"/>
          <a:ext cx="4392488" cy="324597"/>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40FEC-E496-4A3D-96CF-F2A329256845}">
      <dsp:nvSpPr>
        <dsp:cNvPr id="0" name=""/>
        <dsp:cNvSpPr/>
      </dsp:nvSpPr>
      <dsp:spPr>
        <a:xfrm>
          <a:off x="3325060" y="0"/>
          <a:ext cx="1702806" cy="1135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dirty="0"/>
            <a:t>Klasifikasi</a:t>
          </a:r>
        </a:p>
      </dsp:txBody>
      <dsp:txXfrm>
        <a:off x="3358309" y="33249"/>
        <a:ext cx="1636308" cy="1068706"/>
      </dsp:txXfrm>
    </dsp:sp>
    <dsp:sp modelId="{40670DE7-4E1D-4DC0-8095-B227BD18729C}">
      <dsp:nvSpPr>
        <dsp:cNvPr id="0" name=""/>
        <dsp:cNvSpPr/>
      </dsp:nvSpPr>
      <dsp:spPr>
        <a:xfrm>
          <a:off x="1962815" y="1135204"/>
          <a:ext cx="2213648" cy="454081"/>
        </a:xfrm>
        <a:custGeom>
          <a:avLst/>
          <a:gdLst/>
          <a:ahLst/>
          <a:cxnLst/>
          <a:rect l="0" t="0" r="0" b="0"/>
          <a:pathLst>
            <a:path>
              <a:moveTo>
                <a:pt x="2213648" y="0"/>
              </a:moveTo>
              <a:lnTo>
                <a:pt x="2213648" y="227040"/>
              </a:lnTo>
              <a:lnTo>
                <a:pt x="0" y="227040"/>
              </a:lnTo>
              <a:lnTo>
                <a:pt x="0" y="45408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180FDF-D981-42BD-BFAE-4C5F91CD13D9}">
      <dsp:nvSpPr>
        <dsp:cNvPr id="0" name=""/>
        <dsp:cNvSpPr/>
      </dsp:nvSpPr>
      <dsp:spPr>
        <a:xfrm>
          <a:off x="1111412" y="1589285"/>
          <a:ext cx="1702806" cy="113520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d-ID" sz="1800" kern="1200" dirty="0"/>
            <a:t>Trafik Acak</a:t>
          </a:r>
        </a:p>
      </dsp:txBody>
      <dsp:txXfrm>
        <a:off x="1144661" y="1622534"/>
        <a:ext cx="1636308" cy="1068706"/>
      </dsp:txXfrm>
    </dsp:sp>
    <dsp:sp modelId="{7EB4A8F5-60B3-4307-AEE4-45C46E7C2857}">
      <dsp:nvSpPr>
        <dsp:cNvPr id="0" name=""/>
        <dsp:cNvSpPr/>
      </dsp:nvSpPr>
      <dsp:spPr>
        <a:xfrm>
          <a:off x="855991" y="2724490"/>
          <a:ext cx="1106824" cy="454081"/>
        </a:xfrm>
        <a:custGeom>
          <a:avLst/>
          <a:gdLst/>
          <a:ahLst/>
          <a:cxnLst/>
          <a:rect l="0" t="0" r="0" b="0"/>
          <a:pathLst>
            <a:path>
              <a:moveTo>
                <a:pt x="1106824" y="0"/>
              </a:moveTo>
              <a:lnTo>
                <a:pt x="1106824" y="227040"/>
              </a:lnTo>
              <a:lnTo>
                <a:pt x="0" y="227040"/>
              </a:lnTo>
              <a:lnTo>
                <a:pt x="0" y="4540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7B727-6223-4190-9B1B-5DDE69B66303}">
      <dsp:nvSpPr>
        <dsp:cNvPr id="0" name=""/>
        <dsp:cNvSpPr/>
      </dsp:nvSpPr>
      <dsp:spPr>
        <a:xfrm>
          <a:off x="4588" y="3178571"/>
          <a:ext cx="1702806" cy="113520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Trafik</a:t>
          </a:r>
          <a:r>
            <a:rPr lang="en-US" sz="1800" kern="1200" dirty="0"/>
            <a:t> </a:t>
          </a:r>
          <a:r>
            <a:rPr lang="en-US" sz="1800" kern="1200" dirty="0" err="1"/>
            <a:t>acak</a:t>
          </a:r>
          <a:r>
            <a:rPr lang="en-US" sz="1800" kern="1200" dirty="0"/>
            <a:t> </a:t>
          </a:r>
          <a:r>
            <a:rPr lang="en-US" sz="1800" kern="1200" dirty="0" err="1"/>
            <a:t>ditawarkan</a:t>
          </a:r>
          <a:r>
            <a:rPr lang="en-US" sz="1800" kern="1200" dirty="0"/>
            <a:t> </a:t>
          </a:r>
          <a:r>
            <a:rPr lang="en-US" sz="1800" kern="1200" dirty="0" err="1"/>
            <a:t>ke</a:t>
          </a:r>
          <a:r>
            <a:rPr lang="en-US" sz="1800" kern="1200" dirty="0"/>
            <a:t> </a:t>
          </a:r>
          <a:r>
            <a:rPr lang="en-US" sz="1800" kern="1200" dirty="0" err="1"/>
            <a:t>berkas</a:t>
          </a:r>
          <a:r>
            <a:rPr lang="en-US" sz="1800" kern="1200" dirty="0"/>
            <a:t> </a:t>
          </a:r>
          <a:r>
            <a:rPr lang="en-US" sz="1800" kern="1200" dirty="0" err="1"/>
            <a:t>sempurna</a:t>
          </a:r>
          <a:endParaRPr lang="id-ID" sz="1800" kern="1200" dirty="0"/>
        </a:p>
      </dsp:txBody>
      <dsp:txXfrm>
        <a:off x="37837" y="3211820"/>
        <a:ext cx="1636308" cy="1068706"/>
      </dsp:txXfrm>
    </dsp:sp>
    <dsp:sp modelId="{B46632B4-BF74-47C5-B856-7CA533345116}">
      <dsp:nvSpPr>
        <dsp:cNvPr id="0" name=""/>
        <dsp:cNvSpPr/>
      </dsp:nvSpPr>
      <dsp:spPr>
        <a:xfrm>
          <a:off x="1962815" y="2724490"/>
          <a:ext cx="1106824" cy="454081"/>
        </a:xfrm>
        <a:custGeom>
          <a:avLst/>
          <a:gdLst/>
          <a:ahLst/>
          <a:cxnLst/>
          <a:rect l="0" t="0" r="0" b="0"/>
          <a:pathLst>
            <a:path>
              <a:moveTo>
                <a:pt x="0" y="0"/>
              </a:moveTo>
              <a:lnTo>
                <a:pt x="0" y="227040"/>
              </a:lnTo>
              <a:lnTo>
                <a:pt x="1106824" y="227040"/>
              </a:lnTo>
              <a:lnTo>
                <a:pt x="1106824" y="4540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00CDE0-D7CE-4D97-A5D8-27C97635390C}">
      <dsp:nvSpPr>
        <dsp:cNvPr id="0" name=""/>
        <dsp:cNvSpPr/>
      </dsp:nvSpPr>
      <dsp:spPr>
        <a:xfrm>
          <a:off x="2218236" y="3178571"/>
          <a:ext cx="1702806" cy="113520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Trafik</a:t>
          </a:r>
          <a:r>
            <a:rPr lang="en-US" sz="1600" kern="1200" dirty="0"/>
            <a:t> </a:t>
          </a:r>
          <a:r>
            <a:rPr lang="en-US" sz="1600" kern="1200" dirty="0" err="1"/>
            <a:t>acak</a:t>
          </a:r>
          <a:r>
            <a:rPr lang="en-US" sz="1600" kern="1200" dirty="0"/>
            <a:t> </a:t>
          </a:r>
          <a:r>
            <a:rPr lang="en-US" sz="1600" kern="1200" dirty="0" err="1"/>
            <a:t>ditawarkan</a:t>
          </a:r>
          <a:r>
            <a:rPr lang="en-US" sz="1600" kern="1200" dirty="0"/>
            <a:t> </a:t>
          </a:r>
          <a:r>
            <a:rPr lang="en-US" sz="1600" kern="1200" dirty="0" err="1"/>
            <a:t>ke</a:t>
          </a:r>
          <a:r>
            <a:rPr lang="en-US" sz="1600" kern="1200" dirty="0"/>
            <a:t> </a:t>
          </a:r>
          <a:r>
            <a:rPr lang="en-US" sz="1600" kern="1200" dirty="0" err="1"/>
            <a:t>berkas</a:t>
          </a:r>
          <a:r>
            <a:rPr lang="en-US" sz="1600" kern="1200" dirty="0"/>
            <a:t> </a:t>
          </a:r>
          <a:r>
            <a:rPr lang="en-US" sz="1600" kern="1200" dirty="0" err="1"/>
            <a:t>tak</a:t>
          </a:r>
          <a:r>
            <a:rPr lang="en-US" sz="1600" kern="1200" dirty="0"/>
            <a:t> </a:t>
          </a:r>
          <a:r>
            <a:rPr lang="en-US" sz="1600" kern="1200" dirty="0" err="1"/>
            <a:t>sempurna</a:t>
          </a:r>
          <a:endParaRPr lang="id-ID" sz="1600" kern="1200" dirty="0"/>
        </a:p>
      </dsp:txBody>
      <dsp:txXfrm>
        <a:off x="2251485" y="3211820"/>
        <a:ext cx="1636308" cy="1068706"/>
      </dsp:txXfrm>
    </dsp:sp>
    <dsp:sp modelId="{B9F51FD8-5491-4B8B-9C12-73FC05F68EFD}">
      <dsp:nvSpPr>
        <dsp:cNvPr id="0" name=""/>
        <dsp:cNvSpPr/>
      </dsp:nvSpPr>
      <dsp:spPr>
        <a:xfrm>
          <a:off x="4176464" y="1135204"/>
          <a:ext cx="2213648" cy="454081"/>
        </a:xfrm>
        <a:custGeom>
          <a:avLst/>
          <a:gdLst/>
          <a:ahLst/>
          <a:cxnLst/>
          <a:rect l="0" t="0" r="0" b="0"/>
          <a:pathLst>
            <a:path>
              <a:moveTo>
                <a:pt x="0" y="0"/>
              </a:moveTo>
              <a:lnTo>
                <a:pt x="0" y="227040"/>
              </a:lnTo>
              <a:lnTo>
                <a:pt x="2213648" y="227040"/>
              </a:lnTo>
              <a:lnTo>
                <a:pt x="2213648" y="45408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FADCB-2AFC-49F4-97EB-F6DC6100C9C2}">
      <dsp:nvSpPr>
        <dsp:cNvPr id="0" name=""/>
        <dsp:cNvSpPr/>
      </dsp:nvSpPr>
      <dsp:spPr>
        <a:xfrm>
          <a:off x="5538709" y="1589285"/>
          <a:ext cx="1702806" cy="113520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d-ID" sz="1800" kern="1200" dirty="0"/>
            <a:t>Trafik tdk Acak</a:t>
          </a:r>
        </a:p>
      </dsp:txBody>
      <dsp:txXfrm>
        <a:off x="5571958" y="1622534"/>
        <a:ext cx="1636308" cy="1068706"/>
      </dsp:txXfrm>
    </dsp:sp>
    <dsp:sp modelId="{0B3D9969-9D16-4225-A5ED-D26B2730ADB8}">
      <dsp:nvSpPr>
        <dsp:cNvPr id="0" name=""/>
        <dsp:cNvSpPr/>
      </dsp:nvSpPr>
      <dsp:spPr>
        <a:xfrm>
          <a:off x="5283288" y="2724490"/>
          <a:ext cx="1106824" cy="454081"/>
        </a:xfrm>
        <a:custGeom>
          <a:avLst/>
          <a:gdLst/>
          <a:ahLst/>
          <a:cxnLst/>
          <a:rect l="0" t="0" r="0" b="0"/>
          <a:pathLst>
            <a:path>
              <a:moveTo>
                <a:pt x="1106824" y="0"/>
              </a:moveTo>
              <a:lnTo>
                <a:pt x="1106824" y="227040"/>
              </a:lnTo>
              <a:lnTo>
                <a:pt x="0" y="227040"/>
              </a:lnTo>
              <a:lnTo>
                <a:pt x="0" y="4540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F1FBA-F0E6-437A-A902-D739410A454A}">
      <dsp:nvSpPr>
        <dsp:cNvPr id="0" name=""/>
        <dsp:cNvSpPr/>
      </dsp:nvSpPr>
      <dsp:spPr>
        <a:xfrm>
          <a:off x="4431884" y="3178571"/>
          <a:ext cx="1702806" cy="113520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Trafik</a:t>
          </a:r>
          <a:r>
            <a:rPr lang="en-US" sz="1600" kern="1200" dirty="0"/>
            <a:t> </a:t>
          </a:r>
          <a:r>
            <a:rPr lang="en-US" sz="1600" kern="1200" dirty="0" err="1"/>
            <a:t>tidak</a:t>
          </a:r>
          <a:r>
            <a:rPr lang="en-US" sz="1600" kern="1200" dirty="0"/>
            <a:t> </a:t>
          </a:r>
          <a:r>
            <a:rPr lang="en-US" sz="1600" kern="1200" dirty="0" err="1"/>
            <a:t>acak</a:t>
          </a:r>
          <a:r>
            <a:rPr lang="en-US" sz="1600" kern="1200" dirty="0"/>
            <a:t> </a:t>
          </a:r>
          <a:r>
            <a:rPr lang="en-US" sz="1600" kern="1200" dirty="0" err="1"/>
            <a:t>ditawarkan</a:t>
          </a:r>
          <a:r>
            <a:rPr lang="en-US" sz="1600" kern="1200" dirty="0"/>
            <a:t> </a:t>
          </a:r>
          <a:r>
            <a:rPr lang="en-US" sz="1600" kern="1200" dirty="0" err="1"/>
            <a:t>ke</a:t>
          </a:r>
          <a:r>
            <a:rPr lang="en-US" sz="1600" kern="1200" dirty="0"/>
            <a:t> </a:t>
          </a:r>
          <a:r>
            <a:rPr lang="en-US" sz="1600" kern="1200" dirty="0" err="1"/>
            <a:t>berkas</a:t>
          </a:r>
          <a:r>
            <a:rPr lang="en-US" sz="1600" kern="1200" dirty="0"/>
            <a:t> </a:t>
          </a:r>
          <a:r>
            <a:rPr lang="en-US" sz="1600" kern="1200" dirty="0" err="1"/>
            <a:t>sempurna</a:t>
          </a:r>
          <a:endParaRPr lang="id-ID" sz="1600" kern="1200" dirty="0"/>
        </a:p>
      </dsp:txBody>
      <dsp:txXfrm>
        <a:off x="4465133" y="3211820"/>
        <a:ext cx="1636308" cy="1068706"/>
      </dsp:txXfrm>
    </dsp:sp>
    <dsp:sp modelId="{6DEF74CD-12D9-42EC-9DCD-33BB0819198F}">
      <dsp:nvSpPr>
        <dsp:cNvPr id="0" name=""/>
        <dsp:cNvSpPr/>
      </dsp:nvSpPr>
      <dsp:spPr>
        <a:xfrm>
          <a:off x="6390112" y="2724490"/>
          <a:ext cx="1106824" cy="454081"/>
        </a:xfrm>
        <a:custGeom>
          <a:avLst/>
          <a:gdLst/>
          <a:ahLst/>
          <a:cxnLst/>
          <a:rect l="0" t="0" r="0" b="0"/>
          <a:pathLst>
            <a:path>
              <a:moveTo>
                <a:pt x="0" y="0"/>
              </a:moveTo>
              <a:lnTo>
                <a:pt x="0" y="227040"/>
              </a:lnTo>
              <a:lnTo>
                <a:pt x="1106824" y="227040"/>
              </a:lnTo>
              <a:lnTo>
                <a:pt x="1106824" y="4540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75F52-3D61-4931-8C1A-A46DCAD9107A}">
      <dsp:nvSpPr>
        <dsp:cNvPr id="0" name=""/>
        <dsp:cNvSpPr/>
      </dsp:nvSpPr>
      <dsp:spPr>
        <a:xfrm>
          <a:off x="6645533" y="3178571"/>
          <a:ext cx="1702806" cy="113520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Trafik</a:t>
          </a:r>
          <a:r>
            <a:rPr lang="en-US" sz="1600" kern="1200" dirty="0"/>
            <a:t> </a:t>
          </a:r>
          <a:r>
            <a:rPr lang="en-US" sz="1600" kern="1200" dirty="0" err="1"/>
            <a:t>tidak</a:t>
          </a:r>
          <a:r>
            <a:rPr lang="en-US" sz="1600" kern="1200" dirty="0"/>
            <a:t> </a:t>
          </a:r>
          <a:r>
            <a:rPr lang="en-US" sz="1600" kern="1200" dirty="0" err="1"/>
            <a:t>acak</a:t>
          </a:r>
          <a:r>
            <a:rPr lang="en-US" sz="1600" kern="1200" dirty="0"/>
            <a:t> </a:t>
          </a:r>
          <a:r>
            <a:rPr lang="en-US" sz="1600" kern="1200" dirty="0" err="1"/>
            <a:t>ditawarkan</a:t>
          </a:r>
          <a:r>
            <a:rPr lang="en-US" sz="1600" kern="1200" dirty="0"/>
            <a:t> </a:t>
          </a:r>
          <a:r>
            <a:rPr lang="en-US" sz="1600" kern="1200" dirty="0" err="1"/>
            <a:t>ke</a:t>
          </a:r>
          <a:r>
            <a:rPr lang="en-US" sz="1600" kern="1200" dirty="0"/>
            <a:t> </a:t>
          </a:r>
          <a:r>
            <a:rPr lang="en-US" sz="1600" kern="1200" dirty="0" err="1"/>
            <a:t>berkas</a:t>
          </a:r>
          <a:r>
            <a:rPr lang="en-US" sz="1600" kern="1200" dirty="0"/>
            <a:t> </a:t>
          </a:r>
          <a:r>
            <a:rPr lang="en-US" sz="1600" kern="1200" dirty="0" err="1"/>
            <a:t>tidak</a:t>
          </a:r>
          <a:r>
            <a:rPr lang="en-US" sz="1600" kern="1200" dirty="0"/>
            <a:t> </a:t>
          </a:r>
          <a:r>
            <a:rPr lang="en-US" sz="1600" kern="1200" dirty="0" err="1"/>
            <a:t>sempurna</a:t>
          </a:r>
          <a:endParaRPr lang="id-ID" sz="1600" kern="1200" dirty="0"/>
        </a:p>
      </dsp:txBody>
      <dsp:txXfrm>
        <a:off x="6678782" y="3211820"/>
        <a:ext cx="1636308" cy="106870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515FB-B3BC-4EFF-A7BF-4803BA26EAA9}" type="datetimeFigureOut">
              <a:rPr lang="id-ID" smtClean="0"/>
              <a:t>03/09/2020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098A7-E9CA-4116-91C3-0ABD569D3929}" type="slidenum">
              <a:rPr lang="id-ID" smtClean="0"/>
              <a:t>‹#›</a:t>
            </a:fld>
            <a:endParaRPr lang="id-ID"/>
          </a:p>
        </p:txBody>
      </p:sp>
    </p:spTree>
    <p:extLst>
      <p:ext uri="{BB962C8B-B14F-4D97-AF65-F5344CB8AC3E}">
        <p14:creationId xmlns:p14="http://schemas.microsoft.com/office/powerpoint/2010/main" val="133540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DCA851-C52E-438A-8E4A-46DA3D9EEA89}" type="slidenum">
              <a:rPr lang="id-ID" smtClean="0"/>
              <a:pPr/>
              <a:t>13</a:t>
            </a:fld>
            <a:endParaRPr lang="id-ID"/>
          </a:p>
        </p:txBody>
      </p:sp>
    </p:spTree>
    <p:extLst>
      <p:ext uri="{BB962C8B-B14F-4D97-AF65-F5344CB8AC3E}">
        <p14:creationId xmlns:p14="http://schemas.microsoft.com/office/powerpoint/2010/main" val="3380536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id-ID" dirty="0"/>
              <a:t>Bm</a:t>
            </a:r>
            <a:r>
              <a:rPr lang="id-ID" baseline="0" dirty="0"/>
              <a:t> = ?</a:t>
            </a:r>
            <a:endParaRPr lang="id-ID" dirty="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A42BC6-1FD6-4D13-9573-E01CF7D0EAA3}" type="slidenum">
              <a:rPr lang="id-ID" smtClean="0"/>
              <a:pPr/>
              <a:t>22</a:t>
            </a:fld>
            <a:endParaRPr lang="id-ID"/>
          </a:p>
        </p:txBody>
      </p:sp>
    </p:spTree>
    <p:extLst>
      <p:ext uri="{BB962C8B-B14F-4D97-AF65-F5344CB8AC3E}">
        <p14:creationId xmlns:p14="http://schemas.microsoft.com/office/powerpoint/2010/main" val="286179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F6A97F-4CB9-42F9-8E66-343D166C30D3}" type="slidenum">
              <a:rPr lang="id-ID" smtClean="0"/>
              <a:pPr/>
              <a:t>14</a:t>
            </a:fld>
            <a:endParaRPr lang="id-ID"/>
          </a:p>
        </p:txBody>
      </p:sp>
    </p:spTree>
    <p:extLst>
      <p:ext uri="{BB962C8B-B14F-4D97-AF65-F5344CB8AC3E}">
        <p14:creationId xmlns:p14="http://schemas.microsoft.com/office/powerpoint/2010/main" val="129364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C765A1-A63F-4296-B2B0-CADC25E9563F}" type="slidenum">
              <a:rPr lang="id-ID" smtClean="0"/>
              <a:pPr/>
              <a:t>15</a:t>
            </a:fld>
            <a:endParaRPr lang="id-ID"/>
          </a:p>
        </p:txBody>
      </p:sp>
    </p:spTree>
    <p:extLst>
      <p:ext uri="{BB962C8B-B14F-4D97-AF65-F5344CB8AC3E}">
        <p14:creationId xmlns:p14="http://schemas.microsoft.com/office/powerpoint/2010/main" val="211079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662CC3-57EA-4B72-9636-895CF6492D76}" type="slidenum">
              <a:rPr lang="id-ID" smtClean="0"/>
              <a:pPr/>
              <a:t>16</a:t>
            </a:fld>
            <a:endParaRPr lang="id-ID"/>
          </a:p>
        </p:txBody>
      </p:sp>
    </p:spTree>
    <p:extLst>
      <p:ext uri="{BB962C8B-B14F-4D97-AF65-F5344CB8AC3E}">
        <p14:creationId xmlns:p14="http://schemas.microsoft.com/office/powerpoint/2010/main" val="31740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D98264-A769-42BE-976F-E26568714741}" type="slidenum">
              <a:rPr lang="id-ID" smtClean="0"/>
              <a:pPr/>
              <a:t>17</a:t>
            </a:fld>
            <a:endParaRPr lang="id-ID"/>
          </a:p>
        </p:txBody>
      </p:sp>
    </p:spTree>
    <p:extLst>
      <p:ext uri="{BB962C8B-B14F-4D97-AF65-F5344CB8AC3E}">
        <p14:creationId xmlns:p14="http://schemas.microsoft.com/office/powerpoint/2010/main" val="428264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id-ID" dirty="0"/>
              <a:t>Hubungan </a:t>
            </a:r>
            <a:r>
              <a:rPr lang="id-ID" i="1" dirty="0"/>
              <a:t>m</a:t>
            </a:r>
            <a:r>
              <a:rPr lang="id-ID" dirty="0"/>
              <a:t> dgn </a:t>
            </a:r>
            <a:r>
              <a:rPr lang="id-ID" i="1" u="none" dirty="0"/>
              <a:t>p    ?   Bagaimana Bm  ?</a:t>
            </a:r>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640988-4564-4EC5-977D-CFFA09BBCEED}" type="slidenum">
              <a:rPr lang="id-ID" smtClean="0"/>
              <a:pPr/>
              <a:t>18</a:t>
            </a:fld>
            <a:endParaRPr lang="id-ID"/>
          </a:p>
        </p:txBody>
      </p:sp>
    </p:spTree>
    <p:extLst>
      <p:ext uri="{BB962C8B-B14F-4D97-AF65-F5344CB8AC3E}">
        <p14:creationId xmlns:p14="http://schemas.microsoft.com/office/powerpoint/2010/main" val="1809099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r>
              <a:rPr lang="id-ID" dirty="0"/>
              <a:t>Apa hubungan </a:t>
            </a:r>
            <a:r>
              <a:rPr lang="id-ID" i="1" dirty="0"/>
              <a:t>m</a:t>
            </a:r>
            <a:r>
              <a:rPr lang="id-ID" baseline="0" dirty="0"/>
              <a:t> dgn </a:t>
            </a:r>
            <a:r>
              <a:rPr lang="id-ID" i="1" baseline="0" dirty="0"/>
              <a:t>p    ?; bagaimna Bm  ?</a:t>
            </a:r>
            <a:endParaRPr lang="id-ID" i="1" dirty="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7CD1E4-DC7F-4C04-AFA6-0F6441399381}" type="slidenum">
              <a:rPr lang="id-ID" smtClean="0"/>
              <a:pPr/>
              <a:t>19</a:t>
            </a:fld>
            <a:endParaRPr lang="id-ID"/>
          </a:p>
        </p:txBody>
      </p:sp>
    </p:spTree>
    <p:extLst>
      <p:ext uri="{BB962C8B-B14F-4D97-AF65-F5344CB8AC3E}">
        <p14:creationId xmlns:p14="http://schemas.microsoft.com/office/powerpoint/2010/main" val="362206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6A5BB1-94A7-4713-92E9-23325A5747A7}" type="slidenum">
              <a:rPr lang="id-ID" smtClean="0"/>
              <a:pPr/>
              <a:t>20</a:t>
            </a:fld>
            <a:endParaRPr lang="id-ID"/>
          </a:p>
        </p:txBody>
      </p:sp>
    </p:spTree>
    <p:extLst>
      <p:ext uri="{BB962C8B-B14F-4D97-AF65-F5344CB8AC3E}">
        <p14:creationId xmlns:p14="http://schemas.microsoft.com/office/powerpoint/2010/main" val="62407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26EEF5-9340-43F8-9E01-C8CD0535A8BE}" type="slidenum">
              <a:rPr lang="id-ID" smtClean="0"/>
              <a:pPr/>
              <a:t>21</a:t>
            </a:fld>
            <a:endParaRPr lang="id-ID"/>
          </a:p>
        </p:txBody>
      </p:sp>
    </p:spTree>
    <p:extLst>
      <p:ext uri="{BB962C8B-B14F-4D97-AF65-F5344CB8AC3E}">
        <p14:creationId xmlns:p14="http://schemas.microsoft.com/office/powerpoint/2010/main" val="1056469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39" name="Picture 15" descr="C:\Users\X60\Pictures\IMG_0007_21-copy-810x426.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865"/>
          <a:stretch/>
        </p:blipFill>
        <p:spPr bwMode="auto">
          <a:xfrm>
            <a:off x="235114" y="2474799"/>
            <a:ext cx="4840942" cy="43495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250825" y="368300"/>
            <a:ext cx="8642350" cy="20891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id-ID" altLang="id-ID"/>
          </a:p>
        </p:txBody>
      </p:sp>
      <p:sp>
        <p:nvSpPr>
          <p:cNvPr id="8"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a:p>
        </p:txBody>
      </p:sp>
      <p:sp>
        <p:nvSpPr>
          <p:cNvPr id="10" name="Titel 1"/>
          <p:cNvSpPr txBox="1">
            <a:spLocks/>
          </p:cNvSpPr>
          <p:nvPr/>
        </p:nvSpPr>
        <p:spPr bwMode="auto">
          <a:xfrm>
            <a:off x="338138" y="404664"/>
            <a:ext cx="6734175" cy="67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l" eaLnBrk="1" hangingPunct="1"/>
            <a:r>
              <a:rPr lang="en-US" altLang="id-ID" sz="2000" dirty="0">
                <a:solidFill>
                  <a:schemeClr val="bg1"/>
                </a:solidFill>
                <a:ea typeface="ＭＳ Ｐゴシック" pitchFamily="34" charset="-128"/>
              </a:rPr>
              <a:t>S</a:t>
            </a:r>
            <a:r>
              <a:rPr lang="id-ID" altLang="id-ID" sz="2000" dirty="0">
                <a:solidFill>
                  <a:schemeClr val="bg1"/>
                </a:solidFill>
                <a:ea typeface="ＭＳ Ｐゴシック" pitchFamily="34" charset="-128"/>
              </a:rPr>
              <a:t>1</a:t>
            </a:r>
            <a:r>
              <a:rPr lang="en-US" altLang="id-ID" sz="2000" dirty="0">
                <a:solidFill>
                  <a:schemeClr val="bg1"/>
                </a:solidFill>
                <a:ea typeface="ＭＳ Ｐゴシック" pitchFamily="34" charset="-128"/>
              </a:rPr>
              <a:t> </a:t>
            </a:r>
            <a:r>
              <a:rPr lang="en-US" altLang="id-ID" sz="2000" dirty="0" err="1">
                <a:solidFill>
                  <a:schemeClr val="bg1"/>
                </a:solidFill>
                <a:ea typeface="ＭＳ Ｐゴシック" pitchFamily="34" charset="-128"/>
              </a:rPr>
              <a:t>Teknik</a:t>
            </a:r>
            <a:r>
              <a:rPr lang="en-US" altLang="id-ID" sz="2000" baseline="0" dirty="0">
                <a:solidFill>
                  <a:schemeClr val="bg1"/>
                </a:solidFill>
                <a:ea typeface="ＭＳ Ｐゴシック" pitchFamily="34" charset="-128"/>
              </a:rPr>
              <a:t> Telekomunikasi</a:t>
            </a:r>
            <a:br>
              <a:rPr lang="de-DE" altLang="id-ID" sz="2000" dirty="0">
                <a:solidFill>
                  <a:schemeClr val="bg1"/>
                </a:solidFill>
                <a:ea typeface="ＭＳ Ｐゴシック" pitchFamily="34" charset="-128"/>
              </a:rPr>
            </a:br>
            <a:r>
              <a:rPr lang="id-ID" altLang="id-ID" sz="2000" dirty="0">
                <a:solidFill>
                  <a:schemeClr val="bg1"/>
                </a:solidFill>
                <a:ea typeface="ＭＳ Ｐゴシック" pitchFamily="34" charset="-128"/>
              </a:rPr>
              <a:t>Fakultas Teknik Elektro</a:t>
            </a:r>
            <a:endParaRPr lang="de-DE" altLang="id-ID" sz="2000" dirty="0">
              <a:solidFill>
                <a:schemeClr val="bg1"/>
              </a:solidFill>
              <a:ea typeface="ＭＳ Ｐゴシック" pitchFamily="34" charset="-128"/>
            </a:endParaRPr>
          </a:p>
        </p:txBody>
      </p:sp>
      <p:sp>
        <p:nvSpPr>
          <p:cNvPr id="11" name="Untertitel 2"/>
          <p:cNvSpPr txBox="1">
            <a:spLocks/>
          </p:cNvSpPr>
          <p:nvPr/>
        </p:nvSpPr>
        <p:spPr>
          <a:xfrm>
            <a:off x="281749" y="1988840"/>
            <a:ext cx="6856413" cy="36004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2000" b="1"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altLang="id-ID" sz="1800">
                <a:ea typeface="ＭＳ Ｐゴシック" pitchFamily="34" charset="-128"/>
              </a:rPr>
              <a:t>SISTEM</a:t>
            </a:r>
            <a:r>
              <a:rPr lang="en-ID" altLang="id-ID" sz="1800" baseline="0">
                <a:ea typeface="ＭＳ Ｐゴシック" pitchFamily="34" charset="-128"/>
              </a:rPr>
              <a:t> ANTRIAN</a:t>
            </a:r>
            <a:r>
              <a:rPr lang="id-ID" altLang="id-ID" sz="1800">
                <a:ea typeface="ＭＳ Ｐゴシック" pitchFamily="34" charset="-128"/>
              </a:rPr>
              <a:t> </a:t>
            </a:r>
            <a:r>
              <a:rPr lang="id-ID" altLang="id-ID" sz="1800" dirty="0">
                <a:ea typeface="ＭＳ Ｐゴシック" pitchFamily="34" charset="-128"/>
              </a:rPr>
              <a:t>| TTH3J3 | Kur</a:t>
            </a:r>
            <a:r>
              <a:rPr lang="id-ID" altLang="id-ID" sz="1800">
                <a:ea typeface="ＭＳ Ｐゴシック" pitchFamily="34" charset="-128"/>
              </a:rPr>
              <a:t>. 20</a:t>
            </a:r>
            <a:r>
              <a:rPr lang="en-ID" altLang="id-ID" sz="1800">
                <a:ea typeface="ＭＳ Ｐゴシック" pitchFamily="34" charset="-128"/>
              </a:rPr>
              <a:t>20</a:t>
            </a:r>
            <a:r>
              <a:rPr lang="id-ID" altLang="id-ID" sz="1800">
                <a:ea typeface="ＭＳ Ｐゴシック" pitchFamily="34" charset="-128"/>
              </a:rPr>
              <a:t> | 20</a:t>
            </a:r>
            <a:r>
              <a:rPr lang="en-ID" altLang="id-ID" sz="1800">
                <a:ea typeface="ＭＳ Ｐゴシック" pitchFamily="34" charset="-128"/>
              </a:rPr>
              <a:t>20</a:t>
            </a:r>
            <a:r>
              <a:rPr lang="id-ID" altLang="id-ID" sz="1800">
                <a:ea typeface="ＭＳ Ｐゴシック" pitchFamily="34" charset="-128"/>
              </a:rPr>
              <a:t>/20</a:t>
            </a:r>
            <a:r>
              <a:rPr lang="en-ID" altLang="id-ID" sz="1800">
                <a:ea typeface="ＭＳ Ｐゴシック" pitchFamily="34" charset="-128"/>
              </a:rPr>
              <a:t>21</a:t>
            </a:r>
            <a:endParaRPr lang="de-DE" altLang="id-ID" sz="1800" dirty="0">
              <a:ea typeface="ＭＳ Ｐゴシック" pitchFamily="34" charset="-128"/>
            </a:endParaRPr>
          </a:p>
        </p:txBody>
      </p:sp>
      <p:pic>
        <p:nvPicPr>
          <p:cNvPr id="1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88946" y="332656"/>
            <a:ext cx="1712912"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64860" y="2753023"/>
            <a:ext cx="1436998" cy="1786753"/>
          </a:xfrm>
          <a:prstGeom prst="rect">
            <a:avLst/>
          </a:prstGeom>
        </p:spPr>
      </p:pic>
      <p:sp>
        <p:nvSpPr>
          <p:cNvPr id="15" name="Titel 1"/>
          <p:cNvSpPr txBox="1">
            <a:spLocks/>
          </p:cNvSpPr>
          <p:nvPr userDrawn="1"/>
        </p:nvSpPr>
        <p:spPr bwMode="auto">
          <a:xfrm>
            <a:off x="362717" y="1170626"/>
            <a:ext cx="6734175" cy="67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l" eaLnBrk="1" hangingPunct="1"/>
            <a:endParaRPr lang="de-DE" altLang="id-ID" sz="2000" dirty="0">
              <a:solidFill>
                <a:schemeClr val="bg1"/>
              </a:solidFill>
              <a:ea typeface="ＭＳ Ｐゴシック" pitchFamily="34" charset="-128"/>
            </a:endParaRPr>
          </a:p>
        </p:txBody>
      </p:sp>
      <p:pic>
        <p:nvPicPr>
          <p:cNvPr id="9" name="Picture 8"/>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105254" y="2732263"/>
            <a:ext cx="2203050" cy="1862084"/>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5105254" y="4869160"/>
            <a:ext cx="3810838" cy="1718384"/>
          </a:xfrm>
          <a:prstGeom prst="rect">
            <a:avLst/>
          </a:prstGeom>
        </p:spPr>
      </p:pic>
    </p:spTree>
    <p:extLst>
      <p:ext uri="{BB962C8B-B14F-4D97-AF65-F5344CB8AC3E}">
        <p14:creationId xmlns:p14="http://schemas.microsoft.com/office/powerpoint/2010/main" val="125178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1E07E14-2FCE-4D03-B5BD-C7E6DC0C0336}" type="datetimeFigureOut">
              <a:rPr lang="id-ID" smtClean="0"/>
              <a:pPr/>
              <a:t>03/09/2020</a:t>
            </a:fld>
            <a:endParaRPr lang="id-ID"/>
          </a:p>
        </p:txBody>
      </p:sp>
      <p:sp>
        <p:nvSpPr>
          <p:cNvPr id="20" name="Footer Placeholder 19"/>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E87E83FB-08BB-4E59-8FE7-77DD629BD1D4}" type="slidenum">
              <a:rPr lang="id-ID" smtClean="0"/>
              <a:pPr/>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95174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a:p>
        </p:txBody>
      </p:sp>
      <p:sp>
        <p:nvSpPr>
          <p:cNvPr id="8" name="Line 14"/>
          <p:cNvSpPr>
            <a:spLocks noChangeShapeType="1"/>
          </p:cNvSpPr>
          <p:nvPr/>
        </p:nvSpPr>
        <p:spPr bwMode="auto">
          <a:xfrm>
            <a:off x="233300"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1"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
        <p:nvSpPr>
          <p:cNvPr id="12"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303498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10"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236082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11"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77377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4"/>
          <p:cNvSpPr>
            <a:spLocks noGrp="1"/>
          </p:cNvSpPr>
          <p:nvPr>
            <p:ph type="sldNum" sz="quarter" idx="11"/>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13" name="Footer Placeholder 3"/>
          <p:cNvSpPr>
            <a:spLocks noGrp="1"/>
          </p:cNvSpPr>
          <p:nvPr>
            <p:ph type="ftr" sz="quarter" idx="12"/>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270968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9"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52507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8"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28159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8"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316097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
        <p:nvSpPr>
          <p:cNvPr id="8"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155387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a:p>
        </p:txBody>
      </p:sp>
      <p:sp>
        <p:nvSpPr>
          <p:cNvPr id="2" name="Title Placeholder 1"/>
          <p:cNvSpPr>
            <a:spLocks noGrp="1"/>
          </p:cNvSpPr>
          <p:nvPr>
            <p:ph type="title"/>
          </p:nvPr>
        </p:nvSpPr>
        <p:spPr>
          <a:xfrm>
            <a:off x="457199" y="476672"/>
            <a:ext cx="6085911" cy="9409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7091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6543110" y="388285"/>
            <a:ext cx="2340000" cy="605890"/>
          </a:xfrm>
          <a:prstGeom prst="rect">
            <a:avLst/>
          </a:prstGeom>
        </p:spPr>
      </p:pic>
    </p:spTree>
    <p:extLst>
      <p:ext uri="{BB962C8B-B14F-4D97-AF65-F5344CB8AC3E}">
        <p14:creationId xmlns:p14="http://schemas.microsoft.com/office/powerpoint/2010/main" val="248637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38138" y="1083991"/>
            <a:ext cx="6734175" cy="904849"/>
          </a:xfrm>
        </p:spPr>
        <p:txBody>
          <a:bodyPr>
            <a:normAutofit/>
          </a:bodyPr>
          <a:lstStyle/>
          <a:p>
            <a:r>
              <a:rPr lang="id-ID" sz="3600" b="1">
                <a:solidFill>
                  <a:schemeClr val="bg1"/>
                </a:solidFill>
              </a:rPr>
              <a:t>Pen</a:t>
            </a:r>
            <a:r>
              <a:rPr lang="en-ID" sz="3600" b="1">
                <a:solidFill>
                  <a:schemeClr val="bg1"/>
                </a:solidFill>
              </a:rPr>
              <a:t>gukuran Trafik</a:t>
            </a:r>
            <a:endParaRPr lang="id-ID" sz="3600" b="1" dirty="0">
              <a:solidFill>
                <a:schemeClr val="bg1"/>
              </a:solidFill>
            </a:endParaRPr>
          </a:p>
        </p:txBody>
      </p:sp>
    </p:spTree>
    <p:extLst>
      <p:ext uri="{BB962C8B-B14F-4D97-AF65-F5344CB8AC3E}">
        <p14:creationId xmlns:p14="http://schemas.microsoft.com/office/powerpoint/2010/main" val="271555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Teori Sampling</a:t>
            </a:r>
          </a:p>
        </p:txBody>
      </p:sp>
      <p:sp>
        <p:nvSpPr>
          <p:cNvPr id="3" name="Content Placeholder 2"/>
          <p:cNvSpPr>
            <a:spLocks noGrp="1"/>
          </p:cNvSpPr>
          <p:nvPr>
            <p:ph idx="1"/>
          </p:nvPr>
        </p:nvSpPr>
        <p:spPr>
          <a:xfrm>
            <a:off x="457200" y="1600199"/>
            <a:ext cx="8229600" cy="803327"/>
          </a:xfrm>
        </p:spPr>
        <p:txBody>
          <a:bodyPr>
            <a:normAutofit lnSpcReduction="10000"/>
          </a:bodyPr>
          <a:lstStyle/>
          <a:p>
            <a:r>
              <a:rPr lang="en-ID" sz="2400"/>
              <a:t>Berikut ini tabel yang menghubungkan antara </a:t>
            </a:r>
            <a:r>
              <a:rPr lang="el-GR" sz="2400"/>
              <a:t>α</a:t>
            </a:r>
            <a:r>
              <a:rPr lang="en-ID" sz="2400"/>
              <a:t>/2, derajat kebebasan, dan nilai kritis t, pada Student’s t-distribution:</a:t>
            </a:r>
          </a:p>
          <a:p>
            <a:pPr marL="0" indent="0" algn="ctr">
              <a:buNone/>
            </a:pPr>
            <a:endParaRPr lang="en-ID"/>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10</a:t>
            </a:fld>
            <a:endParaRPr lang="id-ID"/>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71800" y="2403527"/>
            <a:ext cx="3771310" cy="2218417"/>
          </a:xfrm>
          <a:prstGeom prst="rect">
            <a:avLst/>
          </a:prstGeom>
        </p:spPr>
      </p:pic>
      <p:sp>
        <p:nvSpPr>
          <p:cNvPr id="7" name="Content Placeholder 2"/>
          <p:cNvSpPr txBox="1">
            <a:spLocks/>
          </p:cNvSpPr>
          <p:nvPr/>
        </p:nvSpPr>
        <p:spPr>
          <a:xfrm>
            <a:off x="457200" y="4813069"/>
            <a:ext cx="8229600" cy="168737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a:t>Nilai kritis t adalah nilai numerik pada sumbu t dimana luas daerah dibawah distribusi-t dengan derajat kebebasan n disebelah kanan t</a:t>
            </a:r>
            <a:r>
              <a:rPr lang="en-ID" baseline="-25000"/>
              <a:t>(</a:t>
            </a:r>
            <a:r>
              <a:rPr lang="el-GR" baseline="-25000"/>
              <a:t>α</a:t>
            </a:r>
            <a:r>
              <a:rPr lang="en-ID" baseline="-25000"/>
              <a:t>/2),n </a:t>
            </a:r>
            <a:r>
              <a:rPr lang="en-ID"/>
              <a:t>adalah </a:t>
            </a:r>
            <a:r>
              <a:rPr lang="el-GR"/>
              <a:t>α</a:t>
            </a:r>
            <a:r>
              <a:rPr lang="en-ID"/>
              <a:t>/2. </a:t>
            </a:r>
          </a:p>
          <a:p>
            <a:r>
              <a:rPr lang="en-ID"/>
              <a:t>Jadi, misalkan </a:t>
            </a:r>
            <a:r>
              <a:rPr lang="el-GR"/>
              <a:t>α</a:t>
            </a:r>
            <a:r>
              <a:rPr lang="en-ID"/>
              <a:t> =  5%, n = 10, maka angka 2.228 pada tabel diatas merupakan nilai dari t</a:t>
            </a:r>
            <a:r>
              <a:rPr lang="en-ID" baseline="-25000"/>
              <a:t>(</a:t>
            </a:r>
            <a:r>
              <a:rPr lang="el-GR" baseline="-25000"/>
              <a:t>α</a:t>
            </a:r>
            <a:r>
              <a:rPr lang="en-ID" baseline="-25000"/>
              <a:t>/2),n</a:t>
            </a:r>
            <a:r>
              <a:rPr lang="en-ID"/>
              <a:t> .</a:t>
            </a:r>
          </a:p>
        </p:txBody>
      </p:sp>
    </p:spTree>
    <p:extLst>
      <p:ext uri="{BB962C8B-B14F-4D97-AF65-F5344CB8AC3E}">
        <p14:creationId xmlns:p14="http://schemas.microsoft.com/office/powerpoint/2010/main" val="9673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Teori Sampling</a:t>
            </a:r>
          </a:p>
        </p:txBody>
      </p:sp>
      <p:sp>
        <p:nvSpPr>
          <p:cNvPr id="3" name="Content Placeholder 2"/>
          <p:cNvSpPr>
            <a:spLocks noGrp="1"/>
          </p:cNvSpPr>
          <p:nvPr>
            <p:ph idx="1"/>
          </p:nvPr>
        </p:nvSpPr>
        <p:spPr>
          <a:xfrm>
            <a:off x="457200" y="1600200"/>
            <a:ext cx="8229600" cy="2260848"/>
          </a:xfrm>
        </p:spPr>
        <p:txBody>
          <a:bodyPr>
            <a:normAutofit fontScale="70000" lnSpcReduction="20000"/>
          </a:bodyPr>
          <a:lstStyle/>
          <a:p>
            <a:r>
              <a:rPr lang="en-ID"/>
              <a:t>Agar hasil pengukuran mempunyai karakteristik IID, pengukuran tersebut sebaiknya dilakukan pada hari yang berbeda. Tetapi jika tidak dapat dilakukan, paling tidak pengukuran jangan dilakukan pada interval waktu yang berurutan. Pengukuran yang dilakukan pada interval waktu yang berurutan, akan membuka kemungkinan kanal sibuk pada interval tertentu akan berkorelasi dengan interval sebelum dan/atau setelahnya.</a:t>
            </a:r>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11</a:t>
            </a:fld>
            <a:endParaRPr lang="id-ID"/>
          </a:p>
        </p:txBody>
      </p:sp>
    </p:spTree>
    <p:extLst>
      <p:ext uri="{BB962C8B-B14F-4D97-AF65-F5344CB8AC3E}">
        <p14:creationId xmlns:p14="http://schemas.microsoft.com/office/powerpoint/2010/main" val="141009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Contoh Soal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199"/>
                <a:ext cx="8229600" cy="5258291"/>
              </a:xfrm>
            </p:spPr>
            <p:txBody>
              <a:bodyPr>
                <a:normAutofit fontScale="47500" lnSpcReduction="20000"/>
              </a:bodyPr>
              <a:lstStyle/>
              <a:p>
                <a:r>
                  <a:rPr lang="en-ID"/>
                  <a:t>Pada sebuah trunk group yang terdiri dari 30 kanal, terjadi 500 kali call attempt. Pengukuran ini dilakukan secara berulang sebanyak 11 kali, dan didapatkan nilai call congestion (dalam persen) sebagai berikut:</a:t>
                </a:r>
              </a:p>
              <a:p>
                <a:pPr marL="0" indent="0">
                  <a:buNone/>
                </a:pPr>
                <a:endParaRPr lang="en-ID" sz="1400"/>
              </a:p>
              <a:p>
                <a:pPr marL="0" indent="0" algn="ctr">
                  <a:buNone/>
                </a:pPr>
                <a:r>
                  <a:rPr lang="en-ID"/>
                  <a:t>{9.2, 3.6, 3.6, 2.0, 7.4, 2.2, 5.2, 5.4, 3.4, 2.0, 1.4 }</a:t>
                </a:r>
              </a:p>
              <a:p>
                <a:pPr marL="0" indent="0">
                  <a:buNone/>
                </a:pPr>
                <a:endParaRPr lang="en-ID" sz="1400"/>
              </a:p>
              <a:p>
                <a:r>
                  <a:rPr lang="en-ID"/>
                  <a:t>Tentukan nilai mean populasi dengan tingkat kepercayaan 95%. </a:t>
                </a:r>
              </a:p>
              <a:p>
                <a:pPr marL="0" indent="0">
                  <a:buNone/>
                </a:pPr>
                <a:endParaRPr lang="en-ID"/>
              </a:p>
              <a:p>
                <a:pPr marL="0" indent="0">
                  <a:buNone/>
                </a:pPr>
                <a:r>
                  <a:rPr lang="en-ID" b="1"/>
                  <a:t>Jawaban:</a:t>
                </a:r>
              </a:p>
              <a:p>
                <a:r>
                  <a:rPr lang="en-ID"/>
                  <a:t>Jumlah total dari data diatas adalah 45.4 dan jumlah total dari kuadratnya adalah 247.88. </a:t>
                </a:r>
              </a:p>
              <a:p>
                <a:r>
                  <a:rPr lang="en-ID"/>
                  <a:t>Maka nilai </a:t>
                </a:r>
                <a14:m>
                  <m:oMath xmlns:m="http://schemas.openxmlformats.org/officeDocument/2006/math">
                    <m:acc>
                      <m:accPr>
                        <m:chr m:val="̅"/>
                        <m:ctrlPr>
                          <a:rPr lang="en-ID" i="1" smtClean="0">
                            <a:latin typeface="Cambria Math" panose="02040503050406030204" pitchFamily="18" charset="0"/>
                          </a:rPr>
                        </m:ctrlPr>
                      </m:accPr>
                      <m:e>
                        <m:r>
                          <a:rPr lang="en-ID" b="0" i="1" smtClean="0">
                            <a:latin typeface="Cambria Math" panose="02040503050406030204" pitchFamily="18" charset="0"/>
                          </a:rPr>
                          <m:t>𝑋</m:t>
                        </m:r>
                      </m:e>
                    </m:acc>
                  </m:oMath>
                </a14:m>
                <a:r>
                  <a:rPr lang="en-ID"/>
                  <a:t>= 4.1273% dan s</a:t>
                </a:r>
                <a:r>
                  <a:rPr lang="en-ID" baseline="30000"/>
                  <a:t>2</a:t>
                </a:r>
                <a:r>
                  <a:rPr lang="en-ID"/>
                  <a:t> = 6.0502(%)</a:t>
                </a:r>
                <a:r>
                  <a:rPr lang="en-ID" baseline="30000"/>
                  <a:t>2</a:t>
                </a:r>
                <a:r>
                  <a:rPr lang="en-ID"/>
                  <a:t>.</a:t>
                </a:r>
              </a:p>
              <a:p>
                <a:r>
                  <a:rPr lang="en-ID"/>
                  <a:t>Pada tingkat kepercayaan 95%, maka berdasarkan tabel Distribusi Student-t, didapatkan nilai mean dari call congestion berada pada range:</a:t>
                </a:r>
              </a:p>
              <a:p>
                <a:pPr marL="0" indent="0">
                  <a:buNone/>
                </a:pPr>
                <a:endParaRPr lang="en-ID" sz="1700"/>
              </a:p>
              <a:p>
                <a:pPr marL="0" indent="0" algn="ctr">
                  <a:buNone/>
                </a:pPr>
                <a14:m>
                  <m:oMath xmlns:m="http://schemas.openxmlformats.org/officeDocument/2006/math">
                    <m:acc>
                      <m:accPr>
                        <m:chr m:val="̅"/>
                        <m:ctrlPr>
                          <a:rPr lang="en-ID" i="1" smtClean="0">
                            <a:latin typeface="Cambria Math" panose="02040503050406030204" pitchFamily="18" charset="0"/>
                          </a:rPr>
                        </m:ctrlPr>
                      </m:accPr>
                      <m:e>
                        <m:r>
                          <a:rPr lang="en-ID" b="0" i="1" smtClean="0">
                            <a:latin typeface="Cambria Math" panose="02040503050406030204" pitchFamily="18" charset="0"/>
                          </a:rPr>
                          <m:t>𝑋</m:t>
                        </m:r>
                      </m:e>
                    </m:acc>
                    <m:r>
                      <a:rPr lang="en-ID" i="1" smtClean="0">
                        <a:latin typeface="Cambria Math" panose="02040503050406030204" pitchFamily="18" charset="0"/>
                        <a:ea typeface="Cambria Math" panose="02040503050406030204" pitchFamily="18" charset="0"/>
                      </a:rPr>
                      <m:t>±</m:t>
                    </m:r>
                    <m:sSub>
                      <m:sSubPr>
                        <m:ctrlPr>
                          <a:rPr lang="en-ID" i="1" smtClean="0">
                            <a:latin typeface="Cambria Math" panose="02040503050406030204" pitchFamily="18" charset="0"/>
                            <a:ea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𝑡</m:t>
                        </m:r>
                      </m:e>
                      <m:sub>
                        <m:d>
                          <m:dPr>
                            <m:ctrlPr>
                              <a:rPr lang="en-ID" b="0" i="1" smtClean="0">
                                <a:latin typeface="Cambria Math" panose="02040503050406030204" pitchFamily="18" charset="0"/>
                                <a:ea typeface="Cambria Math" panose="02040503050406030204" pitchFamily="18" charset="0"/>
                              </a:rPr>
                            </m:ctrlPr>
                          </m:dPr>
                          <m:e>
                            <m:r>
                              <a:rPr lang="en-ID" b="0" i="1" smtClean="0">
                                <a:latin typeface="Cambria Math" panose="02040503050406030204" pitchFamily="18" charset="0"/>
                                <a:ea typeface="Cambria Math" panose="02040503050406030204" pitchFamily="18" charset="0"/>
                              </a:rPr>
                              <m:t>𝑛</m:t>
                            </m:r>
                            <m:r>
                              <a:rPr lang="en-ID" b="0" i="1" smtClean="0">
                                <a:latin typeface="Cambria Math" panose="02040503050406030204" pitchFamily="18" charset="0"/>
                                <a:ea typeface="Cambria Math" panose="02040503050406030204" pitchFamily="18" charset="0"/>
                              </a:rPr>
                              <m:t>−1</m:t>
                            </m:r>
                          </m:e>
                        </m:d>
                        <m:r>
                          <a:rPr lang="en-ID" b="0" i="1" smtClean="0">
                            <a:latin typeface="Cambria Math" panose="02040503050406030204" pitchFamily="18" charset="0"/>
                            <a:ea typeface="Cambria Math" panose="02040503050406030204" pitchFamily="18" charset="0"/>
                          </a:rPr>
                          <m:t>,(1−</m:t>
                        </m:r>
                        <m:r>
                          <a:rPr lang="en-ID" b="0" i="1" smtClean="0">
                            <a:latin typeface="Cambria Math" panose="02040503050406030204" pitchFamily="18" charset="0"/>
                            <a:ea typeface="Cambria Math" panose="02040503050406030204" pitchFamily="18" charset="0"/>
                          </a:rPr>
                          <m:t>𝛼</m:t>
                        </m:r>
                        <m:r>
                          <a:rPr lang="en-ID" b="0" i="1" smtClean="0">
                            <a:latin typeface="Cambria Math" panose="02040503050406030204" pitchFamily="18" charset="0"/>
                            <a:ea typeface="Cambria Math" panose="02040503050406030204" pitchFamily="18" charset="0"/>
                          </a:rPr>
                          <m:t>)/2</m:t>
                        </m:r>
                      </m:sub>
                    </m:sSub>
                    <m:r>
                      <a:rPr lang="en-ID" b="0" i="1" smtClean="0">
                        <a:latin typeface="Cambria Math" panose="02040503050406030204" pitchFamily="18" charset="0"/>
                        <a:ea typeface="Cambria Math" panose="02040503050406030204" pitchFamily="18" charset="0"/>
                      </a:rPr>
                      <m:t>.</m:t>
                    </m:r>
                    <m:rad>
                      <m:radPr>
                        <m:degHide m:val="on"/>
                        <m:ctrlPr>
                          <a:rPr lang="en-ID" b="0" i="1" smtClean="0">
                            <a:latin typeface="Cambria Math" panose="02040503050406030204" pitchFamily="18" charset="0"/>
                            <a:ea typeface="Cambria Math" panose="02040503050406030204" pitchFamily="18" charset="0"/>
                          </a:rPr>
                        </m:ctrlPr>
                      </m:radPr>
                      <m:deg/>
                      <m:e>
                        <m:f>
                          <m:fPr>
                            <m:ctrlPr>
                              <a:rPr lang="en-ID" b="0" i="1" smtClean="0">
                                <a:latin typeface="Cambria Math" panose="02040503050406030204" pitchFamily="18" charset="0"/>
                                <a:ea typeface="Cambria Math" panose="02040503050406030204" pitchFamily="18" charset="0"/>
                              </a:rPr>
                            </m:ctrlPr>
                          </m:fPr>
                          <m:num>
                            <m:sSup>
                              <m:sSupPr>
                                <m:ctrlPr>
                                  <a:rPr lang="en-ID" b="0" i="1" smtClean="0">
                                    <a:latin typeface="Cambria Math" panose="02040503050406030204" pitchFamily="18" charset="0"/>
                                    <a:ea typeface="Cambria Math" panose="02040503050406030204" pitchFamily="18" charset="0"/>
                                  </a:rPr>
                                </m:ctrlPr>
                              </m:sSupPr>
                              <m:e>
                                <m:r>
                                  <a:rPr lang="en-ID" b="0" i="1" smtClean="0">
                                    <a:latin typeface="Cambria Math" panose="02040503050406030204" pitchFamily="18" charset="0"/>
                                    <a:ea typeface="Cambria Math" panose="02040503050406030204" pitchFamily="18" charset="0"/>
                                  </a:rPr>
                                  <m:t>𝑠</m:t>
                                </m:r>
                              </m:e>
                              <m:sup>
                                <m:r>
                                  <a:rPr lang="en-ID" b="0" i="1" smtClean="0">
                                    <a:latin typeface="Cambria Math" panose="02040503050406030204" pitchFamily="18" charset="0"/>
                                    <a:ea typeface="Cambria Math" panose="02040503050406030204" pitchFamily="18" charset="0"/>
                                  </a:rPr>
                                  <m:t>2</m:t>
                                </m:r>
                              </m:sup>
                            </m:sSup>
                          </m:num>
                          <m:den>
                            <m:r>
                              <a:rPr lang="en-ID" b="0" i="1" smtClean="0">
                                <a:latin typeface="Cambria Math" panose="02040503050406030204" pitchFamily="18" charset="0"/>
                                <a:ea typeface="Cambria Math" panose="02040503050406030204" pitchFamily="18" charset="0"/>
                              </a:rPr>
                              <m:t>𝑛</m:t>
                            </m:r>
                          </m:den>
                        </m:f>
                      </m:e>
                    </m:rad>
                  </m:oMath>
                </a14:m>
                <a:r>
                  <a:rPr lang="en-ID"/>
                  <a:t> = 4.1273 ± 2.2282. </a:t>
                </a:r>
                <a14:m>
                  <m:oMath xmlns:m="http://schemas.openxmlformats.org/officeDocument/2006/math">
                    <m:rad>
                      <m:radPr>
                        <m:degHide m:val="on"/>
                        <m:ctrlPr>
                          <a:rPr lang="en-ID" i="1" smtClean="0">
                            <a:latin typeface="Cambria Math" panose="02040503050406030204" pitchFamily="18" charset="0"/>
                          </a:rPr>
                        </m:ctrlPr>
                      </m:radPr>
                      <m:deg/>
                      <m:e>
                        <m:f>
                          <m:fPr>
                            <m:ctrlPr>
                              <a:rPr lang="en-ID" i="1" smtClean="0">
                                <a:latin typeface="Cambria Math" panose="02040503050406030204" pitchFamily="18" charset="0"/>
                              </a:rPr>
                            </m:ctrlPr>
                          </m:fPr>
                          <m:num>
                            <m:r>
                              <a:rPr lang="en-ID" b="0" i="1" smtClean="0">
                                <a:latin typeface="Cambria Math" panose="02040503050406030204" pitchFamily="18" charset="0"/>
                              </a:rPr>
                              <m:t>6.0505</m:t>
                            </m:r>
                          </m:num>
                          <m:den>
                            <m:r>
                              <a:rPr lang="en-ID" b="0" i="1" smtClean="0">
                                <a:latin typeface="Cambria Math" panose="02040503050406030204" pitchFamily="18" charset="0"/>
                              </a:rPr>
                              <m:t>11</m:t>
                            </m:r>
                          </m:den>
                        </m:f>
                      </m:e>
                    </m:rad>
                  </m:oMath>
                </a14:m>
                <a:r>
                  <a:rPr lang="en-ID"/>
                  <a:t> = 4.1273 ± 1.6523</a:t>
                </a:r>
              </a:p>
              <a:p>
                <a:pPr marL="0" indent="0" algn="ctr">
                  <a:buNone/>
                </a:pPr>
                <a:endParaRPr lang="en-ID" sz="1500"/>
              </a:p>
              <a:p>
                <a:r>
                  <a:rPr lang="en-ID"/>
                  <a:t>Dengan demikian untuk tingkat kepercayaan 95%, nilai mean populasi berada pada range: 2.47 – 5.78 . Range 2.47 – 5.78 disebut dengan confidence interval.</a:t>
                </a:r>
              </a:p>
              <a:p>
                <a:r>
                  <a:rPr lang="en-ID"/>
                  <a:t>Jika kita ingin menurunkan lebar confidence interval dengan faktor 10, maka jumlah pengukuran harus ditingkatkan sebanyak 100 kali. Jadi, dari jumlah pengukuran yang semula 11 kali, menjadi 1100 kali. </a:t>
                </a:r>
              </a:p>
              <a:p>
                <a:endParaRPr lang="en-ID"/>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199"/>
                <a:ext cx="8229600" cy="5258291"/>
              </a:xfrm>
              <a:blipFill>
                <a:blip r:embed="rId2"/>
                <a:stretch>
                  <a:fillRect l="-296" t="-927"/>
                </a:stretch>
              </a:blipFill>
            </p:spPr>
            <p:txBody>
              <a:bodyPr/>
              <a:lstStyle/>
              <a:p>
                <a:r>
                  <a:rPr lang="en-ID">
                    <a:noFill/>
                  </a:rPr>
                  <a:t> </a:t>
                </a:r>
              </a:p>
            </p:txBody>
          </p:sp>
        </mc:Fallback>
      </mc:AlternateContent>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12</a:t>
            </a:fld>
            <a:endParaRPr lang="id-ID"/>
          </a:p>
        </p:txBody>
      </p:sp>
    </p:spTree>
    <p:extLst>
      <p:ext uri="{BB962C8B-B14F-4D97-AF65-F5344CB8AC3E}">
        <p14:creationId xmlns:p14="http://schemas.microsoft.com/office/powerpoint/2010/main" val="29004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58200" y="0"/>
            <a:ext cx="685800" cy="457200"/>
          </a:xfrm>
        </p:spPr>
        <p:txBody>
          <a:bodyPr/>
          <a:lstStyle/>
          <a:p>
            <a:pPr>
              <a:defRPr/>
            </a:pPr>
            <a:fld id="{0610624F-AD4E-4028-B5BA-1D06E84294CC}" type="slidenum">
              <a:rPr lang="en-US"/>
              <a:pPr>
                <a:defRPr/>
              </a:pPr>
              <a:t>13</a:t>
            </a:fld>
            <a:endParaRPr lang="en-US"/>
          </a:p>
        </p:txBody>
      </p:sp>
      <p:sp>
        <p:nvSpPr>
          <p:cNvPr id="10242" name="Rectangle 2"/>
          <p:cNvSpPr>
            <a:spLocks noGrp="1" noChangeArrowheads="1"/>
          </p:cNvSpPr>
          <p:nvPr>
            <p:ph type="title"/>
          </p:nvPr>
        </p:nvSpPr>
        <p:spPr/>
        <p:txBody>
          <a:bodyPr>
            <a:noAutofit/>
          </a:bodyPr>
          <a:lstStyle/>
          <a:p>
            <a:pPr>
              <a:defRPr/>
            </a:pPr>
            <a:r>
              <a:rPr lang="en-US" sz="3200" dirty="0" err="1"/>
              <a:t>Konversi</a:t>
            </a:r>
            <a:r>
              <a:rPr lang="en-US" sz="3200" dirty="0"/>
              <a:t> </a:t>
            </a:r>
            <a:r>
              <a:rPr lang="id-ID" sz="3200" dirty="0"/>
              <a:t>Carried Traffic ke Offered Traffic</a:t>
            </a:r>
          </a:p>
        </p:txBody>
      </p:sp>
      <p:sp>
        <p:nvSpPr>
          <p:cNvPr id="7172" name="Rectangle 3"/>
          <p:cNvSpPr>
            <a:spLocks noGrp="1" noChangeArrowheads="1"/>
          </p:cNvSpPr>
          <p:nvPr>
            <p:ph type="body" idx="1"/>
          </p:nvPr>
        </p:nvSpPr>
        <p:spPr>
          <a:xfrm>
            <a:off x="251520" y="1412776"/>
            <a:ext cx="4042792" cy="4637111"/>
          </a:xfrm>
        </p:spPr>
        <p:txBody>
          <a:bodyPr/>
          <a:lstStyle/>
          <a:p>
            <a:r>
              <a:rPr lang="en-US" sz="2400" dirty="0" err="1"/>
              <a:t>Untuk</a:t>
            </a:r>
            <a:r>
              <a:rPr lang="en-US" sz="2400" dirty="0"/>
              <a:t> </a:t>
            </a:r>
            <a:r>
              <a:rPr lang="en-US" sz="2400" dirty="0" err="1"/>
              <a:t>keperluan</a:t>
            </a:r>
            <a:r>
              <a:rPr lang="en-US" sz="2400" dirty="0"/>
              <a:t> </a:t>
            </a:r>
            <a:r>
              <a:rPr lang="en-US" sz="2400" dirty="0" err="1"/>
              <a:t>pendimensian</a:t>
            </a:r>
            <a:r>
              <a:rPr lang="en-US" sz="2400" dirty="0"/>
              <a:t> </a:t>
            </a:r>
            <a:r>
              <a:rPr lang="id-ID" sz="2400" dirty="0"/>
              <a:t>&amp; </a:t>
            </a:r>
            <a:r>
              <a:rPr lang="en-US" sz="2400" dirty="0" err="1"/>
              <a:t>analisa</a:t>
            </a:r>
            <a:r>
              <a:rPr lang="en-US" sz="2400" dirty="0"/>
              <a:t> </a:t>
            </a:r>
            <a:r>
              <a:rPr lang="en-US" sz="2400" dirty="0" err="1"/>
              <a:t>kinerja</a:t>
            </a:r>
            <a:r>
              <a:rPr lang="en-US" sz="2400" dirty="0"/>
              <a:t> </a:t>
            </a:r>
            <a:r>
              <a:rPr lang="en-US" sz="2400" dirty="0" err="1"/>
              <a:t>jaringan</a:t>
            </a:r>
            <a:r>
              <a:rPr lang="en-US" sz="2400" dirty="0"/>
              <a:t>, </a:t>
            </a:r>
            <a:r>
              <a:rPr lang="en-US" sz="2400" dirty="0" err="1"/>
              <a:t>diperlukan</a:t>
            </a:r>
            <a:r>
              <a:rPr lang="en-US" sz="2400" dirty="0"/>
              <a:t> </a:t>
            </a:r>
            <a:r>
              <a:rPr lang="en-US" sz="2400" dirty="0" err="1"/>
              <a:t>informasi</a:t>
            </a:r>
            <a:r>
              <a:rPr lang="en-US" sz="2400" dirty="0"/>
              <a:t> </a:t>
            </a:r>
            <a:r>
              <a:rPr lang="en-US" sz="2400" dirty="0" err="1"/>
              <a:t>trafik</a:t>
            </a:r>
            <a:r>
              <a:rPr lang="en-US" sz="2400" dirty="0"/>
              <a:t> </a:t>
            </a:r>
            <a:r>
              <a:rPr lang="en-US" sz="2400" dirty="0" err="1"/>
              <a:t>ditawarkan</a:t>
            </a:r>
            <a:r>
              <a:rPr lang="en-US" sz="2400" dirty="0"/>
              <a:t> </a:t>
            </a:r>
            <a:r>
              <a:rPr lang="en-US" sz="2400" dirty="0" err="1"/>
              <a:t>ke</a:t>
            </a:r>
            <a:r>
              <a:rPr lang="en-US" sz="2400" dirty="0"/>
              <a:t> </a:t>
            </a:r>
            <a:r>
              <a:rPr lang="en-US" sz="2400" dirty="0" err="1"/>
              <a:t>jaringan</a:t>
            </a:r>
            <a:r>
              <a:rPr lang="en-US" sz="2400" dirty="0"/>
              <a:t> (offered traffic)</a:t>
            </a:r>
            <a:r>
              <a:rPr lang="id-ID" sz="2400" dirty="0">
                <a:sym typeface="Wingdings" pitchFamily="2" charset="2"/>
              </a:rPr>
              <a:t> A</a:t>
            </a:r>
            <a:endParaRPr lang="en-US" sz="2400" dirty="0"/>
          </a:p>
          <a:p>
            <a:r>
              <a:rPr lang="en-US" sz="2400" dirty="0" err="1"/>
              <a:t>Jenis</a:t>
            </a:r>
            <a:r>
              <a:rPr lang="en-US" sz="2400" dirty="0"/>
              <a:t> </a:t>
            </a:r>
            <a:r>
              <a:rPr lang="en-US" sz="2400" dirty="0" err="1"/>
              <a:t>trafik</a:t>
            </a:r>
            <a:r>
              <a:rPr lang="en-US" sz="2400" dirty="0"/>
              <a:t> yang </a:t>
            </a:r>
            <a:r>
              <a:rPr lang="id-ID" sz="2400" dirty="0"/>
              <a:t>bisa</a:t>
            </a:r>
            <a:r>
              <a:rPr lang="en-US" sz="2400" dirty="0"/>
              <a:t> </a:t>
            </a:r>
            <a:r>
              <a:rPr lang="en-US" sz="2400" dirty="0" err="1"/>
              <a:t>diukur</a:t>
            </a:r>
            <a:r>
              <a:rPr lang="en-US" sz="2400" dirty="0"/>
              <a:t> </a:t>
            </a:r>
            <a:r>
              <a:rPr lang="en-US" sz="2400" dirty="0" err="1"/>
              <a:t>adalah</a:t>
            </a:r>
            <a:r>
              <a:rPr lang="en-US" sz="2400" dirty="0"/>
              <a:t> </a:t>
            </a:r>
            <a:r>
              <a:rPr lang="en-US" sz="2400" i="1" dirty="0"/>
              <a:t>carried traffic</a:t>
            </a:r>
            <a:r>
              <a:rPr lang="id-ID" sz="2400" dirty="0"/>
              <a:t>(</a:t>
            </a:r>
            <a:r>
              <a:rPr lang="id-ID" sz="2400" i="1" dirty="0"/>
              <a:t>Y</a:t>
            </a:r>
            <a:r>
              <a:rPr lang="id-ID" sz="2400" dirty="0"/>
              <a:t>)</a:t>
            </a:r>
            <a:endParaRPr lang="en-US" sz="2400" dirty="0"/>
          </a:p>
          <a:p>
            <a:pPr lvl="1"/>
            <a:r>
              <a:rPr lang="id-ID" sz="2400" dirty="0"/>
              <a:t> </a:t>
            </a:r>
            <a:r>
              <a:rPr lang="en-US" sz="2400" dirty="0" err="1"/>
              <a:t>Diperlukan</a:t>
            </a:r>
            <a:r>
              <a:rPr lang="en-US" sz="2400" dirty="0"/>
              <a:t> </a:t>
            </a:r>
            <a:r>
              <a:rPr lang="en-US" sz="2400" dirty="0" err="1"/>
              <a:t>metoda</a:t>
            </a:r>
            <a:r>
              <a:rPr lang="en-US" sz="2400" dirty="0"/>
              <a:t> </a:t>
            </a:r>
            <a:r>
              <a:rPr lang="en-US" sz="2400" dirty="0" err="1"/>
              <a:t>untuk</a:t>
            </a:r>
            <a:r>
              <a:rPr lang="en-US" sz="2400" dirty="0"/>
              <a:t> </a:t>
            </a:r>
            <a:r>
              <a:rPr lang="en-US" sz="2400" dirty="0" err="1"/>
              <a:t>konversi</a:t>
            </a:r>
            <a:r>
              <a:rPr lang="en-US" sz="2400" dirty="0"/>
              <a:t> </a:t>
            </a:r>
            <a:r>
              <a:rPr lang="en-US" sz="2400" i="1" dirty="0"/>
              <a:t>carried traffic</a:t>
            </a:r>
            <a:r>
              <a:rPr lang="id-ID" sz="2400" i="1" dirty="0"/>
              <a:t> </a:t>
            </a:r>
            <a:r>
              <a:rPr lang="id-ID" sz="2400" dirty="0"/>
              <a:t>(</a:t>
            </a:r>
            <a:r>
              <a:rPr lang="id-ID" sz="2400" i="1" dirty="0"/>
              <a:t>Y</a:t>
            </a:r>
            <a:r>
              <a:rPr lang="id-ID" sz="2400" dirty="0"/>
              <a:t>)</a:t>
            </a:r>
            <a:r>
              <a:rPr lang="en-US" sz="2400" i="1" dirty="0"/>
              <a:t> </a:t>
            </a:r>
            <a:r>
              <a:rPr lang="en-US" sz="2400" dirty="0" err="1"/>
              <a:t>ke</a:t>
            </a:r>
            <a:r>
              <a:rPr lang="en-US" sz="2400" dirty="0"/>
              <a:t> </a:t>
            </a:r>
            <a:r>
              <a:rPr lang="en-US" sz="2400" i="1" dirty="0"/>
              <a:t>offered traffic</a:t>
            </a:r>
            <a:r>
              <a:rPr lang="id-ID" sz="2400" i="1" dirty="0"/>
              <a:t> </a:t>
            </a:r>
            <a:r>
              <a:rPr lang="id-ID" sz="2400" dirty="0"/>
              <a:t>(</a:t>
            </a:r>
            <a:r>
              <a:rPr lang="id-ID" sz="2400" i="1" dirty="0"/>
              <a:t>A</a:t>
            </a:r>
            <a:r>
              <a:rPr lang="id-ID" sz="2400" dirty="0"/>
              <a:t>)</a:t>
            </a:r>
            <a:endParaRPr lang="en-US" sz="2400" dirty="0"/>
          </a:p>
        </p:txBody>
      </p:sp>
      <p:graphicFrame>
        <p:nvGraphicFramePr>
          <p:cNvPr id="5" name="Diagram 4"/>
          <p:cNvGraphicFramePr/>
          <p:nvPr/>
        </p:nvGraphicFramePr>
        <p:xfrm>
          <a:off x="4644008" y="1484784"/>
          <a:ext cx="4392488" cy="4637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7826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58200" y="0"/>
            <a:ext cx="685800" cy="457200"/>
          </a:xfrm>
        </p:spPr>
        <p:txBody>
          <a:bodyPr/>
          <a:lstStyle/>
          <a:p>
            <a:pPr>
              <a:defRPr/>
            </a:pPr>
            <a:fld id="{919E563D-674B-4EB4-A1AF-2A05E90C1805}" type="slidenum">
              <a:rPr lang="en-US"/>
              <a:pPr>
                <a:defRPr/>
              </a:pPr>
              <a:t>14</a:t>
            </a:fld>
            <a:endParaRPr lang="en-US"/>
          </a:p>
        </p:txBody>
      </p:sp>
      <p:sp>
        <p:nvSpPr>
          <p:cNvPr id="12290" name="Rectangle 2"/>
          <p:cNvSpPr>
            <a:spLocks noGrp="1" noChangeArrowheads="1"/>
          </p:cNvSpPr>
          <p:nvPr>
            <p:ph type="title"/>
          </p:nvPr>
        </p:nvSpPr>
        <p:spPr/>
        <p:txBody>
          <a:bodyPr/>
          <a:lstStyle/>
          <a:p>
            <a:pPr>
              <a:defRPr/>
            </a:pPr>
            <a:r>
              <a:rPr lang="en-US"/>
              <a:t>Klasifikasi kasus</a:t>
            </a:r>
          </a:p>
        </p:txBody>
      </p:sp>
      <p:graphicFrame>
        <p:nvGraphicFramePr>
          <p:cNvPr id="8" name="Diagram 7"/>
          <p:cNvGraphicFramePr/>
          <p:nvPr/>
        </p:nvGraphicFramePr>
        <p:xfrm>
          <a:off x="539552" y="1457400"/>
          <a:ext cx="8352928" cy="470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96492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484784"/>
            <a:ext cx="3000375" cy="720080"/>
          </a:xfrm>
          <a:prstGeom prst="rect">
            <a:avLst/>
          </a:prstGeom>
          <a:ln w="28575">
            <a:solidFill>
              <a:srgbClr val="00B050"/>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id-ID"/>
          </a:p>
        </p:txBody>
      </p:sp>
      <p:sp>
        <p:nvSpPr>
          <p:cNvPr id="4" name="Slide Number Placeholder 4"/>
          <p:cNvSpPr>
            <a:spLocks noGrp="1"/>
          </p:cNvSpPr>
          <p:nvPr>
            <p:ph type="sldNum" sz="quarter" idx="4294967295"/>
          </p:nvPr>
        </p:nvSpPr>
        <p:spPr>
          <a:xfrm>
            <a:off x="8458200" y="0"/>
            <a:ext cx="685800" cy="457200"/>
          </a:xfrm>
        </p:spPr>
        <p:txBody>
          <a:bodyPr/>
          <a:lstStyle/>
          <a:p>
            <a:pPr>
              <a:defRPr/>
            </a:pPr>
            <a:fld id="{B58B1FDE-331C-4946-B0B9-FDA10BB5C81B}" type="slidenum">
              <a:rPr lang="en-US"/>
              <a:pPr>
                <a:defRPr/>
              </a:pPr>
              <a:t>15</a:t>
            </a:fld>
            <a:endParaRPr lang="en-US"/>
          </a:p>
        </p:txBody>
      </p:sp>
      <p:sp>
        <p:nvSpPr>
          <p:cNvPr id="13314" name="Rectangle 2"/>
          <p:cNvSpPr>
            <a:spLocks noGrp="1" noChangeArrowheads="1"/>
          </p:cNvSpPr>
          <p:nvPr>
            <p:ph type="title"/>
          </p:nvPr>
        </p:nvSpPr>
        <p:spPr/>
        <p:txBody>
          <a:bodyPr/>
          <a:lstStyle/>
          <a:p>
            <a:pPr>
              <a:defRPr/>
            </a:pPr>
            <a:r>
              <a:rPr lang="en-US" dirty="0" err="1"/>
              <a:t>Rumus</a:t>
            </a:r>
            <a:r>
              <a:rPr lang="en-US" dirty="0"/>
              <a:t> </a:t>
            </a:r>
            <a:r>
              <a:rPr lang="en-US" dirty="0" err="1"/>
              <a:t>Dasar</a:t>
            </a:r>
            <a:r>
              <a:rPr lang="id-ID" dirty="0"/>
              <a:t> </a:t>
            </a:r>
            <a:r>
              <a:rPr lang="id-ID" i="1" dirty="0"/>
              <a:t>Carried Traffic</a:t>
            </a:r>
            <a:endParaRPr lang="en-US" i="1" dirty="0"/>
          </a:p>
        </p:txBody>
      </p:sp>
      <p:sp>
        <p:nvSpPr>
          <p:cNvPr id="10245" name="Rectangle 3"/>
          <p:cNvSpPr>
            <a:spLocks noGrp="1" noChangeArrowheads="1"/>
          </p:cNvSpPr>
          <p:nvPr>
            <p:ph type="body" idx="1"/>
          </p:nvPr>
        </p:nvSpPr>
        <p:spPr>
          <a:xfrm>
            <a:off x="395536" y="1484784"/>
            <a:ext cx="3024336" cy="3312368"/>
          </a:xfrm>
        </p:spPr>
        <p:txBody>
          <a:bodyPr/>
          <a:lstStyle/>
          <a:p>
            <a:pPr algn="ctr">
              <a:buFontTx/>
              <a:buNone/>
            </a:pPr>
            <a:r>
              <a:rPr lang="en-US" sz="3600" b="1" dirty="0"/>
              <a:t>Y = A (1 – B)</a:t>
            </a:r>
            <a:endParaRPr lang="id-ID" sz="3600" b="1" dirty="0"/>
          </a:p>
          <a:p>
            <a:pPr lvl="1"/>
            <a:endParaRPr lang="id-ID" sz="2400" dirty="0"/>
          </a:p>
          <a:p>
            <a:pPr marL="361950" lvl="1" indent="-361950"/>
            <a:r>
              <a:rPr lang="en-US" sz="2400" dirty="0"/>
              <a:t>Y = </a:t>
            </a:r>
            <a:r>
              <a:rPr lang="en-US" sz="2400" dirty="0" err="1"/>
              <a:t>trafik</a:t>
            </a:r>
            <a:r>
              <a:rPr lang="en-US" sz="2400" dirty="0"/>
              <a:t> yang </a:t>
            </a:r>
            <a:r>
              <a:rPr lang="en-US" sz="2400" dirty="0" err="1"/>
              <a:t>dimuat</a:t>
            </a:r>
            <a:r>
              <a:rPr lang="en-US" sz="2400" dirty="0"/>
              <a:t> (</a:t>
            </a:r>
            <a:r>
              <a:rPr lang="en-US" sz="2400" i="1" dirty="0"/>
              <a:t>carried traffic</a:t>
            </a:r>
            <a:r>
              <a:rPr lang="en-US" sz="2400" dirty="0"/>
              <a:t>)</a:t>
            </a:r>
          </a:p>
          <a:p>
            <a:pPr marL="361950" lvl="1" indent="-361950"/>
            <a:r>
              <a:rPr lang="en-US" sz="2400" dirty="0"/>
              <a:t>A = </a:t>
            </a:r>
            <a:r>
              <a:rPr lang="en-US" sz="2400" i="1" dirty="0"/>
              <a:t>Offered traffic</a:t>
            </a:r>
          </a:p>
          <a:p>
            <a:pPr marL="361950" lvl="1" indent="-361950"/>
            <a:r>
              <a:rPr lang="en-US" sz="2400" dirty="0"/>
              <a:t>B = </a:t>
            </a:r>
            <a:r>
              <a:rPr lang="en-US" sz="2400" dirty="0" err="1"/>
              <a:t>Kongesti</a:t>
            </a:r>
            <a:endParaRPr lang="en-US" sz="2400" dirty="0"/>
          </a:p>
        </p:txBody>
      </p:sp>
      <p:sp>
        <p:nvSpPr>
          <p:cNvPr id="6" name="Rectangle 3"/>
          <p:cNvSpPr txBox="1">
            <a:spLocks noChangeArrowheads="1"/>
          </p:cNvSpPr>
          <p:nvPr/>
        </p:nvSpPr>
        <p:spPr bwMode="auto">
          <a:xfrm>
            <a:off x="3851920" y="2276872"/>
            <a:ext cx="5256584" cy="3384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B </a:t>
            </a:r>
            <a:r>
              <a:rPr kumimoji="0" lang="id-ID"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dihitung</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menggunakan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rumus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rugi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Erlang</a:t>
            </a:r>
            <a:r>
              <a:rPr kumimoji="0" lang="en-US" sz="2000" b="0" i="0" u="none" strike="noStrike" kern="1200" cap="none" spc="0" normalizeH="0" baseline="0" noProof="0" dirty="0">
                <a:ln>
                  <a:noFill/>
                </a:ln>
                <a:solidFill>
                  <a:schemeClr val="tx1"/>
                </a:solidFill>
                <a:effectLst/>
                <a:uLnTx/>
                <a:uFillTx/>
                <a:latin typeface="+mn-lt"/>
                <a:ea typeface="+mn-ea"/>
                <a:cs typeface="+mn-cs"/>
              </a:rPr>
              <a:t> (B = B(N,A) = E</a:t>
            </a:r>
            <a:r>
              <a:rPr kumimoji="0" lang="en-US" sz="2000" b="0" i="0" u="none" strike="noStrike" kern="1200" cap="none" spc="0" normalizeH="0" baseline="-2500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a:t>
            </a:r>
          </a:p>
          <a:p>
            <a:pPr marL="342900" marR="0" lvl="0" indent="-342900" algn="l" defTabSz="914400" rtl="0" eaLnBrk="0" fontAlgn="base" latinLnBrk="0" hangingPunct="0">
              <a:lnSpc>
                <a:spcPct val="90000"/>
              </a:lnSpc>
              <a:spcBef>
                <a:spcPct val="20000"/>
              </a:spcBef>
              <a:spcAft>
                <a:spcPct val="0"/>
              </a:spcAft>
              <a:buClrTx/>
              <a:buSzTx/>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 </a:t>
            </a:r>
            <a:r>
              <a:rPr kumimoji="0" lang="en-US" sz="2000" b="0" i="0" u="none" strike="noStrike" kern="1200" cap="none" spc="0" normalizeH="0" baseline="0" noProof="0" dirty="0" err="1">
                <a:ln>
                  <a:noFill/>
                </a:ln>
                <a:solidFill>
                  <a:schemeClr val="tx1"/>
                </a:solidFill>
                <a:effectLst/>
                <a:uLnTx/>
                <a:uFillTx/>
                <a:latin typeface="+mn-lt"/>
                <a:ea typeface="+mn-ea"/>
                <a:cs typeface="+mn-cs"/>
              </a:rPr>
              <a:t>dihitung</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menggunakan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rumus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dasar</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rumus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rugi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Erlang</a:t>
            </a:r>
            <a:r>
              <a:rPr kumimoji="0" lang="id-ID" sz="2000" b="0" i="0" u="none" strike="noStrike" kern="1200" cap="none" spc="0" normalizeH="0" baseline="0" noProof="0" dirty="0">
                <a:ln>
                  <a:noFill/>
                </a:ln>
                <a:solidFill>
                  <a:schemeClr val="tx1"/>
                </a:solidFill>
                <a:effectLst/>
                <a:uLnTx/>
                <a:uFillTx/>
                <a:latin typeface="+mn-lt"/>
                <a:ea typeface="+mn-ea"/>
                <a:cs typeface="+mn-cs"/>
              </a:rPr>
              <a:t> (B)</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serta</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informasi</a:t>
            </a:r>
            <a:r>
              <a:rPr kumimoji="0" lang="en-US" sz="2000" b="0" i="0" u="none" strike="noStrike" kern="1200" cap="none" spc="0" normalizeH="0" baseline="0" noProof="0" dirty="0">
                <a:ln>
                  <a:noFill/>
                </a:ln>
                <a:solidFill>
                  <a:schemeClr val="tx1"/>
                </a:solidFill>
                <a:effectLst/>
                <a:uLnTx/>
                <a:uFillTx/>
                <a:latin typeface="+mn-lt"/>
                <a:ea typeface="+mn-ea"/>
                <a:cs typeface="+mn-cs"/>
              </a:rPr>
              <a:t> Y</a:t>
            </a:r>
            <a:r>
              <a:rPr kumimoji="0" lang="id-ID" sz="2000" b="0" i="0" u="none" strike="noStrike" kern="1200" cap="none" spc="0" normalizeH="0" baseline="0" noProof="0" dirty="0">
                <a:ln>
                  <a:noFill/>
                </a:ln>
                <a:solidFill>
                  <a:schemeClr val="tx1"/>
                </a:solidFill>
                <a:effectLst/>
                <a:uLnTx/>
                <a:uFillTx/>
                <a:latin typeface="+mn-lt"/>
                <a:ea typeface="+mn-ea"/>
                <a:cs typeface="+mn-cs"/>
              </a:rPr>
              <a:t> ( hasil ukur)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723900" marR="0" lvl="1" indent="-266700" algn="l" defTabSz="914400" rtl="0" eaLnBrk="0" fontAlgn="base" latinLnBrk="0" hangingPunct="0">
              <a:lnSpc>
                <a:spcPct val="90000"/>
              </a:lnSpc>
              <a:spcBef>
                <a:spcPct val="20000"/>
              </a:spcBef>
              <a:spcAft>
                <a:spcPct val="0"/>
              </a:spcAft>
              <a:buClrTx/>
              <a:buSzTx/>
              <a:buFontTx/>
              <a:buBlip>
                <a:blip r:embed="rId4"/>
              </a:buBlip>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 </a:t>
            </a:r>
            <a:r>
              <a:rPr kumimoji="0" lang="en-US" sz="2000" b="0" i="0" u="none" strike="noStrike" kern="1200" cap="none" spc="0" normalizeH="0" baseline="0" noProof="0" dirty="0" err="1">
                <a:ln>
                  <a:noFill/>
                </a:ln>
                <a:solidFill>
                  <a:schemeClr val="tx1"/>
                </a:solidFill>
                <a:effectLst/>
                <a:uLnTx/>
                <a:uFillTx/>
                <a:latin typeface="+mn-lt"/>
                <a:ea typeface="+mn-ea"/>
                <a:cs typeface="+mn-cs"/>
              </a:rPr>
              <a:t>secara</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eksplisit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sebagai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fungsi</a:t>
            </a:r>
            <a:r>
              <a:rPr kumimoji="0" lang="en-US" sz="2000" b="0" i="0" u="none" strike="noStrike" kern="1200" cap="none" spc="0" normalizeH="0" baseline="0" noProof="0" dirty="0">
                <a:ln>
                  <a:noFill/>
                </a:ln>
                <a:solidFill>
                  <a:schemeClr val="tx1"/>
                </a:solidFill>
                <a:effectLst/>
                <a:uLnTx/>
                <a:uFillTx/>
                <a:latin typeface="+mn-lt"/>
                <a:ea typeface="+mn-ea"/>
                <a:cs typeface="+mn-cs"/>
              </a:rPr>
              <a:t> Y </a:t>
            </a:r>
            <a:r>
              <a:rPr kumimoji="0" lang="en-US" sz="2000" b="0" i="0" u="none" strike="noStrike" kern="1200" cap="none" spc="0" normalizeH="0" baseline="0" noProof="0" dirty="0" err="1">
                <a:ln>
                  <a:noFill/>
                </a:ln>
                <a:solidFill>
                  <a:schemeClr val="tx1"/>
                </a:solidFill>
                <a:effectLst/>
                <a:uLnTx/>
                <a:uFillTx/>
                <a:latin typeface="+mn-lt"/>
                <a:ea typeface="+mn-ea"/>
                <a:cs typeface="+mn-cs"/>
              </a:rPr>
              <a:t>dan</a:t>
            </a:r>
            <a:r>
              <a:rPr kumimoji="0" lang="en-US" sz="2000" b="0" i="0" u="none" strike="noStrike" kern="1200" cap="none" spc="0" normalizeH="0" baseline="0" noProof="0" dirty="0">
                <a:ln>
                  <a:noFill/>
                </a:ln>
                <a:solidFill>
                  <a:schemeClr val="tx1"/>
                </a:solidFill>
                <a:effectLst/>
                <a:uLnTx/>
                <a:uFillTx/>
                <a:latin typeface="+mn-lt"/>
                <a:ea typeface="+mn-ea"/>
                <a:cs typeface="+mn-cs"/>
              </a:rPr>
              <a:t> N</a:t>
            </a:r>
            <a:r>
              <a:rPr kumimoji="0" lang="id-ID" sz="2000" b="0" i="0" u="none" strike="noStrike" kern="1200" cap="none" spc="0" normalizeH="0" baseline="0" noProof="0" dirty="0">
                <a:ln>
                  <a:noFill/>
                </a:ln>
                <a:solidFill>
                  <a:schemeClr val="tx1"/>
                </a:solidFill>
                <a:effectLst/>
                <a:uLnTx/>
                <a:uFillTx/>
                <a:latin typeface="+mn-lt"/>
                <a:ea typeface="+mn-ea"/>
                <a:cs typeface="+mn-cs"/>
              </a:rPr>
              <a:t>.</a:t>
            </a:r>
          </a:p>
          <a:p>
            <a:pPr marL="723900" marR="0" lvl="1" indent="-266700" algn="l" defTabSz="914400" rtl="0" eaLnBrk="0" fontAlgn="base" latinLnBrk="0" hangingPunct="0">
              <a:lnSpc>
                <a:spcPct val="90000"/>
              </a:lnSpc>
              <a:spcBef>
                <a:spcPct val="20000"/>
              </a:spcBef>
              <a:spcAft>
                <a:spcPct val="0"/>
              </a:spcAft>
              <a:buClrTx/>
              <a:buSzTx/>
              <a:buFontTx/>
              <a:buBlip>
                <a:blip r:embed="rId4"/>
              </a:buBlip>
              <a:tabLst/>
              <a:defRPr/>
            </a:pPr>
            <a:r>
              <a:rPr lang="id-ID" sz="2000" dirty="0">
                <a:latin typeface="+mn-lt"/>
              </a:rPr>
              <a:t>Untuk mencari A, d</a:t>
            </a:r>
            <a:r>
              <a:rPr kumimoji="0" lang="en-US" sz="2000" b="0" i="0" u="none" strike="noStrike" kern="1200" cap="none" spc="0" normalizeH="0" baseline="0" noProof="0" dirty="0" err="1">
                <a:ln>
                  <a:noFill/>
                </a:ln>
                <a:solidFill>
                  <a:schemeClr val="tx1"/>
                </a:solidFill>
                <a:effectLst/>
                <a:uLnTx/>
                <a:uFillTx/>
                <a:latin typeface="+mn-lt"/>
                <a:ea typeface="+mn-ea"/>
                <a:cs typeface="+mn-cs"/>
              </a:rPr>
              <a:t>igunakan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relasi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rekursif</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dari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rumus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dasar</a:t>
            </a:r>
            <a:r>
              <a:rPr kumimoji="0" lang="id-ID"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lalu</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diselesaikan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secara</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iteratif</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162050" lvl="2" indent="-247650" eaLnBrk="0" hangingPunct="0">
              <a:lnSpc>
                <a:spcPct val="90000"/>
              </a:lnSpc>
              <a:spcBef>
                <a:spcPct val="20000"/>
              </a:spcBef>
              <a:buFontTx/>
              <a:buBlip>
                <a:blip r:embed="rId4"/>
              </a:buBlip>
            </a:pPr>
            <a:r>
              <a:rPr kumimoji="0" lang="id-ID" sz="2000" b="0" i="0" u="none" strike="noStrike" kern="1200" cap="none" spc="0" normalizeH="0" baseline="0" noProof="0" dirty="0">
                <a:ln>
                  <a:noFill/>
                </a:ln>
                <a:solidFill>
                  <a:schemeClr val="tx1"/>
                </a:solidFill>
                <a:effectLst/>
                <a:uLnTx/>
                <a:uFillTx/>
                <a:latin typeface="Arial" charset="0"/>
                <a:ea typeface="+mn-ea"/>
                <a:cs typeface="+mn-cs"/>
                <a:sym typeface="Wingdings" pitchFamily="2" charset="2"/>
              </a:rPr>
              <a:t> </a:t>
            </a:r>
            <a:r>
              <a:rPr kumimoji="0" lang="en-US" sz="2000" b="0" i="0" u="none" strike="noStrike" kern="1200" cap="none" spc="0" normalizeH="0" baseline="0" noProof="0" dirty="0">
                <a:ln>
                  <a:noFill/>
                </a:ln>
                <a:solidFill>
                  <a:schemeClr val="tx1"/>
                </a:solidFill>
                <a:effectLst/>
                <a:uLnTx/>
                <a:uFillTx/>
                <a:latin typeface="Arial" charset="0"/>
                <a:ea typeface="+mn-ea"/>
                <a:cs typeface="+mn-cs"/>
              </a:rPr>
              <a:t>A</a:t>
            </a:r>
            <a:r>
              <a:rPr kumimoji="0" lang="en-US" sz="2000" b="0" i="0" u="none" strike="noStrike" kern="1200" cap="none" spc="0" normalizeH="0" baseline="-25000" noProof="0" dirty="0">
                <a:ln>
                  <a:noFill/>
                </a:ln>
                <a:solidFill>
                  <a:schemeClr val="tx1"/>
                </a:solidFill>
                <a:effectLst/>
                <a:uLnTx/>
                <a:uFillTx/>
                <a:latin typeface="Arial" charset="0"/>
                <a:ea typeface="+mn-ea"/>
                <a:cs typeface="+mn-cs"/>
              </a:rPr>
              <a:t>i+1</a:t>
            </a:r>
            <a:r>
              <a:rPr kumimoji="0" lang="en-US" sz="2000" b="0" i="0" u="none" strike="noStrike" kern="1200" cap="none" spc="0" normalizeH="0" baseline="0" noProof="0" dirty="0">
                <a:ln>
                  <a:noFill/>
                </a:ln>
                <a:solidFill>
                  <a:schemeClr val="tx1"/>
                </a:solidFill>
                <a:effectLst/>
                <a:uLnTx/>
                <a:uFillTx/>
                <a:latin typeface="Arial" charset="0"/>
                <a:ea typeface="+mn-ea"/>
                <a:cs typeface="+mn-cs"/>
              </a:rPr>
              <a:t>= Y/(1-B(</a:t>
            </a:r>
            <a:r>
              <a:rPr kumimoji="0" lang="en-US" sz="2000" b="0" i="0" u="none" strike="noStrike" kern="1200" cap="none" spc="0" normalizeH="0" baseline="0" noProof="0" dirty="0" err="1">
                <a:ln>
                  <a:noFill/>
                </a:ln>
                <a:solidFill>
                  <a:schemeClr val="tx1"/>
                </a:solidFill>
                <a:effectLst/>
                <a:uLnTx/>
                <a:uFillTx/>
                <a:latin typeface="Arial" charset="0"/>
                <a:ea typeface="+mn-ea"/>
                <a:cs typeface="+mn-cs"/>
              </a:rPr>
              <a:t>N,A</a:t>
            </a:r>
            <a:r>
              <a:rPr kumimoji="0" lang="en-US" sz="2000" b="0" i="0" u="none" strike="noStrike" kern="1200" cap="none" spc="0" normalizeH="0" baseline="-25000" noProof="0" dirty="0" err="1">
                <a:ln>
                  <a:noFill/>
                </a:ln>
                <a:solidFill>
                  <a:schemeClr val="tx1"/>
                </a:solidFill>
                <a:effectLst/>
                <a:uLnTx/>
                <a:uFillTx/>
                <a:latin typeface="Arial" charset="0"/>
                <a:ea typeface="+mn-ea"/>
                <a:cs typeface="+mn-cs"/>
              </a:rPr>
              <a:t>i</a:t>
            </a:r>
            <a:r>
              <a:rPr kumimoji="0" lang="en-US" sz="2000" b="0" i="0" u="none" strike="noStrike" kern="1200" cap="none" spc="0" normalizeH="0" baseline="0" noProof="0" dirty="0">
                <a:ln>
                  <a:noFill/>
                </a:ln>
                <a:solidFill>
                  <a:schemeClr val="tx1"/>
                </a:solidFill>
                <a:effectLst/>
                <a:uLnTx/>
                <a:uFillTx/>
                <a:latin typeface="Arial" charset="0"/>
                <a:ea typeface="+mn-ea"/>
                <a:cs typeface="+mn-cs"/>
              </a:rPr>
              <a:t>))</a:t>
            </a:r>
          </a:p>
        </p:txBody>
      </p:sp>
      <p:sp>
        <p:nvSpPr>
          <p:cNvPr id="7" name="Rectangle 2"/>
          <p:cNvSpPr txBox="1">
            <a:spLocks noChangeArrowheads="1"/>
          </p:cNvSpPr>
          <p:nvPr/>
        </p:nvSpPr>
        <p:spPr>
          <a:xfrm>
            <a:off x="4427984" y="1412776"/>
            <a:ext cx="4123184" cy="774700"/>
          </a:xfrm>
          <a:prstGeom prst="rect">
            <a:avLst/>
          </a:prstGeom>
        </p:spPr>
        <p:txBody>
          <a:bodyPr vert="horz" lIns="91440" tIns="45720" rIns="91440" bIns="45720" rtlCol="0" anchor="ctr">
            <a:normAutofit fontScale="6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50" normalizeH="0" baseline="0" noProof="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Kasus</a:t>
            </a:r>
            <a:r>
              <a:rPr kumimoji="0" lang="en-US" sz="40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 1</a:t>
            </a:r>
            <a:r>
              <a:rPr kumimoji="0" lang="id-ID" sz="40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 : </a:t>
            </a:r>
            <a:r>
              <a:rPr kumimoji="0" lang="en-US" sz="3600" b="1" i="0" u="none" strike="noStrike" kern="1200" cap="none" spc="50" normalizeH="0" baseline="0" noProof="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Trafik</a:t>
            </a:r>
            <a:r>
              <a:rPr kumimoji="0" lang="en-US"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 </a:t>
            </a:r>
            <a:r>
              <a:rPr kumimoji="0" lang="en-US" sz="3600" b="1" i="0" u="none" strike="noStrike" kern="1200" cap="none" spc="50" normalizeH="0" baseline="0" noProof="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acak</a:t>
            </a:r>
            <a:r>
              <a:rPr kumimoji="0" lang="en-US"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 </a:t>
            </a:r>
            <a:r>
              <a:rPr kumimoji="0" lang="en-US" sz="3600" b="1" i="0" u="none" strike="noStrike" kern="1200" cap="none" spc="50" normalizeH="0" baseline="0" noProof="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dan</a:t>
            </a:r>
            <a:r>
              <a:rPr kumimoji="0" lang="en-US"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 </a:t>
            </a:r>
            <a:r>
              <a:rPr kumimoji="0" lang="en-US" sz="3600" b="1" i="0" u="none" strike="noStrike" kern="1200" cap="none" spc="50" normalizeH="0" baseline="0" noProof="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berkas</a:t>
            </a:r>
            <a:r>
              <a:rPr kumimoji="0" lang="en-US"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 </a:t>
            </a:r>
            <a:r>
              <a:rPr kumimoji="0" lang="en-US" sz="3600" b="1" i="0" u="none" strike="noStrike" kern="1200" cap="none" spc="50" normalizeH="0" baseline="0" noProof="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sempurna</a:t>
            </a:r>
            <a:endParaRPr kumimoji="0" lang="en-US"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endParaRPr>
          </a:p>
        </p:txBody>
      </p:sp>
      <p:sp>
        <p:nvSpPr>
          <p:cNvPr id="8" name="Rectangle 3"/>
          <p:cNvSpPr txBox="1">
            <a:spLocks noChangeArrowheads="1"/>
          </p:cNvSpPr>
          <p:nvPr/>
        </p:nvSpPr>
        <p:spPr bwMode="auto">
          <a:xfrm>
            <a:off x="169168" y="5445224"/>
            <a:ext cx="4978896"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Blip>
                <a:blip r:embed="rId3"/>
              </a:buBlip>
              <a:tabLst/>
              <a:defRPr/>
            </a:pPr>
            <a:r>
              <a:rPr kumimoji="0" lang="en-US" sz="2000" b="0" i="0" u="none" strike="noStrike" kern="1200" cap="none" spc="0" normalizeH="0" baseline="0" noProof="0" dirty="0" err="1">
                <a:ln>
                  <a:noFill/>
                </a:ln>
                <a:solidFill>
                  <a:schemeClr val="tx1"/>
                </a:solidFill>
                <a:effectLst/>
                <a:uLnTx/>
                <a:uFillTx/>
                <a:latin typeface="+mn-lt"/>
                <a:ea typeface="+mn-ea"/>
                <a:cs typeface="+mn-cs"/>
              </a:rPr>
              <a:t>Sebagai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harga</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id-ID" sz="2000" b="0" i="0" u="none" strike="noStrike" kern="1200" cap="none" spc="0" normalizeH="0" baseline="0" noProof="0" dirty="0">
                <a:ln>
                  <a:noFill/>
                </a:ln>
                <a:solidFill>
                  <a:schemeClr val="tx1"/>
                </a:solidFill>
                <a:effectLst/>
                <a:uLnTx/>
                <a:uFillTx/>
                <a:latin typeface="+mn-lt"/>
                <a:ea typeface="+mn-ea"/>
                <a:cs typeface="+mn-cs"/>
              </a:rPr>
              <a:t>awal A</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diambil</a:t>
            </a:r>
            <a:r>
              <a:rPr kumimoji="0" lang="en-US" sz="2000" b="0" i="0" u="none" strike="noStrike" kern="1200" cap="none" spc="0" normalizeH="0" baseline="0" noProof="0" dirty="0">
                <a:ln>
                  <a:noFill/>
                </a:ln>
                <a:solidFill>
                  <a:schemeClr val="tx1"/>
                </a:solidFill>
                <a:effectLst/>
                <a:uLnTx/>
                <a:uFillTx/>
                <a:latin typeface="+mn-lt"/>
                <a:ea typeface="+mn-ea"/>
                <a:cs typeface="+mn-cs"/>
              </a:rPr>
              <a:t> A</a:t>
            </a:r>
            <a:r>
              <a:rPr kumimoji="0" lang="en-US" sz="2000" b="0" i="0" u="none" strike="noStrike" kern="1200" cap="none" spc="0" normalizeH="0" baseline="-25000" noProof="0" dirty="0">
                <a:ln>
                  <a:noFill/>
                </a:ln>
                <a:solidFill>
                  <a:schemeClr val="tx1"/>
                </a:solidFill>
                <a:effectLst/>
                <a:uLnTx/>
                <a:uFillTx/>
                <a:latin typeface="+mn-lt"/>
                <a:ea typeface="+mn-ea"/>
                <a:cs typeface="+mn-cs"/>
              </a:rPr>
              <a:t>0</a:t>
            </a:r>
            <a:r>
              <a:rPr kumimoji="0" lang="en-US" sz="2000" b="0" i="0" u="none" strike="noStrike" kern="1200" cap="none" spc="0" normalizeH="0" baseline="0" noProof="0" dirty="0">
                <a:ln>
                  <a:noFill/>
                </a:ln>
                <a:solidFill>
                  <a:schemeClr val="tx1"/>
                </a:solidFill>
                <a:effectLst/>
                <a:uLnTx/>
                <a:uFillTx/>
                <a:latin typeface="+mn-lt"/>
                <a:ea typeface="+mn-ea"/>
                <a:cs typeface="+mn-cs"/>
              </a:rPr>
              <a:t> = Y</a:t>
            </a:r>
          </a:p>
          <a:p>
            <a:pPr marL="342900" marR="0" lvl="0" indent="-342900" algn="l" defTabSz="914400" rtl="0" eaLnBrk="0" fontAlgn="base" latinLnBrk="0" hangingPunct="0">
              <a:lnSpc>
                <a:spcPct val="100000"/>
              </a:lnSpc>
              <a:spcBef>
                <a:spcPct val="20000"/>
              </a:spcBef>
              <a:spcAft>
                <a:spcPct val="0"/>
              </a:spcAft>
              <a:buClrTx/>
              <a:buSzTx/>
              <a:buFontTx/>
              <a:buBlip>
                <a:blip r:embed="rId3"/>
              </a:buBlip>
              <a:tabLst/>
              <a:defRPr/>
            </a:pPr>
            <a:r>
              <a:rPr kumimoji="0" lang="en-US" sz="2000" b="0" i="0" u="none" strike="noStrike" kern="1200" cap="none" spc="0" normalizeH="0" baseline="0" noProof="0" dirty="0" err="1">
                <a:ln>
                  <a:noFill/>
                </a:ln>
                <a:solidFill>
                  <a:schemeClr val="tx1"/>
                </a:solidFill>
                <a:effectLst/>
                <a:uLnTx/>
                <a:uFillTx/>
                <a:latin typeface="+mn-lt"/>
                <a:ea typeface="+mn-ea"/>
                <a:cs typeface="+mn-cs"/>
              </a:rPr>
              <a:t>Proses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iterasi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dilakukan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hingga</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perbedaan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antara</a:t>
            </a:r>
            <a:r>
              <a:rPr kumimoji="0" lang="en-US" sz="2000" b="0" i="0" u="none" strike="noStrike" kern="1200" cap="none" spc="0" normalizeH="0" baseline="0" noProof="0" dirty="0">
                <a:ln>
                  <a:noFill/>
                </a:ln>
                <a:solidFill>
                  <a:schemeClr val="tx1"/>
                </a:solidFill>
                <a:effectLst/>
                <a:uLnTx/>
                <a:uFillTx/>
                <a:latin typeface="+mn-lt"/>
                <a:ea typeface="+mn-ea"/>
                <a:cs typeface="+mn-cs"/>
              </a:rPr>
              <a:t> A yang </a:t>
            </a:r>
            <a:r>
              <a:rPr kumimoji="0" lang="en-US" sz="2000" b="0" i="0" u="none" strike="noStrike" kern="1200" cap="none" spc="0" normalizeH="0" baseline="0" noProof="0" dirty="0" err="1">
                <a:ln>
                  <a:noFill/>
                </a:ln>
                <a:solidFill>
                  <a:schemeClr val="tx1"/>
                </a:solidFill>
                <a:effectLst/>
                <a:uLnTx/>
                <a:uFillTx/>
                <a:latin typeface="+mn-lt"/>
                <a:ea typeface="+mn-ea"/>
                <a:cs typeface="+mn-cs"/>
              </a:rPr>
              <a:t>berurutan</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cukup</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kecil</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Blip>
                <a:blip r:embed="rId3"/>
              </a:buBlip>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508104" y="5517232"/>
            <a:ext cx="3240360" cy="936104"/>
            <a:chOff x="5292080" y="5229200"/>
            <a:chExt cx="3240360" cy="936104"/>
          </a:xfrm>
        </p:grpSpPr>
        <p:pic>
          <p:nvPicPr>
            <p:cNvPr id="11" name="Picture 4"/>
            <p:cNvPicPr>
              <a:picLocks noChangeAspect="1" noChangeArrowheads="1"/>
            </p:cNvPicPr>
            <p:nvPr/>
          </p:nvPicPr>
          <p:blipFill>
            <a:blip r:embed="rId5" cstate="print">
              <a:clrChange>
                <a:clrFrom>
                  <a:srgbClr val="FFFFFF"/>
                </a:clrFrom>
                <a:clrTo>
                  <a:srgbClr val="FFFFFF">
                    <a:alpha val="0"/>
                  </a:srgbClr>
                </a:clrTo>
              </a:clrChange>
              <a:lum bright="-20000" contrast="30000"/>
            </a:blip>
            <a:srcRect/>
            <a:stretch>
              <a:fillRect/>
            </a:stretch>
          </p:blipFill>
          <p:spPr bwMode="auto">
            <a:xfrm>
              <a:off x="5364088" y="5373216"/>
              <a:ext cx="3168352" cy="792088"/>
            </a:xfrm>
            <a:prstGeom prst="rect">
              <a:avLst/>
            </a:prstGeom>
            <a:noFill/>
          </p:spPr>
        </p:pic>
        <p:sp>
          <p:nvSpPr>
            <p:cNvPr id="12" name="TextBox 11"/>
            <p:cNvSpPr txBox="1"/>
            <p:nvPr/>
          </p:nvSpPr>
          <p:spPr>
            <a:xfrm>
              <a:off x="5292080" y="5229200"/>
              <a:ext cx="1729961" cy="400110"/>
            </a:xfrm>
            <a:prstGeom prst="rect">
              <a:avLst/>
            </a:prstGeom>
            <a:noFill/>
          </p:spPr>
          <p:txBody>
            <a:bodyPr wrap="none" rtlCol="0">
              <a:spAutoFit/>
            </a:bodyPr>
            <a:lstStyle/>
            <a:p>
              <a:r>
                <a:rPr lang="id-ID" i="1" dirty="0">
                  <a:solidFill>
                    <a:schemeClr val="tx1"/>
                  </a:solidFill>
                </a:rPr>
                <a:t>Note B(N,A)</a:t>
              </a:r>
              <a:r>
                <a:rPr lang="id-ID" dirty="0">
                  <a:solidFill>
                    <a:schemeClr val="tx1"/>
                  </a:solidFill>
                </a:rPr>
                <a:t> :</a:t>
              </a:r>
            </a:p>
          </p:txBody>
        </p:sp>
      </p:grpSp>
    </p:spTree>
    <p:extLst>
      <p:ext uri="{BB962C8B-B14F-4D97-AF65-F5344CB8AC3E}">
        <p14:creationId xmlns:p14="http://schemas.microsoft.com/office/powerpoint/2010/main" val="26647129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4294967295"/>
          </p:nvPr>
        </p:nvSpPr>
        <p:spPr>
          <a:xfrm>
            <a:off x="8458200" y="0"/>
            <a:ext cx="685800" cy="457200"/>
          </a:xfrm>
        </p:spPr>
        <p:txBody>
          <a:bodyPr/>
          <a:lstStyle/>
          <a:p>
            <a:pPr>
              <a:defRPr/>
            </a:pPr>
            <a:fld id="{B2D9477D-F899-4D74-91C2-93D1A5E9BAC1}" type="slidenum">
              <a:rPr lang="en-US"/>
              <a:pPr>
                <a:defRPr/>
              </a:pPr>
              <a:t>16</a:t>
            </a:fld>
            <a:endParaRPr lang="en-US"/>
          </a:p>
        </p:txBody>
      </p:sp>
      <p:sp>
        <p:nvSpPr>
          <p:cNvPr id="16386" name="Rectangle 2"/>
          <p:cNvSpPr>
            <a:spLocks noGrp="1" noChangeArrowheads="1"/>
          </p:cNvSpPr>
          <p:nvPr>
            <p:ph type="title"/>
          </p:nvPr>
        </p:nvSpPr>
        <p:spPr/>
        <p:txBody>
          <a:bodyPr/>
          <a:lstStyle/>
          <a:p>
            <a:pPr>
              <a:defRPr/>
            </a:pPr>
            <a:r>
              <a:rPr lang="en-US"/>
              <a:t>Kasus 1 (cont.)</a:t>
            </a:r>
          </a:p>
        </p:txBody>
      </p:sp>
      <p:sp>
        <p:nvSpPr>
          <p:cNvPr id="13316" name="Rectangle 3"/>
          <p:cNvSpPr>
            <a:spLocks noGrp="1" noChangeArrowheads="1"/>
          </p:cNvSpPr>
          <p:nvPr>
            <p:ph type="body" idx="1"/>
          </p:nvPr>
        </p:nvSpPr>
        <p:spPr>
          <a:xfrm>
            <a:off x="395536" y="1164109"/>
            <a:ext cx="8229600" cy="4929187"/>
          </a:xfrm>
        </p:spPr>
        <p:txBody>
          <a:bodyPr/>
          <a:lstStyle/>
          <a:p>
            <a:pPr marL="447675" indent="-447675"/>
            <a:r>
              <a:rPr lang="en-US" dirty="0" err="1"/>
              <a:t>Contoh</a:t>
            </a:r>
            <a:r>
              <a:rPr lang="en-US" dirty="0"/>
              <a:t> : </a:t>
            </a:r>
            <a:r>
              <a:rPr lang="en-US" dirty="0" err="1"/>
              <a:t>Bila</a:t>
            </a:r>
            <a:r>
              <a:rPr lang="en-US" dirty="0"/>
              <a:t> Y = 10,5 </a:t>
            </a:r>
            <a:r>
              <a:rPr lang="en-US" dirty="0" err="1"/>
              <a:t>Erlang</a:t>
            </a:r>
            <a:r>
              <a:rPr lang="en-US" dirty="0"/>
              <a:t> </a:t>
            </a:r>
            <a:r>
              <a:rPr lang="en-US" dirty="0" err="1"/>
              <a:t>dan</a:t>
            </a:r>
            <a:r>
              <a:rPr lang="en-US" dirty="0"/>
              <a:t> N = 15 </a:t>
            </a:r>
            <a:r>
              <a:rPr lang="en-US" dirty="0" err="1"/>
              <a:t>saluran</a:t>
            </a:r>
            <a:r>
              <a:rPr lang="id-ID" dirty="0"/>
              <a:t>; B(N, A</a:t>
            </a:r>
            <a:r>
              <a:rPr lang="id-ID" baseline="-25000" dirty="0"/>
              <a:t>i</a:t>
            </a:r>
            <a:r>
              <a:rPr lang="id-ID" dirty="0"/>
              <a:t>) </a:t>
            </a:r>
            <a:endParaRPr lang="en-US" dirty="0"/>
          </a:p>
        </p:txBody>
      </p:sp>
      <p:graphicFrame>
        <p:nvGraphicFramePr>
          <p:cNvPr id="16425" name="Group 41"/>
          <p:cNvGraphicFramePr>
            <a:graphicFrameLocks noGrp="1"/>
          </p:cNvGraphicFramePr>
          <p:nvPr/>
        </p:nvGraphicFramePr>
        <p:xfrm>
          <a:off x="323528" y="2924944"/>
          <a:ext cx="5886868" cy="3201255"/>
        </p:xfrm>
        <a:graphic>
          <a:graphicData uri="http://schemas.openxmlformats.org/drawingml/2006/table">
            <a:tbl>
              <a:tblPr/>
              <a:tblGrid>
                <a:gridCol w="1621891">
                  <a:extLst>
                    <a:ext uri="{9D8B030D-6E8A-4147-A177-3AD203B41FA5}">
                      <a16:colId xmlns:a16="http://schemas.microsoft.com/office/drawing/2014/main" val="20000"/>
                    </a:ext>
                  </a:extLst>
                </a:gridCol>
                <a:gridCol w="1441683">
                  <a:extLst>
                    <a:ext uri="{9D8B030D-6E8A-4147-A177-3AD203B41FA5}">
                      <a16:colId xmlns:a16="http://schemas.microsoft.com/office/drawing/2014/main" val="20001"/>
                    </a:ext>
                  </a:extLst>
                </a:gridCol>
                <a:gridCol w="2823294">
                  <a:extLst>
                    <a:ext uri="{9D8B030D-6E8A-4147-A177-3AD203B41FA5}">
                      <a16:colId xmlns:a16="http://schemas.microsoft.com/office/drawing/2014/main" val="20002"/>
                    </a:ext>
                  </a:extLst>
                </a:gridCol>
              </a:tblGrid>
              <a:tr h="4573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mn-lt"/>
                        </a:rPr>
                        <a:t>Iterasi</a:t>
                      </a:r>
                      <a:r>
                        <a:rPr kumimoji="0" lang="en-US" sz="2400" b="1" i="0" u="none" strike="noStrike" cap="none" normalizeH="0" baseline="0" dirty="0">
                          <a:ln>
                            <a:noFill/>
                          </a:ln>
                          <a:solidFill>
                            <a:schemeClr val="tx1"/>
                          </a:solidFill>
                          <a:effectLst/>
                          <a:latin typeface="+mn-lt"/>
                        </a:rPr>
                        <a:t> </a:t>
                      </a:r>
                      <a:r>
                        <a:rPr kumimoji="0" lang="en-US" sz="2400" b="1" i="0" u="none" strike="noStrike" cap="none" normalizeH="0" baseline="0" dirty="0" err="1">
                          <a:ln>
                            <a:noFill/>
                          </a:ln>
                          <a:solidFill>
                            <a:schemeClr val="tx1"/>
                          </a:solidFill>
                          <a:effectLst/>
                          <a:latin typeface="+mn-lt"/>
                        </a:rPr>
                        <a:t>ke</a:t>
                      </a:r>
                      <a:r>
                        <a:rPr kumimoji="0" lang="en-US" sz="2400" b="1" i="0" u="none" strike="noStrike" cap="none" normalizeH="0" baseline="0" dirty="0">
                          <a:ln>
                            <a:noFill/>
                          </a:ln>
                          <a:solidFill>
                            <a:schemeClr val="tx1"/>
                          </a:solidFill>
                          <a:effectLst/>
                          <a:latin typeface="+mn-lt"/>
                        </a:rPr>
                        <a:t> </a:t>
                      </a:r>
                      <a:r>
                        <a:rPr kumimoji="0" lang="en-US" sz="2400" b="1" i="0" u="none" strike="noStrike" cap="none" normalizeH="0" baseline="0" dirty="0" err="1">
                          <a:ln>
                            <a:noFill/>
                          </a:ln>
                          <a:solidFill>
                            <a:schemeClr val="tx1"/>
                          </a:solidFill>
                          <a:effectLst/>
                          <a:latin typeface="+mn-lt"/>
                        </a:rPr>
                        <a:t>i</a:t>
                      </a:r>
                      <a:endParaRPr kumimoji="0" lang="en-US" sz="2400" b="1"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mn-lt"/>
                        </a:rPr>
                        <a:t>Trafik</a:t>
                      </a:r>
                      <a:r>
                        <a:rPr kumimoji="0" lang="en-US" sz="2400" b="1" i="0" u="none" strike="noStrike" cap="none" normalizeH="0" baseline="0" dirty="0">
                          <a:ln>
                            <a:noFill/>
                          </a:ln>
                          <a:solidFill>
                            <a:schemeClr val="tx1"/>
                          </a:solidFill>
                          <a:effectLst/>
                          <a:latin typeface="+mn-lt"/>
                        </a:rPr>
                        <a:t> Ai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mn-lt"/>
                        </a:rPr>
                        <a:t>Kongesti</a:t>
                      </a:r>
                      <a:r>
                        <a:rPr kumimoji="0" lang="en-US" sz="2400" b="1" i="0" u="none" strike="noStrike" cap="none" normalizeH="0" baseline="0" dirty="0">
                          <a:ln>
                            <a:noFill/>
                          </a:ln>
                          <a:solidFill>
                            <a:schemeClr val="tx1"/>
                          </a:solidFill>
                          <a:effectLst/>
                          <a:latin typeface="+mn-lt"/>
                        </a:rPr>
                        <a:t> : B(</a:t>
                      </a:r>
                      <a:r>
                        <a:rPr kumimoji="0" lang="en-US" sz="2400" b="1" i="0" u="none" strike="noStrike" cap="none" normalizeH="0" baseline="0" dirty="0" err="1">
                          <a:ln>
                            <a:noFill/>
                          </a:ln>
                          <a:solidFill>
                            <a:schemeClr val="tx1"/>
                          </a:solidFill>
                          <a:effectLst/>
                          <a:latin typeface="+mn-lt"/>
                        </a:rPr>
                        <a:t>N,Ai</a:t>
                      </a:r>
                      <a:r>
                        <a:rPr kumimoji="0" lang="en-US" sz="2400" b="1" i="0" u="none" strike="noStrike" cap="none" normalizeH="0" baseline="0" dirty="0">
                          <a:ln>
                            <a:noFill/>
                          </a:ln>
                          <a:solidFill>
                            <a:schemeClr val="tx1"/>
                          </a:solidFill>
                          <a:effectLst/>
                          <a:latin typeface="+mn-lt"/>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546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0,0470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0,0593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0,0628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3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0,0639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6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0,0644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3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0,0644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7" name="Group 6"/>
          <p:cNvGrpSpPr/>
          <p:nvPr/>
        </p:nvGrpSpPr>
        <p:grpSpPr>
          <a:xfrm>
            <a:off x="5148064" y="1844824"/>
            <a:ext cx="3240360" cy="936104"/>
            <a:chOff x="5292080" y="5229200"/>
            <a:chExt cx="3240360" cy="936104"/>
          </a:xfrm>
        </p:grpSpPr>
        <p:pic>
          <p:nvPicPr>
            <p:cNvPr id="8" name="Picture 4"/>
            <p:cNvPicPr>
              <a:picLocks noChangeAspect="1" noChangeArrowheads="1"/>
            </p:cNvPicPr>
            <p:nvPr/>
          </p:nvPicPr>
          <p:blipFill>
            <a:blip r:embed="rId3" cstate="print">
              <a:clrChange>
                <a:clrFrom>
                  <a:srgbClr val="FFFFFF"/>
                </a:clrFrom>
                <a:clrTo>
                  <a:srgbClr val="FFFFFF">
                    <a:alpha val="0"/>
                  </a:srgbClr>
                </a:clrTo>
              </a:clrChange>
              <a:lum bright="-20000" contrast="30000"/>
            </a:blip>
            <a:srcRect/>
            <a:stretch>
              <a:fillRect/>
            </a:stretch>
          </p:blipFill>
          <p:spPr bwMode="auto">
            <a:xfrm>
              <a:off x="5364088" y="5373216"/>
              <a:ext cx="3168352" cy="792088"/>
            </a:xfrm>
            <a:prstGeom prst="rect">
              <a:avLst/>
            </a:prstGeom>
            <a:noFill/>
          </p:spPr>
        </p:pic>
        <p:sp>
          <p:nvSpPr>
            <p:cNvPr id="9" name="TextBox 8"/>
            <p:cNvSpPr txBox="1"/>
            <p:nvPr/>
          </p:nvSpPr>
          <p:spPr>
            <a:xfrm>
              <a:off x="5292080" y="5229200"/>
              <a:ext cx="1729961" cy="400110"/>
            </a:xfrm>
            <a:prstGeom prst="rect">
              <a:avLst/>
            </a:prstGeom>
            <a:noFill/>
          </p:spPr>
          <p:txBody>
            <a:bodyPr wrap="none" rtlCol="0">
              <a:spAutoFit/>
            </a:bodyPr>
            <a:lstStyle/>
            <a:p>
              <a:r>
                <a:rPr lang="id-ID" i="1" dirty="0">
                  <a:solidFill>
                    <a:schemeClr val="tx1"/>
                  </a:solidFill>
                </a:rPr>
                <a:t>Note B(N,A)</a:t>
              </a:r>
              <a:r>
                <a:rPr lang="id-ID" dirty="0">
                  <a:solidFill>
                    <a:schemeClr val="tx1"/>
                  </a:solidFill>
                </a:rPr>
                <a:t> :</a:t>
              </a:r>
            </a:p>
          </p:txBody>
        </p:sp>
      </p:grpSp>
    </p:spTree>
    <p:extLst>
      <p:ext uri="{BB962C8B-B14F-4D97-AF65-F5344CB8AC3E}">
        <p14:creationId xmlns:p14="http://schemas.microsoft.com/office/powerpoint/2010/main" val="22440466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58200" y="0"/>
            <a:ext cx="685800" cy="457200"/>
          </a:xfrm>
        </p:spPr>
        <p:txBody>
          <a:bodyPr/>
          <a:lstStyle/>
          <a:p>
            <a:pPr>
              <a:defRPr/>
            </a:pPr>
            <a:fld id="{0A0A6AE1-4EC6-4AAC-AE74-00FEDFA32B29}" type="slidenum">
              <a:rPr lang="en-US"/>
              <a:pPr>
                <a:defRPr/>
              </a:pPr>
              <a:t>17</a:t>
            </a:fld>
            <a:endParaRPr lang="en-US"/>
          </a:p>
        </p:txBody>
      </p:sp>
      <p:sp>
        <p:nvSpPr>
          <p:cNvPr id="17410" name="Rectangle 2"/>
          <p:cNvSpPr>
            <a:spLocks noGrp="1" noChangeArrowheads="1"/>
          </p:cNvSpPr>
          <p:nvPr>
            <p:ph type="title"/>
          </p:nvPr>
        </p:nvSpPr>
        <p:spPr/>
        <p:txBody>
          <a:bodyPr/>
          <a:lstStyle/>
          <a:p>
            <a:pPr>
              <a:defRPr/>
            </a:pPr>
            <a:r>
              <a:rPr lang="en-US"/>
              <a:t>Kasus 1 (cont.)</a:t>
            </a:r>
          </a:p>
        </p:txBody>
      </p:sp>
      <p:sp>
        <p:nvSpPr>
          <p:cNvPr id="17411" name="Rectangle 3"/>
          <p:cNvSpPr>
            <a:spLocks noGrp="1" noChangeArrowheads="1"/>
          </p:cNvSpPr>
          <p:nvPr>
            <p:ph type="body" idx="1"/>
          </p:nvPr>
        </p:nvSpPr>
        <p:spPr>
          <a:xfrm>
            <a:off x="571500" y="1357313"/>
            <a:ext cx="8267700" cy="4891087"/>
          </a:xfrm>
        </p:spPr>
        <p:txBody>
          <a:bodyPr/>
          <a:lstStyle/>
          <a:p>
            <a:pPr marL="0" indent="0">
              <a:lnSpc>
                <a:spcPct val="90000"/>
              </a:lnSpc>
              <a:buFontTx/>
              <a:buNone/>
              <a:defRPr/>
            </a:pPr>
            <a:r>
              <a:rPr lang="en-US" sz="2800" b="1" dirty="0"/>
              <a:t>Hal-</a:t>
            </a:r>
            <a:r>
              <a:rPr lang="en-US" sz="2800" b="1" dirty="0" err="1"/>
              <a:t>hal</a:t>
            </a:r>
            <a:r>
              <a:rPr lang="en-US" sz="2800" b="1" dirty="0"/>
              <a:t> yang </a:t>
            </a:r>
            <a:r>
              <a:rPr lang="en-US" sz="2800" b="1" dirty="0" err="1"/>
              <a:t>mempengaruhi</a:t>
            </a:r>
            <a:r>
              <a:rPr lang="en-US" sz="2800" b="1" dirty="0"/>
              <a:t> </a:t>
            </a:r>
            <a:r>
              <a:rPr lang="en-US" sz="2800" b="1" dirty="0" err="1"/>
              <a:t>validitas</a:t>
            </a:r>
            <a:r>
              <a:rPr lang="en-US" sz="2800" b="1" dirty="0"/>
              <a:t> </a:t>
            </a:r>
            <a:r>
              <a:rPr lang="en-US" sz="2800" b="1" dirty="0" err="1"/>
              <a:t>hasil</a:t>
            </a:r>
            <a:r>
              <a:rPr lang="en-US" sz="2800" b="1" dirty="0"/>
              <a:t> </a:t>
            </a:r>
            <a:r>
              <a:rPr lang="en-US" sz="2800" b="1" dirty="0" err="1"/>
              <a:t>konversi</a:t>
            </a:r>
            <a:endParaRPr lang="en-US" sz="2800" b="1" dirty="0"/>
          </a:p>
          <a:p>
            <a:pPr>
              <a:lnSpc>
                <a:spcPct val="90000"/>
              </a:lnSpc>
              <a:defRPr/>
            </a:pPr>
            <a:r>
              <a:rPr lang="en-US" sz="2800" dirty="0" err="1"/>
              <a:t>Tidak</a:t>
            </a:r>
            <a:r>
              <a:rPr lang="en-US" sz="2800" dirty="0"/>
              <a:t> </a:t>
            </a:r>
            <a:r>
              <a:rPr lang="en-US" sz="2800" dirty="0" err="1"/>
              <a:t>tepatnya</a:t>
            </a:r>
            <a:r>
              <a:rPr lang="en-US" sz="2800" dirty="0"/>
              <a:t> </a:t>
            </a:r>
            <a:r>
              <a:rPr lang="en-US" sz="2800" dirty="0" err="1"/>
              <a:t>jumlah</a:t>
            </a:r>
            <a:r>
              <a:rPr lang="en-US" sz="2800" dirty="0"/>
              <a:t> </a:t>
            </a:r>
            <a:r>
              <a:rPr lang="en-US" sz="2800" dirty="0" err="1"/>
              <a:t>saluran</a:t>
            </a:r>
            <a:r>
              <a:rPr lang="en-US" sz="2800" dirty="0"/>
              <a:t> (n)</a:t>
            </a:r>
          </a:p>
          <a:p>
            <a:pPr marL="985838" lvl="1" indent="-528638">
              <a:lnSpc>
                <a:spcPct val="90000"/>
              </a:lnSpc>
              <a:defRPr/>
            </a:pPr>
            <a:r>
              <a:rPr lang="en-US" sz="2400" dirty="0" err="1"/>
              <a:t>Akibat</a:t>
            </a:r>
            <a:r>
              <a:rPr lang="en-US" sz="2400" dirty="0"/>
              <a:t> </a:t>
            </a:r>
            <a:r>
              <a:rPr lang="en-US" sz="2400" dirty="0" err="1"/>
              <a:t>adanya</a:t>
            </a:r>
            <a:r>
              <a:rPr lang="en-US" sz="2400" dirty="0"/>
              <a:t> </a:t>
            </a:r>
            <a:r>
              <a:rPr lang="en-US" sz="2400" dirty="0" err="1"/>
              <a:t>saluran</a:t>
            </a:r>
            <a:r>
              <a:rPr lang="en-US" sz="2400" dirty="0"/>
              <a:t> </a:t>
            </a:r>
            <a:r>
              <a:rPr lang="en-US" sz="2400" dirty="0" err="1"/>
              <a:t>rusak</a:t>
            </a:r>
            <a:r>
              <a:rPr lang="en-US" sz="2400" dirty="0"/>
              <a:t> </a:t>
            </a:r>
            <a:r>
              <a:rPr lang="en-US" sz="2400" dirty="0" err="1"/>
              <a:t>atau</a:t>
            </a:r>
            <a:r>
              <a:rPr lang="en-US" sz="2400" dirty="0"/>
              <a:t> </a:t>
            </a:r>
            <a:r>
              <a:rPr lang="en-US" sz="2400" dirty="0" err="1"/>
              <a:t>sedang</a:t>
            </a:r>
            <a:r>
              <a:rPr lang="en-US" sz="2400" dirty="0"/>
              <a:t> </a:t>
            </a:r>
            <a:r>
              <a:rPr lang="en-US" sz="2400" dirty="0" err="1"/>
              <a:t>diisolir</a:t>
            </a:r>
            <a:endParaRPr lang="en-US" sz="2400" dirty="0"/>
          </a:p>
          <a:p>
            <a:pPr>
              <a:lnSpc>
                <a:spcPct val="90000"/>
              </a:lnSpc>
              <a:defRPr/>
            </a:pPr>
            <a:r>
              <a:rPr lang="en-US" sz="2800" dirty="0" err="1"/>
              <a:t>Kepekaan</a:t>
            </a:r>
            <a:r>
              <a:rPr lang="en-US" sz="2800" dirty="0"/>
              <a:t> </a:t>
            </a:r>
            <a:r>
              <a:rPr lang="en-US" sz="2800" dirty="0" err="1"/>
              <a:t>trafik</a:t>
            </a:r>
            <a:r>
              <a:rPr lang="en-US" sz="2800" dirty="0"/>
              <a:t> </a:t>
            </a:r>
            <a:r>
              <a:rPr lang="en-US" sz="2800" dirty="0" err="1"/>
              <a:t>hasil</a:t>
            </a:r>
            <a:r>
              <a:rPr lang="en-US" sz="2800" dirty="0"/>
              <a:t> </a:t>
            </a:r>
            <a:r>
              <a:rPr lang="en-US" sz="2800" dirty="0" err="1"/>
              <a:t>konversi</a:t>
            </a:r>
            <a:r>
              <a:rPr lang="en-US" sz="2800" dirty="0"/>
              <a:t> </a:t>
            </a:r>
            <a:r>
              <a:rPr lang="en-US" sz="2800" dirty="0" err="1"/>
              <a:t>lebih</a:t>
            </a:r>
            <a:r>
              <a:rPr lang="en-US" sz="2800" dirty="0"/>
              <a:t> </a:t>
            </a:r>
            <a:r>
              <a:rPr lang="en-US" sz="2800" dirty="0" err="1"/>
              <a:t>besar</a:t>
            </a:r>
            <a:r>
              <a:rPr lang="en-US" sz="2800" dirty="0"/>
              <a:t> </a:t>
            </a:r>
            <a:r>
              <a:rPr lang="en-US" sz="2800" dirty="0" err="1"/>
              <a:t>dibandingkan</a:t>
            </a:r>
            <a:r>
              <a:rPr lang="en-US" sz="2800" dirty="0"/>
              <a:t> </a:t>
            </a:r>
            <a:r>
              <a:rPr lang="en-US" sz="2800" dirty="0" err="1"/>
              <a:t>trafik</a:t>
            </a:r>
            <a:r>
              <a:rPr lang="en-US" sz="2800" dirty="0"/>
              <a:t> yang </a:t>
            </a:r>
            <a:r>
              <a:rPr lang="en-US" sz="2800" dirty="0" err="1"/>
              <a:t>dimuat</a:t>
            </a:r>
            <a:r>
              <a:rPr lang="en-US" sz="2800" dirty="0"/>
              <a:t> </a:t>
            </a:r>
            <a:r>
              <a:rPr lang="en-US" sz="2800" u="sng" dirty="0" err="1"/>
              <a:t>bila</a:t>
            </a:r>
            <a:r>
              <a:rPr lang="en-US" sz="2800" u="sng" dirty="0"/>
              <a:t> </a:t>
            </a:r>
            <a:r>
              <a:rPr lang="en-US" sz="2800" u="sng" dirty="0" err="1"/>
              <a:t>beban</a:t>
            </a:r>
            <a:r>
              <a:rPr lang="en-US" sz="2800" u="sng" dirty="0"/>
              <a:t> </a:t>
            </a:r>
            <a:r>
              <a:rPr lang="en-US" sz="2800" u="sng" dirty="0" err="1"/>
              <a:t>saluran</a:t>
            </a:r>
            <a:r>
              <a:rPr lang="en-US" sz="2800" u="sng" dirty="0"/>
              <a:t> </a:t>
            </a:r>
            <a:r>
              <a:rPr lang="en-US" sz="2800" u="sng" dirty="0" err="1"/>
              <a:t>tinggi</a:t>
            </a:r>
            <a:endParaRPr lang="en-US" sz="2800" u="sng" dirty="0"/>
          </a:p>
          <a:p>
            <a:pPr>
              <a:lnSpc>
                <a:spcPct val="90000"/>
              </a:lnSpc>
              <a:defRPr/>
            </a:pPr>
            <a:r>
              <a:rPr lang="en-US" sz="2800" dirty="0" err="1"/>
              <a:t>Peluang</a:t>
            </a:r>
            <a:r>
              <a:rPr lang="en-US" sz="2800" dirty="0"/>
              <a:t> </a:t>
            </a:r>
            <a:r>
              <a:rPr lang="en-US" sz="2800" dirty="0" err="1"/>
              <a:t>pengulangan</a:t>
            </a:r>
            <a:r>
              <a:rPr lang="en-US" sz="2800" dirty="0"/>
              <a:t> </a:t>
            </a:r>
            <a:r>
              <a:rPr lang="en-US" sz="2800" dirty="0" err="1"/>
              <a:t>panggilan</a:t>
            </a:r>
            <a:r>
              <a:rPr lang="en-US" sz="2800" dirty="0"/>
              <a:t> </a:t>
            </a:r>
            <a:r>
              <a:rPr lang="en-US" sz="2800" dirty="0" err="1"/>
              <a:t>tidak</a:t>
            </a:r>
            <a:r>
              <a:rPr lang="en-US" sz="2800" dirty="0"/>
              <a:t> </a:t>
            </a:r>
            <a:r>
              <a:rPr lang="en-US" sz="2800" dirty="0" err="1"/>
              <a:t>diketahui</a:t>
            </a:r>
            <a:endParaRPr lang="en-US" sz="2800" dirty="0"/>
          </a:p>
          <a:p>
            <a:pPr marL="985838" lvl="1" indent="-528638">
              <a:lnSpc>
                <a:spcPct val="90000"/>
              </a:lnSpc>
              <a:defRPr/>
            </a:pPr>
            <a:r>
              <a:rPr lang="en-US" sz="2400" dirty="0"/>
              <a:t>Yang </a:t>
            </a:r>
            <a:r>
              <a:rPr lang="en-US" sz="2400" dirty="0" err="1"/>
              <a:t>diketahui</a:t>
            </a:r>
            <a:r>
              <a:rPr lang="en-US" sz="2400" dirty="0"/>
              <a:t> : </a:t>
            </a:r>
            <a:r>
              <a:rPr lang="en-US" sz="2400" dirty="0" err="1"/>
              <a:t>bila</a:t>
            </a:r>
            <a:r>
              <a:rPr lang="en-US" sz="2400" dirty="0"/>
              <a:t> </a:t>
            </a:r>
            <a:r>
              <a:rPr lang="en-US" sz="2400" dirty="0" err="1"/>
              <a:t>kongesti</a:t>
            </a:r>
            <a:r>
              <a:rPr lang="en-US" sz="2400" dirty="0"/>
              <a:t> </a:t>
            </a:r>
            <a:r>
              <a:rPr lang="en-US" sz="2400" dirty="0" err="1"/>
              <a:t>besar</a:t>
            </a:r>
            <a:r>
              <a:rPr lang="en-US" sz="2400" dirty="0"/>
              <a:t>, </a:t>
            </a:r>
            <a:r>
              <a:rPr lang="en-US" sz="2400" dirty="0" err="1"/>
              <a:t>maka</a:t>
            </a:r>
            <a:r>
              <a:rPr lang="en-US" sz="2400" dirty="0"/>
              <a:t> </a:t>
            </a:r>
            <a:r>
              <a:rPr lang="en-US" sz="2400" dirty="0" err="1"/>
              <a:t>peluang</a:t>
            </a:r>
            <a:r>
              <a:rPr lang="en-US" sz="2400" dirty="0"/>
              <a:t> </a:t>
            </a:r>
            <a:r>
              <a:rPr lang="en-US" sz="2400" dirty="0" err="1"/>
              <a:t>pengulangan</a:t>
            </a:r>
            <a:r>
              <a:rPr lang="en-US" sz="2400" dirty="0"/>
              <a:t> </a:t>
            </a:r>
            <a:r>
              <a:rPr lang="en-US" sz="2400" dirty="0" err="1"/>
              <a:t>panggilan</a:t>
            </a:r>
            <a:r>
              <a:rPr lang="en-US" sz="2400" dirty="0"/>
              <a:t> </a:t>
            </a:r>
            <a:r>
              <a:rPr lang="en-US" sz="2400" dirty="0" err="1"/>
              <a:t>juga</a:t>
            </a:r>
            <a:r>
              <a:rPr lang="en-US" sz="2400" dirty="0"/>
              <a:t> </a:t>
            </a:r>
            <a:r>
              <a:rPr lang="en-US" sz="2400" dirty="0" err="1"/>
              <a:t>besar</a:t>
            </a:r>
            <a:r>
              <a:rPr lang="en-US" sz="2400" dirty="0"/>
              <a:t> </a:t>
            </a:r>
            <a:r>
              <a:rPr lang="en-US" sz="2400" dirty="0" err="1"/>
              <a:t>dan</a:t>
            </a:r>
            <a:r>
              <a:rPr lang="en-US" sz="2400" dirty="0"/>
              <a:t> </a:t>
            </a:r>
            <a:r>
              <a:rPr lang="en-US" sz="2400" dirty="0" err="1"/>
              <a:t>sebaliknya</a:t>
            </a:r>
            <a:endParaRPr lang="en-US" sz="2400" dirty="0"/>
          </a:p>
          <a:p>
            <a:pPr marL="985838" lvl="1" indent="-528638">
              <a:lnSpc>
                <a:spcPct val="90000"/>
              </a:lnSpc>
              <a:defRPr/>
            </a:pPr>
            <a:r>
              <a:rPr lang="en-US" sz="2400" dirty="0" err="1"/>
              <a:t>Trafik</a:t>
            </a:r>
            <a:r>
              <a:rPr lang="en-US" sz="2400" dirty="0"/>
              <a:t> yang </a:t>
            </a:r>
            <a:r>
              <a:rPr lang="en-US" sz="2400" dirty="0" err="1"/>
              <a:t>ditawarkan</a:t>
            </a:r>
            <a:r>
              <a:rPr lang="en-US" sz="2400" dirty="0"/>
              <a:t> </a:t>
            </a:r>
            <a:r>
              <a:rPr lang="en-US" sz="2400" dirty="0" err="1"/>
              <a:t>hasil</a:t>
            </a:r>
            <a:r>
              <a:rPr lang="en-US" sz="2400" dirty="0"/>
              <a:t> </a:t>
            </a:r>
            <a:r>
              <a:rPr lang="en-US" sz="2400" dirty="0" err="1"/>
              <a:t>konversi</a:t>
            </a:r>
            <a:r>
              <a:rPr lang="en-US" sz="2400" dirty="0"/>
              <a:t> </a:t>
            </a:r>
            <a:r>
              <a:rPr lang="en-US" sz="2400" dirty="0" err="1"/>
              <a:t>merupakan</a:t>
            </a:r>
            <a:r>
              <a:rPr lang="en-US" sz="2400" dirty="0"/>
              <a:t> </a:t>
            </a:r>
            <a:r>
              <a:rPr lang="en-US" sz="2400" dirty="0" err="1"/>
              <a:t>trafik</a:t>
            </a:r>
            <a:r>
              <a:rPr lang="en-US" sz="2400" dirty="0"/>
              <a:t> yang </a:t>
            </a:r>
            <a:r>
              <a:rPr lang="en-US" sz="2400" dirty="0" err="1"/>
              <a:t>ditawarkan</a:t>
            </a:r>
            <a:r>
              <a:rPr lang="en-US" sz="2400" dirty="0"/>
              <a:t> </a:t>
            </a:r>
            <a:r>
              <a:rPr lang="en-US" sz="2400" dirty="0" err="1"/>
              <a:t>sebenarnya</a:t>
            </a:r>
            <a:r>
              <a:rPr lang="en-US" sz="2400" dirty="0"/>
              <a:t> </a:t>
            </a:r>
            <a:r>
              <a:rPr lang="en-US" sz="2400" dirty="0" err="1"/>
              <a:t>ditambah</a:t>
            </a:r>
            <a:r>
              <a:rPr lang="en-US" sz="2400" dirty="0"/>
              <a:t> </a:t>
            </a:r>
            <a:r>
              <a:rPr lang="en-US" sz="2400" dirty="0" err="1"/>
              <a:t>trafik</a:t>
            </a:r>
            <a:r>
              <a:rPr lang="en-US" sz="2400" dirty="0"/>
              <a:t> yang </a:t>
            </a:r>
            <a:r>
              <a:rPr lang="en-US" sz="2400" dirty="0" err="1"/>
              <a:t>ditawarkan</a:t>
            </a:r>
            <a:r>
              <a:rPr lang="en-US" sz="2400" dirty="0"/>
              <a:t> </a:t>
            </a:r>
            <a:r>
              <a:rPr lang="en-US" sz="2400" dirty="0" err="1"/>
              <a:t>akibat</a:t>
            </a:r>
            <a:r>
              <a:rPr lang="en-US" sz="2400" dirty="0"/>
              <a:t> </a:t>
            </a:r>
            <a:r>
              <a:rPr lang="en-US" sz="2400" dirty="0" err="1"/>
              <a:t>pengulangan</a:t>
            </a:r>
            <a:r>
              <a:rPr lang="en-US" sz="2400" dirty="0"/>
              <a:t> </a:t>
            </a:r>
            <a:r>
              <a:rPr lang="en-US" sz="2400" dirty="0" err="1"/>
              <a:t>panggilan</a:t>
            </a:r>
            <a:endParaRPr lang="en-US" sz="2400" dirty="0"/>
          </a:p>
        </p:txBody>
      </p:sp>
    </p:spTree>
    <p:extLst>
      <p:ext uri="{BB962C8B-B14F-4D97-AF65-F5344CB8AC3E}">
        <p14:creationId xmlns:p14="http://schemas.microsoft.com/office/powerpoint/2010/main" val="40803901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58200" y="0"/>
            <a:ext cx="685800" cy="457200"/>
          </a:xfrm>
        </p:spPr>
        <p:txBody>
          <a:bodyPr/>
          <a:lstStyle/>
          <a:p>
            <a:pPr>
              <a:defRPr/>
            </a:pPr>
            <a:fld id="{0F322F1F-AF93-46DC-9359-9B008ECD1A7A}" type="slidenum">
              <a:rPr lang="en-US"/>
              <a:pPr>
                <a:defRPr/>
              </a:pPr>
              <a:t>18</a:t>
            </a:fld>
            <a:endParaRPr lang="en-US"/>
          </a:p>
        </p:txBody>
      </p:sp>
      <p:sp>
        <p:nvSpPr>
          <p:cNvPr id="18434" name="Rectangle 2"/>
          <p:cNvSpPr>
            <a:spLocks noGrp="1" noChangeArrowheads="1"/>
          </p:cNvSpPr>
          <p:nvPr>
            <p:ph type="title"/>
          </p:nvPr>
        </p:nvSpPr>
        <p:spPr/>
        <p:txBody>
          <a:bodyPr>
            <a:noAutofit/>
          </a:bodyPr>
          <a:lstStyle/>
          <a:p>
            <a:pPr>
              <a:defRPr/>
            </a:pPr>
            <a:r>
              <a:rPr lang="en-US" sz="3200" dirty="0" err="1"/>
              <a:t>Kasus</a:t>
            </a:r>
            <a:r>
              <a:rPr lang="en-US" sz="3200" dirty="0"/>
              <a:t> 1 (cont.)</a:t>
            </a:r>
            <a:r>
              <a:rPr lang="id-ID" sz="3200" dirty="0"/>
              <a:t>  </a:t>
            </a:r>
            <a:br>
              <a:rPr lang="id-ID" sz="3200" dirty="0"/>
            </a:br>
            <a:r>
              <a:rPr lang="en-US" sz="2800" dirty="0" err="1"/>
              <a:t>Masalah</a:t>
            </a:r>
            <a:r>
              <a:rPr lang="en-US" sz="2800" dirty="0"/>
              <a:t> </a:t>
            </a:r>
            <a:r>
              <a:rPr lang="en-US" sz="2800" dirty="0" err="1"/>
              <a:t>pengulangan</a:t>
            </a:r>
            <a:r>
              <a:rPr lang="en-US" sz="2800" dirty="0"/>
              <a:t> </a:t>
            </a:r>
            <a:r>
              <a:rPr lang="en-US" sz="2800" dirty="0" err="1"/>
              <a:t>panggilan</a:t>
            </a:r>
            <a:endParaRPr lang="en-US" sz="2800" dirty="0"/>
          </a:p>
        </p:txBody>
      </p:sp>
      <p:sp>
        <p:nvSpPr>
          <p:cNvPr id="18435" name="Rectangle 3"/>
          <p:cNvSpPr>
            <a:spLocks noGrp="1" noChangeArrowheads="1"/>
          </p:cNvSpPr>
          <p:nvPr>
            <p:ph type="body" idx="1"/>
          </p:nvPr>
        </p:nvSpPr>
        <p:spPr>
          <a:xfrm>
            <a:off x="428625" y="1500188"/>
            <a:ext cx="8229600" cy="4525962"/>
          </a:xfrm>
        </p:spPr>
        <p:txBody>
          <a:bodyPr>
            <a:normAutofit lnSpcReduction="10000"/>
          </a:bodyPr>
          <a:lstStyle/>
          <a:p>
            <a:pPr marL="0" indent="0">
              <a:buFontTx/>
              <a:buNone/>
              <a:defRPr/>
            </a:pPr>
            <a:r>
              <a:rPr lang="en-US" sz="2800" b="1" dirty="0" err="1"/>
              <a:t>Salah</a:t>
            </a:r>
            <a:r>
              <a:rPr lang="en-US" sz="2800" b="1" dirty="0"/>
              <a:t> </a:t>
            </a:r>
            <a:r>
              <a:rPr lang="en-US" sz="2800" b="1" dirty="0" err="1"/>
              <a:t>satu</a:t>
            </a:r>
            <a:r>
              <a:rPr lang="en-US" sz="2800" b="1" dirty="0"/>
              <a:t> model </a:t>
            </a:r>
            <a:r>
              <a:rPr lang="en-US" sz="2800" b="1" dirty="0" err="1">
                <a:highlight>
                  <a:srgbClr val="00FF00"/>
                </a:highlight>
              </a:rPr>
              <a:t>sistem</a:t>
            </a:r>
            <a:r>
              <a:rPr lang="en-US" sz="2800" b="1" dirty="0">
                <a:highlight>
                  <a:srgbClr val="00FF00"/>
                </a:highlight>
              </a:rPr>
              <a:t> </a:t>
            </a:r>
            <a:r>
              <a:rPr lang="en-US" sz="2800" b="1" dirty="0" err="1">
                <a:highlight>
                  <a:srgbClr val="00FF00"/>
                </a:highlight>
              </a:rPr>
              <a:t>pengulangan</a:t>
            </a:r>
            <a:r>
              <a:rPr lang="en-US" sz="2800" b="1" dirty="0">
                <a:highlight>
                  <a:srgbClr val="00FF00"/>
                </a:highlight>
              </a:rPr>
              <a:t> </a:t>
            </a:r>
            <a:r>
              <a:rPr lang="en-US" sz="2800" b="1" dirty="0" err="1">
                <a:highlight>
                  <a:srgbClr val="00FF00"/>
                </a:highlight>
              </a:rPr>
              <a:t>panggilan</a:t>
            </a:r>
            <a:endParaRPr lang="en-US" sz="2800" b="1" dirty="0">
              <a:highlight>
                <a:srgbClr val="00FF00"/>
              </a:highlight>
            </a:endParaRPr>
          </a:p>
          <a:p>
            <a:pPr>
              <a:defRPr/>
            </a:pPr>
            <a:r>
              <a:rPr lang="en-US" sz="2800" dirty="0" err="1"/>
              <a:t>Trafik</a:t>
            </a:r>
            <a:r>
              <a:rPr lang="en-US" sz="2800" dirty="0"/>
              <a:t> yang </a:t>
            </a:r>
            <a:r>
              <a:rPr lang="en-US" sz="2800" dirty="0" err="1"/>
              <a:t>ditawarkan</a:t>
            </a:r>
            <a:r>
              <a:rPr lang="en-US" sz="2800" dirty="0"/>
              <a:t> </a:t>
            </a:r>
            <a:r>
              <a:rPr lang="en-US" sz="2800" dirty="0" err="1"/>
              <a:t>pertama</a:t>
            </a:r>
            <a:r>
              <a:rPr lang="en-US" sz="2800" dirty="0"/>
              <a:t> kali </a:t>
            </a:r>
            <a:r>
              <a:rPr lang="en-US" sz="2800" dirty="0" err="1"/>
              <a:t>pada</a:t>
            </a:r>
            <a:r>
              <a:rPr lang="en-US" sz="2800" dirty="0"/>
              <a:t> </a:t>
            </a:r>
            <a:r>
              <a:rPr lang="en-US" sz="2800" dirty="0" err="1"/>
              <a:t>berkas</a:t>
            </a:r>
            <a:r>
              <a:rPr lang="en-US" sz="2800" dirty="0"/>
              <a:t> </a:t>
            </a:r>
            <a:r>
              <a:rPr lang="id-ID" sz="2800" dirty="0"/>
              <a:t>s</a:t>
            </a:r>
            <a:r>
              <a:rPr lang="en-US" sz="2800" dirty="0" err="1"/>
              <a:t>aluran</a:t>
            </a:r>
            <a:r>
              <a:rPr lang="en-US" sz="2800" dirty="0"/>
              <a:t> N </a:t>
            </a:r>
            <a:r>
              <a:rPr lang="en-US" sz="2800" dirty="0" err="1"/>
              <a:t>adalah</a:t>
            </a:r>
            <a:r>
              <a:rPr lang="en-US" sz="2800" dirty="0"/>
              <a:t> : </a:t>
            </a:r>
            <a:r>
              <a:rPr lang="en-US" sz="2800" dirty="0">
                <a:highlight>
                  <a:srgbClr val="00FF00"/>
                </a:highlight>
              </a:rPr>
              <a:t>A</a:t>
            </a:r>
          </a:p>
          <a:p>
            <a:pPr>
              <a:defRPr/>
            </a:pPr>
            <a:r>
              <a:rPr lang="en-US" sz="2800" dirty="0" err="1"/>
              <a:t>Panggilan</a:t>
            </a:r>
            <a:r>
              <a:rPr lang="en-US" sz="2800" dirty="0"/>
              <a:t> yang </a:t>
            </a:r>
            <a:r>
              <a:rPr lang="en-US" sz="2800" dirty="0" err="1"/>
              <a:t>tidak</a:t>
            </a:r>
            <a:r>
              <a:rPr lang="en-US" sz="2800" dirty="0"/>
              <a:t> </a:t>
            </a:r>
            <a:r>
              <a:rPr lang="en-US" sz="2800" dirty="0" err="1"/>
              <a:t>berhasil</a:t>
            </a:r>
            <a:r>
              <a:rPr lang="en-US" sz="2800" dirty="0"/>
              <a:t> </a:t>
            </a:r>
            <a:r>
              <a:rPr lang="en-US" sz="2800" dirty="0" err="1"/>
              <a:t>memiliki</a:t>
            </a:r>
            <a:r>
              <a:rPr lang="en-US" sz="2800" dirty="0"/>
              <a:t> </a:t>
            </a:r>
            <a:r>
              <a:rPr lang="en-US" sz="2800" dirty="0" err="1"/>
              <a:t>peluang</a:t>
            </a:r>
            <a:r>
              <a:rPr lang="en-US" sz="2800" dirty="0"/>
              <a:t> </a:t>
            </a:r>
            <a:r>
              <a:rPr lang="en-US" sz="2800" dirty="0" err="1"/>
              <a:t>mengulang</a:t>
            </a:r>
            <a:r>
              <a:rPr lang="en-US" sz="2800" dirty="0"/>
              <a:t> </a:t>
            </a:r>
            <a:r>
              <a:rPr lang="en-US" sz="2800" dirty="0" err="1"/>
              <a:t>sebesar</a:t>
            </a:r>
            <a:r>
              <a:rPr lang="en-US" sz="2800" dirty="0"/>
              <a:t> : </a:t>
            </a:r>
            <a:r>
              <a:rPr lang="en-US" sz="2800" dirty="0">
                <a:highlight>
                  <a:srgbClr val="00FF00"/>
                </a:highlight>
              </a:rPr>
              <a:t>m</a:t>
            </a:r>
          </a:p>
          <a:p>
            <a:pPr>
              <a:defRPr/>
            </a:pPr>
            <a:r>
              <a:rPr lang="en-US" sz="2800" dirty="0" err="1"/>
              <a:t>Jumlah</a:t>
            </a:r>
            <a:r>
              <a:rPr lang="en-US" sz="2800" dirty="0"/>
              <a:t> rata-rata </a:t>
            </a:r>
            <a:r>
              <a:rPr lang="en-US" sz="2800" dirty="0" err="1"/>
              <a:t>percobaan</a:t>
            </a:r>
            <a:r>
              <a:rPr lang="en-US" sz="2800" dirty="0"/>
              <a:t> </a:t>
            </a:r>
            <a:r>
              <a:rPr lang="en-US" sz="2800" dirty="0" err="1"/>
              <a:t>pemanggilan</a:t>
            </a:r>
            <a:r>
              <a:rPr lang="en-US" sz="2800" dirty="0"/>
              <a:t> per </a:t>
            </a:r>
            <a:r>
              <a:rPr lang="en-US" sz="2800" dirty="0" err="1"/>
              <a:t>panggilan</a:t>
            </a:r>
            <a:r>
              <a:rPr lang="en-US" sz="2800" dirty="0"/>
              <a:t> : </a:t>
            </a:r>
            <a:r>
              <a:rPr lang="en-US" sz="2800" dirty="0">
                <a:highlight>
                  <a:srgbClr val="00FF00"/>
                </a:highlight>
              </a:rPr>
              <a:t>p</a:t>
            </a:r>
          </a:p>
          <a:p>
            <a:pPr>
              <a:defRPr/>
            </a:pPr>
            <a:r>
              <a:rPr lang="en-US" sz="2800" dirty="0" err="1"/>
              <a:t>Kongesti</a:t>
            </a:r>
            <a:r>
              <a:rPr lang="en-US" sz="2800" dirty="0"/>
              <a:t> (</a:t>
            </a:r>
            <a:r>
              <a:rPr lang="en-US" sz="2800" dirty="0" err="1"/>
              <a:t>peluang</a:t>
            </a:r>
            <a:r>
              <a:rPr lang="en-US" sz="2800" dirty="0"/>
              <a:t> blocking) : </a:t>
            </a:r>
            <a:r>
              <a:rPr lang="en-US" sz="2800" dirty="0">
                <a:highlight>
                  <a:srgbClr val="00FF00"/>
                </a:highlight>
              </a:rPr>
              <a:t>B</a:t>
            </a:r>
          </a:p>
          <a:p>
            <a:pPr>
              <a:defRPr/>
            </a:pPr>
            <a:r>
              <a:rPr lang="en-US" sz="2800" dirty="0" err="1"/>
              <a:t>Trafik</a:t>
            </a:r>
            <a:r>
              <a:rPr lang="en-US" sz="2800" dirty="0"/>
              <a:t> yang </a:t>
            </a:r>
            <a:r>
              <a:rPr lang="en-US" sz="2800" dirty="0" err="1"/>
              <a:t>ditawarkan</a:t>
            </a:r>
            <a:r>
              <a:rPr lang="en-US" sz="2800" dirty="0"/>
              <a:t> </a:t>
            </a:r>
            <a:r>
              <a:rPr lang="en-US" sz="2800" dirty="0" err="1"/>
              <a:t>merupakan</a:t>
            </a:r>
            <a:r>
              <a:rPr lang="en-US" sz="2800" dirty="0"/>
              <a:t> </a:t>
            </a:r>
            <a:r>
              <a:rPr lang="en-US" sz="2800" dirty="0" err="1">
                <a:highlight>
                  <a:srgbClr val="00FF00"/>
                </a:highlight>
              </a:rPr>
              <a:t>trafik</a:t>
            </a:r>
            <a:r>
              <a:rPr lang="en-US" sz="2800" dirty="0">
                <a:highlight>
                  <a:srgbClr val="00FF00"/>
                </a:highlight>
              </a:rPr>
              <a:t> </a:t>
            </a:r>
            <a:r>
              <a:rPr lang="en-US" sz="2800" dirty="0" err="1">
                <a:highlight>
                  <a:srgbClr val="00FF00"/>
                </a:highlight>
              </a:rPr>
              <a:t>acak</a:t>
            </a:r>
            <a:r>
              <a:rPr lang="en-US" sz="2800" dirty="0">
                <a:highlight>
                  <a:srgbClr val="00FF00"/>
                </a:highlight>
              </a:rPr>
              <a:t> </a:t>
            </a:r>
            <a:r>
              <a:rPr lang="en-US" sz="2800" dirty="0" err="1"/>
              <a:t>dan</a:t>
            </a:r>
            <a:r>
              <a:rPr lang="en-US" sz="2800" dirty="0"/>
              <a:t> </a:t>
            </a:r>
            <a:r>
              <a:rPr lang="en-US" sz="2800" dirty="0" err="1"/>
              <a:t>berkas</a:t>
            </a:r>
            <a:r>
              <a:rPr lang="en-US" sz="2800" dirty="0"/>
              <a:t> </a:t>
            </a:r>
            <a:r>
              <a:rPr lang="en-US" sz="2800" dirty="0" err="1"/>
              <a:t>merupakan</a:t>
            </a:r>
            <a:r>
              <a:rPr lang="en-US" sz="2800" dirty="0"/>
              <a:t> </a:t>
            </a:r>
            <a:r>
              <a:rPr lang="en-US" sz="2800" dirty="0" err="1"/>
              <a:t>berkas</a:t>
            </a:r>
            <a:r>
              <a:rPr lang="en-US" sz="2800" dirty="0"/>
              <a:t> </a:t>
            </a:r>
            <a:r>
              <a:rPr lang="en-US" sz="2800" dirty="0" err="1"/>
              <a:t>sempurna</a:t>
            </a:r>
            <a:endParaRPr lang="en-US" sz="2800" dirty="0"/>
          </a:p>
        </p:txBody>
      </p:sp>
    </p:spTree>
    <p:extLst>
      <p:ext uri="{BB962C8B-B14F-4D97-AF65-F5344CB8AC3E}">
        <p14:creationId xmlns:p14="http://schemas.microsoft.com/office/powerpoint/2010/main" val="25398959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58200" y="0"/>
            <a:ext cx="685800" cy="457200"/>
          </a:xfrm>
        </p:spPr>
        <p:txBody>
          <a:bodyPr/>
          <a:lstStyle/>
          <a:p>
            <a:pPr>
              <a:defRPr/>
            </a:pPr>
            <a:fld id="{4A345B0F-0D6C-4388-9D62-86682497610C}" type="slidenum">
              <a:rPr lang="en-US"/>
              <a:pPr>
                <a:defRPr/>
              </a:pPr>
              <a:t>19</a:t>
            </a:fld>
            <a:endParaRPr lang="en-US"/>
          </a:p>
        </p:txBody>
      </p:sp>
      <p:sp>
        <p:nvSpPr>
          <p:cNvPr id="19458" name="Rectangle 2"/>
          <p:cNvSpPr>
            <a:spLocks noGrp="1" noChangeArrowheads="1"/>
          </p:cNvSpPr>
          <p:nvPr>
            <p:ph type="title"/>
          </p:nvPr>
        </p:nvSpPr>
        <p:spPr/>
        <p:txBody>
          <a:bodyPr>
            <a:normAutofit fontScale="90000"/>
          </a:bodyPr>
          <a:lstStyle/>
          <a:p>
            <a:pPr>
              <a:defRPr/>
            </a:pPr>
            <a:r>
              <a:rPr lang="en-US" dirty="0" err="1"/>
              <a:t>Kasus</a:t>
            </a:r>
            <a:r>
              <a:rPr lang="en-US" dirty="0"/>
              <a:t> 1 (cont.)</a:t>
            </a:r>
            <a:br>
              <a:rPr lang="en-US" dirty="0"/>
            </a:br>
            <a:r>
              <a:rPr lang="en-US" sz="3200" dirty="0" err="1"/>
              <a:t>Masalah</a:t>
            </a:r>
            <a:r>
              <a:rPr lang="en-US" sz="3200" dirty="0"/>
              <a:t> </a:t>
            </a:r>
            <a:r>
              <a:rPr lang="en-US" sz="3200" dirty="0" err="1"/>
              <a:t>pengulangan</a:t>
            </a:r>
            <a:r>
              <a:rPr lang="en-US" sz="3200" dirty="0"/>
              <a:t> </a:t>
            </a:r>
            <a:r>
              <a:rPr lang="en-US" sz="3200" dirty="0" err="1"/>
              <a:t>panggilan</a:t>
            </a:r>
            <a:r>
              <a:rPr lang="en-US" sz="3200" dirty="0"/>
              <a:t> (2)</a:t>
            </a:r>
          </a:p>
        </p:txBody>
      </p:sp>
      <p:sp>
        <p:nvSpPr>
          <p:cNvPr id="16388" name="Rectangle 3"/>
          <p:cNvSpPr>
            <a:spLocks noGrp="1" noChangeArrowheads="1"/>
          </p:cNvSpPr>
          <p:nvPr>
            <p:ph type="body" idx="1"/>
          </p:nvPr>
        </p:nvSpPr>
        <p:spPr/>
        <p:txBody>
          <a:bodyPr/>
          <a:lstStyle/>
          <a:p>
            <a:pPr>
              <a:buFontTx/>
              <a:buNone/>
            </a:pPr>
            <a:r>
              <a:rPr lang="en-US" dirty="0" err="1"/>
              <a:t>Maka</a:t>
            </a:r>
            <a:r>
              <a:rPr lang="en-US" dirty="0"/>
              <a:t> :</a:t>
            </a:r>
          </a:p>
          <a:p>
            <a:pPr>
              <a:lnSpc>
                <a:spcPct val="150000"/>
              </a:lnSpc>
            </a:pPr>
            <a:r>
              <a:rPr lang="en-US" dirty="0"/>
              <a:t>B = B(N,</a:t>
            </a:r>
            <a:r>
              <a:rPr lang="en-US" dirty="0">
                <a:highlight>
                  <a:srgbClr val="00FF00"/>
                </a:highlight>
              </a:rPr>
              <a:t>A</a:t>
            </a:r>
            <a:r>
              <a:rPr lang="id-ID" dirty="0">
                <a:highlight>
                  <a:srgbClr val="00FF00"/>
                </a:highlight>
              </a:rPr>
              <a:t>∙</a:t>
            </a:r>
            <a:r>
              <a:rPr lang="en-US" dirty="0">
                <a:highlight>
                  <a:srgbClr val="00FF00"/>
                </a:highlight>
              </a:rPr>
              <a:t>p</a:t>
            </a:r>
            <a:r>
              <a:rPr lang="en-US" dirty="0"/>
              <a:t>)</a:t>
            </a:r>
          </a:p>
          <a:p>
            <a:pPr>
              <a:lnSpc>
                <a:spcPct val="150000"/>
              </a:lnSpc>
            </a:pPr>
            <a:r>
              <a:rPr lang="en-US" dirty="0"/>
              <a:t>Y = </a:t>
            </a:r>
            <a:r>
              <a:rPr lang="en-US" dirty="0">
                <a:highlight>
                  <a:srgbClr val="00FF00"/>
                </a:highlight>
              </a:rPr>
              <a:t>A</a:t>
            </a:r>
            <a:r>
              <a:rPr lang="id-ID" dirty="0">
                <a:highlight>
                  <a:srgbClr val="00FF00"/>
                </a:highlight>
              </a:rPr>
              <a:t>∙</a:t>
            </a:r>
            <a:r>
              <a:rPr lang="en-US" dirty="0">
                <a:highlight>
                  <a:srgbClr val="00FF00"/>
                </a:highlight>
              </a:rPr>
              <a:t>p</a:t>
            </a:r>
            <a:r>
              <a:rPr lang="en-US" dirty="0"/>
              <a:t>(1-B)</a:t>
            </a:r>
          </a:p>
          <a:p>
            <a:pPr marL="903288" lvl="1" indent="-446088">
              <a:lnSpc>
                <a:spcPct val="150000"/>
              </a:lnSpc>
            </a:pPr>
            <a:r>
              <a:rPr lang="en-US" dirty="0">
                <a:highlight>
                  <a:srgbClr val="00FF00"/>
                </a:highlight>
              </a:rPr>
              <a:t>p = 1/(1-Bm)</a:t>
            </a:r>
            <a:r>
              <a:rPr lang="id-ID" dirty="0"/>
              <a:t>;  disini Bm = B(N,A)*m</a:t>
            </a:r>
            <a:endParaRPr lang="en-US" dirty="0"/>
          </a:p>
          <a:p>
            <a:pPr>
              <a:lnSpc>
                <a:spcPct val="150000"/>
              </a:lnSpc>
            </a:pPr>
            <a:r>
              <a:rPr lang="en-US" dirty="0" err="1"/>
              <a:t>Jadi</a:t>
            </a:r>
            <a:r>
              <a:rPr lang="en-US" dirty="0"/>
              <a:t> Y = A(1-B)/(1-Bm); </a:t>
            </a:r>
            <a:r>
              <a:rPr lang="en-US" dirty="0" err="1"/>
              <a:t>atau</a:t>
            </a:r>
            <a:endParaRPr lang="en-US" dirty="0"/>
          </a:p>
          <a:p>
            <a:pPr>
              <a:lnSpc>
                <a:spcPct val="150000"/>
              </a:lnSpc>
            </a:pPr>
            <a:r>
              <a:rPr lang="en-US" dirty="0">
                <a:highlight>
                  <a:srgbClr val="00FF00"/>
                </a:highlight>
              </a:rPr>
              <a:t>A = Y(1-Bm)/(1-B)</a:t>
            </a:r>
          </a:p>
        </p:txBody>
      </p:sp>
    </p:spTree>
    <p:extLst>
      <p:ext uri="{BB962C8B-B14F-4D97-AF65-F5344CB8AC3E}">
        <p14:creationId xmlns:p14="http://schemas.microsoft.com/office/powerpoint/2010/main" val="2002414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Pendahuluan</a:t>
            </a:r>
          </a:p>
        </p:txBody>
      </p:sp>
      <p:sp>
        <p:nvSpPr>
          <p:cNvPr id="3" name="Content Placeholder 2"/>
          <p:cNvSpPr>
            <a:spLocks noGrp="1"/>
          </p:cNvSpPr>
          <p:nvPr>
            <p:ph idx="1"/>
          </p:nvPr>
        </p:nvSpPr>
        <p:spPr/>
        <p:txBody>
          <a:bodyPr>
            <a:normAutofit fontScale="92500" lnSpcReduction="10000"/>
          </a:bodyPr>
          <a:lstStyle/>
          <a:p>
            <a:r>
              <a:rPr lang="en-ID"/>
              <a:t>Pengukuran trafik dilakukan untuk mendapatkan informasi mengenai beban kuantitatif pada suatu sistem sehingga kita dapat mendimensi sistem tersebut.</a:t>
            </a:r>
          </a:p>
          <a:p>
            <a:r>
              <a:rPr lang="en-ID"/>
              <a:t>Sistem yang diamati dapat berupa system fisik, seperti: komputer, system telepon, atau laboratorium pusat rumah sakit. Atau dapat juga berupa system non fisik, seperti pengumpulan data pada sebuah model simulasi computer, atau system penagihan panggilan telepon.</a:t>
            </a:r>
          </a:p>
          <a:p>
            <a:pPr marL="0" indent="0">
              <a:buNone/>
            </a:pPr>
            <a:endParaRPr lang="en-ID"/>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2</a:t>
            </a:fld>
            <a:endParaRPr lang="id-ID"/>
          </a:p>
        </p:txBody>
      </p:sp>
    </p:spTree>
    <p:extLst>
      <p:ext uri="{BB962C8B-B14F-4D97-AF65-F5344CB8AC3E}">
        <p14:creationId xmlns:p14="http://schemas.microsoft.com/office/powerpoint/2010/main" val="365404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58200" y="0"/>
            <a:ext cx="685800" cy="457200"/>
          </a:xfrm>
        </p:spPr>
        <p:txBody>
          <a:bodyPr/>
          <a:lstStyle/>
          <a:p>
            <a:pPr>
              <a:defRPr/>
            </a:pPr>
            <a:fld id="{395F0500-2ED3-4DC2-A1A8-A02F5DD73D1B}" type="slidenum">
              <a:rPr lang="en-US"/>
              <a:pPr>
                <a:defRPr/>
              </a:pPr>
              <a:t>20</a:t>
            </a:fld>
            <a:endParaRPr lang="en-US"/>
          </a:p>
        </p:txBody>
      </p:sp>
      <p:sp>
        <p:nvSpPr>
          <p:cNvPr id="20482" name="Rectangle 2"/>
          <p:cNvSpPr>
            <a:spLocks noGrp="1" noChangeArrowheads="1"/>
          </p:cNvSpPr>
          <p:nvPr>
            <p:ph type="title"/>
          </p:nvPr>
        </p:nvSpPr>
        <p:spPr/>
        <p:txBody>
          <a:bodyPr>
            <a:normAutofit fontScale="90000"/>
          </a:bodyPr>
          <a:lstStyle/>
          <a:p>
            <a:pPr>
              <a:defRPr/>
            </a:pPr>
            <a:r>
              <a:rPr lang="en-US"/>
              <a:t>Kasus 1 (cont.)</a:t>
            </a:r>
            <a:br>
              <a:rPr lang="en-US"/>
            </a:br>
            <a:r>
              <a:rPr lang="en-US" sz="3200"/>
              <a:t>Masalah pengulangan panggilan (3)</a:t>
            </a:r>
          </a:p>
        </p:txBody>
      </p:sp>
      <p:sp>
        <p:nvSpPr>
          <p:cNvPr id="17412" name="Rectangle 3"/>
          <p:cNvSpPr>
            <a:spLocks noGrp="1" noChangeArrowheads="1"/>
          </p:cNvSpPr>
          <p:nvPr>
            <p:ph type="body" idx="1"/>
          </p:nvPr>
        </p:nvSpPr>
        <p:spPr/>
        <p:txBody>
          <a:bodyPr/>
          <a:lstStyle/>
          <a:p>
            <a:pPr marL="609600" indent="-609600">
              <a:buFontTx/>
              <a:buNone/>
            </a:pPr>
            <a:r>
              <a:rPr lang="en-US" dirty="0" err="1"/>
              <a:t>Prosedur</a:t>
            </a:r>
            <a:r>
              <a:rPr lang="en-US" dirty="0"/>
              <a:t> </a:t>
            </a:r>
            <a:r>
              <a:rPr lang="en-US" dirty="0" err="1"/>
              <a:t>memperoleh</a:t>
            </a:r>
            <a:r>
              <a:rPr lang="en-US" dirty="0"/>
              <a:t> </a:t>
            </a:r>
            <a:r>
              <a:rPr lang="en-US" i="1" dirty="0"/>
              <a:t>offered traffic</a:t>
            </a:r>
          </a:p>
          <a:p>
            <a:pPr marL="609600" indent="-609600">
              <a:buFontTx/>
              <a:buAutoNum type="arabicPeriod"/>
            </a:pPr>
            <a:r>
              <a:rPr lang="en-US" dirty="0"/>
              <a:t>Cari </a:t>
            </a:r>
            <a:r>
              <a:rPr lang="en-US" dirty="0" err="1"/>
              <a:t>harga</a:t>
            </a:r>
            <a:r>
              <a:rPr lang="en-US" dirty="0"/>
              <a:t> </a:t>
            </a:r>
            <a:r>
              <a:rPr lang="en-US" dirty="0">
                <a:highlight>
                  <a:srgbClr val="00FF00"/>
                </a:highlight>
              </a:rPr>
              <a:t>A</a:t>
            </a:r>
            <a:r>
              <a:rPr lang="en-US" dirty="0"/>
              <a:t> </a:t>
            </a:r>
            <a:r>
              <a:rPr lang="en-US" dirty="0" err="1"/>
              <a:t>dengan</a:t>
            </a:r>
            <a:r>
              <a:rPr lang="en-US" dirty="0"/>
              <a:t> </a:t>
            </a:r>
            <a:r>
              <a:rPr lang="en-US" dirty="0" err="1"/>
              <a:t>cara</a:t>
            </a:r>
            <a:r>
              <a:rPr lang="en-US" dirty="0"/>
              <a:t> </a:t>
            </a:r>
            <a:r>
              <a:rPr lang="en-US" dirty="0" err="1"/>
              <a:t>konversi</a:t>
            </a:r>
            <a:r>
              <a:rPr lang="en-US" dirty="0"/>
              <a:t> yang </a:t>
            </a:r>
            <a:r>
              <a:rPr lang="en-US" dirty="0" err="1"/>
              <a:t>biasa</a:t>
            </a:r>
            <a:r>
              <a:rPr lang="en-US" dirty="0"/>
              <a:t> </a:t>
            </a:r>
            <a:r>
              <a:rPr lang="en-US" dirty="0" err="1"/>
              <a:t>dilakukan</a:t>
            </a:r>
            <a:r>
              <a:rPr lang="en-US" dirty="0"/>
              <a:t> </a:t>
            </a:r>
            <a:r>
              <a:rPr lang="en-US" dirty="0">
                <a:sym typeface="Wingdings" panose="05000000000000000000" pitchFamily="2" charset="2"/>
              </a:rPr>
              <a:t> </a:t>
            </a:r>
            <a:r>
              <a:rPr lang="en-US" dirty="0" err="1">
                <a:sym typeface="Wingdings" panose="05000000000000000000" pitchFamily="2" charset="2"/>
              </a:rPr>
              <a:t>Tabel</a:t>
            </a:r>
            <a:r>
              <a:rPr lang="en-US" dirty="0">
                <a:sym typeface="Wingdings" panose="05000000000000000000" pitchFamily="2" charset="2"/>
              </a:rPr>
              <a:t> Erlang B (</a:t>
            </a:r>
            <a:r>
              <a:rPr lang="en-US" dirty="0">
                <a:highlight>
                  <a:srgbClr val="00FF00"/>
                </a:highlight>
                <a:sym typeface="Wingdings" panose="05000000000000000000" pitchFamily="2" charset="2"/>
              </a:rPr>
              <a:t>B,N</a:t>
            </a:r>
            <a:r>
              <a:rPr lang="en-US" dirty="0">
                <a:sym typeface="Wingdings" panose="05000000000000000000" pitchFamily="2" charset="2"/>
              </a:rPr>
              <a:t>)</a:t>
            </a:r>
            <a:endParaRPr lang="en-US" dirty="0"/>
          </a:p>
          <a:p>
            <a:pPr marL="609600" indent="-609600">
              <a:buFontTx/>
              <a:buAutoNum type="arabicPeriod"/>
            </a:pPr>
            <a:r>
              <a:rPr lang="en-US" dirty="0" err="1"/>
              <a:t>Hitung</a:t>
            </a:r>
            <a:r>
              <a:rPr lang="en-US" dirty="0"/>
              <a:t> </a:t>
            </a:r>
            <a:r>
              <a:rPr lang="en-US" dirty="0" err="1"/>
              <a:t>harga</a:t>
            </a:r>
            <a:r>
              <a:rPr lang="en-US" dirty="0"/>
              <a:t> </a:t>
            </a:r>
            <a:r>
              <a:rPr lang="en-US" dirty="0" err="1"/>
              <a:t>trafik</a:t>
            </a:r>
            <a:r>
              <a:rPr lang="en-US" dirty="0"/>
              <a:t> yang </a:t>
            </a:r>
            <a:r>
              <a:rPr lang="en-US" dirty="0" err="1"/>
              <a:t>ditawarkan</a:t>
            </a:r>
            <a:r>
              <a:rPr lang="en-US" dirty="0"/>
              <a:t> </a:t>
            </a:r>
            <a:r>
              <a:rPr lang="en-US" dirty="0" err="1"/>
              <a:t>sebenarnya</a:t>
            </a:r>
            <a:r>
              <a:rPr lang="en-US" dirty="0"/>
              <a:t> (A)</a:t>
            </a:r>
            <a:r>
              <a:rPr lang="id-ID" dirty="0"/>
              <a:t>, </a:t>
            </a:r>
            <a:r>
              <a:rPr lang="en-US" dirty="0" err="1"/>
              <a:t>dengan</a:t>
            </a:r>
            <a:r>
              <a:rPr lang="en-US" dirty="0"/>
              <a:t> </a:t>
            </a:r>
            <a:r>
              <a:rPr lang="en-US" dirty="0" err="1"/>
              <a:t>cara</a:t>
            </a:r>
            <a:r>
              <a:rPr lang="en-US" dirty="0"/>
              <a:t> </a:t>
            </a:r>
            <a:r>
              <a:rPr lang="en-US" dirty="0" err="1"/>
              <a:t>menentukan</a:t>
            </a:r>
            <a:r>
              <a:rPr lang="en-US" dirty="0"/>
              <a:t> </a:t>
            </a:r>
            <a:r>
              <a:rPr lang="en-US" dirty="0" err="1"/>
              <a:t>harga</a:t>
            </a:r>
            <a:r>
              <a:rPr lang="en-US" dirty="0"/>
              <a:t> </a:t>
            </a:r>
            <a:r>
              <a:rPr lang="en-US" dirty="0" err="1">
                <a:highlight>
                  <a:srgbClr val="00FF00"/>
                </a:highlight>
              </a:rPr>
              <a:t>peluang</a:t>
            </a:r>
            <a:r>
              <a:rPr lang="en-US" dirty="0">
                <a:highlight>
                  <a:srgbClr val="00FF00"/>
                </a:highlight>
              </a:rPr>
              <a:t> </a:t>
            </a:r>
            <a:r>
              <a:rPr lang="en-US" dirty="0" err="1">
                <a:highlight>
                  <a:srgbClr val="00FF00"/>
                </a:highlight>
              </a:rPr>
              <a:t>mengulang</a:t>
            </a:r>
            <a:r>
              <a:rPr lang="en-US" dirty="0">
                <a:highlight>
                  <a:srgbClr val="00FF00"/>
                </a:highlight>
              </a:rPr>
              <a:t> </a:t>
            </a:r>
            <a:r>
              <a:rPr lang="en-US" dirty="0"/>
              <a:t>(</a:t>
            </a:r>
            <a:r>
              <a:rPr lang="en-US" dirty="0">
                <a:highlight>
                  <a:srgbClr val="FFFF00"/>
                </a:highlight>
              </a:rPr>
              <a:t>m</a:t>
            </a:r>
            <a:r>
              <a:rPr lang="en-US" dirty="0"/>
              <a:t>)</a:t>
            </a:r>
          </a:p>
        </p:txBody>
      </p:sp>
    </p:spTree>
    <p:extLst>
      <p:ext uri="{BB962C8B-B14F-4D97-AF65-F5344CB8AC3E}">
        <p14:creationId xmlns:p14="http://schemas.microsoft.com/office/powerpoint/2010/main" val="7008035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4294967295"/>
          </p:nvPr>
        </p:nvSpPr>
        <p:spPr>
          <a:xfrm>
            <a:off x="8458200" y="0"/>
            <a:ext cx="685800" cy="457200"/>
          </a:xfrm>
        </p:spPr>
        <p:txBody>
          <a:bodyPr/>
          <a:lstStyle/>
          <a:p>
            <a:pPr>
              <a:defRPr/>
            </a:pPr>
            <a:fld id="{31E54BDF-CC0A-4354-93E7-EF94E479293E}" type="slidenum">
              <a:rPr lang="en-US"/>
              <a:pPr>
                <a:defRPr/>
              </a:pPr>
              <a:t>21</a:t>
            </a:fld>
            <a:endParaRPr lang="en-US"/>
          </a:p>
        </p:txBody>
      </p:sp>
      <p:sp>
        <p:nvSpPr>
          <p:cNvPr id="21506" name="Rectangle 2"/>
          <p:cNvSpPr>
            <a:spLocks noGrp="1" noChangeArrowheads="1"/>
          </p:cNvSpPr>
          <p:nvPr>
            <p:ph type="title"/>
          </p:nvPr>
        </p:nvSpPr>
        <p:spPr/>
        <p:txBody>
          <a:bodyPr>
            <a:normAutofit fontScale="90000"/>
          </a:bodyPr>
          <a:lstStyle/>
          <a:p>
            <a:pPr>
              <a:defRPr/>
            </a:pPr>
            <a:r>
              <a:rPr lang="en-US"/>
              <a:t>Kasus 1 (cont.)</a:t>
            </a:r>
            <a:br>
              <a:rPr lang="en-US"/>
            </a:br>
            <a:r>
              <a:rPr lang="en-US" sz="3200"/>
              <a:t>Masalah pengulangan panggilan (4)</a:t>
            </a:r>
          </a:p>
        </p:txBody>
      </p:sp>
      <p:sp>
        <p:nvSpPr>
          <p:cNvPr id="18436" name="Rectangle 3"/>
          <p:cNvSpPr>
            <a:spLocks noGrp="1" noChangeArrowheads="1"/>
          </p:cNvSpPr>
          <p:nvPr>
            <p:ph type="body" idx="1"/>
          </p:nvPr>
        </p:nvSpPr>
        <p:spPr>
          <a:xfrm>
            <a:off x="285750" y="1428750"/>
            <a:ext cx="8534400" cy="5105400"/>
          </a:xfrm>
        </p:spPr>
        <p:txBody>
          <a:bodyPr/>
          <a:lstStyle/>
          <a:p>
            <a:r>
              <a:rPr lang="en-US" sz="2800" dirty="0" err="1"/>
              <a:t>Contoh</a:t>
            </a:r>
            <a:r>
              <a:rPr lang="en-US" dirty="0"/>
              <a:t> : Y = 5 </a:t>
            </a:r>
            <a:r>
              <a:rPr lang="en-US" dirty="0" err="1"/>
              <a:t>Erlang</a:t>
            </a:r>
            <a:r>
              <a:rPr lang="en-US" dirty="0"/>
              <a:t>, N = 10</a:t>
            </a:r>
          </a:p>
        </p:txBody>
      </p:sp>
      <p:graphicFrame>
        <p:nvGraphicFramePr>
          <p:cNvPr id="21537" name="Group 33"/>
          <p:cNvGraphicFramePr>
            <a:graphicFrameLocks noGrp="1"/>
          </p:cNvGraphicFramePr>
          <p:nvPr/>
        </p:nvGraphicFramePr>
        <p:xfrm>
          <a:off x="1000125" y="2000250"/>
          <a:ext cx="4905388" cy="4145280"/>
        </p:xfrm>
        <a:graphic>
          <a:graphicData uri="http://schemas.openxmlformats.org/drawingml/2006/table">
            <a:tbl>
              <a:tblPr/>
              <a:tblGrid>
                <a:gridCol w="2452694">
                  <a:extLst>
                    <a:ext uri="{9D8B030D-6E8A-4147-A177-3AD203B41FA5}">
                      <a16:colId xmlns:a16="http://schemas.microsoft.com/office/drawing/2014/main" val="20000"/>
                    </a:ext>
                  </a:extLst>
                </a:gridCol>
                <a:gridCol w="2452694">
                  <a:extLst>
                    <a:ext uri="{9D8B030D-6E8A-4147-A177-3AD203B41FA5}">
                      <a16:colId xmlns:a16="http://schemas.microsoft.com/office/drawing/2014/main" val="20001"/>
                    </a:ext>
                  </a:extLst>
                </a:gridCol>
              </a:tblGrid>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1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8466" name="Group 7"/>
          <p:cNvGrpSpPr>
            <a:grpSpLocks/>
          </p:cNvGrpSpPr>
          <p:nvPr/>
        </p:nvGrpSpPr>
        <p:grpSpPr bwMode="auto">
          <a:xfrm>
            <a:off x="6286500" y="2857500"/>
            <a:ext cx="2500313" cy="714375"/>
            <a:chOff x="6286512" y="2857496"/>
            <a:chExt cx="2500330" cy="714380"/>
          </a:xfrm>
        </p:grpSpPr>
        <p:sp>
          <p:nvSpPr>
            <p:cNvPr id="7" name="Rectangle 6"/>
            <p:cNvSpPr/>
            <p:nvPr/>
          </p:nvSpPr>
          <p:spPr>
            <a:xfrm>
              <a:off x="6286512" y="2857496"/>
              <a:ext cx="2428892" cy="714380"/>
            </a:xfrm>
            <a:prstGeom prst="rect">
              <a:avLst/>
            </a:prstGeom>
            <a:ln w="38100"/>
          </p:spPr>
          <p:style>
            <a:lnRef idx="2">
              <a:schemeClr val="accent2"/>
            </a:lnRef>
            <a:fillRef idx="1">
              <a:schemeClr val="lt1"/>
            </a:fillRef>
            <a:effectRef idx="0">
              <a:schemeClr val="accent2"/>
            </a:effectRef>
            <a:fontRef idx="minor">
              <a:schemeClr val="dk1"/>
            </a:fontRef>
          </p:style>
          <p:txBody>
            <a:bodyPr anchor="ctr"/>
            <a:lstStyle/>
            <a:p>
              <a:pPr algn="ctr">
                <a:defRPr/>
              </a:pPr>
              <a:endParaRPr lang="id-ID"/>
            </a:p>
          </p:txBody>
        </p:sp>
        <p:sp>
          <p:nvSpPr>
            <p:cNvPr id="18468" name="Rectangle 5"/>
            <p:cNvSpPr>
              <a:spLocks noChangeArrowheads="1"/>
            </p:cNvSpPr>
            <p:nvPr/>
          </p:nvSpPr>
          <p:spPr bwMode="auto">
            <a:xfrm>
              <a:off x="6429388" y="2928934"/>
              <a:ext cx="2357454" cy="571504"/>
            </a:xfrm>
            <a:prstGeom prst="rect">
              <a:avLst/>
            </a:prstGeom>
            <a:noFill/>
            <a:ln w="9525">
              <a:noFill/>
              <a:miter lim="800000"/>
              <a:headEnd/>
              <a:tailEnd/>
            </a:ln>
          </p:spPr>
          <p:txBody>
            <a:bodyPr>
              <a:spAutoFit/>
            </a:bodyPr>
            <a:lstStyle/>
            <a:p>
              <a:pPr>
                <a:lnSpc>
                  <a:spcPct val="150000"/>
                </a:lnSpc>
              </a:pPr>
              <a:r>
                <a:rPr lang="en-US" sz="2000" b="1" dirty="0"/>
                <a:t>A = Y(1-Bm)/(1-B)</a:t>
              </a:r>
            </a:p>
          </p:txBody>
        </p:sp>
      </p:grpSp>
    </p:spTree>
    <p:extLst>
      <p:ext uri="{BB962C8B-B14F-4D97-AF65-F5344CB8AC3E}">
        <p14:creationId xmlns:p14="http://schemas.microsoft.com/office/powerpoint/2010/main" val="920421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4294967295"/>
          </p:nvPr>
        </p:nvSpPr>
        <p:spPr>
          <a:xfrm>
            <a:off x="8458200" y="0"/>
            <a:ext cx="685800" cy="457200"/>
          </a:xfrm>
        </p:spPr>
        <p:txBody>
          <a:bodyPr/>
          <a:lstStyle/>
          <a:p>
            <a:pPr>
              <a:defRPr/>
            </a:pPr>
            <a:fld id="{1E8C7244-BD5D-4137-A1A4-4D9B93335089}" type="slidenum">
              <a:rPr lang="en-US"/>
              <a:pPr>
                <a:defRPr/>
              </a:pPr>
              <a:t>22</a:t>
            </a:fld>
            <a:endParaRPr lang="en-US"/>
          </a:p>
        </p:txBody>
      </p:sp>
      <p:sp>
        <p:nvSpPr>
          <p:cNvPr id="22530" name="Rectangle 2"/>
          <p:cNvSpPr>
            <a:spLocks noGrp="1" noChangeArrowheads="1"/>
          </p:cNvSpPr>
          <p:nvPr>
            <p:ph type="title"/>
          </p:nvPr>
        </p:nvSpPr>
        <p:spPr/>
        <p:txBody>
          <a:bodyPr>
            <a:normAutofit fontScale="90000"/>
          </a:bodyPr>
          <a:lstStyle/>
          <a:p>
            <a:pPr>
              <a:defRPr/>
            </a:pPr>
            <a:r>
              <a:rPr lang="en-US"/>
              <a:t>Kasus 1 (cont.)</a:t>
            </a:r>
            <a:br>
              <a:rPr lang="en-US"/>
            </a:br>
            <a:r>
              <a:rPr lang="en-US" sz="3200"/>
              <a:t>Masalah pengulangan panggilan (5)</a:t>
            </a:r>
          </a:p>
        </p:txBody>
      </p:sp>
      <p:sp>
        <p:nvSpPr>
          <p:cNvPr id="19460" name="Rectangle 3"/>
          <p:cNvSpPr>
            <a:spLocks noGrp="1" noChangeArrowheads="1"/>
          </p:cNvSpPr>
          <p:nvPr>
            <p:ph type="body" idx="1"/>
          </p:nvPr>
        </p:nvSpPr>
        <p:spPr>
          <a:xfrm>
            <a:off x="357188" y="1428750"/>
            <a:ext cx="8229600" cy="4857750"/>
          </a:xfrm>
        </p:spPr>
        <p:txBody>
          <a:bodyPr/>
          <a:lstStyle/>
          <a:p>
            <a:r>
              <a:rPr lang="en-US" sz="2800"/>
              <a:t>Bila Y = 9,0 Erlang dan N = 10 saluran</a:t>
            </a:r>
          </a:p>
        </p:txBody>
      </p:sp>
      <p:graphicFrame>
        <p:nvGraphicFramePr>
          <p:cNvPr id="22532" name="Group 4"/>
          <p:cNvGraphicFramePr>
            <a:graphicFrameLocks noGrp="1"/>
          </p:cNvGraphicFramePr>
          <p:nvPr/>
        </p:nvGraphicFramePr>
        <p:xfrm>
          <a:off x="1143000" y="2071688"/>
          <a:ext cx="4071966" cy="4145280"/>
        </p:xfrm>
        <a:graphic>
          <a:graphicData uri="http://schemas.openxmlformats.org/drawingml/2006/table">
            <a:tbl>
              <a:tblPr/>
              <a:tblGrid>
                <a:gridCol w="2035983">
                  <a:extLst>
                    <a:ext uri="{9D8B030D-6E8A-4147-A177-3AD203B41FA5}">
                      <a16:colId xmlns:a16="http://schemas.microsoft.com/office/drawing/2014/main" val="20000"/>
                    </a:ext>
                  </a:extLst>
                </a:gridCol>
                <a:gridCol w="2035983">
                  <a:extLst>
                    <a:ext uri="{9D8B030D-6E8A-4147-A177-3AD203B41FA5}">
                      <a16:colId xmlns:a16="http://schemas.microsoft.com/office/drawing/2014/main" val="20001"/>
                    </a:ext>
                  </a:extLst>
                </a:gridCol>
              </a:tblGrid>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16,52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15,77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15,02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14,26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13,51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12,76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9490" name="Group 5"/>
          <p:cNvGrpSpPr>
            <a:grpSpLocks/>
          </p:cNvGrpSpPr>
          <p:nvPr/>
        </p:nvGrpSpPr>
        <p:grpSpPr bwMode="auto">
          <a:xfrm>
            <a:off x="5929313" y="3214688"/>
            <a:ext cx="2500312" cy="714375"/>
            <a:chOff x="6286512" y="2857496"/>
            <a:chExt cx="2500330" cy="714380"/>
          </a:xfrm>
        </p:grpSpPr>
        <p:sp>
          <p:nvSpPr>
            <p:cNvPr id="7" name="Rectangle 6"/>
            <p:cNvSpPr/>
            <p:nvPr/>
          </p:nvSpPr>
          <p:spPr>
            <a:xfrm>
              <a:off x="6286512" y="2857496"/>
              <a:ext cx="2428892" cy="714380"/>
            </a:xfrm>
            <a:prstGeom prst="rect">
              <a:avLst/>
            </a:prstGeom>
            <a:ln w="38100"/>
          </p:spPr>
          <p:style>
            <a:lnRef idx="2">
              <a:schemeClr val="accent2"/>
            </a:lnRef>
            <a:fillRef idx="1">
              <a:schemeClr val="lt1"/>
            </a:fillRef>
            <a:effectRef idx="0">
              <a:schemeClr val="accent2"/>
            </a:effectRef>
            <a:fontRef idx="minor">
              <a:schemeClr val="dk1"/>
            </a:fontRef>
          </p:style>
          <p:txBody>
            <a:bodyPr anchor="ctr"/>
            <a:lstStyle/>
            <a:p>
              <a:pPr algn="ctr">
                <a:defRPr/>
              </a:pPr>
              <a:endParaRPr lang="id-ID"/>
            </a:p>
          </p:txBody>
        </p:sp>
        <p:sp>
          <p:nvSpPr>
            <p:cNvPr id="19492" name="Rectangle 7"/>
            <p:cNvSpPr>
              <a:spLocks noChangeArrowheads="1"/>
            </p:cNvSpPr>
            <p:nvPr/>
          </p:nvSpPr>
          <p:spPr bwMode="auto">
            <a:xfrm>
              <a:off x="6429388" y="2928934"/>
              <a:ext cx="2357454" cy="571504"/>
            </a:xfrm>
            <a:prstGeom prst="rect">
              <a:avLst/>
            </a:prstGeom>
            <a:noFill/>
            <a:ln w="9525">
              <a:noFill/>
              <a:miter lim="800000"/>
              <a:headEnd/>
              <a:tailEnd/>
            </a:ln>
          </p:spPr>
          <p:txBody>
            <a:bodyPr>
              <a:spAutoFit/>
            </a:bodyPr>
            <a:lstStyle/>
            <a:p>
              <a:pPr>
                <a:lnSpc>
                  <a:spcPct val="150000"/>
                </a:lnSpc>
              </a:pPr>
              <a:r>
                <a:rPr lang="en-US" sz="2000" b="1"/>
                <a:t>A = Y(1-Bm)/(1-B)</a:t>
              </a:r>
            </a:p>
          </p:txBody>
        </p:sp>
      </p:grpSp>
    </p:spTree>
    <p:extLst>
      <p:ext uri="{BB962C8B-B14F-4D97-AF65-F5344CB8AC3E}">
        <p14:creationId xmlns:p14="http://schemas.microsoft.com/office/powerpoint/2010/main" val="3664744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t="-573" b="-1567"/>
          <a:stretch/>
        </p:blipFill>
        <p:spPr>
          <a:xfrm>
            <a:off x="1619672" y="1124744"/>
            <a:ext cx="6120680" cy="5112568"/>
          </a:xfrm>
        </p:spPr>
      </p:pic>
      <p:sp>
        <p:nvSpPr>
          <p:cNvPr id="5" name="Slide Number Placeholder 4"/>
          <p:cNvSpPr>
            <a:spLocks noGrp="1"/>
          </p:cNvSpPr>
          <p:nvPr>
            <p:ph type="sldNum" sz="quarter" idx="4"/>
          </p:nvPr>
        </p:nvSpPr>
        <p:spPr/>
        <p:txBody>
          <a:bodyPr/>
          <a:lstStyle/>
          <a:p>
            <a:fld id="{D9E8FB06-919F-4F57-948D-A55577DD09A6}" type="slidenum">
              <a:rPr lang="id-ID" smtClean="0"/>
              <a:t>23</a:t>
            </a:fld>
            <a:endParaRPr lang="id-ID"/>
          </a:p>
        </p:txBody>
      </p:sp>
    </p:spTree>
    <p:extLst>
      <p:ext uri="{BB962C8B-B14F-4D97-AF65-F5344CB8AC3E}">
        <p14:creationId xmlns:p14="http://schemas.microsoft.com/office/powerpoint/2010/main" val="394059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Pendahuluan</a:t>
            </a:r>
          </a:p>
        </p:txBody>
      </p:sp>
      <p:sp>
        <p:nvSpPr>
          <p:cNvPr id="3" name="Content Placeholder 2"/>
          <p:cNvSpPr>
            <a:spLocks noGrp="1"/>
          </p:cNvSpPr>
          <p:nvPr>
            <p:ph idx="1"/>
          </p:nvPr>
        </p:nvSpPr>
        <p:spPr>
          <a:xfrm>
            <a:off x="457200" y="1600200"/>
            <a:ext cx="8229600" cy="2404864"/>
          </a:xfrm>
        </p:spPr>
        <p:txBody>
          <a:bodyPr>
            <a:noAutofit/>
          </a:bodyPr>
          <a:lstStyle/>
          <a:p>
            <a:r>
              <a:rPr lang="en-ID" sz="1600"/>
              <a:t>Tipe pengukuran serta parameter trafik yang diukur harus dipilih sedemikian rupa agar sesuai dengan kebutuhan, sehingga dengan upaya administrasi dan teknis yang minimum dapat diperoleh informasi dan keuntungan yang maksimum.</a:t>
            </a:r>
          </a:p>
          <a:p>
            <a:r>
              <a:rPr lang="en-ID" sz="1600"/>
              <a:t>Pengukuran trafik merupakan sampel dari satu atau lebih variabel acak. Dengan mengulang pengukuran biasanya kita mendapatkan nilai yang berbeda, sehingga kita hanya dapat menyatakan bahwa parameter yang dicari, misalnya rata-rata </a:t>
            </a:r>
            <a:r>
              <a:rPr lang="en-ID" sz="1600" i="1"/>
              <a:t>carried traffic, dengan probabilitas tertentu berada pada </a:t>
            </a:r>
            <a:r>
              <a:rPr lang="en-ID" sz="1600"/>
              <a:t>interval tertentu, atau disebut juga confidence interval. </a:t>
            </a:r>
          </a:p>
          <a:p>
            <a:r>
              <a:rPr lang="en-ID" sz="1600"/>
              <a:t>Informasi yang sesungguhnya untuk sebuah parameter trafik tersaji dalam fungsi distribusi parameter tersebut. Tetapi fungsi distribusi tidak terlalu penting karena untuk tujuan praktis informasi mean dan varians dari sebuah parameter adalah mencukupi.</a:t>
            </a:r>
          </a:p>
          <a:p>
            <a:r>
              <a:rPr lang="en-ID" sz="1600"/>
              <a:t>Gambar berikut menunjukkan probabilitas sebuah parameter yang memiliki distribusi normal:</a:t>
            </a:r>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3</a:t>
            </a:fld>
            <a:endParaRPr lang="id-ID"/>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43808" y="4509120"/>
            <a:ext cx="3168352" cy="1835951"/>
          </a:xfrm>
          <a:prstGeom prst="rect">
            <a:avLst/>
          </a:prstGeom>
        </p:spPr>
      </p:pic>
    </p:spTree>
    <p:extLst>
      <p:ext uri="{BB962C8B-B14F-4D97-AF65-F5344CB8AC3E}">
        <p14:creationId xmlns:p14="http://schemas.microsoft.com/office/powerpoint/2010/main" val="217737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Prinsip dan Metode Pengukuran</a:t>
            </a:r>
          </a:p>
        </p:txBody>
      </p:sp>
      <p:sp>
        <p:nvSpPr>
          <p:cNvPr id="3" name="Content Placeholder 2"/>
          <p:cNvSpPr>
            <a:spLocks noGrp="1"/>
          </p:cNvSpPr>
          <p:nvPr>
            <p:ph idx="1"/>
          </p:nvPr>
        </p:nvSpPr>
        <p:spPr/>
        <p:txBody>
          <a:bodyPr>
            <a:normAutofit fontScale="70000" lnSpcReduction="20000"/>
          </a:bodyPr>
          <a:lstStyle/>
          <a:p>
            <a:r>
              <a:rPr lang="en-ID"/>
              <a:t>Teknik-teknik yang digunakan untuk mengukur sangat ditentukan oleh apa yang diukur dan bagaimana pengukuran tersebut dilakukan. Setiap pengukuran trafik pada sebuah proses trafik, dimana state bersifat diskrit dan waktu bersifat kontinyu, pada prinsipnya dapat diimplementasikan dengan menggabungkan dua operasi dasar:</a:t>
            </a:r>
          </a:p>
          <a:p>
            <a:pPr lvl="1"/>
            <a:r>
              <a:rPr lang="en-ID"/>
              <a:t>Number of Events: jumlah error, jumlah panggilan, jumlah call attempt, jumlah error pada sebuah program, jumlah job pada sebuah computing center, dsb.</a:t>
            </a:r>
          </a:p>
          <a:p>
            <a:pPr lvl="1"/>
            <a:r>
              <a:rPr lang="en-ID"/>
              <a:t>Time Intervals: waktu bicara, waktu eksekusi job-job pada sebuah computer, dsb.</a:t>
            </a:r>
            <a:endParaRPr lang="en-US"/>
          </a:p>
          <a:p>
            <a:r>
              <a:rPr lang="en-ID"/>
              <a:t>Dengan menggabungkan kedua operasi ini, kita dapat memperoleh karakteristik apa pun dari sebuah proses trafik. Karakteristik yang paling penting adalah volume (carried) trafik, yaitu penjumlahan dari semua holding time yang terjadi pada periode pengukuran tertentu.</a:t>
            </a:r>
          </a:p>
          <a:p>
            <a:endParaRPr lang="en-ID"/>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4</a:t>
            </a:fld>
            <a:endParaRPr lang="id-ID"/>
          </a:p>
        </p:txBody>
      </p:sp>
    </p:spTree>
    <p:extLst>
      <p:ext uri="{BB962C8B-B14F-4D97-AF65-F5344CB8AC3E}">
        <p14:creationId xmlns:p14="http://schemas.microsoft.com/office/powerpoint/2010/main" val="390610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Prinsip dan Metode Pengukuran</a:t>
            </a:r>
          </a:p>
        </p:txBody>
      </p:sp>
      <p:sp>
        <p:nvSpPr>
          <p:cNvPr id="3" name="Content Placeholder 2"/>
          <p:cNvSpPr>
            <a:spLocks noGrp="1"/>
          </p:cNvSpPr>
          <p:nvPr>
            <p:ph idx="1"/>
          </p:nvPr>
        </p:nvSpPr>
        <p:spPr>
          <a:xfrm>
            <a:off x="457200" y="1600200"/>
            <a:ext cx="8229600" cy="1900808"/>
          </a:xfrm>
        </p:spPr>
        <p:txBody>
          <a:bodyPr>
            <a:normAutofit fontScale="85000" lnSpcReduction="10000"/>
          </a:bodyPr>
          <a:lstStyle/>
          <a:p>
            <a:r>
              <a:rPr lang="en-US"/>
              <a:t>Dari sudut pandang fungsional, semua metode pengukuran trafik dapat dibagi menjadi dua kelas sbb:</a:t>
            </a:r>
          </a:p>
          <a:p>
            <a:pPr lvl="1"/>
            <a:r>
              <a:rPr lang="en-US"/>
              <a:t>Pengukuran Kontinyu (Continuous measuring).</a:t>
            </a:r>
          </a:p>
          <a:p>
            <a:pPr lvl="1"/>
            <a:r>
              <a:rPr lang="en-US"/>
              <a:t>Pengukuran Diskrit (Discrete measuring).</a:t>
            </a:r>
          </a:p>
          <a:p>
            <a:endParaRPr lang="en-US"/>
          </a:p>
          <a:p>
            <a:endParaRPr lang="en-ID"/>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5</a:t>
            </a:fld>
            <a:endParaRPr lang="id-ID"/>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199" y="3522116"/>
            <a:ext cx="4048726" cy="2095146"/>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16016" y="3521571"/>
            <a:ext cx="4176464" cy="2095691"/>
          </a:xfrm>
          <a:prstGeom prst="rect">
            <a:avLst/>
          </a:prstGeom>
        </p:spPr>
      </p:pic>
    </p:spTree>
    <p:extLst>
      <p:ext uri="{BB962C8B-B14F-4D97-AF65-F5344CB8AC3E}">
        <p14:creationId xmlns:p14="http://schemas.microsoft.com/office/powerpoint/2010/main" val="413122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Pengukuran Kontinyu</a:t>
            </a:r>
          </a:p>
        </p:txBody>
      </p:sp>
      <p:sp>
        <p:nvSpPr>
          <p:cNvPr id="3" name="Content Placeholder 2"/>
          <p:cNvSpPr>
            <a:spLocks noGrp="1"/>
          </p:cNvSpPr>
          <p:nvPr>
            <p:ph idx="1"/>
          </p:nvPr>
        </p:nvSpPr>
        <p:spPr/>
        <p:txBody>
          <a:bodyPr>
            <a:normAutofit fontScale="70000" lnSpcReduction="20000"/>
          </a:bodyPr>
          <a:lstStyle/>
          <a:p>
            <a:r>
              <a:rPr lang="en-ID"/>
              <a:t>Pada pengukuran ini, titik ukur bersifat aktif dan dapat mengaktifkan perangkat ukur pada saat sebuah event terjadi. Sekalipun metode pengukuran dilaksanakan secara kontinyu, hasil yang didapat mungkin saja bersifat diskrit.</a:t>
            </a:r>
          </a:p>
          <a:p>
            <a:r>
              <a:rPr lang="en-ID"/>
              <a:t>Contoh perangkat ukur yang beroperasi secara kontinyu:</a:t>
            </a:r>
          </a:p>
          <a:p>
            <a:pPr lvl="1"/>
            <a:r>
              <a:rPr lang="en-ID"/>
              <a:t>Penghitung elektro-mekanis yang akan meningkat satu angka setiap satu event terjadi/muncul.</a:t>
            </a:r>
          </a:p>
          <a:p>
            <a:pPr lvl="1"/>
            <a:r>
              <a:rPr lang="en-ID"/>
              <a:t>X-Y plotter yang terhubung ke suatu titik yang aktif selama koneksi berlangsung.</a:t>
            </a:r>
          </a:p>
          <a:p>
            <a:pPr lvl="1"/>
            <a:r>
              <a:rPr lang="en-ID"/>
              <a:t>Ampere-hour meter, yang mengintegrasikan konsumsi daya selama periode pengukuran. Ketika diterapkan untuk pengukuran volume trafik pada sebuah sentral elektro-mekanis, setiap saluran induk (trunk) dihubungkan melalui resistor 9,6 k, yang selama pendudukan dihubungkan antara -48 volt dan ground dan dengan demikian mengkonsumsi arus 5 mA.</a:t>
            </a:r>
          </a:p>
          <a:p>
            <a:pPr lvl="1"/>
            <a:r>
              <a:rPr lang="en-ID"/>
              <a:t>Meteran air yang mengukur konsumsi air rumah tangga.</a:t>
            </a:r>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6</a:t>
            </a:fld>
            <a:endParaRPr lang="id-ID"/>
          </a:p>
        </p:txBody>
      </p:sp>
    </p:spTree>
    <p:extLst>
      <p:ext uri="{BB962C8B-B14F-4D97-AF65-F5344CB8AC3E}">
        <p14:creationId xmlns:p14="http://schemas.microsoft.com/office/powerpoint/2010/main" val="208245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Pengukuran Diskrit</a:t>
            </a:r>
          </a:p>
        </p:txBody>
      </p:sp>
      <p:sp>
        <p:nvSpPr>
          <p:cNvPr id="3" name="Content Placeholder 2"/>
          <p:cNvSpPr>
            <a:spLocks noGrp="1"/>
          </p:cNvSpPr>
          <p:nvPr>
            <p:ph idx="1"/>
          </p:nvPr>
        </p:nvSpPr>
        <p:spPr>
          <a:xfrm>
            <a:off x="457200" y="1600199"/>
            <a:ext cx="8229600" cy="6365305"/>
          </a:xfrm>
        </p:spPr>
        <p:txBody>
          <a:bodyPr>
            <a:normAutofit fontScale="47500" lnSpcReduction="20000"/>
          </a:bodyPr>
          <a:lstStyle/>
          <a:p>
            <a:r>
              <a:rPr lang="en-ID"/>
              <a:t>Pada pengukuran ini titik ukur bersifat pasif, perangkat ukur harus melakukan pengetesan sendiri (poll), apakah telah terjadi perubahan pada titik ukur (biasanya bersifat biner, on-off). Metode ini disebut metode pemindaian (scanning) dan pemindaian biasanya dilakukan dalam waktu yang regular atau konstan (interval waktu deterministik).</a:t>
            </a:r>
          </a:p>
          <a:p>
            <a:r>
              <a:rPr lang="en-ID"/>
              <a:t>Contoh pengukuran dengan waktu diskrit:</a:t>
            </a:r>
          </a:p>
          <a:p>
            <a:pPr lvl="1"/>
            <a:r>
              <a:rPr lang="en-ID" sz="3200"/>
              <a:t>Call charging menggunakan prinsip Karlsson, dimana pulsa charging dikirimkan secara teratur ke meteran pelanggan yang melakukan panggilan. Setiap unit pulsa berkaitan dengan jumlah uang/tagihan yang harus dibayar oleh pelanggan. Jika kita menghubungkan durasi panggilan dengan tagihannya, maka kita akan mendapatkan distribusi diskrit (0; 1; 2; … dst). Dibandingkan dengan metode lain, metode Karlsson ini membutuhkan administrasi yang minimal.</a:t>
            </a:r>
          </a:p>
          <a:p>
            <a:pPr lvl="1"/>
            <a:r>
              <a:rPr lang="en-ID" sz="3200"/>
              <a:t>Trafik yang dilayani oleh trunk group pada sentral elektro-mekanik, diukur dengan menggunakan prinsip pemindaian (scanning). Selama satu jam, sebanyak 100 kali (setiap 36 detik) dilakukan pengamatan untuk mengetahui  trunk-trunk mana saja yang diduduki/busy, dimana penghitung mekanik akan menghitung jumlah trunk-trunk yang sibuk tersebut. Dengan melakukan perhitungan tersebut, dapat diketahui carried traffic dan holding time rata-rata.</a:t>
            </a:r>
          </a:p>
          <a:p>
            <a:pPr lvl="1"/>
            <a:r>
              <a:rPr lang="en-ID" sz="3200"/>
              <a:t>Prinsip pemindaian (scanning) sangat tepat untuk diterapkan dalam sistem digital. Misalnya, peralatan yang dikendalikan prosesor yang dikembangkan di DTU, Technical University of Denmark, mampu menguji 1024 titik pengukuran (misalnya relai pada sentral elektro-mekanis) dalam waktu 5 milidetik. Keadaan setiap titik ukur (idle/busy atau OFF/ON), untuk dua pemindaian terakhir, disimpan dalam memori komputer. Dengan membandingkan dua pemindaian tsb, dapat dideteksi perubahan keadaan, perubahan status dari 0 -&gt; 1 berarti dimulainya suatu pendudukan (occupation), sedangkan dari 1 -&gt; 0 berarti berhentinya suatu pendudukan. </a:t>
            </a:r>
          </a:p>
          <a:p>
            <a:pPr lvl="1"/>
            <a:endParaRPr lang="en-ID"/>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7</a:t>
            </a:fld>
            <a:endParaRPr lang="id-ID"/>
          </a:p>
        </p:txBody>
      </p:sp>
    </p:spTree>
    <p:extLst>
      <p:ext uri="{BB962C8B-B14F-4D97-AF65-F5344CB8AC3E}">
        <p14:creationId xmlns:p14="http://schemas.microsoft.com/office/powerpoint/2010/main" val="30040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Teori Sampling</a:t>
            </a:r>
          </a:p>
        </p:txBody>
      </p:sp>
      <p:sp>
        <p:nvSpPr>
          <p:cNvPr id="3" name="Content Placeholder 2"/>
          <p:cNvSpPr>
            <a:spLocks noGrp="1"/>
          </p:cNvSpPr>
          <p:nvPr>
            <p:ph idx="1"/>
          </p:nvPr>
        </p:nvSpPr>
        <p:spPr>
          <a:xfrm>
            <a:off x="457200" y="1600201"/>
            <a:ext cx="8229600" cy="1180728"/>
          </a:xfrm>
        </p:spPr>
        <p:txBody>
          <a:bodyPr>
            <a:normAutofit fontScale="62500" lnSpcReduction="20000"/>
          </a:bodyPr>
          <a:lstStyle/>
          <a:p>
            <a:r>
              <a:rPr lang="en-ID" sz="2900"/>
              <a:t>Diasumsikan kita memiliki sejumlah n sampel variable acak yang bersifat IID (Independent and Identically Distributed), dihasilkan melalui observasi: {X</a:t>
            </a:r>
            <a:r>
              <a:rPr lang="en-ID" sz="2900" baseline="-25000"/>
              <a:t>1</a:t>
            </a:r>
            <a:r>
              <a:rPr lang="en-ID" sz="2900"/>
              <a:t>, X</a:t>
            </a:r>
            <a:r>
              <a:rPr lang="en-ID" sz="2900" baseline="-25000"/>
              <a:t>2</a:t>
            </a:r>
            <a:r>
              <a:rPr lang="en-ID" sz="2900"/>
              <a:t> , … , X</a:t>
            </a:r>
            <a:r>
              <a:rPr lang="en-ID" sz="2900" baseline="-25000"/>
              <a:t>n</a:t>
            </a:r>
            <a:r>
              <a:rPr lang="en-ID" sz="2900"/>
              <a:t> }, dimana nilai rata-rata m</a:t>
            </a:r>
            <a:r>
              <a:rPr lang="en-ID" sz="2900" baseline="-25000"/>
              <a:t>1</a:t>
            </a:r>
            <a:r>
              <a:rPr lang="en-ID" sz="2900"/>
              <a:t> dan variansi </a:t>
            </a:r>
            <a:r>
              <a:rPr lang="el-GR" sz="2900"/>
              <a:t>σ</a:t>
            </a:r>
            <a:r>
              <a:rPr lang="en-ID" sz="2900" baseline="30000"/>
              <a:t>2</a:t>
            </a:r>
            <a:r>
              <a:rPr lang="en-ID" sz="2900"/>
              <a:t> dari populasi tidak diketahui.</a:t>
            </a:r>
          </a:p>
          <a:p>
            <a:r>
              <a:rPr lang="en-ID" sz="2900"/>
              <a:t>Nilai rata-rata dan variansi sampel dirumuskan sebagai berikut:</a:t>
            </a:r>
          </a:p>
          <a:p>
            <a:endParaRPr lang="en-ID"/>
          </a:p>
          <a:p>
            <a:endParaRPr lang="en-ID"/>
          </a:p>
        </p:txBody>
      </p:sp>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8</a:t>
            </a:fld>
            <a:endParaRPr lang="id-ID"/>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64430" y="2636912"/>
            <a:ext cx="2807331" cy="1553572"/>
          </a:xfrm>
          <a:prstGeom prst="rect">
            <a:avLst/>
          </a:prstGeom>
        </p:spPr>
      </p:pic>
      <mc:AlternateContent xmlns:mc="http://schemas.openxmlformats.org/markup-compatibility/2006" xmlns:a14="http://schemas.microsoft.com/office/drawing/2010/main">
        <mc:Choice Requires="a14">
          <p:sp>
            <p:nvSpPr>
              <p:cNvPr id="7" name="Content Placeholder 2"/>
              <p:cNvSpPr txBox="1">
                <a:spLocks/>
              </p:cNvSpPr>
              <p:nvPr/>
            </p:nvSpPr>
            <p:spPr>
              <a:xfrm>
                <a:off x="467544" y="4302521"/>
                <a:ext cx="8229600" cy="2078807"/>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a:t>Baik </a:t>
                </a:r>
                <a14:m>
                  <m:oMath xmlns:m="http://schemas.openxmlformats.org/officeDocument/2006/math">
                    <m:acc>
                      <m:accPr>
                        <m:chr m:val="̅"/>
                        <m:ctrlPr>
                          <a:rPr lang="en-ID" i="1" smtClean="0">
                            <a:latin typeface="Cambria Math" panose="02040503050406030204" pitchFamily="18" charset="0"/>
                          </a:rPr>
                        </m:ctrlPr>
                      </m:accPr>
                      <m:e>
                        <m:r>
                          <a:rPr lang="en-ID" b="0" i="1" smtClean="0">
                            <a:latin typeface="Cambria Math" panose="02040503050406030204" pitchFamily="18" charset="0"/>
                          </a:rPr>
                          <m:t>𝑋</m:t>
                        </m:r>
                      </m:e>
                    </m:acc>
                  </m:oMath>
                </a14:m>
                <a:r>
                  <a:rPr lang="en-ID"/>
                  <a:t> maupun s</a:t>
                </a:r>
                <a:r>
                  <a:rPr lang="en-ID" baseline="30000"/>
                  <a:t>2</a:t>
                </a:r>
                <a:r>
                  <a:rPr lang="en-ID"/>
                  <a:t> merupakan variabel acak, karena keduanya fungsi dari variabel acak (X</a:t>
                </a:r>
                <a:r>
                  <a:rPr lang="en-ID" baseline="-25000"/>
                  <a:t>i</a:t>
                </a:r>
                <a:r>
                  <a:rPr lang="en-ID"/>
                  <a:t>). Karakteristik </a:t>
                </a:r>
                <a14:m>
                  <m:oMath xmlns:m="http://schemas.openxmlformats.org/officeDocument/2006/math">
                    <m:acc>
                      <m:accPr>
                        <m:chr m:val="̅"/>
                        <m:ctrlPr>
                          <a:rPr lang="en-ID" i="1" smtClean="0">
                            <a:latin typeface="Cambria Math" panose="02040503050406030204" pitchFamily="18" charset="0"/>
                          </a:rPr>
                        </m:ctrlPr>
                      </m:accPr>
                      <m:e>
                        <m:r>
                          <a:rPr lang="en-ID" i="1">
                            <a:latin typeface="Cambria Math" panose="02040503050406030204" pitchFamily="18" charset="0"/>
                          </a:rPr>
                          <m:t>𝑋</m:t>
                        </m:r>
                      </m:e>
                    </m:acc>
                  </m:oMath>
                </a14:m>
                <a:r>
                  <a:rPr lang="en-ID"/>
                  <a:t> dan s</a:t>
                </a:r>
                <a:r>
                  <a:rPr lang="en-ID" baseline="30000"/>
                  <a:t>2</a:t>
                </a:r>
                <a:r>
                  <a:rPr lang="en-ID"/>
                  <a:t>, tergambarkan dalam sebuah distribusi yang disebut dengan </a:t>
                </a:r>
                <a:r>
                  <a:rPr lang="en-ID" i="1"/>
                  <a:t>sample distribution</a:t>
                </a:r>
                <a:r>
                  <a:rPr lang="en-ID"/>
                  <a:t>. </a:t>
                </a:r>
                <a14:m>
                  <m:oMath xmlns:m="http://schemas.openxmlformats.org/officeDocument/2006/math">
                    <m:acc>
                      <m:accPr>
                        <m:chr m:val="̅"/>
                        <m:ctrlPr>
                          <a:rPr lang="en-ID" i="1">
                            <a:latin typeface="Cambria Math" panose="02040503050406030204" pitchFamily="18" charset="0"/>
                          </a:rPr>
                        </m:ctrlPr>
                      </m:accPr>
                      <m:e>
                        <m:r>
                          <a:rPr lang="en-ID" i="1">
                            <a:latin typeface="Cambria Math" panose="02040503050406030204" pitchFamily="18" charset="0"/>
                          </a:rPr>
                          <m:t>𝑋</m:t>
                        </m:r>
                      </m:e>
                    </m:acc>
                  </m:oMath>
                </a14:m>
                <a:r>
                  <a:rPr lang="en-ID"/>
                  <a:t> merupakan estimator untuk nilai m</a:t>
                </a:r>
                <a:r>
                  <a:rPr lang="en-ID" baseline="-25000"/>
                  <a:t>1</a:t>
                </a:r>
                <a:r>
                  <a:rPr lang="en-ID"/>
                  <a:t> (population mean) yang belum diketahui, hubungan sbb:</a:t>
                </a:r>
              </a:p>
              <a:p>
                <a:pPr marL="0" indent="0">
                  <a:lnSpc>
                    <a:spcPct val="120000"/>
                  </a:lnSpc>
                  <a:spcBef>
                    <a:spcPts val="0"/>
                  </a:spcBef>
                  <a:buNone/>
                </a:pPr>
                <a:endParaRPr lang="en-ID" sz="1600"/>
              </a:p>
              <a:p>
                <a:pPr marL="0" indent="0" algn="ctr">
                  <a:buNone/>
                </a:pPr>
                <a14:m>
                  <m:oMathPara xmlns:m="http://schemas.openxmlformats.org/officeDocument/2006/math">
                    <m:oMathParaPr>
                      <m:jc m:val="centerGroup"/>
                    </m:oMathParaPr>
                    <m:oMath xmlns:m="http://schemas.openxmlformats.org/officeDocument/2006/math">
                      <m:r>
                        <a:rPr lang="en-ID" b="0" i="1" smtClean="0">
                          <a:latin typeface="Cambria Math" panose="02040503050406030204" pitchFamily="18" charset="0"/>
                        </a:rPr>
                        <m:t>𝐸</m:t>
                      </m:r>
                      <m:d>
                        <m:dPr>
                          <m:begChr m:val="{"/>
                          <m:endChr m:val="}"/>
                          <m:ctrlPr>
                            <a:rPr lang="en-ID" b="0" i="1" smtClean="0">
                              <a:latin typeface="Cambria Math" panose="02040503050406030204" pitchFamily="18" charset="0"/>
                            </a:rPr>
                          </m:ctrlPr>
                        </m:dPr>
                        <m:e>
                          <m:acc>
                            <m:accPr>
                              <m:chr m:val="̅"/>
                              <m:ctrlPr>
                                <a:rPr lang="en-ID" b="0" i="1" smtClean="0">
                                  <a:latin typeface="Cambria Math" panose="02040503050406030204" pitchFamily="18" charset="0"/>
                                </a:rPr>
                              </m:ctrlPr>
                            </m:accPr>
                            <m:e>
                              <m:r>
                                <a:rPr lang="en-ID" b="0" i="1" smtClean="0">
                                  <a:latin typeface="Cambria Math" panose="02040503050406030204" pitchFamily="18" charset="0"/>
                                </a:rPr>
                                <m:t>𝑋</m:t>
                              </m:r>
                            </m:e>
                          </m:acc>
                        </m:e>
                      </m:d>
                      <m:r>
                        <a:rPr lang="en-ID" b="0" i="1" smtClean="0">
                          <a:latin typeface="Cambria Math" panose="02040503050406030204" pitchFamily="18" charset="0"/>
                        </a:rPr>
                        <m:t>=</m:t>
                      </m:r>
                      <m:sSub>
                        <m:sSubPr>
                          <m:ctrlPr>
                            <a:rPr lang="en-ID" b="0" i="1" smtClean="0">
                              <a:latin typeface="Cambria Math" panose="02040503050406030204" pitchFamily="18" charset="0"/>
                            </a:rPr>
                          </m:ctrlPr>
                        </m:sSubPr>
                        <m:e>
                          <m:r>
                            <a:rPr lang="en-ID" b="0" i="1" smtClean="0">
                              <a:latin typeface="Cambria Math" panose="02040503050406030204" pitchFamily="18" charset="0"/>
                            </a:rPr>
                            <m:t>𝑚</m:t>
                          </m:r>
                        </m:e>
                        <m:sub>
                          <m:r>
                            <a:rPr lang="en-ID" b="0" i="1" smtClean="0">
                              <a:latin typeface="Cambria Math" panose="02040503050406030204" pitchFamily="18" charset="0"/>
                            </a:rPr>
                            <m:t>1</m:t>
                          </m:r>
                        </m:sub>
                      </m:sSub>
                    </m:oMath>
                  </m:oMathPara>
                </a14:m>
                <a:endParaRPr lang="en-ID"/>
              </a:p>
              <a:p>
                <a:pPr marL="0" indent="0" algn="ctr">
                  <a:lnSpc>
                    <a:spcPct val="120000"/>
                  </a:lnSpc>
                  <a:spcBef>
                    <a:spcPts val="0"/>
                  </a:spcBef>
                  <a:buNone/>
                </a:pPr>
                <a:endParaRPr lang="en-ID" sz="2100"/>
              </a:p>
              <a:p>
                <a:r>
                  <a:rPr lang="en-ID"/>
                  <a:t>Sedangkan, s</a:t>
                </a:r>
                <a:r>
                  <a:rPr lang="en-ID" baseline="30000"/>
                  <a:t>2</a:t>
                </a:r>
                <a:r>
                  <a:rPr lang="en-ID"/>
                  <a:t>/n merupakan estimator untuk nilai variansi dari sample mean </a:t>
                </a:r>
                <a14:m>
                  <m:oMath xmlns:m="http://schemas.openxmlformats.org/officeDocument/2006/math">
                    <m:acc>
                      <m:accPr>
                        <m:chr m:val="̅"/>
                        <m:ctrlPr>
                          <a:rPr lang="en-ID" i="1" smtClean="0">
                            <a:latin typeface="Cambria Math" panose="02040503050406030204" pitchFamily="18" charset="0"/>
                          </a:rPr>
                        </m:ctrlPr>
                      </m:accPr>
                      <m:e>
                        <m:r>
                          <a:rPr lang="en-ID" b="0" i="1" smtClean="0">
                            <a:latin typeface="Cambria Math" panose="02040503050406030204" pitchFamily="18" charset="0"/>
                          </a:rPr>
                          <m:t>𝑋</m:t>
                        </m:r>
                      </m:e>
                    </m:acc>
                  </m:oMath>
                </a14:m>
                <a:r>
                  <a:rPr lang="en-ID"/>
                  <a:t>, rumusannya sbb:</a:t>
                </a:r>
              </a:p>
              <a:p>
                <a:pPr marL="0" indent="0" algn="ctr">
                  <a:buNone/>
                </a:pPr>
                <a14:m>
                  <m:oMathPara xmlns:m="http://schemas.openxmlformats.org/officeDocument/2006/math">
                    <m:oMathParaPr>
                      <m:jc m:val="centerGroup"/>
                    </m:oMathParaPr>
                    <m:oMath xmlns:m="http://schemas.openxmlformats.org/officeDocument/2006/math">
                      <m:sSup>
                        <m:sSupPr>
                          <m:ctrlPr>
                            <a:rPr lang="en-ID" i="1" smtClean="0">
                              <a:latin typeface="Cambria Math" panose="02040503050406030204" pitchFamily="18" charset="0"/>
                            </a:rPr>
                          </m:ctrlPr>
                        </m:sSupPr>
                        <m:e>
                          <m:r>
                            <m:rPr>
                              <m:sty m:val="p"/>
                            </m:rPr>
                            <a:rPr lang="el-GR" i="1" smtClean="0">
                              <a:latin typeface="Cambria Math" panose="02040503050406030204" pitchFamily="18" charset="0"/>
                            </a:rPr>
                            <m:t>σ</m:t>
                          </m:r>
                        </m:e>
                        <m:sup>
                          <m:r>
                            <a:rPr lang="en-ID" b="0" i="1" smtClean="0">
                              <a:latin typeface="Cambria Math" panose="02040503050406030204" pitchFamily="18" charset="0"/>
                            </a:rPr>
                            <m:t>2</m:t>
                          </m:r>
                        </m:sup>
                      </m:sSup>
                      <m:d>
                        <m:dPr>
                          <m:begChr m:val="{"/>
                          <m:endChr m:val="}"/>
                          <m:ctrlPr>
                            <a:rPr lang="en-ID" i="1" smtClean="0">
                              <a:latin typeface="Cambria Math" panose="02040503050406030204" pitchFamily="18" charset="0"/>
                            </a:rPr>
                          </m:ctrlPr>
                        </m:dPr>
                        <m:e>
                          <m:acc>
                            <m:accPr>
                              <m:chr m:val="̅"/>
                              <m:ctrlPr>
                                <a:rPr lang="en-ID" i="1" smtClean="0">
                                  <a:latin typeface="Cambria Math" panose="02040503050406030204" pitchFamily="18" charset="0"/>
                                </a:rPr>
                              </m:ctrlPr>
                            </m:accPr>
                            <m:e>
                              <m:r>
                                <a:rPr lang="en-ID" b="0" i="1" smtClean="0">
                                  <a:latin typeface="Cambria Math" panose="02040503050406030204" pitchFamily="18" charset="0"/>
                                </a:rPr>
                                <m:t>𝑋</m:t>
                              </m:r>
                            </m:e>
                          </m:acc>
                        </m:e>
                      </m:d>
                      <m:r>
                        <a:rPr lang="en-ID" b="0" i="1" smtClean="0">
                          <a:latin typeface="Cambria Math" panose="02040503050406030204" pitchFamily="18" charset="0"/>
                        </a:rPr>
                        <m:t>=</m:t>
                      </m:r>
                      <m:f>
                        <m:fPr>
                          <m:ctrlPr>
                            <a:rPr lang="en-ID" b="0" i="1" smtClean="0">
                              <a:latin typeface="Cambria Math" panose="02040503050406030204" pitchFamily="18" charset="0"/>
                            </a:rPr>
                          </m:ctrlPr>
                        </m:fPr>
                        <m:num>
                          <m:sSup>
                            <m:sSupPr>
                              <m:ctrlPr>
                                <a:rPr lang="en-ID" b="0" i="1" smtClean="0">
                                  <a:latin typeface="Cambria Math" panose="02040503050406030204" pitchFamily="18" charset="0"/>
                                </a:rPr>
                              </m:ctrlPr>
                            </m:sSupPr>
                            <m:e>
                              <m:r>
                                <a:rPr lang="en-ID" b="0" i="1" smtClean="0">
                                  <a:latin typeface="Cambria Math" panose="02040503050406030204" pitchFamily="18" charset="0"/>
                                </a:rPr>
                                <m:t>𝑠</m:t>
                              </m:r>
                            </m:e>
                            <m:sup>
                              <m:r>
                                <a:rPr lang="en-ID" b="0" i="1" smtClean="0">
                                  <a:latin typeface="Cambria Math" panose="02040503050406030204" pitchFamily="18" charset="0"/>
                                </a:rPr>
                                <m:t>2</m:t>
                              </m:r>
                            </m:sup>
                          </m:sSup>
                        </m:num>
                        <m:den>
                          <m:r>
                            <a:rPr lang="en-ID" b="0" i="1" smtClean="0">
                              <a:latin typeface="Cambria Math" panose="02040503050406030204" pitchFamily="18" charset="0"/>
                            </a:rPr>
                            <m:t>𝑛</m:t>
                          </m:r>
                        </m:den>
                      </m:f>
                    </m:oMath>
                  </m:oMathPara>
                </a14:m>
                <a:endParaRPr lang="en-ID"/>
              </a:p>
              <a:p>
                <a:endParaRPr lang="en-ID"/>
              </a:p>
              <a:p>
                <a:endParaRPr lang="en-ID"/>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7544" y="4302521"/>
                <a:ext cx="8229600" cy="2078807"/>
              </a:xfrm>
              <a:prstGeom prst="rect">
                <a:avLst/>
              </a:prstGeom>
              <a:blipFill>
                <a:blip r:embed="rId3"/>
                <a:stretch>
                  <a:fillRect l="-222" t="-2346"/>
                </a:stretch>
              </a:blipFill>
            </p:spPr>
            <p:txBody>
              <a:bodyPr/>
              <a:lstStyle/>
              <a:p>
                <a:r>
                  <a:rPr lang="en-ID">
                    <a:noFill/>
                  </a:rPr>
                  <a:t> </a:t>
                </a:r>
              </a:p>
            </p:txBody>
          </p:sp>
        </mc:Fallback>
      </mc:AlternateContent>
    </p:spTree>
    <p:extLst>
      <p:ext uri="{BB962C8B-B14F-4D97-AF65-F5344CB8AC3E}">
        <p14:creationId xmlns:p14="http://schemas.microsoft.com/office/powerpoint/2010/main" val="419667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Teori Sampling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2908920"/>
              </a:xfrm>
            </p:spPr>
            <p:txBody>
              <a:bodyPr>
                <a:normAutofit fontScale="70000" lnSpcReduction="20000"/>
              </a:bodyPr>
              <a:lstStyle/>
              <a:p>
                <a:r>
                  <a:rPr lang="en-ID"/>
                  <a:t>Keakuratan estimasi parameter sampel tersebut dinyatakan dalam bentuk confidence interval. Melalui confidence interval ini, probabilitas tertentu diberikan terhadap sebuah estimasi yang ditempatkan secara relatif terhadap nilai parameter populasi yang tidak diketahui. Dengan demikian, nilai mean populasi berada diantara dua nilai yang diberikan dengan rumus sbb:</a:t>
                </a:r>
              </a:p>
              <a:p>
                <a:pPr marL="0" indent="0" algn="ctr">
                  <a:buNone/>
                </a:pPr>
                <a14:m>
                  <m:oMathPara xmlns:m="http://schemas.openxmlformats.org/officeDocument/2006/math">
                    <m:oMathParaPr>
                      <m:jc m:val="centerGroup"/>
                    </m:oMathParaPr>
                    <m:oMath xmlns:m="http://schemas.openxmlformats.org/officeDocument/2006/math">
                      <m:acc>
                        <m:accPr>
                          <m:chr m:val="̅"/>
                          <m:ctrlPr>
                            <a:rPr lang="en-ID" i="1" smtClean="0">
                              <a:latin typeface="Cambria Math" panose="02040503050406030204" pitchFamily="18" charset="0"/>
                            </a:rPr>
                          </m:ctrlPr>
                        </m:accPr>
                        <m:e>
                          <m:r>
                            <a:rPr lang="en-ID" b="0" i="1" smtClean="0">
                              <a:latin typeface="Cambria Math" panose="02040503050406030204" pitchFamily="18" charset="0"/>
                            </a:rPr>
                            <m:t>𝑋</m:t>
                          </m:r>
                        </m:e>
                      </m:acc>
                      <m:r>
                        <a:rPr lang="en-ID" i="1" smtClean="0">
                          <a:latin typeface="Cambria Math" panose="02040503050406030204" pitchFamily="18" charset="0"/>
                          <a:ea typeface="Cambria Math" panose="02040503050406030204" pitchFamily="18" charset="0"/>
                        </a:rPr>
                        <m:t>±</m:t>
                      </m:r>
                      <m:sSub>
                        <m:sSubPr>
                          <m:ctrlPr>
                            <a:rPr lang="en-ID" i="1" smtClean="0">
                              <a:latin typeface="Cambria Math" panose="02040503050406030204" pitchFamily="18" charset="0"/>
                              <a:ea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𝑡</m:t>
                          </m:r>
                        </m:e>
                        <m:sub>
                          <m:d>
                            <m:dPr>
                              <m:ctrlPr>
                                <a:rPr lang="en-ID" b="0" i="1" smtClean="0">
                                  <a:latin typeface="Cambria Math" panose="02040503050406030204" pitchFamily="18" charset="0"/>
                                  <a:ea typeface="Cambria Math" panose="02040503050406030204" pitchFamily="18" charset="0"/>
                                </a:rPr>
                              </m:ctrlPr>
                            </m:dPr>
                            <m:e>
                              <m:r>
                                <a:rPr lang="en-ID" b="0" i="1" smtClean="0">
                                  <a:latin typeface="Cambria Math" panose="02040503050406030204" pitchFamily="18" charset="0"/>
                                  <a:ea typeface="Cambria Math" panose="02040503050406030204" pitchFamily="18" charset="0"/>
                                </a:rPr>
                                <m:t>𝑛</m:t>
                              </m:r>
                              <m:r>
                                <a:rPr lang="en-ID" b="0" i="1" smtClean="0">
                                  <a:latin typeface="Cambria Math" panose="02040503050406030204" pitchFamily="18" charset="0"/>
                                  <a:ea typeface="Cambria Math" panose="02040503050406030204" pitchFamily="18" charset="0"/>
                                </a:rPr>
                                <m:t>−1</m:t>
                              </m:r>
                            </m:e>
                          </m:d>
                          <m:r>
                            <a:rPr lang="en-ID" b="0" i="1" smtClean="0">
                              <a:latin typeface="Cambria Math" panose="02040503050406030204" pitchFamily="18" charset="0"/>
                              <a:ea typeface="Cambria Math" panose="02040503050406030204" pitchFamily="18" charset="0"/>
                            </a:rPr>
                            <m:t>,</m:t>
                          </m:r>
                          <m:f>
                            <m:fPr>
                              <m:ctrlPr>
                                <a:rPr lang="en-ID" b="0" i="1" smtClean="0">
                                  <a:latin typeface="Cambria Math" panose="02040503050406030204" pitchFamily="18" charset="0"/>
                                  <a:ea typeface="Cambria Math" panose="02040503050406030204" pitchFamily="18" charset="0"/>
                                </a:rPr>
                              </m:ctrlPr>
                            </m:fPr>
                            <m:num>
                              <m:r>
                                <a:rPr lang="en-ID" b="0" i="1" smtClean="0">
                                  <a:latin typeface="Cambria Math" panose="02040503050406030204" pitchFamily="18" charset="0"/>
                                  <a:ea typeface="Cambria Math" panose="02040503050406030204" pitchFamily="18" charset="0"/>
                                </a:rPr>
                                <m:t>𝛼</m:t>
                              </m:r>
                            </m:num>
                            <m:den>
                              <m:r>
                                <a:rPr lang="en-ID" b="0" i="1" smtClean="0">
                                  <a:latin typeface="Cambria Math" panose="02040503050406030204" pitchFamily="18" charset="0"/>
                                  <a:ea typeface="Cambria Math" panose="02040503050406030204" pitchFamily="18" charset="0"/>
                                </a:rPr>
                                <m:t>2</m:t>
                              </m:r>
                            </m:den>
                          </m:f>
                        </m:sub>
                      </m:sSub>
                      <m:r>
                        <a:rPr lang="en-ID" b="0" i="1" smtClean="0">
                          <a:latin typeface="Cambria Math" panose="02040503050406030204" pitchFamily="18" charset="0"/>
                          <a:ea typeface="Cambria Math" panose="02040503050406030204" pitchFamily="18" charset="0"/>
                        </a:rPr>
                        <m:t> . </m:t>
                      </m:r>
                      <m:rad>
                        <m:radPr>
                          <m:degHide m:val="on"/>
                          <m:ctrlPr>
                            <a:rPr lang="en-ID" b="0" i="1" smtClean="0">
                              <a:latin typeface="Cambria Math" panose="02040503050406030204" pitchFamily="18" charset="0"/>
                              <a:ea typeface="Cambria Math" panose="02040503050406030204" pitchFamily="18" charset="0"/>
                            </a:rPr>
                          </m:ctrlPr>
                        </m:radPr>
                        <m:deg/>
                        <m:e>
                          <m:f>
                            <m:fPr>
                              <m:ctrlPr>
                                <a:rPr lang="en-ID" b="0" i="1" smtClean="0">
                                  <a:latin typeface="Cambria Math" panose="02040503050406030204" pitchFamily="18" charset="0"/>
                                  <a:ea typeface="Cambria Math" panose="02040503050406030204" pitchFamily="18" charset="0"/>
                                </a:rPr>
                              </m:ctrlPr>
                            </m:fPr>
                            <m:num>
                              <m:sSup>
                                <m:sSupPr>
                                  <m:ctrlPr>
                                    <a:rPr lang="en-ID" b="0" i="1" smtClean="0">
                                      <a:latin typeface="Cambria Math" panose="02040503050406030204" pitchFamily="18" charset="0"/>
                                      <a:ea typeface="Cambria Math" panose="02040503050406030204" pitchFamily="18" charset="0"/>
                                    </a:rPr>
                                  </m:ctrlPr>
                                </m:sSupPr>
                                <m:e>
                                  <m:r>
                                    <a:rPr lang="en-ID" b="0" i="1" smtClean="0">
                                      <a:latin typeface="Cambria Math" panose="02040503050406030204" pitchFamily="18" charset="0"/>
                                      <a:ea typeface="Cambria Math" panose="02040503050406030204" pitchFamily="18" charset="0"/>
                                    </a:rPr>
                                    <m:t>𝑠</m:t>
                                  </m:r>
                                </m:e>
                                <m:sup>
                                  <m:r>
                                    <a:rPr lang="en-ID" b="0" i="1" smtClean="0">
                                      <a:latin typeface="Cambria Math" panose="02040503050406030204" pitchFamily="18" charset="0"/>
                                      <a:ea typeface="Cambria Math" panose="02040503050406030204" pitchFamily="18" charset="0"/>
                                    </a:rPr>
                                    <m:t>2</m:t>
                                  </m:r>
                                </m:sup>
                              </m:sSup>
                            </m:num>
                            <m:den>
                              <m:r>
                                <a:rPr lang="en-ID" b="0" i="1" smtClean="0">
                                  <a:latin typeface="Cambria Math" panose="02040503050406030204" pitchFamily="18" charset="0"/>
                                  <a:ea typeface="Cambria Math" panose="02040503050406030204" pitchFamily="18" charset="0"/>
                                </a:rPr>
                                <m:t>𝑛</m:t>
                              </m:r>
                            </m:den>
                          </m:f>
                        </m:e>
                      </m:rad>
                    </m:oMath>
                  </m:oMathPara>
                </a14:m>
                <a:endParaRPr lang="en-ID"/>
              </a:p>
              <a:p>
                <a:endParaRPr lang="en-ID"/>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2908920"/>
              </a:xfrm>
              <a:blipFill>
                <a:blip r:embed="rId2"/>
                <a:stretch>
                  <a:fillRect l="-815" t="-3564"/>
                </a:stretch>
              </a:blipFill>
            </p:spPr>
            <p:txBody>
              <a:bodyPr/>
              <a:lstStyle/>
              <a:p>
                <a:r>
                  <a:rPr lang="en-ID">
                    <a:noFill/>
                  </a:rPr>
                  <a:t> </a:t>
                </a:r>
              </a:p>
            </p:txBody>
          </p:sp>
        </mc:Fallback>
      </mc:AlternateContent>
      <p:sp>
        <p:nvSpPr>
          <p:cNvPr id="4" name="Footer Placeholder 3"/>
          <p:cNvSpPr>
            <a:spLocks noGrp="1"/>
          </p:cNvSpPr>
          <p:nvPr>
            <p:ph type="ftr" sz="quarter" idx="3"/>
          </p:nvPr>
        </p:nvSpPr>
        <p:spPr/>
        <p:txBody>
          <a:bodyPr/>
          <a:lstStyle/>
          <a:p>
            <a:r>
              <a:rPr lang="id-ID"/>
              <a:t>Jaringan dan Teknik Penyambungan Telekomunikasi|S1 TT</a:t>
            </a:r>
            <a:endParaRPr lang="id-ID" dirty="0"/>
          </a:p>
        </p:txBody>
      </p:sp>
      <p:sp>
        <p:nvSpPr>
          <p:cNvPr id="5" name="Slide Number Placeholder 4"/>
          <p:cNvSpPr>
            <a:spLocks noGrp="1"/>
          </p:cNvSpPr>
          <p:nvPr>
            <p:ph type="sldNum" sz="quarter" idx="4"/>
          </p:nvPr>
        </p:nvSpPr>
        <p:spPr/>
        <p:txBody>
          <a:bodyPr/>
          <a:lstStyle/>
          <a:p>
            <a:fld id="{D9E8FB06-919F-4F57-948D-A55577DD09A6}" type="slidenum">
              <a:rPr lang="id-ID" smtClean="0"/>
              <a:t>9</a:t>
            </a:fld>
            <a:endParaRPr lang="id-ID"/>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25176" y="4365104"/>
                <a:ext cx="8229600" cy="183366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a:t>Dimana:</a:t>
                </a:r>
              </a:p>
              <a:p>
                <a:pPr lvl="1"/>
                <a14:m>
                  <m:oMath xmlns:m="http://schemas.openxmlformats.org/officeDocument/2006/math">
                    <m:sSub>
                      <m:sSubPr>
                        <m:ctrlPr>
                          <a:rPr lang="en-ID" i="1" smtClean="0">
                            <a:latin typeface="Cambria Math" panose="02040503050406030204" pitchFamily="18" charset="0"/>
                          </a:rPr>
                        </m:ctrlPr>
                      </m:sSubPr>
                      <m:e>
                        <m:r>
                          <a:rPr lang="en-ID" b="0" i="1" smtClean="0">
                            <a:latin typeface="Cambria Math" panose="02040503050406030204" pitchFamily="18" charset="0"/>
                          </a:rPr>
                          <m:t>𝑡</m:t>
                        </m:r>
                      </m:e>
                      <m:sub>
                        <m:d>
                          <m:dPr>
                            <m:ctrlPr>
                              <a:rPr lang="en-ID" b="0" i="1" smtClean="0">
                                <a:latin typeface="Cambria Math" panose="02040503050406030204" pitchFamily="18" charset="0"/>
                              </a:rPr>
                            </m:ctrlPr>
                          </m:dPr>
                          <m:e>
                            <m:r>
                              <a:rPr lang="en-ID" b="0" i="1" smtClean="0">
                                <a:latin typeface="Cambria Math" panose="02040503050406030204" pitchFamily="18" charset="0"/>
                              </a:rPr>
                              <m:t>𝑛</m:t>
                            </m:r>
                            <m:r>
                              <a:rPr lang="en-ID" b="0" i="1" smtClean="0">
                                <a:latin typeface="Cambria Math" panose="02040503050406030204" pitchFamily="18" charset="0"/>
                              </a:rPr>
                              <m:t>−1</m:t>
                            </m:r>
                          </m:e>
                        </m:d>
                        <m:r>
                          <a:rPr lang="en-ID" b="0" i="1" smtClean="0">
                            <a:latin typeface="Cambria Math" panose="02040503050406030204" pitchFamily="18" charset="0"/>
                          </a:rPr>
                          <m:t>,</m:t>
                        </m:r>
                        <m:f>
                          <m:fPr>
                            <m:ctrlPr>
                              <a:rPr lang="en-ID" b="0" i="1" smtClean="0">
                                <a:latin typeface="Cambria Math" panose="02040503050406030204" pitchFamily="18" charset="0"/>
                              </a:rPr>
                            </m:ctrlPr>
                          </m:fPr>
                          <m:num>
                            <m:r>
                              <a:rPr lang="en-ID" b="0" i="1" smtClean="0">
                                <a:latin typeface="Cambria Math" panose="02040503050406030204" pitchFamily="18" charset="0"/>
                                <a:ea typeface="Cambria Math" panose="02040503050406030204" pitchFamily="18" charset="0"/>
                              </a:rPr>
                              <m:t>𝛼</m:t>
                            </m:r>
                          </m:num>
                          <m:den>
                            <m:r>
                              <a:rPr lang="en-ID" b="0" i="1" smtClean="0">
                                <a:latin typeface="Cambria Math" panose="02040503050406030204" pitchFamily="18" charset="0"/>
                              </a:rPr>
                              <m:t>2</m:t>
                            </m:r>
                          </m:den>
                        </m:f>
                      </m:sub>
                    </m:sSub>
                  </m:oMath>
                </a14:m>
                <a:r>
                  <a:rPr lang="en-ID"/>
                  <a:t>  merupakan nilai kritis t yang bergantung pada tingkat kepercayaan dan derajat kebebasan.</a:t>
                </a:r>
              </a:p>
              <a:p>
                <a:pPr lvl="1"/>
                <a:r>
                  <a:rPr lang="el-GR"/>
                  <a:t>α</a:t>
                </a:r>
                <a:r>
                  <a:rPr lang="en-ID"/>
                  <a:t> = 1- tingkat kepercayaan =  chance of error</a:t>
                </a:r>
              </a:p>
              <a:p>
                <a:pPr lvl="1"/>
                <a:r>
                  <a:rPr lang="en-ID"/>
                  <a:t>(n-1) merupakan derajat kebebasan.</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25176" y="4365104"/>
                <a:ext cx="8229600" cy="1833662"/>
              </a:xfrm>
              <a:prstGeom prst="rect">
                <a:avLst/>
              </a:prstGeom>
              <a:blipFill>
                <a:blip r:embed="rId3"/>
                <a:stretch>
                  <a:fillRect l="-1111" t="-5980" b="-5648"/>
                </a:stretch>
              </a:blipFill>
            </p:spPr>
            <p:txBody>
              <a:bodyPr/>
              <a:lstStyle/>
              <a:p>
                <a:r>
                  <a:rPr lang="en-ID">
                    <a:noFill/>
                  </a:rPr>
                  <a:t> </a:t>
                </a:r>
              </a:p>
            </p:txBody>
          </p:sp>
        </mc:Fallback>
      </mc:AlternateContent>
    </p:spTree>
    <p:extLst>
      <p:ext uri="{BB962C8B-B14F-4D97-AF65-F5344CB8AC3E}">
        <p14:creationId xmlns:p14="http://schemas.microsoft.com/office/powerpoint/2010/main" val="3132689704"/>
      </p:ext>
    </p:extLst>
  </p:cSld>
  <p:clrMapOvr>
    <a:masterClrMapping/>
  </p:clrMapOvr>
</p:sld>
</file>

<file path=ppt/theme/theme1.xml><?xml version="1.0" encoding="utf-8"?>
<a:theme xmlns:a="http://schemas.openxmlformats.org/drawingml/2006/main" name="Theme TekDi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TekDig</Template>
  <TotalTime>4385</TotalTime>
  <Words>2188</Words>
  <Application>Microsoft Office PowerPoint</Application>
  <PresentationFormat>On-screen Show (4:3)</PresentationFormat>
  <Paragraphs>234</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 Math</vt:lpstr>
      <vt:lpstr>Theme TekDig</vt:lpstr>
      <vt:lpstr>Pengukuran Trafik</vt:lpstr>
      <vt:lpstr>Pendahuluan</vt:lpstr>
      <vt:lpstr>Pendahuluan</vt:lpstr>
      <vt:lpstr>Prinsip dan Metode Pengukuran</vt:lpstr>
      <vt:lpstr>Prinsip dan Metode Pengukuran</vt:lpstr>
      <vt:lpstr>Pengukuran Kontinyu</vt:lpstr>
      <vt:lpstr>Pengukuran Diskrit</vt:lpstr>
      <vt:lpstr>Teori Sampling</vt:lpstr>
      <vt:lpstr>Teori Sampling</vt:lpstr>
      <vt:lpstr>Teori Sampling</vt:lpstr>
      <vt:lpstr>Teori Sampling</vt:lpstr>
      <vt:lpstr>Contoh Soal</vt:lpstr>
      <vt:lpstr>Konversi Carried Traffic ke Offered Traffic</vt:lpstr>
      <vt:lpstr>Klasifikasi kasus</vt:lpstr>
      <vt:lpstr>Rumus Dasar Carried Traffic</vt:lpstr>
      <vt:lpstr>Kasus 1 (cont.)</vt:lpstr>
      <vt:lpstr>Kasus 1 (cont.)</vt:lpstr>
      <vt:lpstr>Kasus 1 (cont.)   Masalah pengulangan panggilan</vt:lpstr>
      <vt:lpstr>Kasus 1 (cont.) Masalah pengulangan panggilan (2)</vt:lpstr>
      <vt:lpstr>Kasus 1 (cont.) Masalah pengulangan panggilan (3)</vt:lpstr>
      <vt:lpstr>Kasus 1 (cont.) Masalah pengulangan panggilan (4)</vt:lpstr>
      <vt:lpstr>Kasus 1 (cont.) Masalah pengulangan panggilan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X60</dc:creator>
  <cp:lastModifiedBy>fardan malaqbi</cp:lastModifiedBy>
  <cp:revision>87</cp:revision>
  <dcterms:created xsi:type="dcterms:W3CDTF">2016-08-16T08:15:10Z</dcterms:created>
  <dcterms:modified xsi:type="dcterms:W3CDTF">2020-09-03T12:15:22Z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592942</vt:lpwstr>
  </property>
  <property fmtid="{D5CDD505-2E9C-101B-9397-08002B2CF9AE}" pid="3" name="NXPowerLiteSettings">
    <vt:lpwstr>C7000400038000</vt:lpwstr>
  </property>
  <property fmtid="{D5CDD505-2E9C-101B-9397-08002B2CF9AE}" pid="4" name="NXPowerLiteVersion">
    <vt:lpwstr>S9.0.1</vt:lpwstr>
  </property>
</Properties>
</file>