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9" r:id="rId2"/>
    <p:sldId id="298" r:id="rId3"/>
    <p:sldId id="299" r:id="rId4"/>
    <p:sldId id="300" r:id="rId5"/>
    <p:sldId id="301" r:id="rId6"/>
    <p:sldId id="302" r:id="rId7"/>
    <p:sldId id="303" r:id="rId8"/>
    <p:sldId id="304" r:id="rId9"/>
    <p:sldId id="305" r:id="rId10"/>
    <p:sldId id="306" r:id="rId11"/>
    <p:sldId id="307" r:id="rId12"/>
    <p:sldId id="312" r:id="rId13"/>
    <p:sldId id="313" r:id="rId14"/>
    <p:sldId id="314" r:id="rId15"/>
    <p:sldId id="315" r:id="rId16"/>
    <p:sldId id="316" r:id="rId17"/>
    <p:sldId id="317" r:id="rId18"/>
    <p:sldId id="326" r:id="rId19"/>
    <p:sldId id="318" r:id="rId20"/>
    <p:sldId id="319" r:id="rId21"/>
    <p:sldId id="320" r:id="rId22"/>
    <p:sldId id="321" r:id="rId23"/>
    <p:sldId id="322" r:id="rId24"/>
    <p:sldId id="323" r:id="rId25"/>
    <p:sldId id="324" r:id="rId26"/>
    <p:sldId id="325" r:id="rId27"/>
    <p:sldId id="265" r:id="rId2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48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515FB-B3BC-4EFF-A7BF-4803BA26EAA9}" type="datetimeFigureOut">
              <a:rPr lang="id-ID" smtClean="0"/>
              <a:pPr/>
              <a:t>03/09/2020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098A7-E9CA-4116-91C3-0ABD569D3929}" type="slidenum">
              <a:rPr lang="id-ID" smtClean="0"/>
              <a:pPr/>
              <a:t>‹#›</a:t>
            </a:fld>
            <a:endParaRPr lang="id-ID"/>
          </a:p>
        </p:txBody>
      </p:sp>
    </p:spTree>
    <p:extLst>
      <p:ext uri="{BB962C8B-B14F-4D97-AF65-F5344CB8AC3E}">
        <p14:creationId xmlns:p14="http://schemas.microsoft.com/office/powerpoint/2010/main" val="133540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39" name="Picture 15" descr="C:\Users\X60\Pictures\IMG_0007_21-copy-810x426.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t="-865"/>
          <a:stretch/>
        </p:blipFill>
        <p:spPr bwMode="auto">
          <a:xfrm>
            <a:off x="235114" y="2474799"/>
            <a:ext cx="4840942" cy="43495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250825" y="368300"/>
            <a:ext cx="8642350" cy="20891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id-ID" altLang="id-ID"/>
          </a:p>
        </p:txBody>
      </p:sp>
      <p:sp>
        <p:nvSpPr>
          <p:cNvPr id="8" name="Rectangle 8"/>
          <p:cNvSpPr>
            <a:spLocks noChangeArrowheads="1"/>
          </p:cNvSpPr>
          <p:nvPr/>
        </p:nvSpPr>
        <p:spPr bwMode="auto">
          <a:xfrm>
            <a:off x="250825" y="196850"/>
            <a:ext cx="8642350" cy="144463"/>
          </a:xfrm>
          <a:prstGeom prst="rect">
            <a:avLst/>
          </a:prstGeom>
          <a:solidFill>
            <a:srgbClr val="C00000"/>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id-ID" altLang="id-ID"/>
          </a:p>
        </p:txBody>
      </p:sp>
      <p:sp>
        <p:nvSpPr>
          <p:cNvPr id="10" name="Titel 1"/>
          <p:cNvSpPr txBox="1">
            <a:spLocks/>
          </p:cNvSpPr>
          <p:nvPr/>
        </p:nvSpPr>
        <p:spPr bwMode="auto">
          <a:xfrm>
            <a:off x="338138" y="404664"/>
            <a:ext cx="6734175" cy="67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2pPr>
            <a:lvl3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3pPr>
            <a:lvl4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4pPr>
            <a:lvl5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pPr algn="l" eaLnBrk="1" hangingPunct="1"/>
            <a:r>
              <a:rPr lang="en-US" altLang="id-ID" sz="2000" dirty="0">
                <a:solidFill>
                  <a:schemeClr val="bg1"/>
                </a:solidFill>
                <a:ea typeface="ＭＳ Ｐゴシック" pitchFamily="34" charset="-128"/>
              </a:rPr>
              <a:t>S</a:t>
            </a:r>
            <a:r>
              <a:rPr lang="id-ID" altLang="id-ID" sz="2000" dirty="0">
                <a:solidFill>
                  <a:schemeClr val="bg1"/>
                </a:solidFill>
                <a:ea typeface="ＭＳ Ｐゴシック" pitchFamily="34" charset="-128"/>
              </a:rPr>
              <a:t>1</a:t>
            </a:r>
            <a:r>
              <a:rPr lang="en-US" altLang="id-ID" sz="2000" dirty="0">
                <a:solidFill>
                  <a:schemeClr val="bg1"/>
                </a:solidFill>
                <a:ea typeface="ＭＳ Ｐゴシック" pitchFamily="34" charset="-128"/>
              </a:rPr>
              <a:t> </a:t>
            </a:r>
            <a:r>
              <a:rPr lang="en-US" altLang="id-ID" sz="2000" dirty="0" err="1">
                <a:solidFill>
                  <a:schemeClr val="bg1"/>
                </a:solidFill>
                <a:ea typeface="ＭＳ Ｐゴシック" pitchFamily="34" charset="-128"/>
              </a:rPr>
              <a:t>Teknik</a:t>
            </a:r>
            <a:r>
              <a:rPr lang="en-US" altLang="id-ID" sz="2000" baseline="0" dirty="0">
                <a:solidFill>
                  <a:schemeClr val="bg1"/>
                </a:solidFill>
                <a:ea typeface="ＭＳ Ｐゴシック" pitchFamily="34" charset="-128"/>
              </a:rPr>
              <a:t> Telekomunikasi</a:t>
            </a:r>
            <a:br>
              <a:rPr lang="de-DE" altLang="id-ID" sz="2000" dirty="0">
                <a:solidFill>
                  <a:schemeClr val="bg1"/>
                </a:solidFill>
                <a:ea typeface="ＭＳ Ｐゴシック" pitchFamily="34" charset="-128"/>
              </a:rPr>
            </a:br>
            <a:r>
              <a:rPr lang="id-ID" altLang="id-ID" sz="2000" dirty="0">
                <a:solidFill>
                  <a:schemeClr val="bg1"/>
                </a:solidFill>
                <a:ea typeface="ＭＳ Ｐゴシック" pitchFamily="34" charset="-128"/>
              </a:rPr>
              <a:t>Fakultas Teknik Elektro</a:t>
            </a:r>
            <a:endParaRPr lang="de-DE" altLang="id-ID" sz="2000" dirty="0">
              <a:solidFill>
                <a:schemeClr val="bg1"/>
              </a:solidFill>
              <a:ea typeface="ＭＳ Ｐゴシック" pitchFamily="34" charset="-128"/>
            </a:endParaRPr>
          </a:p>
        </p:txBody>
      </p:sp>
      <p:sp>
        <p:nvSpPr>
          <p:cNvPr id="11" name="Untertitel 2"/>
          <p:cNvSpPr txBox="1">
            <a:spLocks/>
          </p:cNvSpPr>
          <p:nvPr/>
        </p:nvSpPr>
        <p:spPr>
          <a:xfrm>
            <a:off x="281749" y="1988840"/>
            <a:ext cx="6856413" cy="36004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2000" b="1"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altLang="id-ID" sz="1800" dirty="0">
                <a:ea typeface="ＭＳ Ｐゴシック" pitchFamily="34" charset="-128"/>
              </a:rPr>
              <a:t>REKAYASA TRAFIK | TTH3J3 | Kur. 2016 | 2017/2018</a:t>
            </a:r>
            <a:endParaRPr lang="de-DE" altLang="id-ID" sz="1800" dirty="0">
              <a:ea typeface="ＭＳ Ｐゴシック" pitchFamily="34" charset="-128"/>
            </a:endParaRPr>
          </a:p>
        </p:txBody>
      </p:sp>
      <p:pic>
        <p:nvPicPr>
          <p:cNvPr id="1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88946" y="332656"/>
            <a:ext cx="1712912"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7464860" y="2753023"/>
            <a:ext cx="1436998" cy="1786753"/>
          </a:xfrm>
          <a:prstGeom prst="rect">
            <a:avLst/>
          </a:prstGeom>
        </p:spPr>
      </p:pic>
      <p:sp>
        <p:nvSpPr>
          <p:cNvPr id="15" name="Titel 1"/>
          <p:cNvSpPr txBox="1">
            <a:spLocks/>
          </p:cNvSpPr>
          <p:nvPr userDrawn="1"/>
        </p:nvSpPr>
        <p:spPr bwMode="auto">
          <a:xfrm>
            <a:off x="362717" y="1170626"/>
            <a:ext cx="6734175" cy="67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2pPr>
            <a:lvl3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3pPr>
            <a:lvl4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4pPr>
            <a:lvl5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pPr algn="l" eaLnBrk="1" hangingPunct="1"/>
            <a:endParaRPr lang="de-DE" altLang="id-ID" sz="2000" dirty="0">
              <a:solidFill>
                <a:schemeClr val="bg1"/>
              </a:solidFill>
              <a:ea typeface="ＭＳ Ｐゴシック" pitchFamily="34" charset="-128"/>
            </a:endParaRPr>
          </a:p>
        </p:txBody>
      </p:sp>
      <p:pic>
        <p:nvPicPr>
          <p:cNvPr id="9" name="Picture 8"/>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5105254" y="2732263"/>
            <a:ext cx="2203050" cy="1862084"/>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5105254" y="4869160"/>
            <a:ext cx="3810838" cy="1718384"/>
          </a:xfrm>
          <a:prstGeom prst="rect">
            <a:avLst/>
          </a:prstGeom>
        </p:spPr>
      </p:pic>
    </p:spTree>
    <p:extLst>
      <p:ext uri="{BB962C8B-B14F-4D97-AF65-F5344CB8AC3E}">
        <p14:creationId xmlns:p14="http://schemas.microsoft.com/office/powerpoint/2010/main" val="125178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1E07E14-2FCE-4D03-B5BD-C7E6DC0C0336}" type="datetimeFigureOut">
              <a:rPr lang="id-ID" smtClean="0"/>
              <a:pPr/>
              <a:t>03/09/2020</a:t>
            </a:fld>
            <a:endParaRPr lang="id-ID"/>
          </a:p>
        </p:txBody>
      </p:sp>
      <p:sp>
        <p:nvSpPr>
          <p:cNvPr id="20" name="Footer Placeholder 19"/>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E87E83FB-08BB-4E59-8FE7-77DD629BD1D4}" type="slidenum">
              <a:rPr lang="id-ID" smtClean="0"/>
              <a:pPr/>
              <a:t>‹#›</a:t>
            </a:fld>
            <a:endParaRPr lang="id-ID"/>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95174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ChangeArrowheads="1"/>
          </p:cNvSpPr>
          <p:nvPr/>
        </p:nvSpPr>
        <p:spPr bwMode="auto">
          <a:xfrm>
            <a:off x="250825" y="196850"/>
            <a:ext cx="8642350" cy="144463"/>
          </a:xfrm>
          <a:prstGeom prst="rect">
            <a:avLst/>
          </a:prstGeom>
          <a:solidFill>
            <a:srgbClr val="C00000"/>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id-ID" altLang="id-ID"/>
          </a:p>
        </p:txBody>
      </p:sp>
      <p:sp>
        <p:nvSpPr>
          <p:cNvPr id="8" name="Line 14"/>
          <p:cNvSpPr>
            <a:spLocks noChangeShapeType="1"/>
          </p:cNvSpPr>
          <p:nvPr/>
        </p:nvSpPr>
        <p:spPr bwMode="auto">
          <a:xfrm>
            <a:off x="233300" y="1449388"/>
            <a:ext cx="8640763"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1"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
        <p:nvSpPr>
          <p:cNvPr id="12"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pPr/>
              <a:t>‹#›</a:t>
            </a:fld>
            <a:endParaRPr lang="id-ID"/>
          </a:p>
        </p:txBody>
      </p:sp>
    </p:spTree>
    <p:extLst>
      <p:ext uri="{BB962C8B-B14F-4D97-AF65-F5344CB8AC3E}">
        <p14:creationId xmlns:p14="http://schemas.microsoft.com/office/powerpoint/2010/main" val="303498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pPr/>
              <a:t>‹#›</a:t>
            </a:fld>
            <a:endParaRPr lang="id-ID"/>
          </a:p>
        </p:txBody>
      </p:sp>
      <p:sp>
        <p:nvSpPr>
          <p:cNvPr id="10"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236082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pPr/>
              <a:t>‹#›</a:t>
            </a:fld>
            <a:endParaRPr lang="id-ID"/>
          </a:p>
        </p:txBody>
      </p:sp>
      <p:sp>
        <p:nvSpPr>
          <p:cNvPr id="11"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77377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4"/>
          <p:cNvSpPr>
            <a:spLocks noGrp="1"/>
          </p:cNvSpPr>
          <p:nvPr>
            <p:ph type="sldNum" sz="quarter" idx="11"/>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pPr/>
              <a:t>‹#›</a:t>
            </a:fld>
            <a:endParaRPr lang="id-ID"/>
          </a:p>
        </p:txBody>
      </p:sp>
      <p:sp>
        <p:nvSpPr>
          <p:cNvPr id="13" name="Footer Placeholder 3"/>
          <p:cNvSpPr>
            <a:spLocks noGrp="1"/>
          </p:cNvSpPr>
          <p:nvPr>
            <p:ph type="ftr" sz="quarter" idx="12"/>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270968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pPr/>
              <a:t>‹#›</a:t>
            </a:fld>
            <a:endParaRPr lang="id-ID"/>
          </a:p>
        </p:txBody>
      </p:sp>
      <p:sp>
        <p:nvSpPr>
          <p:cNvPr id="9"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52507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pPr/>
              <a:t>‹#›</a:t>
            </a:fld>
            <a:endParaRPr lang="id-ID"/>
          </a:p>
        </p:txBody>
      </p:sp>
      <p:sp>
        <p:nvSpPr>
          <p:cNvPr id="8"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28159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1"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pPr/>
              <a:t>‹#›</a:t>
            </a:fld>
            <a:endParaRPr lang="id-ID"/>
          </a:p>
        </p:txBody>
      </p:sp>
      <p:sp>
        <p:nvSpPr>
          <p:cNvPr id="8"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316097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11" name="Picture 1"/>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pPr/>
              <a:t>‹#›</a:t>
            </a:fld>
            <a:endParaRPr lang="id-ID"/>
          </a:p>
        </p:txBody>
      </p:sp>
      <p:sp>
        <p:nvSpPr>
          <p:cNvPr id="8" name="Footer Placeholder 3"/>
          <p:cNvSpPr>
            <a:spLocks noGrp="1"/>
          </p:cNvSpPr>
          <p:nvPr>
            <p:ph type="ftr" sz="quarter" idx="3"/>
          </p:nvPr>
        </p:nvSpPr>
        <p:spPr>
          <a:xfrm>
            <a:off x="76709" y="6493365"/>
            <a:ext cx="3919227" cy="365125"/>
          </a:xfrm>
          <a:prstGeom prst="rect">
            <a:avLst/>
          </a:prstGeom>
        </p:spPr>
        <p:txBody>
          <a:bodyPr vert="horz" lIns="91440" tIns="45720" rIns="91440" bIns="45720" rtlCol="0" anchor="ctr"/>
          <a:lstStyle>
            <a:lvl1pPr algn="l">
              <a:defRPr sz="1200">
                <a:solidFill>
                  <a:schemeClr val="tx1"/>
                </a:solidFill>
              </a:defRPr>
            </a:lvl1pPr>
          </a:lstStyle>
          <a:p>
            <a:r>
              <a:rPr lang="id-ID" dirty="0"/>
              <a:t>Jaringan dan Teknik Penyambungan Telekomunikasi|S1 TT</a:t>
            </a:r>
          </a:p>
        </p:txBody>
      </p:sp>
    </p:spTree>
    <p:extLst>
      <p:ext uri="{BB962C8B-B14F-4D97-AF65-F5344CB8AC3E}">
        <p14:creationId xmlns:p14="http://schemas.microsoft.com/office/powerpoint/2010/main" val="155387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250825" y="196850"/>
            <a:ext cx="8642350" cy="144463"/>
          </a:xfrm>
          <a:prstGeom prst="rect">
            <a:avLst/>
          </a:prstGeom>
          <a:solidFill>
            <a:srgbClr val="C00000"/>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id-ID" altLang="id-ID"/>
          </a:p>
        </p:txBody>
      </p:sp>
      <p:sp>
        <p:nvSpPr>
          <p:cNvPr id="2" name="Title Placeholder 1"/>
          <p:cNvSpPr>
            <a:spLocks noGrp="1"/>
          </p:cNvSpPr>
          <p:nvPr>
            <p:ph type="title"/>
          </p:nvPr>
        </p:nvSpPr>
        <p:spPr>
          <a:xfrm>
            <a:off x="457199" y="476672"/>
            <a:ext cx="6085911" cy="9409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7091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6543110" y="388285"/>
            <a:ext cx="2340000" cy="605890"/>
          </a:xfrm>
          <a:prstGeom prst="rect">
            <a:avLst/>
          </a:prstGeom>
        </p:spPr>
      </p:pic>
    </p:spTree>
    <p:extLst>
      <p:ext uri="{BB962C8B-B14F-4D97-AF65-F5344CB8AC3E}">
        <p14:creationId xmlns:p14="http://schemas.microsoft.com/office/powerpoint/2010/main" val="2486372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38138" y="1083991"/>
            <a:ext cx="6734175" cy="904849"/>
          </a:xfrm>
        </p:spPr>
        <p:txBody>
          <a:bodyPr>
            <a:normAutofit/>
          </a:bodyPr>
          <a:lstStyle/>
          <a:p>
            <a:r>
              <a:rPr lang="id-ID" sz="3600" b="1" dirty="0">
                <a:solidFill>
                  <a:schemeClr val="bg1"/>
                </a:solidFill>
              </a:rPr>
              <a:t>Model Trafik Jaringan Seluler</a:t>
            </a:r>
          </a:p>
        </p:txBody>
      </p:sp>
    </p:spTree>
    <p:extLst>
      <p:ext uri="{BB962C8B-B14F-4D97-AF65-F5344CB8AC3E}">
        <p14:creationId xmlns:p14="http://schemas.microsoft.com/office/powerpoint/2010/main" val="271555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A7BF5127-68F6-4051-B813-27D6A5CEF785}"/>
              </a:ext>
            </a:extLst>
          </p:cNvPr>
          <p:cNvSpPr>
            <a:spLocks noGrp="1" noChangeArrowheads="1"/>
          </p:cNvSpPr>
          <p:nvPr>
            <p:ph type="title"/>
          </p:nvPr>
        </p:nvSpPr>
        <p:spPr/>
        <p:txBody>
          <a:bodyPr/>
          <a:lstStyle/>
          <a:p>
            <a:pPr eaLnBrk="1" hangingPunct="1"/>
            <a:r>
              <a:rPr lang="en-US" altLang="id-ID" b="1"/>
              <a:t>Skema Handoff</a:t>
            </a:r>
          </a:p>
        </p:txBody>
      </p:sp>
      <p:sp>
        <p:nvSpPr>
          <p:cNvPr id="4101" name="Rectangle 3">
            <a:extLst>
              <a:ext uri="{FF2B5EF4-FFF2-40B4-BE49-F238E27FC236}">
                <a16:creationId xmlns:a16="http://schemas.microsoft.com/office/drawing/2014/main" id="{8E5D1A6C-7834-4080-9D8D-288D5D879283}"/>
              </a:ext>
            </a:extLst>
          </p:cNvPr>
          <p:cNvSpPr>
            <a:spLocks noGrp="1" noChangeArrowheads="1"/>
          </p:cNvSpPr>
          <p:nvPr>
            <p:ph type="body" idx="1"/>
          </p:nvPr>
        </p:nvSpPr>
        <p:spPr/>
        <p:txBody>
          <a:bodyPr/>
          <a:lstStyle/>
          <a:p>
            <a:pPr eaLnBrk="1" hangingPunct="1">
              <a:lnSpc>
                <a:spcPct val="90000"/>
              </a:lnSpc>
            </a:pPr>
            <a:r>
              <a:rPr lang="en-US" altLang="id-ID" sz="2800"/>
              <a:t>Dari kondisi normal didapatkan harga p(0)</a:t>
            </a:r>
          </a:p>
          <a:p>
            <a:pPr eaLnBrk="1" hangingPunct="1">
              <a:lnSpc>
                <a:spcPct val="90000"/>
              </a:lnSpc>
            </a:pPr>
            <a:endParaRPr lang="en-US" altLang="id-ID" sz="2800"/>
          </a:p>
          <a:p>
            <a:pPr eaLnBrk="1" hangingPunct="1">
              <a:lnSpc>
                <a:spcPct val="90000"/>
              </a:lnSpc>
            </a:pPr>
            <a:endParaRPr lang="en-US" altLang="id-ID" sz="2800"/>
          </a:p>
          <a:p>
            <a:pPr eaLnBrk="1" hangingPunct="1">
              <a:lnSpc>
                <a:spcPct val="90000"/>
              </a:lnSpc>
            </a:pPr>
            <a:endParaRPr lang="en-US" altLang="id-ID" sz="2800"/>
          </a:p>
          <a:p>
            <a:pPr eaLnBrk="1" hangingPunct="1">
              <a:lnSpc>
                <a:spcPct val="90000"/>
              </a:lnSpc>
            </a:pPr>
            <a:endParaRPr lang="en-US" altLang="id-ID" sz="2800"/>
          </a:p>
          <a:p>
            <a:pPr eaLnBrk="1" hangingPunct="1">
              <a:lnSpc>
                <a:spcPct val="90000"/>
              </a:lnSpc>
            </a:pPr>
            <a:r>
              <a:rPr lang="de-DE" altLang="id-ID" sz="2800"/>
              <a:t>Dampak besaran r (=jumlah kanal untuk proteksi kanal (HO</a:t>
            </a:r>
            <a:r>
              <a:rPr lang="de-DE" altLang="id-ID" sz="2800" b="1"/>
              <a:t>)</a:t>
            </a:r>
            <a:endParaRPr lang="pt-BR" altLang="id-ID" sz="2800"/>
          </a:p>
          <a:p>
            <a:pPr lvl="1" eaLnBrk="1" hangingPunct="1">
              <a:lnSpc>
                <a:spcPct val="90000"/>
              </a:lnSpc>
            </a:pPr>
            <a:r>
              <a:rPr lang="pt-BR" altLang="id-ID" sz="2000"/>
              <a:t>a.	Bila r = 0		B0 = BHo</a:t>
            </a:r>
          </a:p>
          <a:p>
            <a:pPr lvl="1" eaLnBrk="1" hangingPunct="1">
              <a:lnSpc>
                <a:spcPct val="90000"/>
              </a:lnSpc>
            </a:pPr>
            <a:r>
              <a:rPr lang="pt-BR" altLang="id-ID" sz="2000"/>
              <a:t>b. 	Bila r = N		 B0   = 1			 BHo = EN (AHO)</a:t>
            </a:r>
            <a:endParaRPr lang="en-US" altLang="id-ID" sz="2000"/>
          </a:p>
          <a:p>
            <a:pPr eaLnBrk="1" hangingPunct="1">
              <a:lnSpc>
                <a:spcPct val="90000"/>
              </a:lnSpc>
            </a:pPr>
            <a:endParaRPr lang="en-US" altLang="id-ID" sz="2000"/>
          </a:p>
          <a:p>
            <a:pPr eaLnBrk="1" hangingPunct="1">
              <a:lnSpc>
                <a:spcPct val="90000"/>
              </a:lnSpc>
            </a:pPr>
            <a:endParaRPr lang="en-US" altLang="id-ID" sz="2800"/>
          </a:p>
        </p:txBody>
      </p:sp>
      <p:sp>
        <p:nvSpPr>
          <p:cNvPr id="4102" name="Rectangle 5">
            <a:extLst>
              <a:ext uri="{FF2B5EF4-FFF2-40B4-BE49-F238E27FC236}">
                <a16:creationId xmlns:a16="http://schemas.microsoft.com/office/drawing/2014/main" id="{230D722A-80F4-4699-9FAE-6A6F9582D75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aphicFrame>
        <p:nvGraphicFramePr>
          <p:cNvPr id="4098" name="Object 4">
            <a:extLst>
              <a:ext uri="{FF2B5EF4-FFF2-40B4-BE49-F238E27FC236}">
                <a16:creationId xmlns:a16="http://schemas.microsoft.com/office/drawing/2014/main" id="{B6C000E8-7163-4BCE-A440-4D1893D04EF5}"/>
              </a:ext>
            </a:extLst>
          </p:cNvPr>
          <p:cNvGraphicFramePr>
            <a:graphicFrameLocks noChangeAspect="1"/>
          </p:cNvGraphicFramePr>
          <p:nvPr/>
        </p:nvGraphicFramePr>
        <p:xfrm>
          <a:off x="1752600" y="2209800"/>
          <a:ext cx="4953000" cy="1292225"/>
        </p:xfrm>
        <a:graphic>
          <a:graphicData uri="http://schemas.openxmlformats.org/presentationml/2006/ole">
            <mc:AlternateContent xmlns:mc="http://schemas.openxmlformats.org/markup-compatibility/2006">
              <mc:Choice xmlns:v="urn:schemas-microsoft-com:vml" Requires="v">
                <p:oleObj spid="_x0000_s4101" name="Equation" r:id="rId3" imgW="2628900" imgH="685800" progId="Equation.3">
                  <p:embed/>
                </p:oleObj>
              </mc:Choice>
              <mc:Fallback>
                <p:oleObj name="Equation" r:id="rId3" imgW="2628900" imgH="6858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4953000" cy="129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0363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6F8AB0B4-9CB7-43C0-8A77-606E7E5DAFB4}"/>
              </a:ext>
            </a:extLst>
          </p:cNvPr>
          <p:cNvSpPr>
            <a:spLocks noGrp="1" noChangeArrowheads="1"/>
          </p:cNvSpPr>
          <p:nvPr>
            <p:ph type="title"/>
          </p:nvPr>
        </p:nvSpPr>
        <p:spPr/>
        <p:txBody>
          <a:bodyPr/>
          <a:lstStyle/>
          <a:p>
            <a:pPr eaLnBrk="1" hangingPunct="1"/>
            <a:r>
              <a:rPr lang="en-US" altLang="id-ID"/>
              <a:t>soal</a:t>
            </a:r>
          </a:p>
        </p:txBody>
      </p:sp>
      <p:sp>
        <p:nvSpPr>
          <p:cNvPr id="12292" name="Rectangle 3">
            <a:extLst>
              <a:ext uri="{FF2B5EF4-FFF2-40B4-BE49-F238E27FC236}">
                <a16:creationId xmlns:a16="http://schemas.microsoft.com/office/drawing/2014/main" id="{6CE64A63-D464-4694-ABF3-19AA995B77A6}"/>
              </a:ext>
            </a:extLst>
          </p:cNvPr>
          <p:cNvSpPr>
            <a:spLocks noGrp="1" noChangeArrowheads="1"/>
          </p:cNvSpPr>
          <p:nvPr>
            <p:ph type="body" idx="1"/>
          </p:nvPr>
        </p:nvSpPr>
        <p:spPr/>
        <p:txBody>
          <a:bodyPr/>
          <a:lstStyle/>
          <a:p>
            <a:pPr marL="609600" indent="-609600" eaLnBrk="1" hangingPunct="1"/>
            <a:r>
              <a:rPr lang="de-DE" altLang="id-ID" sz="2800"/>
              <a:t>Suatu system pada jaringan seluler mempunyai 4 kanal frekuensi tiap selnya dan 1 kanal digunakan untuk kanal proteksi handover, Trafik untuk handover sebesar 1 E dan yang lainnya 4E. tentukan :</a:t>
            </a:r>
            <a:endParaRPr lang="en-US" altLang="id-ID" sz="2800"/>
          </a:p>
          <a:p>
            <a:pPr marL="990600" lvl="1" indent="-533400" eaLnBrk="1" hangingPunct="1"/>
            <a:r>
              <a:rPr lang="en-US" altLang="id-ID"/>
              <a:t>probabilitas bloking panggilan handover</a:t>
            </a:r>
          </a:p>
          <a:p>
            <a:pPr marL="990600" lvl="1" indent="-533400" eaLnBrk="1" hangingPunct="1"/>
            <a:r>
              <a:rPr lang="en-US" altLang="id-ID"/>
              <a:t>probabilitas bloking untuk panggilan yang lain</a:t>
            </a:r>
          </a:p>
          <a:p>
            <a:pPr marL="609600" indent="-609600" eaLnBrk="1" hangingPunct="1"/>
            <a:endParaRPr lang="en-US" altLang="id-ID"/>
          </a:p>
        </p:txBody>
      </p:sp>
    </p:spTree>
    <p:extLst>
      <p:ext uri="{BB962C8B-B14F-4D97-AF65-F5344CB8AC3E}">
        <p14:creationId xmlns:p14="http://schemas.microsoft.com/office/powerpoint/2010/main" val="375648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97A98528-B4B9-48BC-805C-E4C77BD58547}"/>
              </a:ext>
            </a:extLst>
          </p:cNvPr>
          <p:cNvSpPr>
            <a:spLocks noGrp="1" noChangeArrowheads="1"/>
          </p:cNvSpPr>
          <p:nvPr>
            <p:ph type="title"/>
          </p:nvPr>
        </p:nvSpPr>
        <p:spPr/>
        <p:txBody>
          <a:bodyPr/>
          <a:lstStyle/>
          <a:p>
            <a:pPr eaLnBrk="1" hangingPunct="1"/>
            <a:r>
              <a:rPr lang="en-US" altLang="id-ID"/>
              <a:t>soal</a:t>
            </a:r>
          </a:p>
        </p:txBody>
      </p:sp>
      <p:sp>
        <p:nvSpPr>
          <p:cNvPr id="17412" name="Rectangle 3">
            <a:extLst>
              <a:ext uri="{FF2B5EF4-FFF2-40B4-BE49-F238E27FC236}">
                <a16:creationId xmlns:a16="http://schemas.microsoft.com/office/drawing/2014/main" id="{0A81D30C-8333-4607-98C2-F47F1DAA24B4}"/>
              </a:ext>
            </a:extLst>
          </p:cNvPr>
          <p:cNvSpPr>
            <a:spLocks noGrp="1" noChangeArrowheads="1"/>
          </p:cNvSpPr>
          <p:nvPr>
            <p:ph type="body" idx="1"/>
          </p:nvPr>
        </p:nvSpPr>
        <p:spPr/>
        <p:txBody>
          <a:bodyPr/>
          <a:lstStyle/>
          <a:p>
            <a:pPr marL="609600" indent="-609600" eaLnBrk="1" hangingPunct="1">
              <a:buFontTx/>
              <a:buAutoNum type="arabicPeriod"/>
            </a:pPr>
            <a:r>
              <a:rPr lang="en-US" altLang="id-ID" sz="2800">
                <a:solidFill>
                  <a:srgbClr val="FF0000"/>
                </a:solidFill>
              </a:rPr>
              <a:t>sebuah sel </a:t>
            </a:r>
            <a:r>
              <a:rPr lang="en-US" altLang="id-ID" sz="2800"/>
              <a:t>mempunyai 5 buah kanal. Trafik per user 20 me. Bila sel tersebut dapat melayani 100 pelanggan. Trafik Handoff setengah dari trafik panggilan baru. Berapa besar prob blocking dan prob kegagalan handoff  bila :</a:t>
            </a:r>
          </a:p>
          <a:p>
            <a:pPr marL="990600" lvl="1" indent="-533400" eaLnBrk="1" hangingPunct="1"/>
            <a:r>
              <a:rPr lang="en-US" altLang="id-ID" sz="2400"/>
              <a:t>menggunakan skema handoff tanpa reservasi</a:t>
            </a:r>
          </a:p>
          <a:p>
            <a:pPr marL="990600" lvl="1" indent="-533400" eaLnBrk="1" hangingPunct="1"/>
            <a:r>
              <a:rPr lang="en-US" altLang="id-ID" sz="2400"/>
              <a:t>menggunakan skema handoff dengan reservasi dengan reservasi kanal sebanyak 2</a:t>
            </a:r>
          </a:p>
        </p:txBody>
      </p:sp>
    </p:spTree>
    <p:extLst>
      <p:ext uri="{BB962C8B-B14F-4D97-AF65-F5344CB8AC3E}">
        <p14:creationId xmlns:p14="http://schemas.microsoft.com/office/powerpoint/2010/main" val="1887840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7D3B6AD8-0D3A-4EA7-B8B3-C6E04635FB47}"/>
              </a:ext>
            </a:extLst>
          </p:cNvPr>
          <p:cNvSpPr>
            <a:spLocks noGrp="1" noChangeArrowheads="1"/>
          </p:cNvSpPr>
          <p:nvPr>
            <p:ph type="title"/>
          </p:nvPr>
        </p:nvSpPr>
        <p:spPr/>
        <p:txBody>
          <a:bodyPr/>
          <a:lstStyle/>
          <a:p>
            <a:pPr eaLnBrk="1" hangingPunct="1"/>
            <a:r>
              <a:rPr lang="en-US" altLang="id-ID"/>
              <a:t>soal</a:t>
            </a:r>
          </a:p>
        </p:txBody>
      </p:sp>
      <p:sp>
        <p:nvSpPr>
          <p:cNvPr id="18436" name="Rectangle 3">
            <a:extLst>
              <a:ext uri="{FF2B5EF4-FFF2-40B4-BE49-F238E27FC236}">
                <a16:creationId xmlns:a16="http://schemas.microsoft.com/office/drawing/2014/main" id="{9F17DE7D-64D0-4EAF-9439-B65524FDAEF6}"/>
              </a:ext>
            </a:extLst>
          </p:cNvPr>
          <p:cNvSpPr>
            <a:spLocks noGrp="1" noChangeArrowheads="1"/>
          </p:cNvSpPr>
          <p:nvPr>
            <p:ph type="body" idx="1"/>
          </p:nvPr>
        </p:nvSpPr>
        <p:spPr/>
        <p:txBody>
          <a:bodyPr/>
          <a:lstStyle/>
          <a:p>
            <a:pPr marL="609600" indent="-609600" algn="just" eaLnBrk="1" hangingPunct="1">
              <a:buFontTx/>
              <a:buAutoNum type="arabicPeriod" startAt="2"/>
            </a:pPr>
            <a:r>
              <a:rPr lang="en-US" altLang="id-ID" sz="2800"/>
              <a:t>Sebuah sel mempunyai jumlah kanal 5 bila dalam sel tersebut mempunyai pelanggan sebanyak 100, trafik panggilan baru 2 erlang, trafik panggilan baru kira-kira 2 kali trafik handoff. Prosedur handoff menggunakan skema reservasi. Dengan kanal reservasi sebanyak 2. gambar diagram transisi kondisi</a:t>
            </a:r>
          </a:p>
          <a:p>
            <a:pPr marL="609600" indent="-609600" algn="just" eaLnBrk="1" hangingPunct="1">
              <a:buFontTx/>
              <a:buAutoNum type="arabicPeriod" startAt="2"/>
            </a:pPr>
            <a:endParaRPr lang="en-US" altLang="id-ID" sz="2800"/>
          </a:p>
          <a:p>
            <a:pPr marL="609600" indent="-609600" algn="just" eaLnBrk="1" hangingPunct="1">
              <a:buFontTx/>
              <a:buAutoNum type="arabicPeriod" startAt="2"/>
            </a:pPr>
            <a:r>
              <a:rPr lang="en-US" altLang="id-ID" sz="2800"/>
              <a:t>pada kondisi berapa panggilan baru blocking?</a:t>
            </a:r>
          </a:p>
          <a:p>
            <a:pPr marL="609600" indent="-609600" algn="just" eaLnBrk="1" hangingPunct="1">
              <a:buFontTx/>
              <a:buAutoNum type="arabicPeriod" startAt="2"/>
            </a:pPr>
            <a:endParaRPr lang="en-US" altLang="id-ID" sz="2800"/>
          </a:p>
          <a:p>
            <a:pPr marL="609600" indent="-609600" eaLnBrk="1" hangingPunct="1">
              <a:buFontTx/>
              <a:buAutoNum type="arabicPeriod" startAt="2"/>
            </a:pPr>
            <a:endParaRPr lang="en-US" altLang="id-ID" sz="2800"/>
          </a:p>
        </p:txBody>
      </p:sp>
    </p:spTree>
    <p:extLst>
      <p:ext uri="{BB962C8B-B14F-4D97-AF65-F5344CB8AC3E}">
        <p14:creationId xmlns:p14="http://schemas.microsoft.com/office/powerpoint/2010/main" val="425056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D9E5DF3A-C51B-4EEB-B439-8D5F8D6C538B}"/>
              </a:ext>
            </a:extLst>
          </p:cNvPr>
          <p:cNvSpPr>
            <a:spLocks noGrp="1" noChangeArrowheads="1"/>
          </p:cNvSpPr>
          <p:nvPr>
            <p:ph type="title"/>
          </p:nvPr>
        </p:nvSpPr>
        <p:spPr/>
        <p:txBody>
          <a:bodyPr/>
          <a:lstStyle/>
          <a:p>
            <a:pPr eaLnBrk="1" hangingPunct="1"/>
            <a:r>
              <a:rPr lang="en-US" altLang="id-ID"/>
              <a:t>soal</a:t>
            </a:r>
          </a:p>
        </p:txBody>
      </p:sp>
      <p:sp>
        <p:nvSpPr>
          <p:cNvPr id="19460" name="Rectangle 3">
            <a:extLst>
              <a:ext uri="{FF2B5EF4-FFF2-40B4-BE49-F238E27FC236}">
                <a16:creationId xmlns:a16="http://schemas.microsoft.com/office/drawing/2014/main" id="{187C2D50-3547-460F-9BE1-BDA648BBF207}"/>
              </a:ext>
            </a:extLst>
          </p:cNvPr>
          <p:cNvSpPr>
            <a:spLocks noGrp="1" noChangeArrowheads="1"/>
          </p:cNvSpPr>
          <p:nvPr>
            <p:ph type="body" idx="1"/>
          </p:nvPr>
        </p:nvSpPr>
        <p:spPr/>
        <p:txBody>
          <a:bodyPr/>
          <a:lstStyle/>
          <a:p>
            <a:pPr marL="609600" indent="-609600" eaLnBrk="1" hangingPunct="1">
              <a:buFontTx/>
              <a:buAutoNum type="arabicPeriod" startAt="4"/>
            </a:pPr>
            <a:r>
              <a:rPr lang="en-US" altLang="id-ID"/>
              <a:t>Sebuah sel mempunyai 5 buah kanal. Trafik per user 20 mE. Sel tersebut dapat melayani 100 pelanggan dan asumsi 50 % dari pelanggan melakukan handoff. Berapa besar probabilitas panggilan baru dan panggilan  handoff dilayani pada sel tersebut jika 2 kanal diprioritaskan hanya untuk handoff.</a:t>
            </a:r>
          </a:p>
          <a:p>
            <a:pPr marL="609600" indent="-609600" eaLnBrk="1" hangingPunct="1"/>
            <a:endParaRPr lang="en-US" altLang="id-ID"/>
          </a:p>
        </p:txBody>
      </p:sp>
    </p:spTree>
    <p:extLst>
      <p:ext uri="{BB962C8B-B14F-4D97-AF65-F5344CB8AC3E}">
        <p14:creationId xmlns:p14="http://schemas.microsoft.com/office/powerpoint/2010/main" val="1379653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1ADCA514-3244-480A-8238-A472A6A2A6F7}"/>
              </a:ext>
            </a:extLst>
          </p:cNvPr>
          <p:cNvSpPr>
            <a:spLocks noGrp="1" noChangeArrowheads="1"/>
          </p:cNvSpPr>
          <p:nvPr>
            <p:ph type="title"/>
          </p:nvPr>
        </p:nvSpPr>
        <p:spPr/>
        <p:txBody>
          <a:bodyPr/>
          <a:lstStyle/>
          <a:p>
            <a:pPr eaLnBrk="1" hangingPunct="1"/>
            <a:r>
              <a:rPr lang="en-US" altLang="id-ID"/>
              <a:t>soal</a:t>
            </a:r>
          </a:p>
        </p:txBody>
      </p:sp>
      <p:sp>
        <p:nvSpPr>
          <p:cNvPr id="20484" name="Rectangle 3">
            <a:extLst>
              <a:ext uri="{FF2B5EF4-FFF2-40B4-BE49-F238E27FC236}">
                <a16:creationId xmlns:a16="http://schemas.microsoft.com/office/drawing/2014/main" id="{E58BDCC8-8478-4D94-BF18-08152FD08571}"/>
              </a:ext>
            </a:extLst>
          </p:cNvPr>
          <p:cNvSpPr>
            <a:spLocks noGrp="1" noChangeArrowheads="1"/>
          </p:cNvSpPr>
          <p:nvPr>
            <p:ph type="body" idx="1"/>
          </p:nvPr>
        </p:nvSpPr>
        <p:spPr/>
        <p:txBody>
          <a:bodyPr/>
          <a:lstStyle/>
          <a:p>
            <a:pPr marL="609600" indent="-609600" eaLnBrk="1" hangingPunct="1">
              <a:buFontTx/>
              <a:buAutoNum type="arabicPeriod" startAt="5"/>
            </a:pPr>
            <a:r>
              <a:rPr lang="sv-SE" altLang="id-ID" sz="2800"/>
              <a:t>Dalam sistem seluler diterapkan skema “channel borrowing“. Jumlah kanal nominal yang dialokasikan untuk tiap sel adalah 30. 10 dari 30  kanal tersebut didapatkan dengan meminjam dari  sel lain. probabilitas blocking 2 %. </a:t>
            </a:r>
            <a:endParaRPr lang="en-US" altLang="id-ID" sz="2800"/>
          </a:p>
          <a:p>
            <a:pPr marL="990600" lvl="1" indent="-533400" eaLnBrk="1" hangingPunct="1"/>
            <a:r>
              <a:rPr lang="en-US" altLang="id-ID" sz="2400"/>
              <a:t>Berapa beban trafik yang dapat dilayani oleh kedua sel tersebut ?</a:t>
            </a:r>
          </a:p>
          <a:p>
            <a:pPr marL="990600" lvl="1" indent="-533400" eaLnBrk="1" hangingPunct="1"/>
            <a:r>
              <a:rPr lang="sv-SE" altLang="id-ID" sz="2400"/>
              <a:t>Berapa persen peningkatannya bila dibandingkan dengan skema “sharing channel”</a:t>
            </a:r>
            <a:endParaRPr lang="en-US" altLang="id-ID" sz="2400"/>
          </a:p>
          <a:p>
            <a:pPr marL="609600" indent="-609600" eaLnBrk="1" hangingPunct="1"/>
            <a:endParaRPr lang="en-US" altLang="id-ID" sz="2800"/>
          </a:p>
        </p:txBody>
      </p:sp>
    </p:spTree>
    <p:extLst>
      <p:ext uri="{BB962C8B-B14F-4D97-AF65-F5344CB8AC3E}">
        <p14:creationId xmlns:p14="http://schemas.microsoft.com/office/powerpoint/2010/main" val="125749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625CD162-92B5-48EC-A491-F0A6A6D2571A}"/>
              </a:ext>
            </a:extLst>
          </p:cNvPr>
          <p:cNvSpPr>
            <a:spLocks noGrp="1" noChangeArrowheads="1"/>
          </p:cNvSpPr>
          <p:nvPr>
            <p:ph type="title"/>
          </p:nvPr>
        </p:nvSpPr>
        <p:spPr/>
        <p:txBody>
          <a:bodyPr/>
          <a:lstStyle/>
          <a:p>
            <a:pPr eaLnBrk="1" hangingPunct="1"/>
            <a:r>
              <a:rPr lang="en-US" altLang="id-ID"/>
              <a:t>soal</a:t>
            </a:r>
          </a:p>
        </p:txBody>
      </p:sp>
      <p:sp>
        <p:nvSpPr>
          <p:cNvPr id="21508" name="Rectangle 3">
            <a:extLst>
              <a:ext uri="{FF2B5EF4-FFF2-40B4-BE49-F238E27FC236}">
                <a16:creationId xmlns:a16="http://schemas.microsoft.com/office/drawing/2014/main" id="{63092ABE-F061-4CCF-889B-46129B1528FF}"/>
              </a:ext>
            </a:extLst>
          </p:cNvPr>
          <p:cNvSpPr>
            <a:spLocks noGrp="1" noChangeArrowheads="1"/>
          </p:cNvSpPr>
          <p:nvPr>
            <p:ph type="body" idx="1"/>
          </p:nvPr>
        </p:nvSpPr>
        <p:spPr/>
        <p:txBody>
          <a:bodyPr/>
          <a:lstStyle/>
          <a:p>
            <a:pPr marL="609600" indent="-609600" eaLnBrk="1" hangingPunct="1">
              <a:lnSpc>
                <a:spcPct val="90000"/>
              </a:lnSpc>
              <a:buFontTx/>
              <a:buAutoNum type="arabicPeriod" startAt="6"/>
            </a:pPr>
            <a:r>
              <a:rPr lang="en-US" altLang="id-ID" dirty="0">
                <a:solidFill>
                  <a:srgbClr val="FF0000"/>
                </a:solidFill>
              </a:rPr>
              <a:t>The system has 5 channel </a:t>
            </a:r>
            <a:r>
              <a:rPr lang="en-US" altLang="id-ID" dirty="0"/>
              <a:t>in a given cell. It use 2 channel of these 5 channel as guard channel to protect the handoff calls from high blocking. During a busy hour the handoff call entering the cell are at random with mean arrival rate 30 call per hour and all other type of call also arrive at random with mean 60 call per hour. What the blocking probability of the handoff call?</a:t>
            </a:r>
          </a:p>
          <a:p>
            <a:pPr marL="609600" indent="-609600" eaLnBrk="1" hangingPunct="1">
              <a:lnSpc>
                <a:spcPct val="90000"/>
              </a:lnSpc>
            </a:pPr>
            <a:endParaRPr lang="en-US" altLang="id-ID" dirty="0"/>
          </a:p>
        </p:txBody>
      </p:sp>
    </p:spTree>
    <p:extLst>
      <p:ext uri="{BB962C8B-B14F-4D97-AF65-F5344CB8AC3E}">
        <p14:creationId xmlns:p14="http://schemas.microsoft.com/office/powerpoint/2010/main" val="292885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9F1B1B46-E1AF-454E-9C7B-BFD964F729D2}"/>
              </a:ext>
            </a:extLst>
          </p:cNvPr>
          <p:cNvSpPr>
            <a:spLocks noGrp="1" noChangeArrowheads="1"/>
          </p:cNvSpPr>
          <p:nvPr>
            <p:ph type="title"/>
          </p:nvPr>
        </p:nvSpPr>
        <p:spPr/>
        <p:txBody>
          <a:bodyPr/>
          <a:lstStyle/>
          <a:p>
            <a:pPr eaLnBrk="1" hangingPunct="1"/>
            <a:r>
              <a:rPr lang="en-US" altLang="id-ID"/>
              <a:t>soal</a:t>
            </a:r>
          </a:p>
        </p:txBody>
      </p:sp>
      <p:sp>
        <p:nvSpPr>
          <p:cNvPr id="22532" name="Rectangle 3">
            <a:extLst>
              <a:ext uri="{FF2B5EF4-FFF2-40B4-BE49-F238E27FC236}">
                <a16:creationId xmlns:a16="http://schemas.microsoft.com/office/drawing/2014/main" id="{5E2CE7F3-A28A-4AFB-A937-A9242FB8C66A}"/>
              </a:ext>
            </a:extLst>
          </p:cNvPr>
          <p:cNvSpPr>
            <a:spLocks noGrp="1" noChangeArrowheads="1"/>
          </p:cNvSpPr>
          <p:nvPr>
            <p:ph type="body" idx="1"/>
          </p:nvPr>
        </p:nvSpPr>
        <p:spPr/>
        <p:txBody>
          <a:bodyPr/>
          <a:lstStyle/>
          <a:p>
            <a:pPr lvl="0">
              <a:buNone/>
            </a:pPr>
            <a:r>
              <a:rPr lang="en-US" sz="1800" dirty="0"/>
              <a:t>7A. </a:t>
            </a:r>
            <a:r>
              <a:rPr lang="en-US" sz="2400" dirty="0" err="1">
                <a:solidFill>
                  <a:srgbClr val="FF0000"/>
                </a:solidFill>
              </a:rPr>
              <a:t>Suatu</a:t>
            </a:r>
            <a:r>
              <a:rPr lang="en-US" sz="2400" dirty="0">
                <a:solidFill>
                  <a:srgbClr val="FF0000"/>
                </a:solidFill>
              </a:rPr>
              <a:t> system </a:t>
            </a:r>
            <a:r>
              <a:rPr lang="en-US" sz="2400" dirty="0" err="1">
                <a:solidFill>
                  <a:srgbClr val="FF0000"/>
                </a:solidFill>
              </a:rPr>
              <a:t>seluller</a:t>
            </a:r>
            <a:r>
              <a:rPr lang="en-US" sz="2400" dirty="0">
                <a:solidFill>
                  <a:srgbClr val="FF0000"/>
                </a:solidFill>
              </a:rPr>
              <a:t> </a:t>
            </a:r>
            <a:r>
              <a:rPr lang="en-US" sz="2400" dirty="0" err="1"/>
              <a:t>dengan</a:t>
            </a:r>
            <a:r>
              <a:rPr lang="en-US" sz="2400" dirty="0"/>
              <a:t> </a:t>
            </a:r>
            <a:r>
              <a:rPr lang="en-US" sz="2400" dirty="0" err="1"/>
              <a:t>jumlah</a:t>
            </a:r>
            <a:r>
              <a:rPr lang="en-US" sz="2400" dirty="0"/>
              <a:t> </a:t>
            </a:r>
            <a:r>
              <a:rPr lang="en-US" sz="2400" dirty="0" err="1"/>
              <a:t>sel</a:t>
            </a:r>
            <a:r>
              <a:rPr lang="en-US" sz="2400" dirty="0"/>
              <a:t> </a:t>
            </a:r>
            <a:r>
              <a:rPr lang="en-US" sz="2400" dirty="0" err="1"/>
              <a:t>sebanyak</a:t>
            </a:r>
            <a:r>
              <a:rPr lang="en-US" sz="2400" dirty="0"/>
              <a:t> 7mempunyai </a:t>
            </a:r>
            <a:r>
              <a:rPr lang="en-US" sz="2400" dirty="0" err="1"/>
              <a:t>lebar</a:t>
            </a:r>
            <a:r>
              <a:rPr lang="en-US" sz="2400" dirty="0"/>
              <a:t> band </a:t>
            </a:r>
          </a:p>
          <a:p>
            <a:pPr>
              <a:buNone/>
            </a:pPr>
            <a:r>
              <a:rPr lang="en-US" sz="2400" dirty="0"/>
              <a:t>       </a:t>
            </a:r>
            <a:r>
              <a:rPr lang="en-US" sz="2400" dirty="0" err="1"/>
              <a:t>frekuensi</a:t>
            </a:r>
            <a:r>
              <a:rPr lang="en-US" sz="2400" dirty="0"/>
              <a:t> 10 MHz </a:t>
            </a:r>
            <a:r>
              <a:rPr lang="en-US" sz="2400" dirty="0" err="1"/>
              <a:t>dan</a:t>
            </a:r>
            <a:r>
              <a:rPr lang="en-US" sz="2400" dirty="0"/>
              <a:t> </a:t>
            </a:r>
            <a:r>
              <a:rPr lang="en-US" sz="2400" dirty="0" err="1"/>
              <a:t>lebar</a:t>
            </a:r>
            <a:r>
              <a:rPr lang="en-US" sz="2400" dirty="0"/>
              <a:t> pita </a:t>
            </a:r>
            <a:r>
              <a:rPr lang="en-US" sz="2400" dirty="0" err="1"/>
              <a:t>frekuensi</a:t>
            </a:r>
            <a:r>
              <a:rPr lang="en-US" sz="2400" dirty="0"/>
              <a:t> </a:t>
            </a:r>
            <a:r>
              <a:rPr lang="en-US" sz="2400" dirty="0" err="1"/>
              <a:t>tiap</a:t>
            </a:r>
            <a:r>
              <a:rPr lang="en-US" sz="2400" dirty="0"/>
              <a:t> </a:t>
            </a:r>
            <a:r>
              <a:rPr lang="en-US" sz="2400" dirty="0" err="1"/>
              <a:t>kanalnya</a:t>
            </a:r>
            <a:r>
              <a:rPr lang="en-US" sz="2400" dirty="0"/>
              <a:t> 30 </a:t>
            </a:r>
            <a:r>
              <a:rPr lang="en-US" sz="2400" dirty="0" err="1"/>
              <a:t>Khz</a:t>
            </a:r>
            <a:r>
              <a:rPr lang="en-US" sz="2400" dirty="0"/>
              <a:t>. </a:t>
            </a:r>
            <a:r>
              <a:rPr lang="en-US" sz="2400" dirty="0" err="1"/>
              <a:t>Prob</a:t>
            </a:r>
            <a:endParaRPr lang="en-US" sz="2400" dirty="0"/>
          </a:p>
          <a:p>
            <a:pPr>
              <a:buNone/>
            </a:pPr>
            <a:r>
              <a:rPr lang="en-US" sz="2400" dirty="0"/>
              <a:t>       Blocking yang </a:t>
            </a:r>
            <a:r>
              <a:rPr lang="en-US" sz="2400" dirty="0" err="1"/>
              <a:t>disyaratkan</a:t>
            </a:r>
            <a:r>
              <a:rPr lang="en-US" sz="2400" dirty="0"/>
              <a:t> 0,02. holding time rata-rata </a:t>
            </a:r>
            <a:r>
              <a:rPr lang="en-US" sz="2400" dirty="0" err="1"/>
              <a:t>panggilan</a:t>
            </a:r>
            <a:r>
              <a:rPr lang="en-US" sz="2400" dirty="0"/>
              <a:t> 1,76 </a:t>
            </a:r>
            <a:r>
              <a:rPr lang="en-US" sz="2400" dirty="0" err="1"/>
              <a:t>menit</a:t>
            </a:r>
            <a:endParaRPr lang="en-US" sz="2400" dirty="0"/>
          </a:p>
          <a:p>
            <a:pPr>
              <a:buNone/>
            </a:pPr>
            <a:endParaRPr lang="en-US" sz="2400" dirty="0"/>
          </a:p>
          <a:p>
            <a:pPr lvl="0"/>
            <a:r>
              <a:rPr lang="en-US" sz="2400" dirty="0" err="1"/>
              <a:t>Berapa</a:t>
            </a:r>
            <a:r>
              <a:rPr lang="en-US" sz="2400" dirty="0"/>
              <a:t> </a:t>
            </a:r>
            <a:r>
              <a:rPr lang="en-US" sz="2400" dirty="0" err="1"/>
              <a:t>jumlah</a:t>
            </a:r>
            <a:r>
              <a:rPr lang="en-US" sz="2400" dirty="0"/>
              <a:t> </a:t>
            </a:r>
            <a:r>
              <a:rPr lang="en-US" sz="2400" dirty="0" err="1"/>
              <a:t>Kanal</a:t>
            </a:r>
            <a:r>
              <a:rPr lang="en-US" sz="2400" dirty="0"/>
              <a:t> per </a:t>
            </a:r>
            <a:r>
              <a:rPr lang="en-US" sz="2400" dirty="0" err="1"/>
              <a:t>Selnya</a:t>
            </a:r>
            <a:r>
              <a:rPr lang="en-US" sz="2400" dirty="0"/>
              <a:t> ?</a:t>
            </a:r>
          </a:p>
          <a:p>
            <a:pPr lvl="0"/>
            <a:r>
              <a:rPr lang="en-US" sz="2400" dirty="0" err="1"/>
              <a:t>Berapa</a:t>
            </a:r>
            <a:r>
              <a:rPr lang="en-US" sz="2400" dirty="0"/>
              <a:t> </a:t>
            </a:r>
            <a:r>
              <a:rPr lang="en-US" sz="2400" dirty="0" err="1"/>
              <a:t>trafik</a:t>
            </a:r>
            <a:r>
              <a:rPr lang="en-US" sz="2400" dirty="0"/>
              <a:t> yang </a:t>
            </a:r>
            <a:r>
              <a:rPr lang="en-US" sz="2400" dirty="0" err="1"/>
              <a:t>ditawarkan</a:t>
            </a:r>
            <a:r>
              <a:rPr lang="en-US" sz="2400" dirty="0"/>
              <a:t> per </a:t>
            </a:r>
            <a:r>
              <a:rPr lang="en-US" sz="2400" dirty="0" err="1"/>
              <a:t>Selnya</a:t>
            </a:r>
            <a:r>
              <a:rPr lang="en-US" sz="2400" dirty="0"/>
              <a:t> ?</a:t>
            </a:r>
          </a:p>
          <a:p>
            <a:pPr lvl="0"/>
            <a:r>
              <a:rPr lang="en-US" sz="2400" dirty="0" err="1"/>
              <a:t>Berapa</a:t>
            </a:r>
            <a:r>
              <a:rPr lang="en-US" sz="2400" dirty="0"/>
              <a:t> </a:t>
            </a:r>
            <a:r>
              <a:rPr lang="en-US" sz="2400" dirty="0" err="1"/>
              <a:t>jumlah</a:t>
            </a:r>
            <a:r>
              <a:rPr lang="en-US" sz="2400" dirty="0"/>
              <a:t> </a:t>
            </a:r>
            <a:r>
              <a:rPr lang="en-US" sz="2400" dirty="0" err="1"/>
              <a:t>pelanggan</a:t>
            </a:r>
            <a:r>
              <a:rPr lang="en-US" sz="2400" dirty="0"/>
              <a:t> per </a:t>
            </a:r>
            <a:r>
              <a:rPr lang="en-US" sz="2400" dirty="0" err="1"/>
              <a:t>Selnya</a:t>
            </a:r>
            <a:r>
              <a:rPr lang="en-US" sz="2400" dirty="0"/>
              <a:t> ?</a:t>
            </a:r>
          </a:p>
          <a:p>
            <a:r>
              <a:rPr lang="en-US" sz="2400" b="1" dirty="0" err="1"/>
              <a:t>Jawab</a:t>
            </a:r>
            <a:r>
              <a:rPr lang="en-US" sz="2400" b="1" dirty="0"/>
              <a:t> :</a:t>
            </a:r>
            <a:endParaRPr lang="en-US" sz="2400" dirty="0"/>
          </a:p>
          <a:p>
            <a:pPr marL="660400" indent="-660400" eaLnBrk="1" hangingPunct="1">
              <a:lnSpc>
                <a:spcPct val="90000"/>
              </a:lnSpc>
              <a:buFontTx/>
              <a:buAutoNum type="arabicPeriod" startAt="7"/>
            </a:pPr>
            <a:endParaRPr lang="en-US" altLang="id-ID" sz="1800" dirty="0"/>
          </a:p>
        </p:txBody>
      </p:sp>
    </p:spTree>
    <p:extLst>
      <p:ext uri="{BB962C8B-B14F-4D97-AF65-F5344CB8AC3E}">
        <p14:creationId xmlns:p14="http://schemas.microsoft.com/office/powerpoint/2010/main" val="612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9F1B1B46-E1AF-454E-9C7B-BFD964F729D2}"/>
              </a:ext>
            </a:extLst>
          </p:cNvPr>
          <p:cNvSpPr>
            <a:spLocks noGrp="1" noChangeArrowheads="1"/>
          </p:cNvSpPr>
          <p:nvPr>
            <p:ph type="title"/>
          </p:nvPr>
        </p:nvSpPr>
        <p:spPr/>
        <p:txBody>
          <a:bodyPr/>
          <a:lstStyle/>
          <a:p>
            <a:pPr eaLnBrk="1" hangingPunct="1"/>
            <a:r>
              <a:rPr lang="en-US" altLang="id-ID"/>
              <a:t>soal</a:t>
            </a:r>
          </a:p>
        </p:txBody>
      </p:sp>
      <p:sp>
        <p:nvSpPr>
          <p:cNvPr id="22532" name="Rectangle 3">
            <a:extLst>
              <a:ext uri="{FF2B5EF4-FFF2-40B4-BE49-F238E27FC236}">
                <a16:creationId xmlns:a16="http://schemas.microsoft.com/office/drawing/2014/main" id="{5E2CE7F3-A28A-4AFB-A937-A9242FB8C66A}"/>
              </a:ext>
            </a:extLst>
          </p:cNvPr>
          <p:cNvSpPr>
            <a:spLocks noGrp="1" noChangeArrowheads="1"/>
          </p:cNvSpPr>
          <p:nvPr>
            <p:ph type="body" idx="1"/>
          </p:nvPr>
        </p:nvSpPr>
        <p:spPr/>
        <p:txBody>
          <a:bodyPr/>
          <a:lstStyle/>
          <a:p>
            <a:pPr marL="660400" indent="-660400" eaLnBrk="1" hangingPunct="1">
              <a:lnSpc>
                <a:spcPct val="90000"/>
              </a:lnSpc>
              <a:buFontTx/>
              <a:buAutoNum type="arabicPeriod" startAt="7"/>
            </a:pPr>
            <a:r>
              <a:rPr lang="en-US" altLang="id-ID" sz="2400"/>
              <a:t>A certain city has an area of 1.300 square miles and is covered by a cellular system using a 7 cell re-use pattern. Each cell has radius of 4 miles and the city is allocated 20 MHz of spectrum with a full duplex channel bandwidth of 60 kHz. Assume a GOS of 2% for an Erlang B sytem specified. If the offered traffic per user is 0.03 Erlang, compute :</a:t>
            </a:r>
          </a:p>
          <a:p>
            <a:pPr marL="1409700" lvl="2" indent="-495300" eaLnBrk="1" hangingPunct="1">
              <a:lnSpc>
                <a:spcPct val="90000"/>
              </a:lnSpc>
            </a:pPr>
            <a:r>
              <a:rPr lang="en-US" altLang="id-ID" sz="1800"/>
              <a:t>The number of cell in the service area</a:t>
            </a:r>
          </a:p>
          <a:p>
            <a:pPr marL="1409700" lvl="2" indent="-495300" eaLnBrk="1" hangingPunct="1">
              <a:lnSpc>
                <a:spcPct val="90000"/>
              </a:lnSpc>
            </a:pPr>
            <a:r>
              <a:rPr lang="en-US" altLang="id-ID" sz="1800"/>
              <a:t>The number of channel per cell</a:t>
            </a:r>
          </a:p>
          <a:p>
            <a:pPr marL="1409700" lvl="2" indent="-495300" eaLnBrk="1" hangingPunct="1">
              <a:lnSpc>
                <a:spcPct val="90000"/>
              </a:lnSpc>
            </a:pPr>
            <a:r>
              <a:rPr lang="en-US" altLang="id-ID" sz="1800"/>
              <a:t>Traffic intensity of each cell</a:t>
            </a:r>
          </a:p>
          <a:p>
            <a:pPr marL="1409700" lvl="2" indent="-495300" eaLnBrk="1" hangingPunct="1">
              <a:lnSpc>
                <a:spcPct val="90000"/>
              </a:lnSpc>
            </a:pPr>
            <a:r>
              <a:rPr lang="en-US" altLang="id-ID" sz="1800"/>
              <a:t>The maximum carried traffic</a:t>
            </a:r>
          </a:p>
          <a:p>
            <a:pPr marL="1409700" lvl="2" indent="-495300" eaLnBrk="1" hangingPunct="1">
              <a:lnSpc>
                <a:spcPct val="90000"/>
              </a:lnSpc>
            </a:pPr>
            <a:r>
              <a:rPr lang="en-US" altLang="id-ID" sz="1800"/>
              <a:t>The total number of users that can be served for 2% GOS</a:t>
            </a:r>
          </a:p>
          <a:p>
            <a:pPr marL="1409700" lvl="2" indent="-495300" eaLnBrk="1" hangingPunct="1">
              <a:lnSpc>
                <a:spcPct val="90000"/>
              </a:lnSpc>
            </a:pPr>
            <a:r>
              <a:rPr lang="en-US" altLang="id-ID" sz="1800"/>
              <a:t>The number of mobile per channel</a:t>
            </a:r>
          </a:p>
        </p:txBody>
      </p:sp>
    </p:spTree>
    <p:extLst>
      <p:ext uri="{BB962C8B-B14F-4D97-AF65-F5344CB8AC3E}">
        <p14:creationId xmlns:p14="http://schemas.microsoft.com/office/powerpoint/2010/main" val="612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0AB9C30E-7232-4B92-94CD-04A4361254C8}"/>
              </a:ext>
            </a:extLst>
          </p:cNvPr>
          <p:cNvSpPr>
            <a:spLocks noGrp="1" noChangeArrowheads="1"/>
          </p:cNvSpPr>
          <p:nvPr>
            <p:ph type="title"/>
          </p:nvPr>
        </p:nvSpPr>
        <p:spPr/>
        <p:txBody>
          <a:bodyPr/>
          <a:lstStyle/>
          <a:p>
            <a:pPr eaLnBrk="1" hangingPunct="1"/>
            <a:r>
              <a:rPr lang="en-US" altLang="id-ID"/>
              <a:t>soal</a:t>
            </a:r>
          </a:p>
        </p:txBody>
      </p:sp>
      <p:sp>
        <p:nvSpPr>
          <p:cNvPr id="23556" name="Rectangle 3">
            <a:extLst>
              <a:ext uri="{FF2B5EF4-FFF2-40B4-BE49-F238E27FC236}">
                <a16:creationId xmlns:a16="http://schemas.microsoft.com/office/drawing/2014/main" id="{A9294C62-16DD-4C26-8318-BA78C89AFE4E}"/>
              </a:ext>
            </a:extLst>
          </p:cNvPr>
          <p:cNvSpPr>
            <a:spLocks noGrp="1" noChangeArrowheads="1"/>
          </p:cNvSpPr>
          <p:nvPr>
            <p:ph type="body" idx="1"/>
          </p:nvPr>
        </p:nvSpPr>
        <p:spPr/>
        <p:txBody>
          <a:bodyPr/>
          <a:lstStyle/>
          <a:p>
            <a:pPr marL="609600" indent="-609600" eaLnBrk="1" hangingPunct="1">
              <a:buFontTx/>
              <a:buAutoNum type="arabicPeriod" startAt="8"/>
            </a:pPr>
            <a:r>
              <a:rPr lang="en-US" altLang="id-ID"/>
              <a:t>sebuah sel hexagonal dengan cluster sel 4 mempunyai radius 1,387 km, jumlah kanal total 60. jika beban per pelanggan 0.029 erlang dan </a:t>
            </a:r>
            <a:r>
              <a:rPr lang="en-US" altLang="id-ID">
                <a:sym typeface="Symbol" panose="05050102010706020507" pitchFamily="18" charset="2"/>
              </a:rPr>
              <a:t></a:t>
            </a:r>
            <a:r>
              <a:rPr lang="en-US" altLang="id-ID"/>
              <a:t>= 1 call/jam, probabilitas blocking 2%. Hitung berapa user per km2 yang dapat dilayani</a:t>
            </a:r>
          </a:p>
        </p:txBody>
      </p:sp>
    </p:spTree>
    <p:extLst>
      <p:ext uri="{BB962C8B-B14F-4D97-AF65-F5344CB8AC3E}">
        <p14:creationId xmlns:p14="http://schemas.microsoft.com/office/powerpoint/2010/main" val="173763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AA1275AA-731C-4438-AFB3-44DFB41D2668}"/>
              </a:ext>
            </a:extLst>
          </p:cNvPr>
          <p:cNvSpPr>
            <a:spLocks noGrp="1" noChangeArrowheads="1"/>
          </p:cNvSpPr>
          <p:nvPr>
            <p:ph type="title"/>
          </p:nvPr>
        </p:nvSpPr>
        <p:spPr/>
        <p:txBody>
          <a:bodyPr>
            <a:normAutofit fontScale="90000"/>
          </a:bodyPr>
          <a:lstStyle/>
          <a:p>
            <a:pPr eaLnBrk="1" hangingPunct="1"/>
            <a:r>
              <a:rPr lang="en-US" altLang="id-ID" sz="4000" b="1"/>
              <a:t>Pendahuluan</a:t>
            </a:r>
            <a:br>
              <a:rPr lang="en-US" altLang="id-ID" sz="4000"/>
            </a:br>
            <a:endParaRPr lang="en-US" altLang="id-ID" sz="4000"/>
          </a:p>
        </p:txBody>
      </p:sp>
      <p:sp>
        <p:nvSpPr>
          <p:cNvPr id="7172" name="Rectangle 3">
            <a:extLst>
              <a:ext uri="{FF2B5EF4-FFF2-40B4-BE49-F238E27FC236}">
                <a16:creationId xmlns:a16="http://schemas.microsoft.com/office/drawing/2014/main" id="{E66812AC-76E9-4D2E-9428-1A31EC4C4234}"/>
              </a:ext>
            </a:extLst>
          </p:cNvPr>
          <p:cNvSpPr>
            <a:spLocks noGrp="1" noChangeArrowheads="1"/>
          </p:cNvSpPr>
          <p:nvPr>
            <p:ph type="body" idx="1"/>
          </p:nvPr>
        </p:nvSpPr>
        <p:spPr/>
        <p:txBody>
          <a:bodyPr/>
          <a:lstStyle/>
          <a:p>
            <a:pPr eaLnBrk="1" hangingPunct="1"/>
            <a:r>
              <a:rPr lang="en-US" altLang="id-ID" sz="2800"/>
              <a:t>Rekayasa trafik digunakan dalam jaringan telekomunikasi untuk menentukan jumlah pelanggan dengan </a:t>
            </a:r>
            <a:r>
              <a:rPr lang="en-US" altLang="id-ID" sz="2800" i="1"/>
              <a:t>grade of service</a:t>
            </a:r>
            <a:r>
              <a:rPr lang="en-US" altLang="id-ID" sz="2800"/>
              <a:t> yang diinginkan. Pada system jaringan seluler, rekayasa trafik meliputi :</a:t>
            </a:r>
          </a:p>
          <a:p>
            <a:pPr lvl="1" eaLnBrk="1" hangingPunct="1"/>
            <a:r>
              <a:rPr lang="en-US" altLang="id-ID" sz="2400"/>
              <a:t>mengubah data demografi  ke trafik</a:t>
            </a:r>
          </a:p>
          <a:p>
            <a:pPr lvl="1" eaLnBrk="1" hangingPunct="1"/>
            <a:r>
              <a:rPr lang="en-US" altLang="id-ID" sz="2400"/>
              <a:t>mapping sebuah grid hexagonal dalam sebuah area</a:t>
            </a:r>
          </a:p>
          <a:p>
            <a:pPr lvl="1" eaLnBrk="1" hangingPunct="1"/>
            <a:r>
              <a:rPr lang="en-US" altLang="id-ID" sz="2400"/>
              <a:t>menentukan jumlah kanal per sel</a:t>
            </a:r>
          </a:p>
          <a:p>
            <a:pPr lvl="1" eaLnBrk="1" hangingPunct="1"/>
            <a:r>
              <a:rPr lang="en-US" altLang="id-ID" sz="2400"/>
              <a:t>estimasi jumlah sel</a:t>
            </a:r>
          </a:p>
          <a:p>
            <a:pPr lvl="1" eaLnBrk="1" hangingPunct="1"/>
            <a:endParaRPr lang="en-US" altLang="id-ID" sz="2400"/>
          </a:p>
        </p:txBody>
      </p:sp>
    </p:spTree>
    <p:extLst>
      <p:ext uri="{BB962C8B-B14F-4D97-AF65-F5344CB8AC3E}">
        <p14:creationId xmlns:p14="http://schemas.microsoft.com/office/powerpoint/2010/main" val="232452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DD3768E4-3E36-4309-96BA-456997186E7F}"/>
              </a:ext>
            </a:extLst>
          </p:cNvPr>
          <p:cNvSpPr>
            <a:spLocks noGrp="1" noChangeArrowheads="1"/>
          </p:cNvSpPr>
          <p:nvPr>
            <p:ph type="title"/>
          </p:nvPr>
        </p:nvSpPr>
        <p:spPr/>
        <p:txBody>
          <a:bodyPr/>
          <a:lstStyle/>
          <a:p>
            <a:pPr eaLnBrk="1" hangingPunct="1"/>
            <a:r>
              <a:rPr lang="en-US" altLang="id-ID"/>
              <a:t>soal</a:t>
            </a:r>
          </a:p>
        </p:txBody>
      </p:sp>
      <p:sp>
        <p:nvSpPr>
          <p:cNvPr id="24580" name="Rectangle 3">
            <a:extLst>
              <a:ext uri="{FF2B5EF4-FFF2-40B4-BE49-F238E27FC236}">
                <a16:creationId xmlns:a16="http://schemas.microsoft.com/office/drawing/2014/main" id="{2E00D18A-C8D8-49A0-9E37-7C9F1A66319C}"/>
              </a:ext>
            </a:extLst>
          </p:cNvPr>
          <p:cNvSpPr>
            <a:spLocks noGrp="1" noChangeArrowheads="1"/>
          </p:cNvSpPr>
          <p:nvPr>
            <p:ph type="body" idx="1"/>
          </p:nvPr>
        </p:nvSpPr>
        <p:spPr/>
        <p:txBody>
          <a:bodyPr/>
          <a:lstStyle/>
          <a:p>
            <a:pPr marL="609600" indent="-609600" eaLnBrk="1" hangingPunct="1">
              <a:lnSpc>
                <a:spcPct val="90000"/>
              </a:lnSpc>
              <a:buFontTx/>
              <a:buAutoNum type="arabicPeriod" startAt="9"/>
            </a:pPr>
            <a:r>
              <a:rPr lang="en-US" altLang="ja-JP">
                <a:solidFill>
                  <a:srgbClr val="FF0000"/>
                </a:solidFill>
                <a:ea typeface="MS PGothic" panose="020B0600070205080204" pitchFamily="34" charset="-128"/>
              </a:rPr>
              <a:t>sebuah sel </a:t>
            </a:r>
            <a:r>
              <a:rPr lang="en-US" altLang="ja-JP">
                <a:ea typeface="MS PGothic" panose="020B0600070205080204" pitchFamily="34" charset="-128"/>
              </a:rPr>
              <a:t>dalam sistem seluler mempunyai 5 kanal voice, dari kelima kanal tersebut 2 kanal digunakan untuk proteksi handoff. Bila calling rate untuk panggilan handoff 30 </a:t>
            </a:r>
            <a:r>
              <a:rPr lang="en-US" altLang="id-ID"/>
              <a:t>panggilan per jam dan untuk panggilan yang lain dua kalinya, rata-rata service time 2 menit. Berapa probabilitas dropingnya (probabilitas blocking untuk panggilan handoff)?</a:t>
            </a:r>
          </a:p>
        </p:txBody>
      </p:sp>
    </p:spTree>
    <p:extLst>
      <p:ext uri="{BB962C8B-B14F-4D97-AF65-F5344CB8AC3E}">
        <p14:creationId xmlns:p14="http://schemas.microsoft.com/office/powerpoint/2010/main" val="76228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8E66F83-2EDE-49E8-AA6F-DBF011057A9A}"/>
              </a:ext>
            </a:extLst>
          </p:cNvPr>
          <p:cNvSpPr>
            <a:spLocks noGrp="1" noChangeArrowheads="1"/>
          </p:cNvSpPr>
          <p:nvPr>
            <p:ph type="title"/>
          </p:nvPr>
        </p:nvSpPr>
        <p:spPr/>
        <p:txBody>
          <a:bodyPr/>
          <a:lstStyle/>
          <a:p>
            <a:pPr eaLnBrk="1" hangingPunct="1"/>
            <a:r>
              <a:rPr lang="en-US" altLang="id-ID"/>
              <a:t>soal</a:t>
            </a:r>
          </a:p>
        </p:txBody>
      </p:sp>
      <p:sp>
        <p:nvSpPr>
          <p:cNvPr id="25604" name="Rectangle 3">
            <a:extLst>
              <a:ext uri="{FF2B5EF4-FFF2-40B4-BE49-F238E27FC236}">
                <a16:creationId xmlns:a16="http://schemas.microsoft.com/office/drawing/2014/main" id="{8F04BCA0-3BE7-4516-A826-67B9D3E6C03F}"/>
              </a:ext>
            </a:extLst>
          </p:cNvPr>
          <p:cNvSpPr>
            <a:spLocks noGrp="1" noChangeArrowheads="1"/>
          </p:cNvSpPr>
          <p:nvPr>
            <p:ph type="body" idx="1"/>
          </p:nvPr>
        </p:nvSpPr>
        <p:spPr/>
        <p:txBody>
          <a:bodyPr/>
          <a:lstStyle/>
          <a:p>
            <a:pPr marL="609600" indent="-609600" eaLnBrk="1" hangingPunct="1">
              <a:buFontTx/>
              <a:buAutoNum type="arabicPeriod" startAt="10"/>
            </a:pPr>
            <a:r>
              <a:rPr lang="en-US" altLang="id-ID"/>
              <a:t>Diketahui sebuah system seluler mempunyai 4 sel yang berbentuk hexagonal dengan radius sel 1.387 km. setiap sel mempunyai 40 kanal. Jika beban trafik per user 0,029 E . dan probabilitas blocking 0,02. berapa user yang dapat dilayani per km2? </a:t>
            </a:r>
            <a:r>
              <a:rPr lang="fi-FI" altLang="id-ID"/>
              <a:t>Bila asumsi tiap user melakukan panggilan rata-rata 1 kali dalam 1 jam.</a:t>
            </a:r>
            <a:endParaRPr lang="en-US" altLang="id-ID"/>
          </a:p>
        </p:txBody>
      </p:sp>
    </p:spTree>
    <p:extLst>
      <p:ext uri="{BB962C8B-B14F-4D97-AF65-F5344CB8AC3E}">
        <p14:creationId xmlns:p14="http://schemas.microsoft.com/office/powerpoint/2010/main" val="273344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A8EB77FD-ECE7-4896-8859-9662FC9F65CD}"/>
              </a:ext>
            </a:extLst>
          </p:cNvPr>
          <p:cNvSpPr>
            <a:spLocks noGrp="1" noChangeArrowheads="1"/>
          </p:cNvSpPr>
          <p:nvPr>
            <p:ph type="title"/>
          </p:nvPr>
        </p:nvSpPr>
        <p:spPr/>
        <p:txBody>
          <a:bodyPr/>
          <a:lstStyle/>
          <a:p>
            <a:pPr eaLnBrk="1" hangingPunct="1"/>
            <a:r>
              <a:rPr lang="en-US" altLang="id-ID"/>
              <a:t>soal</a:t>
            </a:r>
          </a:p>
        </p:txBody>
      </p:sp>
      <p:sp>
        <p:nvSpPr>
          <p:cNvPr id="26628" name="Rectangle 3">
            <a:extLst>
              <a:ext uri="{FF2B5EF4-FFF2-40B4-BE49-F238E27FC236}">
                <a16:creationId xmlns:a16="http://schemas.microsoft.com/office/drawing/2014/main" id="{617E7E4A-01F7-4502-957D-3FBDD5C2D850}"/>
              </a:ext>
            </a:extLst>
          </p:cNvPr>
          <p:cNvSpPr>
            <a:spLocks noGrp="1" noChangeArrowheads="1"/>
          </p:cNvSpPr>
          <p:nvPr>
            <p:ph type="body" idx="1"/>
          </p:nvPr>
        </p:nvSpPr>
        <p:spPr/>
        <p:txBody>
          <a:bodyPr/>
          <a:lstStyle/>
          <a:p>
            <a:pPr marL="609600" indent="-609600" eaLnBrk="1" hangingPunct="1">
              <a:lnSpc>
                <a:spcPct val="90000"/>
              </a:lnSpc>
              <a:buFontTx/>
              <a:buAutoNum type="arabicPeriod" startAt="11"/>
            </a:pPr>
            <a:r>
              <a:rPr lang="fi-FI" altLang="id-ID" sz="2400" dirty="0">
                <a:solidFill>
                  <a:srgbClr val="FF0000"/>
                </a:solidFill>
              </a:rPr>
              <a:t>sebuah area urban</a:t>
            </a:r>
            <a:r>
              <a:rPr lang="fi-FI" altLang="id-ID" sz="2400" dirty="0"/>
              <a:t> mempunyai populasi penduduk 2 juta. </a:t>
            </a:r>
            <a:r>
              <a:rPr lang="en-US" altLang="id-ID" sz="2400" dirty="0" err="1"/>
              <a:t>Pada</a:t>
            </a:r>
            <a:r>
              <a:rPr lang="en-US" altLang="id-ID" sz="2400" dirty="0"/>
              <a:t> area </a:t>
            </a:r>
            <a:r>
              <a:rPr lang="en-US" altLang="id-ID" sz="2400" dirty="0" err="1"/>
              <a:t>tersebut</a:t>
            </a:r>
            <a:r>
              <a:rPr lang="en-US" altLang="id-ID" sz="2400" dirty="0"/>
              <a:t> </a:t>
            </a:r>
            <a:r>
              <a:rPr lang="en-US" altLang="id-ID" sz="2400" dirty="0" err="1"/>
              <a:t>terdapat</a:t>
            </a:r>
            <a:r>
              <a:rPr lang="en-US" altLang="id-ID" sz="2400" dirty="0"/>
              <a:t> 3 operator </a:t>
            </a:r>
            <a:r>
              <a:rPr lang="en-US" altLang="id-ID" sz="2400" dirty="0" err="1"/>
              <a:t>seluler</a:t>
            </a:r>
            <a:r>
              <a:rPr lang="en-US" altLang="id-ID" sz="2400" dirty="0"/>
              <a:t>. </a:t>
            </a:r>
          </a:p>
          <a:p>
            <a:pPr marL="990600" lvl="1" indent="-533400" eaLnBrk="1" hangingPunct="1">
              <a:lnSpc>
                <a:spcPct val="90000"/>
              </a:lnSpc>
              <a:buFontTx/>
              <a:buNone/>
            </a:pPr>
            <a:r>
              <a:rPr lang="en-US" altLang="id-ID" sz="2000" dirty="0"/>
              <a:t>Operator A </a:t>
            </a:r>
            <a:r>
              <a:rPr lang="en-US" altLang="id-ID" sz="2000" dirty="0" err="1"/>
              <a:t>mempunyai</a:t>
            </a:r>
            <a:r>
              <a:rPr lang="en-US" altLang="id-ID" sz="2000" dirty="0"/>
              <a:t> 394 </a:t>
            </a:r>
            <a:r>
              <a:rPr lang="en-US" altLang="id-ID" sz="2000" dirty="0" err="1"/>
              <a:t>sel</a:t>
            </a:r>
            <a:r>
              <a:rPr lang="en-US" altLang="id-ID" sz="2000" dirty="0"/>
              <a:t> </a:t>
            </a:r>
            <a:r>
              <a:rPr lang="en-US" altLang="id-ID" sz="2000" dirty="0" err="1"/>
              <a:t>dan</a:t>
            </a:r>
            <a:r>
              <a:rPr lang="en-US" altLang="id-ID" sz="2000" dirty="0"/>
              <a:t> 19 </a:t>
            </a:r>
            <a:r>
              <a:rPr lang="en-US" altLang="id-ID" sz="2000" dirty="0" err="1"/>
              <a:t>kanal</a:t>
            </a:r>
            <a:r>
              <a:rPr lang="en-US" altLang="id-ID" sz="2000" dirty="0"/>
              <a:t> </a:t>
            </a:r>
            <a:r>
              <a:rPr lang="en-US" altLang="id-ID" sz="2000" dirty="0" err="1"/>
              <a:t>untuk</a:t>
            </a:r>
            <a:r>
              <a:rPr lang="en-US" altLang="id-ID" sz="2000" dirty="0"/>
              <a:t> </a:t>
            </a:r>
            <a:r>
              <a:rPr lang="en-US" altLang="id-ID" sz="2000" dirty="0" err="1"/>
              <a:t>masing-masing</a:t>
            </a:r>
            <a:r>
              <a:rPr lang="en-US" altLang="id-ID" sz="2000" dirty="0"/>
              <a:t> </a:t>
            </a:r>
            <a:r>
              <a:rPr lang="en-US" altLang="id-ID" sz="2000" dirty="0" err="1"/>
              <a:t>sel</a:t>
            </a:r>
            <a:endParaRPr lang="en-US" altLang="id-ID" sz="2000" dirty="0"/>
          </a:p>
          <a:p>
            <a:pPr marL="990600" lvl="1" indent="-533400" eaLnBrk="1" hangingPunct="1">
              <a:lnSpc>
                <a:spcPct val="90000"/>
              </a:lnSpc>
              <a:buFontTx/>
              <a:buNone/>
            </a:pPr>
            <a:r>
              <a:rPr lang="en-US" altLang="id-ID" sz="2000" dirty="0"/>
              <a:t>Operator B </a:t>
            </a:r>
            <a:r>
              <a:rPr lang="en-US" altLang="id-ID" sz="2000" dirty="0" err="1"/>
              <a:t>mempunyai</a:t>
            </a:r>
            <a:r>
              <a:rPr lang="en-US" altLang="id-ID" sz="2000" dirty="0"/>
              <a:t> 98 </a:t>
            </a:r>
            <a:r>
              <a:rPr lang="en-US" altLang="id-ID" sz="2000" dirty="0" err="1"/>
              <a:t>sel</a:t>
            </a:r>
            <a:r>
              <a:rPr lang="en-US" altLang="id-ID" sz="2000" dirty="0"/>
              <a:t> </a:t>
            </a:r>
            <a:r>
              <a:rPr lang="en-US" altLang="id-ID" sz="2000" dirty="0" err="1"/>
              <a:t>dan</a:t>
            </a:r>
            <a:r>
              <a:rPr lang="en-US" altLang="id-ID" sz="2000" dirty="0"/>
              <a:t> 30 </a:t>
            </a:r>
            <a:r>
              <a:rPr lang="en-US" altLang="id-ID" sz="2000" dirty="0" err="1"/>
              <a:t>kanal</a:t>
            </a:r>
            <a:r>
              <a:rPr lang="en-US" altLang="id-ID" sz="2000" dirty="0"/>
              <a:t> </a:t>
            </a:r>
            <a:r>
              <a:rPr lang="en-US" altLang="id-ID" sz="2000" dirty="0" err="1"/>
              <a:t>untuk</a:t>
            </a:r>
            <a:r>
              <a:rPr lang="en-US" altLang="id-ID" sz="2000" dirty="0"/>
              <a:t> </a:t>
            </a:r>
            <a:r>
              <a:rPr lang="en-US" altLang="id-ID" sz="2000" dirty="0" err="1"/>
              <a:t>masing-masing</a:t>
            </a:r>
            <a:r>
              <a:rPr lang="en-US" altLang="id-ID" sz="2000" dirty="0"/>
              <a:t> </a:t>
            </a:r>
            <a:r>
              <a:rPr lang="en-US" altLang="id-ID" sz="2000" dirty="0" err="1"/>
              <a:t>sel</a:t>
            </a:r>
            <a:endParaRPr lang="en-US" altLang="id-ID" sz="2000" dirty="0"/>
          </a:p>
          <a:p>
            <a:pPr marL="990600" lvl="1" indent="-533400" eaLnBrk="1" hangingPunct="1">
              <a:lnSpc>
                <a:spcPct val="90000"/>
              </a:lnSpc>
              <a:buFontTx/>
              <a:buNone/>
            </a:pPr>
            <a:r>
              <a:rPr lang="en-US" altLang="id-ID" sz="2000" dirty="0"/>
              <a:t>Operator C </a:t>
            </a:r>
            <a:r>
              <a:rPr lang="en-US" altLang="id-ID" sz="2000" dirty="0" err="1"/>
              <a:t>mempunyai</a:t>
            </a:r>
            <a:r>
              <a:rPr lang="en-US" altLang="id-ID" sz="2000" dirty="0"/>
              <a:t> 49 </a:t>
            </a:r>
            <a:r>
              <a:rPr lang="en-US" altLang="id-ID" sz="2000" dirty="0" err="1"/>
              <a:t>sel</a:t>
            </a:r>
            <a:r>
              <a:rPr lang="en-US" altLang="id-ID" sz="2000" dirty="0"/>
              <a:t> </a:t>
            </a:r>
            <a:r>
              <a:rPr lang="en-US" altLang="id-ID" sz="2000" dirty="0" err="1"/>
              <a:t>dan</a:t>
            </a:r>
            <a:r>
              <a:rPr lang="en-US" altLang="id-ID" sz="2000" dirty="0"/>
              <a:t> 49 </a:t>
            </a:r>
            <a:r>
              <a:rPr lang="en-US" altLang="id-ID" sz="2000" dirty="0" err="1"/>
              <a:t>kanal</a:t>
            </a:r>
            <a:r>
              <a:rPr lang="en-US" altLang="id-ID" sz="2000" dirty="0"/>
              <a:t> </a:t>
            </a:r>
            <a:r>
              <a:rPr lang="en-US" altLang="id-ID" sz="2000" dirty="0" err="1"/>
              <a:t>untuk</a:t>
            </a:r>
            <a:r>
              <a:rPr lang="en-US" altLang="id-ID" sz="2000" dirty="0"/>
              <a:t> </a:t>
            </a:r>
            <a:r>
              <a:rPr lang="en-US" altLang="id-ID" sz="2000" dirty="0" err="1"/>
              <a:t>masing-masing</a:t>
            </a:r>
            <a:r>
              <a:rPr lang="en-US" altLang="id-ID" sz="2000" dirty="0"/>
              <a:t> </a:t>
            </a:r>
            <a:r>
              <a:rPr lang="en-US" altLang="id-ID" sz="2000" dirty="0" err="1"/>
              <a:t>sel</a:t>
            </a:r>
            <a:endParaRPr lang="en-US" altLang="id-ID" sz="2000" dirty="0"/>
          </a:p>
          <a:p>
            <a:pPr marL="990600" lvl="1" indent="-533400" eaLnBrk="1" hangingPunct="1">
              <a:lnSpc>
                <a:spcPct val="90000"/>
              </a:lnSpc>
              <a:buFontTx/>
              <a:buNone/>
            </a:pPr>
            <a:r>
              <a:rPr lang="en-US" altLang="id-ID" sz="2000" dirty="0" err="1"/>
              <a:t>Tentukan</a:t>
            </a:r>
            <a:r>
              <a:rPr lang="en-US" altLang="id-ID" sz="2000" dirty="0"/>
              <a:t> </a:t>
            </a:r>
            <a:r>
              <a:rPr lang="en-US" altLang="id-ID" sz="2000" dirty="0" err="1"/>
              <a:t>jumlah</a:t>
            </a:r>
            <a:r>
              <a:rPr lang="en-US" altLang="id-ID" sz="2000" dirty="0"/>
              <a:t> user yang </a:t>
            </a:r>
            <a:r>
              <a:rPr lang="en-US" altLang="id-ID" sz="2000" dirty="0" err="1"/>
              <a:t>dapat</a:t>
            </a:r>
            <a:r>
              <a:rPr lang="en-US" altLang="id-ID" sz="2000" dirty="0"/>
              <a:t> </a:t>
            </a:r>
            <a:r>
              <a:rPr lang="en-US" altLang="id-ID" sz="2000" dirty="0" err="1"/>
              <a:t>ditangani</a:t>
            </a:r>
            <a:r>
              <a:rPr lang="en-US" altLang="id-ID" sz="2000" dirty="0"/>
              <a:t> </a:t>
            </a:r>
            <a:r>
              <a:rPr lang="en-US" altLang="id-ID" sz="2000" dirty="0" err="1"/>
              <a:t>oleh</a:t>
            </a:r>
            <a:r>
              <a:rPr lang="en-US" altLang="id-ID" sz="2000" dirty="0"/>
              <a:t> </a:t>
            </a:r>
            <a:r>
              <a:rPr lang="en-US" altLang="id-ID" sz="2000" dirty="0" err="1"/>
              <a:t>masing-masing</a:t>
            </a:r>
            <a:r>
              <a:rPr lang="en-US" altLang="id-ID" sz="2000" dirty="0"/>
              <a:t> operator </a:t>
            </a:r>
            <a:r>
              <a:rPr lang="en-US" altLang="id-ID" sz="2000" dirty="0" err="1"/>
              <a:t>bila</a:t>
            </a:r>
            <a:r>
              <a:rPr lang="en-US" altLang="id-ID" sz="2000" dirty="0"/>
              <a:t> </a:t>
            </a:r>
            <a:r>
              <a:rPr lang="en-US" altLang="id-ID" sz="2000" dirty="0" err="1"/>
              <a:t>prob</a:t>
            </a:r>
            <a:r>
              <a:rPr lang="en-US" altLang="id-ID" sz="2000" dirty="0"/>
              <a:t> blocking 2 %. </a:t>
            </a:r>
            <a:r>
              <a:rPr lang="en-US" altLang="id-ID" sz="2000" dirty="0" err="1"/>
              <a:t>Masing-masing</a:t>
            </a:r>
            <a:r>
              <a:rPr lang="en-US" altLang="id-ID" sz="2000" dirty="0"/>
              <a:t> user rata-rata </a:t>
            </a:r>
            <a:r>
              <a:rPr lang="en-US" altLang="id-ID" sz="2000" dirty="0" err="1"/>
              <a:t>melakukan</a:t>
            </a:r>
            <a:r>
              <a:rPr lang="en-US" altLang="id-ID" sz="2000" dirty="0"/>
              <a:t> </a:t>
            </a:r>
            <a:r>
              <a:rPr lang="en-US" altLang="id-ID" sz="2000" dirty="0" err="1"/>
              <a:t>panggilan</a:t>
            </a:r>
            <a:r>
              <a:rPr lang="en-US" altLang="id-ID" sz="2000" dirty="0"/>
              <a:t> 2 kali/ jam </a:t>
            </a:r>
            <a:r>
              <a:rPr lang="en-US" altLang="id-ID" sz="2000" dirty="0" err="1"/>
              <a:t>dengan</a:t>
            </a:r>
            <a:r>
              <a:rPr lang="en-US" altLang="id-ID" sz="2000" dirty="0"/>
              <a:t> </a:t>
            </a:r>
            <a:r>
              <a:rPr lang="en-US" altLang="id-ID" sz="2000" dirty="0" err="1"/>
              <a:t>lamanya</a:t>
            </a:r>
            <a:r>
              <a:rPr lang="en-US" altLang="id-ID" sz="2000" dirty="0"/>
              <a:t> </a:t>
            </a:r>
            <a:r>
              <a:rPr lang="en-US" altLang="id-ID" sz="2000" dirty="0" err="1"/>
              <a:t>panggilan</a:t>
            </a:r>
            <a:r>
              <a:rPr lang="en-US" altLang="id-ID" sz="2000" dirty="0"/>
              <a:t> 3 </a:t>
            </a:r>
            <a:r>
              <a:rPr lang="en-US" altLang="id-ID" sz="2000" dirty="0" err="1"/>
              <a:t>menit</a:t>
            </a:r>
            <a:r>
              <a:rPr lang="en-US" altLang="id-ID" sz="2000" dirty="0"/>
              <a:t>.</a:t>
            </a:r>
          </a:p>
          <a:p>
            <a:pPr marL="990600" lvl="1" indent="-533400" eaLnBrk="1" hangingPunct="1">
              <a:lnSpc>
                <a:spcPct val="90000"/>
              </a:lnSpc>
              <a:buFontTx/>
              <a:buNone/>
            </a:pPr>
            <a:r>
              <a:rPr lang="en-US" altLang="id-ID" sz="2000" dirty="0" err="1"/>
              <a:t>Asumsi</a:t>
            </a:r>
            <a:r>
              <a:rPr lang="en-US" altLang="id-ID" sz="2000" dirty="0"/>
              <a:t> </a:t>
            </a:r>
            <a:r>
              <a:rPr lang="en-US" altLang="id-ID" sz="2000" dirty="0" err="1"/>
              <a:t>ketiga</a:t>
            </a:r>
            <a:r>
              <a:rPr lang="en-US" altLang="id-ID" sz="2000" dirty="0"/>
              <a:t> operator </a:t>
            </a:r>
            <a:r>
              <a:rPr lang="en-US" altLang="id-ID" sz="2000" dirty="0" err="1"/>
              <a:t>beroperasi</a:t>
            </a:r>
            <a:r>
              <a:rPr lang="en-US" altLang="id-ID" sz="2000" dirty="0"/>
              <a:t> </a:t>
            </a:r>
            <a:r>
              <a:rPr lang="en-US" altLang="id-ID" sz="2000" dirty="0" err="1"/>
              <a:t>pada</a:t>
            </a:r>
            <a:r>
              <a:rPr lang="en-US" altLang="id-ID" sz="2000" dirty="0"/>
              <a:t> </a:t>
            </a:r>
            <a:r>
              <a:rPr lang="en-US" altLang="id-ID" sz="2000" dirty="0" err="1"/>
              <a:t>kapasitas</a:t>
            </a:r>
            <a:r>
              <a:rPr lang="en-US" altLang="id-ID" sz="2000" dirty="0"/>
              <a:t> </a:t>
            </a:r>
            <a:r>
              <a:rPr lang="en-US" altLang="id-ID" sz="2000" dirty="0" err="1"/>
              <a:t>maksimum</a:t>
            </a:r>
            <a:r>
              <a:rPr lang="en-US" altLang="id-ID" sz="2000" dirty="0"/>
              <a:t>. </a:t>
            </a:r>
            <a:endParaRPr lang="nb-NO" altLang="id-ID" sz="2000" dirty="0"/>
          </a:p>
          <a:p>
            <a:pPr marL="990600" lvl="1" indent="-533400" eaLnBrk="1" hangingPunct="1">
              <a:lnSpc>
                <a:spcPct val="90000"/>
              </a:lnSpc>
              <a:buFontTx/>
              <a:buNone/>
            </a:pPr>
            <a:r>
              <a:rPr lang="nb-NO" altLang="id-ID" sz="2000" dirty="0"/>
              <a:t>Hitung prosentasi penetrasi pasar untuk masing-masing operator!</a:t>
            </a:r>
            <a:endParaRPr lang="en-US" altLang="id-ID" sz="2000" dirty="0"/>
          </a:p>
        </p:txBody>
      </p:sp>
    </p:spTree>
    <p:extLst>
      <p:ext uri="{BB962C8B-B14F-4D97-AF65-F5344CB8AC3E}">
        <p14:creationId xmlns:p14="http://schemas.microsoft.com/office/powerpoint/2010/main" val="2311493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192F4CDB-DF69-409D-A52F-10BAF684440C}"/>
              </a:ext>
            </a:extLst>
          </p:cNvPr>
          <p:cNvSpPr>
            <a:spLocks noGrp="1" noChangeArrowheads="1"/>
          </p:cNvSpPr>
          <p:nvPr>
            <p:ph type="title"/>
          </p:nvPr>
        </p:nvSpPr>
        <p:spPr/>
        <p:txBody>
          <a:bodyPr/>
          <a:lstStyle/>
          <a:p>
            <a:pPr eaLnBrk="1" hangingPunct="1"/>
            <a:r>
              <a:rPr lang="en-US" altLang="id-ID"/>
              <a:t>soal</a:t>
            </a:r>
          </a:p>
        </p:txBody>
      </p:sp>
      <p:sp>
        <p:nvSpPr>
          <p:cNvPr id="27652" name="Rectangle 3">
            <a:extLst>
              <a:ext uri="{FF2B5EF4-FFF2-40B4-BE49-F238E27FC236}">
                <a16:creationId xmlns:a16="http://schemas.microsoft.com/office/drawing/2014/main" id="{D3B21EBE-EDC6-489A-80FC-06AD4F2D2738}"/>
              </a:ext>
            </a:extLst>
          </p:cNvPr>
          <p:cNvSpPr>
            <a:spLocks noGrp="1" noChangeArrowheads="1"/>
          </p:cNvSpPr>
          <p:nvPr>
            <p:ph type="body" idx="1"/>
          </p:nvPr>
        </p:nvSpPr>
        <p:spPr/>
        <p:txBody>
          <a:bodyPr/>
          <a:lstStyle/>
          <a:p>
            <a:pPr marL="609600" indent="-609600" eaLnBrk="1" hangingPunct="1">
              <a:buFontTx/>
              <a:buAutoNum type="arabicPeriod" startAt="12"/>
            </a:pPr>
            <a:r>
              <a:rPr lang="nb-NO" altLang="id-ID" dirty="0">
                <a:solidFill>
                  <a:srgbClr val="FF0000"/>
                </a:solidFill>
              </a:rPr>
              <a:t>sebuah sel hexagonal mempunyai 48 kanal</a:t>
            </a:r>
            <a:r>
              <a:rPr lang="nb-NO" altLang="id-ID" dirty="0"/>
              <a:t>. Sel tersebut kemudian disektorasi menjadi 3 sektor. Prob blocking 2%. </a:t>
            </a:r>
            <a:r>
              <a:rPr lang="en-US" altLang="id-ID" dirty="0" err="1"/>
              <a:t>Hitung</a:t>
            </a:r>
            <a:r>
              <a:rPr lang="en-US" altLang="id-ID" dirty="0"/>
              <a:t> :</a:t>
            </a:r>
          </a:p>
          <a:p>
            <a:pPr marL="990600" lvl="1" indent="-533400" eaLnBrk="1" hangingPunct="1"/>
            <a:r>
              <a:rPr lang="en-US" altLang="id-ID" dirty="0" err="1"/>
              <a:t>intensitas</a:t>
            </a:r>
            <a:r>
              <a:rPr lang="en-US" altLang="id-ID" dirty="0"/>
              <a:t> </a:t>
            </a:r>
            <a:r>
              <a:rPr lang="en-US" altLang="id-ID" dirty="0" err="1"/>
              <a:t>trafik</a:t>
            </a:r>
            <a:r>
              <a:rPr lang="en-US" altLang="id-ID" dirty="0"/>
              <a:t> per </a:t>
            </a:r>
            <a:r>
              <a:rPr lang="en-US" altLang="id-ID" dirty="0" err="1"/>
              <a:t>sel</a:t>
            </a:r>
            <a:r>
              <a:rPr lang="en-US" altLang="id-ID" dirty="0"/>
              <a:t> </a:t>
            </a:r>
            <a:r>
              <a:rPr lang="en-US" altLang="id-ID" dirty="0" err="1"/>
              <a:t>dan</a:t>
            </a:r>
            <a:r>
              <a:rPr lang="en-US" altLang="id-ID" dirty="0"/>
              <a:t> </a:t>
            </a:r>
            <a:r>
              <a:rPr lang="en-US" altLang="id-ID" dirty="0" err="1"/>
              <a:t>efesiensi</a:t>
            </a:r>
            <a:r>
              <a:rPr lang="en-US" altLang="id-ID" dirty="0"/>
              <a:t> </a:t>
            </a:r>
            <a:r>
              <a:rPr lang="en-US" altLang="id-ID" dirty="0" err="1"/>
              <a:t>kanal</a:t>
            </a:r>
            <a:r>
              <a:rPr lang="en-US" altLang="id-ID" dirty="0"/>
              <a:t> </a:t>
            </a:r>
            <a:r>
              <a:rPr lang="en-US" altLang="id-ID" dirty="0" err="1"/>
              <a:t>sel</a:t>
            </a:r>
            <a:r>
              <a:rPr lang="en-US" altLang="id-ID" dirty="0"/>
              <a:t> </a:t>
            </a:r>
            <a:r>
              <a:rPr lang="en-US" altLang="id-ID" dirty="0" err="1"/>
              <a:t>tersebut</a:t>
            </a:r>
            <a:endParaRPr lang="en-US" altLang="id-ID" dirty="0"/>
          </a:p>
          <a:p>
            <a:pPr marL="990600" lvl="1" indent="-533400" eaLnBrk="1" hangingPunct="1"/>
            <a:r>
              <a:rPr lang="en-US" altLang="id-ID" dirty="0" err="1"/>
              <a:t>intensitas</a:t>
            </a:r>
            <a:r>
              <a:rPr lang="en-US" altLang="id-ID" dirty="0"/>
              <a:t> </a:t>
            </a:r>
            <a:r>
              <a:rPr lang="en-US" altLang="id-ID" dirty="0" err="1"/>
              <a:t>trafik</a:t>
            </a:r>
            <a:r>
              <a:rPr lang="en-US" altLang="id-ID" dirty="0"/>
              <a:t> per sector </a:t>
            </a:r>
            <a:r>
              <a:rPr lang="en-US" altLang="id-ID" dirty="0" err="1"/>
              <a:t>dan</a:t>
            </a:r>
            <a:r>
              <a:rPr lang="en-US" altLang="id-ID" dirty="0"/>
              <a:t> </a:t>
            </a:r>
            <a:r>
              <a:rPr lang="en-US" altLang="id-ID" dirty="0" err="1"/>
              <a:t>efiseiansi</a:t>
            </a:r>
            <a:r>
              <a:rPr lang="en-US" altLang="id-ID" dirty="0"/>
              <a:t> </a:t>
            </a:r>
            <a:r>
              <a:rPr lang="en-US" altLang="id-ID" dirty="0" err="1"/>
              <a:t>kanal</a:t>
            </a:r>
            <a:r>
              <a:rPr lang="en-US" altLang="id-ID" dirty="0"/>
              <a:t> per </a:t>
            </a:r>
            <a:r>
              <a:rPr lang="en-US" altLang="id-ID" dirty="0" err="1"/>
              <a:t>sektornya</a:t>
            </a:r>
            <a:endParaRPr lang="en-US" altLang="id-ID" dirty="0"/>
          </a:p>
        </p:txBody>
      </p:sp>
    </p:spTree>
    <p:extLst>
      <p:ext uri="{BB962C8B-B14F-4D97-AF65-F5344CB8AC3E}">
        <p14:creationId xmlns:p14="http://schemas.microsoft.com/office/powerpoint/2010/main" val="2801400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44AEF5E0-3555-4CEF-9F7C-E1F42F8B5B2A}"/>
              </a:ext>
            </a:extLst>
          </p:cNvPr>
          <p:cNvSpPr>
            <a:spLocks noGrp="1" noChangeArrowheads="1"/>
          </p:cNvSpPr>
          <p:nvPr>
            <p:ph type="title"/>
          </p:nvPr>
        </p:nvSpPr>
        <p:spPr/>
        <p:txBody>
          <a:bodyPr/>
          <a:lstStyle/>
          <a:p>
            <a:pPr eaLnBrk="1" hangingPunct="1"/>
            <a:r>
              <a:rPr lang="en-US" altLang="id-ID"/>
              <a:t>soal</a:t>
            </a:r>
          </a:p>
        </p:txBody>
      </p:sp>
      <p:sp>
        <p:nvSpPr>
          <p:cNvPr id="28676" name="Rectangle 3">
            <a:extLst>
              <a:ext uri="{FF2B5EF4-FFF2-40B4-BE49-F238E27FC236}">
                <a16:creationId xmlns:a16="http://schemas.microsoft.com/office/drawing/2014/main" id="{105FC80D-CC15-4F51-91AB-F8344E3A63B8}"/>
              </a:ext>
            </a:extLst>
          </p:cNvPr>
          <p:cNvSpPr>
            <a:spLocks noGrp="1" noChangeArrowheads="1"/>
          </p:cNvSpPr>
          <p:nvPr>
            <p:ph type="body" idx="1"/>
          </p:nvPr>
        </p:nvSpPr>
        <p:spPr/>
        <p:txBody>
          <a:bodyPr/>
          <a:lstStyle/>
          <a:p>
            <a:pPr marL="609600" indent="-609600" eaLnBrk="1" hangingPunct="1">
              <a:lnSpc>
                <a:spcPct val="90000"/>
              </a:lnSpc>
              <a:buFontTx/>
              <a:buAutoNum type="arabicPeriod" startAt="13"/>
            </a:pPr>
            <a:r>
              <a:rPr lang="en-US" altLang="id-ID">
                <a:solidFill>
                  <a:srgbClr val="FF0000"/>
                </a:solidFill>
              </a:rPr>
              <a:t>suatu system </a:t>
            </a:r>
            <a:r>
              <a:rPr lang="en-US" altLang="id-ID"/>
              <a:t>seluler dengan jumlah sel sebanyak 7 mempunyai lebar band frekuensi 10 MHz dan lebar pita frekuensi tiap kanalnya 30 Khz. Prob Blocking yang disyaratkan 0,02. holding time rata-rata panggilan 1,76 menit.</a:t>
            </a:r>
            <a:endParaRPr lang="sv-SE" altLang="id-ID"/>
          </a:p>
          <a:p>
            <a:pPr marL="990600" lvl="1" indent="-533400" eaLnBrk="1" hangingPunct="1">
              <a:lnSpc>
                <a:spcPct val="90000"/>
              </a:lnSpc>
            </a:pPr>
            <a:r>
              <a:rPr lang="sv-SE" altLang="id-ID"/>
              <a:t>berapa jumlah kanal per selnya?</a:t>
            </a:r>
          </a:p>
          <a:p>
            <a:pPr marL="990600" lvl="1" indent="-533400" eaLnBrk="1" hangingPunct="1">
              <a:lnSpc>
                <a:spcPct val="90000"/>
              </a:lnSpc>
            </a:pPr>
            <a:r>
              <a:rPr lang="sv-SE" altLang="id-ID"/>
              <a:t>Berapa trafik yang dapat ditawarkan per selnya</a:t>
            </a:r>
            <a:endParaRPr lang="en-US" altLang="id-ID"/>
          </a:p>
          <a:p>
            <a:pPr marL="990600" lvl="1" indent="-533400" eaLnBrk="1" hangingPunct="1">
              <a:lnSpc>
                <a:spcPct val="90000"/>
              </a:lnSpc>
            </a:pPr>
            <a:r>
              <a:rPr lang="en-US" altLang="id-ID"/>
              <a:t>Berapa jumlah pelanggan per selnya</a:t>
            </a:r>
          </a:p>
        </p:txBody>
      </p:sp>
    </p:spTree>
    <p:extLst>
      <p:ext uri="{BB962C8B-B14F-4D97-AF65-F5344CB8AC3E}">
        <p14:creationId xmlns:p14="http://schemas.microsoft.com/office/powerpoint/2010/main" val="190990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EE5AC433-442F-4C6E-AA2A-BBD69A6B34F6}"/>
              </a:ext>
            </a:extLst>
          </p:cNvPr>
          <p:cNvSpPr>
            <a:spLocks noGrp="1" noChangeArrowheads="1"/>
          </p:cNvSpPr>
          <p:nvPr>
            <p:ph type="title"/>
          </p:nvPr>
        </p:nvSpPr>
        <p:spPr/>
        <p:txBody>
          <a:bodyPr/>
          <a:lstStyle/>
          <a:p>
            <a:pPr eaLnBrk="1" hangingPunct="1"/>
            <a:r>
              <a:rPr lang="en-US" altLang="id-ID"/>
              <a:t>soal</a:t>
            </a:r>
          </a:p>
        </p:txBody>
      </p:sp>
      <p:sp>
        <p:nvSpPr>
          <p:cNvPr id="29700" name="Rectangle 3">
            <a:extLst>
              <a:ext uri="{FF2B5EF4-FFF2-40B4-BE49-F238E27FC236}">
                <a16:creationId xmlns:a16="http://schemas.microsoft.com/office/drawing/2014/main" id="{EDEF9677-E659-44CD-A19E-9CA3C27521F0}"/>
              </a:ext>
            </a:extLst>
          </p:cNvPr>
          <p:cNvSpPr>
            <a:spLocks noGrp="1" noChangeArrowheads="1"/>
          </p:cNvSpPr>
          <p:nvPr>
            <p:ph type="body" idx="1"/>
          </p:nvPr>
        </p:nvSpPr>
        <p:spPr/>
        <p:txBody>
          <a:bodyPr/>
          <a:lstStyle/>
          <a:p>
            <a:pPr marL="609600" indent="-609600" eaLnBrk="1" hangingPunct="1">
              <a:buFontTx/>
              <a:buAutoNum type="arabicPeriod" startAt="14"/>
            </a:pPr>
            <a:r>
              <a:rPr lang="en-US" altLang="id-ID" sz="2800"/>
              <a:t>sebuah sel mempunyai 5 buah kanal. Trafik per user 20 me. Bila sel tersebut dapat melayani 100 pelanggan. Trafik Handoff setengah dari trafik panggilan baru. Berapa besar prob blocking dan prob kegagalan handoff  bila :</a:t>
            </a:r>
          </a:p>
          <a:p>
            <a:pPr marL="990600" lvl="1" indent="-533400" eaLnBrk="1" hangingPunct="1"/>
            <a:r>
              <a:rPr lang="en-US" altLang="id-ID" sz="2400"/>
              <a:t>menggunakan skema handoff tanpa reservasi</a:t>
            </a:r>
          </a:p>
          <a:p>
            <a:pPr marL="990600" lvl="1" indent="-533400" eaLnBrk="1" hangingPunct="1"/>
            <a:r>
              <a:rPr lang="en-US" altLang="id-ID" sz="2400"/>
              <a:t>menggunakan skema handoff dengan reservasi dengan reservasi kanal sebanyak 2</a:t>
            </a:r>
          </a:p>
        </p:txBody>
      </p:sp>
    </p:spTree>
    <p:extLst>
      <p:ext uri="{BB962C8B-B14F-4D97-AF65-F5344CB8AC3E}">
        <p14:creationId xmlns:p14="http://schemas.microsoft.com/office/powerpoint/2010/main" val="2877154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81383B0F-7C28-4C8E-A27B-2DF19F573AE0}"/>
              </a:ext>
            </a:extLst>
          </p:cNvPr>
          <p:cNvSpPr>
            <a:spLocks noGrp="1" noChangeArrowheads="1"/>
          </p:cNvSpPr>
          <p:nvPr>
            <p:ph type="title"/>
          </p:nvPr>
        </p:nvSpPr>
        <p:spPr/>
        <p:txBody>
          <a:bodyPr/>
          <a:lstStyle/>
          <a:p>
            <a:pPr eaLnBrk="1" hangingPunct="1"/>
            <a:r>
              <a:rPr lang="en-US" altLang="id-ID"/>
              <a:t>soal</a:t>
            </a:r>
          </a:p>
        </p:txBody>
      </p:sp>
      <p:sp>
        <p:nvSpPr>
          <p:cNvPr id="30724" name="Rectangle 3">
            <a:extLst>
              <a:ext uri="{FF2B5EF4-FFF2-40B4-BE49-F238E27FC236}">
                <a16:creationId xmlns:a16="http://schemas.microsoft.com/office/drawing/2014/main" id="{B90381F2-CBB5-4F5E-BEF0-A9EC56747917}"/>
              </a:ext>
            </a:extLst>
          </p:cNvPr>
          <p:cNvSpPr>
            <a:spLocks noGrp="1" noChangeArrowheads="1"/>
          </p:cNvSpPr>
          <p:nvPr>
            <p:ph type="body" idx="1"/>
          </p:nvPr>
        </p:nvSpPr>
        <p:spPr/>
        <p:txBody>
          <a:bodyPr/>
          <a:lstStyle/>
          <a:p>
            <a:pPr marL="609600" indent="-609600" eaLnBrk="1" hangingPunct="1">
              <a:lnSpc>
                <a:spcPct val="90000"/>
              </a:lnSpc>
              <a:buFontTx/>
              <a:buAutoNum type="arabicPeriod" startAt="15"/>
            </a:pPr>
            <a:r>
              <a:rPr lang="en-US" altLang="id-ID" sz="2800"/>
              <a:t>Sebuah sel mempunyai jumlah kanal 5 bila dalam sel tersebut mempunyai pelanggan sebanyak 100, trafik panggilan baru 2 erlang, trafik panggilan baru kira-kira 2 kali trafik handoff. Prosedur handoff menggunakan skema reservasi. Dengan kanal reservasi sebanyak 3. gambar diagram transisi kondisi</a:t>
            </a:r>
          </a:p>
          <a:p>
            <a:pPr marL="609600" indent="-609600" eaLnBrk="1" hangingPunct="1">
              <a:lnSpc>
                <a:spcPct val="90000"/>
              </a:lnSpc>
            </a:pPr>
            <a:r>
              <a:rPr lang="en-US" altLang="id-ID" sz="2800"/>
              <a:t>Jawab:</a:t>
            </a:r>
          </a:p>
          <a:p>
            <a:pPr marL="609600" indent="-609600" eaLnBrk="1" hangingPunct="1">
              <a:lnSpc>
                <a:spcPct val="90000"/>
              </a:lnSpc>
            </a:pPr>
            <a:r>
              <a:rPr lang="pt-BR" altLang="id-ID" sz="2800"/>
              <a:t>Idem dengan soal di atas, pada kondisi berapa panggilan handoff droping?</a:t>
            </a:r>
            <a:endParaRPr lang="en-US" altLang="id-ID" sz="2800"/>
          </a:p>
          <a:p>
            <a:pPr marL="609600" indent="-609600" eaLnBrk="1" hangingPunct="1">
              <a:lnSpc>
                <a:spcPct val="90000"/>
              </a:lnSpc>
            </a:pPr>
            <a:endParaRPr lang="en-US" altLang="id-ID" sz="2800"/>
          </a:p>
        </p:txBody>
      </p:sp>
    </p:spTree>
    <p:extLst>
      <p:ext uri="{BB962C8B-B14F-4D97-AF65-F5344CB8AC3E}">
        <p14:creationId xmlns:p14="http://schemas.microsoft.com/office/powerpoint/2010/main" val="61390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t="-573" b="-1567"/>
          <a:stretch/>
        </p:blipFill>
        <p:spPr>
          <a:xfrm>
            <a:off x="1619672" y="1124744"/>
            <a:ext cx="6120680" cy="5112568"/>
          </a:xfrm>
        </p:spPr>
      </p:pic>
      <p:sp>
        <p:nvSpPr>
          <p:cNvPr id="2" name="Title 1"/>
          <p:cNvSpPr>
            <a:spLocks noGrp="1"/>
          </p:cNvSpPr>
          <p:nvPr>
            <p:ph type="title"/>
          </p:nvPr>
        </p:nvSpPr>
        <p:spPr/>
        <p:txBody>
          <a:bodyPr/>
          <a:lstStyle/>
          <a:p>
            <a:endParaRPr lang="id-ID"/>
          </a:p>
        </p:txBody>
      </p:sp>
      <p:sp>
        <p:nvSpPr>
          <p:cNvPr id="4" name="Text Placeholder 3"/>
          <p:cNvSpPr>
            <a:spLocks noGrp="1"/>
          </p:cNvSpPr>
          <p:nvPr>
            <p:ph type="body" sz="half" idx="2"/>
          </p:nvPr>
        </p:nvSpPr>
        <p:spPr/>
        <p:txBody>
          <a:bodyPr/>
          <a:lstStyle/>
          <a:p>
            <a:endParaRPr lang="id-ID"/>
          </a:p>
        </p:txBody>
      </p:sp>
      <p:sp>
        <p:nvSpPr>
          <p:cNvPr id="5" name="Slide Number Placeholder 4"/>
          <p:cNvSpPr>
            <a:spLocks noGrp="1"/>
          </p:cNvSpPr>
          <p:nvPr>
            <p:ph type="sldNum" sz="quarter" idx="4"/>
          </p:nvPr>
        </p:nvSpPr>
        <p:spPr/>
        <p:txBody>
          <a:bodyPr/>
          <a:lstStyle/>
          <a:p>
            <a:fld id="{D9E8FB06-919F-4F57-948D-A55577DD09A6}" type="slidenum">
              <a:rPr lang="id-ID" smtClean="0"/>
              <a:pPr/>
              <a:t>27</a:t>
            </a:fld>
            <a:endParaRPr lang="id-ID"/>
          </a:p>
        </p:txBody>
      </p:sp>
      <p:sp>
        <p:nvSpPr>
          <p:cNvPr id="6" name="Footer Placeholder 5"/>
          <p:cNvSpPr>
            <a:spLocks noGrp="1"/>
          </p:cNvSpPr>
          <p:nvPr>
            <p:ph type="ftr" sz="quarter" idx="3"/>
          </p:nvPr>
        </p:nvSpPr>
        <p:spPr/>
        <p:txBody>
          <a:bodyPr/>
          <a:lstStyle/>
          <a:p>
            <a:r>
              <a:rPr lang="id-ID"/>
              <a:t>Jaringan dan Teknik Penyambungan Telekomunikasi|S1 TT</a:t>
            </a:r>
            <a:endParaRPr lang="id-ID" dirty="0"/>
          </a:p>
        </p:txBody>
      </p:sp>
    </p:spTree>
    <p:extLst>
      <p:ext uri="{BB962C8B-B14F-4D97-AF65-F5344CB8AC3E}">
        <p14:creationId xmlns:p14="http://schemas.microsoft.com/office/powerpoint/2010/main" val="394059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297BDE83-2AC8-4796-903E-C0B1C402331B}"/>
              </a:ext>
            </a:extLst>
          </p:cNvPr>
          <p:cNvSpPr>
            <a:spLocks noGrp="1" noChangeArrowheads="1"/>
          </p:cNvSpPr>
          <p:nvPr>
            <p:ph type="title"/>
          </p:nvPr>
        </p:nvSpPr>
        <p:spPr/>
        <p:txBody>
          <a:bodyPr>
            <a:normAutofit fontScale="90000"/>
          </a:bodyPr>
          <a:lstStyle/>
          <a:p>
            <a:pPr eaLnBrk="1" hangingPunct="1"/>
            <a:r>
              <a:rPr lang="en-US" altLang="id-ID" sz="4000" b="1"/>
              <a:t>Jaringan Telepon Mobile Seluler</a:t>
            </a:r>
            <a:endParaRPr lang="en-US" altLang="id-ID" sz="4000"/>
          </a:p>
        </p:txBody>
      </p:sp>
      <p:sp>
        <p:nvSpPr>
          <p:cNvPr id="8196" name="Rectangle 3">
            <a:extLst>
              <a:ext uri="{FF2B5EF4-FFF2-40B4-BE49-F238E27FC236}">
                <a16:creationId xmlns:a16="http://schemas.microsoft.com/office/drawing/2014/main" id="{911488ED-660E-4C8B-A49C-3239D7A3E8D9}"/>
              </a:ext>
            </a:extLst>
          </p:cNvPr>
          <p:cNvSpPr>
            <a:spLocks noGrp="1" noChangeArrowheads="1"/>
          </p:cNvSpPr>
          <p:nvPr>
            <p:ph type="body" idx="1"/>
          </p:nvPr>
        </p:nvSpPr>
        <p:spPr/>
        <p:txBody>
          <a:bodyPr/>
          <a:lstStyle/>
          <a:p>
            <a:pPr eaLnBrk="1" hangingPunct="1">
              <a:lnSpc>
                <a:spcPct val="80000"/>
              </a:lnSpc>
            </a:pPr>
            <a:r>
              <a:rPr lang="en-US" altLang="id-ID" sz="2400"/>
              <a:t>Suatu wilayah jaringan mobil seluler terbagi dalam wilayah-wilayah sel panggilan. Satu kanal frekuensi dalam satu wilayah sel panggilan hanya dapat melayani satu panggilan. Kanal frekuensi yang sama dapat dipakai dalam wilayah sel panggilan lainnya.</a:t>
            </a:r>
          </a:p>
          <a:p>
            <a:pPr eaLnBrk="1" hangingPunct="1">
              <a:lnSpc>
                <a:spcPct val="80000"/>
              </a:lnSpc>
            </a:pPr>
            <a:endParaRPr lang="en-US" altLang="id-ID" sz="2400"/>
          </a:p>
          <a:p>
            <a:pPr eaLnBrk="1" hangingPunct="1">
              <a:lnSpc>
                <a:spcPct val="80000"/>
              </a:lnSpc>
            </a:pPr>
            <a:r>
              <a:rPr lang="en-US" altLang="id-ID" sz="2400"/>
              <a:t>Bila diameter wilayah sel panggilan kecil (&lt; 20 km), kemungkinan pelanggan telepon mobil berpindah dari wilayah sel yang satu ke lainnya cukup besar. Ini berarti pelanggan telepon mobil tersebut dilayani oleh lebih dari satu wilayah sel panggilan. Peralihan pelayanan terhadap pelanggan telepon mobil dari satu wilayah sel (kanal frekuensi) ke wilayah sel (kanal frekuensi) lainnya disebut : “HANDOFF”</a:t>
            </a:r>
          </a:p>
        </p:txBody>
      </p:sp>
    </p:spTree>
    <p:extLst>
      <p:ext uri="{BB962C8B-B14F-4D97-AF65-F5344CB8AC3E}">
        <p14:creationId xmlns:p14="http://schemas.microsoft.com/office/powerpoint/2010/main" val="77450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a:extLst>
              <a:ext uri="{FF2B5EF4-FFF2-40B4-BE49-F238E27FC236}">
                <a16:creationId xmlns:a16="http://schemas.microsoft.com/office/drawing/2014/main" id="{8AB94DC6-41A5-4865-9C09-8E08C69F6516}"/>
              </a:ext>
            </a:extLst>
          </p:cNvPr>
          <p:cNvSpPr>
            <a:spLocks noGrp="1" noChangeArrowheads="1"/>
          </p:cNvSpPr>
          <p:nvPr>
            <p:ph type="title"/>
          </p:nvPr>
        </p:nvSpPr>
        <p:spPr/>
        <p:txBody>
          <a:bodyPr>
            <a:normAutofit fontScale="90000"/>
          </a:bodyPr>
          <a:lstStyle/>
          <a:p>
            <a:pPr eaLnBrk="1" hangingPunct="1"/>
            <a:r>
              <a:rPr lang="en-US" altLang="id-ID" sz="4000" b="1"/>
              <a:t>Jaringan Telepon Mobile Seluler</a:t>
            </a:r>
          </a:p>
        </p:txBody>
      </p:sp>
      <p:sp>
        <p:nvSpPr>
          <p:cNvPr id="1029" name="Rectangle 6">
            <a:extLst>
              <a:ext uri="{FF2B5EF4-FFF2-40B4-BE49-F238E27FC236}">
                <a16:creationId xmlns:a16="http://schemas.microsoft.com/office/drawing/2014/main" id="{2BE041F2-9949-4C19-8244-25F6B43E40B3}"/>
              </a:ext>
            </a:extLst>
          </p:cNvPr>
          <p:cNvSpPr>
            <a:spLocks noChangeArrowheads="1"/>
          </p:cNvSpPr>
          <p:nvPr/>
        </p:nvSpPr>
        <p:spPr bwMode="auto">
          <a:xfrm>
            <a:off x="0"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aphicFrame>
        <p:nvGraphicFramePr>
          <p:cNvPr id="1026" name="Object 5">
            <a:extLst>
              <a:ext uri="{FF2B5EF4-FFF2-40B4-BE49-F238E27FC236}">
                <a16:creationId xmlns:a16="http://schemas.microsoft.com/office/drawing/2014/main" id="{BA1BA4A8-66A7-41B2-A43E-79EDD37ABEED}"/>
              </a:ext>
            </a:extLst>
          </p:cNvPr>
          <p:cNvGraphicFramePr>
            <a:graphicFrameLocks noChangeAspect="1"/>
          </p:cNvGraphicFramePr>
          <p:nvPr/>
        </p:nvGraphicFramePr>
        <p:xfrm>
          <a:off x="2057400" y="1371600"/>
          <a:ext cx="4286250" cy="3829050"/>
        </p:xfrm>
        <a:graphic>
          <a:graphicData uri="http://schemas.openxmlformats.org/presentationml/2006/ole">
            <mc:AlternateContent xmlns:mc="http://schemas.openxmlformats.org/markup-compatibility/2006">
              <mc:Choice xmlns:v="urn:schemas-microsoft-com:vml" Requires="v">
                <p:oleObj spid="_x0000_s1029" name="Visio" r:id="rId3" imgW="3660140" imgH="3378200" progId="">
                  <p:embed/>
                </p:oleObj>
              </mc:Choice>
              <mc:Fallback>
                <p:oleObj name="Visio" r:id="rId3" imgW="3660140" imgH="337820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71600"/>
                        <a:ext cx="4286250" cy="382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7">
            <a:extLst>
              <a:ext uri="{FF2B5EF4-FFF2-40B4-BE49-F238E27FC236}">
                <a16:creationId xmlns:a16="http://schemas.microsoft.com/office/drawing/2014/main" id="{7D175B17-DFE3-4B8C-B8B2-7A9E51411431}"/>
              </a:ext>
            </a:extLst>
          </p:cNvPr>
          <p:cNvSpPr>
            <a:spLocks noChangeArrowheads="1"/>
          </p:cNvSpPr>
          <p:nvPr/>
        </p:nvSpPr>
        <p:spPr bwMode="auto">
          <a:xfrm>
            <a:off x="381000" y="5257800"/>
            <a:ext cx="8763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id-ID"/>
              <a:t>Dalam jaringan seluler, blocking terjadi ketika sebuah base station tidak mempunyai kanal yang bebas untuk dialokasi ke mobile user. Terdapat dua macam blocking dalam system ini : blocking untuk panggilan baru dan blocking dari user yang bergerak ke sel yang lain (</a:t>
            </a:r>
            <a:r>
              <a:rPr lang="en-US" altLang="id-ID" i="1"/>
              <a:t>handoff blocking</a:t>
            </a:r>
            <a:r>
              <a:rPr lang="en-US" altLang="id-ID"/>
              <a:t>). </a:t>
            </a:r>
          </a:p>
        </p:txBody>
      </p:sp>
    </p:spTree>
    <p:extLst>
      <p:ext uri="{BB962C8B-B14F-4D97-AF65-F5344CB8AC3E}">
        <p14:creationId xmlns:p14="http://schemas.microsoft.com/office/powerpoint/2010/main" val="131467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a:extLst>
              <a:ext uri="{FF2B5EF4-FFF2-40B4-BE49-F238E27FC236}">
                <a16:creationId xmlns:a16="http://schemas.microsoft.com/office/drawing/2014/main" id="{4E999854-3C8C-4B8A-9661-CF9F2E80A701}"/>
              </a:ext>
            </a:extLst>
          </p:cNvPr>
          <p:cNvSpPr>
            <a:spLocks noGrp="1" noChangeArrowheads="1"/>
          </p:cNvSpPr>
          <p:nvPr>
            <p:ph type="title"/>
          </p:nvPr>
        </p:nvSpPr>
        <p:spPr/>
        <p:txBody>
          <a:bodyPr/>
          <a:lstStyle/>
          <a:p>
            <a:pPr eaLnBrk="1" hangingPunct="1"/>
            <a:r>
              <a:rPr lang="de-DE" altLang="id-ID" b="1"/>
              <a:t>Model Transaksi</a:t>
            </a:r>
            <a:r>
              <a:rPr lang="en-US" altLang="id-ID"/>
              <a:t> </a:t>
            </a:r>
          </a:p>
        </p:txBody>
      </p:sp>
      <p:pic>
        <p:nvPicPr>
          <p:cNvPr id="9220" name="Picture 5" descr="flowchar">
            <a:extLst>
              <a:ext uri="{FF2B5EF4-FFF2-40B4-BE49-F238E27FC236}">
                <a16:creationId xmlns:a16="http://schemas.microsoft.com/office/drawing/2014/main" id="{86F8E524-DB93-4A68-AFFA-2679073E0A6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90800" y="1524000"/>
            <a:ext cx="44894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45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05EA7E5-8EA7-46DF-83F7-D44B96B8C315}"/>
              </a:ext>
            </a:extLst>
          </p:cNvPr>
          <p:cNvSpPr>
            <a:spLocks noGrp="1" noChangeArrowheads="1"/>
          </p:cNvSpPr>
          <p:nvPr>
            <p:ph type="title"/>
          </p:nvPr>
        </p:nvSpPr>
        <p:spPr/>
        <p:txBody>
          <a:bodyPr>
            <a:normAutofit fontScale="90000"/>
          </a:bodyPr>
          <a:lstStyle/>
          <a:p>
            <a:pPr eaLnBrk="1" hangingPunct="1"/>
            <a:r>
              <a:rPr lang="en-US" altLang="id-ID" sz="4000" b="1"/>
              <a:t>Skema Handoff</a:t>
            </a:r>
            <a:br>
              <a:rPr lang="en-US" altLang="id-ID" sz="4000" b="1"/>
            </a:br>
            <a:endParaRPr lang="en-US" altLang="id-ID" sz="4000" b="1"/>
          </a:p>
        </p:txBody>
      </p:sp>
      <p:sp>
        <p:nvSpPr>
          <p:cNvPr id="10244" name="Rectangle 3">
            <a:extLst>
              <a:ext uri="{FF2B5EF4-FFF2-40B4-BE49-F238E27FC236}">
                <a16:creationId xmlns:a16="http://schemas.microsoft.com/office/drawing/2014/main" id="{B49D7A12-F15E-406D-8285-02FBA51F5E27}"/>
              </a:ext>
            </a:extLst>
          </p:cNvPr>
          <p:cNvSpPr>
            <a:spLocks noGrp="1" noChangeArrowheads="1"/>
          </p:cNvSpPr>
          <p:nvPr>
            <p:ph type="body" idx="1"/>
          </p:nvPr>
        </p:nvSpPr>
        <p:spPr/>
        <p:txBody>
          <a:bodyPr/>
          <a:lstStyle/>
          <a:p>
            <a:pPr eaLnBrk="1" hangingPunct="1">
              <a:lnSpc>
                <a:spcPct val="80000"/>
              </a:lnSpc>
              <a:buFontTx/>
              <a:buNone/>
            </a:pPr>
            <a:r>
              <a:rPr lang="en-US" altLang="id-ID" sz="2000" b="1"/>
              <a:t>Handoff tanpa prioritas</a:t>
            </a:r>
            <a:endParaRPr lang="en-US" altLang="id-ID" sz="2000"/>
          </a:p>
          <a:p>
            <a:pPr eaLnBrk="1" hangingPunct="1">
              <a:lnSpc>
                <a:spcPct val="80000"/>
              </a:lnSpc>
            </a:pPr>
            <a:r>
              <a:rPr lang="en-US" altLang="id-ID" sz="2000"/>
              <a:t>Asumsi :</a:t>
            </a:r>
          </a:p>
          <a:p>
            <a:pPr lvl="1" eaLnBrk="1" hangingPunct="1">
              <a:lnSpc>
                <a:spcPct val="80000"/>
              </a:lnSpc>
            </a:pPr>
            <a:r>
              <a:rPr lang="en-US" altLang="id-ID" sz="1800"/>
              <a:t>Jumlah kanal di suatu wilayah sel tertentu : N</a:t>
            </a:r>
            <a:endParaRPr lang="de-DE" altLang="id-ID" sz="1800"/>
          </a:p>
          <a:p>
            <a:pPr lvl="1" eaLnBrk="1" hangingPunct="1">
              <a:lnSpc>
                <a:spcPct val="80000"/>
              </a:lnSpc>
            </a:pPr>
            <a:r>
              <a:rPr lang="de-DE" altLang="id-ID" sz="1800"/>
              <a:t>Tidak ada kanal reservasi untuk handoff</a:t>
            </a:r>
          </a:p>
          <a:p>
            <a:pPr lvl="1" eaLnBrk="1" hangingPunct="1">
              <a:lnSpc>
                <a:spcPct val="80000"/>
              </a:lnSpc>
            </a:pPr>
            <a:r>
              <a:rPr lang="de-DE" altLang="id-ID" sz="1800"/>
              <a:t>Satu panggilan memerlukan satu kanal.</a:t>
            </a:r>
          </a:p>
          <a:p>
            <a:pPr lvl="1" eaLnBrk="1" hangingPunct="1">
              <a:lnSpc>
                <a:spcPct val="80000"/>
              </a:lnSpc>
            </a:pPr>
            <a:endParaRPr lang="en-US" altLang="id-ID" sz="1800"/>
          </a:p>
          <a:p>
            <a:pPr eaLnBrk="1" hangingPunct="1">
              <a:lnSpc>
                <a:spcPct val="80000"/>
              </a:lnSpc>
            </a:pPr>
            <a:r>
              <a:rPr lang="en-US" altLang="id-ID" sz="2000"/>
              <a:t>Dalam jam sibuk :</a:t>
            </a:r>
          </a:p>
          <a:p>
            <a:pPr lvl="1" eaLnBrk="1" hangingPunct="1">
              <a:lnSpc>
                <a:spcPct val="80000"/>
              </a:lnSpc>
            </a:pPr>
            <a:r>
              <a:rPr lang="en-US" altLang="id-ID" sz="1800"/>
              <a:t>Rate datangnya panggilan (random) handoff : </a:t>
            </a:r>
            <a:r>
              <a:rPr lang="en-US" altLang="id-ID" sz="1800">
                <a:sym typeface="Symbol" panose="05050102010706020507" pitchFamily="18" charset="2"/>
              </a:rPr>
              <a:t></a:t>
            </a:r>
            <a:r>
              <a:rPr lang="en-US" altLang="id-ID" sz="1800"/>
              <a:t>, panggilan baru dibangkitkan secara independent. Sesuai dengan preses poisson.</a:t>
            </a:r>
          </a:p>
          <a:p>
            <a:pPr lvl="1" eaLnBrk="1" hangingPunct="1">
              <a:lnSpc>
                <a:spcPct val="80000"/>
              </a:lnSpc>
            </a:pPr>
            <a:r>
              <a:rPr lang="en-US" altLang="id-ID" sz="1800"/>
              <a:t>Rate datangnya panggilan (random) yang lain : </a:t>
            </a:r>
            <a:r>
              <a:rPr lang="en-US" altLang="id-ID" sz="1800">
                <a:sym typeface="Symbol" panose="05050102010706020507" pitchFamily="18" charset="2"/>
              </a:rPr>
              <a:t></a:t>
            </a:r>
            <a:endParaRPr lang="en-US" altLang="id-ID" sz="1800"/>
          </a:p>
          <a:p>
            <a:pPr lvl="1" eaLnBrk="1" hangingPunct="1">
              <a:lnSpc>
                <a:spcPct val="80000"/>
              </a:lnSpc>
            </a:pPr>
            <a:r>
              <a:rPr lang="en-US" altLang="id-ID" sz="1800"/>
              <a:t>Rate pelayanan untuk semua macam panggilan (distribusi waktu pelayanan : exponensial negative) :</a:t>
            </a:r>
            <a:r>
              <a:rPr lang="en-US" altLang="id-ID" sz="1800">
                <a:sym typeface="Symbol" panose="05050102010706020507" pitchFamily="18" charset="2"/>
              </a:rPr>
              <a:t></a:t>
            </a:r>
            <a:endParaRPr lang="en-US" altLang="id-ID" sz="1800"/>
          </a:p>
          <a:p>
            <a:pPr lvl="1" eaLnBrk="1" hangingPunct="1">
              <a:lnSpc>
                <a:spcPct val="80000"/>
              </a:lnSpc>
            </a:pPr>
            <a:r>
              <a:rPr lang="en-US" altLang="id-ID" sz="1800"/>
              <a:t>Topologi satu dimensi</a:t>
            </a:r>
          </a:p>
          <a:p>
            <a:pPr lvl="1" eaLnBrk="1" hangingPunct="1">
              <a:lnSpc>
                <a:spcPct val="80000"/>
              </a:lnSpc>
            </a:pPr>
            <a:r>
              <a:rPr lang="en-US" altLang="id-ID" sz="1800"/>
              <a:t>Trafik homogen</a:t>
            </a:r>
          </a:p>
        </p:txBody>
      </p:sp>
    </p:spTree>
    <p:extLst>
      <p:ext uri="{BB962C8B-B14F-4D97-AF65-F5344CB8AC3E}">
        <p14:creationId xmlns:p14="http://schemas.microsoft.com/office/powerpoint/2010/main" val="677504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16F42C78-0570-44F3-9C4D-1D346292BBB5}"/>
              </a:ext>
            </a:extLst>
          </p:cNvPr>
          <p:cNvSpPr>
            <a:spLocks noGrp="1" noChangeArrowheads="1"/>
          </p:cNvSpPr>
          <p:nvPr>
            <p:ph type="title"/>
          </p:nvPr>
        </p:nvSpPr>
        <p:spPr/>
        <p:txBody>
          <a:bodyPr/>
          <a:lstStyle/>
          <a:p>
            <a:pPr eaLnBrk="1" hangingPunct="1"/>
            <a:r>
              <a:rPr lang="en-US" altLang="id-ID" b="1"/>
              <a:t>Skema Handoff</a:t>
            </a:r>
          </a:p>
        </p:txBody>
      </p:sp>
      <p:sp>
        <p:nvSpPr>
          <p:cNvPr id="2053" name="Rectangle 3">
            <a:extLst>
              <a:ext uri="{FF2B5EF4-FFF2-40B4-BE49-F238E27FC236}">
                <a16:creationId xmlns:a16="http://schemas.microsoft.com/office/drawing/2014/main" id="{3C189F1C-22F7-4A9A-9BDF-5D37D3C29EBE}"/>
              </a:ext>
            </a:extLst>
          </p:cNvPr>
          <p:cNvSpPr>
            <a:spLocks noGrp="1" noChangeArrowheads="1"/>
          </p:cNvSpPr>
          <p:nvPr>
            <p:ph type="body" idx="1"/>
          </p:nvPr>
        </p:nvSpPr>
        <p:spPr>
          <a:xfrm>
            <a:off x="457200" y="1600200"/>
            <a:ext cx="8229600" cy="3505200"/>
          </a:xfrm>
        </p:spPr>
        <p:txBody>
          <a:bodyPr/>
          <a:lstStyle/>
          <a:p>
            <a:pPr eaLnBrk="1" hangingPunct="1"/>
            <a:r>
              <a:rPr lang="en-US" altLang="id-ID"/>
              <a:t>probabilitas blocking untuk pangillan baru (lainnya) B0=Probabilitas blocking untuk panggilan handoff BH0 (disebut juga probabilitas droping)</a:t>
            </a:r>
          </a:p>
        </p:txBody>
      </p:sp>
      <p:sp>
        <p:nvSpPr>
          <p:cNvPr id="2054" name="Rectangle 5">
            <a:extLst>
              <a:ext uri="{FF2B5EF4-FFF2-40B4-BE49-F238E27FC236}">
                <a16:creationId xmlns:a16="http://schemas.microsoft.com/office/drawing/2014/main" id="{42BADF72-AC20-4CCB-9F3E-6C9267DB46CD}"/>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aphicFrame>
        <p:nvGraphicFramePr>
          <p:cNvPr id="2050" name="Object 4">
            <a:extLst>
              <a:ext uri="{FF2B5EF4-FFF2-40B4-BE49-F238E27FC236}">
                <a16:creationId xmlns:a16="http://schemas.microsoft.com/office/drawing/2014/main" id="{9DCDDE66-2D68-4042-81F9-D63AE0FDC0E6}"/>
              </a:ext>
            </a:extLst>
          </p:cNvPr>
          <p:cNvGraphicFramePr>
            <a:graphicFrameLocks noChangeAspect="1"/>
          </p:cNvGraphicFramePr>
          <p:nvPr/>
        </p:nvGraphicFramePr>
        <p:xfrm>
          <a:off x="1676400" y="3886200"/>
          <a:ext cx="4886325" cy="1190625"/>
        </p:xfrm>
        <a:graphic>
          <a:graphicData uri="http://schemas.openxmlformats.org/presentationml/2006/ole">
            <mc:AlternateContent xmlns:mc="http://schemas.openxmlformats.org/markup-compatibility/2006">
              <mc:Choice xmlns:v="urn:schemas-microsoft-com:vml" Requires="v">
                <p:oleObj spid="_x0000_s2053" name="Equation" r:id="rId3" imgW="1752600" imgH="419100" progId="Equation.3">
                  <p:embed/>
                </p:oleObj>
              </mc:Choice>
              <mc:Fallback>
                <p:oleObj name="Equation" r:id="rId3" imgW="1752600" imgH="4191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886200"/>
                        <a:ext cx="4886325" cy="119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a:extLst>
              <a:ext uri="{FF2B5EF4-FFF2-40B4-BE49-F238E27FC236}">
                <a16:creationId xmlns:a16="http://schemas.microsoft.com/office/drawing/2014/main" id="{8328DA7D-3085-4CC8-8106-2A77F2E3841A}"/>
              </a:ext>
            </a:extLst>
          </p:cNvPr>
          <p:cNvSpPr txBox="1">
            <a:spLocks noChangeArrowheads="1"/>
          </p:cNvSpPr>
          <p:nvPr/>
        </p:nvSpPr>
        <p:spPr bwMode="auto">
          <a:xfrm>
            <a:off x="609600" y="5257800"/>
            <a:ext cx="8229600" cy="1143000"/>
          </a:xfrm>
          <a:prstGeom prst="rect">
            <a:avLst/>
          </a:prstGeom>
          <a:noFill/>
          <a:ln w="9525">
            <a:noFill/>
            <a:miter lim="800000"/>
            <a:headEnd/>
            <a:tailEnd/>
          </a:ln>
        </p:spPr>
        <p:txBody>
          <a:bodyPr anchor="ctr"/>
          <a:lstStyle/>
          <a:p>
            <a:pPr algn="ctr">
              <a:defRPr/>
            </a:pPr>
            <a:r>
              <a:rPr lang="en-US" sz="2800" kern="0" dirty="0">
                <a:solidFill>
                  <a:schemeClr val="tx2"/>
                </a:solidFill>
                <a:latin typeface="+mj-lt"/>
                <a:ea typeface="+mj-ea"/>
                <a:cs typeface="+mj-cs"/>
              </a:rPr>
              <a:t>P(0)= 1/{1+A+……AN/N!}</a:t>
            </a:r>
          </a:p>
        </p:txBody>
      </p:sp>
    </p:spTree>
    <p:extLst>
      <p:ext uri="{BB962C8B-B14F-4D97-AF65-F5344CB8AC3E}">
        <p14:creationId xmlns:p14="http://schemas.microsoft.com/office/powerpoint/2010/main" val="216884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38C1CF17-93C6-4140-B502-CB20D77D0F0D}"/>
              </a:ext>
            </a:extLst>
          </p:cNvPr>
          <p:cNvSpPr>
            <a:spLocks noGrp="1" noChangeArrowheads="1"/>
          </p:cNvSpPr>
          <p:nvPr>
            <p:ph type="title"/>
          </p:nvPr>
        </p:nvSpPr>
        <p:spPr/>
        <p:txBody>
          <a:bodyPr/>
          <a:lstStyle/>
          <a:p>
            <a:pPr eaLnBrk="1" hangingPunct="1"/>
            <a:r>
              <a:rPr lang="en-US" altLang="id-ID" b="1"/>
              <a:t>Skema Handoff</a:t>
            </a:r>
          </a:p>
        </p:txBody>
      </p:sp>
      <p:sp>
        <p:nvSpPr>
          <p:cNvPr id="11268" name="Rectangle 3">
            <a:extLst>
              <a:ext uri="{FF2B5EF4-FFF2-40B4-BE49-F238E27FC236}">
                <a16:creationId xmlns:a16="http://schemas.microsoft.com/office/drawing/2014/main" id="{2BE79046-49FA-47BC-9CE6-8605633C9F0B}"/>
              </a:ext>
            </a:extLst>
          </p:cNvPr>
          <p:cNvSpPr>
            <a:spLocks noGrp="1" noChangeArrowheads="1"/>
          </p:cNvSpPr>
          <p:nvPr>
            <p:ph type="body" idx="1"/>
          </p:nvPr>
        </p:nvSpPr>
        <p:spPr/>
        <p:txBody>
          <a:bodyPr/>
          <a:lstStyle/>
          <a:p>
            <a:pPr eaLnBrk="1" hangingPunct="1">
              <a:lnSpc>
                <a:spcPct val="80000"/>
              </a:lnSpc>
              <a:buFontTx/>
              <a:buNone/>
            </a:pPr>
            <a:r>
              <a:rPr lang="en-US" altLang="id-ID" sz="2000" b="1"/>
              <a:t>Handoff dengan prioritas</a:t>
            </a:r>
            <a:endParaRPr lang="en-US" altLang="id-ID" sz="2000"/>
          </a:p>
          <a:p>
            <a:pPr eaLnBrk="1" hangingPunct="1">
              <a:lnSpc>
                <a:spcPct val="80000"/>
              </a:lnSpc>
            </a:pPr>
            <a:r>
              <a:rPr lang="en-US" altLang="id-ID" sz="2000"/>
              <a:t>Asumsi :</a:t>
            </a:r>
          </a:p>
          <a:p>
            <a:pPr lvl="1" eaLnBrk="1" hangingPunct="1">
              <a:lnSpc>
                <a:spcPct val="80000"/>
              </a:lnSpc>
            </a:pPr>
            <a:r>
              <a:rPr lang="en-US" altLang="id-ID" sz="1800"/>
              <a:t>Jumlah kanal di suatu wilayah sel tertentu : N</a:t>
            </a:r>
          </a:p>
          <a:p>
            <a:pPr lvl="1" eaLnBrk="1" hangingPunct="1">
              <a:lnSpc>
                <a:spcPct val="80000"/>
              </a:lnSpc>
            </a:pPr>
            <a:r>
              <a:rPr lang="en-US" altLang="id-ID" sz="1800"/>
              <a:t>Jumlah kanal reservasi untuk panggilan handoff : r</a:t>
            </a:r>
          </a:p>
          <a:p>
            <a:pPr lvl="1" eaLnBrk="1" hangingPunct="1">
              <a:lnSpc>
                <a:spcPct val="80000"/>
              </a:lnSpc>
            </a:pPr>
            <a:r>
              <a:rPr lang="en-US" altLang="id-ID" sz="1800"/>
              <a:t>Jadi jumlah kanal untuk semua macam panggilan (termasuk panggilan Hand off) : N-r</a:t>
            </a:r>
            <a:endParaRPr lang="de-DE" altLang="id-ID" sz="1800"/>
          </a:p>
          <a:p>
            <a:pPr lvl="1" eaLnBrk="1" hangingPunct="1">
              <a:lnSpc>
                <a:spcPct val="80000"/>
              </a:lnSpc>
            </a:pPr>
            <a:r>
              <a:rPr lang="de-DE" altLang="id-ID" sz="1800"/>
              <a:t>Satu panggilan memerlukan satu kanal.</a:t>
            </a:r>
          </a:p>
          <a:p>
            <a:pPr lvl="1" eaLnBrk="1" hangingPunct="1">
              <a:lnSpc>
                <a:spcPct val="80000"/>
              </a:lnSpc>
            </a:pPr>
            <a:endParaRPr lang="en-US" altLang="id-ID" sz="1800"/>
          </a:p>
          <a:p>
            <a:pPr eaLnBrk="1" hangingPunct="1">
              <a:lnSpc>
                <a:spcPct val="80000"/>
              </a:lnSpc>
            </a:pPr>
            <a:r>
              <a:rPr lang="en-US" altLang="id-ID" sz="2000"/>
              <a:t>Dalam jam sibuk :</a:t>
            </a:r>
          </a:p>
          <a:p>
            <a:pPr lvl="1" eaLnBrk="1" hangingPunct="1">
              <a:lnSpc>
                <a:spcPct val="80000"/>
              </a:lnSpc>
            </a:pPr>
            <a:r>
              <a:rPr lang="en-US" altLang="id-ID" sz="1800"/>
              <a:t>Rate datangnya panggilan (random) handoff : </a:t>
            </a:r>
            <a:r>
              <a:rPr lang="en-US" altLang="id-ID" sz="1800">
                <a:sym typeface="Symbol" panose="05050102010706020507" pitchFamily="18" charset="2"/>
              </a:rPr>
              <a:t></a:t>
            </a:r>
            <a:r>
              <a:rPr lang="en-US" altLang="id-ID" sz="1800"/>
              <a:t>, panggilan baru dibangkitkan secara independent. Sesuai dengan preses poisson.</a:t>
            </a:r>
          </a:p>
          <a:p>
            <a:pPr lvl="1" eaLnBrk="1" hangingPunct="1">
              <a:lnSpc>
                <a:spcPct val="80000"/>
              </a:lnSpc>
            </a:pPr>
            <a:r>
              <a:rPr lang="en-US" altLang="id-ID" sz="1800"/>
              <a:t>Rate datangnya panggilan (random) yang lain : </a:t>
            </a:r>
            <a:r>
              <a:rPr lang="en-US" altLang="id-ID" sz="1800">
                <a:sym typeface="Symbol" panose="05050102010706020507" pitchFamily="18" charset="2"/>
              </a:rPr>
              <a:t></a:t>
            </a:r>
            <a:endParaRPr lang="en-US" altLang="id-ID" sz="1800"/>
          </a:p>
          <a:p>
            <a:pPr lvl="1" eaLnBrk="1" hangingPunct="1">
              <a:lnSpc>
                <a:spcPct val="80000"/>
              </a:lnSpc>
            </a:pPr>
            <a:r>
              <a:rPr lang="en-US" altLang="id-ID" sz="1800"/>
              <a:t>Rate pelayanan untuk semua macam panggilan (distribusi waktu pelayanan : exponensial negative) :</a:t>
            </a:r>
            <a:r>
              <a:rPr lang="en-US" altLang="id-ID" sz="1800">
                <a:sym typeface="Symbol" panose="05050102010706020507" pitchFamily="18" charset="2"/>
              </a:rPr>
              <a:t></a:t>
            </a:r>
            <a:endParaRPr lang="en-US" altLang="id-ID" sz="1800"/>
          </a:p>
          <a:p>
            <a:pPr lvl="1" eaLnBrk="1" hangingPunct="1">
              <a:lnSpc>
                <a:spcPct val="80000"/>
              </a:lnSpc>
            </a:pPr>
            <a:r>
              <a:rPr lang="en-US" altLang="id-ID" sz="1800"/>
              <a:t>Topologi satu dimensi</a:t>
            </a:r>
          </a:p>
          <a:p>
            <a:pPr lvl="1" eaLnBrk="1" hangingPunct="1">
              <a:lnSpc>
                <a:spcPct val="80000"/>
              </a:lnSpc>
            </a:pPr>
            <a:r>
              <a:rPr lang="en-US" altLang="id-ID" sz="1800"/>
              <a:t>Trafik homogen</a:t>
            </a:r>
          </a:p>
        </p:txBody>
      </p:sp>
    </p:spTree>
    <p:extLst>
      <p:ext uri="{BB962C8B-B14F-4D97-AF65-F5344CB8AC3E}">
        <p14:creationId xmlns:p14="http://schemas.microsoft.com/office/powerpoint/2010/main" val="3058742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id="{D6F49F84-78FC-4810-B37C-C7B36138E8EF}"/>
              </a:ext>
            </a:extLst>
          </p:cNvPr>
          <p:cNvSpPr>
            <a:spLocks noGrp="1" noChangeArrowheads="1"/>
          </p:cNvSpPr>
          <p:nvPr>
            <p:ph type="title"/>
          </p:nvPr>
        </p:nvSpPr>
        <p:spPr/>
        <p:txBody>
          <a:bodyPr/>
          <a:lstStyle/>
          <a:p>
            <a:pPr eaLnBrk="1" hangingPunct="1"/>
            <a:r>
              <a:rPr lang="en-US" altLang="id-ID" b="1"/>
              <a:t>Skema Handoff</a:t>
            </a:r>
          </a:p>
        </p:txBody>
      </p:sp>
      <p:sp>
        <p:nvSpPr>
          <p:cNvPr id="3078" name="Rectangle 3">
            <a:extLst>
              <a:ext uri="{FF2B5EF4-FFF2-40B4-BE49-F238E27FC236}">
                <a16:creationId xmlns:a16="http://schemas.microsoft.com/office/drawing/2014/main" id="{63B6B248-2931-440A-912A-A84DDAA3A4E1}"/>
              </a:ext>
            </a:extLst>
          </p:cNvPr>
          <p:cNvSpPr>
            <a:spLocks noGrp="1" noChangeArrowheads="1"/>
          </p:cNvSpPr>
          <p:nvPr>
            <p:ph type="body" idx="1"/>
          </p:nvPr>
        </p:nvSpPr>
        <p:spPr/>
        <p:txBody>
          <a:bodyPr/>
          <a:lstStyle/>
          <a:p>
            <a:pPr eaLnBrk="1" hangingPunct="1"/>
            <a:r>
              <a:rPr lang="en-US" altLang="id-ID"/>
              <a:t>Probabilitas blocking untuk panggilan handoff</a:t>
            </a:r>
          </a:p>
          <a:p>
            <a:pPr eaLnBrk="1" hangingPunct="1"/>
            <a:endParaRPr lang="en-US" altLang="id-ID"/>
          </a:p>
          <a:p>
            <a:pPr eaLnBrk="1" hangingPunct="1"/>
            <a:endParaRPr lang="en-US" altLang="id-ID"/>
          </a:p>
          <a:p>
            <a:pPr eaLnBrk="1" hangingPunct="1"/>
            <a:r>
              <a:rPr lang="en-US" altLang="id-ID"/>
              <a:t>Probabilitas bloking untuk semua macam panggilan lainnya</a:t>
            </a:r>
          </a:p>
          <a:p>
            <a:pPr eaLnBrk="1" hangingPunct="1"/>
            <a:endParaRPr lang="en-US" altLang="id-ID"/>
          </a:p>
          <a:p>
            <a:pPr eaLnBrk="1" hangingPunct="1"/>
            <a:endParaRPr lang="en-US" altLang="id-ID"/>
          </a:p>
        </p:txBody>
      </p:sp>
      <p:graphicFrame>
        <p:nvGraphicFramePr>
          <p:cNvPr id="3074" name="Object 4">
            <a:extLst>
              <a:ext uri="{FF2B5EF4-FFF2-40B4-BE49-F238E27FC236}">
                <a16:creationId xmlns:a16="http://schemas.microsoft.com/office/drawing/2014/main" id="{550CE3D1-64FD-40D1-8551-65AD9DDA8571}"/>
              </a:ext>
            </a:extLst>
          </p:cNvPr>
          <p:cNvGraphicFramePr>
            <a:graphicFrameLocks noChangeAspect="1"/>
          </p:cNvGraphicFramePr>
          <p:nvPr/>
        </p:nvGraphicFramePr>
        <p:xfrm>
          <a:off x="3505200" y="2590800"/>
          <a:ext cx="3028950" cy="736600"/>
        </p:xfrm>
        <a:graphic>
          <a:graphicData uri="http://schemas.openxmlformats.org/presentationml/2006/ole">
            <mc:AlternateContent xmlns:mc="http://schemas.openxmlformats.org/markup-compatibility/2006">
              <mc:Choice xmlns:v="urn:schemas-microsoft-com:vml" Requires="v">
                <p:oleObj spid="_x0000_s3080" name="Equation" r:id="rId3" imgW="1866090" imgH="444307" progId="Equation.3">
                  <p:embed/>
                </p:oleObj>
              </mc:Choice>
              <mc:Fallback>
                <p:oleObj name="Equation" r:id="rId3" imgW="1866090" imgH="444307"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590800"/>
                        <a:ext cx="302895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0" name="Rectangle 7">
            <a:extLst>
              <a:ext uri="{FF2B5EF4-FFF2-40B4-BE49-F238E27FC236}">
                <a16:creationId xmlns:a16="http://schemas.microsoft.com/office/drawing/2014/main" id="{B1D4796C-181E-413A-99E5-6830C55DA687}"/>
              </a:ext>
            </a:extLst>
          </p:cNvPr>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id-ID"/>
          </a:p>
        </p:txBody>
      </p:sp>
      <p:graphicFrame>
        <p:nvGraphicFramePr>
          <p:cNvPr id="3075" name="Object 6">
            <a:extLst>
              <a:ext uri="{FF2B5EF4-FFF2-40B4-BE49-F238E27FC236}">
                <a16:creationId xmlns:a16="http://schemas.microsoft.com/office/drawing/2014/main" id="{61C5BA9E-C58D-497F-83AE-FAE46250113D}"/>
              </a:ext>
            </a:extLst>
          </p:cNvPr>
          <p:cNvGraphicFramePr>
            <a:graphicFrameLocks noChangeAspect="1"/>
          </p:cNvGraphicFramePr>
          <p:nvPr/>
        </p:nvGraphicFramePr>
        <p:xfrm>
          <a:off x="2971800" y="5334000"/>
          <a:ext cx="3476625" cy="800100"/>
        </p:xfrm>
        <a:graphic>
          <a:graphicData uri="http://schemas.openxmlformats.org/presentationml/2006/ole">
            <mc:AlternateContent xmlns:mc="http://schemas.openxmlformats.org/markup-compatibility/2006">
              <mc:Choice xmlns:v="urn:schemas-microsoft-com:vml" Requires="v">
                <p:oleObj spid="_x0000_s3081" name="Equation" r:id="rId5" imgW="2032000" imgH="469900" progId="Equation.3">
                  <p:embed/>
                </p:oleObj>
              </mc:Choice>
              <mc:Fallback>
                <p:oleObj name="Equation" r:id="rId5" imgW="2032000" imgH="4699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334000"/>
                        <a:ext cx="3476625"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1184682"/>
      </p:ext>
    </p:extLst>
  </p:cSld>
  <p:clrMapOvr>
    <a:masterClrMapping/>
  </p:clrMapOvr>
</p:sld>
</file>

<file path=ppt/theme/theme1.xml><?xml version="1.0" encoding="utf-8"?>
<a:theme xmlns:a="http://schemas.openxmlformats.org/drawingml/2006/main" name="Theme TekDi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TekDig</Template>
  <TotalTime>255</TotalTime>
  <Words>1500</Words>
  <Application>Microsoft Office PowerPoint</Application>
  <PresentationFormat>On-screen Show (4:3)</PresentationFormat>
  <Paragraphs>128</Paragraphs>
  <Slides>27</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2" baseType="lpstr">
      <vt:lpstr>Arial</vt:lpstr>
      <vt:lpstr>Calibri</vt:lpstr>
      <vt:lpstr>Theme TekDig</vt:lpstr>
      <vt:lpstr>Visio</vt:lpstr>
      <vt:lpstr>Equation</vt:lpstr>
      <vt:lpstr>Model Trafik Jaringan Seluler</vt:lpstr>
      <vt:lpstr>Pendahuluan </vt:lpstr>
      <vt:lpstr>Jaringan Telepon Mobile Seluler</vt:lpstr>
      <vt:lpstr>Jaringan Telepon Mobile Seluler</vt:lpstr>
      <vt:lpstr>Model Transaksi </vt:lpstr>
      <vt:lpstr>Skema Handoff </vt:lpstr>
      <vt:lpstr>Skema Handoff</vt:lpstr>
      <vt:lpstr>Skema Handoff</vt:lpstr>
      <vt:lpstr>Skema Handoff</vt:lpstr>
      <vt:lpstr>Skema Handoff</vt:lpstr>
      <vt:lpstr>soal</vt:lpstr>
      <vt:lpstr>soal</vt:lpstr>
      <vt:lpstr>soal</vt:lpstr>
      <vt:lpstr>soal</vt:lpstr>
      <vt:lpstr>soal</vt:lpstr>
      <vt:lpstr>soal</vt:lpstr>
      <vt:lpstr>soal</vt:lpstr>
      <vt:lpstr>soal</vt:lpstr>
      <vt:lpstr>soal</vt:lpstr>
      <vt:lpstr>soal</vt:lpstr>
      <vt:lpstr>soal</vt:lpstr>
      <vt:lpstr>soal</vt:lpstr>
      <vt:lpstr>soal</vt:lpstr>
      <vt:lpstr>soal</vt:lpstr>
      <vt:lpstr>soal</vt:lpstr>
      <vt:lpstr>soal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X60</dc:creator>
  <cp:lastModifiedBy>ibnu asror</cp:lastModifiedBy>
  <cp:revision>29</cp:revision>
  <dcterms:created xsi:type="dcterms:W3CDTF">2016-08-16T08:15:10Z</dcterms:created>
  <dcterms:modified xsi:type="dcterms:W3CDTF">2020-09-03T11:44:03Z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529155</vt:lpwstr>
  </property>
  <property fmtid="{D5CDD505-2E9C-101B-9397-08002B2CF9AE}" pid="3" name="NXPowerLiteSettings">
    <vt:lpwstr>C7000400038000</vt:lpwstr>
  </property>
  <property fmtid="{D5CDD505-2E9C-101B-9397-08002B2CF9AE}" pid="4" name="NXPowerLiteVersion">
    <vt:lpwstr>S9.0.1</vt:lpwstr>
  </property>
</Properties>
</file>