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1" r:id="rId3"/>
    <p:sldId id="263" r:id="rId4"/>
    <p:sldId id="265" r:id="rId5"/>
    <p:sldId id="267" r:id="rId6"/>
    <p:sldId id="26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3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313485" y="2474799"/>
            <a:ext cx="6454589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34" y="368300"/>
            <a:ext cx="11523133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z="18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z="180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450851" y="404665"/>
            <a:ext cx="8978900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75666" y="1988840"/>
            <a:ext cx="9141884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id-ID" sz="1800">
                <a:ea typeface="ＭＳ Ｐゴシック" pitchFamily="34" charset="-128"/>
              </a:rPr>
              <a:t>SISTEM</a:t>
            </a:r>
            <a:r>
              <a:rPr lang="en-ID" altLang="id-ID" sz="1800" baseline="0">
                <a:ea typeface="ＭＳ Ｐゴシック" pitchFamily="34" charset="-128"/>
              </a:rPr>
              <a:t> ANTRIAN</a:t>
            </a:r>
            <a:r>
              <a:rPr lang="id-ID" altLang="id-ID" sz="1800">
                <a:ea typeface="ＭＳ Ｐゴシック" pitchFamily="34" charset="-128"/>
              </a:rPr>
              <a:t> </a:t>
            </a:r>
            <a:r>
              <a:rPr lang="id-ID" altLang="id-ID" sz="1800" dirty="0">
                <a:ea typeface="ＭＳ Ｐゴシック" pitchFamily="34" charset="-128"/>
              </a:rPr>
              <a:t>| TTH3J3 | Kur</a:t>
            </a:r>
            <a:r>
              <a:rPr lang="id-ID" altLang="id-ID" sz="1800">
                <a:ea typeface="ＭＳ Ｐゴシック" pitchFamily="34" charset="-128"/>
              </a:rPr>
              <a:t>.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 |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/20</a:t>
            </a:r>
            <a:r>
              <a:rPr lang="en-ID" altLang="id-ID" sz="1800">
                <a:ea typeface="ＭＳ Ｐゴシック" pitchFamily="34" charset="-128"/>
              </a:rPr>
              <a:t>21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5261" y="332656"/>
            <a:ext cx="228388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147" y="2753024"/>
            <a:ext cx="1915997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483623" y="1170627"/>
            <a:ext cx="8978900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7005" y="2732263"/>
            <a:ext cx="293740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7006" y="4869160"/>
            <a:ext cx="5081117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313485" y="2474799"/>
            <a:ext cx="6454589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34" y="368300"/>
            <a:ext cx="11523133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z="1800">
              <a:solidFill>
                <a:prstClr val="black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z="1800">
              <a:solidFill>
                <a:prstClr val="black"/>
              </a:solidFill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450851" y="404665"/>
            <a:ext cx="8978900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z="2000" dirty="0">
                <a:solidFill>
                  <a:prstClr val="white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prstClr val="white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prstClr val="white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prstClr val="white"/>
                </a:solidFill>
                <a:ea typeface="ＭＳ Ｐゴシック" pitchFamily="34" charset="-128"/>
              </a:rPr>
              <a:t>Teknik</a:t>
            </a:r>
            <a:r>
              <a:rPr lang="en-US" altLang="id-ID" sz="2000" dirty="0">
                <a:solidFill>
                  <a:prstClr val="white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prstClr val="white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prstClr val="white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75666" y="1988840"/>
            <a:ext cx="9141884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id-ID" sz="1800">
                <a:solidFill>
                  <a:prstClr val="white"/>
                </a:solidFill>
                <a:ea typeface="ＭＳ Ｐゴシック" pitchFamily="34" charset="-128"/>
              </a:rPr>
              <a:t>SISTEM ANTRIAN</a:t>
            </a:r>
            <a:r>
              <a:rPr lang="id-ID" altLang="id-ID" sz="1800">
                <a:solidFill>
                  <a:prstClr val="white"/>
                </a:solidFill>
                <a:ea typeface="ＭＳ Ｐゴシック" pitchFamily="34" charset="-128"/>
              </a:rPr>
              <a:t> </a:t>
            </a:r>
            <a:r>
              <a:rPr lang="id-ID" altLang="id-ID" sz="1800" dirty="0">
                <a:solidFill>
                  <a:prstClr val="white"/>
                </a:solidFill>
                <a:ea typeface="ＭＳ Ｐゴシック" pitchFamily="34" charset="-128"/>
              </a:rPr>
              <a:t>| TTH3J3 | Kur</a:t>
            </a:r>
            <a:r>
              <a:rPr lang="id-ID" altLang="id-ID" sz="1800">
                <a:solidFill>
                  <a:prstClr val="white"/>
                </a:solidFill>
                <a:ea typeface="ＭＳ Ｐゴシック" pitchFamily="34" charset="-128"/>
              </a:rPr>
              <a:t>. 20</a:t>
            </a:r>
            <a:r>
              <a:rPr lang="en-ID" altLang="id-ID" sz="1800">
                <a:solidFill>
                  <a:prstClr val="white"/>
                </a:solidFill>
                <a:ea typeface="ＭＳ Ｐゴシック" pitchFamily="34" charset="-128"/>
              </a:rPr>
              <a:t>20</a:t>
            </a:r>
            <a:r>
              <a:rPr lang="id-ID" altLang="id-ID" sz="1800">
                <a:solidFill>
                  <a:prstClr val="white"/>
                </a:solidFill>
                <a:ea typeface="ＭＳ Ｐゴシック" pitchFamily="34" charset="-128"/>
              </a:rPr>
              <a:t> | 20</a:t>
            </a:r>
            <a:r>
              <a:rPr lang="en-ID" altLang="id-ID" sz="1800">
                <a:solidFill>
                  <a:prstClr val="white"/>
                </a:solidFill>
                <a:ea typeface="ＭＳ Ｐゴシック" pitchFamily="34" charset="-128"/>
              </a:rPr>
              <a:t>20</a:t>
            </a:r>
            <a:r>
              <a:rPr lang="id-ID" altLang="id-ID" sz="1800">
                <a:solidFill>
                  <a:prstClr val="white"/>
                </a:solidFill>
                <a:ea typeface="ＭＳ Ｐゴシック" pitchFamily="34" charset="-128"/>
              </a:rPr>
              <a:t>/20</a:t>
            </a:r>
            <a:r>
              <a:rPr lang="en-ID" altLang="id-ID" sz="1800">
                <a:solidFill>
                  <a:prstClr val="white"/>
                </a:solidFill>
                <a:ea typeface="ＭＳ Ｐゴシック" pitchFamily="34" charset="-128"/>
              </a:rPr>
              <a:t>21</a:t>
            </a:r>
            <a:endParaRPr lang="de-DE" altLang="id-ID" sz="1800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5261" y="332656"/>
            <a:ext cx="228388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147" y="2753024"/>
            <a:ext cx="1915997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483623" y="1170627"/>
            <a:ext cx="8978900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id-ID" sz="2000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7005" y="2732263"/>
            <a:ext cx="293740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7006" y="4869160"/>
            <a:ext cx="5081117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5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z="1800">
              <a:solidFill>
                <a:prstClr val="black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11068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24721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858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83610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20283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404623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0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810536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835" y="6319838"/>
            <a:ext cx="1224068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64352" y="6493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2279" y="6493366"/>
            <a:ext cx="522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>
                <a:solidFill>
                  <a:prstClr val="black"/>
                </a:solidFill>
              </a:rPr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032648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>
                <a:solidFill>
                  <a:prstClr val="black"/>
                </a:solidFill>
              </a:rPr>
              <a:pPr/>
              <a:t>03/09/2020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9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7D16-19A1-485D-B408-BC6A99253A2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6967-C458-456C-BFF6-0F2B3B35C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z="180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476672"/>
            <a:ext cx="8114548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147" y="388285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8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44819" y="1083992"/>
            <a:ext cx="6734175" cy="904849"/>
          </a:xfrm>
        </p:spPr>
        <p:txBody>
          <a:bodyPr>
            <a:normAutofit/>
          </a:bodyPr>
          <a:lstStyle/>
          <a:p>
            <a:r>
              <a:rPr lang="en-ID" sz="3600" b="1" dirty="0">
                <a:solidFill>
                  <a:schemeClr val="bg1"/>
                </a:solidFill>
              </a:rPr>
              <a:t> </a:t>
            </a:r>
            <a:r>
              <a:rPr lang="en-ID" sz="3600" b="1" dirty="0" err="1">
                <a:solidFill>
                  <a:schemeClr val="bg1"/>
                </a:solidFill>
              </a:rPr>
              <a:t>Sistem</a:t>
            </a:r>
            <a:r>
              <a:rPr lang="en-ID" sz="3600" b="1" dirty="0">
                <a:solidFill>
                  <a:schemeClr val="bg1"/>
                </a:solidFill>
              </a:rPr>
              <a:t> </a:t>
            </a:r>
            <a:r>
              <a:rPr lang="en-ID" sz="3600" b="1" dirty="0" err="1">
                <a:solidFill>
                  <a:schemeClr val="bg1"/>
                </a:solidFill>
              </a:rPr>
              <a:t>Antrian</a:t>
            </a:r>
            <a:r>
              <a:rPr lang="en-ID" sz="3600" b="1" dirty="0">
                <a:solidFill>
                  <a:schemeClr val="bg1"/>
                </a:solidFill>
              </a:rPr>
              <a:t> M/G/1</a:t>
            </a:r>
            <a:endParaRPr lang="id-ID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Jaringan dan Teknik Penyambungan Telekomunikasi|S1 TT</a:t>
            </a:r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03960" y="2169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Sistem antrian 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M/G/1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86" y="533400"/>
            <a:ext cx="4258954" cy="19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88" y="2159596"/>
            <a:ext cx="5051060" cy="44088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proses </a:t>
            </a:r>
            <a:r>
              <a:rPr lang="en-US" sz="2000" dirty="0" err="1"/>
              <a:t>poisson</a:t>
            </a:r>
            <a:r>
              <a:rPr lang="en-US" sz="20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keaadaan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persatuan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N(t)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{N = n-1}, </a:t>
            </a:r>
            <a:r>
              <a:rPr lang="en-US" sz="2000" dirty="0" err="1"/>
              <a:t>untiuk</a:t>
            </a:r>
            <a:r>
              <a:rPr lang="en-US" sz="2000" dirty="0"/>
              <a:t> </a:t>
            </a:r>
            <a:r>
              <a:rPr lang="en-US" sz="2000" dirty="0" err="1"/>
              <a:t>keberangkatan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, juga </a:t>
            </a:r>
            <a:r>
              <a:rPr lang="en-US" sz="2000" dirty="0" err="1"/>
              <a:t>tgt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server. 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variable </a:t>
            </a:r>
            <a:r>
              <a:rPr lang="en-US" sz="2000" i="1" dirty="0"/>
              <a:t>N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exponensial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diterima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memoryless.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</a:t>
            </a:r>
            <a:r>
              <a:rPr lang="id-ID" sz="2000" dirty="0"/>
              <a:t>anjang antrian rata-rata, waktu tunggu, dan waktu tinggal dari antrian M / G / 1 dapat ditemukan</a:t>
            </a:r>
            <a:r>
              <a:rPr lang="en-US" sz="2000" dirty="0"/>
              <a:t>,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id-ID" sz="2000" dirty="0"/>
              <a:t> (rumus Pollaczek-Khinchin)</a:t>
            </a:r>
            <a:r>
              <a:rPr lang="en-US" sz="2000" dirty="0"/>
              <a:t>.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065" y="1004472"/>
            <a:ext cx="5976703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Formula </a:t>
            </a:r>
            <a:r>
              <a:rPr lang="id-ID" b="1" dirty="0"/>
              <a:t>Pollaczek-Khinchin</a:t>
            </a:r>
            <a:endParaRPr lang="en-US" b="1" dirty="0"/>
          </a:p>
          <a:p>
            <a:r>
              <a:rPr lang="en-US" dirty="0" err="1"/>
              <a:t>Ekspektasi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W,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untyk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(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“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(</a:t>
            </a:r>
            <a:r>
              <a:rPr lang="en-US" dirty="0" err="1"/>
              <a:t>Jika</a:t>
            </a:r>
            <a:r>
              <a:rPr lang="en-US" dirty="0"/>
              <a:t> server idle, </a:t>
            </a:r>
            <a:r>
              <a:rPr lang="en-US" dirty="0" err="1"/>
              <a:t>maka</a:t>
            </a:r>
            <a:r>
              <a:rPr lang="en-US" dirty="0"/>
              <a:t> R = 0).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q</a:t>
            </a:r>
            <a:r>
              <a:rPr lang="en-US" dirty="0"/>
              <a:t> 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menunggu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0488" y="689615"/>
            <a:ext cx="5656912" cy="146998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063521" y="2480101"/>
            <a:ext cx="5841792" cy="133676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995" y="172897"/>
            <a:ext cx="5007963" cy="65420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M/G/1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63521" y="5292499"/>
            <a:ext cx="5703758" cy="791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Dengan</a:t>
            </a:r>
            <a:r>
              <a:rPr lang="en-US" dirty="0"/>
              <a:t> little’s formula,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E(N</a:t>
            </a:r>
            <a:r>
              <a:rPr lang="en-US" baseline="-25000" dirty="0"/>
              <a:t>q</a:t>
            </a:r>
            <a:r>
              <a:rPr lang="en-US" dirty="0"/>
              <a:t>)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280879" y="6046310"/>
            <a:ext cx="5106259" cy="7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56" y="104931"/>
            <a:ext cx="10515600" cy="5696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Antrain</a:t>
            </a:r>
            <a:r>
              <a:rPr lang="en-US" dirty="0"/>
              <a:t> M/G/1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279" y="806293"/>
            <a:ext cx="5181600" cy="5370669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Formula rata-rata </a:t>
            </a:r>
            <a:r>
              <a:rPr lang="id-ID" sz="2400" b="1" dirty="0"/>
              <a:t>Pollaczek-Khinchin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evolusi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berlangsungnya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server </a:t>
            </a:r>
            <a:r>
              <a:rPr lang="en-US" sz="2400" i="1" dirty="0"/>
              <a:t>R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),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idle(</a:t>
            </a:r>
            <a:r>
              <a:rPr lang="en-US" sz="2400" dirty="0" err="1"/>
              <a:t>antrian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)  </a:t>
            </a:r>
          </a:p>
          <a:p>
            <a:r>
              <a:rPr lang="en-US" sz="2400" dirty="0" err="1"/>
              <a:t>Sepanjang</a:t>
            </a:r>
            <a:r>
              <a:rPr lang="en-US" sz="2400" dirty="0"/>
              <a:t> interval </a:t>
            </a:r>
            <a:r>
              <a:rPr lang="en-US" sz="2400" dirty="0" err="1"/>
              <a:t>waktu</a:t>
            </a:r>
            <a:r>
              <a:rPr lang="en-US" sz="2400" dirty="0"/>
              <a:t> t, rata-rata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kurva</a:t>
            </a:r>
            <a:r>
              <a:rPr lang="en-US" sz="2400" dirty="0"/>
              <a:t> (</a:t>
            </a:r>
            <a:r>
              <a:rPr lang="en-US" sz="2400" dirty="0" err="1"/>
              <a:t>sawtooth</a:t>
            </a:r>
            <a:r>
              <a:rPr lang="en-US" sz="2400" dirty="0"/>
              <a:t>)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di </a:t>
            </a:r>
            <a:r>
              <a:rPr lang="en-US" sz="2400" dirty="0" err="1"/>
              <a:t>sepanjang</a:t>
            </a:r>
            <a:r>
              <a:rPr lang="en-US" sz="2400" dirty="0"/>
              <a:t> interval. </a:t>
            </a:r>
          </a:p>
          <a:p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, </a:t>
            </a:r>
            <a:r>
              <a:rPr lang="en-US" sz="2400" i="1" dirty="0"/>
              <a:t>n</a:t>
            </a:r>
            <a:r>
              <a:rPr lang="en-US" sz="2400" dirty="0"/>
              <a:t> ,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laju</a:t>
            </a:r>
            <a:r>
              <a:rPr lang="en-US" sz="2400" dirty="0"/>
              <a:t> </a:t>
            </a:r>
            <a:r>
              <a:rPr lang="en-US" sz="2400" dirty="0" err="1"/>
              <a:t>kedatangan</a:t>
            </a:r>
            <a:r>
              <a:rPr lang="en-US" sz="2400" dirty="0"/>
              <a:t> </a:t>
            </a:r>
            <a:r>
              <a:rPr lang="el-GR" sz="2400" i="1" dirty="0"/>
              <a:t>λ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rata-rata </a:t>
            </a:r>
            <a:r>
              <a:rPr lang="en-US" sz="2400" dirty="0" err="1"/>
              <a:t>jumlahnya</a:t>
            </a:r>
            <a:r>
              <a:rPr lang="en-US" sz="2400" dirty="0"/>
              <a:t> = </a:t>
            </a:r>
            <a:r>
              <a:rPr lang="el-GR" sz="2400" i="1" dirty="0"/>
              <a:t>λ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3627"/>
            <a:ext cx="5181600" cy="537067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Dari </a:t>
            </a:r>
            <a:r>
              <a:rPr lang="en-US" sz="2400" dirty="0" err="1"/>
              <a:t>gambar</a:t>
            </a:r>
            <a:r>
              <a:rPr lang="en-US" sz="2400" dirty="0"/>
              <a:t>,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ekspektasi</a:t>
            </a:r>
            <a:r>
              <a:rPr lang="en-US" sz="2400" dirty="0"/>
              <a:t> </a:t>
            </a:r>
            <a:r>
              <a:rPr lang="en-US" sz="2400" i="1" dirty="0"/>
              <a:t>R,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dgn</a:t>
            </a:r>
            <a:r>
              <a:rPr lang="en-US" sz="2400" dirty="0"/>
              <a:t>, </a:t>
            </a:r>
          </a:p>
          <a:p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 err="1"/>
              <a:t>Sedangkan</a:t>
            </a:r>
            <a:r>
              <a:rPr lang="en-US" sz="2400" dirty="0"/>
              <a:t>, formula </a:t>
            </a:r>
            <a:r>
              <a:rPr lang="en-US" sz="2400" dirty="0" err="1"/>
              <a:t>Pollaczek-Khinchin</a:t>
            </a:r>
            <a:r>
              <a:rPr lang="en-US" sz="2400" dirty="0"/>
              <a:t> rata-rata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tunggu</a:t>
            </a:r>
            <a:r>
              <a:rPr lang="en-US" sz="2400" dirty="0"/>
              <a:t>,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Dari rata-rata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tunggu</a:t>
            </a:r>
            <a:r>
              <a:rPr lang="en-US" sz="2400" dirty="0"/>
              <a:t>,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daoat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rata-rata,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41" y="1152834"/>
            <a:ext cx="4152275" cy="1657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414541" y="1699964"/>
            <a:ext cx="4939259" cy="8704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407" y="3256726"/>
            <a:ext cx="1701593" cy="88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7366206" y="5325480"/>
            <a:ext cx="2265473" cy="66822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779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Rata-rata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tinggal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err="1"/>
                  <a:t>Catatan</a:t>
                </a:r>
                <a:r>
                  <a:rPr lang="en-US" dirty="0"/>
                  <a:t> : </a:t>
                </a:r>
                <a:r>
                  <a:rPr lang="en-US" dirty="0" err="1"/>
                  <a:t>koefisienkuadratvariasi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V[S], </a:t>
                </a:r>
                <a:r>
                  <a:rPr lang="en-US" dirty="0" err="1"/>
                  <a:t>varianwaktulayanan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58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944880" y="2489540"/>
            <a:ext cx="4876800" cy="1320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890468" y="4998340"/>
            <a:ext cx="4748333" cy="1313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7010400" y="2489540"/>
            <a:ext cx="3154680" cy="13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7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3143672" y="1124744"/>
            <a:ext cx="6120680" cy="51125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>
                <a:solidFill>
                  <a:prstClr val="black"/>
                </a:solidFill>
              </a:rPr>
              <a:pPr/>
              <a:t>7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4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332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Theme TekDig</vt:lpstr>
      <vt:lpstr> Sistem Antrian M/G/1</vt:lpstr>
      <vt:lpstr>PowerPoint Presentation</vt:lpstr>
      <vt:lpstr>Sistem antrian M/G/1</vt:lpstr>
      <vt:lpstr>Sistem Antrain M/G/1</vt:lpstr>
      <vt:lpstr>PowerPoint Presentation</vt:lpstr>
      <vt:lpstr>Contoh Soal…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antrian  M/G/1</dc:title>
  <dc:creator>Microsoft account</dc:creator>
  <cp:lastModifiedBy>fardan malaqbi</cp:lastModifiedBy>
  <cp:revision>23</cp:revision>
  <dcterms:created xsi:type="dcterms:W3CDTF">2020-07-27T09:36:31Z</dcterms:created>
  <dcterms:modified xsi:type="dcterms:W3CDTF">2020-09-03T09:08:14Z</dcterms:modified>
</cp:coreProperties>
</file>