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9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265" r:id="rId2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15FB-B3BC-4EFF-A7BF-4803BA26EAA9}" type="datetimeFigureOut">
              <a:rPr lang="id-ID" smtClean="0"/>
              <a:t>03/09/2020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98A7-E9CA-4116-91C3-0ABD569D392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540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12CBC771-9994-40E5-840A-99D2BE99C5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EF36414D-FFF8-4ACC-B99E-C1216250D6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5AB7E1EA-A94A-48C9-BDC3-1E8EDBEED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D7F50D-A9C2-44F6-A7AD-FE1780C8C1C0}" type="slidenum">
              <a:rPr lang="id-ID" altLang="id-ID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id-ID" altLang="id-ID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600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05EB5456-2C85-44C9-B88F-3EEA7DBC1A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F4AA3173-3728-4875-B298-481B3D5146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958CE220-62AC-4ECF-A903-1A524A4183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25D8D5-17A5-4061-A081-191E64BE05C3}" type="slidenum">
              <a:rPr lang="id-ID" altLang="id-ID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id-ID" altLang="id-ID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684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4FE7EAA6-A7E6-4F2A-B7F4-8A06070AE4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0F51366D-9F6D-4C14-B10C-68D36DA5D1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70BF4E61-F313-4232-A575-F1C293777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E94901-B59F-4EE1-888C-DB0D421E7020}" type="slidenum">
              <a:rPr lang="id-ID" altLang="id-ID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id-ID" altLang="id-ID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03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012B58E0-9830-4960-9607-1C2E55B0C3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D4A468BB-CCA5-4657-929E-3CB958AD8B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E466AD2F-229A-4C53-BE0A-0340AB8FB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07514E-5EEE-47C4-8C20-4C13EC29486A}" type="slidenum">
              <a:rPr lang="id-ID" altLang="id-ID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id-ID" altLang="id-ID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9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226BEF13-607B-43A4-8AB5-436291E3A2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1E87D28E-28DF-4AA8-AFD1-F0917D2262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49C92D07-6486-40A1-A77F-9160DB679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7FF0A5-9996-49AE-B49E-AD87652BED68}" type="slidenum">
              <a:rPr lang="id-ID" altLang="id-ID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id-ID" altLang="id-ID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6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974B3E24-EBC5-4DDC-930C-6CB06BC12C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40054E4B-259A-455A-8B7E-1D60384AC0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42F7D8FB-6056-45F5-957C-5A8B7F136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EC3890-C685-4E6D-8A63-2D594A54F7AC}" type="slidenum">
              <a:rPr lang="id-ID" altLang="id-ID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id-ID" altLang="id-ID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88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1F35F0A2-EDB0-4B3F-9701-65E0C6E190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CB68778D-B4E5-416B-BC91-078C40D888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0A23A2E7-7E57-4909-82F6-D0A258DFA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5900F0-4A76-406B-B5E4-CC7D060E1797}" type="slidenum">
              <a:rPr lang="id-ID" altLang="id-ID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id-ID" altLang="id-ID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317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74EEF93E-A7CE-4D08-86E9-BEB7A23501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3EA2706A-0087-4F8D-AE8E-F33B3D5376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2A110FAE-196A-4BD7-96FE-C989A7C5C1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4339BD-A70A-4052-9D4F-555503C0B048}" type="slidenum">
              <a:rPr lang="id-ID" altLang="id-ID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id-ID" altLang="id-ID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90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C56687D6-C53F-4BB0-BC8B-C8003767FB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FB927E6C-DCA4-46CC-9339-30566F3EFE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DBBE121F-8357-4CA8-AB11-305EA6A0C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DB8978-62C0-45A5-A2FB-C628D714E37C}" type="slidenum">
              <a:rPr lang="id-ID" altLang="id-ID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id-ID" altLang="id-ID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33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11384DB8-0987-43F0-B6E6-39C72563EF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AA91814F-3E01-4F5C-A34B-DCB3DCE7C9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8E625DA-FB73-41C9-823D-0D1F8734F7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629EC0-7BE0-46C5-9381-6C31023090BD}" type="slidenum">
              <a:rPr lang="id-ID" altLang="id-ID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id-ID" altLang="id-ID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0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144D60FB-A9D4-439B-A836-AC94A94E4F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710A41A9-1B97-4729-AF55-8C3B2FF11F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23BF45B6-D4AB-4C1A-8FC2-DAF844355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724ABC-7222-4B86-B230-DC25905B89BE}" type="slidenum">
              <a:rPr lang="id-ID" altLang="id-ID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id-ID" altLang="id-ID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34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566364E4-0A16-44E2-B5A9-D0EDF8B2E5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67F21E78-803B-4066-BE3A-32272B749B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D92DDC67-D491-45E6-9D00-F66B287F8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718003-5571-4D49-AD43-35D617D55999}" type="slidenum">
              <a:rPr lang="id-ID" altLang="id-ID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id-ID" altLang="id-ID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56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19982AB4-19AB-493D-8A74-4D284C5259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E532912B-1D59-4509-B019-72AF7AEFF7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EB54F17D-78D4-44DA-B527-280F093345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34591F-BF6C-48BE-A1F3-00AE29F47F5B}" type="slidenum">
              <a:rPr lang="id-ID" altLang="id-ID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id-ID" altLang="id-ID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94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8B975693-7859-4728-B46F-CBC06DD98C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08203C82-A7EB-4812-8502-13593F2235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DA670167-2D32-4187-8AC5-D2C8EFF46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E93B8C-001E-41F3-9BD0-C3B541D67F4D}" type="slidenum">
              <a:rPr lang="id-ID" altLang="id-ID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id-ID" altLang="id-ID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733ABAA6-0171-4872-AA9F-5D717A4F62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4702D2EB-158E-4620-A88B-53D6241D41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F3D91CE9-FB9B-4B4A-80E9-921325284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BC44E3-2888-42A3-A6B6-E7E5DE2BD560}" type="slidenum">
              <a:rPr lang="id-ID" altLang="id-ID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id-ID" altLang="id-ID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69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CB3CE9AF-FAF7-4419-9B47-EE7C42A4DE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0A80B245-93C8-4490-A933-4AD7FB9181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29CFA7AA-91FB-4E9E-BCB5-52A994DA7E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AF75B9-FACC-4689-9A8A-98556117B0B2}" type="slidenum">
              <a:rPr lang="id-ID" altLang="id-ID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id-ID" altLang="id-ID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4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C:\Users\X60\Pictures\IMG_0007_21-copy-810x426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65"/>
          <a:stretch/>
        </p:blipFill>
        <p:spPr bwMode="auto">
          <a:xfrm>
            <a:off x="235114" y="2474799"/>
            <a:ext cx="4840942" cy="43495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id-ID" altLang="id-ID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10" name="Titel 1"/>
          <p:cNvSpPr txBox="1">
            <a:spLocks/>
          </p:cNvSpPr>
          <p:nvPr/>
        </p:nvSpPr>
        <p:spPr bwMode="auto">
          <a:xfrm>
            <a:off x="338138" y="404664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S</a:t>
            </a: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1</a:t>
            </a:r>
            <a:r>
              <a:rPr lang="en-US" altLang="id-ID" sz="2000" dirty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id-ID" sz="2000" dirty="0" err="1">
                <a:solidFill>
                  <a:schemeClr val="bg1"/>
                </a:solidFill>
                <a:ea typeface="ＭＳ Ｐゴシック" pitchFamily="34" charset="-128"/>
              </a:rPr>
              <a:t>Teknik</a:t>
            </a:r>
            <a:r>
              <a:rPr lang="en-US" altLang="id-ID" sz="2000" baseline="0" dirty="0">
                <a:solidFill>
                  <a:schemeClr val="bg1"/>
                </a:solidFill>
                <a:ea typeface="ＭＳ Ｐゴシック" pitchFamily="34" charset="-128"/>
              </a:rPr>
              <a:t> Telekomunikasi</a:t>
            </a:r>
            <a:br>
              <a:rPr lang="de-DE" altLang="id-ID" sz="2000" dirty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id-ID" altLang="id-ID" sz="2000" dirty="0">
                <a:solidFill>
                  <a:schemeClr val="bg1"/>
                </a:solidFill>
                <a:ea typeface="ＭＳ Ｐゴシック" pitchFamily="34" charset="-128"/>
              </a:rPr>
              <a:t>Fakultas Teknik Elektro</a:t>
            </a:r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281749" y="1988840"/>
            <a:ext cx="6856413" cy="36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altLang="id-ID" sz="1800" dirty="0">
                <a:ea typeface="ＭＳ Ｐゴシック" pitchFamily="34" charset="-128"/>
              </a:rPr>
              <a:t>REKAYASA TRAFIK | TTH3J3 | Kur. 2016 | 2017/2018</a:t>
            </a:r>
            <a:endParaRPr lang="de-DE" altLang="id-ID" sz="1800" dirty="0">
              <a:ea typeface="ＭＳ Ｐゴシック" pitchFamily="34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8946" y="332656"/>
            <a:ext cx="1712912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4860" y="2753023"/>
            <a:ext cx="1436998" cy="1786753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 userDrawn="1"/>
        </p:nvSpPr>
        <p:spPr bwMode="auto">
          <a:xfrm>
            <a:off x="362717" y="1170626"/>
            <a:ext cx="6734175" cy="67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de-DE" altLang="id-ID" sz="2000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2732263"/>
            <a:ext cx="2203050" cy="18620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254" y="4869160"/>
            <a:ext cx="3810838" cy="17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7E14-2FCE-4D03-B5BD-C7E6DC0C0336}" type="datetimeFigureOut">
              <a:rPr lang="id-ID" smtClean="0"/>
              <a:pPr/>
              <a:t>03/09/2020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E83FB-08BB-4E59-8FE7-77DD629BD1D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5174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33300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98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36082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77377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70968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52507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2815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316097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627" y="6319838"/>
            <a:ext cx="918051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948264" y="64933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9E8FB06-919F-4F57-948D-A55577DD09A6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709" y="6493365"/>
            <a:ext cx="3919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id-ID" dirty="0"/>
              <a:t>Jaringan dan Teknik Penyambungan Telekomunikasi|S1 TT</a:t>
            </a:r>
          </a:p>
        </p:txBody>
      </p:sp>
    </p:spTree>
    <p:extLst>
      <p:ext uri="{BB962C8B-B14F-4D97-AF65-F5344CB8AC3E}">
        <p14:creationId xmlns:p14="http://schemas.microsoft.com/office/powerpoint/2010/main" val="155387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id-ID" alt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476672"/>
            <a:ext cx="6085911" cy="940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110" y="388285"/>
            <a:ext cx="2340000" cy="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7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8138" y="1083991"/>
            <a:ext cx="6734175" cy="904849"/>
          </a:xfrm>
        </p:spPr>
        <p:txBody>
          <a:bodyPr>
            <a:normAutofit/>
          </a:bodyPr>
          <a:lstStyle/>
          <a:p>
            <a:r>
              <a:rPr lang="id-ID" sz="3600" b="1" dirty="0">
                <a:solidFill>
                  <a:schemeClr val="bg1"/>
                </a:solidFill>
              </a:rPr>
              <a:t>Variasi Trafik dan Jam Sibuk</a:t>
            </a:r>
            <a:r>
              <a:rPr lang="en-US" sz="3600" b="1" dirty="0">
                <a:solidFill>
                  <a:schemeClr val="bg1"/>
                </a:solidFill>
              </a:rPr>
              <a:t> part 1</a:t>
            </a:r>
            <a:endParaRPr lang="id-ID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55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3EBE-3C07-4186-9FE1-4BE97295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Jam Sibuk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44B5329-2BD1-4A76-BC00-0BEE4E87C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38"/>
          </a:xfrm>
        </p:spPr>
        <p:txBody>
          <a:bodyPr/>
          <a:lstStyle/>
          <a:p>
            <a:r>
              <a:rPr lang="id-ID" altLang="id-ID" sz="2800">
                <a:solidFill>
                  <a:srgbClr val="7030A0"/>
                </a:solidFill>
              </a:rPr>
              <a:t>Jam tersibuk </a:t>
            </a:r>
            <a:r>
              <a:rPr lang="id-ID" altLang="id-ID" sz="2800"/>
              <a:t>adalah interval 60 menit tiap hari dimana lalulintas tersibuk </a:t>
            </a:r>
          </a:p>
          <a:p>
            <a:endParaRPr lang="id-ID" altLang="id-ID" sz="900"/>
          </a:p>
          <a:p>
            <a:r>
              <a:rPr lang="en-US" altLang="id-ID" sz="2800">
                <a:solidFill>
                  <a:srgbClr val="7030A0"/>
                </a:solidFill>
              </a:rPr>
              <a:t>Jam sibuk (</a:t>
            </a:r>
            <a:r>
              <a:rPr lang="en-US" altLang="id-ID" sz="2800" i="1">
                <a:solidFill>
                  <a:srgbClr val="7030A0"/>
                </a:solidFill>
              </a:rPr>
              <a:t>busy hour</a:t>
            </a:r>
            <a:r>
              <a:rPr lang="en-US" altLang="id-ID" sz="2800">
                <a:solidFill>
                  <a:srgbClr val="7030A0"/>
                </a:solidFill>
              </a:rPr>
              <a:t>) </a:t>
            </a:r>
            <a:r>
              <a:rPr lang="en-US" altLang="id-ID" sz="2800"/>
              <a:t>adalah interval 60 menit dalam satu hari yang mempunyai rata-rata trafik tertinggi (dalam jangka waktu lama)</a:t>
            </a:r>
            <a:endParaRPr lang="id-ID" altLang="id-ID" sz="2800"/>
          </a:p>
          <a:p>
            <a:endParaRPr lang="id-ID" altLang="id-ID" sz="900"/>
          </a:p>
          <a:p>
            <a:r>
              <a:rPr lang="en-US" altLang="id-ID" sz="2800"/>
              <a:t>Jam sibuk dapat berbeda-beda dari satu sentral dengan sentral lainnya tergantung pada lokasi sentral dan interest dari pelanggan.</a:t>
            </a:r>
            <a:endParaRPr lang="id-ID" altLang="id-ID" sz="2800"/>
          </a:p>
          <a:p>
            <a:endParaRPr lang="id-ID" altLang="id-ID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C04BA4D-A515-4024-BF18-C3EB1972A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F216D5-E96F-4A23-851E-FF062D1B84B4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EBB2-101D-46F4-8CBC-8A65B9F7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Jam Sibuk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1777A9FE-7F30-4BB5-8228-23B52A3B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3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id-ID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Rekomendasi ITU-T</a:t>
            </a:r>
          </a:p>
          <a:p>
            <a:pPr>
              <a:defRPr/>
            </a:pPr>
            <a:endParaRPr lang="id-ID" sz="1000" dirty="0"/>
          </a:p>
          <a:p>
            <a:pPr>
              <a:defRPr/>
            </a:pPr>
            <a:r>
              <a:rPr lang="en-US" sz="3600" dirty="0"/>
              <a:t>ITU-T </a:t>
            </a:r>
            <a:r>
              <a:rPr lang="en-US" sz="3600" dirty="0" err="1"/>
              <a:t>memberikan</a:t>
            </a:r>
            <a:r>
              <a:rPr lang="en-US" sz="3600" dirty="0"/>
              <a:t> </a:t>
            </a:r>
            <a:r>
              <a:rPr lang="en-US" sz="3600" dirty="0" err="1"/>
              <a:t>beberapa</a:t>
            </a:r>
            <a:r>
              <a:rPr lang="en-US" sz="3600" dirty="0"/>
              <a:t> </a:t>
            </a:r>
            <a:r>
              <a:rPr lang="en-US" sz="3600" dirty="0" err="1"/>
              <a:t>rekomendasi</a:t>
            </a:r>
            <a:r>
              <a:rPr lang="en-US" sz="3600" dirty="0"/>
              <a:t> </a:t>
            </a:r>
            <a:r>
              <a:rPr lang="en-US" sz="3600" dirty="0" err="1"/>
              <a:t>cara</a:t>
            </a:r>
            <a:r>
              <a:rPr lang="en-US" sz="3600" dirty="0"/>
              <a:t> </a:t>
            </a:r>
            <a:r>
              <a:rPr lang="en-US" sz="3600" dirty="0" err="1"/>
              <a:t>mengukur</a:t>
            </a:r>
            <a:r>
              <a:rPr lang="en-US" sz="3600" dirty="0"/>
              <a:t> </a:t>
            </a:r>
            <a:r>
              <a:rPr lang="en-US" sz="3600" dirty="0" err="1"/>
              <a:t>trafik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jam </a:t>
            </a:r>
            <a:r>
              <a:rPr lang="en-US" sz="3600" dirty="0" err="1"/>
              <a:t>sibuk</a:t>
            </a:r>
            <a:r>
              <a:rPr lang="en-US" sz="3600" dirty="0"/>
              <a:t> (E.600)</a:t>
            </a:r>
            <a:endParaRPr lang="id-ID" sz="3600" dirty="0"/>
          </a:p>
          <a:p>
            <a:pPr>
              <a:defRPr/>
            </a:pPr>
            <a:r>
              <a:rPr lang="en-US" sz="3600" dirty="0"/>
              <a:t>Operator </a:t>
            </a:r>
            <a:r>
              <a:rPr lang="en-US" sz="3600" dirty="0" err="1"/>
              <a:t>dipersilakan</a:t>
            </a:r>
            <a:r>
              <a:rPr lang="en-US" sz="3600" dirty="0"/>
              <a:t> </a:t>
            </a:r>
            <a:r>
              <a:rPr lang="en-US" sz="3600" dirty="0" err="1"/>
              <a:t>memilih</a:t>
            </a:r>
            <a:r>
              <a:rPr lang="en-US" sz="3600" dirty="0"/>
              <a:t> </a:t>
            </a:r>
            <a:r>
              <a:rPr lang="en-US" sz="3600" dirty="0" err="1"/>
              <a:t>metoda</a:t>
            </a:r>
            <a:r>
              <a:rPr lang="en-US" sz="3600" dirty="0"/>
              <a:t> yang </a:t>
            </a:r>
            <a:r>
              <a:rPr lang="en-US" sz="3600" dirty="0" err="1"/>
              <a:t>cocok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mereka</a:t>
            </a:r>
            <a:endParaRPr lang="en-US" sz="3600" dirty="0"/>
          </a:p>
          <a:p>
            <a:pPr>
              <a:buFontTx/>
              <a:buNone/>
              <a:defRPr/>
            </a:pPr>
            <a:endParaRPr lang="id-ID" dirty="0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CAF9898F-EC19-42D6-BEAA-73E9F7CFD4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C5DD15-0C8B-4CD8-9C42-D9EB1B294165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A946-3185-4024-A602-66A216D5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Jam Sibuk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1E8CDAD7-4396-40A1-A35C-614F2E49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519064"/>
            <a:ext cx="8229600" cy="685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Consistent Busy Hour (TCBH)</a:t>
            </a:r>
            <a:endParaRPr lang="id-ID" sz="3600" b="1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id-ID" sz="1000" dirty="0"/>
          </a:p>
          <a:p>
            <a:pPr>
              <a:buFontTx/>
              <a:buNone/>
              <a:defRPr/>
            </a:pPr>
            <a:endParaRPr lang="id-ID" dirty="0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8EE511EE-1CDC-4CB1-8F7E-94CB76C518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A6890D-D7FA-4ADA-80AF-10943810703F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F0E0640-CB3D-4865-8E82-B4BC91FAC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2860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800" dirty="0" err="1">
                <a:latin typeface="+mn-lt"/>
              </a:rPr>
              <a:t>Perioda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satu</a:t>
            </a:r>
            <a:r>
              <a:rPr lang="en-US" sz="2800" dirty="0">
                <a:latin typeface="+mn-lt"/>
              </a:rPr>
              <a:t> jam, </a:t>
            </a:r>
            <a:r>
              <a:rPr lang="en-US" sz="2800" dirty="0" err="1">
                <a:latin typeface="+mn-lt"/>
              </a:rPr>
              <a:t>perioda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ini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sama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untuk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setiap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harinya</a:t>
            </a:r>
            <a:r>
              <a:rPr lang="en-US" sz="2800" dirty="0">
                <a:latin typeface="+mn-lt"/>
              </a:rPr>
              <a:t>, yang </a:t>
            </a:r>
            <a:r>
              <a:rPr lang="en-US" sz="2800" dirty="0" err="1">
                <a:latin typeface="+mn-lt"/>
              </a:rPr>
              <a:t>memberikan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hasil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pengukuran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trafik</a:t>
            </a:r>
            <a:r>
              <a:rPr lang="en-US" sz="2800" dirty="0">
                <a:latin typeface="+mn-lt"/>
              </a:rPr>
              <a:t> rata-rata </a:t>
            </a:r>
            <a:r>
              <a:rPr lang="en-US" sz="2800" dirty="0" err="1">
                <a:latin typeface="+mn-lt"/>
              </a:rPr>
              <a:t>tertinggi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selama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perioda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pengamatan</a:t>
            </a:r>
            <a:endParaRPr lang="en-US" sz="2800" dirty="0">
              <a:latin typeface="+mn-lt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lang="en-US" sz="2400" dirty="0">
                <a:latin typeface="+mn-lt"/>
              </a:rPr>
              <a:t>N = </a:t>
            </a:r>
            <a:r>
              <a:rPr lang="en-US" sz="2400" dirty="0" err="1">
                <a:latin typeface="+mn-lt"/>
              </a:rPr>
              <a:t>jumlah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hari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pengamatan</a:t>
            </a:r>
            <a:endParaRPr lang="en-US" sz="2400" dirty="0">
              <a:latin typeface="+mn-lt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lang="en-US" sz="2400" dirty="0">
                <a:latin typeface="+mn-lt"/>
              </a:rPr>
              <a:t>a</a:t>
            </a:r>
            <a:r>
              <a:rPr lang="en-US" sz="2400" baseline="-25000" dirty="0">
                <a:latin typeface="+mn-lt"/>
              </a:rPr>
              <a:t>n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>
                <a:latin typeface="+mn-lt"/>
                <a:sym typeface="Symbol" pitchFamily="18" charset="2"/>
              </a:rPr>
              <a:t></a:t>
            </a:r>
            <a:r>
              <a:rPr lang="en-US" sz="2400" dirty="0">
                <a:latin typeface="+mn-lt"/>
              </a:rPr>
              <a:t>) = </a:t>
            </a:r>
            <a:r>
              <a:rPr lang="en-US" sz="2400" dirty="0" err="1">
                <a:latin typeface="+mn-lt"/>
              </a:rPr>
              <a:t>trafik</a:t>
            </a:r>
            <a:r>
              <a:rPr lang="en-US" sz="2400" dirty="0">
                <a:latin typeface="+mn-lt"/>
              </a:rPr>
              <a:t> rata-rata yang </a:t>
            </a:r>
            <a:r>
              <a:rPr lang="en-US" sz="2400" dirty="0" err="1">
                <a:latin typeface="+mn-lt"/>
              </a:rPr>
              <a:t>terukur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selama</a:t>
            </a:r>
            <a:r>
              <a:rPr lang="en-US" sz="2400" dirty="0">
                <a:latin typeface="+mn-lt"/>
              </a:rPr>
              <a:t> interval 1-jam (</a:t>
            </a:r>
            <a:r>
              <a:rPr lang="en-US" sz="2400" dirty="0">
                <a:latin typeface="+mn-lt"/>
                <a:sym typeface="Symbol" pitchFamily="18" charset="2"/>
              </a:rPr>
              <a:t></a:t>
            </a:r>
            <a:r>
              <a:rPr lang="en-US" sz="2400" dirty="0">
                <a:latin typeface="+mn-lt"/>
              </a:rPr>
              <a:t>) </a:t>
            </a:r>
            <a:r>
              <a:rPr lang="en-US" sz="2400" dirty="0" err="1">
                <a:latin typeface="+mn-lt"/>
              </a:rPr>
              <a:t>pada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hari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ke</a:t>
            </a:r>
            <a:r>
              <a:rPr lang="en-US" sz="2400" dirty="0">
                <a:latin typeface="+mn-lt"/>
              </a:rPr>
              <a:t>-n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lang="en-US" sz="2400" dirty="0">
                <a:latin typeface="+mn-lt"/>
              </a:rPr>
              <a:t>max </a:t>
            </a:r>
            <a:r>
              <a:rPr lang="en-US" sz="2400" baseline="-25000" dirty="0">
                <a:latin typeface="+mn-lt"/>
                <a:sym typeface="Symbol" pitchFamily="18" charset="2"/>
              </a:rPr>
              <a:t></a:t>
            </a:r>
            <a:r>
              <a:rPr lang="en-US" sz="2400" dirty="0">
                <a:latin typeface="+mn-lt"/>
              </a:rPr>
              <a:t>a</a:t>
            </a:r>
            <a:r>
              <a:rPr lang="en-US" sz="2400" baseline="-25000" dirty="0">
                <a:latin typeface="+mn-lt"/>
              </a:rPr>
              <a:t>n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>
                <a:latin typeface="+mn-lt"/>
                <a:sym typeface="Symbol" pitchFamily="18" charset="2"/>
              </a:rPr>
              <a:t></a:t>
            </a:r>
            <a:r>
              <a:rPr lang="en-US" sz="2400" dirty="0">
                <a:latin typeface="+mn-lt"/>
              </a:rPr>
              <a:t>) = </a:t>
            </a:r>
            <a:r>
              <a:rPr lang="en-US" sz="2400" dirty="0" err="1">
                <a:latin typeface="+mn-lt"/>
              </a:rPr>
              <a:t>trafik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tertinggi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harian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dari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hari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ke</a:t>
            </a:r>
            <a:r>
              <a:rPr lang="en-US" sz="2400" dirty="0">
                <a:latin typeface="+mn-lt"/>
              </a:rPr>
              <a:t>-n</a:t>
            </a:r>
            <a:endParaRPr lang="id-ID" sz="2400" dirty="0">
              <a:latin typeface="+mn-lt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Blip>
                <a:blip r:embed="rId4"/>
              </a:buBlip>
              <a:defRPr/>
            </a:pPr>
            <a:endParaRPr lang="en-US" sz="2400" dirty="0">
              <a:latin typeface="+mn-lt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lang="en-US" sz="2400" dirty="0" err="1">
                <a:latin typeface="+mn-lt"/>
              </a:rPr>
              <a:t>Maka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</a:t>
            </a:r>
            <a:r>
              <a:rPr lang="en-US" sz="2400" baseline="-25000" dirty="0" err="1">
                <a:latin typeface="+mn-lt"/>
              </a:rPr>
              <a:t>TCBH</a:t>
            </a:r>
            <a:r>
              <a:rPr lang="en-US" sz="2400" dirty="0">
                <a:latin typeface="+mn-lt"/>
              </a:rPr>
              <a:t> = </a:t>
            </a:r>
            <a:r>
              <a:rPr lang="id-ID" sz="2400" dirty="0">
                <a:latin typeface="+mn-lt"/>
              </a:rPr>
              <a:t>  </a:t>
            </a:r>
            <a:endParaRPr lang="en-US" sz="2400" dirty="0">
              <a:latin typeface="+mn-lt"/>
            </a:endParaRPr>
          </a:p>
        </p:txBody>
      </p:sp>
      <p:pic>
        <p:nvPicPr>
          <p:cNvPr id="27654" name="Picture 4">
            <a:extLst>
              <a:ext uri="{FF2B5EF4-FFF2-40B4-BE49-F238E27FC236}">
                <a16:creationId xmlns:a16="http://schemas.microsoft.com/office/drawing/2014/main" id="{C1C4F1AE-113D-429A-AB94-B2D12D805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3250" y="5357813"/>
            <a:ext cx="31242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52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6B8E-5BB7-4D49-8E2A-F33CB480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Jam Sibuk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8C5AAE66-C2AB-4DB3-951E-4576C647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417910"/>
            <a:ext cx="8229600" cy="64293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Consistent Busy Hour (TCBH)</a:t>
            </a:r>
            <a:endParaRPr lang="id-ID" sz="3600" b="1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id-ID" sz="1000" dirty="0"/>
          </a:p>
          <a:p>
            <a:pPr>
              <a:buFontTx/>
              <a:buNone/>
              <a:defRPr/>
            </a:pPr>
            <a:endParaRPr lang="id-ID" dirty="0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3FDE024D-FCFC-43DA-905A-BAD33EA5AF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2718C-2175-4198-9D2C-478C95D23A3D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29701" name="Picture 2">
            <a:extLst>
              <a:ext uri="{FF2B5EF4-FFF2-40B4-BE49-F238E27FC236}">
                <a16:creationId xmlns:a16="http://schemas.microsoft.com/office/drawing/2014/main" id="{F51CAEF4-C0D6-4E7C-A869-82D4E8A96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8750" y="2060848"/>
            <a:ext cx="5286375" cy="425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7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859C-2C25-4DCD-9538-6ACD9FFB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Jam Sibuk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0789277D-C5FB-4422-9CC7-45FEDD8E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357313"/>
            <a:ext cx="8229600" cy="685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3600" b="1" dirty="0">
                <a:solidFill>
                  <a:srgbClr val="CC0000"/>
                </a:solidFill>
              </a:rPr>
              <a:t>Time Consistent Busy Hour (TCBH)</a:t>
            </a:r>
            <a:endParaRPr lang="id-ID" sz="3600" b="1" dirty="0">
              <a:solidFill>
                <a:srgbClr val="CC0000"/>
              </a:solidFill>
            </a:endParaRPr>
          </a:p>
          <a:p>
            <a:pPr>
              <a:defRPr/>
            </a:pPr>
            <a:endParaRPr lang="id-ID" sz="1000" dirty="0"/>
          </a:p>
          <a:p>
            <a:pPr>
              <a:buFontTx/>
              <a:buNone/>
              <a:defRPr/>
            </a:pPr>
            <a:endParaRPr lang="id-ID" dirty="0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FAA116F3-E6AF-4AEB-836A-787E3C80E7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F93011-766F-4B8A-8C88-DE12E4904D80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6A6136-6D69-4AC9-A449-3F73DBFB31B4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2286000"/>
          <a:ext cx="8001000" cy="24638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0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Hari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/jam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9.00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10.00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11.00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12.00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13.00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14.00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15.00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16.00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0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Senin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304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248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368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392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351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289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285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194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0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Selasa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334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240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360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334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305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219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280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170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0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Rabu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314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201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335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360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342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299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235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143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0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Kamis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305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224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361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329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315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239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287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116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0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Jum’at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297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242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308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391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300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298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255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125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3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Total 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1554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1155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1732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u="sng">
                          <a:latin typeface="Times New Roman"/>
                          <a:ea typeface="Times New Roman"/>
                          <a:cs typeface="Times New Roman"/>
                        </a:rPr>
                        <a:t>1806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1613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1404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1342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748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831" name="Rectangle 7">
            <a:extLst>
              <a:ext uri="{FF2B5EF4-FFF2-40B4-BE49-F238E27FC236}">
                <a16:creationId xmlns:a16="http://schemas.microsoft.com/office/drawing/2014/main" id="{6D4E685F-3155-4070-B939-1607608C9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5214938"/>
            <a:ext cx="8001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Berdasarkan TCBH, maka jam sibuk adalah jam 12.00 dan besarnya trafik rata-rata:</a:t>
            </a:r>
            <a:r>
              <a:rPr lang="id-ID" altLang="id-ID" sz="1800">
                <a:latin typeface="Arial" panose="020B0604020202020204" pitchFamily="34" charset="0"/>
              </a:rPr>
              <a:t>  </a:t>
            </a:r>
            <a:r>
              <a:rPr lang="en-US" altLang="id-ID" sz="1800">
                <a:latin typeface="Arial" panose="020B0604020202020204" pitchFamily="34" charset="0"/>
              </a:rPr>
              <a:t>1806 : 5 = 361.2</a:t>
            </a:r>
            <a:endParaRPr lang="id-ID" altLang="id-ID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2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FF31-E57B-4D0B-837D-B15F4784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Jam Sibuk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4C540D0E-FA30-4488-8006-E4CD38D12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357313"/>
            <a:ext cx="8229600" cy="685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3600" b="1" dirty="0">
                <a:solidFill>
                  <a:srgbClr val="CC0000"/>
                </a:solidFill>
              </a:rPr>
              <a:t>Bouncing Busy Hour (BBH)</a:t>
            </a:r>
            <a:endParaRPr lang="id-ID" sz="1000" dirty="0"/>
          </a:p>
          <a:p>
            <a:pPr>
              <a:buFontTx/>
              <a:buNone/>
              <a:defRPr/>
            </a:pPr>
            <a:endParaRPr lang="id-ID" dirty="0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116E5833-EBBE-4E38-9DF3-B8C65B070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DFCE6E-E4A4-423B-93C0-69AFDA98064D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2045FAE-195F-4F72-9B91-EC306D273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133600"/>
            <a:ext cx="82867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000" i="1" dirty="0" err="1">
                <a:solidFill>
                  <a:srgbClr val="FB6E47"/>
                </a:solidFill>
                <a:latin typeface="Arial" charset="0"/>
              </a:rPr>
              <a:t>Bouncing Busy Hour (BBH) </a:t>
            </a:r>
            <a:r>
              <a:rPr lang="en-US" sz="2000" dirty="0" err="1">
                <a:latin typeface="Arial" charset="0"/>
              </a:rPr>
              <a:t>yang dikenal juga dengan </a:t>
            </a:r>
            <a:r>
              <a:rPr lang="en-US" sz="2000" i="1" dirty="0">
                <a:solidFill>
                  <a:srgbClr val="FB6E47"/>
                </a:solidFill>
                <a:latin typeface="Arial" charset="0"/>
              </a:rPr>
              <a:t>Post Selected Busy Hour (PSBH).</a:t>
            </a:r>
            <a:endParaRPr lang="id-ID" sz="2000" i="1" dirty="0">
              <a:solidFill>
                <a:srgbClr val="FB6E47"/>
              </a:solidFill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id-ID" sz="2000" dirty="0">
                <a:latin typeface="Arial" charset="0"/>
              </a:rPr>
              <a:t>Metode yang digunakan biasanya </a:t>
            </a:r>
            <a:r>
              <a:rPr lang="id-ID" sz="2000" i="1" dirty="0">
                <a:solidFill>
                  <a:srgbClr val="FB6E47"/>
                </a:solidFill>
                <a:latin typeface="Arial" charset="0"/>
              </a:rPr>
              <a:t>Average Daily Peak  Hour </a:t>
            </a:r>
            <a:r>
              <a:rPr lang="id-ID" sz="2000" dirty="0">
                <a:latin typeface="Arial" charset="0"/>
              </a:rPr>
              <a:t>(ADPH)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charset="0"/>
              </a:rPr>
              <a:t>Jam </a:t>
            </a:r>
            <a:r>
              <a:rPr lang="en-US" sz="2000" dirty="0" err="1">
                <a:latin typeface="Arial" charset="0"/>
              </a:rPr>
              <a:t>tersibuk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ditentukan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berbeda-beda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untuk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setiap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harinya</a:t>
            </a:r>
            <a:r>
              <a:rPr lang="en-US" sz="2000" dirty="0">
                <a:latin typeface="Arial" charset="0"/>
              </a:rPr>
              <a:t> (</a:t>
            </a:r>
            <a:r>
              <a:rPr lang="en-US" sz="2000" i="1" dirty="0">
                <a:latin typeface="Arial" charset="0"/>
              </a:rPr>
              <a:t>different time for different days</a:t>
            </a:r>
            <a:r>
              <a:rPr lang="en-US" sz="2000" dirty="0">
                <a:latin typeface="Arial" charset="0"/>
              </a:rPr>
              <a:t>), </a:t>
            </a:r>
            <a:r>
              <a:rPr lang="en-US" sz="2000" dirty="0" err="1">
                <a:latin typeface="Arial" charset="0"/>
              </a:rPr>
              <a:t>lalu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dirata-ratakan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selama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perioda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pengamatan</a:t>
            </a:r>
            <a:endParaRPr lang="id-ID" sz="2000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400" dirty="0" err="1">
                <a:latin typeface="Arial" charset="0"/>
              </a:rPr>
              <a:t>Bila</a:t>
            </a:r>
            <a:r>
              <a:rPr lang="en-US" sz="2400" dirty="0">
                <a:latin typeface="Arial" charset="0"/>
              </a:rPr>
              <a:t> :</a:t>
            </a:r>
            <a:endParaRPr lang="id-ID" sz="2400" dirty="0">
              <a:latin typeface="Arial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charset="0"/>
              </a:rPr>
              <a:t>N = </a:t>
            </a:r>
            <a:r>
              <a:rPr lang="en-US" sz="2000" dirty="0" err="1">
                <a:latin typeface="Arial" charset="0"/>
              </a:rPr>
              <a:t>jumlah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hari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pengamatan</a:t>
            </a:r>
            <a:endParaRPr lang="id-ID" sz="2000" dirty="0">
              <a:latin typeface="Arial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charset="0"/>
              </a:rPr>
              <a:t>a</a:t>
            </a:r>
            <a:r>
              <a:rPr lang="en-US" sz="2000" baseline="-25000" dirty="0">
                <a:latin typeface="Arial" charset="0"/>
              </a:rPr>
              <a:t>n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>
                <a:latin typeface="Arial" charset="0"/>
                <a:sym typeface="Symbol" pitchFamily="18" charset="2"/>
              </a:rPr>
              <a:t></a:t>
            </a:r>
            <a:r>
              <a:rPr lang="en-US" sz="2000" dirty="0">
                <a:latin typeface="Arial" charset="0"/>
              </a:rPr>
              <a:t>) = </a:t>
            </a:r>
            <a:r>
              <a:rPr lang="en-US" sz="2000" dirty="0" err="1">
                <a:latin typeface="Arial" charset="0"/>
              </a:rPr>
              <a:t>trafik</a:t>
            </a:r>
            <a:r>
              <a:rPr lang="en-US" sz="2000" dirty="0">
                <a:latin typeface="Arial" charset="0"/>
              </a:rPr>
              <a:t> rata-rata yang </a:t>
            </a:r>
            <a:r>
              <a:rPr lang="en-US" sz="2000" dirty="0" err="1">
                <a:latin typeface="Arial" charset="0"/>
              </a:rPr>
              <a:t>terukur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selama</a:t>
            </a:r>
            <a:r>
              <a:rPr lang="en-US" sz="2000" dirty="0">
                <a:latin typeface="Arial" charset="0"/>
              </a:rPr>
              <a:t> interval 1-jam (</a:t>
            </a:r>
            <a:r>
              <a:rPr lang="en-US" sz="2000" dirty="0">
                <a:latin typeface="Arial" charset="0"/>
                <a:sym typeface="Symbol" pitchFamily="18" charset="2"/>
              </a:rPr>
              <a:t></a:t>
            </a:r>
            <a:r>
              <a:rPr lang="en-US" sz="2000" dirty="0">
                <a:latin typeface="Arial" charset="0"/>
              </a:rPr>
              <a:t>) </a:t>
            </a:r>
            <a:r>
              <a:rPr lang="en-US" sz="2000" dirty="0" err="1">
                <a:latin typeface="Arial" charset="0"/>
              </a:rPr>
              <a:t>pada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hari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ke</a:t>
            </a:r>
            <a:r>
              <a:rPr lang="en-US" sz="2000" dirty="0">
                <a:latin typeface="Arial" charset="0"/>
              </a:rPr>
              <a:t>-n</a:t>
            </a:r>
            <a:endParaRPr lang="id-ID" sz="2000" dirty="0">
              <a:latin typeface="Arial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000" dirty="0">
                <a:latin typeface="Arial" charset="0"/>
              </a:rPr>
              <a:t>max </a:t>
            </a:r>
            <a:r>
              <a:rPr lang="en-US" sz="2000" baseline="-25000" dirty="0">
                <a:latin typeface="Arial" charset="0"/>
                <a:sym typeface="Symbol" pitchFamily="18" charset="2"/>
              </a:rPr>
              <a:t></a:t>
            </a:r>
            <a:r>
              <a:rPr lang="en-US" sz="2000" dirty="0">
                <a:latin typeface="Arial" charset="0"/>
              </a:rPr>
              <a:t>a</a:t>
            </a:r>
            <a:r>
              <a:rPr lang="en-US" sz="2000" baseline="-25000" dirty="0">
                <a:latin typeface="Arial" charset="0"/>
              </a:rPr>
              <a:t>n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dirty="0">
                <a:latin typeface="Arial" charset="0"/>
                <a:sym typeface="Symbol" pitchFamily="18" charset="2"/>
              </a:rPr>
              <a:t></a:t>
            </a:r>
            <a:r>
              <a:rPr lang="en-US" sz="2000" dirty="0">
                <a:latin typeface="Arial" charset="0"/>
              </a:rPr>
              <a:t>) = </a:t>
            </a:r>
            <a:r>
              <a:rPr lang="en-US" sz="2000" dirty="0" err="1">
                <a:latin typeface="Arial" charset="0"/>
              </a:rPr>
              <a:t>trafik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tertinggi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harian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dari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hari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ke</a:t>
            </a:r>
            <a:r>
              <a:rPr lang="en-US" sz="2000" dirty="0">
                <a:latin typeface="Arial" charset="0"/>
              </a:rPr>
              <a:t>-n</a:t>
            </a:r>
            <a:endParaRPr lang="id-ID" sz="2000" dirty="0">
              <a:latin typeface="Arial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endParaRPr lang="id-ID" sz="1000" dirty="0">
              <a:latin typeface="Arial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000" dirty="0" err="1">
                <a:latin typeface="Arial" charset="0"/>
              </a:rPr>
              <a:t>Maka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dirty="0" err="1">
                <a:latin typeface="Arial" charset="0"/>
              </a:rPr>
              <a:t>a</a:t>
            </a:r>
            <a:r>
              <a:rPr lang="en-US" sz="2000" baseline="-25000" dirty="0" err="1">
                <a:latin typeface="Arial" charset="0"/>
              </a:rPr>
              <a:t>ADPH</a:t>
            </a:r>
            <a:r>
              <a:rPr lang="en-US" sz="2000" dirty="0">
                <a:latin typeface="Arial" charset="0"/>
              </a:rPr>
              <a:t> =</a:t>
            </a:r>
            <a:r>
              <a:rPr lang="id-ID" sz="2000" dirty="0">
                <a:latin typeface="Arial" charset="0"/>
              </a:rPr>
              <a:t> </a:t>
            </a:r>
            <a:endParaRPr lang="id-ID" sz="2800" dirty="0">
              <a:latin typeface="+mn-lt"/>
            </a:endParaRPr>
          </a:p>
        </p:txBody>
      </p:sp>
      <p:pic>
        <p:nvPicPr>
          <p:cNvPr id="33798" name="Picture 4">
            <a:extLst>
              <a:ext uri="{FF2B5EF4-FFF2-40B4-BE49-F238E27FC236}">
                <a16:creationId xmlns:a16="http://schemas.microsoft.com/office/drawing/2014/main" id="{ED7568CA-4199-4A13-B1F7-91B3F0756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14688" y="5715000"/>
            <a:ext cx="2286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38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8FFE-2D65-47F7-935B-96099A59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Jam Sibuk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868D649-A0B6-4BDD-B19C-565A92A2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357313"/>
            <a:ext cx="8229600" cy="685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3600" b="1" dirty="0">
                <a:solidFill>
                  <a:srgbClr val="CC0000"/>
                </a:solidFill>
              </a:rPr>
              <a:t>Bouncing Busy Hour (BBH)</a:t>
            </a:r>
            <a:endParaRPr lang="id-ID" sz="1000" dirty="0"/>
          </a:p>
          <a:p>
            <a:pPr>
              <a:buFontTx/>
              <a:buNone/>
              <a:defRPr/>
            </a:pPr>
            <a:endParaRPr lang="id-ID" dirty="0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688307E3-C3ED-4297-87C0-7E507B6D0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5EE5D1-6C85-477F-ADD6-E588E235EF5E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35845" name="Picture 2">
            <a:extLst>
              <a:ext uri="{FF2B5EF4-FFF2-40B4-BE49-F238E27FC236}">
                <a16:creationId xmlns:a16="http://schemas.microsoft.com/office/drawing/2014/main" id="{9244B431-D031-4402-9C21-BA233910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7375" y="2071688"/>
            <a:ext cx="5286375" cy="420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106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47BD-AC74-42C8-9BE6-B4713478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Jam Sibuk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40D0826-403C-42D9-8B5B-783CE1DE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357313"/>
            <a:ext cx="8229600" cy="685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Bouncing Busy Hour (BBH)</a:t>
            </a:r>
            <a:endParaRPr lang="id-ID" sz="1000" dirty="0"/>
          </a:p>
          <a:p>
            <a:pPr>
              <a:buFontTx/>
              <a:buNone/>
              <a:defRPr/>
            </a:pPr>
            <a:endParaRPr lang="id-ID" dirty="0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9333E925-9F17-4B1B-B34D-6E24C6184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36954E-167C-4332-80CB-EEB87C9E3A8D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95B562-C1BB-4A73-9A45-C0C029431681}"/>
              </a:ext>
            </a:extLst>
          </p:cNvPr>
          <p:cNvGraphicFramePr>
            <a:graphicFrameLocks noGrp="1"/>
          </p:cNvGraphicFramePr>
          <p:nvPr/>
        </p:nvGraphicFramePr>
        <p:xfrm>
          <a:off x="500063" y="2357438"/>
          <a:ext cx="8143872" cy="2214563"/>
        </p:xfrm>
        <a:graphic>
          <a:graphicData uri="http://schemas.openxmlformats.org/drawingml/2006/table">
            <a:tbl>
              <a:tblPr/>
              <a:tblGrid>
                <a:gridCol w="128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5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5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5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56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latin typeface="Times New Roman"/>
                          <a:ea typeface="Times New Roman"/>
                          <a:cs typeface="Times New Roman"/>
                        </a:rPr>
                        <a:t>Hari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/jam</a:t>
                      </a:r>
                      <a:endParaRPr lang="id-ID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id-ID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9.00</a:t>
                      </a:r>
                      <a:endParaRPr lang="id-ID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10.00</a:t>
                      </a:r>
                      <a:endParaRPr lang="id-ID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11.00</a:t>
                      </a:r>
                      <a:endParaRPr lang="id-ID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12.00</a:t>
                      </a:r>
                      <a:endParaRPr lang="id-ID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13.00</a:t>
                      </a:r>
                      <a:endParaRPr lang="id-ID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14.00</a:t>
                      </a:r>
                      <a:endParaRPr lang="id-ID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15.00</a:t>
                      </a:r>
                      <a:endParaRPr lang="id-ID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16.00</a:t>
                      </a:r>
                      <a:endParaRPr lang="id-ID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Senin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304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248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368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u="sng" dirty="0">
                          <a:latin typeface="Times New Roman"/>
                          <a:ea typeface="Times New Roman"/>
                          <a:cs typeface="Times New Roman"/>
                        </a:rPr>
                        <a:t>392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351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289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285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194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Selasa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334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240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u="sng">
                          <a:latin typeface="Times New Roman"/>
                          <a:ea typeface="Times New Roman"/>
                          <a:cs typeface="Times New Roman"/>
                        </a:rPr>
                        <a:t>360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334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305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219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280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170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Rabu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314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201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335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u="sng">
                          <a:latin typeface="Times New Roman"/>
                          <a:ea typeface="Times New Roman"/>
                          <a:cs typeface="Times New Roman"/>
                        </a:rPr>
                        <a:t>360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342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299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235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143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2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Kamis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305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224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u="sng">
                          <a:latin typeface="Times New Roman"/>
                          <a:ea typeface="Times New Roman"/>
                          <a:cs typeface="Times New Roman"/>
                        </a:rPr>
                        <a:t>361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329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315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239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287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116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2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Jum’at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297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242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308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u="sng" dirty="0">
                          <a:latin typeface="Times New Roman"/>
                          <a:ea typeface="Times New Roman"/>
                          <a:cs typeface="Times New Roman"/>
                        </a:rPr>
                        <a:t>391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300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298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255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125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65" name="Rectangle 6">
            <a:extLst>
              <a:ext uri="{FF2B5EF4-FFF2-40B4-BE49-F238E27FC236}">
                <a16:creationId xmlns:a16="http://schemas.microsoft.com/office/drawing/2014/main" id="{6F75421F-FEEB-4C32-B930-F5703C965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4929188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Dengan BBH, besar trafik adalah :</a:t>
            </a:r>
            <a:endParaRPr lang="id-ID" altLang="id-ID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392+360+360+361+391=1864:5 = 372.8</a:t>
            </a:r>
            <a:endParaRPr lang="id-ID" altLang="id-ID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36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BC1B-F3BA-447D-A8FB-A33A8B78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Jam Sibuk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8ED47127-9DA4-40D1-85EB-B6EE8351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628800"/>
            <a:ext cx="8229600" cy="685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 Daily Measurement Hour (FDMH)</a:t>
            </a:r>
            <a:endParaRPr lang="id-ID" sz="1000" dirty="0"/>
          </a:p>
          <a:p>
            <a:pPr>
              <a:buFontTx/>
              <a:buNone/>
              <a:defRPr/>
            </a:pPr>
            <a:endParaRPr lang="id-ID" dirty="0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432228C5-7EB4-41C7-9CFE-132C14098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578B92-F031-485B-9543-289B5846C231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86BC819-B5D2-465C-8116-BF2A22F9B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500313"/>
            <a:ext cx="8215312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800" dirty="0" err="1">
                <a:latin typeface="+mn-lt"/>
              </a:rPr>
              <a:t>Selang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satu</a:t>
            </a:r>
            <a:r>
              <a:rPr lang="en-US" sz="2800" dirty="0">
                <a:latin typeface="+mn-lt"/>
              </a:rPr>
              <a:t> jam </a:t>
            </a:r>
            <a:r>
              <a:rPr lang="en-US" sz="2800" dirty="0" err="1">
                <a:latin typeface="+mn-lt"/>
              </a:rPr>
              <a:t>pengukuran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trafik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sudah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ditentukan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sebelumnya</a:t>
            </a:r>
            <a:r>
              <a:rPr lang="en-US" sz="2800" dirty="0">
                <a:latin typeface="+mn-lt"/>
              </a:rPr>
              <a:t> (</a:t>
            </a:r>
            <a:r>
              <a:rPr lang="en-US" sz="2800" dirty="0" err="1">
                <a:latin typeface="+mn-lt"/>
              </a:rPr>
              <a:t>misalnya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antara</a:t>
            </a:r>
            <a:r>
              <a:rPr lang="en-US" sz="2800" dirty="0">
                <a:latin typeface="+mn-lt"/>
              </a:rPr>
              <a:t> </a:t>
            </a:r>
            <a:r>
              <a:rPr lang="id-ID" sz="2800" dirty="0">
                <a:latin typeface="+mn-lt"/>
              </a:rPr>
              <a:t>10.00 </a:t>
            </a:r>
            <a:r>
              <a:rPr lang="en-US" sz="2800" dirty="0">
                <a:latin typeface="+mn-lt"/>
              </a:rPr>
              <a:t>-1</a:t>
            </a:r>
            <a:r>
              <a:rPr lang="id-ID" sz="2800" dirty="0">
                <a:latin typeface="+mn-lt"/>
              </a:rPr>
              <a:t>1,00</a:t>
            </a:r>
            <a:r>
              <a:rPr lang="en-US" sz="2800" dirty="0">
                <a:latin typeface="+mn-lt"/>
              </a:rPr>
              <a:t>)</a:t>
            </a:r>
            <a:endParaRPr lang="id-ID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endParaRPr lang="id-ID" sz="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id-ID" sz="2800" dirty="0">
                <a:latin typeface="+mn-lt"/>
              </a:rPr>
              <a:t>T</a:t>
            </a:r>
            <a:r>
              <a:rPr lang="en-US" sz="2800" dirty="0" err="1">
                <a:latin typeface="+mn-lt"/>
              </a:rPr>
              <a:t>rafik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hasil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pengukuran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dirata-ratakan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selama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perioda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pengamatan</a:t>
            </a:r>
            <a:r>
              <a:rPr lang="en-US" sz="2800" dirty="0">
                <a:latin typeface="+mn-lt"/>
              </a:rPr>
              <a:t> (</a:t>
            </a:r>
            <a:r>
              <a:rPr lang="en-US" sz="2800" dirty="0" err="1">
                <a:latin typeface="+mn-lt"/>
              </a:rPr>
              <a:t>selama</a:t>
            </a:r>
            <a:r>
              <a:rPr lang="en-US" sz="2800" dirty="0">
                <a:latin typeface="+mn-lt"/>
              </a:rPr>
              <a:t> 10 </a:t>
            </a:r>
            <a:r>
              <a:rPr lang="en-US" sz="2800" dirty="0" err="1">
                <a:latin typeface="+mn-lt"/>
              </a:rPr>
              <a:t>hari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misalnya</a:t>
            </a:r>
            <a:r>
              <a:rPr lang="en-US" sz="28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268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9EEA-00EF-40FC-9D7A-94090417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Jam Sibuk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196221ED-9EC9-4DB1-A4D8-8DB6AD00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685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 Daily Measurement Hour (FDMH)</a:t>
            </a:r>
            <a:endParaRPr lang="id-ID" sz="1000" dirty="0"/>
          </a:p>
          <a:p>
            <a:pPr>
              <a:buFontTx/>
              <a:buNone/>
              <a:defRPr/>
            </a:pPr>
            <a:endParaRPr lang="id-ID" dirty="0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76286E01-6FF7-4EBE-8DAE-DCE05CCC4C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3FA936-8F1B-481B-8F6D-5AB19AAE5A8F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1989" name="Picture 2">
            <a:extLst>
              <a:ext uri="{FF2B5EF4-FFF2-40B4-BE49-F238E27FC236}">
                <a16:creationId xmlns:a16="http://schemas.microsoft.com/office/drawing/2014/main" id="{986F1AC9-C148-4796-87F1-FDA88355B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8813" y="2214563"/>
            <a:ext cx="46704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6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841C-1FE8-4523-9B89-674E0B3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Variasi Trafik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14FF78FB-DF48-45DD-9B7D-C3D44CE6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altLang="id-ID"/>
              <a:t>Facts</a:t>
            </a:r>
          </a:p>
          <a:p>
            <a:pPr lvl="1"/>
            <a:r>
              <a:rPr lang="id-ID" altLang="id-ID"/>
              <a:t>Trafik akan sangat bervariasi tergantung pada aktivitas masyarakat pengguna sistem telekomunikasi</a:t>
            </a:r>
          </a:p>
          <a:p>
            <a:pPr lvl="1"/>
            <a:r>
              <a:rPr lang="id-ID" altLang="id-ID"/>
              <a:t>Trafik dibangkitkan oleh setiap pelanggan yang ketika melakukan panggilan tidak tergantung (independent) pada pelanggan yang lain</a:t>
            </a:r>
          </a:p>
          <a:p>
            <a:pPr>
              <a:buFontTx/>
              <a:buNone/>
            </a:pPr>
            <a:endParaRPr lang="id-ID" altLang="id-ID"/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85349A15-9BB5-4BB8-B9C8-E3EEC61F9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7232AB-0527-4382-8B9E-90A89F59BA1E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3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DACD-7279-4529-A497-63E180FC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Jam Sibuk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CFA1CC9-2588-454E-889D-8AAE8705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685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 Daily Measurement Hour (FDMH)</a:t>
            </a:r>
            <a:endParaRPr lang="id-ID" sz="1000" dirty="0"/>
          </a:p>
          <a:p>
            <a:pPr>
              <a:buFontTx/>
              <a:buNone/>
              <a:defRPr/>
            </a:pPr>
            <a:endParaRPr lang="id-ID" dirty="0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870EA307-996B-4C9D-A2CF-B6C5D3C335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9EC8EF-1DCB-440C-A34F-170664AC81B4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9BBF0B-7C2B-4162-92E2-8C1B2409733D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2286000"/>
          <a:ext cx="8001000" cy="24638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0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Hari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/jam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9.00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10.00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11.00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12.00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13.00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14.00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15.00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16.00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0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Senin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304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248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368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392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351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289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285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194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0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Selasa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334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240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360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334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305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219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280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170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0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Rabu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314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201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335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360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342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299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235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143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0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Kamis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305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224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361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329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315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239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287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116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0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Jum’at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297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242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308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391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300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298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255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125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3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Total 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1554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1155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1732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0" u="none" dirty="0">
                          <a:latin typeface="Times New Roman"/>
                          <a:ea typeface="Times New Roman"/>
                          <a:cs typeface="Times New Roman"/>
                        </a:rPr>
                        <a:t>1806</a:t>
                      </a:r>
                      <a:endParaRPr lang="id-ID" sz="2000" b="0" u="none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1613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1404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1342</a:t>
                      </a:r>
                      <a:endParaRPr lang="id-ID" sz="2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748</a:t>
                      </a:r>
                      <a:endParaRPr lang="id-ID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119" name="Rectangle 6">
            <a:extLst>
              <a:ext uri="{FF2B5EF4-FFF2-40B4-BE49-F238E27FC236}">
                <a16:creationId xmlns:a16="http://schemas.microsoft.com/office/drawing/2014/main" id="{23FA721E-CD96-4B23-B092-0433F2E12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5072063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Dengan </a:t>
            </a:r>
            <a:r>
              <a:rPr lang="id-ID" altLang="id-ID" sz="1800">
                <a:latin typeface="Arial" panose="020B0604020202020204" pitchFamily="34" charset="0"/>
              </a:rPr>
              <a:t>FDM</a:t>
            </a:r>
            <a:r>
              <a:rPr lang="en-US" altLang="id-ID" sz="1800">
                <a:latin typeface="Arial" panose="020B0604020202020204" pitchFamily="34" charset="0"/>
              </a:rPr>
              <a:t>H, besar trafik adalah :</a:t>
            </a:r>
            <a:endParaRPr lang="id-ID" altLang="id-ID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d-ID" sz="1800">
                <a:latin typeface="Arial" panose="020B0604020202020204" pitchFamily="34" charset="0"/>
              </a:rPr>
              <a:t>3</a:t>
            </a:r>
            <a:r>
              <a:rPr lang="id-ID" altLang="id-ID" sz="1800">
                <a:latin typeface="Arial" panose="020B0604020202020204" pitchFamily="34" charset="0"/>
              </a:rPr>
              <a:t>68</a:t>
            </a:r>
            <a:r>
              <a:rPr lang="en-US" altLang="id-ID" sz="1800">
                <a:latin typeface="Arial" panose="020B0604020202020204" pitchFamily="34" charset="0"/>
              </a:rPr>
              <a:t>+360+3</a:t>
            </a:r>
            <a:r>
              <a:rPr lang="id-ID" altLang="id-ID" sz="1800">
                <a:latin typeface="Arial" panose="020B0604020202020204" pitchFamily="34" charset="0"/>
              </a:rPr>
              <a:t>35</a:t>
            </a:r>
            <a:r>
              <a:rPr lang="en-US" altLang="id-ID" sz="1800">
                <a:latin typeface="Arial" panose="020B0604020202020204" pitchFamily="34" charset="0"/>
              </a:rPr>
              <a:t>+361+3</a:t>
            </a:r>
            <a:r>
              <a:rPr lang="id-ID" altLang="id-ID" sz="1800">
                <a:latin typeface="Arial" panose="020B0604020202020204" pitchFamily="34" charset="0"/>
              </a:rPr>
              <a:t>08</a:t>
            </a:r>
            <a:r>
              <a:rPr lang="en-US" altLang="id-ID" sz="1800">
                <a:latin typeface="Arial" panose="020B0604020202020204" pitchFamily="34" charset="0"/>
              </a:rPr>
              <a:t>=</a:t>
            </a:r>
            <a:r>
              <a:rPr lang="id-ID" altLang="id-ID" sz="1800">
                <a:latin typeface="Arial" panose="020B0604020202020204" pitchFamily="34" charset="0"/>
              </a:rPr>
              <a:t> 1732 </a:t>
            </a:r>
            <a:r>
              <a:rPr lang="en-US" altLang="id-ID" sz="1800">
                <a:latin typeface="Arial" panose="020B0604020202020204" pitchFamily="34" charset="0"/>
              </a:rPr>
              <a:t>:5 = </a:t>
            </a:r>
            <a:r>
              <a:rPr lang="id-ID" altLang="id-ID" sz="1800">
                <a:latin typeface="Arial" panose="020B0604020202020204" pitchFamily="34" charset="0"/>
              </a:rPr>
              <a:t>346.4</a:t>
            </a:r>
          </a:p>
        </p:txBody>
      </p:sp>
    </p:spTree>
    <p:extLst>
      <p:ext uri="{BB962C8B-B14F-4D97-AF65-F5344CB8AC3E}">
        <p14:creationId xmlns:p14="http://schemas.microsoft.com/office/powerpoint/2010/main" val="437100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9D8C-B2B4-49FD-97B5-7A8B8556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Kongesti Trafik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1921A7AE-C4FF-4334-BFEC-A15A81EC8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410F26-50B6-4AF6-8BA0-D021BD31B1BC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Content Placeholder 9">
            <a:extLst>
              <a:ext uri="{FF2B5EF4-FFF2-40B4-BE49-F238E27FC236}">
                <a16:creationId xmlns:a16="http://schemas.microsoft.com/office/drawing/2014/main" id="{DA8EB856-D7FF-40E9-9941-640B82CE8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500188"/>
            <a:ext cx="8229600" cy="3214687"/>
          </a:xfrm>
        </p:spPr>
        <p:txBody>
          <a:bodyPr/>
          <a:lstStyle/>
          <a:p>
            <a:r>
              <a:rPr lang="id-ID" altLang="id-ID" sz="2800" b="1">
                <a:solidFill>
                  <a:srgbClr val="7030A0"/>
                </a:solidFill>
              </a:rPr>
              <a:t>Kongesti </a:t>
            </a:r>
            <a:r>
              <a:rPr lang="id-ID" altLang="id-ID" sz="2800"/>
              <a:t>adalah suatu keadaan dimana semua server sedang dalam keadaan diduduki serempak pada satu waktu</a:t>
            </a:r>
          </a:p>
          <a:p>
            <a:r>
              <a:rPr lang="id-ID" altLang="id-ID" sz="2800"/>
              <a:t>Penanganan terhadap panggilan-panggilan yang datang pada saat kongesti bergantung kepada sistem operasi server yang ada</a:t>
            </a:r>
          </a:p>
          <a:p>
            <a:endParaRPr lang="id-ID" altLang="id-ID"/>
          </a:p>
        </p:txBody>
      </p:sp>
      <p:pic>
        <p:nvPicPr>
          <p:cNvPr id="46085" name="Picture 2">
            <a:extLst>
              <a:ext uri="{FF2B5EF4-FFF2-40B4-BE49-F238E27FC236}">
                <a16:creationId xmlns:a16="http://schemas.microsoft.com/office/drawing/2014/main" id="{61F389BF-F648-45F5-9B4C-BCF57DBF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5875" y="4643438"/>
            <a:ext cx="6880225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866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7C32-19DB-40A5-9A23-CD85C49C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Kongesti Trafik</a:t>
            </a: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D7CC82FD-CD1B-48B8-95A8-9AEFF53CEA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572527-0471-4636-8022-732B944785CA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76E4AB7-2880-4868-839C-38031F47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500188"/>
            <a:ext cx="8358188" cy="42148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 system (lost call cleared)</a:t>
            </a:r>
            <a:endParaRPr lang="id-ID" sz="3600" b="1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Tx/>
              <a:buNone/>
              <a:defRPr/>
            </a:pPr>
            <a:endParaRPr lang="id-ID" sz="800" b="1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2200" dirty="0" err="1"/>
              <a:t>Pada</a:t>
            </a:r>
            <a:r>
              <a:rPr lang="en-US" sz="2200" dirty="0"/>
              <a:t> s</a:t>
            </a:r>
            <a:r>
              <a:rPr lang="id-ID" sz="2200" dirty="0"/>
              <a:t>i</a:t>
            </a:r>
            <a:r>
              <a:rPr lang="en-US" sz="2200" dirty="0"/>
              <a:t>stem </a:t>
            </a:r>
            <a:r>
              <a:rPr lang="en-US" sz="2200" dirty="0" err="1"/>
              <a:t>ini</a:t>
            </a:r>
            <a:r>
              <a:rPr lang="en-US" sz="2200" dirty="0"/>
              <a:t>, </a:t>
            </a:r>
            <a:r>
              <a:rPr lang="en-US" sz="2200" dirty="0" err="1"/>
              <a:t>panggilan</a:t>
            </a:r>
            <a:r>
              <a:rPr lang="en-US" sz="2200" dirty="0"/>
              <a:t> yang </a:t>
            </a:r>
            <a:r>
              <a:rPr lang="en-US" sz="2200" dirty="0" err="1"/>
              <a:t>dat</a:t>
            </a:r>
            <a:r>
              <a:rPr lang="id-ID" sz="2200" dirty="0"/>
              <a:t>a</a:t>
            </a:r>
            <a:r>
              <a:rPr lang="en-US" sz="2200" dirty="0" err="1"/>
              <a:t>ng</a:t>
            </a:r>
            <a:r>
              <a:rPr lang="en-US" sz="2200" dirty="0"/>
              <a:t> </a:t>
            </a:r>
            <a:r>
              <a:rPr lang="en-US" sz="2200" dirty="0" err="1"/>
              <a:t>saat</a:t>
            </a:r>
            <a:r>
              <a:rPr lang="en-US" sz="2200" dirty="0"/>
              <a:t> </a:t>
            </a:r>
            <a:r>
              <a:rPr lang="en-US" sz="2200" dirty="0" err="1"/>
              <a:t>seluruh</a:t>
            </a:r>
            <a:r>
              <a:rPr lang="en-US" sz="2200" dirty="0"/>
              <a:t> </a:t>
            </a:r>
            <a:r>
              <a:rPr lang="en-US" sz="2200" dirty="0" err="1"/>
              <a:t>sirkit</a:t>
            </a:r>
            <a:r>
              <a:rPr lang="en-US" sz="2200" dirty="0"/>
              <a:t> </a:t>
            </a:r>
            <a:r>
              <a:rPr lang="en-US" sz="2200" dirty="0" err="1"/>
              <a:t>sibuk</a:t>
            </a:r>
            <a:r>
              <a:rPr lang="en-US" sz="2200" dirty="0"/>
              <a:t>,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ditolak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dibuang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s</a:t>
            </a:r>
            <a:r>
              <a:rPr lang="id-ID" sz="2200" dirty="0"/>
              <a:t>i</a:t>
            </a:r>
            <a:r>
              <a:rPr lang="en-US" sz="2200" dirty="0"/>
              <a:t>stem. </a:t>
            </a:r>
            <a:endParaRPr lang="id-ID" sz="2200" dirty="0"/>
          </a:p>
          <a:p>
            <a:pPr>
              <a:defRPr/>
            </a:pPr>
            <a:r>
              <a:rPr lang="en-US" sz="2200" dirty="0" err="1"/>
              <a:t>Bila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panggilan</a:t>
            </a:r>
            <a:r>
              <a:rPr lang="en-US" sz="2200" dirty="0"/>
              <a:t> </a:t>
            </a:r>
            <a:r>
              <a:rPr lang="en-US" sz="2200" dirty="0" err="1"/>
              <a:t>ulang</a:t>
            </a:r>
            <a:r>
              <a:rPr lang="id-ID" sz="2200" dirty="0"/>
              <a:t> </a:t>
            </a:r>
            <a:r>
              <a:rPr lang="en-US" sz="2200" dirty="0"/>
              <a:t>(</a:t>
            </a:r>
            <a:r>
              <a:rPr lang="en-US" sz="2200" i="1" dirty="0"/>
              <a:t>repeated call</a:t>
            </a:r>
            <a:r>
              <a:rPr lang="en-US" sz="2200" dirty="0"/>
              <a:t>), </a:t>
            </a:r>
            <a:r>
              <a:rPr lang="en-US" sz="2200" dirty="0" err="1"/>
              <a:t>dianggap</a:t>
            </a:r>
            <a:r>
              <a:rPr lang="en-US" sz="2200" dirty="0"/>
              <a:t> </a:t>
            </a:r>
            <a:r>
              <a:rPr lang="en-US" sz="2200" dirty="0" err="1"/>
              <a:t>panggilan</a:t>
            </a:r>
            <a:r>
              <a:rPr lang="en-US" sz="2200" dirty="0"/>
              <a:t> yang </a:t>
            </a:r>
            <a:r>
              <a:rPr lang="en-US" sz="2200" dirty="0" err="1"/>
              <a:t>baru</a:t>
            </a:r>
            <a:r>
              <a:rPr lang="en-US" sz="2200" dirty="0"/>
              <a:t>. </a:t>
            </a:r>
            <a:endParaRPr lang="id-ID" sz="2200" dirty="0"/>
          </a:p>
          <a:p>
            <a:pPr>
              <a:defRPr/>
            </a:pPr>
            <a:r>
              <a:rPr lang="en-US" sz="2200" dirty="0"/>
              <a:t>S</a:t>
            </a:r>
            <a:r>
              <a:rPr lang="id-ID" sz="2200" dirty="0"/>
              <a:t>i</a:t>
            </a:r>
            <a:r>
              <a:rPr lang="en-US" sz="2200" dirty="0"/>
              <a:t>stem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biasanya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menentukan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saluran</a:t>
            </a:r>
            <a:r>
              <a:rPr lang="en-US" sz="2200" dirty="0"/>
              <a:t> </a:t>
            </a:r>
            <a:r>
              <a:rPr lang="en-US" sz="2200" dirty="0" err="1"/>
              <a:t>antar</a:t>
            </a:r>
            <a:r>
              <a:rPr lang="en-US" sz="2200" dirty="0"/>
              <a:t> </a:t>
            </a:r>
            <a:r>
              <a:rPr lang="en-US" sz="2200" dirty="0" err="1"/>
              <a:t>sentral</a:t>
            </a:r>
            <a:endParaRPr lang="id-ID" sz="2200" dirty="0"/>
          </a:p>
          <a:p>
            <a:pPr>
              <a:defRPr/>
            </a:pPr>
            <a:endParaRPr lang="id-ID" dirty="0"/>
          </a:p>
        </p:txBody>
      </p:sp>
      <p:sp>
        <p:nvSpPr>
          <p:cNvPr id="48133" name="Rectangle 9">
            <a:extLst>
              <a:ext uri="{FF2B5EF4-FFF2-40B4-BE49-F238E27FC236}">
                <a16:creationId xmlns:a16="http://schemas.microsoft.com/office/drawing/2014/main" id="{7F6E5398-B749-4FD0-BB87-AA172C9C6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46688C-52C6-4EBD-A151-4871FBE45C84}"/>
              </a:ext>
            </a:extLst>
          </p:cNvPr>
          <p:cNvSpPr/>
          <p:nvPr/>
        </p:nvSpPr>
        <p:spPr>
          <a:xfrm>
            <a:off x="3571875" y="4286250"/>
            <a:ext cx="3286125" cy="2000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/>
          </a:p>
        </p:txBody>
      </p:sp>
      <p:grpSp>
        <p:nvGrpSpPr>
          <p:cNvPr id="48135" name="Group 1">
            <a:extLst>
              <a:ext uri="{FF2B5EF4-FFF2-40B4-BE49-F238E27FC236}">
                <a16:creationId xmlns:a16="http://schemas.microsoft.com/office/drawing/2014/main" id="{708CDB74-A3F0-4657-937E-5F7C830D3212}"/>
              </a:ext>
            </a:extLst>
          </p:cNvPr>
          <p:cNvGrpSpPr>
            <a:grpSpLocks/>
          </p:cNvGrpSpPr>
          <p:nvPr/>
        </p:nvGrpSpPr>
        <p:grpSpPr bwMode="auto">
          <a:xfrm>
            <a:off x="3857625" y="4643438"/>
            <a:ext cx="2786063" cy="1500187"/>
            <a:chOff x="4581" y="4864"/>
            <a:chExt cx="3456" cy="1584"/>
          </a:xfrm>
        </p:grpSpPr>
        <p:sp>
          <p:nvSpPr>
            <p:cNvPr id="48136" name="Oval 8">
              <a:extLst>
                <a:ext uri="{FF2B5EF4-FFF2-40B4-BE49-F238E27FC236}">
                  <a16:creationId xmlns:a16="http://schemas.microsoft.com/office/drawing/2014/main" id="{B51595C6-7F18-4AA5-AA5D-3FAD19605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" y="5008"/>
              <a:ext cx="1583" cy="57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id-ID" sz="1200" b="1">
                  <a:cs typeface="Times New Roman" panose="02020603050405020304" pitchFamily="18" charset="0"/>
                </a:rPr>
                <a:t>SN</a:t>
              </a:r>
              <a:endParaRPr lang="en-US" altLang="id-ID"/>
            </a:p>
          </p:txBody>
        </p:sp>
        <p:sp>
          <p:nvSpPr>
            <p:cNvPr id="48137" name="Line 7">
              <a:extLst>
                <a:ext uri="{FF2B5EF4-FFF2-40B4-BE49-F238E27FC236}">
                  <a16:creationId xmlns:a16="http://schemas.microsoft.com/office/drawing/2014/main" id="{A56DA552-4144-4023-8DBE-5C8609C2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5296"/>
              <a:ext cx="8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38" name="Line 6">
              <a:extLst>
                <a:ext uri="{FF2B5EF4-FFF2-40B4-BE49-F238E27FC236}">
                  <a16:creationId xmlns:a16="http://schemas.microsoft.com/office/drawing/2014/main" id="{C489ABE4-B38D-407A-8651-1E7392580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9" y="5296"/>
              <a:ext cx="10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39" name="Line 5">
              <a:extLst>
                <a:ext uri="{FF2B5EF4-FFF2-40B4-BE49-F238E27FC236}">
                  <a16:creationId xmlns:a16="http://schemas.microsoft.com/office/drawing/2014/main" id="{4988A899-0AED-4D62-9944-7AE006E11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9" y="5584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48140" name="Text Box 4">
              <a:extLst>
                <a:ext uri="{FF2B5EF4-FFF2-40B4-BE49-F238E27FC236}">
                  <a16:creationId xmlns:a16="http://schemas.microsoft.com/office/drawing/2014/main" id="{D1048D17-85DF-428E-B388-D899101B0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3" y="4864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d-ID" sz="1200" b="1">
                  <a:latin typeface="Arial" panose="020B0604020202020204" pitchFamily="34" charset="0"/>
                  <a:cs typeface="Times New Roman" panose="02020603050405020304" pitchFamily="18" charset="0"/>
                </a:rPr>
                <a:t>Y</a:t>
              </a:r>
              <a:endParaRPr lang="en-US" altLang="id-ID" sz="1800">
                <a:latin typeface="Arial" panose="020B0604020202020204" pitchFamily="34" charset="0"/>
              </a:endParaRPr>
            </a:p>
          </p:txBody>
        </p:sp>
        <p:sp>
          <p:nvSpPr>
            <p:cNvPr id="48141" name="Text Box 3">
              <a:extLst>
                <a:ext uri="{FF2B5EF4-FFF2-40B4-BE49-F238E27FC236}">
                  <a16:creationId xmlns:a16="http://schemas.microsoft.com/office/drawing/2014/main" id="{23E5019F-C62C-4071-A94C-AE8ED7EF1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5" y="4864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d-ID" sz="1200" b="1">
                  <a:latin typeface="Arial" panose="020B0604020202020204" pitchFamily="34" charset="0"/>
                  <a:cs typeface="Times New Roman" panose="02020603050405020304" pitchFamily="18" charset="0"/>
                </a:rPr>
                <a:t>A</a:t>
              </a:r>
              <a:endParaRPr lang="en-US" altLang="id-ID" sz="1800">
                <a:latin typeface="Arial" panose="020B0604020202020204" pitchFamily="34" charset="0"/>
              </a:endParaRPr>
            </a:p>
          </p:txBody>
        </p:sp>
        <p:sp>
          <p:nvSpPr>
            <p:cNvPr id="48142" name="Text Box 2">
              <a:extLst>
                <a:ext uri="{FF2B5EF4-FFF2-40B4-BE49-F238E27FC236}">
                  <a16:creationId xmlns:a16="http://schemas.microsoft.com/office/drawing/2014/main" id="{3FAF9BCF-C083-4A4A-97EE-CD4396EF9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3" y="5872"/>
              <a:ext cx="432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d-ID" sz="1200" b="1">
                  <a:latin typeface="Arial" panose="020B0604020202020204" pitchFamily="34" charset="0"/>
                  <a:cs typeface="Times New Roman" panose="02020603050405020304" pitchFamily="18" charset="0"/>
                </a:rPr>
                <a:t>R</a:t>
              </a:r>
              <a:endParaRPr lang="en-US" altLang="id-ID" sz="18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948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B753-482B-4048-891D-D371D48E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Kongesti Trafik</a:t>
            </a: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FC5DEB79-5F9C-405C-8809-5B82709DA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50C683-3652-4810-BFF9-02BD48D487B2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3B24BA50-F882-47AC-A2EF-F13825114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500188"/>
            <a:ext cx="8358188" cy="4214812"/>
          </a:xfrm>
        </p:spPr>
        <p:txBody>
          <a:bodyPr/>
          <a:lstStyle/>
          <a:p>
            <a:pPr marL="742950" indent="-742950">
              <a:buFont typeface="+mj-lt"/>
              <a:buAutoNum type="arabicPeriod" startAt="2"/>
              <a:defRPr/>
            </a:pPr>
            <a:r>
              <a:rPr 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Delay System (lost call delayed)</a:t>
            </a:r>
            <a:endParaRPr lang="id-ID" sz="3600" b="1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Tx/>
              <a:buNone/>
              <a:defRPr/>
            </a:pPr>
            <a:endParaRPr lang="id-ID" sz="800" b="1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id-ID" sz="2200" dirty="0"/>
              <a:t>P</a:t>
            </a:r>
            <a:r>
              <a:rPr lang="en-US" sz="2200" dirty="0" err="1"/>
              <a:t>anggilan</a:t>
            </a:r>
            <a:r>
              <a:rPr lang="en-US" sz="2200" dirty="0"/>
              <a:t> yang </a:t>
            </a:r>
            <a:r>
              <a:rPr lang="en-US" sz="2200" dirty="0" err="1"/>
              <a:t>dat</a:t>
            </a:r>
            <a:r>
              <a:rPr lang="id-ID" sz="2200" dirty="0"/>
              <a:t>a</a:t>
            </a:r>
            <a:r>
              <a:rPr lang="en-US" sz="2200" dirty="0" err="1"/>
              <a:t>ng</a:t>
            </a:r>
            <a:r>
              <a:rPr lang="en-US" sz="2200" dirty="0"/>
              <a:t> </a:t>
            </a:r>
            <a:r>
              <a:rPr lang="en-US" sz="2200" dirty="0" err="1"/>
              <a:t>saat</a:t>
            </a:r>
            <a:r>
              <a:rPr lang="en-US" sz="2200" dirty="0"/>
              <a:t> </a:t>
            </a:r>
            <a:r>
              <a:rPr lang="en-US" sz="2200" dirty="0" err="1"/>
              <a:t>seluruh</a:t>
            </a:r>
            <a:r>
              <a:rPr lang="en-US" sz="2200" dirty="0"/>
              <a:t> </a:t>
            </a:r>
            <a:r>
              <a:rPr lang="en-US" sz="2200" dirty="0" err="1"/>
              <a:t>sirkit</a:t>
            </a:r>
            <a:r>
              <a:rPr lang="en-US" sz="2200" dirty="0"/>
              <a:t> </a:t>
            </a:r>
            <a:r>
              <a:rPr lang="en-US" sz="2200" dirty="0" err="1"/>
              <a:t>sibuk,maka</a:t>
            </a:r>
            <a:r>
              <a:rPr lang="en-US" sz="2200" dirty="0"/>
              <a:t> </a:t>
            </a:r>
            <a:r>
              <a:rPr lang="en-US" sz="2200" dirty="0" err="1"/>
              <a:t>panggilan-panggilan</a:t>
            </a:r>
            <a:r>
              <a:rPr lang="en-US" sz="2200" dirty="0"/>
              <a:t> </a:t>
            </a:r>
            <a:r>
              <a:rPr lang="en-US" sz="2200" dirty="0" err="1"/>
              <a:t>tersebut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menunggu</a:t>
            </a:r>
            <a:r>
              <a:rPr lang="en-US" sz="2200" dirty="0"/>
              <a:t> </a:t>
            </a:r>
            <a:r>
              <a:rPr lang="en-US" sz="2200" dirty="0" err="1"/>
              <a:t>di</a:t>
            </a:r>
            <a:r>
              <a:rPr lang="en-US" sz="2200" dirty="0"/>
              <a:t> buffer yang </a:t>
            </a:r>
            <a:r>
              <a:rPr lang="en-US" sz="2200" dirty="0" err="1"/>
              <a:t>disediakan</a:t>
            </a:r>
            <a:r>
              <a:rPr lang="en-US" sz="2200" dirty="0"/>
              <a:t> </a:t>
            </a:r>
            <a:r>
              <a:rPr lang="en-US" sz="2200" dirty="0" err="1"/>
              <a:t>sampai</a:t>
            </a:r>
            <a:r>
              <a:rPr lang="en-US" sz="2200" dirty="0"/>
              <a:t> </a:t>
            </a:r>
            <a:r>
              <a:rPr lang="en-US" sz="2200" dirty="0" err="1"/>
              <a:t>ada</a:t>
            </a:r>
            <a:r>
              <a:rPr lang="en-US" sz="2200" dirty="0"/>
              <a:t> </a:t>
            </a:r>
            <a:r>
              <a:rPr lang="en-US" sz="2200" dirty="0" err="1"/>
              <a:t>sirkit</a:t>
            </a:r>
            <a:r>
              <a:rPr lang="en-US" sz="2200" dirty="0"/>
              <a:t> yang </a:t>
            </a:r>
            <a:r>
              <a:rPr lang="en-US" sz="2200" dirty="0" err="1"/>
              <a:t>bebas</a:t>
            </a:r>
            <a:r>
              <a:rPr lang="en-US" sz="2200" dirty="0"/>
              <a:t>. </a:t>
            </a:r>
            <a:endParaRPr lang="id-ID" sz="2200" dirty="0"/>
          </a:p>
          <a:p>
            <a:pPr>
              <a:defRPr/>
            </a:pPr>
            <a:r>
              <a:rPr lang="en-US" sz="2200" dirty="0"/>
              <a:t>S</a:t>
            </a:r>
            <a:r>
              <a:rPr lang="id-ID" sz="2200" dirty="0"/>
              <a:t>i</a:t>
            </a:r>
            <a:r>
              <a:rPr lang="en-US" sz="2200" dirty="0"/>
              <a:t>stem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komunikasi</a:t>
            </a:r>
            <a:r>
              <a:rPr lang="en-US" sz="2200" dirty="0"/>
              <a:t> data yang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memerlukan</a:t>
            </a:r>
            <a:r>
              <a:rPr lang="en-US" sz="2200" dirty="0"/>
              <a:t> </a:t>
            </a:r>
            <a:r>
              <a:rPr lang="en-US" sz="2200" dirty="0" err="1"/>
              <a:t>komunikasi</a:t>
            </a:r>
            <a:r>
              <a:rPr lang="en-US" sz="2200" dirty="0"/>
              <a:t> ‘real time’</a:t>
            </a:r>
            <a:endParaRPr lang="id-ID" sz="2200" dirty="0"/>
          </a:p>
        </p:txBody>
      </p:sp>
      <p:sp>
        <p:nvSpPr>
          <p:cNvPr id="50181" name="Rectangle 9">
            <a:extLst>
              <a:ext uri="{FF2B5EF4-FFF2-40B4-BE49-F238E27FC236}">
                <a16:creationId xmlns:a16="http://schemas.microsoft.com/office/drawing/2014/main" id="{53BB57E3-308A-4EC0-91A6-29468B5AE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pic>
        <p:nvPicPr>
          <p:cNvPr id="50182" name="Picture 4">
            <a:extLst>
              <a:ext uri="{FF2B5EF4-FFF2-40B4-BE49-F238E27FC236}">
                <a16:creationId xmlns:a16="http://schemas.microsoft.com/office/drawing/2014/main" id="{35AB22F6-49C9-4226-8E4E-0AE53E7C8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7500" y="4143375"/>
            <a:ext cx="46228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470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914E-8209-400C-8860-EF61C736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Kongesti Trafik</a:t>
            </a: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622B1724-DE7D-4B84-ABFB-3D004EFEFB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3898AC-8781-46BB-80EA-BE2AEB5ABFC4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A56DC3F4-2A7A-40DC-9EAF-E4DD5127E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357313"/>
            <a:ext cx="8358188" cy="2857500"/>
          </a:xfrm>
        </p:spPr>
        <p:txBody>
          <a:bodyPr/>
          <a:lstStyle/>
          <a:p>
            <a:pPr marL="742950" indent="-742950">
              <a:buFont typeface="+mj-lt"/>
              <a:buAutoNum type="arabicPeriod" startAt="3"/>
              <a:defRPr/>
            </a:pPr>
            <a:r>
              <a:rPr 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Overflow system (lost call held)</a:t>
            </a:r>
            <a:endParaRPr lang="id-ID" sz="3600" b="1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Tx/>
              <a:buNone/>
              <a:defRPr/>
            </a:pPr>
            <a:endParaRPr lang="id-ID" sz="800" b="1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sz="2200" dirty="0" err="1"/>
              <a:t>Panggilan-panggilan</a:t>
            </a:r>
            <a:r>
              <a:rPr lang="en-US" sz="2200" dirty="0"/>
              <a:t> yang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dilayani</a:t>
            </a:r>
            <a:r>
              <a:rPr lang="en-US" sz="2200" dirty="0"/>
              <a:t> </a:t>
            </a:r>
            <a:r>
              <a:rPr lang="en-US" sz="2200" dirty="0" err="1"/>
              <a:t>kerena</a:t>
            </a:r>
            <a:r>
              <a:rPr lang="en-US" sz="2200" dirty="0"/>
              <a:t> </a:t>
            </a:r>
            <a:r>
              <a:rPr lang="en-US" sz="2200" dirty="0" err="1"/>
              <a:t>seluruh</a:t>
            </a:r>
            <a:r>
              <a:rPr lang="en-US" sz="2200" dirty="0"/>
              <a:t> group </a:t>
            </a:r>
            <a:r>
              <a:rPr lang="en-US" sz="2200" dirty="0" err="1"/>
              <a:t>sirkit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arah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kondisi</a:t>
            </a:r>
            <a:r>
              <a:rPr lang="en-US" sz="2200" dirty="0"/>
              <a:t> </a:t>
            </a:r>
            <a:r>
              <a:rPr lang="en-US" sz="2200" dirty="0" err="1"/>
              <a:t>diduduki</a:t>
            </a:r>
            <a:r>
              <a:rPr lang="en-US" sz="2200" dirty="0"/>
              <a:t>, </a:t>
            </a:r>
            <a:r>
              <a:rPr lang="en-US" sz="2200" dirty="0" err="1"/>
              <a:t>maka</a:t>
            </a:r>
            <a:r>
              <a:rPr lang="en-US" sz="2200" dirty="0"/>
              <a:t> </a:t>
            </a:r>
            <a:r>
              <a:rPr lang="en-US" sz="2200" dirty="0" err="1"/>
              <a:t>diluapkan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group </a:t>
            </a:r>
            <a:r>
              <a:rPr lang="en-US" sz="2200" dirty="0" err="1"/>
              <a:t>sirkit</a:t>
            </a:r>
            <a:r>
              <a:rPr lang="en-US" sz="2200" dirty="0"/>
              <a:t> </a:t>
            </a:r>
            <a:r>
              <a:rPr lang="en-US" sz="2200" dirty="0" err="1"/>
              <a:t>arah</a:t>
            </a:r>
            <a:r>
              <a:rPr lang="en-US" sz="2200" dirty="0"/>
              <a:t> lain (alternative route)</a:t>
            </a:r>
            <a:endParaRPr lang="id-ID" sz="2200" dirty="0"/>
          </a:p>
          <a:p>
            <a:pPr>
              <a:defRPr/>
            </a:pPr>
            <a:r>
              <a:rPr lang="en-US" sz="2200" dirty="0"/>
              <a:t>System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mendisain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MEA</a:t>
            </a:r>
            <a:r>
              <a:rPr lang="id-ID" sz="2200" dirty="0"/>
              <a:t> </a:t>
            </a:r>
            <a:r>
              <a:rPr lang="en-US" sz="2200" dirty="0"/>
              <a:t>(multi exchange Area)</a:t>
            </a:r>
            <a:endParaRPr lang="id-ID" sz="2200" dirty="0"/>
          </a:p>
        </p:txBody>
      </p:sp>
      <p:sp>
        <p:nvSpPr>
          <p:cNvPr id="52229" name="Rectangle 9">
            <a:extLst>
              <a:ext uri="{FF2B5EF4-FFF2-40B4-BE49-F238E27FC236}">
                <a16:creationId xmlns:a16="http://schemas.microsoft.com/office/drawing/2014/main" id="{F1E827F8-52F8-41AD-B4C3-5FD9E0B7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Arial" panose="020B0604020202020204" pitchFamily="34" charset="0"/>
            </a:endParaRPr>
          </a:p>
        </p:txBody>
      </p:sp>
      <p:grpSp>
        <p:nvGrpSpPr>
          <p:cNvPr id="52230" name="Group 6">
            <a:extLst>
              <a:ext uri="{FF2B5EF4-FFF2-40B4-BE49-F238E27FC236}">
                <a16:creationId xmlns:a16="http://schemas.microsoft.com/office/drawing/2014/main" id="{A88D59DD-79EB-4DB7-92FC-A92472D0D39B}"/>
              </a:ext>
            </a:extLst>
          </p:cNvPr>
          <p:cNvGrpSpPr>
            <a:grpSpLocks/>
          </p:cNvGrpSpPr>
          <p:nvPr/>
        </p:nvGrpSpPr>
        <p:grpSpPr bwMode="auto">
          <a:xfrm>
            <a:off x="2357438" y="3714750"/>
            <a:ext cx="4976812" cy="2598738"/>
            <a:chOff x="1039813" y="152400"/>
            <a:chExt cx="5623033" cy="2941504"/>
          </a:xfrm>
        </p:grpSpPr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D1DB6C97-F5F6-4A13-BA39-62711E39B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801" y="1981631"/>
              <a:ext cx="609835" cy="60914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latin typeface="Times New Roman" pitchFamily="18" charset="0"/>
                </a:rPr>
                <a:t>P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83EB94AF-441A-439B-AAD8-6F90C544A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683" y="1904365"/>
              <a:ext cx="609835" cy="6109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latin typeface="Times New Roman" pitchFamily="18" charset="0"/>
                </a:rPr>
                <a:t>Q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B4BEE980-F3B2-477A-AAD0-259BD684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179" y="457871"/>
              <a:ext cx="609835" cy="60914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dirty="0">
                  <a:latin typeface="Times New Roman" pitchFamily="18" charset="0"/>
                </a:rPr>
                <a:t>T</a:t>
              </a:r>
              <a:endParaRPr lang="en-US" sz="2000" dirty="0">
                <a:latin typeface="Times New Roman" pitchFamily="18" charset="0"/>
              </a:endParaRPr>
            </a:p>
          </p:txBody>
        </p:sp>
        <p:sp>
          <p:nvSpPr>
            <p:cNvPr id="52234" name="Line 7">
              <a:extLst>
                <a:ext uri="{FF2B5EF4-FFF2-40B4-BE49-F238E27FC236}">
                  <a16:creationId xmlns:a16="http://schemas.microsoft.com/office/drawing/2014/main" id="{C6B5D4B2-89DC-4703-A002-458D3EEA8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286000"/>
              <a:ext cx="297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2235" name="Line 8">
              <a:extLst>
                <a:ext uri="{FF2B5EF4-FFF2-40B4-BE49-F238E27FC236}">
                  <a16:creationId xmlns:a16="http://schemas.microsoft.com/office/drawing/2014/main" id="{7722EE63-7577-4651-837A-1A7C4725EB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2583" y="961143"/>
              <a:ext cx="13716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2236" name="Line 9">
              <a:extLst>
                <a:ext uri="{FF2B5EF4-FFF2-40B4-BE49-F238E27FC236}">
                  <a16:creationId xmlns:a16="http://schemas.microsoft.com/office/drawing/2014/main" id="{CC10C40B-95F6-4F4D-8E4C-754F5C729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838200"/>
              <a:ext cx="13716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2237" name="Freeform 10">
              <a:extLst>
                <a:ext uri="{FF2B5EF4-FFF2-40B4-BE49-F238E27FC236}">
                  <a16:creationId xmlns:a16="http://schemas.microsoft.com/office/drawing/2014/main" id="{B8E9155C-2287-4E56-A11B-069A70951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1676400"/>
              <a:ext cx="431800" cy="609600"/>
            </a:xfrm>
            <a:custGeom>
              <a:avLst/>
              <a:gdLst>
                <a:gd name="T0" fmla="*/ 2147483646 w 272"/>
                <a:gd name="T1" fmla="*/ 2147483646 h 384"/>
                <a:gd name="T2" fmla="*/ 2147483646 w 272"/>
                <a:gd name="T3" fmla="*/ 2147483646 h 384"/>
                <a:gd name="T4" fmla="*/ 0 w 272"/>
                <a:gd name="T5" fmla="*/ 0 h 384"/>
                <a:gd name="T6" fmla="*/ 0 60000 65536"/>
                <a:gd name="T7" fmla="*/ 0 60000 65536"/>
                <a:gd name="T8" fmla="*/ 0 60000 65536"/>
                <a:gd name="T9" fmla="*/ 0 w 272"/>
                <a:gd name="T10" fmla="*/ 0 h 384"/>
                <a:gd name="T11" fmla="*/ 272 w 27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384">
                  <a:moveTo>
                    <a:pt x="192" y="384"/>
                  </a:moveTo>
                  <a:cubicBezTo>
                    <a:pt x="232" y="320"/>
                    <a:pt x="272" y="256"/>
                    <a:pt x="240" y="192"/>
                  </a:cubicBezTo>
                  <a:cubicBezTo>
                    <a:pt x="208" y="128"/>
                    <a:pt x="104" y="6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2238" name="Text Box 11">
              <a:extLst>
                <a:ext uri="{FF2B5EF4-FFF2-40B4-BE49-F238E27FC236}">
                  <a16:creationId xmlns:a16="http://schemas.microsoft.com/office/drawing/2014/main" id="{48EC1432-7951-4D04-952D-901143590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125" y="1905000"/>
              <a:ext cx="324539" cy="383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d-ID" sz="1600" b="1">
                  <a:latin typeface="Times New Roman" panose="02020603050405020304" pitchFamily="18" charset="0"/>
                </a:rPr>
                <a:t>1</a:t>
              </a:r>
              <a:endParaRPr lang="en-US" altLang="id-ID" sz="1800">
                <a:latin typeface="Times New Roman" panose="02020603050405020304" pitchFamily="18" charset="0"/>
              </a:endParaRPr>
            </a:p>
          </p:txBody>
        </p:sp>
        <p:sp>
          <p:nvSpPr>
            <p:cNvPr id="52239" name="Text Box 12">
              <a:extLst>
                <a:ext uri="{FF2B5EF4-FFF2-40B4-BE49-F238E27FC236}">
                  <a16:creationId xmlns:a16="http://schemas.microsoft.com/office/drawing/2014/main" id="{5372F706-186E-44F5-A3DB-C8D3ED777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7850" y="898525"/>
              <a:ext cx="324539" cy="383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d-ID" sz="1600" b="1">
                  <a:latin typeface="Times New Roman" panose="02020603050405020304" pitchFamily="18" charset="0"/>
                </a:rPr>
                <a:t>2</a:t>
              </a:r>
              <a:endParaRPr lang="en-US" altLang="id-ID" sz="1800">
                <a:latin typeface="Times New Roman" panose="02020603050405020304" pitchFamily="18" charset="0"/>
              </a:endParaRPr>
            </a:p>
          </p:txBody>
        </p:sp>
        <p:sp>
          <p:nvSpPr>
            <p:cNvPr id="52240" name="Text Box 13">
              <a:extLst>
                <a:ext uri="{FF2B5EF4-FFF2-40B4-BE49-F238E27FC236}">
                  <a16:creationId xmlns:a16="http://schemas.microsoft.com/office/drawing/2014/main" id="{BD74ECB6-0499-491F-8E0D-89064D0D5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914400"/>
              <a:ext cx="324539" cy="383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d-ID" sz="1600" b="1">
                  <a:latin typeface="Times New Roman" panose="02020603050405020304" pitchFamily="18" charset="0"/>
                </a:rPr>
                <a:t>3</a:t>
              </a:r>
              <a:endParaRPr lang="en-US" altLang="id-ID" sz="1800">
                <a:latin typeface="Times New Roman" panose="02020603050405020304" pitchFamily="18" charset="0"/>
              </a:endParaRPr>
            </a:p>
          </p:txBody>
        </p:sp>
        <p:sp>
          <p:nvSpPr>
            <p:cNvPr id="52241" name="Text Box 14">
              <a:extLst>
                <a:ext uri="{FF2B5EF4-FFF2-40B4-BE49-F238E27FC236}">
                  <a16:creationId xmlns:a16="http://schemas.microsoft.com/office/drawing/2014/main" id="{246A695C-EC27-4091-966B-7C959FA6F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2590801"/>
              <a:ext cx="755568" cy="452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d-ID" sz="2000" b="1">
                  <a:latin typeface="Times New Roman" panose="02020603050405020304" pitchFamily="18" charset="0"/>
                </a:rPr>
                <a:t>Asal</a:t>
              </a:r>
            </a:p>
          </p:txBody>
        </p:sp>
        <p:sp>
          <p:nvSpPr>
            <p:cNvPr id="52242" name="Text Box 15">
              <a:extLst>
                <a:ext uri="{FF2B5EF4-FFF2-40B4-BE49-F238E27FC236}">
                  <a16:creationId xmlns:a16="http://schemas.microsoft.com/office/drawing/2014/main" id="{52450338-9621-4E5C-8259-95CE45FE0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2438401"/>
              <a:ext cx="1100246" cy="452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d-ID" sz="2000" b="1">
                  <a:latin typeface="Times New Roman" panose="02020603050405020304" pitchFamily="18" charset="0"/>
                </a:rPr>
                <a:t>Tujuan</a:t>
              </a:r>
            </a:p>
          </p:txBody>
        </p:sp>
        <p:sp>
          <p:nvSpPr>
            <p:cNvPr id="52243" name="Text Box 16">
              <a:extLst>
                <a:ext uri="{FF2B5EF4-FFF2-40B4-BE49-F238E27FC236}">
                  <a16:creationId xmlns:a16="http://schemas.microsoft.com/office/drawing/2014/main" id="{D850563A-0B87-494C-B7B3-34E101360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100" y="152400"/>
              <a:ext cx="953117" cy="383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d-ID" sz="1600">
                  <a:latin typeface="Times New Roman" panose="02020603050405020304" pitchFamily="18" charset="0"/>
                </a:rPr>
                <a:t>Tandem</a:t>
              </a:r>
            </a:p>
          </p:txBody>
        </p:sp>
        <p:sp>
          <p:nvSpPr>
            <p:cNvPr id="52244" name="Text Box 17">
              <a:extLst>
                <a:ext uri="{FF2B5EF4-FFF2-40B4-BE49-F238E27FC236}">
                  <a16:creationId xmlns:a16="http://schemas.microsoft.com/office/drawing/2014/main" id="{EEACAEA1-045E-4882-BC4C-851839771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525" y="2362199"/>
              <a:ext cx="1938181" cy="73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id-ID" sz="1600">
                  <a:latin typeface="Times New Roman" panose="02020603050405020304" pitchFamily="18" charset="0"/>
                </a:rPr>
                <a:t>Rute langsung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id-ID" sz="1600">
                  <a:latin typeface="Times New Roman" panose="02020603050405020304" pitchFamily="18" charset="0"/>
                </a:rPr>
                <a:t>(high-usage route</a:t>
              </a:r>
              <a:r>
                <a:rPr lang="en-US" altLang="id-ID" sz="20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2245" name="Text Box 18">
              <a:extLst>
                <a:ext uri="{FF2B5EF4-FFF2-40B4-BE49-F238E27FC236}">
                  <a16:creationId xmlns:a16="http://schemas.microsoft.com/office/drawing/2014/main" id="{271ED879-453D-4602-91FE-EA8E3E9A1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813" y="1203766"/>
              <a:ext cx="2340573" cy="452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id-ID" sz="2000">
                  <a:latin typeface="Times New Roman" panose="02020603050405020304" pitchFamily="18" charset="0"/>
                </a:rPr>
                <a:t>Rute alternatif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437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73" b="-1567"/>
          <a:stretch/>
        </p:blipFill>
        <p:spPr>
          <a:xfrm>
            <a:off x="3275856" y="2097314"/>
            <a:ext cx="2592288" cy="216532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E8FB06-919F-4F57-948D-A55577DD09A6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059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AD3F-26F7-4CBA-B7AF-0A38B1AE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Variasi Trafik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BE439F6-9583-457D-B177-AB64841B8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561802"/>
            <a:ext cx="8358188" cy="15430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id-ID" altLang="id-ID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Investigasi yang dilakukan terhadap variasi trafik menunjukkan bahwa pola variasinya bisa bersifat stokastik maupun deterministik</a:t>
            </a:r>
          </a:p>
          <a:p>
            <a:pPr>
              <a:lnSpc>
                <a:spcPct val="90000"/>
              </a:lnSpc>
            </a:pPr>
            <a:r>
              <a:rPr lang="id-ID" altLang="id-ID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Gambar berikut ini menunjukkan variasi jumlah panggilan ke suatu sentral pada suatu hari Senin di tahun 1973 di Denmark</a:t>
            </a:r>
          </a:p>
          <a:p>
            <a:pPr>
              <a:lnSpc>
                <a:spcPct val="90000"/>
              </a:lnSpc>
            </a:pPr>
            <a:r>
              <a:rPr lang="id-ID" altLang="id-ID" sz="1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Dengan membandingkan hasil pengamatan beberapa hari akan dapat ditemukan sifat kurva yang deterministik</a:t>
            </a:r>
            <a:endParaRPr lang="en-US" altLang="id-ID" sz="18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id-ID" altLang="id-ID"/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249D30A1-D0B3-4DB1-BD02-DDA13239D7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86F709-58CD-41C4-8972-2575006C4D95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11269" name="Content Placeholder 4">
            <a:extLst>
              <a:ext uri="{FF2B5EF4-FFF2-40B4-BE49-F238E27FC236}">
                <a16:creationId xmlns:a16="http://schemas.microsoft.com/office/drawing/2014/main" id="{52CD2F0A-FFC5-4B84-BE67-FED6673E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5875" y="3068960"/>
            <a:ext cx="5929313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48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5B7C-E344-4194-9B42-F70260E6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Variasi Trafik</a:t>
            </a:r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4B5CC97F-C467-4DEF-B7C4-FE52D96CC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776CD-96E8-4A68-B212-30A69ACE166B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Content Placeholder 5">
            <a:extLst>
              <a:ext uri="{FF2B5EF4-FFF2-40B4-BE49-F238E27FC236}">
                <a16:creationId xmlns:a16="http://schemas.microsoft.com/office/drawing/2014/main" id="{2FBAFA41-F25F-4DE4-8DBB-1DB9CCA50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1428750"/>
            <a:ext cx="8229600" cy="971550"/>
          </a:xfrm>
        </p:spPr>
        <p:txBody>
          <a:bodyPr/>
          <a:lstStyle/>
          <a:p>
            <a:r>
              <a:rPr lang="id-ID" altLang="id-ID" sz="2200"/>
              <a:t>Bila hasil pengamatan ditampilkan selama 24 jam, akan tampak kurva seperti pada gambar di bawah</a:t>
            </a:r>
            <a:endParaRPr lang="en-US" altLang="id-ID" sz="2200"/>
          </a:p>
          <a:p>
            <a:endParaRPr lang="id-ID" altLang="id-ID"/>
          </a:p>
        </p:txBody>
      </p:sp>
      <p:pic>
        <p:nvPicPr>
          <p:cNvPr id="12293" name="Picture 4">
            <a:extLst>
              <a:ext uri="{FF2B5EF4-FFF2-40B4-BE49-F238E27FC236}">
                <a16:creationId xmlns:a16="http://schemas.microsoft.com/office/drawing/2014/main" id="{8112C2AE-E158-49BE-927B-6877F72B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5875" y="2214563"/>
            <a:ext cx="62865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A9C46E1B-CBB3-4593-945A-0C93F7140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5786438"/>
            <a:ext cx="77771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id-ID" sz="1600" b="1" i="1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Jumlah panggilan rata-rata per menit yang diambil dengan cara merata-ratakan jumlah panggilan untuk perioda 15 menit selama 10 hari kerja</a:t>
            </a:r>
            <a:endParaRPr lang="en-US" sz="1600" b="1" i="1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2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D9AB-8C23-401A-B793-67FBA5A4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Variasi Trafik</a:t>
            </a:r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7CBD33C9-95FB-49AD-86B0-1394464855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A44B3F-98A0-412E-AC5E-A8836EA5596A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Content Placeholder 5">
            <a:extLst>
              <a:ext uri="{FF2B5EF4-FFF2-40B4-BE49-F238E27FC236}">
                <a16:creationId xmlns:a16="http://schemas.microsoft.com/office/drawing/2014/main" id="{57911CCB-3B5F-449B-A070-0805B1913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1665362"/>
            <a:ext cx="8572500" cy="971550"/>
          </a:xfrm>
        </p:spPr>
        <p:txBody>
          <a:bodyPr>
            <a:normAutofit fontScale="85000" lnSpcReduction="10000"/>
          </a:bodyPr>
          <a:lstStyle/>
          <a:p>
            <a:r>
              <a:rPr lang="id-ID" altLang="id-ID" sz="1800" dirty="0">
                <a:latin typeface="Arial" panose="020B0604020202020204" pitchFamily="34" charset="0"/>
                <a:cs typeface="Arial" panose="020B0604020202020204" pitchFamily="34" charset="0"/>
              </a:rPr>
              <a:t>Variasi trafik dapat dipecah lebih jauh lagi menjadi variasi dalam intensitas panggilan dan variasi di dalam waktu pendudukan (service time/holding time)</a:t>
            </a:r>
          </a:p>
          <a:p>
            <a:r>
              <a:rPr lang="id-ID" altLang="id-ID" sz="1800" dirty="0">
                <a:latin typeface="Arial" panose="020B0604020202020204" pitchFamily="34" charset="0"/>
                <a:cs typeface="Arial" panose="020B0604020202020204" pitchFamily="34" charset="0"/>
              </a:rPr>
              <a:t>Gambar di bawah ini menunjukkan waktu pendudukan untuk pemakaian saluran trunk selama 24 jam</a:t>
            </a:r>
          </a:p>
          <a:p>
            <a:endParaRPr lang="id-ID" altLang="id-ID" dirty="0"/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D3AB2F8B-A2C7-4E38-B945-9EF959467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3063" y="2714625"/>
            <a:ext cx="5214937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46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5691-22AB-4A18-9DD3-3AD31F99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Variasi Trafik</a:t>
            </a:r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D8FC4837-6EFF-4FE0-BB53-C335DC7FD3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81F249-EC37-4313-8442-2673075AFBDD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Content Placeholder 5">
            <a:extLst>
              <a:ext uri="{FF2B5EF4-FFF2-40B4-BE49-F238E27FC236}">
                <a16:creationId xmlns:a16="http://schemas.microsoft.com/office/drawing/2014/main" id="{788070AA-7A5D-47B9-BFF0-80962141D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1521346"/>
            <a:ext cx="8572500" cy="971550"/>
          </a:xfrm>
        </p:spPr>
        <p:txBody>
          <a:bodyPr/>
          <a:lstStyle/>
          <a:p>
            <a:r>
              <a:rPr lang="id-ID" altLang="id-ID" sz="2200" dirty="0"/>
              <a:t>Untuk </a:t>
            </a:r>
            <a:r>
              <a:rPr lang="en-US" altLang="id-ID" sz="2200" dirty="0" err="1"/>
              <a:t>variasi</a:t>
            </a:r>
            <a:r>
              <a:rPr lang="en-US" altLang="id-ID" sz="2200" dirty="0"/>
              <a:t> </a:t>
            </a:r>
            <a:r>
              <a:rPr lang="en-US" altLang="id-ID" sz="2200" dirty="0" err="1"/>
              <a:t>trafik</a:t>
            </a:r>
            <a:r>
              <a:rPr lang="en-US" altLang="id-ID" sz="2200" dirty="0"/>
              <a:t> </a:t>
            </a:r>
            <a:r>
              <a:rPr lang="en-US" altLang="id-ID" sz="2200" dirty="0" err="1"/>
              <a:t>hari</a:t>
            </a:r>
            <a:r>
              <a:rPr lang="en-US" altLang="id-ID" sz="2200" dirty="0"/>
              <a:t> </a:t>
            </a:r>
            <a:r>
              <a:rPr lang="en-US" altLang="id-ID" sz="2200" dirty="0" err="1"/>
              <a:t>ke</a:t>
            </a:r>
            <a:r>
              <a:rPr lang="en-US" altLang="id-ID" sz="2200" dirty="0"/>
              <a:t> </a:t>
            </a:r>
            <a:r>
              <a:rPr lang="en-US" altLang="id-ID" sz="2200" dirty="0" err="1"/>
              <a:t>hari</a:t>
            </a:r>
            <a:r>
              <a:rPr lang="id-ID" altLang="id-ID" sz="2200" dirty="0"/>
              <a:t>,dapat dilihat pada gambar berikut :</a:t>
            </a:r>
          </a:p>
          <a:p>
            <a:pPr>
              <a:buFontTx/>
              <a:buNone/>
            </a:pPr>
            <a:endParaRPr lang="id-ID" altLang="id-ID" dirty="0"/>
          </a:p>
          <a:p>
            <a:endParaRPr lang="id-ID" altLang="id-ID" dirty="0"/>
          </a:p>
        </p:txBody>
      </p:sp>
      <p:pic>
        <p:nvPicPr>
          <p:cNvPr id="14341" name="Picture 2">
            <a:extLst>
              <a:ext uri="{FF2B5EF4-FFF2-40B4-BE49-F238E27FC236}">
                <a16:creationId xmlns:a16="http://schemas.microsoft.com/office/drawing/2014/main" id="{B9881792-3430-4BD2-A938-45E27E9BA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71688" y="1928813"/>
            <a:ext cx="5230812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56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E126-2F59-4753-B522-29698FD8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Variasi Trafik</a:t>
            </a: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223F2B56-7D75-435A-AC12-EB62C6FF2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F38306-3A8F-4E34-BF78-C1C7C8410967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0851E12-CF54-49AA-81DE-9DD7D8189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484784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id-ID" sz="2400" dirty="0">
                <a:latin typeface="+mn-lt"/>
              </a:rPr>
              <a:t>Jadi v</a:t>
            </a:r>
            <a:r>
              <a:rPr lang="en-US" sz="2400" dirty="0" err="1">
                <a:latin typeface="+mn-lt"/>
              </a:rPr>
              <a:t>ariasi</a:t>
            </a:r>
            <a:r>
              <a:rPr lang="en-US" sz="2400" dirty="0">
                <a:latin typeface="+mn-lt"/>
              </a:rPr>
              <a:t> </a:t>
            </a:r>
            <a:r>
              <a:rPr lang="id-ID" sz="2400" dirty="0">
                <a:latin typeface="+mn-lt"/>
              </a:rPr>
              <a:t>trafik </a:t>
            </a:r>
            <a:r>
              <a:rPr lang="en-US" sz="2400" dirty="0">
                <a:latin typeface="+mn-lt"/>
              </a:rPr>
              <a:t>yang </a:t>
            </a:r>
            <a:r>
              <a:rPr lang="en-US" sz="2400" dirty="0" err="1">
                <a:latin typeface="+mn-lt"/>
              </a:rPr>
              <a:t>dapat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diperkirakan</a:t>
            </a:r>
            <a:r>
              <a:rPr lang="id-ID" sz="24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 (predictable variations)</a:t>
            </a:r>
            <a:r>
              <a:rPr lang="id-ID" sz="2400" dirty="0">
                <a:latin typeface="+mn-lt"/>
              </a:rPr>
              <a:t> dapat kita klasifikasikan sbb:</a:t>
            </a:r>
            <a:endParaRPr lang="en-US" sz="2400" dirty="0">
              <a:latin typeface="+mn-lt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000" dirty="0">
                <a:latin typeface="+mn-lt"/>
              </a:rPr>
              <a:t>Long term trend (years)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lang="en-US" dirty="0" err="1">
                <a:latin typeface="+mn-lt"/>
              </a:rPr>
              <a:t>Pertumbuhan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trafik</a:t>
            </a:r>
            <a:endParaRPr lang="en-US" dirty="0">
              <a:latin typeface="+mn-lt"/>
            </a:endParaRPr>
          </a:p>
          <a:p>
            <a:pPr marL="1600200" lvl="3" indent="-228600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  <a:defRPr/>
            </a:pPr>
            <a:r>
              <a:rPr lang="en-US" sz="1600" dirty="0">
                <a:latin typeface="+mn-lt"/>
              </a:rPr>
              <a:t>Existing services: growth of user population,</a:t>
            </a:r>
          </a:p>
          <a:p>
            <a:pPr marL="1600200" lvl="3" indent="-228600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  <a:defRPr/>
            </a:pPr>
            <a:r>
              <a:rPr lang="en-US" sz="1600" dirty="0">
                <a:latin typeface="+mn-lt"/>
              </a:rPr>
              <a:t>changes in habits, economics</a:t>
            </a:r>
          </a:p>
          <a:p>
            <a:pPr marL="1600200" lvl="3" indent="-228600">
              <a:lnSpc>
                <a:spcPct val="90000"/>
              </a:lnSpc>
              <a:spcBef>
                <a:spcPct val="20000"/>
              </a:spcBef>
              <a:buFontTx/>
              <a:buBlip>
                <a:blip r:embed="rId5"/>
              </a:buBlip>
              <a:defRPr/>
            </a:pPr>
            <a:r>
              <a:rPr lang="en-US" sz="1600" dirty="0">
                <a:latin typeface="+mn-lt"/>
              </a:rPr>
              <a:t>New services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000" dirty="0" err="1">
                <a:latin typeface="+mn-lt"/>
              </a:rPr>
              <a:t>Variasi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selama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setahun</a:t>
            </a:r>
            <a:r>
              <a:rPr lang="en-US" sz="2000" dirty="0">
                <a:latin typeface="+mn-lt"/>
              </a:rPr>
              <a:t> (months)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000" dirty="0" err="1">
                <a:latin typeface="+mn-lt"/>
              </a:rPr>
              <a:t>Variasi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selama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seminggu</a:t>
            </a:r>
            <a:r>
              <a:rPr lang="en-US" sz="2000" dirty="0">
                <a:latin typeface="+mn-lt"/>
              </a:rPr>
              <a:t> (days)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000" dirty="0" err="1">
                <a:latin typeface="+mn-lt"/>
              </a:rPr>
              <a:t>Variasi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harian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selama</a:t>
            </a:r>
            <a:r>
              <a:rPr lang="en-US" sz="2000" dirty="0">
                <a:latin typeface="+mn-lt"/>
              </a:rPr>
              <a:t> 24 jam (hours)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400" dirty="0" err="1">
                <a:latin typeface="+mn-lt"/>
              </a:rPr>
              <a:t>Variasi</a:t>
            </a:r>
            <a:r>
              <a:rPr lang="en-US" sz="2400" dirty="0">
                <a:latin typeface="+mn-lt"/>
              </a:rPr>
              <a:t> predictable </a:t>
            </a:r>
            <a:r>
              <a:rPr lang="en-US" sz="2400" dirty="0" err="1">
                <a:latin typeface="+mn-lt"/>
              </a:rPr>
              <a:t>lainnya</a:t>
            </a:r>
            <a:endParaRPr lang="en-US" sz="2400" dirty="0">
              <a:latin typeface="+mn-lt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000" dirty="0">
                <a:latin typeface="+mn-lt"/>
              </a:rPr>
              <a:t>Regular: </a:t>
            </a:r>
            <a:r>
              <a:rPr lang="en-US" sz="2000" dirty="0" err="1">
                <a:latin typeface="+mn-lt"/>
              </a:rPr>
              <a:t>Lebaran</a:t>
            </a:r>
            <a:r>
              <a:rPr lang="en-US" sz="2000" dirty="0">
                <a:latin typeface="+mn-lt"/>
              </a:rPr>
              <a:t>, Natal etc.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000" dirty="0">
                <a:latin typeface="+mn-lt"/>
              </a:rPr>
              <a:t>Irregular: </a:t>
            </a:r>
            <a:r>
              <a:rPr lang="en-US" sz="2000" dirty="0" err="1">
                <a:latin typeface="+mn-lt"/>
              </a:rPr>
              <a:t>televoting</a:t>
            </a:r>
            <a:endParaRPr lang="en-US" sz="200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400" dirty="0" err="1">
                <a:latin typeface="+mn-lt"/>
              </a:rPr>
              <a:t>Bermacam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kelompok</a:t>
            </a:r>
            <a:r>
              <a:rPr lang="en-US" sz="2400" dirty="0">
                <a:latin typeface="+mn-lt"/>
              </a:rPr>
              <a:t> user </a:t>
            </a:r>
            <a:r>
              <a:rPr lang="en-US" sz="2400" dirty="0" err="1">
                <a:latin typeface="+mn-lt"/>
              </a:rPr>
              <a:t>memiliki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profil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tahunan</a:t>
            </a:r>
            <a:r>
              <a:rPr lang="en-US" sz="2400" dirty="0">
                <a:latin typeface="+mn-lt"/>
              </a:rPr>
              <a:t>/</a:t>
            </a:r>
            <a:r>
              <a:rPr lang="en-US" sz="2400" dirty="0" err="1">
                <a:latin typeface="+mn-lt"/>
              </a:rPr>
              <a:t>mingguan</a:t>
            </a:r>
            <a:r>
              <a:rPr lang="en-US" sz="2400" dirty="0">
                <a:latin typeface="+mn-lt"/>
              </a:rPr>
              <a:t>/</a:t>
            </a:r>
            <a:r>
              <a:rPr lang="id-ID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harian</a:t>
            </a:r>
            <a:r>
              <a:rPr lang="en-US" sz="2400" dirty="0">
                <a:latin typeface="+mn-lt"/>
              </a:rPr>
              <a:t> yang </a:t>
            </a:r>
            <a:r>
              <a:rPr lang="en-US" sz="2400" dirty="0" err="1">
                <a:latin typeface="+mn-lt"/>
              </a:rPr>
              <a:t>berbeda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389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F1C6-81C7-4D52-B770-9D766EE1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Variasi Trafik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DA0E3644-27DD-46D6-AACD-34D7707A01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182844-5738-42C8-9673-79756DF151FB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6D7FACD-0DB6-4BBD-BD1B-17706977C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67334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Variasi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id-ID" sz="32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trafik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yang </a:t>
            </a:r>
            <a:r>
              <a:rPr lang="en-US" sz="3200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acak</a:t>
            </a:r>
            <a:endParaRPr lang="id-ID" sz="32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1100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800" dirty="0">
                <a:latin typeface="+mn-lt"/>
              </a:rPr>
              <a:t>Short term random variations (seconds, minutes)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  <a:defRPr/>
            </a:pPr>
            <a:r>
              <a:rPr lang="en-US" sz="2400" dirty="0" err="1">
                <a:latin typeface="+mn-lt"/>
              </a:rPr>
              <a:t>Disebabkan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oleh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tindakan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antar</a:t>
            </a:r>
            <a:r>
              <a:rPr lang="en-US" sz="2400" dirty="0">
                <a:latin typeface="+mn-lt"/>
              </a:rPr>
              <a:t> user yang independent</a:t>
            </a:r>
          </a:p>
          <a:p>
            <a:pPr marL="1143000" lvl="2" indent="-228600"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lang="en-US" sz="2000" dirty="0">
                <a:latin typeface="+mn-lt"/>
              </a:rPr>
              <a:t>Random call arrivals</a:t>
            </a:r>
          </a:p>
          <a:p>
            <a:pPr marL="1143000" lvl="2" indent="-228600">
              <a:spcBef>
                <a:spcPct val="20000"/>
              </a:spcBef>
              <a:buFontTx/>
              <a:buBlip>
                <a:blip r:embed="rId4"/>
              </a:buBlip>
              <a:defRPr/>
            </a:pPr>
            <a:r>
              <a:rPr lang="en-US" sz="2000" dirty="0">
                <a:latin typeface="+mn-lt"/>
              </a:rPr>
              <a:t>Random holding times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800" dirty="0">
                <a:latin typeface="+mn-lt"/>
              </a:rPr>
              <a:t>Long term random variations (hours)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sz="2800" dirty="0">
                <a:latin typeface="+mn-lt"/>
              </a:rPr>
              <a:t>Random variations caused by external sources</a:t>
            </a:r>
          </a:p>
        </p:txBody>
      </p:sp>
    </p:spTree>
    <p:extLst>
      <p:ext uri="{BB962C8B-B14F-4D97-AF65-F5344CB8AC3E}">
        <p14:creationId xmlns:p14="http://schemas.microsoft.com/office/powerpoint/2010/main" val="47415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4897-F3EC-405B-8A02-F47A3831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Jam Sibuk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55827414-7F88-49FF-9BB3-6DC0504DF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38"/>
          </a:xfrm>
        </p:spPr>
        <p:txBody>
          <a:bodyPr/>
          <a:lstStyle/>
          <a:p>
            <a:r>
              <a:rPr lang="id-ID" altLang="id-ID" sz="2400"/>
              <a:t>Kepadatan trafik </a:t>
            </a:r>
            <a:r>
              <a:rPr lang="id-ID" altLang="id-ID" sz="2400">
                <a:sym typeface="Wingdings" panose="05000000000000000000" pitchFamily="2" charset="2"/>
              </a:rPr>
              <a:t> berubah-ubah dari waktu ke waktu      Saat puncak kepadatan trafik berubah-ubah dari waktu ke waktu </a:t>
            </a:r>
            <a:endParaRPr lang="id-ID" altLang="id-ID" sz="2400"/>
          </a:p>
          <a:p>
            <a:r>
              <a:rPr lang="id-ID" altLang="id-ID" sz="2400"/>
              <a:t>Untuk melihat  tingkat  perlayanan dan intensitas trafik pada saat puncak </a:t>
            </a:r>
            <a:r>
              <a:rPr lang="id-ID" altLang="id-ID" sz="2400">
                <a:sym typeface="Wingdings" panose="05000000000000000000" pitchFamily="2" charset="2"/>
              </a:rPr>
              <a:t> jam sibuk</a:t>
            </a:r>
            <a:endParaRPr lang="id-ID" altLang="id-ID" sz="2400">
              <a:solidFill>
                <a:srgbClr val="FF0000"/>
              </a:solidFill>
            </a:endParaRPr>
          </a:p>
          <a:p>
            <a:r>
              <a:rPr lang="id-ID" altLang="id-ID" sz="2400">
                <a:sym typeface="Wingdings" panose="05000000000000000000" pitchFamily="2" charset="2"/>
              </a:rPr>
              <a:t>Tingkat kongesti trafik tertinggi  jam sibuk</a:t>
            </a:r>
          </a:p>
          <a:p>
            <a:r>
              <a:rPr lang="id-ID" altLang="id-ID" sz="2400">
                <a:sym typeface="Wingdings" panose="05000000000000000000" pitchFamily="2" charset="2"/>
              </a:rPr>
              <a:t>Pengadaan peralatan yang digunakan dalam melayani pelanggan  efektif  bila mengacu kepada intensitas trafik pada jam sibuk  keseimbangan QoS dan Cost Jaringan.</a:t>
            </a:r>
          </a:p>
          <a:p>
            <a:r>
              <a:rPr lang="en-US" altLang="id-ID" sz="2400"/>
              <a:t>K</a:t>
            </a:r>
            <a:r>
              <a:rPr lang="id-ID" altLang="id-ID" sz="2400"/>
              <a:t>eseimbangan statistik </a:t>
            </a:r>
            <a:r>
              <a:rPr lang="id-ID" altLang="id-ID" sz="2400">
                <a:sym typeface="Wingdings" panose="05000000000000000000" pitchFamily="2" charset="2"/>
              </a:rPr>
              <a:t> pada jam sibuk  semua formula rekayasa trafik mengacu pada kondisi ini</a:t>
            </a:r>
            <a:endParaRPr lang="id-ID" altLang="id-ID" sz="2400"/>
          </a:p>
          <a:p>
            <a:endParaRPr lang="id-ID" altLang="id-ID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5A1E9C31-52A3-4821-829E-CF68902A55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98DEF6-2DB9-49F4-83C8-ABCAD6EC9A4C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963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TekDi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TekDig</Template>
  <TotalTime>214</TotalTime>
  <Words>1215</Words>
  <Application>Microsoft Office PowerPoint</Application>
  <PresentationFormat>On-screen Show (4:3)</PresentationFormat>
  <Paragraphs>353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 Unicode MS</vt:lpstr>
      <vt:lpstr>Arial</vt:lpstr>
      <vt:lpstr>Calibri</vt:lpstr>
      <vt:lpstr>Times New Roman</vt:lpstr>
      <vt:lpstr>Theme TekDig</vt:lpstr>
      <vt:lpstr>Variasi Trafik dan Jam Sibuk part 1</vt:lpstr>
      <vt:lpstr>Variasi Trafik</vt:lpstr>
      <vt:lpstr>Variasi Trafik</vt:lpstr>
      <vt:lpstr>Variasi Trafik</vt:lpstr>
      <vt:lpstr>Variasi Trafik</vt:lpstr>
      <vt:lpstr>Variasi Trafik</vt:lpstr>
      <vt:lpstr>Variasi Trafik</vt:lpstr>
      <vt:lpstr>Variasi Trafik</vt:lpstr>
      <vt:lpstr>Jam Sibuk</vt:lpstr>
      <vt:lpstr>Jam Sibuk</vt:lpstr>
      <vt:lpstr>Jam Sibuk</vt:lpstr>
      <vt:lpstr>Jam Sibuk</vt:lpstr>
      <vt:lpstr>Jam Sibuk</vt:lpstr>
      <vt:lpstr>Jam Sibuk</vt:lpstr>
      <vt:lpstr>Jam Sibuk</vt:lpstr>
      <vt:lpstr>Jam Sibuk</vt:lpstr>
      <vt:lpstr>Jam Sibuk</vt:lpstr>
      <vt:lpstr>Jam Sibuk</vt:lpstr>
      <vt:lpstr>Jam Sibuk</vt:lpstr>
      <vt:lpstr>Jam Sibuk</vt:lpstr>
      <vt:lpstr>Kongesti Trafik</vt:lpstr>
      <vt:lpstr>Kongesti Trafik</vt:lpstr>
      <vt:lpstr>Kongesti Trafik</vt:lpstr>
      <vt:lpstr>Kongesti Trafik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X60</dc:creator>
  <cp:lastModifiedBy>fardan malaqbi</cp:lastModifiedBy>
  <cp:revision>32</cp:revision>
  <dcterms:created xsi:type="dcterms:W3CDTF">2016-08-16T08:15:10Z</dcterms:created>
  <dcterms:modified xsi:type="dcterms:W3CDTF">2020-09-03T09:46:50Z</dcterms:modified>
</cp:coreProperties>
</file>