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265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11:54:05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7264 11714 1034 0,'-18'8'104'0,"3"-2"31"16,4-1-26-16,-3-1-34 15,3-2-20-15,5-2 4 16,0 0-16-16,6 0-13 0,0 0-9 16,0 0-11-1,0-5-7-15,10-18-1 0,19-16-2 16,11-9 1-16,6-4-1 16,8 4 1-16,2 2-1 15,4 2 0-15,2 4 0 16,1 3 0-16,-1 8 0 15,-6 2 0-15,-2 1 0 16,1 2 0-16,-2-1 0 16,1 2 0-16,2-4 0 15,0 8 1-15,1 3 0 16,-1 0 0-16,0 0-1 16,-3 0 1-16,-2 5-1 15,-5-2 0-15,-1 5 0 0,-2-2 0 16,-1 0 0-16,3 3 2 15,-3-1-2-15,2 6 0 16,2-5 0-16,-2 5 0 16,3-1 1-16,-3 3-1 15,1 0 0-15,-5 0 0 16,2 0 0-16,-3 0 1 16,-2 0-1-16,3 0 2 15,-4 0-1-15,1 0-1 16,1 0 0-16,1 0 0 15,-2 0 1-15,1 0-1 16,-2 0 2-16,0 3-2 16,-1 6 0-16,1-5 0 0,-1 0-1 15,-1 1 4-15,1 1-2 16,-4-2-1-16,3 2 0 16,-2 2-1-16,-1-2 1 15,0 2 1-15,0 1-1 16,1 2 2-16,-1 1-2 15,-5 2 0-15,0-4 1 16,0 2-1-16,0-2 0 16,-3 2-1-16,-4-1 2 15,6 4-1-15,-3-1 0 16,1-1 0-16,1-2 1 16,-2 3-1-16,1 0 0 15,-1 0 0-15,0 0 4 0,-2-3-4 16,-2 0-4-16,0 0 4 15,-2 0 0-15,-3 2 0 16,1-4 0-16,-4 4 1 16,3-1-1-16,1 2 1 15,-1-3 0-15,-1 4 0 16,-1-3-1-16,0 2 1 16,0-5-1-16,-2 4-1 15,2-5 1-15,-2 4-1 16,2-2 1-16,0 4 0 15,1 0 1-15,1 1-1 16,1-2 1-16,1 7-1 16,1-3-1-16,-1 2 1 15,1-1 0-15,-3-3 3 0,-5 0-4 16,2 2 3-16,-3-4-2 16,-1-3 2-16,0 3 1 15,1-6-2-15,0 4-1 16,-2-5-2-16,-1-3 2 15,-4-3-61-15,0 0-133 16</inkml:trace>
  <inkml:trace contextRef="#ctx0" brushRef="#br0" timeOffset="965.748">7193 11357 1066 0,'0'12'42'15,"0"27"-25"-15,-2 11 69 16,-12 6-11-16,-1 2-28 0,-1-2-12 16,1-8-11-1,1 2-7-15,-1-1-3 0,-1-8-2 16,3 0 3-16,-1-9-2 16,5-10 5-16,3-7-1 15,-1-6-3-15,5-7 1 16,-3-2-1-16,3 2 13 15,-1-2-5-15,-3 4-2 16,2-4-7-16,-3 2-2 16,0 0-9-16,2-2-2 15,3 2 0-15,2-2 1 16,0 0 1-16,0 0-2 0,0 0 0 16,0 0 0-16,0 0-2 15,0 0-3-15,5 0 1 16,17 0 0-16,16 0 4 15,13 0 5-15,9 0 0 16,7-2 2-16,9-12-6 16,4-4 3-16,1-2 0 15,-10 1-3-15,-15 8 0 16,-21 3 0-16,-12 6 0 16,-13 2-1-16,-5 0-17 15,-5 0-24-15,0 9-84 16</inkml:trace>
  <inkml:trace contextRef="#ctx0" brushRef="#br0" timeOffset="1839.829">10181 11753 894 0,'-16'-2'175'0,"3"-10"4"16,3 1-49-16,4 1-54 15,4 6-16-15,2 2 4 16,0 2-27-16,0 0-26 15,4 0-10-15,25 5 2 0,12 17 5 16,7 8 8 0,2-1-11-16,-4 6-2 0,-1-3 1 15,-7-6-3-15,-6-3-1 16,0-4-9-16,-5-9-26 16,-4-10-43-16,-2 0-76 15,0-18-319-15</inkml:trace>
  <inkml:trace contextRef="#ctx0" brushRef="#br0" timeOffset="2034.099">10763 11534 1228 0,'0'0'61'0,"-10"0"1"15,-17 16-22-15,-8 21 2 16,-10 10-1-16,-8 8-12 15,1-1-14-15,10-8-9 16,9-10-5-16,22-10-2 16,11-11-25-16,0-10-151 15</inkml:trace>
  <inkml:trace contextRef="#ctx0" brushRef="#br0" timeOffset="2891.119">8305 10338 1032 0,'0'-27'142'0,"0"7"-6"16,0 11-32-16,0 6-44 16,0 3-6-16,0 0-42 0,0 14-12 15,0 31 0-15,0 20 0 16,0 11 1-16,0-4 0 15,-5 1-1-15,0-7 0 16,1-3 0-16,2-9-1 16,-3-11 1-16,3-17 4 15,-2-12-4-15,4-10-1 16,0-4 1-16,0 0 1 16,0-24 0-16,20-20 6 15,11-14 0-15,8-4-4 16,6 0 3-16,-2 5-6 15,-5 16-20-15,-11 16-36 16,-14 19-63-16,-13 6-331 16</inkml:trace>
  <inkml:trace contextRef="#ctx0" brushRef="#br0" timeOffset="3340.64">8378 10669 761 0,'0'0'367'15,"0"0"-228"-15,0 3-89 16,0 26-5-16,0 4-9 0,0 3-11 16,0-5-16-16,2-6 2 15,14-2-6-15,1-8-2 16,8-5 2-16,2-2-4 15,8-8 3-15,8-1 8 16,8-30-9-16,3-13 5 16,2-11-3-16,-8 0-5 15,-12 8 2-15,-16 7 0 16,-14 18 21-16,-6 10 10 16,-10 12 23-16,-26 7-45 15,-11 30-8-15,3 13-1 16,8 3 3-16,14-7 5 15,15-7-7-15,7-2-1 16,0-11-1-16,22-6 2 16,14-10 1-16,8-10 0 0,10-7 2 15,4-30 0-15,-7-7-4 16,-4-2-2-16,-9 2-15 16,-7 2-37-16,-9 6-91 15,-9 4-579-15</inkml:trace>
  <inkml:trace contextRef="#ctx0" brushRef="#br0" timeOffset="3617.384">9196 10094 1228 0,'0'-4'80'16,"0"4"-31"-16,0 16-16 16,-4 32 2-16,-8 23-3 15,-1 9-9-15,-3 6-6 16,3-6-9-16,1-5 3 16,6-14-9-16,1-9 0 15,5-11-4-15,0-13 0 16,0-10-57-16,0-18-135 15,0 0-341-15</inkml:trace>
  <inkml:trace contextRef="#ctx0" brushRef="#br0" timeOffset="3762.855">9036 10455 1137 0,'-6'-10'140'0,"4"4"-25"16,2-1-45-16,0 6-33 15,21-4-24-15,14 0 15 16,13 3-23-16,4-2-5 15,6 4-4-15,-4 0-78 16,-10 0-391-16</inkml:trace>
  <inkml:trace contextRef="#ctx0" brushRef="#br0" timeOffset="4044.725">9336 10556 1307 0,'-20'27'28'0,"9"5"22"0,3 2 6 16,8-1-25-16,0-3-13 16,17-8-11-16,17-7-2 15,8-15-4-15,7-13-1 16,4-33 2-16,-2-12 2 16,-4 5-2-16,-15 17 12 15,-17 18 3-15,-9 18 16 16,-3 0-19-16,-3 17-9 15,0 15 12-15,0 6-2 16,0-6-11-16,0-10-4 0,7-14-7 16,21-8-45-16,17-21-118 15,7-31-817-15</inkml:trace>
  <inkml:trace contextRef="#ctx0" brushRef="#br0" timeOffset="4493.84">10058 10082 961 0,'-4'-10'87'0,"2"4"48"16,2 4 8-16,-3 2-45 16,-2 0-52-16,-1 20-34 15,-7 24-10-15,-5 16 0 16,-3 13 1-16,2 4-3 16,1 0 8-16,3-1-3 15,3-2-1-15,3-6-3 16,1-7 4-16,5-9-5 15,1-11 0-15,0-12 4 0,2-8-4 16,-3-12 0-16,3-4 1 16,0-5-1-1,0 0 0-15,0 0 2 0,0-17 8 16,12-11 1-16,15-8-7 16,6-4-2-16,5-6-2 15,6-5 0-15,-1 5-10 16,-8 10-47-16,-10 14-123 15,-17 17-541-15</inkml:trace>
  <inkml:trace contextRef="#ctx0" brushRef="#br0" timeOffset="4974.311">10056 10624 1111 0,'-4'0'104'0,"-1"4"-42"16,2 27-3-16,0 4-3 16,3 5-33-16,0-2-12 15,0-4-11-15,19-8 0 16,6-9 0-16,1-10-2 16,8-7-52-16,4 0-76 15,4-28-62-15,5-13 16 16,-3-10-80-16,-4 7 242 15,-13 8 14-15,-11 12 157 16,-14 11 100-16,-2 7-66 16,-2 6-34-16,-25 0-78 0,-4 33-64 15,-2 3 1-15,6 4 1 16,9-2-3-16,9-9-13 16,9-6-1-16,0-9 0 15,4-10 0-15,19-4-1 16,8-14-2-16,5-26 2 15,3-8 1-15,-4 4-13 16,-9 10 7-16,-10 12 5 16,-13 13-1-16,0 9 2 15,-3 0 0-15,0 0 5 16,2 21 0-16,3-2-7 16,2 4 2-16,6-11 0 0,7-5-27 15,4-7-191-15,7 0-828 16</inkml:trace>
  <inkml:trace contextRef="#ctx0" brushRef="#br0" timeOffset="5939.128">10749 10592 1035 0,'0'-17'185'0,"0"7"-43"0,0 8-49 15,0 2-20-15,0 0-9 16,0 24-54-16,0 22-5 16,-7 15 0-16,-2 1 1 15,0-4-3-15,2-10-1 16,3-7 1-16,0-18-3 16,2-6 0-16,-1-11 0 15,1-6 0-15,2 0 6 16,-2-28 8-16,2-21-1 15,0-7-9-15,0 0-4 0,22 2 0 16,5 10-4-16,6 10 8 16,8 13-5-1,7 20 1-15,10 1-17 0,2 27-36 16,-6 20-138-16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5T12:12:41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1 432,'-20'15'0,"-9"-1"-240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05/10/2021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05/10/2021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4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11" Type="http://schemas.openxmlformats.org/officeDocument/2006/relationships/image" Target="../media/image16.e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9.png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19.e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9.png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customXml" Target="../ink/ink1.xml"/><Relationship Id="rId4" Type="http://schemas.openxmlformats.org/officeDocument/2006/relationships/image" Target="../media/image9.png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Variasi Trafik dan Jam Sibuk</a:t>
            </a:r>
            <a:r>
              <a:rPr lang="en-US" sz="3600" b="1" dirty="0">
                <a:solidFill>
                  <a:schemeClr val="bg1"/>
                </a:solidFill>
              </a:rPr>
              <a:t> Part 2</a:t>
            </a:r>
            <a:endParaRPr lang="id-ID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1C46-223F-4663-A8CC-45E86B9C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8715-4904-4077-B920-D1F68BEC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id-ID" sz="2000" dirty="0"/>
              <a:t>Berapa menit rata-rata setiap sirkit sibuk pada pengukuran suatu berkas trafik dengan trafik yang diolah selama jam sibuk sbb :</a:t>
            </a:r>
          </a:p>
          <a:p>
            <a:pPr marL="914400" lvl="1" indent="-373063">
              <a:buFont typeface="Arial" pitchFamily="34" charset="0"/>
              <a:buChar char="•"/>
              <a:defRPr/>
            </a:pPr>
            <a:r>
              <a:rPr lang="id-ID" sz="2000" dirty="0"/>
              <a:t>10 Sirkit dengan beban trafik 0,25 Erl.</a:t>
            </a:r>
          </a:p>
          <a:p>
            <a:pPr marL="914400" lvl="1" indent="-373063">
              <a:buFont typeface="Arial" pitchFamily="34" charset="0"/>
              <a:buChar char="•"/>
              <a:defRPr/>
            </a:pPr>
            <a:r>
              <a:rPr lang="id-ID" sz="2000" dirty="0"/>
              <a:t>2 Sirkit dengan beban trafik 72 ccs</a:t>
            </a:r>
          </a:p>
          <a:p>
            <a:pPr marL="914400" lvl="1" indent="-373063">
              <a:buFont typeface="Arial" pitchFamily="34" charset="0"/>
              <a:buChar char="•"/>
              <a:defRPr/>
            </a:pPr>
            <a:r>
              <a:rPr lang="id-ID" sz="2000" dirty="0"/>
              <a:t>15 Sirkit dengan beban tarfik 5 Erl.</a:t>
            </a:r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r>
              <a:rPr lang="id-ID" sz="2000" b="1" dirty="0"/>
              <a:t>Jawaban</a:t>
            </a:r>
          </a:p>
          <a:p>
            <a:pPr lvl="1">
              <a:defRPr/>
            </a:pPr>
            <a:r>
              <a:rPr lang="id-ID" sz="1600" dirty="0"/>
              <a:t>N = 10, A = 0,25 Erl. </a:t>
            </a:r>
            <a:r>
              <a:rPr lang="id-ID" sz="1600" dirty="0">
                <a:sym typeface="Wingdings"/>
              </a:rPr>
              <a:t></a:t>
            </a:r>
            <a:r>
              <a:rPr lang="id-ID" sz="1600" dirty="0"/>
              <a:t> A per sirkit  = 0,25/10 = 0,025 Erl. </a:t>
            </a:r>
          </a:p>
          <a:p>
            <a:pPr lvl="1">
              <a:buFontTx/>
              <a:buNone/>
              <a:defRPr/>
            </a:pPr>
            <a:r>
              <a:rPr lang="id-ID" sz="1600" dirty="0"/>
              <a:t>	Sirkit Sibuk 0,025 Jam = 1,5 menit</a:t>
            </a:r>
          </a:p>
          <a:p>
            <a:pPr lvl="1">
              <a:defRPr/>
            </a:pPr>
            <a:r>
              <a:rPr lang="id-ID" sz="1600" dirty="0"/>
              <a:t>N = 2, A =72 ccs = 2  Erl. </a:t>
            </a:r>
            <a:r>
              <a:rPr lang="id-ID" sz="1600" dirty="0">
                <a:sym typeface="Wingdings"/>
              </a:rPr>
              <a:t></a:t>
            </a:r>
            <a:r>
              <a:rPr lang="id-ID" sz="1600" dirty="0"/>
              <a:t> A per sirkit  = 2/2 = 1 Erl.</a:t>
            </a:r>
          </a:p>
          <a:p>
            <a:pPr lvl="1">
              <a:buFontTx/>
              <a:buNone/>
              <a:defRPr/>
            </a:pPr>
            <a:r>
              <a:rPr lang="id-ID" sz="1600" dirty="0"/>
              <a:t>	Sirkit Sibuk 1 Jam = 60 menit</a:t>
            </a:r>
          </a:p>
          <a:p>
            <a:pPr lvl="1">
              <a:defRPr/>
            </a:pPr>
            <a:r>
              <a:rPr lang="id-ID" sz="1600" dirty="0"/>
              <a:t>N = 15, A = 5 Erl. </a:t>
            </a:r>
            <a:r>
              <a:rPr lang="id-ID" sz="1600" dirty="0">
                <a:sym typeface="Wingdings"/>
              </a:rPr>
              <a:t></a:t>
            </a:r>
            <a:r>
              <a:rPr lang="id-ID" sz="1600" dirty="0"/>
              <a:t> A per sirkit  = 5/15 = 0,333 Erl.</a:t>
            </a:r>
          </a:p>
          <a:p>
            <a:pPr lvl="1">
              <a:buFontTx/>
              <a:buNone/>
              <a:defRPr/>
            </a:pPr>
            <a:r>
              <a:rPr lang="id-ID" sz="1600" dirty="0"/>
              <a:t>	Sirkit Sibuk 0,333 Jam = 20  menit</a:t>
            </a:r>
            <a:endParaRPr lang="id-ID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D7DD56CE-8EE6-4EFE-9F19-E99FA3DED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EB89F-B34C-421A-89D4-1F606B0B3614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9B96DD-BB5E-46B9-96A6-B18648961EC5}"/>
                  </a:ext>
                </a:extLst>
              </p14:cNvPr>
              <p14:cNvContentPartPr/>
              <p14:nvPr/>
            </p14:nvContentPartPr>
            <p14:xfrm>
              <a:off x="5359342" y="4160094"/>
              <a:ext cx="18000" cy="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9B96DD-BB5E-46B9-96A6-B18648961E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5022" y="4155774"/>
                <a:ext cx="2664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3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BD4B-CEB0-425C-A4BB-BCFAECB6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DCD78-C1B9-4E6B-AD13-1011BDE2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145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id-ID" sz="1800" dirty="0"/>
              <a:t>Diketahui data dalam selang waktu satu jam, tiap seperempat jam adalah sebagai berikut : 25  55  65  35 apabila data tersebut merupakan :</a:t>
            </a:r>
          </a:p>
          <a:p>
            <a:pPr marL="998537" lvl="1" indent="-457200">
              <a:buFont typeface="+mj-lt"/>
              <a:buAutoNum type="alphaLcParenR"/>
              <a:defRPr/>
            </a:pPr>
            <a:r>
              <a:rPr lang="id-ID" sz="1800" dirty="0"/>
              <a:t>Intensitas trafik berapa trafik rata-rata dalam selang waktu 1 jam.</a:t>
            </a:r>
          </a:p>
          <a:p>
            <a:pPr marL="998537" lvl="1" indent="-457200">
              <a:buFont typeface="+mj-lt"/>
              <a:buAutoNum type="alphaLcParenR"/>
              <a:defRPr/>
            </a:pPr>
            <a:r>
              <a:rPr lang="id-ID" sz="1800" dirty="0"/>
              <a:t>Volume trafik, berapa intensitas trafik rata-rata dalam selang waktu 1 jam</a:t>
            </a:r>
          </a:p>
          <a:p>
            <a:pPr marL="998537" lvl="1" indent="-457200">
              <a:buFont typeface="+mj-lt"/>
              <a:buAutoNum type="alphaLcParenR"/>
              <a:defRPr/>
            </a:pPr>
            <a:r>
              <a:rPr lang="id-ID" sz="1800" dirty="0"/>
              <a:t>Jumlah pendudukan, berapa intensitas trafik rata-rata dalam selang waktu 1 jam, bila waktu pendudukan rata-ratanya = 5 menit</a:t>
            </a:r>
          </a:p>
          <a:p>
            <a:pPr marL="998537" lvl="1" indent="-457200">
              <a:buFontTx/>
              <a:buNone/>
              <a:defRPr/>
            </a:pPr>
            <a:endParaRPr lang="id-ID" sz="900" dirty="0"/>
          </a:p>
          <a:p>
            <a:pPr marL="914400" lvl="1" indent="-373063">
              <a:buFontTx/>
              <a:buNone/>
              <a:defRPr/>
            </a:pPr>
            <a:r>
              <a:rPr lang="id-ID" sz="2000" b="1" dirty="0"/>
              <a:t>Jawaban</a:t>
            </a:r>
            <a:endParaRPr lang="id-ID" sz="1600" dirty="0"/>
          </a:p>
          <a:p>
            <a:pPr>
              <a:buFontTx/>
              <a:buNone/>
              <a:defRPr/>
            </a:pPr>
            <a:r>
              <a:rPr lang="id-ID" dirty="0"/>
              <a:t> </a:t>
            </a:r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7C48984D-0FBD-4AD0-85C9-E290C10A9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500813" y="62865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EE9D5-482A-461D-8061-C5FCA43B89F2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3013" name="Picture 3">
            <a:extLst>
              <a:ext uri="{FF2B5EF4-FFF2-40B4-BE49-F238E27FC236}">
                <a16:creationId xmlns:a16="http://schemas.microsoft.com/office/drawing/2014/main" id="{D14E5877-00BC-4CEF-A1FA-8608C3D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563" y="4071938"/>
            <a:ext cx="77025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">
            <a:extLst>
              <a:ext uri="{FF2B5EF4-FFF2-40B4-BE49-F238E27FC236}">
                <a16:creationId xmlns:a16="http://schemas.microsoft.com/office/drawing/2014/main" id="{D50AE40B-D2E9-4616-9C3C-2E947BA7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25" y="5643563"/>
            <a:ext cx="59610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Rectangle 4">
            <a:extLst>
              <a:ext uri="{FF2B5EF4-FFF2-40B4-BE49-F238E27FC236}">
                <a16:creationId xmlns:a16="http://schemas.microsoft.com/office/drawing/2014/main" id="{8FDF0E6D-F273-4F5B-A0AF-C6C4A84D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3496" name="Rectangle 5">
            <a:extLst>
              <a:ext uri="{FF2B5EF4-FFF2-40B4-BE49-F238E27FC236}">
                <a16:creationId xmlns:a16="http://schemas.microsoft.com/office/drawing/2014/main" id="{0D432192-CA07-4B3A-8580-8D1EAD8D2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95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3497" name="Rectangle 6">
            <a:extLst>
              <a:ext uri="{FF2B5EF4-FFF2-40B4-BE49-F238E27FC236}">
                <a16:creationId xmlns:a16="http://schemas.microsoft.com/office/drawing/2014/main" id="{F103FDFF-DF89-438C-AEE2-27FB28FA4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3498" name="Rectangle 7">
            <a:extLst>
              <a:ext uri="{FF2B5EF4-FFF2-40B4-BE49-F238E27FC236}">
                <a16:creationId xmlns:a16="http://schemas.microsoft.com/office/drawing/2014/main" id="{C4767B8A-FAAD-4C62-9E02-0C9A1605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3499" name="Rectangle 9">
            <a:extLst>
              <a:ext uri="{FF2B5EF4-FFF2-40B4-BE49-F238E27FC236}">
                <a16:creationId xmlns:a16="http://schemas.microsoft.com/office/drawing/2014/main" id="{93672B05-4962-431C-ABA4-E0D5D36A8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3500" name="Rectangle 10">
            <a:extLst>
              <a:ext uri="{FF2B5EF4-FFF2-40B4-BE49-F238E27FC236}">
                <a16:creationId xmlns:a16="http://schemas.microsoft.com/office/drawing/2014/main" id="{78D5F5E3-6ADD-4782-AB68-62F812C6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3501" name="Rectangle 15">
            <a:extLst>
              <a:ext uri="{FF2B5EF4-FFF2-40B4-BE49-F238E27FC236}">
                <a16:creationId xmlns:a16="http://schemas.microsoft.com/office/drawing/2014/main" id="{D7ACC533-01F3-4352-9603-58F10841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pic>
        <p:nvPicPr>
          <p:cNvPr id="43022" name="Picture 14">
            <a:extLst>
              <a:ext uri="{FF2B5EF4-FFF2-40B4-BE49-F238E27FC236}">
                <a16:creationId xmlns:a16="http://schemas.microsoft.com/office/drawing/2014/main" id="{03BB423A-5159-44E2-9F61-A1A48BC0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563" y="5000625"/>
            <a:ext cx="62436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4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21C1-73DC-4E65-9CD8-2BB3A92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F20C-ACBB-4A89-9CEF-DE436A57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857750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id-ID" sz="1800" dirty="0"/>
              <a:t>Selama jam sibuk, terdapat 1200 panggilan ditawarkan ke satu group trunk dan 6 panggilan hilang. Jika waktu panggilan rata-rata 3 menit, tentukan :</a:t>
            </a:r>
          </a:p>
          <a:p>
            <a:pPr marL="998537" lvl="1" indent="-457200">
              <a:buFont typeface="+mj-lt"/>
              <a:buAutoNum type="alphaLcParenR"/>
              <a:defRPr/>
            </a:pPr>
            <a:r>
              <a:rPr lang="id-ID" sz="1800" dirty="0"/>
              <a:t>Trafik yang ditawarkan</a:t>
            </a:r>
          </a:p>
          <a:p>
            <a:pPr marL="998537" lvl="1" indent="-457200">
              <a:buFont typeface="+mj-lt"/>
              <a:buAutoNum type="alphaLcParenR"/>
              <a:defRPr/>
            </a:pPr>
            <a:r>
              <a:rPr lang="id-ID" sz="1800" dirty="0"/>
              <a:t>Trafik yang berhasil</a:t>
            </a:r>
          </a:p>
          <a:p>
            <a:pPr marL="998537" lvl="1" indent="-457200">
              <a:buFont typeface="+mj-lt"/>
              <a:buAutoNum type="alphaLcParenR"/>
              <a:defRPr/>
            </a:pPr>
            <a:r>
              <a:rPr lang="id-ID" sz="1800" dirty="0"/>
              <a:t>Trafik  yang hilang</a:t>
            </a:r>
          </a:p>
          <a:p>
            <a:pPr marL="998537" lvl="1" indent="-457200">
              <a:buFont typeface="+mj-lt"/>
              <a:buAutoNum type="alphaLcParenR"/>
              <a:defRPr/>
            </a:pPr>
            <a:r>
              <a:rPr lang="id-ID" sz="1800" dirty="0"/>
              <a:t>GOS.</a:t>
            </a:r>
          </a:p>
          <a:p>
            <a:pPr marL="998537" lvl="1" indent="-457200">
              <a:buFont typeface="+mj-lt"/>
              <a:buAutoNum type="alphaLcParenR"/>
              <a:defRPr/>
            </a:pPr>
            <a:r>
              <a:rPr lang="id-ID" sz="1800" dirty="0"/>
              <a:t>Waktu lamanya kongesti</a:t>
            </a:r>
          </a:p>
          <a:p>
            <a:pPr marL="998537" lvl="1" indent="-457200">
              <a:buFontTx/>
              <a:buNone/>
              <a:defRPr/>
            </a:pPr>
            <a:endParaRPr lang="id-ID" sz="900" dirty="0"/>
          </a:p>
          <a:p>
            <a:pPr marL="914400" lvl="1" indent="-373063">
              <a:buFontTx/>
              <a:buNone/>
              <a:defRPr/>
            </a:pPr>
            <a:r>
              <a:rPr lang="id-ID" sz="2000" b="1" dirty="0"/>
              <a:t>Jawaban</a:t>
            </a:r>
            <a:endParaRPr lang="id-ID" sz="1600" dirty="0"/>
          </a:p>
          <a:p>
            <a:pPr>
              <a:buFontTx/>
              <a:buNone/>
              <a:defRPr/>
            </a:pPr>
            <a:r>
              <a:rPr lang="id-ID" dirty="0"/>
              <a:t> </a:t>
            </a:r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1957FDCA-9000-459A-A061-DB16E3096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500813" y="62865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A8B8D-42D0-4FDC-894B-ADE314517864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ADD75F52-5BCB-4161-8FC1-004B671B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18" name="Rectangle 5">
            <a:extLst>
              <a:ext uri="{FF2B5EF4-FFF2-40B4-BE49-F238E27FC236}">
                <a16:creationId xmlns:a16="http://schemas.microsoft.com/office/drawing/2014/main" id="{196CD6E3-381D-4F50-8A64-8F69DEE3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95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19" name="Rectangle 6">
            <a:extLst>
              <a:ext uri="{FF2B5EF4-FFF2-40B4-BE49-F238E27FC236}">
                <a16:creationId xmlns:a16="http://schemas.microsoft.com/office/drawing/2014/main" id="{D8CB7C90-8BB1-47DD-8326-12D1BDBC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20" name="Rectangle 7">
            <a:extLst>
              <a:ext uri="{FF2B5EF4-FFF2-40B4-BE49-F238E27FC236}">
                <a16:creationId xmlns:a16="http://schemas.microsoft.com/office/drawing/2014/main" id="{9D702231-3407-46B7-9076-712BE6E8E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849783EA-ADF4-4089-B466-57077BB6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D6ED2F98-9FF9-4A94-8458-503EE3F7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pSp>
        <p:nvGrpSpPr>
          <p:cNvPr id="44043" name="Group 24">
            <a:extLst>
              <a:ext uri="{FF2B5EF4-FFF2-40B4-BE49-F238E27FC236}">
                <a16:creationId xmlns:a16="http://schemas.microsoft.com/office/drawing/2014/main" id="{15BC439E-CB22-4CD9-B810-5E7490DEDB03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4572000"/>
            <a:ext cx="5286375" cy="1714500"/>
            <a:chOff x="1214414" y="4572008"/>
            <a:chExt cx="3457575" cy="1257300"/>
          </a:xfrm>
        </p:grpSpPr>
        <p:pic>
          <p:nvPicPr>
            <p:cNvPr id="64530" name="Picture 5">
              <a:extLst>
                <a:ext uri="{FF2B5EF4-FFF2-40B4-BE49-F238E27FC236}">
                  <a16:creationId xmlns:a16="http://schemas.microsoft.com/office/drawing/2014/main" id="{F9C6035E-06B6-4BDF-B975-E83891EDD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14" y="4572008"/>
              <a:ext cx="207645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1" name="Picture 4">
              <a:extLst>
                <a:ext uri="{FF2B5EF4-FFF2-40B4-BE49-F238E27FC236}">
                  <a16:creationId xmlns:a16="http://schemas.microsoft.com/office/drawing/2014/main" id="{73B0EA69-77BC-4C22-9B05-B65D9292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14" y="4838708"/>
              <a:ext cx="25431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2" name="Picture 3">
              <a:extLst>
                <a:ext uri="{FF2B5EF4-FFF2-40B4-BE49-F238E27FC236}">
                  <a16:creationId xmlns:a16="http://schemas.microsoft.com/office/drawing/2014/main" id="{70AFD3A7-8E5D-446A-B2CC-85751D04E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14" y="5105408"/>
              <a:ext cx="3457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3" name="Picture 2">
              <a:extLst>
                <a:ext uri="{FF2B5EF4-FFF2-40B4-BE49-F238E27FC236}">
                  <a16:creationId xmlns:a16="http://schemas.microsoft.com/office/drawing/2014/main" id="{059B0C1D-2DDF-469D-A54A-341995D22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14" y="5372108"/>
              <a:ext cx="15240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4" name="Picture 1">
              <a:extLst>
                <a:ext uri="{FF2B5EF4-FFF2-40B4-BE49-F238E27FC236}">
                  <a16:creationId xmlns:a16="http://schemas.microsoft.com/office/drawing/2014/main" id="{8883FD64-9CC0-4260-AC15-0B245E31B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14" y="5638808"/>
              <a:ext cx="28956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524" name="Rectangle 6">
            <a:extLst>
              <a:ext uri="{FF2B5EF4-FFF2-40B4-BE49-F238E27FC236}">
                <a16:creationId xmlns:a16="http://schemas.microsoft.com/office/drawing/2014/main" id="{605306EA-50F6-4394-8502-2BEBF7A55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25" name="Rectangle 7">
            <a:extLst>
              <a:ext uri="{FF2B5EF4-FFF2-40B4-BE49-F238E27FC236}">
                <a16:creationId xmlns:a16="http://schemas.microsoft.com/office/drawing/2014/main" id="{8FB34A4C-48B8-463A-91B4-4537D7F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26" name="Rectangle 8">
            <a:extLst>
              <a:ext uri="{FF2B5EF4-FFF2-40B4-BE49-F238E27FC236}">
                <a16:creationId xmlns:a16="http://schemas.microsoft.com/office/drawing/2014/main" id="{DAFD8F38-ADFA-4108-8A31-B7A3E6C27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27" name="Rectangle 9">
            <a:extLst>
              <a:ext uri="{FF2B5EF4-FFF2-40B4-BE49-F238E27FC236}">
                <a16:creationId xmlns:a16="http://schemas.microsoft.com/office/drawing/2014/main" id="{9329573D-EE7A-45D0-8549-16450E22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7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28" name="Rectangle 10">
            <a:extLst>
              <a:ext uri="{FF2B5EF4-FFF2-40B4-BE49-F238E27FC236}">
                <a16:creationId xmlns:a16="http://schemas.microsoft.com/office/drawing/2014/main" id="{7B716712-D900-4B88-AB5D-DE7F1B52F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4529" name="Rectangle 11">
            <a:extLst>
              <a:ext uri="{FF2B5EF4-FFF2-40B4-BE49-F238E27FC236}">
                <a16:creationId xmlns:a16="http://schemas.microsoft.com/office/drawing/2014/main" id="{95F7E28B-74D3-4CA8-BB28-46D803534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46B0-72C9-4EF4-B7A4-5E7539AA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25290"/>
            <a:ext cx="8229600" cy="507206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7"/>
              <a:defRPr/>
            </a:pPr>
            <a:r>
              <a:rPr lang="id-ID" sz="1800" dirty="0"/>
              <a:t>Diketahui data pengukuran trafik 3 hari sbb :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id-ID" sz="1800" dirty="0"/>
          </a:p>
          <a:p>
            <a:pPr marL="514350" indent="-514350">
              <a:buFont typeface="+mj-lt"/>
              <a:buAutoNum type="arabicPeriod" startAt="6"/>
              <a:defRPr/>
            </a:pPr>
            <a:endParaRPr lang="id-ID" sz="1800" dirty="0"/>
          </a:p>
          <a:p>
            <a:pPr marL="514350" indent="-514350">
              <a:buFont typeface="+mj-lt"/>
              <a:buAutoNum type="arabicPeriod" startAt="6"/>
              <a:defRPr/>
            </a:pPr>
            <a:endParaRPr lang="id-ID" sz="1800" dirty="0"/>
          </a:p>
          <a:p>
            <a:pPr marL="514350" indent="-514350">
              <a:buFont typeface="+mj-lt"/>
              <a:buAutoNum type="arabicPeriod" startAt="6"/>
              <a:defRPr/>
            </a:pPr>
            <a:endParaRPr lang="id-ID" sz="1800" dirty="0"/>
          </a:p>
          <a:p>
            <a:pPr marL="514350" indent="-514350">
              <a:buFont typeface="+mj-lt"/>
              <a:buAutoNum type="arabicPeriod" startAt="6"/>
              <a:defRPr/>
            </a:pPr>
            <a:endParaRPr lang="id-ID" sz="1800" dirty="0"/>
          </a:p>
          <a:p>
            <a:pPr marL="514350" indent="-514350">
              <a:buFontTx/>
              <a:buNone/>
              <a:defRPr/>
            </a:pPr>
            <a:endParaRPr lang="id-ID" sz="1000" dirty="0"/>
          </a:p>
          <a:p>
            <a:pPr marL="514350" indent="-514350">
              <a:buFontTx/>
              <a:buNone/>
              <a:defRPr/>
            </a:pPr>
            <a:r>
              <a:rPr lang="id-ID" sz="1800" dirty="0"/>
              <a:t>	Hitung Trafik TCBH dan ABBH.</a:t>
            </a:r>
          </a:p>
          <a:p>
            <a:pPr marL="914400" lvl="1" indent="-373063">
              <a:buFontTx/>
              <a:buNone/>
              <a:defRPr/>
            </a:pPr>
            <a:r>
              <a:rPr lang="id-ID" sz="2000" b="1" dirty="0"/>
              <a:t>Jawaban</a:t>
            </a:r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r>
              <a:rPr lang="id-ID" sz="1800" dirty="0"/>
              <a:t>Trafik TCBH = 1570/3 = 523,33 Erl.</a:t>
            </a:r>
          </a:p>
          <a:p>
            <a:pPr marL="914400" lvl="1" indent="-373063">
              <a:buFontTx/>
              <a:buNone/>
              <a:defRPr/>
            </a:pPr>
            <a:r>
              <a:rPr lang="id-ID" sz="1800" dirty="0"/>
              <a:t>Trafik ABBH = (623+590+689)/3 = 1902/3 = 634 Erl.</a:t>
            </a:r>
            <a:endParaRPr lang="id-ID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B2D438-437C-4B7E-B229-8648D605CB76}"/>
              </a:ext>
            </a:extLst>
          </p:cNvPr>
          <p:cNvSpPr/>
          <p:nvPr/>
        </p:nvSpPr>
        <p:spPr>
          <a:xfrm>
            <a:off x="3429000" y="4214813"/>
            <a:ext cx="500063" cy="3571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4E11D2-1CA4-4733-91EA-44AE5B77D4B5}"/>
              </a:ext>
            </a:extLst>
          </p:cNvPr>
          <p:cNvSpPr/>
          <p:nvPr/>
        </p:nvSpPr>
        <p:spPr>
          <a:xfrm>
            <a:off x="4214813" y="4500563"/>
            <a:ext cx="428625" cy="3571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788F44-9132-42F8-BF9B-7B375A83D9EF}"/>
              </a:ext>
            </a:extLst>
          </p:cNvPr>
          <p:cNvSpPr/>
          <p:nvPr/>
        </p:nvSpPr>
        <p:spPr>
          <a:xfrm>
            <a:off x="5643563" y="4857750"/>
            <a:ext cx="500062" cy="3571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D6FEF-8A2A-4069-ABDF-BE664545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Soal</a:t>
            </a:r>
          </a:p>
        </p:txBody>
      </p:sp>
      <p:sp>
        <p:nvSpPr>
          <p:cNvPr id="65543" name="Slide Number Placeholder 3">
            <a:extLst>
              <a:ext uri="{FF2B5EF4-FFF2-40B4-BE49-F238E27FC236}">
                <a16:creationId xmlns:a16="http://schemas.microsoft.com/office/drawing/2014/main" id="{D3C163FA-9076-4C4F-B94A-F8813EA5E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500813" y="62865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D5B9B-B665-4E6C-9B5B-3A2F4C17D99B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5544" name="Rectangle 4">
            <a:extLst>
              <a:ext uri="{FF2B5EF4-FFF2-40B4-BE49-F238E27FC236}">
                <a16:creationId xmlns:a16="http://schemas.microsoft.com/office/drawing/2014/main" id="{BA7F54E9-9D58-4F16-8B44-72A34E7A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45" name="Rectangle 5">
            <a:extLst>
              <a:ext uri="{FF2B5EF4-FFF2-40B4-BE49-F238E27FC236}">
                <a16:creationId xmlns:a16="http://schemas.microsoft.com/office/drawing/2014/main" id="{A7163282-B9C6-4823-8E98-621DFDD95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95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46" name="Rectangle 6">
            <a:extLst>
              <a:ext uri="{FF2B5EF4-FFF2-40B4-BE49-F238E27FC236}">
                <a16:creationId xmlns:a16="http://schemas.microsoft.com/office/drawing/2014/main" id="{9C89F5F2-0685-4B8C-9116-BDC85D72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47" name="Rectangle 7">
            <a:extLst>
              <a:ext uri="{FF2B5EF4-FFF2-40B4-BE49-F238E27FC236}">
                <a16:creationId xmlns:a16="http://schemas.microsoft.com/office/drawing/2014/main" id="{492EC1C3-8DF7-4BA4-83B8-50F24D24D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48" name="Rectangle 9">
            <a:extLst>
              <a:ext uri="{FF2B5EF4-FFF2-40B4-BE49-F238E27FC236}">
                <a16:creationId xmlns:a16="http://schemas.microsoft.com/office/drawing/2014/main" id="{916032CF-D68A-47F0-A72D-9C5A1AE4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49" name="Rectangle 10">
            <a:extLst>
              <a:ext uri="{FF2B5EF4-FFF2-40B4-BE49-F238E27FC236}">
                <a16:creationId xmlns:a16="http://schemas.microsoft.com/office/drawing/2014/main" id="{EF339765-A288-463C-AFA0-6C6D57DA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50" name="Rectangle 6">
            <a:extLst>
              <a:ext uri="{FF2B5EF4-FFF2-40B4-BE49-F238E27FC236}">
                <a16:creationId xmlns:a16="http://schemas.microsoft.com/office/drawing/2014/main" id="{A92A6980-48E5-4A6D-BD39-6D0DA4FE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51" name="Rectangle 7">
            <a:extLst>
              <a:ext uri="{FF2B5EF4-FFF2-40B4-BE49-F238E27FC236}">
                <a16:creationId xmlns:a16="http://schemas.microsoft.com/office/drawing/2014/main" id="{FF3670CC-F49C-4CBD-A019-0BDB0679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52" name="Rectangle 8">
            <a:extLst>
              <a:ext uri="{FF2B5EF4-FFF2-40B4-BE49-F238E27FC236}">
                <a16:creationId xmlns:a16="http://schemas.microsoft.com/office/drawing/2014/main" id="{053E5D76-2B8E-4BAB-8F1A-572AD1D33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53" name="Rectangle 9">
            <a:extLst>
              <a:ext uri="{FF2B5EF4-FFF2-40B4-BE49-F238E27FC236}">
                <a16:creationId xmlns:a16="http://schemas.microsoft.com/office/drawing/2014/main" id="{1BB75F9E-9B0D-4E8C-B049-9CB6B589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7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54" name="Rectangle 10">
            <a:extLst>
              <a:ext uri="{FF2B5EF4-FFF2-40B4-BE49-F238E27FC236}">
                <a16:creationId xmlns:a16="http://schemas.microsoft.com/office/drawing/2014/main" id="{48C1DA18-1B6C-48FE-8086-06470B721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5555" name="Rectangle 11">
            <a:extLst>
              <a:ext uri="{FF2B5EF4-FFF2-40B4-BE49-F238E27FC236}">
                <a16:creationId xmlns:a16="http://schemas.microsoft.com/office/drawing/2014/main" id="{99FD1E2A-A8FA-4C37-A767-0A27E76A8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4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9C670D5-DF1C-4AEC-A3B8-4FC522E5F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14284"/>
              </p:ext>
            </p:extLst>
          </p:nvPr>
        </p:nvGraphicFramePr>
        <p:xfrm>
          <a:off x="1187624" y="1855092"/>
          <a:ext cx="5000626" cy="1285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951">
                <a:tc>
                  <a:txBody>
                    <a:bodyPr/>
                    <a:lstStyle/>
                    <a:p>
                      <a:r>
                        <a:rPr lang="id-ID" sz="1400" dirty="0"/>
                        <a:t>Day/time</a:t>
                      </a:r>
                    </a:p>
                  </a:txBody>
                  <a:tcPr marL="91439" marR="91439" marT="45743" marB="45743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09.00</a:t>
                      </a:r>
                    </a:p>
                  </a:txBody>
                  <a:tcPr marL="91439" marR="91439" marT="45743" marB="4574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10.00</a:t>
                      </a:r>
                    </a:p>
                  </a:txBody>
                  <a:tcPr marL="91439" marR="91439" marT="45743" marB="4574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11.00</a:t>
                      </a:r>
                    </a:p>
                  </a:txBody>
                  <a:tcPr marL="91439" marR="91439" marT="45743" marB="4574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12.00</a:t>
                      </a:r>
                    </a:p>
                  </a:txBody>
                  <a:tcPr marL="91439" marR="91439" marT="45743" marB="4574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13.00</a:t>
                      </a:r>
                    </a:p>
                  </a:txBody>
                  <a:tcPr marL="91439" marR="91439" marT="45743" marB="4574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51">
                <a:tc>
                  <a:txBody>
                    <a:bodyPr/>
                    <a:lstStyle/>
                    <a:p>
                      <a:r>
                        <a:rPr lang="id-ID" sz="1400" dirty="0"/>
                        <a:t>Monday</a:t>
                      </a:r>
                    </a:p>
                  </a:txBody>
                  <a:tcPr marL="91439" marR="91439" marT="45743" marB="45743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125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623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420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567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369</a:t>
                      </a:r>
                    </a:p>
                  </a:txBody>
                  <a:tcPr marL="91439" marR="91439" marT="45743" marB="45743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51">
                <a:tc>
                  <a:txBody>
                    <a:bodyPr/>
                    <a:lstStyle/>
                    <a:p>
                      <a:r>
                        <a:rPr lang="id-ID" sz="1400" dirty="0"/>
                        <a:t>Tuesday</a:t>
                      </a:r>
                    </a:p>
                  </a:txBody>
                  <a:tcPr marL="91439" marR="91439" marT="45743" marB="45743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212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400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590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160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325</a:t>
                      </a:r>
                    </a:p>
                  </a:txBody>
                  <a:tcPr marL="91439" marR="91439" marT="45743" marB="45743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3">
                <a:tc>
                  <a:txBody>
                    <a:bodyPr/>
                    <a:lstStyle/>
                    <a:p>
                      <a:r>
                        <a:rPr lang="id-ID" sz="1400" dirty="0"/>
                        <a:t>Wednesday</a:t>
                      </a:r>
                    </a:p>
                  </a:txBody>
                  <a:tcPr marL="91439" marR="91439" marT="45743" marB="45743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109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547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329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240</a:t>
                      </a:r>
                    </a:p>
                  </a:txBody>
                  <a:tcPr marL="91439" marR="91439" marT="45743" marB="45743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689</a:t>
                      </a:r>
                    </a:p>
                  </a:txBody>
                  <a:tcPr marL="91439" marR="91439" marT="45743" marB="45743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98E2A1D-F894-4DAD-A1A1-8EC399586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8210"/>
              </p:ext>
            </p:extLst>
          </p:nvPr>
        </p:nvGraphicFramePr>
        <p:xfrm>
          <a:off x="1214438" y="3933056"/>
          <a:ext cx="5000626" cy="1655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760">
                <a:tc>
                  <a:txBody>
                    <a:bodyPr/>
                    <a:lstStyle/>
                    <a:p>
                      <a:r>
                        <a:rPr lang="id-ID" sz="1400" dirty="0"/>
                        <a:t>Day/time</a:t>
                      </a:r>
                    </a:p>
                  </a:txBody>
                  <a:tcPr marL="91439" marR="91439" marT="45708" marB="4570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09.00</a:t>
                      </a:r>
                    </a:p>
                  </a:txBody>
                  <a:tcPr marL="91439" marR="91439" marT="45708" marB="45708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10.00</a:t>
                      </a:r>
                    </a:p>
                  </a:txBody>
                  <a:tcPr marL="91439" marR="91439" marT="45708" marB="45708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11.00</a:t>
                      </a:r>
                    </a:p>
                  </a:txBody>
                  <a:tcPr marL="91439" marR="91439" marT="45708" marB="45708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12.00</a:t>
                      </a:r>
                    </a:p>
                  </a:txBody>
                  <a:tcPr marL="91439" marR="91439" marT="45708" marB="45708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13.00</a:t>
                      </a:r>
                    </a:p>
                  </a:txBody>
                  <a:tcPr marL="91439" marR="91439" marT="45708" marB="45708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id-ID" sz="1400" dirty="0"/>
                        <a:t>Monday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125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623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420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567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369</a:t>
                      </a:r>
                    </a:p>
                  </a:txBody>
                  <a:tcPr marL="91439" marR="91439" marT="45708" marB="45708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id-ID" sz="1400" dirty="0"/>
                        <a:t>Tuesday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212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400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590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160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325</a:t>
                      </a:r>
                    </a:p>
                  </a:txBody>
                  <a:tcPr marL="91439" marR="91439" marT="45708" marB="45708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id-ID" sz="1400" dirty="0"/>
                        <a:t>Wednesday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109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547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329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240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689</a:t>
                      </a:r>
                    </a:p>
                  </a:txBody>
                  <a:tcPr marL="91439" marR="91439" marT="45708" marB="45708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id-ID" sz="1400" dirty="0"/>
                        <a:t>Jumlah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446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1570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1339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967</a:t>
                      </a:r>
                    </a:p>
                  </a:txBody>
                  <a:tcPr marL="91439" marR="91439" marT="45708" marB="45708" anchor="ctr" anchorCtr="1"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1373</a:t>
                      </a:r>
                    </a:p>
                  </a:txBody>
                  <a:tcPr marL="91439" marR="91439" marT="45708" marB="45708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0BDE-5F40-494A-A0B7-7F96DF07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20688"/>
            <a:ext cx="6085911" cy="940966"/>
          </a:xfrm>
        </p:spPr>
        <p:txBody>
          <a:bodyPr/>
          <a:lstStyle/>
          <a:p>
            <a:pPr>
              <a:defRPr/>
            </a:pPr>
            <a:r>
              <a:rPr lang="id-ID" dirty="0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B2E7-17CF-44FB-9C5D-854C5F13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3" y="1772816"/>
            <a:ext cx="8072437" cy="507206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7"/>
              <a:defRPr/>
            </a:pPr>
            <a:r>
              <a:rPr lang="id-ID" sz="2000" dirty="0"/>
              <a:t>Diketahui  data kumulatif pendudukan sbb :</a:t>
            </a:r>
          </a:p>
          <a:p>
            <a:pPr marL="514350" indent="-514350">
              <a:buFontTx/>
              <a:buNone/>
              <a:defRPr/>
            </a:pPr>
            <a:endParaRPr lang="id-ID" sz="2000" dirty="0"/>
          </a:p>
          <a:p>
            <a:pPr marL="514350" indent="-514350">
              <a:buFontTx/>
              <a:buNone/>
              <a:defRPr/>
            </a:pPr>
            <a:endParaRPr lang="id-ID" sz="1000" dirty="0"/>
          </a:p>
          <a:p>
            <a:pPr marL="514350" indent="-514350">
              <a:buFontTx/>
              <a:buNone/>
              <a:defRPr/>
            </a:pPr>
            <a:r>
              <a:rPr lang="id-ID" sz="1800" dirty="0"/>
              <a:t>	</a:t>
            </a:r>
          </a:p>
          <a:p>
            <a:pPr marL="514350" indent="-514350">
              <a:buFontTx/>
              <a:buNone/>
              <a:defRPr/>
            </a:pPr>
            <a:endParaRPr lang="id-ID" sz="1800" b="1" dirty="0"/>
          </a:p>
          <a:p>
            <a:pPr marL="514350" indent="-514350">
              <a:buFontTx/>
              <a:buNone/>
              <a:defRPr/>
            </a:pPr>
            <a:endParaRPr lang="id-ID" sz="1800" b="1" dirty="0"/>
          </a:p>
          <a:p>
            <a:pPr marL="514350" indent="-514350">
              <a:buFontTx/>
              <a:buNone/>
              <a:defRPr/>
            </a:pPr>
            <a:endParaRPr lang="id-ID" sz="1800" b="1" dirty="0"/>
          </a:p>
          <a:p>
            <a:pPr marL="514350" indent="-514350">
              <a:buFontTx/>
              <a:buNone/>
              <a:defRPr/>
            </a:pPr>
            <a:endParaRPr lang="id-ID" sz="1800" b="1" dirty="0"/>
          </a:p>
          <a:p>
            <a:pPr marL="514350" indent="-514350">
              <a:buFontTx/>
              <a:buNone/>
              <a:defRPr/>
            </a:pPr>
            <a:r>
              <a:rPr lang="id-ID" sz="1800" b="1" dirty="0"/>
              <a:t>	</a:t>
            </a:r>
          </a:p>
          <a:p>
            <a:pPr marL="514350" indent="-514350">
              <a:buFontTx/>
              <a:buNone/>
              <a:defRPr/>
            </a:pPr>
            <a:r>
              <a:rPr lang="id-ID" sz="2000" dirty="0"/>
              <a:t>	Hitung berapa volume trafik dan intensitas trafiknya</a:t>
            </a:r>
          </a:p>
          <a:p>
            <a:pPr marL="514350" indent="-514350">
              <a:buFontTx/>
              <a:buNone/>
              <a:defRPr/>
            </a:pPr>
            <a:r>
              <a:rPr lang="id-ID" sz="2000" b="1" dirty="0"/>
              <a:t>	Jawaban</a:t>
            </a:r>
          </a:p>
          <a:p>
            <a:pPr marL="514350" indent="-514350">
              <a:buFontTx/>
              <a:buNone/>
              <a:defRPr/>
            </a:pPr>
            <a:r>
              <a:rPr lang="id-ID" sz="2000" b="1" dirty="0"/>
              <a:t>	</a:t>
            </a:r>
            <a:r>
              <a:rPr lang="id-ID" sz="1800" dirty="0"/>
              <a:t>V  = (1x10)+(3x20)+(2x10)+(1x20) = 10+60+20+20 = 110 menit</a:t>
            </a:r>
            <a:endParaRPr lang="id-ID" sz="1800" b="1" dirty="0"/>
          </a:p>
          <a:p>
            <a:pPr marL="914400" lvl="1" indent="-373063">
              <a:buFontTx/>
              <a:buNone/>
              <a:defRPr/>
            </a:pPr>
            <a:r>
              <a:rPr lang="id-ID" sz="1800" dirty="0"/>
              <a:t>A  = V/T  = 110/60 = 1,84 Erlang</a:t>
            </a:r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>
              <a:buFontTx/>
              <a:buNone/>
              <a:defRPr/>
            </a:pPr>
            <a:r>
              <a:rPr lang="id-ID" dirty="0"/>
              <a:t> </a:t>
            </a:r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  <a:p>
            <a:pPr marL="914400" lvl="1" indent="-373063">
              <a:buFontTx/>
              <a:buNone/>
              <a:defRPr/>
            </a:pPr>
            <a:endParaRPr lang="id-ID" sz="2000" b="1" dirty="0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01F1DB0C-060C-4A79-9FEC-9DEAF8E8E9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500813" y="62865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82F827-EC26-4A5F-87D3-0DE3BA7BDF2B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6565" name="Rectangle 4">
            <a:extLst>
              <a:ext uri="{FF2B5EF4-FFF2-40B4-BE49-F238E27FC236}">
                <a16:creationId xmlns:a16="http://schemas.microsoft.com/office/drawing/2014/main" id="{40B1B17F-38E6-451E-8EC4-0760B7EF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66" name="Rectangle 5">
            <a:extLst>
              <a:ext uri="{FF2B5EF4-FFF2-40B4-BE49-F238E27FC236}">
                <a16:creationId xmlns:a16="http://schemas.microsoft.com/office/drawing/2014/main" id="{4C695DBF-2A34-4112-8518-A88A9760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997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67" name="Rectangle 6">
            <a:extLst>
              <a:ext uri="{FF2B5EF4-FFF2-40B4-BE49-F238E27FC236}">
                <a16:creationId xmlns:a16="http://schemas.microsoft.com/office/drawing/2014/main" id="{ED826BE5-A3A7-495D-8F35-4DC8D1EE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1240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68" name="Rectangle 7">
            <a:extLst>
              <a:ext uri="{FF2B5EF4-FFF2-40B4-BE49-F238E27FC236}">
                <a16:creationId xmlns:a16="http://schemas.microsoft.com/office/drawing/2014/main" id="{851B6CF0-35F9-4FE2-A884-B9D78584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960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B18B2561-124D-4E71-B9FD-608853A5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961592FD-009F-4AF3-93B9-CCF14DBC0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5364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71" name="Rectangle 6">
            <a:extLst>
              <a:ext uri="{FF2B5EF4-FFF2-40B4-BE49-F238E27FC236}">
                <a16:creationId xmlns:a16="http://schemas.microsoft.com/office/drawing/2014/main" id="{DEE64E0E-FD10-484A-951D-4F2DB8881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72" name="Rectangle 7">
            <a:extLst>
              <a:ext uri="{FF2B5EF4-FFF2-40B4-BE49-F238E27FC236}">
                <a16:creationId xmlns:a16="http://schemas.microsoft.com/office/drawing/2014/main" id="{DDB80A32-5CD3-4458-A172-1B395BB9D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679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73" name="Rectangle 8">
            <a:extLst>
              <a:ext uri="{FF2B5EF4-FFF2-40B4-BE49-F238E27FC236}">
                <a16:creationId xmlns:a16="http://schemas.microsoft.com/office/drawing/2014/main" id="{4D0C324C-3D00-49AB-8B82-6FCABAD7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346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74" name="Rectangle 9">
            <a:extLst>
              <a:ext uri="{FF2B5EF4-FFF2-40B4-BE49-F238E27FC236}">
                <a16:creationId xmlns:a16="http://schemas.microsoft.com/office/drawing/2014/main" id="{BD6DD5B6-8A31-4893-AE94-479D5CE2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2190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75" name="Rectangle 10">
            <a:extLst>
              <a:ext uri="{FF2B5EF4-FFF2-40B4-BE49-F238E27FC236}">
                <a16:creationId xmlns:a16="http://schemas.microsoft.com/office/drawing/2014/main" id="{23B6BABC-5F04-4464-A807-4AEFD3C5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8860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76" name="Rectangle 11">
            <a:extLst>
              <a:ext uri="{FF2B5EF4-FFF2-40B4-BE49-F238E27FC236}">
                <a16:creationId xmlns:a16="http://schemas.microsoft.com/office/drawing/2014/main" id="{6BF21609-E0AB-4487-8293-B2711CB5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7910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77" name="Rectangle 3">
            <a:extLst>
              <a:ext uri="{FF2B5EF4-FFF2-40B4-BE49-F238E27FC236}">
                <a16:creationId xmlns:a16="http://schemas.microsoft.com/office/drawing/2014/main" id="{4A4EEC33-126B-4AFC-9DEF-2FC6EC634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66578" name="Rectangle 4">
            <a:extLst>
              <a:ext uri="{FF2B5EF4-FFF2-40B4-BE49-F238E27FC236}">
                <a16:creationId xmlns:a16="http://schemas.microsoft.com/office/drawing/2014/main" id="{F52A1CDE-7727-4BB3-885B-4464D7C21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79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altLang="id-ID" sz="9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579" name="Rectangle 5">
            <a:extLst>
              <a:ext uri="{FF2B5EF4-FFF2-40B4-BE49-F238E27FC236}">
                <a16:creationId xmlns:a16="http://schemas.microsoft.com/office/drawing/2014/main" id="{44B826C9-60B6-4544-A2DA-F76D17908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46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id-ID" sz="11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altLang="id-ID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6580" name="Picture 6">
            <a:extLst>
              <a:ext uri="{FF2B5EF4-FFF2-40B4-BE49-F238E27FC236}">
                <a16:creationId xmlns:a16="http://schemas.microsoft.com/office/drawing/2014/main" id="{B5482CDA-D082-4324-A126-A75F4E70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7313" y="2079104"/>
            <a:ext cx="5302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5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1619672" y="1124744"/>
            <a:ext cx="6120680" cy="51125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F72-7EB1-4CE2-B7B0-6417EB41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Grade of Service (GOS)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C18C1D2F-E849-424E-B327-BBD045E1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sz="2800"/>
              <a:t>Dalam loss system (s</a:t>
            </a:r>
            <a:r>
              <a:rPr lang="id-ID" altLang="id-ID" sz="2800"/>
              <a:t>i</a:t>
            </a:r>
            <a:r>
              <a:rPr lang="en-US" altLang="id-ID" sz="2800"/>
              <a:t>stem rugi), trafik yang dibawa atau dilayani oleh jaringan lebih kecil dari trafik yang ditawarkan sesungguhnya ke jaringan. </a:t>
            </a:r>
            <a:endParaRPr lang="id-ID" altLang="id-ID" sz="2800"/>
          </a:p>
          <a:p>
            <a:r>
              <a:rPr lang="en-US" altLang="id-ID" sz="2800"/>
              <a:t>Kelebihan trafik yang tidak mampu dilayani oleh jaringan akan ditolak atau dibuang.</a:t>
            </a:r>
            <a:endParaRPr lang="id-ID" altLang="id-ID" sz="2800"/>
          </a:p>
          <a:p>
            <a:r>
              <a:rPr lang="en-US" altLang="id-ID" sz="2800"/>
              <a:t> Jumlah trafik yang ditolak oleh jaringan digun</a:t>
            </a:r>
            <a:r>
              <a:rPr lang="id-ID" altLang="id-ID" sz="2800"/>
              <a:t>a</a:t>
            </a:r>
            <a:r>
              <a:rPr lang="en-US" altLang="id-ID" sz="2800"/>
              <a:t>kan sebagai indek dari kualitas pelayana</a:t>
            </a:r>
            <a:r>
              <a:rPr lang="id-ID" altLang="id-ID" sz="2800"/>
              <a:t>n</a:t>
            </a:r>
            <a:r>
              <a:rPr lang="en-US" altLang="id-ID" sz="2800"/>
              <a:t> dari jaringan yang disebut dengan </a:t>
            </a:r>
            <a:r>
              <a:rPr lang="en-US" altLang="id-ID" sz="2800" i="1"/>
              <a:t>grade of service</a:t>
            </a:r>
            <a:r>
              <a:rPr lang="en-US" altLang="id-ID" sz="2800"/>
              <a:t> (GOS) atau B</a:t>
            </a:r>
            <a:endParaRPr lang="id-ID" altLang="id-ID" sz="2800"/>
          </a:p>
          <a:p>
            <a:endParaRPr lang="id-ID" altLang="id-ID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A2892691-8ABE-4911-B034-537E50C23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54C3B-D345-4483-A5FD-1D6C839DDF20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4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2590-5776-43DD-B46A-F568209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Grade of Service (GOS)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D48A126B-0449-42D1-855F-39ED700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525962"/>
          </a:xfrm>
        </p:spPr>
        <p:txBody>
          <a:bodyPr/>
          <a:lstStyle/>
          <a:p>
            <a:r>
              <a:rPr lang="en-US" altLang="id-ID" sz="2400" i="1"/>
              <a:t>Grade of Service</a:t>
            </a:r>
            <a:r>
              <a:rPr lang="en-US" altLang="id-ID" sz="2400"/>
              <a:t> didefinisikan sebagi perbandingan trafik yang hilang (ditolak) dengan trafik yang ditawarkan ke jaringan.</a:t>
            </a:r>
            <a:endParaRPr lang="id-ID" altLang="id-ID" sz="2400"/>
          </a:p>
          <a:p>
            <a:endParaRPr lang="id-ID" altLang="id-ID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6BD9F51C-D471-4214-86F6-41AA93700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14A03-955E-47CA-A7EA-3EE9B458B69A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Rectangle 9">
            <a:extLst>
              <a:ext uri="{FF2B5EF4-FFF2-40B4-BE49-F238E27FC236}">
                <a16:creationId xmlns:a16="http://schemas.microsoft.com/office/drawing/2014/main" id="{17ABA745-DC9F-4A4D-A286-CA1955143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pSp>
        <p:nvGrpSpPr>
          <p:cNvPr id="55302" name="Group 1">
            <a:extLst>
              <a:ext uri="{FF2B5EF4-FFF2-40B4-BE49-F238E27FC236}">
                <a16:creationId xmlns:a16="http://schemas.microsoft.com/office/drawing/2014/main" id="{EBED1D7B-128F-4808-903A-4AD943567867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2714625"/>
            <a:ext cx="3071812" cy="1428750"/>
            <a:chOff x="4581" y="4864"/>
            <a:chExt cx="3456" cy="1584"/>
          </a:xfrm>
        </p:grpSpPr>
        <p:sp>
          <p:nvSpPr>
            <p:cNvPr id="55308" name="Oval 8">
              <a:extLst>
                <a:ext uri="{FF2B5EF4-FFF2-40B4-BE49-F238E27FC236}">
                  <a16:creationId xmlns:a16="http://schemas.microsoft.com/office/drawing/2014/main" id="{1C0BFEF7-D941-48CE-958D-D400DB139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" y="5008"/>
              <a:ext cx="1584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id-ID" sz="2000" b="1">
                  <a:cs typeface="Times New Roman" panose="02020603050405020304" pitchFamily="18" charset="0"/>
                </a:rPr>
                <a:t>SN</a:t>
              </a:r>
              <a:endParaRPr lang="en-US" altLang="id-ID" sz="3200"/>
            </a:p>
          </p:txBody>
        </p:sp>
        <p:sp>
          <p:nvSpPr>
            <p:cNvPr id="55309" name="Line 7">
              <a:extLst>
                <a:ext uri="{FF2B5EF4-FFF2-40B4-BE49-F238E27FC236}">
                  <a16:creationId xmlns:a16="http://schemas.microsoft.com/office/drawing/2014/main" id="{3B774A1A-4B31-48E1-9F57-896845418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52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5310" name="Line 6">
              <a:extLst>
                <a:ext uri="{FF2B5EF4-FFF2-40B4-BE49-F238E27FC236}">
                  <a16:creationId xmlns:a16="http://schemas.microsoft.com/office/drawing/2014/main" id="{20BE3DA0-BD7F-4B54-A0FD-E715BDF8C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" y="529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5311" name="Line 5">
              <a:extLst>
                <a:ext uri="{FF2B5EF4-FFF2-40B4-BE49-F238E27FC236}">
                  <a16:creationId xmlns:a16="http://schemas.microsoft.com/office/drawing/2014/main" id="{F3EE58C2-B019-43A5-9AE2-DF201C6A7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9" y="5584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5312" name="Text Box 4">
              <a:extLst>
                <a:ext uri="{FF2B5EF4-FFF2-40B4-BE49-F238E27FC236}">
                  <a16:creationId xmlns:a16="http://schemas.microsoft.com/office/drawing/2014/main" id="{1272D3E2-E568-4C5E-BF4F-7BCDA8DCC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" y="486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2000" b="1">
                  <a:latin typeface="Arial" panose="020B0604020202020204" pitchFamily="34" charset="0"/>
                  <a:cs typeface="Times New Roman" panose="02020603050405020304" pitchFamily="18" charset="0"/>
                </a:rPr>
                <a:t>Y</a:t>
              </a:r>
              <a:endParaRPr lang="en-US" altLang="id-ID">
                <a:latin typeface="Arial" panose="020B0604020202020204" pitchFamily="34" charset="0"/>
              </a:endParaRPr>
            </a:p>
          </p:txBody>
        </p:sp>
        <p:sp>
          <p:nvSpPr>
            <p:cNvPr id="55313" name="Text Box 3">
              <a:extLst>
                <a:ext uri="{FF2B5EF4-FFF2-40B4-BE49-F238E27FC236}">
                  <a16:creationId xmlns:a16="http://schemas.microsoft.com/office/drawing/2014/main" id="{953F1864-48DE-44D1-B807-2CA034958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5" y="486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2000" b="1"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endParaRPr lang="en-US" altLang="id-ID">
                <a:latin typeface="Arial" panose="020B0604020202020204" pitchFamily="34" charset="0"/>
              </a:endParaRPr>
            </a:p>
          </p:txBody>
        </p:sp>
        <p:sp>
          <p:nvSpPr>
            <p:cNvPr id="55314" name="Text Box 2">
              <a:extLst>
                <a:ext uri="{FF2B5EF4-FFF2-40B4-BE49-F238E27FC236}">
                  <a16:creationId xmlns:a16="http://schemas.microsoft.com/office/drawing/2014/main" id="{BB71625A-B109-42F3-BD61-EAEDE63CD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3" y="587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2000" b="1">
                  <a:latin typeface="Arial" panose="020B0604020202020204" pitchFamily="34" charset="0"/>
                  <a:cs typeface="Times New Roman" panose="02020603050405020304" pitchFamily="18" charset="0"/>
                </a:rPr>
                <a:t>R</a:t>
              </a:r>
              <a:endParaRPr lang="en-US" altLang="id-ID">
                <a:latin typeface="Arial" panose="020B0604020202020204" pitchFamily="34" charset="0"/>
              </a:endParaRPr>
            </a:p>
          </p:txBody>
        </p:sp>
      </p:grpSp>
      <p:sp>
        <p:nvSpPr>
          <p:cNvPr id="55303" name="Rectangle 15">
            <a:extLst>
              <a:ext uri="{FF2B5EF4-FFF2-40B4-BE49-F238E27FC236}">
                <a16:creationId xmlns:a16="http://schemas.microsoft.com/office/drawing/2014/main" id="{5088EB34-388E-422B-AD49-325924443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55304" name="Object 14">
            <a:extLst>
              <a:ext uri="{FF2B5EF4-FFF2-40B4-BE49-F238E27FC236}">
                <a16:creationId xmlns:a16="http://schemas.microsoft.com/office/drawing/2014/main" id="{843DBE96-13A0-4E92-B746-C830817C7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3214688"/>
          <a:ext cx="7143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8" imgW="444307" imgH="393529" progId="Equation.3">
                  <p:embed/>
                </p:oleObj>
              </mc:Choice>
              <mc:Fallback>
                <p:oleObj name="Equation" r:id="rId8" imgW="444307" imgH="393529" progId="Equation.3">
                  <p:embed/>
                  <p:pic>
                    <p:nvPicPr>
                      <p:cNvPr id="55304" name="Object 14">
                        <a:extLst>
                          <a:ext uri="{FF2B5EF4-FFF2-40B4-BE49-F238E27FC236}">
                            <a16:creationId xmlns:a16="http://schemas.microsoft.com/office/drawing/2014/main" id="{843DBE96-13A0-4E92-B746-C830817C74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214688"/>
                        <a:ext cx="7143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17">
            <a:extLst>
              <a:ext uri="{FF2B5EF4-FFF2-40B4-BE49-F238E27FC236}">
                <a16:creationId xmlns:a16="http://schemas.microsoft.com/office/drawing/2014/main" id="{ADA22B03-BDB8-4C24-B308-F3057367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55306" name="Object 16">
            <a:extLst>
              <a:ext uri="{FF2B5EF4-FFF2-40B4-BE49-F238E27FC236}">
                <a16:creationId xmlns:a16="http://schemas.microsoft.com/office/drawing/2014/main" id="{75BBA864-2296-42BF-A6CA-063C1633F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3929063"/>
          <a:ext cx="9826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0" imgW="660240" imgH="393480" progId="Equation.3">
                  <p:embed/>
                </p:oleObj>
              </mc:Choice>
              <mc:Fallback>
                <p:oleObj name="Equation" r:id="rId10" imgW="660240" imgH="393480" progId="Equation.3">
                  <p:embed/>
                  <p:pic>
                    <p:nvPicPr>
                      <p:cNvPr id="55306" name="Object 16">
                        <a:extLst>
                          <a:ext uri="{FF2B5EF4-FFF2-40B4-BE49-F238E27FC236}">
                            <a16:creationId xmlns:a16="http://schemas.microsoft.com/office/drawing/2014/main" id="{75BBA864-2296-42BF-A6CA-063C1633F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929063"/>
                        <a:ext cx="9826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Rectangle 17">
            <a:extLst>
              <a:ext uri="{FF2B5EF4-FFF2-40B4-BE49-F238E27FC236}">
                <a16:creationId xmlns:a16="http://schemas.microsoft.com/office/drawing/2014/main" id="{D940863B-7D7E-45AF-B294-04E928ACC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714875"/>
            <a:ext cx="72151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Dimana :</a:t>
            </a:r>
            <a:endParaRPr lang="id-ID" altLang="id-ID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B </a:t>
            </a:r>
            <a:r>
              <a:rPr lang="id-ID" altLang="id-ID" sz="1800">
                <a:latin typeface="Arial" panose="020B0604020202020204" pitchFamily="34" charset="0"/>
              </a:rPr>
              <a:t> </a:t>
            </a:r>
            <a:r>
              <a:rPr lang="en-US" altLang="id-ID" sz="1800">
                <a:latin typeface="Arial" panose="020B0604020202020204" pitchFamily="34" charset="0"/>
              </a:rPr>
              <a:t>adalah </a:t>
            </a:r>
            <a:r>
              <a:rPr lang="id-ID" altLang="id-ID" sz="1800">
                <a:latin typeface="Arial" panose="020B0604020202020204" pitchFamily="34" charset="0"/>
              </a:rPr>
              <a:t> </a:t>
            </a:r>
            <a:r>
              <a:rPr lang="en-US" altLang="id-ID" sz="1800" i="1">
                <a:latin typeface="Arial" panose="020B0604020202020204" pitchFamily="34" charset="0"/>
              </a:rPr>
              <a:t>Grade of service</a:t>
            </a:r>
            <a:r>
              <a:rPr lang="en-US" altLang="id-ID" sz="1800">
                <a:latin typeface="Arial" panose="020B0604020202020204" pitchFamily="34" charset="0"/>
              </a:rPr>
              <a:t>(GOS)</a:t>
            </a:r>
            <a:endParaRPr lang="id-ID" altLang="id-ID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A </a:t>
            </a:r>
            <a:r>
              <a:rPr lang="id-ID" altLang="id-ID" sz="1800">
                <a:latin typeface="Arial" panose="020B0604020202020204" pitchFamily="34" charset="0"/>
              </a:rPr>
              <a:t> </a:t>
            </a:r>
            <a:r>
              <a:rPr lang="en-US" altLang="id-ID" sz="1800">
                <a:latin typeface="Arial" panose="020B0604020202020204" pitchFamily="34" charset="0"/>
              </a:rPr>
              <a:t>adalah </a:t>
            </a:r>
            <a:r>
              <a:rPr lang="id-ID" altLang="id-ID" sz="1800">
                <a:latin typeface="Arial" panose="020B0604020202020204" pitchFamily="34" charset="0"/>
              </a:rPr>
              <a:t> </a:t>
            </a:r>
            <a:r>
              <a:rPr lang="en-US" altLang="id-ID" sz="1800" i="1">
                <a:latin typeface="Arial" panose="020B0604020202020204" pitchFamily="34" charset="0"/>
              </a:rPr>
              <a:t>offered traffic</a:t>
            </a:r>
            <a:r>
              <a:rPr lang="en-US" altLang="id-ID" sz="1800">
                <a:latin typeface="Arial" panose="020B0604020202020204" pitchFamily="34" charset="0"/>
              </a:rPr>
              <a:t> atau trafik yang ditawarkan ke saluran </a:t>
            </a:r>
            <a:endParaRPr lang="id-ID" altLang="id-ID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Y </a:t>
            </a:r>
            <a:r>
              <a:rPr lang="id-ID" altLang="id-ID" sz="1800">
                <a:latin typeface="Arial" panose="020B0604020202020204" pitchFamily="34" charset="0"/>
              </a:rPr>
              <a:t> </a:t>
            </a:r>
            <a:r>
              <a:rPr lang="en-US" altLang="id-ID" sz="1800">
                <a:latin typeface="Arial" panose="020B0604020202020204" pitchFamily="34" charset="0"/>
              </a:rPr>
              <a:t>adalah </a:t>
            </a:r>
            <a:r>
              <a:rPr lang="id-ID" altLang="id-ID" sz="1800">
                <a:latin typeface="Arial" panose="020B0604020202020204" pitchFamily="34" charset="0"/>
              </a:rPr>
              <a:t> </a:t>
            </a:r>
            <a:r>
              <a:rPr lang="en-US" altLang="id-ID" sz="1800" i="1">
                <a:latin typeface="Arial" panose="020B0604020202020204" pitchFamily="34" charset="0"/>
              </a:rPr>
              <a:t>carried traffic</a:t>
            </a:r>
            <a:r>
              <a:rPr lang="en-US" altLang="id-ID" sz="1800">
                <a:latin typeface="Arial" panose="020B0604020202020204" pitchFamily="34" charset="0"/>
              </a:rPr>
              <a:t> atau trafik yang dibawa/dilayani oleh saluran</a:t>
            </a:r>
            <a:endParaRPr lang="id-ID" altLang="id-ID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R</a:t>
            </a:r>
            <a:r>
              <a:rPr lang="id-ID" altLang="id-ID" sz="1800">
                <a:latin typeface="Arial" panose="020B0604020202020204" pitchFamily="34" charset="0"/>
              </a:rPr>
              <a:t> </a:t>
            </a:r>
            <a:r>
              <a:rPr lang="en-US" altLang="id-ID" sz="1800">
                <a:latin typeface="Arial" panose="020B0604020202020204" pitchFamily="34" charset="0"/>
              </a:rPr>
              <a:t> adalah</a:t>
            </a:r>
            <a:r>
              <a:rPr lang="id-ID" altLang="id-ID" sz="1800">
                <a:latin typeface="Arial" panose="020B0604020202020204" pitchFamily="34" charset="0"/>
              </a:rPr>
              <a:t>  </a:t>
            </a:r>
            <a:r>
              <a:rPr lang="en-US" altLang="id-ID" sz="1800">
                <a:latin typeface="Arial" panose="020B0604020202020204" pitchFamily="34" charset="0"/>
              </a:rPr>
              <a:t>trafik yang gagal (</a:t>
            </a:r>
            <a:r>
              <a:rPr lang="en-US" altLang="id-ID" sz="1800" i="1">
                <a:latin typeface="Arial" panose="020B0604020202020204" pitchFamily="34" charset="0"/>
              </a:rPr>
              <a:t>loss traffic</a:t>
            </a:r>
            <a:r>
              <a:rPr lang="en-US" altLang="id-ID" sz="1800">
                <a:latin typeface="Arial" panose="020B0604020202020204" pitchFamily="34" charset="0"/>
              </a:rPr>
              <a:t>) </a:t>
            </a:r>
            <a:endParaRPr lang="id-ID" altLang="id-ID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D3F0-BF24-4555-BA4F-E340B19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605"/>
            <a:ext cx="8229600" cy="714379"/>
          </a:xfrm>
        </p:spPr>
        <p:txBody>
          <a:bodyPr>
            <a:normAutofit fontScale="90000"/>
          </a:bodyPr>
          <a:lstStyle/>
          <a:p>
            <a:pPr lvl="2">
              <a:defRPr/>
            </a:pPr>
            <a:br>
              <a:rPr lang="id-ID" dirty="0"/>
            </a:br>
            <a:r>
              <a:rPr lang="en-US" sz="4400" kern="12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Probabilitas</a:t>
            </a:r>
            <a:r>
              <a:rPr lang="en-US" sz="4400" kern="1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 Blocking (PB)</a:t>
            </a:r>
            <a:br>
              <a:rPr lang="id-ID" dirty="0"/>
            </a:br>
            <a:endParaRPr lang="id-ID" dirty="0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9DD2D29-6C38-461A-B6F1-1FB61F49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305074"/>
          </a:xfrm>
        </p:spPr>
        <p:txBody>
          <a:bodyPr/>
          <a:lstStyle/>
          <a:p>
            <a:r>
              <a:rPr lang="en-US" altLang="id-ID" sz="2000" i="1" dirty="0" err="1"/>
              <a:t>Probabilitas</a:t>
            </a:r>
            <a:r>
              <a:rPr lang="en-US" altLang="id-ID" sz="2000" i="1" dirty="0"/>
              <a:t> Blocking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didefinisikan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sebag</a:t>
            </a:r>
            <a:r>
              <a:rPr lang="id-ID" altLang="id-ID" sz="2000" dirty="0"/>
              <a:t>a</a:t>
            </a:r>
            <a:r>
              <a:rPr lang="en-US" altLang="id-ID" sz="2000" dirty="0" err="1"/>
              <a:t>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probabilitas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seluruh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saluran</a:t>
            </a:r>
            <a:r>
              <a:rPr lang="en-US" altLang="id-ID" sz="2000" dirty="0"/>
              <a:t> (server) </a:t>
            </a:r>
            <a:r>
              <a:rPr lang="en-US" altLang="id-ID" sz="2000" dirty="0" err="1"/>
              <a:t>dalam</a:t>
            </a:r>
            <a:r>
              <a:rPr lang="en-US" altLang="id-ID" sz="2000" dirty="0"/>
              <a:t> s</a:t>
            </a:r>
            <a:r>
              <a:rPr lang="id-ID" altLang="id-ID" sz="2000" dirty="0"/>
              <a:t>i</a:t>
            </a:r>
            <a:r>
              <a:rPr lang="en-US" altLang="id-ID" sz="2000" dirty="0"/>
              <a:t>stem </a:t>
            </a:r>
            <a:r>
              <a:rPr lang="en-US" altLang="id-ID" sz="2000" dirty="0" err="1"/>
              <a:t>sedang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sibuk</a:t>
            </a:r>
            <a:r>
              <a:rPr lang="en-US" altLang="id-ID" sz="2000" dirty="0"/>
              <a:t>. </a:t>
            </a:r>
            <a:endParaRPr lang="id-ID" altLang="id-ID" sz="2000" dirty="0"/>
          </a:p>
          <a:p>
            <a:r>
              <a:rPr lang="en-US" altLang="id-ID" sz="2000" dirty="0" err="1"/>
              <a:t>Jika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seluruh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saluran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sibuk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trafik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bisa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dilayani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oleh</a:t>
            </a:r>
            <a:r>
              <a:rPr lang="en-US" altLang="id-ID" sz="2000" dirty="0"/>
              <a:t> s</a:t>
            </a:r>
            <a:r>
              <a:rPr lang="id-ID" altLang="id-ID" sz="2000" dirty="0"/>
              <a:t>i</a:t>
            </a:r>
            <a:r>
              <a:rPr lang="en-US" altLang="id-ID" sz="2000" dirty="0"/>
              <a:t>stem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panggilan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datang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ditolak</a:t>
            </a:r>
            <a:r>
              <a:rPr lang="en-US" altLang="id-ID" sz="2000" dirty="0"/>
              <a:t>. </a:t>
            </a:r>
            <a:endParaRPr lang="id-ID" altLang="id-ID" sz="2000" dirty="0"/>
          </a:p>
          <a:p>
            <a:r>
              <a:rPr lang="id-ID" altLang="id-ID" sz="2000" dirty="0"/>
              <a:t>Dalam sistem loss probabilitas blocking sama dengan GOS, dikarenakan lamanya holding time call yang hilang  dianggap sama dengan holding time call yang terlayani</a:t>
            </a:r>
          </a:p>
          <a:p>
            <a:r>
              <a:rPr lang="en-US" altLang="id-ID" sz="2000" dirty="0" err="1"/>
              <a:t>Perbedaan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mendasar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antara</a:t>
            </a:r>
            <a:r>
              <a:rPr lang="en-US" altLang="id-ID" sz="2000" dirty="0"/>
              <a:t> GOS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probabilitas</a:t>
            </a:r>
            <a:r>
              <a:rPr lang="en-US" altLang="id-ID" sz="2000" dirty="0"/>
              <a:t> blocking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:</a:t>
            </a:r>
            <a:endParaRPr lang="id-ID" altLang="id-ID" sz="2000" dirty="0"/>
          </a:p>
          <a:p>
            <a:pPr lvl="1"/>
            <a:r>
              <a:rPr lang="en-US" altLang="id-ID" sz="1600" dirty="0"/>
              <a:t>GOS </a:t>
            </a:r>
            <a:r>
              <a:rPr lang="en-US" altLang="id-ID" sz="1600" dirty="0" err="1"/>
              <a:t>diukur</a:t>
            </a:r>
            <a:r>
              <a:rPr lang="en-US" altLang="id-ID" sz="1600" dirty="0"/>
              <a:t> </a:t>
            </a:r>
            <a:r>
              <a:rPr lang="en-US" altLang="id-ID" sz="1600" dirty="0" err="1"/>
              <a:t>dari</a:t>
            </a:r>
            <a:r>
              <a:rPr lang="en-US" altLang="id-ID" sz="1600" dirty="0"/>
              <a:t> </a:t>
            </a:r>
            <a:r>
              <a:rPr lang="en-US" altLang="id-ID" sz="1600" dirty="0" err="1"/>
              <a:t>titik</a:t>
            </a:r>
            <a:r>
              <a:rPr lang="en-US" altLang="id-ID" sz="1600" dirty="0"/>
              <a:t> </a:t>
            </a:r>
            <a:r>
              <a:rPr lang="en-US" altLang="id-ID" sz="1600" dirty="0" err="1"/>
              <a:t>pelanggan,diamati</a:t>
            </a:r>
            <a:r>
              <a:rPr lang="en-US" altLang="id-ID" sz="1600" dirty="0"/>
              <a:t> </a:t>
            </a:r>
            <a:r>
              <a:rPr lang="en-US" altLang="id-ID" sz="1600" dirty="0" err="1"/>
              <a:t>panggilan</a:t>
            </a:r>
            <a:r>
              <a:rPr lang="en-US" altLang="id-ID" sz="1600" dirty="0"/>
              <a:t> yang </a:t>
            </a:r>
            <a:r>
              <a:rPr lang="en-US" altLang="id-ID" sz="1600" dirty="0" err="1"/>
              <a:t>ditolak</a:t>
            </a:r>
            <a:r>
              <a:rPr lang="en-US" altLang="id-ID" sz="1600" dirty="0"/>
              <a:t>. </a:t>
            </a:r>
            <a:r>
              <a:rPr lang="en-US" altLang="id-ID" sz="1600" dirty="0" err="1"/>
              <a:t>Sedangkan</a:t>
            </a:r>
            <a:r>
              <a:rPr lang="en-US" altLang="id-ID" sz="1600" dirty="0"/>
              <a:t> </a:t>
            </a:r>
            <a:r>
              <a:rPr lang="en-US" altLang="id-ID" sz="1600" i="1" dirty="0" err="1"/>
              <a:t>probabilitas</a:t>
            </a:r>
            <a:r>
              <a:rPr lang="en-US" altLang="id-ID" sz="1600" i="1" dirty="0"/>
              <a:t> blocking</a:t>
            </a:r>
            <a:r>
              <a:rPr lang="en-US" altLang="id-ID" sz="1600" dirty="0"/>
              <a:t> </a:t>
            </a:r>
            <a:r>
              <a:rPr lang="en-US" altLang="id-ID" sz="1600" dirty="0" err="1"/>
              <a:t>diukur</a:t>
            </a:r>
            <a:r>
              <a:rPr lang="en-US" altLang="id-ID" sz="1600" dirty="0"/>
              <a:t> </a:t>
            </a:r>
            <a:r>
              <a:rPr lang="en-US" altLang="id-ID" sz="1600" dirty="0" err="1"/>
              <a:t>dari</a:t>
            </a:r>
            <a:r>
              <a:rPr lang="en-US" altLang="id-ID" sz="1600" dirty="0"/>
              <a:t> </a:t>
            </a:r>
            <a:r>
              <a:rPr lang="en-US" altLang="id-ID" sz="1600" dirty="0" err="1"/>
              <a:t>titik</a:t>
            </a:r>
            <a:r>
              <a:rPr lang="en-US" altLang="id-ID" sz="1600" dirty="0"/>
              <a:t> network </a:t>
            </a:r>
            <a:r>
              <a:rPr lang="en-US" altLang="id-ID" sz="1600" dirty="0" err="1"/>
              <a:t>atau</a:t>
            </a:r>
            <a:r>
              <a:rPr lang="en-US" altLang="id-ID" sz="1600" dirty="0"/>
              <a:t> switching, </a:t>
            </a:r>
            <a:r>
              <a:rPr lang="en-US" altLang="id-ID" sz="1600" dirty="0" err="1"/>
              <a:t>dimana</a:t>
            </a:r>
            <a:r>
              <a:rPr lang="en-US" altLang="id-ID" sz="1600" dirty="0"/>
              <a:t> </a:t>
            </a:r>
            <a:r>
              <a:rPr lang="en-US" altLang="id-ID" sz="1600" dirty="0" err="1"/>
              <a:t>diamati</a:t>
            </a:r>
            <a:r>
              <a:rPr lang="en-US" altLang="id-ID" sz="1600" dirty="0"/>
              <a:t> server-server (</a:t>
            </a:r>
            <a:r>
              <a:rPr lang="en-US" altLang="id-ID" sz="1600" dirty="0" err="1"/>
              <a:t>saluran</a:t>
            </a:r>
            <a:r>
              <a:rPr lang="en-US" altLang="id-ID" sz="1600" dirty="0"/>
              <a:t>) yang </a:t>
            </a:r>
            <a:r>
              <a:rPr lang="en-US" altLang="id-ID" sz="1600" dirty="0" err="1"/>
              <a:t>sibuk</a:t>
            </a:r>
            <a:r>
              <a:rPr lang="en-US" altLang="id-ID" sz="1600" dirty="0"/>
              <a:t> </a:t>
            </a:r>
            <a:r>
              <a:rPr lang="en-US" altLang="id-ID" sz="1600" dirty="0" err="1"/>
              <a:t>dalam</a:t>
            </a:r>
            <a:r>
              <a:rPr lang="en-US" altLang="id-ID" sz="1600" dirty="0"/>
              <a:t> system switching. </a:t>
            </a:r>
            <a:endParaRPr lang="id-ID" altLang="id-ID" sz="1600" dirty="0"/>
          </a:p>
          <a:p>
            <a:pPr lvl="1"/>
            <a:r>
              <a:rPr lang="en-US" altLang="id-ID" sz="1600" dirty="0"/>
              <a:t>GOS </a:t>
            </a:r>
            <a:r>
              <a:rPr lang="en-US" altLang="id-ID" sz="1600" dirty="0" err="1"/>
              <a:t>disebut</a:t>
            </a:r>
            <a:r>
              <a:rPr lang="en-US" altLang="id-ID" sz="1600" dirty="0"/>
              <a:t> juga </a:t>
            </a:r>
            <a:r>
              <a:rPr lang="en-US" altLang="id-ID" sz="1600" dirty="0" err="1"/>
              <a:t>dengan</a:t>
            </a:r>
            <a:r>
              <a:rPr lang="en-US" altLang="id-ID" sz="1600" dirty="0"/>
              <a:t> </a:t>
            </a:r>
            <a:r>
              <a:rPr lang="en-US" altLang="id-ID" sz="1600" i="1" dirty="0"/>
              <a:t>Call congestion</a:t>
            </a:r>
            <a:r>
              <a:rPr lang="en-US" altLang="id-ID" sz="1600" dirty="0"/>
              <a:t> </a:t>
            </a:r>
            <a:r>
              <a:rPr lang="en-US" altLang="id-ID" sz="1600" dirty="0" err="1"/>
              <a:t>atau</a:t>
            </a:r>
            <a:r>
              <a:rPr lang="en-US" altLang="id-ID" sz="1600" dirty="0"/>
              <a:t> loss probability </a:t>
            </a:r>
            <a:r>
              <a:rPr lang="en-US" altLang="id-ID" sz="1600" dirty="0" err="1"/>
              <a:t>dan</a:t>
            </a:r>
            <a:r>
              <a:rPr lang="en-US" altLang="id-ID" sz="1600" dirty="0"/>
              <a:t> </a:t>
            </a:r>
            <a:r>
              <a:rPr lang="en-US" altLang="id-ID" sz="1600" dirty="0" err="1"/>
              <a:t>probabilitas</a:t>
            </a:r>
            <a:r>
              <a:rPr lang="en-US" altLang="id-ID" sz="1600" dirty="0"/>
              <a:t> blocking </a:t>
            </a:r>
            <a:r>
              <a:rPr lang="en-US" altLang="id-ID" sz="1600" dirty="0" err="1"/>
              <a:t>disebut</a:t>
            </a:r>
            <a:r>
              <a:rPr lang="en-US" altLang="id-ID" sz="1600" dirty="0"/>
              <a:t> </a:t>
            </a:r>
            <a:r>
              <a:rPr lang="en-US" altLang="id-ID" sz="1600" dirty="0" err="1"/>
              <a:t>dengan</a:t>
            </a:r>
            <a:r>
              <a:rPr lang="en-US" altLang="id-ID" sz="1600" dirty="0"/>
              <a:t> </a:t>
            </a:r>
            <a:r>
              <a:rPr lang="en-US" altLang="id-ID" sz="1600" i="1" dirty="0"/>
              <a:t>time congestion</a:t>
            </a:r>
            <a:r>
              <a:rPr lang="en-US" altLang="id-ID" sz="1600" dirty="0"/>
              <a:t>.</a:t>
            </a:r>
            <a:endParaRPr lang="id-ID" altLang="id-ID" sz="2400" dirty="0"/>
          </a:p>
          <a:p>
            <a:endParaRPr lang="id-ID" altLang="id-ID" dirty="0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37AC972B-94C4-487B-82C1-CEC6C94C6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1ECB5-E9AF-45B1-B7D2-382B56FCE6EA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Rectangle 9">
            <a:extLst>
              <a:ext uri="{FF2B5EF4-FFF2-40B4-BE49-F238E27FC236}">
                <a16:creationId xmlns:a16="http://schemas.microsoft.com/office/drawing/2014/main" id="{2F9562FB-63F2-4522-A487-328D9EB0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56326" name="Rectangle 15">
            <a:extLst>
              <a:ext uri="{FF2B5EF4-FFF2-40B4-BE49-F238E27FC236}">
                <a16:creationId xmlns:a16="http://schemas.microsoft.com/office/drawing/2014/main" id="{F20D8532-A295-4E00-BAB2-6119F49BC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56327" name="Rectangle 17">
            <a:extLst>
              <a:ext uri="{FF2B5EF4-FFF2-40B4-BE49-F238E27FC236}">
                <a16:creationId xmlns:a16="http://schemas.microsoft.com/office/drawing/2014/main" id="{12659240-F779-48F5-A1F2-55F69A8E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2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963ABBA-2CAD-4D69-BF44-4AC059B02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Berkas saluran</a:t>
            </a:r>
            <a:r>
              <a:rPr lang="en-US"/>
              <a:t> 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9949ACB-7E17-4D06-AB88-E3E9EFA47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1400" b="1"/>
              <a:t>Dalam suatu elemen gandeng (switching network) :</a:t>
            </a:r>
          </a:p>
          <a:p>
            <a:pPr>
              <a:buFontTx/>
              <a:buChar char="•"/>
            </a:pPr>
            <a:r>
              <a:rPr lang="en-US" altLang="id-ID" sz="1400"/>
              <a:t>Saluran masuk bersama-sama membentuk berkas saluran masuk</a:t>
            </a:r>
          </a:p>
          <a:p>
            <a:pPr>
              <a:buFontTx/>
              <a:buChar char="•"/>
            </a:pPr>
            <a:r>
              <a:rPr lang="en-US" altLang="id-ID" sz="1400"/>
              <a:t>Saluran keluar bersama-sama membentuk berkas saluran keluar</a:t>
            </a:r>
          </a:p>
        </p:txBody>
      </p:sp>
      <p:sp>
        <p:nvSpPr>
          <p:cNvPr id="57348" name="Rectangle 5">
            <a:extLst>
              <a:ext uri="{FF2B5EF4-FFF2-40B4-BE49-F238E27FC236}">
                <a16:creationId xmlns:a16="http://schemas.microsoft.com/office/drawing/2014/main" id="{614F285E-2342-4911-AF41-04E9D474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314575"/>
            <a:ext cx="2012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			</a:t>
            </a:r>
            <a:endParaRPr lang="en-US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57349" name="Object 2">
            <a:extLst>
              <a:ext uri="{FF2B5EF4-FFF2-40B4-BE49-F238E27FC236}">
                <a16:creationId xmlns:a16="http://schemas.microsoft.com/office/drawing/2014/main" id="{EDBA9415-AAC3-4A01-9F77-3DC3EC90B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90800"/>
          <a:ext cx="28098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8" imgW="2804040" imgH="1305720" progId="Visio.Drawing.6">
                  <p:embed/>
                </p:oleObj>
              </mc:Choice>
              <mc:Fallback>
                <p:oleObj name="Visio" r:id="rId8" imgW="2804040" imgH="1305720" progId="Visio.Drawing.6">
                  <p:embed/>
                  <p:pic>
                    <p:nvPicPr>
                      <p:cNvPr id="57349" name="Object 2">
                        <a:extLst>
                          <a:ext uri="{FF2B5EF4-FFF2-40B4-BE49-F238E27FC236}">
                            <a16:creationId xmlns:a16="http://schemas.microsoft.com/office/drawing/2014/main" id="{EDBA9415-AAC3-4A01-9F77-3DC3EC90B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28098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6">
            <a:extLst>
              <a:ext uri="{FF2B5EF4-FFF2-40B4-BE49-F238E27FC236}">
                <a16:creationId xmlns:a16="http://schemas.microsoft.com/office/drawing/2014/main" id="{4758D773-9D29-4A49-B599-BCD721072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87650"/>
            <a:ext cx="2205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5715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1000" i="1">
                <a:latin typeface="Arial" panose="020B0604020202020204" pitchFamily="34" charset="0"/>
                <a:cs typeface="Times New Roman" panose="02020603050405020304" pitchFamily="18" charset="0"/>
              </a:rPr>
              <a:t>Berkas masuk = N saluran</a:t>
            </a:r>
            <a:endParaRPr lang="en-US" altLang="id-ID" sz="100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1000" i="1">
                <a:latin typeface="Arial" panose="020B0604020202020204" pitchFamily="34" charset="0"/>
                <a:cs typeface="Times New Roman" panose="02020603050405020304" pitchFamily="18" charset="0"/>
              </a:rPr>
              <a:t>Berkas keluar = M saluran</a:t>
            </a:r>
            <a:endParaRPr lang="en-US" altLang="id-ID" sz="10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d-ID" sz="1000" i="1">
                <a:latin typeface="Arial" panose="020B0604020202020204" pitchFamily="34" charset="0"/>
                <a:cs typeface="Times New Roman" panose="02020603050405020304" pitchFamily="18" charset="0"/>
              </a:rPr>
              <a:t>g  = elemen gandeng</a:t>
            </a:r>
            <a:endParaRPr lang="en-US" altLang="id-ID" sz="1000">
              <a:latin typeface="Arial" panose="020B0604020202020204" pitchFamily="34" charset="0"/>
            </a:endParaRPr>
          </a:p>
        </p:txBody>
      </p:sp>
      <p:sp>
        <p:nvSpPr>
          <p:cNvPr id="57351" name="Rectangle 8">
            <a:extLst>
              <a:ext uri="{FF2B5EF4-FFF2-40B4-BE49-F238E27FC236}">
                <a16:creationId xmlns:a16="http://schemas.microsoft.com/office/drawing/2014/main" id="{41BE8AAD-35AD-4864-80AB-2F864968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038600"/>
            <a:ext cx="2655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Berkas sempurna (full availability)</a:t>
            </a:r>
          </a:p>
        </p:txBody>
      </p:sp>
      <p:sp>
        <p:nvSpPr>
          <p:cNvPr id="57352" name="Rectangle 9">
            <a:extLst>
              <a:ext uri="{FF2B5EF4-FFF2-40B4-BE49-F238E27FC236}">
                <a16:creationId xmlns:a16="http://schemas.microsoft.com/office/drawing/2014/main" id="{6DCE1989-DAF3-457A-80C0-71820E40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43400"/>
            <a:ext cx="2667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200">
                <a:latin typeface="Arial" panose="020B0604020202020204" pitchFamily="34" charset="0"/>
              </a:rPr>
              <a:t>Bila setiap saluran dari berkas keluar dapat dicapai oleh setiap saluran dari berkas masuk, maka berkas tersebut disebut berkas sempurna (full availability) </a:t>
            </a:r>
          </a:p>
        </p:txBody>
      </p:sp>
      <p:sp>
        <p:nvSpPr>
          <p:cNvPr id="57353" name="Rectangle 11">
            <a:extLst>
              <a:ext uri="{FF2B5EF4-FFF2-40B4-BE49-F238E27FC236}">
                <a16:creationId xmlns:a16="http://schemas.microsoft.com/office/drawing/2014/main" id="{73BC0F7B-7819-423D-B7D3-68FD824B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57354" name="Object 3">
            <a:extLst>
              <a:ext uri="{FF2B5EF4-FFF2-40B4-BE49-F238E27FC236}">
                <a16:creationId xmlns:a16="http://schemas.microsoft.com/office/drawing/2014/main" id="{818DACF9-873F-4EBD-893E-3A598B534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810000"/>
          <a:ext cx="27432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10" imgW="3265200" imgH="2271960" progId="Visio.Drawing.6">
                  <p:embed/>
                </p:oleObj>
              </mc:Choice>
              <mc:Fallback>
                <p:oleObj name="Visio" r:id="rId10" imgW="3265200" imgH="2271960" progId="Visio.Drawing.6">
                  <p:embed/>
                  <p:pic>
                    <p:nvPicPr>
                      <p:cNvPr id="57354" name="Object 3">
                        <a:extLst>
                          <a:ext uri="{FF2B5EF4-FFF2-40B4-BE49-F238E27FC236}">
                            <a16:creationId xmlns:a16="http://schemas.microsoft.com/office/drawing/2014/main" id="{818DACF9-873F-4EBD-893E-3A598B534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0"/>
                        <a:ext cx="27432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Rectangle 13">
            <a:extLst>
              <a:ext uri="{FF2B5EF4-FFF2-40B4-BE49-F238E27FC236}">
                <a16:creationId xmlns:a16="http://schemas.microsoft.com/office/drawing/2014/main" id="{0734141C-F14B-4A3B-9754-43B1810A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57356" name="Object 4">
            <a:extLst>
              <a:ext uri="{FF2B5EF4-FFF2-40B4-BE49-F238E27FC236}">
                <a16:creationId xmlns:a16="http://schemas.microsoft.com/office/drawing/2014/main" id="{71E0BE37-1980-4511-93DB-A9AD5635D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810000"/>
          <a:ext cx="23241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12" imgW="2220120" imgH="2474280" progId="Visio.Drawing.6">
                  <p:embed/>
                </p:oleObj>
              </mc:Choice>
              <mc:Fallback>
                <p:oleObj name="Visio" r:id="rId12" imgW="2220120" imgH="2474280" progId="Visio.Drawing.6">
                  <p:embed/>
                  <p:pic>
                    <p:nvPicPr>
                      <p:cNvPr id="57356" name="Object 4">
                        <a:extLst>
                          <a:ext uri="{FF2B5EF4-FFF2-40B4-BE49-F238E27FC236}">
                            <a16:creationId xmlns:a16="http://schemas.microsoft.com/office/drawing/2014/main" id="{71E0BE37-1980-4511-93DB-A9AD5635D6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10000"/>
                        <a:ext cx="23241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Rectangle 14">
            <a:extLst>
              <a:ext uri="{FF2B5EF4-FFF2-40B4-BE49-F238E27FC236}">
                <a16:creationId xmlns:a16="http://schemas.microsoft.com/office/drawing/2014/main" id="{AFC81122-AD19-4A28-9AC3-E36F5130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638800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8288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1200" b="1" i="1">
                <a:latin typeface="Arial" panose="020B0604020202020204" pitchFamily="34" charset="0"/>
              </a:rPr>
              <a:t>Daya sambung (availability) = k</a:t>
            </a:r>
            <a:r>
              <a:rPr lang="en-US" altLang="id-ID" sz="1200" i="1">
                <a:latin typeface="Arial" panose="020B0604020202020204" pitchFamily="34" charset="0"/>
              </a:rPr>
              <a:t> </a:t>
            </a:r>
            <a:r>
              <a:rPr lang="en-US" altLang="id-ID" sz="1000" i="1">
                <a:latin typeface="Arial" panose="020B0604020202020204" pitchFamily="34" charset="0"/>
              </a:rPr>
              <a:t>jumlah dimana saluran masuk dapat mencapai saluran keluar</a:t>
            </a:r>
            <a:r>
              <a:rPr lang="en-US" altLang="id-ID" sz="12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7358" name="Rectangle 15">
            <a:extLst>
              <a:ext uri="{FF2B5EF4-FFF2-40B4-BE49-F238E27FC236}">
                <a16:creationId xmlns:a16="http://schemas.microsoft.com/office/drawing/2014/main" id="{FEE83F29-D4EC-46C6-BF3F-22FEBFF6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97563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1000" i="1">
                <a:latin typeface="Arial" panose="020B0604020202020204" pitchFamily="34" charset="0"/>
              </a:rPr>
              <a:t>Setiap saluran keluar 1,2,3,4 dan 5 dapat dicapai oleh setiap saluran masuk, sehingga  Daya sambung k = 5</a:t>
            </a:r>
          </a:p>
        </p:txBody>
      </p:sp>
    </p:spTree>
    <p:extLst>
      <p:ext uri="{BB962C8B-B14F-4D97-AF65-F5344CB8AC3E}">
        <p14:creationId xmlns:p14="http://schemas.microsoft.com/office/powerpoint/2010/main" val="131849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C2BE423-304B-433A-B4E5-275965524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Berkas</a:t>
            </a:r>
            <a:r>
              <a:rPr lang="en-US" sz="2800" dirty="0"/>
              <a:t> </a:t>
            </a:r>
            <a:r>
              <a:rPr lang="en-US" sz="2800" dirty="0" err="1"/>
              <a:t>saluran</a:t>
            </a:r>
            <a:endParaRPr lang="en-US" sz="2800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D5FF598-7C78-4115-B587-15963AD04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id-ID" sz="1400" b="1"/>
              <a:t>Berkas tak sempurna (Limited availability)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F6A0E3AA-9923-4C1D-9CBE-05C71308E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7185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tabLst>
                <a:tab pos="228600" algn="l"/>
                <a:tab pos="914400" algn="l"/>
                <a:tab pos="1371600" algn="l"/>
                <a:tab pos="2057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 sz="1200">
                <a:latin typeface="Arial" panose="020B0604020202020204" pitchFamily="34" charset="0"/>
              </a:rPr>
              <a:t>Bila hanya sebagian saja dari berkas keluar yang dapat dicapai oleh saluran-saluran dari berkas masuk.</a:t>
            </a:r>
          </a:p>
        </p:txBody>
      </p:sp>
      <p:sp>
        <p:nvSpPr>
          <p:cNvPr id="58373" name="Rectangle 6">
            <a:extLst>
              <a:ext uri="{FF2B5EF4-FFF2-40B4-BE49-F238E27FC236}">
                <a16:creationId xmlns:a16="http://schemas.microsoft.com/office/drawing/2014/main" id="{1651F62C-9FFD-4997-892F-63FFA846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58374" name="Object 2">
            <a:extLst>
              <a:ext uri="{FF2B5EF4-FFF2-40B4-BE49-F238E27FC236}">
                <a16:creationId xmlns:a16="http://schemas.microsoft.com/office/drawing/2014/main" id="{7D129CF5-E08F-429F-A4F6-1A7CCDFFB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14600"/>
          <a:ext cx="30480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8" imgW="3265200" imgH="2271960" progId="Visio.Drawing.6">
                  <p:embed/>
                </p:oleObj>
              </mc:Choice>
              <mc:Fallback>
                <p:oleObj name="Visio" r:id="rId8" imgW="3265200" imgH="2271960" progId="Visio.Drawing.6">
                  <p:embed/>
                  <p:pic>
                    <p:nvPicPr>
                      <p:cNvPr id="58374" name="Object 2">
                        <a:extLst>
                          <a:ext uri="{FF2B5EF4-FFF2-40B4-BE49-F238E27FC236}">
                            <a16:creationId xmlns:a16="http://schemas.microsoft.com/office/drawing/2014/main" id="{7D129CF5-E08F-429F-A4F6-1A7CCDFFB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30480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8">
            <a:extLst>
              <a:ext uri="{FF2B5EF4-FFF2-40B4-BE49-F238E27FC236}">
                <a16:creationId xmlns:a16="http://schemas.microsoft.com/office/drawing/2014/main" id="{056502CF-77E7-4C52-87DF-3C66CC206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58376" name="Object 3">
            <a:extLst>
              <a:ext uri="{FF2B5EF4-FFF2-40B4-BE49-F238E27FC236}">
                <a16:creationId xmlns:a16="http://schemas.microsoft.com/office/drawing/2014/main" id="{80F0F2EB-C93B-4586-ACD2-9A7E03F91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438400"/>
          <a:ext cx="35814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10" imgW="4522851" imgH="4331970" progId="Visio.Drawing.11">
                  <p:embed/>
                </p:oleObj>
              </mc:Choice>
              <mc:Fallback>
                <p:oleObj name="Visio" r:id="rId10" imgW="4522851" imgH="4331970" progId="Visio.Drawing.11">
                  <p:embed/>
                  <p:pic>
                    <p:nvPicPr>
                      <p:cNvPr id="58376" name="Object 3">
                        <a:extLst>
                          <a:ext uri="{FF2B5EF4-FFF2-40B4-BE49-F238E27FC236}">
                            <a16:creationId xmlns:a16="http://schemas.microsoft.com/office/drawing/2014/main" id="{80F0F2EB-C93B-4586-ACD2-9A7E03F91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38400"/>
                        <a:ext cx="35814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1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D1B3-EC03-4BAB-87E7-D7E5B6D7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5CDC-FC4D-44B7-BD9F-DB9EF910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 err="1"/>
              <a:t>Suatu</a:t>
            </a:r>
            <a:r>
              <a:rPr lang="en-US" sz="2400" dirty="0"/>
              <a:t> operator  </a:t>
            </a:r>
            <a:r>
              <a:rPr lang="en-US" sz="2400" dirty="0" err="1"/>
              <a:t>mempunyai</a:t>
            </a:r>
            <a:r>
              <a:rPr lang="en-US" sz="2400" dirty="0"/>
              <a:t> 100 </a:t>
            </a:r>
            <a:r>
              <a:rPr lang="en-US" sz="2400" dirty="0" err="1"/>
              <a:t>pelanggan</a:t>
            </a:r>
            <a:r>
              <a:rPr lang="en-US" sz="2400" dirty="0"/>
              <a:t>. </a:t>
            </a:r>
            <a:r>
              <a:rPr lang="en-US" sz="2400" dirty="0" err="1"/>
              <a:t>Tiap-tiap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rata-rata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panggilan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kali </a:t>
            </a:r>
            <a:r>
              <a:rPr lang="en-US" sz="2400" dirty="0" err="1"/>
              <a:t>dalam</a:t>
            </a:r>
            <a:r>
              <a:rPr lang="en-US" sz="2400" dirty="0"/>
              <a:t> 1 jam. Operator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4 server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100 </a:t>
            </a:r>
            <a:r>
              <a:rPr lang="en-US" sz="2400" dirty="0" err="1"/>
              <a:t>panggilan</a:t>
            </a:r>
            <a:r>
              <a:rPr lang="en-US" sz="2400" dirty="0"/>
              <a:t> per jam. </a:t>
            </a:r>
            <a:r>
              <a:rPr lang="en-US" sz="2400" dirty="0" err="1"/>
              <a:t>Berapa</a:t>
            </a:r>
            <a:r>
              <a:rPr lang="en-US" sz="2400" dirty="0"/>
              <a:t> rata-rata lama </a:t>
            </a:r>
            <a:r>
              <a:rPr lang="en-US" sz="2400" dirty="0" err="1"/>
              <a:t>tiap</a:t>
            </a:r>
            <a:r>
              <a:rPr lang="en-US" sz="2400" dirty="0"/>
              <a:t> server </a:t>
            </a:r>
            <a:r>
              <a:rPr lang="en-US" sz="2400" dirty="0" err="1"/>
              <a:t>sibuk</a:t>
            </a:r>
            <a:r>
              <a:rPr lang="en-US" sz="2400" dirty="0"/>
              <a:t>?</a:t>
            </a:r>
            <a:endParaRPr lang="id-ID" sz="2400" dirty="0"/>
          </a:p>
          <a:p>
            <a:pPr marL="541338" indent="-541338">
              <a:buFontTx/>
              <a:buNone/>
              <a:defRPr/>
            </a:pPr>
            <a:r>
              <a:rPr lang="id-ID" dirty="0"/>
              <a:t>	</a:t>
            </a:r>
            <a:r>
              <a:rPr lang="id-ID" sz="2400" b="1" dirty="0"/>
              <a:t>Jawaban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A941B2C1-393E-49E6-8582-58416C9E7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5D74D-A455-41CE-9BD7-E359F961390E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601D529E-F1B6-48E9-8C55-3DE122AF2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4098" name="Object 1">
            <a:extLst>
              <a:ext uri="{FF2B5EF4-FFF2-40B4-BE49-F238E27FC236}">
                <a16:creationId xmlns:a16="http://schemas.microsoft.com/office/drawing/2014/main" id="{913B5DF2-C8EE-45D4-8AFF-4D5582D28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214813"/>
          <a:ext cx="60007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8" imgW="3975100" imgH="1320800" progId="Equation.3">
                  <p:embed/>
                </p:oleObj>
              </mc:Choice>
              <mc:Fallback>
                <p:oleObj name="Equation" r:id="rId8" imgW="3975100" imgH="1320800" progId="Equation.3">
                  <p:embed/>
                  <p:pic>
                    <p:nvPicPr>
                      <p:cNvPr id="4098" name="Object 1">
                        <a:extLst>
                          <a:ext uri="{FF2B5EF4-FFF2-40B4-BE49-F238E27FC236}">
                            <a16:creationId xmlns:a16="http://schemas.microsoft.com/office/drawing/2014/main" id="{913B5DF2-C8EE-45D4-8AFF-4D5582D28A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14813"/>
                        <a:ext cx="600075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643679-367E-4970-9030-3D3A361EDC0A}"/>
                  </a:ext>
                </a:extLst>
              </p14:cNvPr>
              <p14:cNvContentPartPr/>
              <p14:nvPr/>
            </p14:nvContentPartPr>
            <p14:xfrm>
              <a:off x="2517840" y="3623040"/>
              <a:ext cx="1458000" cy="67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643679-367E-4970-9030-3D3A361EDC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8480" y="3613680"/>
                <a:ext cx="1476720" cy="6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8236-BCD4-40CE-8743-88A0AD38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Soal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B62714EB-47BB-4C68-8B37-B123FD47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 startAt="2"/>
            </a:pPr>
            <a:r>
              <a:rPr lang="en-US" altLang="id-ID" sz="2400" dirty="0" err="1"/>
              <a:t>Sebuah</a:t>
            </a:r>
            <a:r>
              <a:rPr lang="en-US" altLang="id-ID" sz="2400" dirty="0"/>
              <a:t> group server </a:t>
            </a:r>
            <a:r>
              <a:rPr lang="en-US" altLang="id-ID" sz="2400" dirty="0" err="1"/>
              <a:t>mempunyai</a:t>
            </a:r>
            <a:r>
              <a:rPr lang="en-US" altLang="id-ID" sz="2400" dirty="0"/>
              <a:t> 4 </a:t>
            </a:r>
            <a:r>
              <a:rPr lang="en-US" altLang="id-ID" sz="2400" dirty="0" err="1"/>
              <a:t>buah</a:t>
            </a:r>
            <a:r>
              <a:rPr lang="en-US" altLang="id-ID" sz="2400" dirty="0"/>
              <a:t> server. </a:t>
            </a:r>
            <a:r>
              <a:rPr lang="pt-BR" altLang="id-ID" sz="2400" dirty="0"/>
              <a:t>Dalam pengamatan selama 3 jam. Dua server mempunyai okupansi 20 menit, dua server yang lain mempunyai okupansi 40 menit. Beraa beban trafik group server tersebut?</a:t>
            </a:r>
            <a:endParaRPr lang="id-ID" altLang="id-ID" sz="2400" dirty="0"/>
          </a:p>
          <a:p>
            <a:pPr marL="514350" indent="-514350">
              <a:buFontTx/>
              <a:buNone/>
            </a:pPr>
            <a:r>
              <a:rPr lang="id-ID" altLang="id-ID" sz="2400" dirty="0"/>
              <a:t>	</a:t>
            </a:r>
            <a:r>
              <a:rPr lang="id-ID" altLang="id-ID" sz="2400" b="1" dirty="0"/>
              <a:t>Jawaban 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2AA12F97-F9A2-40B8-BDE2-613F96451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DA1DDF-1E84-4355-820E-97AB56154ECB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CDE3FA5D-A260-4EE2-A930-EAAA5E09D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5122" name="Object 1">
            <a:extLst>
              <a:ext uri="{FF2B5EF4-FFF2-40B4-BE49-F238E27FC236}">
                <a16:creationId xmlns:a16="http://schemas.microsoft.com/office/drawing/2014/main" id="{6DDE31A6-B2FC-4E10-9CD2-79D3FFAE0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071938"/>
          <a:ext cx="78724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8" imgW="5245100" imgH="431800" progId="Equation.3">
                  <p:embed/>
                </p:oleObj>
              </mc:Choice>
              <mc:Fallback>
                <p:oleObj name="Equation" r:id="rId8" imgW="5245100" imgH="431800" progId="Equation.3">
                  <p:embed/>
                  <p:pic>
                    <p:nvPicPr>
                      <p:cNvPr id="5122" name="Object 1">
                        <a:extLst>
                          <a:ext uri="{FF2B5EF4-FFF2-40B4-BE49-F238E27FC236}">
                            <a16:creationId xmlns:a16="http://schemas.microsoft.com/office/drawing/2014/main" id="{6DDE31A6-B2FC-4E10-9CD2-79D3FFAE0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071938"/>
                        <a:ext cx="78724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3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280D-88A0-438E-ABB2-77FCBE83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Soal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EBAA1B4-E3EA-4810-954C-ED547EC0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 startAt="3"/>
            </a:pPr>
            <a:r>
              <a:rPr lang="en-US" altLang="id-ID" dirty="0"/>
              <a:t>Beban </a:t>
            </a:r>
            <a:r>
              <a:rPr lang="en-US" altLang="id-ID" dirty="0" err="1"/>
              <a:t>trafik</a:t>
            </a:r>
            <a:r>
              <a:rPr lang="en-US" altLang="id-ID" dirty="0"/>
              <a:t> yang </a:t>
            </a:r>
            <a:r>
              <a:rPr lang="en-US" altLang="id-ID" dirty="0" err="1"/>
              <a:t>diolah</a:t>
            </a:r>
            <a:r>
              <a:rPr lang="en-US" altLang="id-ID" dirty="0"/>
              <a:t> system arrival </a:t>
            </a:r>
            <a:r>
              <a:rPr lang="en-US" altLang="id-ID" dirty="0" err="1"/>
              <a:t>dengan</a:t>
            </a:r>
            <a:r>
              <a:rPr lang="en-US" altLang="id-ID" dirty="0"/>
              <a:t> rate 60 call/jam </a:t>
            </a:r>
            <a:r>
              <a:rPr lang="en-US" altLang="id-ID" dirty="0" err="1"/>
              <a:t>dengan</a:t>
            </a:r>
            <a:r>
              <a:rPr lang="en-US" altLang="id-ID" dirty="0"/>
              <a:t> holding time 30 </a:t>
            </a:r>
            <a:r>
              <a:rPr lang="en-US" altLang="id-ID" dirty="0" err="1"/>
              <a:t>detik</a:t>
            </a:r>
            <a:r>
              <a:rPr lang="en-US" altLang="id-ID" dirty="0"/>
              <a:t> per call</a:t>
            </a:r>
            <a:endParaRPr lang="id-ID" altLang="id-ID" dirty="0"/>
          </a:p>
          <a:p>
            <a:pPr marL="514350" indent="-514350">
              <a:buFontTx/>
              <a:buNone/>
            </a:pPr>
            <a:endParaRPr lang="id-ID" altLang="id-ID" sz="1000" dirty="0"/>
          </a:p>
          <a:p>
            <a:pPr marL="514350" indent="-514350">
              <a:buFontTx/>
              <a:buNone/>
            </a:pPr>
            <a:r>
              <a:rPr lang="id-ID" altLang="id-ID" dirty="0"/>
              <a:t>	Jawaban</a:t>
            </a:r>
          </a:p>
          <a:p>
            <a:pPr marL="514350" indent="-514350">
              <a:buFontTx/>
              <a:buNone/>
            </a:pPr>
            <a:r>
              <a:rPr lang="id-ID" altLang="id-ID" dirty="0"/>
              <a:t>	</a:t>
            </a:r>
          </a:p>
          <a:p>
            <a:pPr marL="514350" indent="-514350">
              <a:buFontTx/>
              <a:buNone/>
            </a:pPr>
            <a:r>
              <a:rPr lang="id-ID" altLang="id-ID" dirty="0"/>
              <a:t>	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124362FB-6EBE-443C-AE24-A77454DB8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F5C6D-8C7D-4F3E-8AAE-68681DC70ED7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FD8CB4B4-E117-4B1B-A89F-A06F2377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aphicFrame>
        <p:nvGraphicFramePr>
          <p:cNvPr id="6146" name="Object 1">
            <a:extLst>
              <a:ext uri="{FF2B5EF4-FFF2-40B4-BE49-F238E27FC236}">
                <a16:creationId xmlns:a16="http://schemas.microsoft.com/office/drawing/2014/main" id="{BEAA69DD-966D-4004-820C-028013E08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72734"/>
              </p:ext>
            </p:extLst>
          </p:nvPr>
        </p:nvGraphicFramePr>
        <p:xfrm>
          <a:off x="1014413" y="4429125"/>
          <a:ext cx="76755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8" imgW="3466800" imgH="419040" progId="Equation.3">
                  <p:embed/>
                </p:oleObj>
              </mc:Choice>
              <mc:Fallback>
                <p:oleObj name="Equation" r:id="rId8" imgW="3466800" imgH="419040" progId="Equation.3">
                  <p:embed/>
                  <p:pic>
                    <p:nvPicPr>
                      <p:cNvPr id="6146" name="Object 1">
                        <a:extLst>
                          <a:ext uri="{FF2B5EF4-FFF2-40B4-BE49-F238E27FC236}">
                            <a16:creationId xmlns:a16="http://schemas.microsoft.com/office/drawing/2014/main" id="{BEAA69DD-966D-4004-820C-028013E08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4429125"/>
                        <a:ext cx="767556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74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276</TotalTime>
  <Words>778</Words>
  <Application>Microsoft Office PowerPoint</Application>
  <PresentationFormat>On-screen Show (4:3)</PresentationFormat>
  <Paragraphs>202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Wingdings</vt:lpstr>
      <vt:lpstr>Theme TekDig</vt:lpstr>
      <vt:lpstr>Equation</vt:lpstr>
      <vt:lpstr>Visio</vt:lpstr>
      <vt:lpstr>Variasi Trafik dan Jam Sibuk Part 2</vt:lpstr>
      <vt:lpstr>Grade of Service (GOS)</vt:lpstr>
      <vt:lpstr>Grade of Service (GOS)</vt:lpstr>
      <vt:lpstr> Probabilitas Blocking (PB) </vt:lpstr>
      <vt:lpstr>Berkas saluran </vt:lpstr>
      <vt:lpstr>Berkas saluran</vt:lpstr>
      <vt:lpstr>Soal</vt:lpstr>
      <vt:lpstr>Soal</vt:lpstr>
      <vt:lpstr>Soal</vt:lpstr>
      <vt:lpstr>Soal</vt:lpstr>
      <vt:lpstr>Soal</vt:lpstr>
      <vt:lpstr>Soal</vt:lpstr>
      <vt:lpstr>Soal</vt:lpstr>
      <vt:lpstr>Soal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Muhammad Hasyim Abdillah Pronosumarto</cp:lastModifiedBy>
  <cp:revision>30</cp:revision>
  <dcterms:created xsi:type="dcterms:W3CDTF">2016-08-16T08:15:10Z</dcterms:created>
  <dcterms:modified xsi:type="dcterms:W3CDTF">2021-10-05T12:56:42Z</dcterms:modified>
</cp:coreProperties>
</file>