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9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265" r:id="rId2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515FB-B3BC-4EFF-A7BF-4803BA26EAA9}" type="datetimeFigureOut">
              <a:rPr lang="id-ID" smtClean="0"/>
              <a:pPr/>
              <a:t>03/09/2020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098A7-E9CA-4116-91C3-0ABD569D392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40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E210973-47BB-4448-B8C6-5F1431DC7C76}" type="slidenum">
              <a:rPr lang="id-ID" smtClean="0">
                <a:latin typeface="Arial" pitchFamily="34" charset="0"/>
              </a:rPr>
              <a:pPr/>
              <a:t>7</a:t>
            </a:fld>
            <a:endParaRPr lang="id-ID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30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C:\Users\X60\Pictures\IMG_0007_21-copy-810x426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65"/>
          <a:stretch/>
        </p:blipFill>
        <p:spPr bwMode="auto">
          <a:xfrm>
            <a:off x="235114" y="2474799"/>
            <a:ext cx="4840942" cy="43495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id-ID" altLang="id-ID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338138" y="404664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id-ID" sz="2000" dirty="0">
                <a:solidFill>
                  <a:schemeClr val="bg1"/>
                </a:solidFill>
                <a:ea typeface="ＭＳ Ｐゴシック" pitchFamily="34" charset="-128"/>
              </a:rPr>
              <a:t>S</a:t>
            </a:r>
            <a:r>
              <a:rPr lang="id-ID" altLang="id-ID" sz="2000" dirty="0">
                <a:solidFill>
                  <a:schemeClr val="bg1"/>
                </a:solidFill>
                <a:ea typeface="ＭＳ Ｐゴシック" pitchFamily="34" charset="-128"/>
              </a:rPr>
              <a:t>1</a:t>
            </a:r>
            <a:r>
              <a:rPr lang="en-US" altLang="id-ID" sz="2000" dirty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altLang="id-ID" sz="2000" dirty="0" err="1">
                <a:solidFill>
                  <a:schemeClr val="bg1"/>
                </a:solidFill>
                <a:ea typeface="ＭＳ Ｐゴシック" pitchFamily="34" charset="-128"/>
              </a:rPr>
              <a:t>Teknik</a:t>
            </a:r>
            <a:r>
              <a:rPr lang="en-US" altLang="id-ID" sz="2000" baseline="0" dirty="0">
                <a:solidFill>
                  <a:schemeClr val="bg1"/>
                </a:solidFill>
                <a:ea typeface="ＭＳ Ｐゴシック" pitchFamily="34" charset="-128"/>
              </a:rPr>
              <a:t> Telekomunikasi</a:t>
            </a:r>
            <a:br>
              <a:rPr lang="de-DE" altLang="id-ID" sz="2000" dirty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id-ID" altLang="id-ID" sz="2000" dirty="0">
                <a:solidFill>
                  <a:schemeClr val="bg1"/>
                </a:solidFill>
                <a:ea typeface="ＭＳ Ｐゴシック" pitchFamily="34" charset="-128"/>
              </a:rPr>
              <a:t>Fakultas Teknik Elektro</a:t>
            </a:r>
            <a:endParaRPr lang="de-DE" altLang="id-ID" sz="2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281749" y="1988840"/>
            <a:ext cx="6856413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id-ID" sz="1800" dirty="0">
                <a:ea typeface="ＭＳ Ｐゴシック" pitchFamily="34" charset="-128"/>
              </a:rPr>
              <a:t>REKAYASA TRAFIK | TTH3J3 | Kur. 2016 | 2017/2018</a:t>
            </a:r>
            <a:endParaRPr lang="de-DE" altLang="id-ID" sz="1800" dirty="0">
              <a:ea typeface="ＭＳ Ｐゴシック" pitchFamily="34" charset="-128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8946" y="332656"/>
            <a:ext cx="1712912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4860" y="2753023"/>
            <a:ext cx="1436998" cy="1786753"/>
          </a:xfrm>
          <a:prstGeom prst="rect">
            <a:avLst/>
          </a:prstGeom>
        </p:spPr>
      </p:pic>
      <p:sp>
        <p:nvSpPr>
          <p:cNvPr id="15" name="Titel 1"/>
          <p:cNvSpPr txBox="1">
            <a:spLocks/>
          </p:cNvSpPr>
          <p:nvPr userDrawn="1"/>
        </p:nvSpPr>
        <p:spPr bwMode="auto">
          <a:xfrm>
            <a:off x="362717" y="1170626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endParaRPr lang="de-DE" altLang="id-ID" sz="2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254" y="2732263"/>
            <a:ext cx="2203050" cy="18620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254" y="4869160"/>
            <a:ext cx="3810838" cy="17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8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7E14-2FCE-4D03-B5BD-C7E6DC0C0336}" type="datetimeFigureOut">
              <a:rPr lang="id-ID" smtClean="0"/>
              <a:pPr/>
              <a:t>03/09/2020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3FB-08BB-4E59-8FE7-77DD629BD1D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5174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233300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498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36082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77377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70968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52507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815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316097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155387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476672"/>
            <a:ext cx="6085911" cy="94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3110" y="388285"/>
            <a:ext cx="2340000" cy="6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7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38138" y="1083991"/>
            <a:ext cx="6734175" cy="904849"/>
          </a:xfrm>
        </p:spPr>
        <p:txBody>
          <a:bodyPr>
            <a:normAutofit/>
          </a:bodyPr>
          <a:lstStyle/>
          <a:p>
            <a:r>
              <a:rPr lang="id-ID" sz="3600" b="1" dirty="0">
                <a:solidFill>
                  <a:schemeClr val="bg1"/>
                </a:solidFill>
              </a:rPr>
              <a:t>Pemilihan Model Trafik</a:t>
            </a:r>
          </a:p>
        </p:txBody>
      </p:sp>
    </p:spTree>
    <p:extLst>
      <p:ext uri="{BB962C8B-B14F-4D97-AF65-F5344CB8AC3E}">
        <p14:creationId xmlns:p14="http://schemas.microsoft.com/office/powerpoint/2010/main" val="271555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1643063" y="5715000"/>
            <a:ext cx="2571750" cy="42862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4" name="Rounded Rectangle 13"/>
          <p:cNvSpPr/>
          <p:nvPr/>
        </p:nvSpPr>
        <p:spPr>
          <a:xfrm>
            <a:off x="1571625" y="4500563"/>
            <a:ext cx="2786063" cy="4286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Pendekatan Analisa Trafik</a:t>
            </a:r>
          </a:p>
        </p:txBody>
      </p:sp>
      <p:sp>
        <p:nvSpPr>
          <p:cNvPr id="28677" name="Content Placeholder 2"/>
          <p:cNvSpPr>
            <a:spLocks noGrp="1"/>
          </p:cNvSpPr>
          <p:nvPr>
            <p:ph idx="1"/>
          </p:nvPr>
        </p:nvSpPr>
        <p:spPr>
          <a:xfrm>
            <a:off x="571500" y="1428750"/>
            <a:ext cx="8229600" cy="3429000"/>
          </a:xfrm>
        </p:spPr>
        <p:txBody>
          <a:bodyPr/>
          <a:lstStyle/>
          <a:p>
            <a:r>
              <a:rPr lang="id-ID" b="1">
                <a:solidFill>
                  <a:srgbClr val="FF0000"/>
                </a:solidFill>
              </a:rPr>
              <a:t>Deskripsi Trafik</a:t>
            </a:r>
          </a:p>
          <a:p>
            <a:pPr lvl="1"/>
            <a:r>
              <a:rPr lang="id-ID" sz="2400"/>
              <a:t>Karakteristik suatu trafik digambarkan oleh :</a:t>
            </a:r>
          </a:p>
          <a:p>
            <a:pPr lvl="2"/>
            <a:r>
              <a:rPr lang="id-ID" sz="2000"/>
              <a:t>Pola datang  panggilan</a:t>
            </a:r>
          </a:p>
          <a:p>
            <a:pPr lvl="2"/>
            <a:r>
              <a:rPr lang="id-ID" sz="2000"/>
              <a:t>Pola lama waktu pendudukan</a:t>
            </a:r>
          </a:p>
          <a:p>
            <a:pPr lvl="2"/>
            <a:r>
              <a:rPr lang="id-ID" sz="2000"/>
              <a:t>Disiplin pelayanan :  full/limited availability, /delay              			sistem</a:t>
            </a:r>
          </a:p>
          <a:p>
            <a:pPr lvl="1"/>
            <a:r>
              <a:rPr lang="id-ID" sz="2400"/>
              <a:t>Pendekatan matematis yang digunakan adalah :</a:t>
            </a:r>
          </a:p>
          <a:p>
            <a:pPr lvl="1">
              <a:buFontTx/>
              <a:buNone/>
            </a:pPr>
            <a:r>
              <a:rPr lang="id-ID"/>
              <a:t>		</a:t>
            </a:r>
            <a:endParaRPr lang="id-ID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5D1664-6D58-416E-96C6-F41173AC90D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1571625" y="4500563"/>
            <a:ext cx="282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b="1">
                <a:solidFill>
                  <a:srgbClr val="7030A0"/>
                </a:solidFill>
              </a:rPr>
              <a:t>Proses Kelahiran (Birth)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929188" y="4500563"/>
            <a:ext cx="2857500" cy="4286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8681" name="Rectangle 5"/>
          <p:cNvSpPr>
            <a:spLocks noChangeArrowheads="1"/>
          </p:cNvSpPr>
          <p:nvPr/>
        </p:nvSpPr>
        <p:spPr bwMode="auto">
          <a:xfrm>
            <a:off x="4929188" y="4500563"/>
            <a:ext cx="2928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b="1">
                <a:solidFill>
                  <a:srgbClr val="7030A0"/>
                </a:solidFill>
              </a:rPr>
              <a:t>Proses Kematian (Death)</a:t>
            </a:r>
          </a:p>
        </p:txBody>
      </p:sp>
      <p:sp>
        <p:nvSpPr>
          <p:cNvPr id="28682" name="Rectangle 6"/>
          <p:cNvSpPr>
            <a:spLocks noChangeArrowheads="1"/>
          </p:cNvSpPr>
          <p:nvPr/>
        </p:nvSpPr>
        <p:spPr bwMode="auto">
          <a:xfrm>
            <a:off x="1643063" y="5715000"/>
            <a:ext cx="2582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b="1">
                <a:solidFill>
                  <a:srgbClr val="7030A0"/>
                </a:solidFill>
              </a:rPr>
              <a:t>Datangnya  panggilan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857750" y="5715000"/>
            <a:ext cx="3000375" cy="428625"/>
            <a:chOff x="5143504" y="5929330"/>
            <a:chExt cx="3000396" cy="369332"/>
          </a:xfrm>
        </p:grpSpPr>
        <p:sp>
          <p:nvSpPr>
            <p:cNvPr id="18" name="Rounded Rectangle 17"/>
            <p:cNvSpPr/>
            <p:nvPr/>
          </p:nvSpPr>
          <p:spPr>
            <a:xfrm>
              <a:off x="5143504" y="5929330"/>
              <a:ext cx="3000396" cy="35702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28687" name="Rectangle 7"/>
            <p:cNvSpPr>
              <a:spLocks noChangeArrowheads="1"/>
            </p:cNvSpPr>
            <p:nvPr/>
          </p:nvSpPr>
          <p:spPr bwMode="auto">
            <a:xfrm>
              <a:off x="5143504" y="5929330"/>
              <a:ext cx="300039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d-ID" b="1">
                  <a:solidFill>
                    <a:srgbClr val="7030A0"/>
                  </a:solidFill>
                </a:rPr>
                <a:t>Berakhirnya pendudukan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rot="5400000">
            <a:off x="2714625" y="5357813"/>
            <a:ext cx="5715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6001544" y="5357019"/>
            <a:ext cx="5715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45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98" name="AutoShape 6"/>
          <p:cNvCxnSpPr>
            <a:cxnSpLocks noChangeShapeType="1"/>
          </p:cNvCxnSpPr>
          <p:nvPr/>
        </p:nvCxnSpPr>
        <p:spPr bwMode="auto">
          <a:xfrm rot="5400000" flipV="1">
            <a:off x="3580606" y="1920082"/>
            <a:ext cx="1587" cy="1447800"/>
          </a:xfrm>
          <a:prstGeom prst="curvedConnector3">
            <a:avLst>
              <a:gd name="adj1" fmla="val -24400009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</p:cxnSp>
      <p:cxnSp>
        <p:nvCxnSpPr>
          <p:cNvPr id="29699" name="AutoShape 35"/>
          <p:cNvCxnSpPr>
            <a:cxnSpLocks noChangeShapeType="1"/>
          </p:cNvCxnSpPr>
          <p:nvPr/>
        </p:nvCxnSpPr>
        <p:spPr bwMode="auto">
          <a:xfrm rot="16200000" flipH="1">
            <a:off x="3580606" y="2491582"/>
            <a:ext cx="1587" cy="1447800"/>
          </a:xfrm>
          <a:prstGeom prst="curvedConnector3">
            <a:avLst>
              <a:gd name="adj1" fmla="val 23099991"/>
            </a:avLst>
          </a:prstGeom>
          <a:noFill/>
          <a:ln w="28575">
            <a:solidFill>
              <a:srgbClr val="FF0000"/>
            </a:solidFill>
            <a:round/>
            <a:headEnd type="triangle" w="lg" len="lg"/>
            <a:tailEnd/>
          </a:ln>
        </p:spPr>
      </p:cxnSp>
      <p:sp>
        <p:nvSpPr>
          <p:cNvPr id="19" name="Oval 18"/>
          <p:cNvSpPr/>
          <p:nvPr/>
        </p:nvSpPr>
        <p:spPr>
          <a:xfrm>
            <a:off x="2357438" y="2571750"/>
            <a:ext cx="714375" cy="642938"/>
          </a:xfrm>
          <a:prstGeom prst="ellips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3" name="Oval 22"/>
          <p:cNvSpPr/>
          <p:nvPr/>
        </p:nvSpPr>
        <p:spPr>
          <a:xfrm>
            <a:off x="4071938" y="2643188"/>
            <a:ext cx="714375" cy="642937"/>
          </a:xfrm>
          <a:prstGeom prst="ellips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Pendekatan Analisa Trafik</a:t>
            </a:r>
          </a:p>
        </p:txBody>
      </p:sp>
      <p:sp>
        <p:nvSpPr>
          <p:cNvPr id="29703" name="Content Placeholder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5214937"/>
          </a:xfrm>
        </p:spPr>
        <p:txBody>
          <a:bodyPr/>
          <a:lstStyle/>
          <a:p>
            <a:r>
              <a:rPr lang="id-ID" b="1">
                <a:solidFill>
                  <a:srgbClr val="FF0000"/>
                </a:solidFill>
              </a:rPr>
              <a:t>Diagram Kondisi</a:t>
            </a:r>
          </a:p>
          <a:p>
            <a:endParaRPr lang="id-ID" b="1">
              <a:solidFill>
                <a:srgbClr val="FF0000"/>
              </a:solidFill>
            </a:endParaRPr>
          </a:p>
          <a:p>
            <a:endParaRPr lang="id-ID" b="1">
              <a:solidFill>
                <a:srgbClr val="FF0000"/>
              </a:solidFill>
            </a:endParaRPr>
          </a:p>
          <a:p>
            <a:endParaRPr lang="id-ID" b="1">
              <a:solidFill>
                <a:srgbClr val="FF0000"/>
              </a:solidFill>
            </a:endParaRPr>
          </a:p>
          <a:p>
            <a:endParaRPr lang="id-ID" sz="1400" b="1">
              <a:solidFill>
                <a:srgbClr val="FF0000"/>
              </a:solidFill>
            </a:endParaRPr>
          </a:p>
          <a:p>
            <a:pPr lvl="1"/>
            <a:r>
              <a:rPr lang="id-ID"/>
              <a:t>Kondisi</a:t>
            </a:r>
            <a:r>
              <a:rPr lang="id-ID" b="1">
                <a:solidFill>
                  <a:srgbClr val="FF0000"/>
                </a:solidFill>
              </a:rPr>
              <a:t> n </a:t>
            </a:r>
            <a:r>
              <a:rPr lang="id-ID">
                <a:sym typeface="Wingdings" pitchFamily="2" charset="2"/>
              </a:rPr>
              <a:t></a:t>
            </a:r>
            <a:r>
              <a:rPr lang="id-ID" b="1">
                <a:sym typeface="Wingdings" pitchFamily="2" charset="2"/>
              </a:rPr>
              <a:t> </a:t>
            </a:r>
            <a:r>
              <a:rPr lang="id-ID" b="1">
                <a:solidFill>
                  <a:srgbClr val="FF0000"/>
                </a:solidFill>
                <a:sym typeface="Wingdings" pitchFamily="2" charset="2"/>
              </a:rPr>
              <a:t>n+1</a:t>
            </a:r>
            <a:r>
              <a:rPr lang="id-ID" b="1">
                <a:sym typeface="Wingdings" pitchFamily="2" charset="2"/>
              </a:rPr>
              <a:t> </a:t>
            </a:r>
            <a:r>
              <a:rPr lang="id-ID">
                <a:sym typeface="Wingdings" pitchFamily="2" charset="2"/>
              </a:rPr>
              <a:t>bila ada panggilan datang</a:t>
            </a:r>
          </a:p>
          <a:p>
            <a:pPr lvl="1">
              <a:buFontTx/>
              <a:buNone/>
            </a:pPr>
            <a:r>
              <a:rPr lang="id-ID">
                <a:sym typeface="Wingdings" pitchFamily="2" charset="2"/>
              </a:rPr>
              <a:t>	(</a:t>
            </a:r>
            <a:r>
              <a:rPr lang="id-ID">
                <a:solidFill>
                  <a:srgbClr val="7030A0"/>
                </a:solidFill>
                <a:sym typeface="Wingdings" pitchFamily="2" charset="2"/>
              </a:rPr>
              <a:t>kedatangan = Kelahiran</a:t>
            </a:r>
            <a:r>
              <a:rPr lang="id-ID">
                <a:sym typeface="Wingdings" pitchFamily="2" charset="2"/>
              </a:rPr>
              <a:t>)</a:t>
            </a:r>
          </a:p>
          <a:p>
            <a:pPr lvl="1"/>
            <a:r>
              <a:rPr lang="id-ID"/>
              <a:t>Kondisi </a:t>
            </a:r>
            <a:r>
              <a:rPr lang="id-ID" b="1">
                <a:solidFill>
                  <a:srgbClr val="FF0000"/>
                </a:solidFill>
              </a:rPr>
              <a:t>n+1</a:t>
            </a:r>
            <a:r>
              <a:rPr lang="id-ID"/>
              <a:t> </a:t>
            </a:r>
            <a:r>
              <a:rPr lang="id-ID">
                <a:sym typeface="Wingdings" pitchFamily="2" charset="2"/>
              </a:rPr>
              <a:t> </a:t>
            </a:r>
            <a:r>
              <a:rPr lang="id-ID" b="1">
                <a:solidFill>
                  <a:srgbClr val="FF0000"/>
                </a:solidFill>
                <a:sym typeface="Wingdings" pitchFamily="2" charset="2"/>
              </a:rPr>
              <a:t>n</a:t>
            </a:r>
            <a:r>
              <a:rPr lang="id-ID">
                <a:sym typeface="Wingdings" pitchFamily="2" charset="2"/>
              </a:rPr>
              <a:t> bila ada panggilan berakhir</a:t>
            </a:r>
          </a:p>
          <a:p>
            <a:pPr lvl="1">
              <a:buFontTx/>
              <a:buNone/>
            </a:pPr>
            <a:r>
              <a:rPr lang="id-ID">
                <a:sym typeface="Wingdings" pitchFamily="2" charset="2"/>
              </a:rPr>
              <a:t>	(</a:t>
            </a:r>
            <a:r>
              <a:rPr lang="id-ID">
                <a:solidFill>
                  <a:srgbClr val="7030A0"/>
                </a:solidFill>
                <a:sym typeface="Wingdings" pitchFamily="2" charset="2"/>
              </a:rPr>
              <a:t>kepergian = kematian</a:t>
            </a:r>
            <a:r>
              <a:rPr lang="id-ID">
                <a:sym typeface="Wingdings" pitchFamily="2" charset="2"/>
              </a:rPr>
              <a:t>)</a:t>
            </a:r>
            <a:endParaRPr lang="id-ID"/>
          </a:p>
          <a:p>
            <a:endParaRPr lang="id-ID" b="1">
              <a:solidFill>
                <a:srgbClr val="FF0000"/>
              </a:solidFill>
            </a:endParaRPr>
          </a:p>
          <a:p>
            <a:endParaRPr lang="id-ID" b="1">
              <a:solidFill>
                <a:srgbClr val="FF0000"/>
              </a:solidFill>
            </a:endParaRPr>
          </a:p>
          <a:p>
            <a:endParaRPr lang="id-ID" b="1">
              <a:solidFill>
                <a:srgbClr val="FF0000"/>
              </a:solidFill>
            </a:endParaRPr>
          </a:p>
          <a:p>
            <a:endParaRPr lang="id-ID" b="1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FF9A96-B72D-4532-89DE-87D38B16D11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9705" name="Rectangle 19"/>
          <p:cNvSpPr>
            <a:spLocks noChangeArrowheads="1"/>
          </p:cNvSpPr>
          <p:nvPr/>
        </p:nvSpPr>
        <p:spPr bwMode="auto">
          <a:xfrm>
            <a:off x="2428875" y="2643188"/>
            <a:ext cx="571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d-ID" sz="2400"/>
              <a:t>n</a:t>
            </a:r>
          </a:p>
        </p:txBody>
      </p:sp>
      <p:sp>
        <p:nvSpPr>
          <p:cNvPr id="29706" name="Rectangle 23"/>
          <p:cNvSpPr>
            <a:spLocks noChangeArrowheads="1"/>
          </p:cNvSpPr>
          <p:nvPr/>
        </p:nvSpPr>
        <p:spPr bwMode="auto">
          <a:xfrm>
            <a:off x="4071938" y="2714625"/>
            <a:ext cx="7858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d-ID" sz="2400"/>
              <a:t>n+1</a:t>
            </a:r>
          </a:p>
        </p:txBody>
      </p:sp>
    </p:spTree>
    <p:extLst>
      <p:ext uri="{BB962C8B-B14F-4D97-AF65-F5344CB8AC3E}">
        <p14:creationId xmlns:p14="http://schemas.microsoft.com/office/powerpoint/2010/main" val="2179613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Pendekatan Analisa Trafik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28625" y="1571625"/>
            <a:ext cx="8229600" cy="4786313"/>
          </a:xfrm>
        </p:spPr>
        <p:txBody>
          <a:bodyPr/>
          <a:lstStyle/>
          <a:p>
            <a:r>
              <a:rPr lang="id-ID" b="1">
                <a:solidFill>
                  <a:srgbClr val="00B050"/>
                </a:solidFill>
              </a:rPr>
              <a:t>Transisinya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785E38-2059-43A0-8F70-F1A204E9B11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500188" y="3357563"/>
            <a:ext cx="5724525" cy="1003300"/>
            <a:chOff x="1538279" y="2682778"/>
            <a:chExt cx="5724547" cy="1003597"/>
          </a:xfrm>
        </p:grpSpPr>
        <p:sp>
          <p:nvSpPr>
            <p:cNvPr id="30732" name="Oval 4"/>
            <p:cNvSpPr>
              <a:spLocks noChangeArrowheads="1"/>
            </p:cNvSpPr>
            <p:nvPr/>
          </p:nvSpPr>
          <p:spPr bwMode="auto">
            <a:xfrm>
              <a:off x="1538279" y="3001959"/>
              <a:ext cx="457200" cy="381113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0</a:t>
              </a:r>
            </a:p>
          </p:txBody>
        </p:sp>
        <p:sp>
          <p:nvSpPr>
            <p:cNvPr id="30733" name="Oval 5"/>
            <p:cNvSpPr>
              <a:spLocks noChangeArrowheads="1"/>
            </p:cNvSpPr>
            <p:nvPr/>
          </p:nvSpPr>
          <p:spPr bwMode="auto">
            <a:xfrm>
              <a:off x="2986079" y="3001959"/>
              <a:ext cx="457200" cy="381113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1</a:t>
              </a:r>
            </a:p>
          </p:txBody>
        </p:sp>
        <p:cxnSp>
          <p:nvCxnSpPr>
            <p:cNvPr id="30734" name="AutoShape 6"/>
            <p:cNvCxnSpPr>
              <a:cxnSpLocks noChangeShapeType="1"/>
              <a:stCxn id="30732" idx="0"/>
              <a:endCxn id="30733" idx="0"/>
            </p:cNvCxnSpPr>
            <p:nvPr/>
          </p:nvCxnSpPr>
          <p:spPr bwMode="auto">
            <a:xfrm rot="5400000" flipV="1">
              <a:off x="2489985" y="2278853"/>
              <a:ext cx="1588" cy="1447800"/>
            </a:xfrm>
            <a:prstGeom prst="curvedConnector3">
              <a:avLst>
                <a:gd name="adj1" fmla="val -24400009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sp>
          <p:nvSpPr>
            <p:cNvPr id="30735" name="Oval 8"/>
            <p:cNvSpPr>
              <a:spLocks noChangeArrowheads="1"/>
            </p:cNvSpPr>
            <p:nvPr/>
          </p:nvSpPr>
          <p:spPr bwMode="auto">
            <a:xfrm>
              <a:off x="4433879" y="3001959"/>
              <a:ext cx="457200" cy="381113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2</a:t>
              </a:r>
            </a:p>
          </p:txBody>
        </p:sp>
        <p:cxnSp>
          <p:nvCxnSpPr>
            <p:cNvPr id="30736" name="AutoShape 9"/>
            <p:cNvCxnSpPr>
              <a:cxnSpLocks noChangeShapeType="1"/>
              <a:endCxn id="30735" idx="0"/>
            </p:cNvCxnSpPr>
            <p:nvPr/>
          </p:nvCxnSpPr>
          <p:spPr bwMode="auto">
            <a:xfrm rot="5400000" flipV="1">
              <a:off x="3937785" y="2277266"/>
              <a:ext cx="1587" cy="1447800"/>
            </a:xfrm>
            <a:prstGeom prst="curvedConnector3">
              <a:avLst>
                <a:gd name="adj1" fmla="val -24400009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sp>
          <p:nvSpPr>
            <p:cNvPr id="30737" name="Oval 15"/>
            <p:cNvSpPr>
              <a:spLocks noChangeArrowheads="1"/>
            </p:cNvSpPr>
            <p:nvPr/>
          </p:nvSpPr>
          <p:spPr bwMode="auto">
            <a:xfrm>
              <a:off x="5857884" y="3000372"/>
              <a:ext cx="457200" cy="381113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n</a:t>
              </a:r>
            </a:p>
          </p:txBody>
        </p:sp>
        <p:sp>
          <p:nvSpPr>
            <p:cNvPr id="30738" name="Freeform 16"/>
            <p:cNvSpPr>
              <a:spLocks/>
            </p:cNvSpPr>
            <p:nvPr/>
          </p:nvSpPr>
          <p:spPr bwMode="auto">
            <a:xfrm>
              <a:off x="6086484" y="2682778"/>
              <a:ext cx="838200" cy="317594"/>
            </a:xfrm>
            <a:custGeom>
              <a:avLst/>
              <a:gdLst>
                <a:gd name="T0" fmla="*/ 0 w 528"/>
                <a:gd name="T1" fmla="*/ 2147483647 h 200"/>
                <a:gd name="T2" fmla="*/ 2147483647 w 528"/>
                <a:gd name="T3" fmla="*/ 2147483647 h 200"/>
                <a:gd name="T4" fmla="*/ 2147483647 w 528"/>
                <a:gd name="T5" fmla="*/ 2147483647 h 200"/>
                <a:gd name="T6" fmla="*/ 2147483647 w 528"/>
                <a:gd name="T7" fmla="*/ 2147483647 h 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200"/>
                <a:gd name="T14" fmla="*/ 528 w 528"/>
                <a:gd name="T15" fmla="*/ 200 h 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200">
                  <a:moveTo>
                    <a:pt x="0" y="200"/>
                  </a:moveTo>
                  <a:cubicBezTo>
                    <a:pt x="28" y="144"/>
                    <a:pt x="56" y="88"/>
                    <a:pt x="96" y="56"/>
                  </a:cubicBezTo>
                  <a:cubicBezTo>
                    <a:pt x="136" y="24"/>
                    <a:pt x="168" y="16"/>
                    <a:pt x="240" y="8"/>
                  </a:cubicBezTo>
                  <a:cubicBezTo>
                    <a:pt x="312" y="0"/>
                    <a:pt x="480" y="8"/>
                    <a:pt x="528" y="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39" name="Freeform 17"/>
            <p:cNvSpPr>
              <a:spLocks/>
            </p:cNvSpPr>
            <p:nvPr/>
          </p:nvSpPr>
          <p:spPr bwMode="auto">
            <a:xfrm flipV="1">
              <a:off x="6086484" y="3368781"/>
              <a:ext cx="838200" cy="317594"/>
            </a:xfrm>
            <a:custGeom>
              <a:avLst/>
              <a:gdLst>
                <a:gd name="T0" fmla="*/ 0 w 528"/>
                <a:gd name="T1" fmla="*/ 2147483647 h 200"/>
                <a:gd name="T2" fmla="*/ 2147483647 w 528"/>
                <a:gd name="T3" fmla="*/ 2147483647 h 200"/>
                <a:gd name="T4" fmla="*/ 2147483647 w 528"/>
                <a:gd name="T5" fmla="*/ 2147483647 h 200"/>
                <a:gd name="T6" fmla="*/ 2147483647 w 528"/>
                <a:gd name="T7" fmla="*/ 2147483647 h 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200"/>
                <a:gd name="T14" fmla="*/ 528 w 528"/>
                <a:gd name="T15" fmla="*/ 200 h 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200">
                  <a:moveTo>
                    <a:pt x="0" y="200"/>
                  </a:moveTo>
                  <a:cubicBezTo>
                    <a:pt x="28" y="144"/>
                    <a:pt x="56" y="88"/>
                    <a:pt x="96" y="56"/>
                  </a:cubicBezTo>
                  <a:cubicBezTo>
                    <a:pt x="136" y="24"/>
                    <a:pt x="168" y="16"/>
                    <a:pt x="240" y="8"/>
                  </a:cubicBezTo>
                  <a:cubicBezTo>
                    <a:pt x="312" y="0"/>
                    <a:pt x="480" y="8"/>
                    <a:pt x="528" y="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id-ID"/>
            </a:p>
          </p:txBody>
        </p:sp>
        <p:cxnSp>
          <p:nvCxnSpPr>
            <p:cNvPr id="30740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2489985" y="2672670"/>
              <a:ext cx="1588" cy="1447800"/>
            </a:xfrm>
            <a:prstGeom prst="curvedConnector3">
              <a:avLst>
                <a:gd name="adj1" fmla="val 23099991"/>
              </a:avLst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/>
            </a:ln>
          </p:spPr>
        </p:cxnSp>
        <p:cxnSp>
          <p:nvCxnSpPr>
            <p:cNvPr id="30741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3937785" y="2672670"/>
              <a:ext cx="1588" cy="1447800"/>
            </a:xfrm>
            <a:prstGeom prst="curvedConnector3">
              <a:avLst>
                <a:gd name="adj1" fmla="val 23099991"/>
              </a:avLst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/>
            </a:ln>
          </p:spPr>
        </p:cxnSp>
        <p:sp>
          <p:nvSpPr>
            <p:cNvPr id="30742" name="Line 42"/>
            <p:cNvSpPr>
              <a:spLocks noChangeShapeType="1"/>
            </p:cNvSpPr>
            <p:nvPr/>
          </p:nvSpPr>
          <p:spPr bwMode="auto">
            <a:xfrm>
              <a:off x="6500826" y="3143248"/>
              <a:ext cx="762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cxnSp>
          <p:nvCxnSpPr>
            <p:cNvPr id="30743" name="AutoShape 6"/>
            <p:cNvCxnSpPr>
              <a:cxnSpLocks noChangeShapeType="1"/>
            </p:cNvCxnSpPr>
            <p:nvPr/>
          </p:nvCxnSpPr>
          <p:spPr bwMode="auto">
            <a:xfrm rot="5400000" flipV="1">
              <a:off x="5366544" y="2277266"/>
              <a:ext cx="1588" cy="1447800"/>
            </a:xfrm>
            <a:prstGeom prst="curvedConnector3">
              <a:avLst>
                <a:gd name="adj1" fmla="val -24400009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cxnSp>
          <p:nvCxnSpPr>
            <p:cNvPr id="30744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5366544" y="2671083"/>
              <a:ext cx="1588" cy="1447800"/>
            </a:xfrm>
            <a:prstGeom prst="curvedConnector3">
              <a:avLst>
                <a:gd name="adj1" fmla="val 23099991"/>
              </a:avLst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/>
            </a:ln>
          </p:spPr>
        </p:cxnSp>
      </p:grpSp>
      <p:sp>
        <p:nvSpPr>
          <p:cNvPr id="47" name="Freeform 46"/>
          <p:cNvSpPr/>
          <p:nvPr/>
        </p:nvSpPr>
        <p:spPr>
          <a:xfrm>
            <a:off x="2432050" y="4462463"/>
            <a:ext cx="463550" cy="731837"/>
          </a:xfrm>
          <a:custGeom>
            <a:avLst/>
            <a:gdLst>
              <a:gd name="connsiteX0" fmla="*/ 0 w 463640"/>
              <a:gd name="connsiteY0" fmla="*/ 0 h 731949"/>
              <a:gd name="connsiteX1" fmla="*/ 115910 w 463640"/>
              <a:gd name="connsiteY1" fmla="*/ 463640 h 731949"/>
              <a:gd name="connsiteX2" fmla="*/ 412124 w 463640"/>
              <a:gd name="connsiteY2" fmla="*/ 695459 h 731949"/>
              <a:gd name="connsiteX3" fmla="*/ 425003 w 463640"/>
              <a:gd name="connsiteY3" fmla="*/ 682580 h 73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40" h="731949">
                <a:moveTo>
                  <a:pt x="0" y="0"/>
                </a:moveTo>
                <a:cubicBezTo>
                  <a:pt x="23611" y="173865"/>
                  <a:pt x="47223" y="347730"/>
                  <a:pt x="115910" y="463640"/>
                </a:cubicBezTo>
                <a:cubicBezTo>
                  <a:pt x="184597" y="579550"/>
                  <a:pt x="360609" y="658969"/>
                  <a:pt x="412124" y="695459"/>
                </a:cubicBezTo>
                <a:cubicBezTo>
                  <a:pt x="463640" y="731949"/>
                  <a:pt x="444321" y="707264"/>
                  <a:pt x="425003" y="682580"/>
                </a:cubicBezTo>
              </a:path>
            </a:pathLst>
          </a:cu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30727" name="Rectangle 47"/>
          <p:cNvSpPr>
            <a:spLocks noChangeArrowheads="1"/>
          </p:cNvSpPr>
          <p:nvPr/>
        </p:nvSpPr>
        <p:spPr bwMode="auto">
          <a:xfrm>
            <a:off x="2857500" y="5000625"/>
            <a:ext cx="2435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/>
              <a:t>Kepergian = kematian</a:t>
            </a:r>
          </a:p>
        </p:txBody>
      </p:sp>
      <p:sp>
        <p:nvSpPr>
          <p:cNvPr id="50" name="Freeform 49"/>
          <p:cNvSpPr/>
          <p:nvPr/>
        </p:nvSpPr>
        <p:spPr>
          <a:xfrm>
            <a:off x="2401888" y="2670175"/>
            <a:ext cx="776287" cy="603250"/>
          </a:xfrm>
          <a:custGeom>
            <a:avLst/>
            <a:gdLst>
              <a:gd name="connsiteX0" fmla="*/ 0 w 777025"/>
              <a:gd name="connsiteY0" fmla="*/ 603161 h 603161"/>
              <a:gd name="connsiteX1" fmla="*/ 309093 w 777025"/>
              <a:gd name="connsiteY1" fmla="*/ 229673 h 603161"/>
              <a:gd name="connsiteX2" fmla="*/ 708338 w 777025"/>
              <a:gd name="connsiteY2" fmla="*/ 36490 h 603161"/>
              <a:gd name="connsiteX3" fmla="*/ 721217 w 777025"/>
              <a:gd name="connsiteY3" fmla="*/ 10732 h 60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025" h="603161">
                <a:moveTo>
                  <a:pt x="0" y="603161"/>
                </a:moveTo>
                <a:cubicBezTo>
                  <a:pt x="95518" y="463639"/>
                  <a:pt x="191037" y="324118"/>
                  <a:pt x="309093" y="229673"/>
                </a:cubicBezTo>
                <a:cubicBezTo>
                  <a:pt x="427149" y="135228"/>
                  <a:pt x="639651" y="72980"/>
                  <a:pt x="708338" y="36490"/>
                </a:cubicBezTo>
                <a:cubicBezTo>
                  <a:pt x="777025" y="0"/>
                  <a:pt x="749121" y="5366"/>
                  <a:pt x="721217" y="10732"/>
                </a:cubicBezTo>
              </a:path>
            </a:pathLst>
          </a:cu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30729" name="Rectangle 50"/>
          <p:cNvSpPr>
            <a:spLocks noChangeArrowheads="1"/>
          </p:cNvSpPr>
          <p:nvPr/>
        </p:nvSpPr>
        <p:spPr bwMode="auto">
          <a:xfrm>
            <a:off x="3071813" y="2428875"/>
            <a:ext cx="26273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/>
              <a:t>Kedatangan = kelahiran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rot="5400000" flipH="1" flipV="1">
            <a:off x="5644357" y="4428331"/>
            <a:ext cx="857250" cy="1587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1" name="Rectangle 56"/>
          <p:cNvSpPr>
            <a:spLocks noChangeArrowheads="1"/>
          </p:cNvSpPr>
          <p:nvPr/>
        </p:nvSpPr>
        <p:spPr bwMode="auto">
          <a:xfrm>
            <a:off x="5786438" y="4857750"/>
            <a:ext cx="27146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>
                <a:solidFill>
                  <a:srgbClr val="FF0000"/>
                </a:solidFill>
              </a:rPr>
              <a:t>State </a:t>
            </a:r>
            <a:r>
              <a:rPr lang="id-ID"/>
              <a:t>= kondisi dimana dalam berkas tersebut ada 3 saluran diduduki</a:t>
            </a:r>
          </a:p>
        </p:txBody>
      </p:sp>
    </p:spTree>
    <p:extLst>
      <p:ext uri="{BB962C8B-B14F-4D97-AF65-F5344CB8AC3E}">
        <p14:creationId xmlns:p14="http://schemas.microsoft.com/office/powerpoint/2010/main" val="240963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Pendekatan Analisa Trafik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57188" y="1357313"/>
            <a:ext cx="8229600" cy="4929187"/>
          </a:xfrm>
        </p:spPr>
        <p:txBody>
          <a:bodyPr/>
          <a:lstStyle/>
          <a:p>
            <a:r>
              <a:rPr lang="id-ID" b="1">
                <a:solidFill>
                  <a:srgbClr val="00B050"/>
                </a:solidFill>
              </a:rPr>
              <a:t>Koefisien Kelahiran dan Kematian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1D0F0-1096-4F4B-AB68-C6ADC624406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1749" name="Rectangle 47"/>
          <p:cNvSpPr>
            <a:spLocks noChangeArrowheads="1"/>
          </p:cNvSpPr>
          <p:nvPr/>
        </p:nvSpPr>
        <p:spPr bwMode="auto">
          <a:xfrm>
            <a:off x="1928813" y="3929063"/>
            <a:ext cx="57864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b="1">
                <a:solidFill>
                  <a:srgbClr val="FF0000"/>
                </a:solidFill>
              </a:rPr>
              <a:t>b</a:t>
            </a:r>
            <a:r>
              <a:rPr lang="id-ID" sz="1600" b="1">
                <a:solidFill>
                  <a:srgbClr val="FF0000"/>
                </a:solidFill>
              </a:rPr>
              <a:t>n</a:t>
            </a:r>
            <a:r>
              <a:rPr lang="id-ID" b="1">
                <a:solidFill>
                  <a:srgbClr val="FF0000"/>
                </a:solidFill>
              </a:rPr>
              <a:t> </a:t>
            </a:r>
            <a:r>
              <a:rPr lang="id-ID"/>
              <a:t>= koefisien kelahiran pada state n</a:t>
            </a:r>
          </a:p>
          <a:p>
            <a:r>
              <a:rPr lang="id-ID" b="1">
                <a:solidFill>
                  <a:srgbClr val="FF0000"/>
                </a:solidFill>
              </a:rPr>
              <a:t>d</a:t>
            </a:r>
            <a:r>
              <a:rPr lang="id-ID" sz="1600" b="1">
                <a:solidFill>
                  <a:srgbClr val="FF0000"/>
                </a:solidFill>
              </a:rPr>
              <a:t>n</a:t>
            </a:r>
            <a:r>
              <a:rPr lang="id-ID" b="1">
                <a:solidFill>
                  <a:srgbClr val="FF0000"/>
                </a:solidFill>
              </a:rPr>
              <a:t> </a:t>
            </a:r>
            <a:r>
              <a:rPr lang="id-ID"/>
              <a:t>= koefisien kematian pada state n</a:t>
            </a:r>
          </a:p>
        </p:txBody>
      </p:sp>
      <p:sp>
        <p:nvSpPr>
          <p:cNvPr id="31750" name="Rectangle 56"/>
          <p:cNvSpPr>
            <a:spLocks noChangeArrowheads="1"/>
          </p:cNvSpPr>
          <p:nvPr/>
        </p:nvSpPr>
        <p:spPr bwMode="auto">
          <a:xfrm>
            <a:off x="1571625" y="4714875"/>
            <a:ext cx="3857625" cy="200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d-ID">
                <a:solidFill>
                  <a:srgbClr val="FF0000"/>
                </a:solidFill>
              </a:rPr>
              <a:t>Persamaan kesetimbangan :</a:t>
            </a:r>
          </a:p>
          <a:p>
            <a:endParaRPr lang="id-ID" sz="900">
              <a:solidFill>
                <a:srgbClr val="FF0000"/>
              </a:solidFill>
            </a:endParaRPr>
          </a:p>
          <a:p>
            <a:pPr lvl="1" algn="ctr">
              <a:lnSpc>
                <a:spcPct val="90000"/>
              </a:lnSpc>
            </a:pPr>
            <a:r>
              <a:rPr lang="en-US"/>
              <a:t>b</a:t>
            </a:r>
            <a:r>
              <a:rPr lang="id-ID" baseline="-25000"/>
              <a:t>0</a:t>
            </a:r>
            <a:r>
              <a:rPr lang="en-US"/>
              <a:t>P(</a:t>
            </a:r>
            <a:r>
              <a:rPr lang="id-ID"/>
              <a:t>0</a:t>
            </a:r>
            <a:r>
              <a:rPr lang="en-US"/>
              <a:t>) = d</a:t>
            </a:r>
            <a:r>
              <a:rPr lang="id-ID" baseline="-25000"/>
              <a:t>1</a:t>
            </a:r>
            <a:r>
              <a:rPr lang="en-US"/>
              <a:t>P(</a:t>
            </a:r>
            <a:r>
              <a:rPr lang="id-ID"/>
              <a:t>1</a:t>
            </a:r>
            <a:r>
              <a:rPr lang="en-US"/>
              <a:t>)</a:t>
            </a:r>
            <a:endParaRPr lang="id-ID"/>
          </a:p>
          <a:p>
            <a:pPr lvl="1" algn="ctr">
              <a:lnSpc>
                <a:spcPct val="90000"/>
              </a:lnSpc>
            </a:pPr>
            <a:r>
              <a:rPr lang="en-US"/>
              <a:t>b</a:t>
            </a:r>
            <a:r>
              <a:rPr lang="id-ID" baseline="-25000"/>
              <a:t>1</a:t>
            </a:r>
            <a:r>
              <a:rPr lang="en-US"/>
              <a:t>P(</a:t>
            </a:r>
            <a:r>
              <a:rPr lang="id-ID"/>
              <a:t>1</a:t>
            </a:r>
            <a:r>
              <a:rPr lang="en-US"/>
              <a:t>) = d</a:t>
            </a:r>
            <a:r>
              <a:rPr lang="id-ID" baseline="-25000"/>
              <a:t>2</a:t>
            </a:r>
            <a:r>
              <a:rPr lang="en-US"/>
              <a:t>P(</a:t>
            </a:r>
            <a:r>
              <a:rPr lang="id-ID"/>
              <a:t>2</a:t>
            </a:r>
            <a:r>
              <a:rPr lang="en-US"/>
              <a:t>)</a:t>
            </a:r>
            <a:endParaRPr lang="id-ID"/>
          </a:p>
          <a:p>
            <a:pPr lvl="1" algn="ctr">
              <a:lnSpc>
                <a:spcPct val="90000"/>
              </a:lnSpc>
            </a:pPr>
            <a:endParaRPr lang="id-ID"/>
          </a:p>
          <a:p>
            <a:pPr lvl="1" algn="ctr">
              <a:lnSpc>
                <a:spcPct val="90000"/>
              </a:lnSpc>
            </a:pPr>
            <a:r>
              <a:rPr lang="en-US"/>
              <a:t>b</a:t>
            </a:r>
            <a:r>
              <a:rPr lang="en-US" baseline="-25000"/>
              <a:t>n-1</a:t>
            </a:r>
            <a:r>
              <a:rPr lang="en-US"/>
              <a:t>P(</a:t>
            </a:r>
            <a:r>
              <a:rPr lang="id-ID"/>
              <a:t>n-1</a:t>
            </a:r>
            <a:r>
              <a:rPr lang="en-US"/>
              <a:t>) = d</a:t>
            </a:r>
            <a:r>
              <a:rPr lang="en-US" baseline="-25000"/>
              <a:t>n</a:t>
            </a:r>
            <a:r>
              <a:rPr lang="en-US"/>
              <a:t>P(n)</a:t>
            </a:r>
          </a:p>
          <a:p>
            <a:pPr lvl="1" algn="ctr">
              <a:lnSpc>
                <a:spcPct val="90000"/>
              </a:lnSpc>
            </a:pPr>
            <a:endParaRPr lang="en-US"/>
          </a:p>
          <a:p>
            <a:pPr lvl="1" algn="ctr">
              <a:lnSpc>
                <a:spcPct val="90000"/>
              </a:lnSpc>
            </a:pPr>
            <a:endParaRPr lang="en-US"/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714625" y="1857375"/>
            <a:ext cx="3352800" cy="1941513"/>
            <a:chOff x="2628888" y="2357430"/>
            <a:chExt cx="3352800" cy="1940968"/>
          </a:xfrm>
        </p:grpSpPr>
        <p:sp>
          <p:nvSpPr>
            <p:cNvPr id="31764" name="Oval 4"/>
            <p:cNvSpPr>
              <a:spLocks noChangeArrowheads="1"/>
            </p:cNvSpPr>
            <p:nvPr/>
          </p:nvSpPr>
          <p:spPr bwMode="auto">
            <a:xfrm>
              <a:off x="2628888" y="3143248"/>
              <a:ext cx="457200" cy="381113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d-ID" b="1"/>
                <a:t>n-1</a:t>
              </a:r>
              <a:endParaRPr lang="en-US" b="1"/>
            </a:p>
          </p:txBody>
        </p:sp>
        <p:sp>
          <p:nvSpPr>
            <p:cNvPr id="31765" name="Oval 5"/>
            <p:cNvSpPr>
              <a:spLocks noChangeArrowheads="1"/>
            </p:cNvSpPr>
            <p:nvPr/>
          </p:nvSpPr>
          <p:spPr bwMode="auto">
            <a:xfrm>
              <a:off x="4076688" y="3143248"/>
              <a:ext cx="457200" cy="381113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d-ID" b="1"/>
                <a:t>n</a:t>
              </a:r>
              <a:endParaRPr lang="en-US" b="1"/>
            </a:p>
          </p:txBody>
        </p:sp>
        <p:cxnSp>
          <p:nvCxnSpPr>
            <p:cNvPr id="31766" name="AutoShape 6"/>
            <p:cNvCxnSpPr>
              <a:cxnSpLocks noChangeShapeType="1"/>
              <a:stCxn id="31764" idx="0"/>
              <a:endCxn id="31765" idx="0"/>
            </p:cNvCxnSpPr>
            <p:nvPr/>
          </p:nvCxnSpPr>
          <p:spPr bwMode="auto">
            <a:xfrm rot="5400000" flipV="1">
              <a:off x="3580594" y="2420142"/>
              <a:ext cx="1588" cy="1447800"/>
            </a:xfrm>
            <a:prstGeom prst="curvedConnector3">
              <a:avLst>
                <a:gd name="adj1" fmla="val -24400009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sp>
          <p:nvSpPr>
            <p:cNvPr id="31767" name="Oval 8"/>
            <p:cNvSpPr>
              <a:spLocks noChangeArrowheads="1"/>
            </p:cNvSpPr>
            <p:nvPr/>
          </p:nvSpPr>
          <p:spPr bwMode="auto">
            <a:xfrm>
              <a:off x="5524488" y="3143248"/>
              <a:ext cx="457200" cy="381113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d-ID" b="1"/>
                <a:t>n+1</a:t>
              </a:r>
              <a:endParaRPr lang="en-US" b="1"/>
            </a:p>
          </p:txBody>
        </p:sp>
        <p:cxnSp>
          <p:nvCxnSpPr>
            <p:cNvPr id="31768" name="AutoShape 9"/>
            <p:cNvCxnSpPr>
              <a:cxnSpLocks noChangeShapeType="1"/>
              <a:endCxn id="31767" idx="0"/>
            </p:cNvCxnSpPr>
            <p:nvPr/>
          </p:nvCxnSpPr>
          <p:spPr bwMode="auto">
            <a:xfrm rot="5400000" flipV="1">
              <a:off x="5028394" y="2418555"/>
              <a:ext cx="1587" cy="1447800"/>
            </a:xfrm>
            <a:prstGeom prst="curvedConnector3">
              <a:avLst>
                <a:gd name="adj1" fmla="val -24400009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cxnSp>
          <p:nvCxnSpPr>
            <p:cNvPr id="31769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3580594" y="2813959"/>
              <a:ext cx="1588" cy="1447800"/>
            </a:xfrm>
            <a:prstGeom prst="curvedConnector3">
              <a:avLst>
                <a:gd name="adj1" fmla="val 23099991"/>
              </a:avLst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/>
            </a:ln>
          </p:spPr>
        </p:cxnSp>
        <p:cxnSp>
          <p:nvCxnSpPr>
            <p:cNvPr id="31770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5028394" y="2813959"/>
              <a:ext cx="1588" cy="1447800"/>
            </a:xfrm>
            <a:prstGeom prst="curvedConnector3">
              <a:avLst>
                <a:gd name="adj1" fmla="val 23099991"/>
              </a:avLst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/>
            </a:ln>
          </p:spPr>
        </p:cxnSp>
        <p:sp>
          <p:nvSpPr>
            <p:cNvPr id="31771" name="Rectangle 50"/>
            <p:cNvSpPr>
              <a:spLocks noChangeArrowheads="1"/>
            </p:cNvSpPr>
            <p:nvPr/>
          </p:nvSpPr>
          <p:spPr bwMode="auto">
            <a:xfrm>
              <a:off x="3357554" y="2357430"/>
              <a:ext cx="63350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b="1"/>
                <a:t>b</a:t>
              </a:r>
              <a:r>
                <a:rPr lang="id-ID" sz="1600" b="1"/>
                <a:t>n-1</a:t>
              </a:r>
              <a:endParaRPr lang="id-ID" b="1"/>
            </a:p>
          </p:txBody>
        </p:sp>
        <p:sp>
          <p:nvSpPr>
            <p:cNvPr id="31772" name="Rectangle 25"/>
            <p:cNvSpPr>
              <a:spLocks noChangeArrowheads="1"/>
            </p:cNvSpPr>
            <p:nvPr/>
          </p:nvSpPr>
          <p:spPr bwMode="auto">
            <a:xfrm>
              <a:off x="4857752" y="2357430"/>
              <a:ext cx="4507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b="1"/>
                <a:t>b</a:t>
              </a:r>
              <a:r>
                <a:rPr lang="id-ID" sz="1600" b="1"/>
                <a:t>n</a:t>
              </a:r>
              <a:endParaRPr lang="id-ID" b="1"/>
            </a:p>
          </p:txBody>
        </p:sp>
        <p:sp>
          <p:nvSpPr>
            <p:cNvPr id="31773" name="Rectangle 26"/>
            <p:cNvSpPr>
              <a:spLocks noChangeArrowheads="1"/>
            </p:cNvSpPr>
            <p:nvPr/>
          </p:nvSpPr>
          <p:spPr bwMode="auto">
            <a:xfrm>
              <a:off x="4714876" y="3929066"/>
              <a:ext cx="63350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b="1"/>
                <a:t>d</a:t>
              </a:r>
              <a:r>
                <a:rPr lang="id-ID" sz="1600" b="1"/>
                <a:t>n-1</a:t>
              </a:r>
              <a:endParaRPr lang="id-ID" b="1"/>
            </a:p>
          </p:txBody>
        </p:sp>
        <p:sp>
          <p:nvSpPr>
            <p:cNvPr id="31774" name="Rectangle 27"/>
            <p:cNvSpPr>
              <a:spLocks noChangeArrowheads="1"/>
            </p:cNvSpPr>
            <p:nvPr/>
          </p:nvSpPr>
          <p:spPr bwMode="auto">
            <a:xfrm>
              <a:off x="3357554" y="3929066"/>
              <a:ext cx="4507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b="1"/>
                <a:t>d</a:t>
              </a:r>
              <a:r>
                <a:rPr lang="id-ID" sz="1600" b="1"/>
                <a:t>n</a:t>
              </a:r>
              <a:endParaRPr lang="id-ID" b="1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643563" y="4572000"/>
            <a:ext cx="3071812" cy="1757363"/>
            <a:chOff x="2628888" y="2357430"/>
            <a:chExt cx="3352800" cy="1989750"/>
          </a:xfrm>
        </p:grpSpPr>
        <p:sp>
          <p:nvSpPr>
            <p:cNvPr id="31753" name="Oval 4"/>
            <p:cNvSpPr>
              <a:spLocks noChangeArrowheads="1"/>
            </p:cNvSpPr>
            <p:nvPr/>
          </p:nvSpPr>
          <p:spPr bwMode="auto">
            <a:xfrm>
              <a:off x="2628888" y="3143248"/>
              <a:ext cx="457200" cy="381113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d-ID" b="1"/>
                <a:t>0</a:t>
              </a:r>
              <a:endParaRPr lang="en-US" b="1"/>
            </a:p>
          </p:txBody>
        </p:sp>
        <p:sp>
          <p:nvSpPr>
            <p:cNvPr id="31754" name="Oval 5"/>
            <p:cNvSpPr>
              <a:spLocks noChangeArrowheads="1"/>
            </p:cNvSpPr>
            <p:nvPr/>
          </p:nvSpPr>
          <p:spPr bwMode="auto">
            <a:xfrm>
              <a:off x="4076688" y="3143248"/>
              <a:ext cx="457200" cy="381113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d-ID" b="1"/>
                <a:t>1</a:t>
              </a:r>
              <a:endParaRPr lang="en-US" b="1"/>
            </a:p>
          </p:txBody>
        </p:sp>
        <p:cxnSp>
          <p:nvCxnSpPr>
            <p:cNvPr id="31755" name="AutoShape 6"/>
            <p:cNvCxnSpPr>
              <a:cxnSpLocks noChangeShapeType="1"/>
              <a:stCxn id="31753" idx="0"/>
              <a:endCxn id="31754" idx="0"/>
            </p:cNvCxnSpPr>
            <p:nvPr/>
          </p:nvCxnSpPr>
          <p:spPr bwMode="auto">
            <a:xfrm rot="5400000" flipV="1">
              <a:off x="3580594" y="2420142"/>
              <a:ext cx="1588" cy="1447800"/>
            </a:xfrm>
            <a:prstGeom prst="curvedConnector3">
              <a:avLst>
                <a:gd name="adj1" fmla="val -24400009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sp>
          <p:nvSpPr>
            <p:cNvPr id="31756" name="Oval 8"/>
            <p:cNvSpPr>
              <a:spLocks noChangeArrowheads="1"/>
            </p:cNvSpPr>
            <p:nvPr/>
          </p:nvSpPr>
          <p:spPr bwMode="auto">
            <a:xfrm>
              <a:off x="5524488" y="3143248"/>
              <a:ext cx="457200" cy="381113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d-ID" b="1"/>
                <a:t>2</a:t>
              </a:r>
              <a:endParaRPr lang="en-US" b="1"/>
            </a:p>
          </p:txBody>
        </p:sp>
        <p:cxnSp>
          <p:nvCxnSpPr>
            <p:cNvPr id="31757" name="AutoShape 9"/>
            <p:cNvCxnSpPr>
              <a:cxnSpLocks noChangeShapeType="1"/>
              <a:endCxn id="31756" idx="0"/>
            </p:cNvCxnSpPr>
            <p:nvPr/>
          </p:nvCxnSpPr>
          <p:spPr bwMode="auto">
            <a:xfrm rot="5400000" flipV="1">
              <a:off x="5028394" y="2418555"/>
              <a:ext cx="1587" cy="1447800"/>
            </a:xfrm>
            <a:prstGeom prst="curvedConnector3">
              <a:avLst>
                <a:gd name="adj1" fmla="val -24400009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cxnSp>
          <p:nvCxnSpPr>
            <p:cNvPr id="31758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3580594" y="2813959"/>
              <a:ext cx="1588" cy="1447800"/>
            </a:xfrm>
            <a:prstGeom prst="curvedConnector3">
              <a:avLst>
                <a:gd name="adj1" fmla="val 23099991"/>
              </a:avLst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/>
            </a:ln>
          </p:spPr>
        </p:cxnSp>
        <p:cxnSp>
          <p:nvCxnSpPr>
            <p:cNvPr id="31759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5028394" y="2813959"/>
              <a:ext cx="1588" cy="1447800"/>
            </a:xfrm>
            <a:prstGeom prst="curvedConnector3">
              <a:avLst>
                <a:gd name="adj1" fmla="val 23099991"/>
              </a:avLst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/>
            </a:ln>
          </p:spPr>
        </p:cxnSp>
        <p:sp>
          <p:nvSpPr>
            <p:cNvPr id="31760" name="Rectangle 41"/>
            <p:cNvSpPr>
              <a:spLocks noChangeArrowheads="1"/>
            </p:cNvSpPr>
            <p:nvPr/>
          </p:nvSpPr>
          <p:spPr bwMode="auto">
            <a:xfrm>
              <a:off x="3357553" y="2357430"/>
              <a:ext cx="491993" cy="418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b="1"/>
                <a:t>b</a:t>
              </a:r>
              <a:r>
                <a:rPr lang="id-ID" sz="1600" b="1"/>
                <a:t>o</a:t>
              </a:r>
              <a:endParaRPr lang="id-ID" b="1"/>
            </a:p>
          </p:txBody>
        </p:sp>
        <p:sp>
          <p:nvSpPr>
            <p:cNvPr id="31761" name="Rectangle 42"/>
            <p:cNvSpPr>
              <a:spLocks noChangeArrowheads="1"/>
            </p:cNvSpPr>
            <p:nvPr/>
          </p:nvSpPr>
          <p:spPr bwMode="auto">
            <a:xfrm>
              <a:off x="4857752" y="2357430"/>
              <a:ext cx="479747" cy="418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b="1"/>
                <a:t>b</a:t>
              </a:r>
              <a:r>
                <a:rPr lang="id-ID" sz="1600" b="1"/>
                <a:t>1</a:t>
              </a:r>
              <a:endParaRPr lang="id-ID" b="1"/>
            </a:p>
          </p:txBody>
        </p:sp>
        <p:sp>
          <p:nvSpPr>
            <p:cNvPr id="31762" name="Rectangle 45"/>
            <p:cNvSpPr>
              <a:spLocks noChangeArrowheads="1"/>
            </p:cNvSpPr>
            <p:nvPr/>
          </p:nvSpPr>
          <p:spPr bwMode="auto">
            <a:xfrm>
              <a:off x="4812107" y="3894028"/>
              <a:ext cx="479747" cy="418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b="1"/>
                <a:t>d</a:t>
              </a:r>
              <a:r>
                <a:rPr lang="id-ID" sz="1600" b="1"/>
                <a:t>2</a:t>
              </a:r>
              <a:endParaRPr lang="id-ID" b="1"/>
            </a:p>
          </p:txBody>
        </p:sp>
        <p:sp>
          <p:nvSpPr>
            <p:cNvPr id="31763" name="Rectangle 48"/>
            <p:cNvSpPr>
              <a:spLocks noChangeArrowheads="1"/>
            </p:cNvSpPr>
            <p:nvPr/>
          </p:nvSpPr>
          <p:spPr bwMode="auto">
            <a:xfrm>
              <a:off x="3357553" y="3929066"/>
              <a:ext cx="479747" cy="418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b="1"/>
                <a:t>d</a:t>
              </a:r>
              <a:r>
                <a:rPr lang="id-ID" sz="1600" b="1"/>
                <a:t>1</a:t>
              </a:r>
              <a:endParaRPr lang="id-ID" b="1"/>
            </a:p>
          </p:txBody>
        </p:sp>
      </p:grpSp>
    </p:spTree>
    <p:extLst>
      <p:ext uri="{BB962C8B-B14F-4D97-AF65-F5344CB8AC3E}">
        <p14:creationId xmlns:p14="http://schemas.microsoft.com/office/powerpoint/2010/main" val="2799208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Poisson</a:t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model </a:t>
            </a:r>
            <a:r>
              <a:rPr lang="en-US" dirty="0" err="1"/>
              <a:t>poisson</a:t>
            </a:r>
            <a:r>
              <a:rPr lang="en-US" dirty="0"/>
              <a:t> :</a:t>
            </a:r>
            <a:endParaRPr lang="id-ID" dirty="0"/>
          </a:p>
          <a:p>
            <a:pPr lvl="0"/>
            <a:r>
              <a:rPr lang="en-US" dirty="0" err="1"/>
              <a:t>kedatangan</a:t>
            </a:r>
            <a:r>
              <a:rPr lang="en-US" dirty="0"/>
              <a:t> </a:t>
            </a:r>
            <a:r>
              <a:rPr lang="en-US" dirty="0" err="1"/>
              <a:t>panggilan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(random arrival)</a:t>
            </a:r>
            <a:endParaRPr lang="id-ID" dirty="0"/>
          </a:p>
          <a:p>
            <a:pPr lvl="0"/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pendudukan</a:t>
            </a:r>
            <a:r>
              <a:rPr lang="en-US" dirty="0"/>
              <a:t> :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eksponensial</a:t>
            </a:r>
            <a:r>
              <a:rPr lang="en-US" dirty="0"/>
              <a:t> negative</a:t>
            </a:r>
            <a:endParaRPr lang="id-ID" dirty="0"/>
          </a:p>
          <a:p>
            <a:pPr lvl="0"/>
            <a:r>
              <a:rPr lang="en-US" dirty="0" err="1"/>
              <a:t>disiplin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:</a:t>
            </a:r>
            <a:endParaRPr lang="id-ID" dirty="0"/>
          </a:p>
          <a:p>
            <a:pPr lvl="1"/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trafik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terbatas</a:t>
            </a:r>
            <a:endParaRPr lang="id-ID" dirty="0"/>
          </a:p>
          <a:p>
            <a:pPr lvl="1"/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saluran</a:t>
            </a:r>
            <a:r>
              <a:rPr lang="en-US" dirty="0"/>
              <a:t> yang </a:t>
            </a:r>
            <a:r>
              <a:rPr lang="en-US" dirty="0" err="1"/>
              <a:t>melayani</a:t>
            </a:r>
            <a:r>
              <a:rPr lang="en-US" dirty="0"/>
              <a:t> : ∞ ( </a:t>
            </a:r>
            <a:r>
              <a:rPr lang="en-US" dirty="0" err="1"/>
              <a:t>panggila</a:t>
            </a:r>
            <a:r>
              <a:rPr lang="id-ID" dirty="0"/>
              <a:t>n</a:t>
            </a:r>
            <a:r>
              <a:rPr lang="en-US" dirty="0"/>
              <a:t> yang </a:t>
            </a:r>
            <a:r>
              <a:rPr lang="en-US" dirty="0" err="1"/>
              <a:t>dat</a:t>
            </a:r>
            <a:r>
              <a:rPr lang="id-ID" dirty="0"/>
              <a:t>a</a:t>
            </a:r>
            <a:r>
              <a:rPr lang="en-US" dirty="0" err="1"/>
              <a:t>ng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dilayani</a:t>
            </a:r>
            <a:r>
              <a:rPr lang="en-US" dirty="0"/>
              <a:t>)</a:t>
            </a:r>
            <a:endParaRPr lang="id-ID" dirty="0"/>
          </a:p>
          <a:p>
            <a:pPr lvl="1"/>
            <a:r>
              <a:rPr lang="en-US" dirty="0"/>
              <a:t>Mean holding time </a:t>
            </a:r>
            <a:r>
              <a:rPr lang="en-US" dirty="0" err="1"/>
              <a:t>terbatas</a:t>
            </a:r>
            <a:r>
              <a:rPr lang="en-US" dirty="0"/>
              <a:t> = h</a:t>
            </a:r>
            <a:endParaRPr lang="id-ID" dirty="0"/>
          </a:p>
          <a:p>
            <a:pPr lvl="1"/>
            <a:r>
              <a:rPr lang="en-US" dirty="0"/>
              <a:t>Rate rata-rata </a:t>
            </a:r>
            <a:r>
              <a:rPr lang="en-US" dirty="0" err="1"/>
              <a:t>datangnya</a:t>
            </a:r>
            <a:r>
              <a:rPr lang="en-US" dirty="0"/>
              <a:t> </a:t>
            </a:r>
            <a:r>
              <a:rPr lang="en-US" dirty="0" err="1"/>
              <a:t>panggilan</a:t>
            </a:r>
            <a:r>
              <a:rPr lang="en-US" dirty="0"/>
              <a:t> : </a:t>
            </a:r>
            <a:r>
              <a:rPr lang="en-US" dirty="0">
                <a:sym typeface="Symbol"/>
              </a:rPr>
              <a:t></a:t>
            </a:r>
            <a:r>
              <a:rPr lang="en-US" dirty="0"/>
              <a:t> (</a:t>
            </a:r>
            <a:r>
              <a:rPr lang="en-US" dirty="0" err="1"/>
              <a:t>konstan</a:t>
            </a:r>
            <a:r>
              <a:rPr lang="en-US" dirty="0"/>
              <a:t>)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47649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857224" y="1285860"/>
            <a:ext cx="7429552" cy="4429156"/>
            <a:chOff x="1800" y="8542"/>
            <a:chExt cx="8640" cy="2880"/>
          </a:xfrm>
        </p:grpSpPr>
        <p:sp>
          <p:nvSpPr>
            <p:cNvPr id="5" name="AutoShape 16"/>
            <p:cNvSpPr>
              <a:spLocks noChangeAspect="1" noChangeArrowheads="1" noTextEdit="1"/>
            </p:cNvSpPr>
            <p:nvPr/>
          </p:nvSpPr>
          <p:spPr bwMode="auto">
            <a:xfrm>
              <a:off x="1800" y="8542"/>
              <a:ext cx="8640" cy="288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6" name="Group 2"/>
            <p:cNvGrpSpPr>
              <a:grpSpLocks/>
            </p:cNvGrpSpPr>
            <p:nvPr/>
          </p:nvGrpSpPr>
          <p:grpSpPr bwMode="auto">
            <a:xfrm>
              <a:off x="3240" y="8722"/>
              <a:ext cx="5580" cy="2520"/>
              <a:chOff x="3240" y="8542"/>
              <a:chExt cx="6480" cy="3240"/>
            </a:xfrm>
          </p:grpSpPr>
          <p:sp>
            <p:nvSpPr>
              <p:cNvPr id="7" name="Text Box 15"/>
              <p:cNvSpPr txBox="1">
                <a:spLocks noChangeArrowheads="1"/>
              </p:cNvSpPr>
              <p:nvPr/>
            </p:nvSpPr>
            <p:spPr bwMode="auto">
              <a:xfrm>
                <a:off x="3240" y="8542"/>
                <a:ext cx="18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rebuchet MS" pitchFamily="34" charset="0"/>
                    <a:ea typeface="Times New Roman" pitchFamily="18" charset="0"/>
                    <a:cs typeface="Arial" pitchFamily="34" charset="0"/>
                  </a:rPr>
                  <a:t>Berkas masuk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14"/>
              <p:cNvSpPr>
                <a:spLocks noChangeArrowheads="1"/>
              </p:cNvSpPr>
              <p:nvPr/>
            </p:nvSpPr>
            <p:spPr bwMode="auto">
              <a:xfrm>
                <a:off x="8100" y="9082"/>
                <a:ext cx="720" cy="19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" name="Oval 13"/>
              <p:cNvSpPr>
                <a:spLocks noChangeArrowheads="1"/>
              </p:cNvSpPr>
              <p:nvPr/>
            </p:nvSpPr>
            <p:spPr bwMode="auto">
              <a:xfrm>
                <a:off x="3780" y="9082"/>
                <a:ext cx="720" cy="19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" name="Rectangle 12"/>
              <p:cNvSpPr>
                <a:spLocks noChangeArrowheads="1"/>
              </p:cNvSpPr>
              <p:nvPr/>
            </p:nvSpPr>
            <p:spPr bwMode="auto">
              <a:xfrm>
                <a:off x="5040" y="9082"/>
                <a:ext cx="2700" cy="198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rebuchet MS" pitchFamily="34" charset="0"/>
                    <a:ea typeface="Times New Roman" pitchFamily="18" charset="0"/>
                    <a:cs typeface="Arial" pitchFamily="34" charset="0"/>
                  </a:rPr>
                  <a:t>Switching network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3240" y="9262"/>
                <a:ext cx="18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3240" y="9622"/>
                <a:ext cx="180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>
                <a:off x="7740" y="9262"/>
                <a:ext cx="1800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>
                <a:off x="7740" y="9621"/>
                <a:ext cx="180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>
                <a:off x="3240" y="10882"/>
                <a:ext cx="180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" name="Line 6"/>
              <p:cNvSpPr>
                <a:spLocks noChangeShapeType="1"/>
              </p:cNvSpPr>
              <p:nvPr/>
            </p:nvSpPr>
            <p:spPr bwMode="auto">
              <a:xfrm>
                <a:off x="7740" y="10882"/>
                <a:ext cx="180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" name="Text Box 5"/>
              <p:cNvSpPr txBox="1">
                <a:spLocks noChangeArrowheads="1"/>
              </p:cNvSpPr>
              <p:nvPr/>
            </p:nvSpPr>
            <p:spPr bwMode="auto">
              <a:xfrm>
                <a:off x="7920" y="8542"/>
                <a:ext cx="18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rebuchet MS" pitchFamily="34" charset="0"/>
                    <a:ea typeface="Times New Roman" pitchFamily="18" charset="0"/>
                    <a:cs typeface="Arial" pitchFamily="34" charset="0"/>
                  </a:rPr>
                  <a:t>Berkas keluar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Text Box 4"/>
              <p:cNvSpPr txBox="1">
                <a:spLocks noChangeArrowheads="1"/>
              </p:cNvSpPr>
              <p:nvPr/>
            </p:nvSpPr>
            <p:spPr bwMode="auto">
              <a:xfrm>
                <a:off x="3780" y="11242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rebuchet MS" pitchFamily="34" charset="0"/>
                    <a:ea typeface="Times New Roman" pitchFamily="18" charset="0"/>
                    <a:cs typeface="Arial" pitchFamily="34" charset="0"/>
                  </a:rPr>
                  <a:t>s = ∞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Text Box 3"/>
              <p:cNvSpPr txBox="1">
                <a:spLocks noChangeArrowheads="1"/>
              </p:cNvSpPr>
              <p:nvPr/>
            </p:nvSpPr>
            <p:spPr bwMode="auto">
              <a:xfrm>
                <a:off x="8100" y="11242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rebuchet MS" pitchFamily="34" charset="0"/>
                    <a:ea typeface="Times New Roman" pitchFamily="18" charset="0"/>
                    <a:cs typeface="Arial" pitchFamily="34" charset="0"/>
                  </a:rPr>
                  <a:t>n = ∞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1790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6898"/>
            <a:ext cx="8229600" cy="578647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Diagram </a:t>
            </a:r>
            <a:r>
              <a:rPr lang="en-US" b="1" dirty="0" err="1"/>
              <a:t>Transisi</a:t>
            </a:r>
            <a:r>
              <a:rPr lang="en-US" b="1" dirty="0"/>
              <a:t> </a:t>
            </a:r>
            <a:r>
              <a:rPr lang="en-US" b="1" dirty="0" err="1"/>
              <a:t>Kondisi</a:t>
            </a:r>
            <a:endParaRPr lang="id-ID" b="1" dirty="0"/>
          </a:p>
          <a:p>
            <a:endParaRPr lang="id-ID" b="1" dirty="0"/>
          </a:p>
          <a:p>
            <a:endParaRPr lang="id-ID" b="1" dirty="0"/>
          </a:p>
          <a:p>
            <a:endParaRPr lang="id-ID" b="1" dirty="0"/>
          </a:p>
          <a:p>
            <a:endParaRPr lang="id-ID" b="1" dirty="0"/>
          </a:p>
          <a:p>
            <a:r>
              <a:rPr lang="en-US" b="1" dirty="0" err="1"/>
              <a:t>Persamaan</a:t>
            </a:r>
            <a:r>
              <a:rPr lang="en-US" b="1" dirty="0"/>
              <a:t> </a:t>
            </a:r>
            <a:r>
              <a:rPr lang="en-US" b="1" dirty="0" err="1"/>
              <a:t>kesetimbangan</a:t>
            </a:r>
            <a:endParaRPr lang="id-ID" dirty="0"/>
          </a:p>
          <a:p>
            <a:pPr lvl="0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 :</a:t>
            </a:r>
            <a:endParaRPr lang="id-ID" dirty="0"/>
          </a:p>
          <a:p>
            <a:pPr>
              <a:buNone/>
            </a:pPr>
            <a:r>
              <a:rPr lang="en-US" dirty="0">
                <a:sym typeface="Symbol"/>
              </a:rPr>
              <a:t></a:t>
            </a:r>
            <a:r>
              <a:rPr lang="en-US" dirty="0"/>
              <a:t> P(0) = µ P(1)</a:t>
            </a:r>
            <a:endParaRPr lang="id-ID" dirty="0"/>
          </a:p>
          <a:p>
            <a:pPr>
              <a:buNone/>
            </a:pPr>
            <a:r>
              <a:rPr lang="id-ID" dirty="0"/>
              <a:t>    </a:t>
            </a:r>
            <a:r>
              <a:rPr lang="en-US" dirty="0"/>
              <a:t>P(1) = </a:t>
            </a:r>
            <a:r>
              <a:rPr lang="en-US" dirty="0">
                <a:sym typeface="Symbol"/>
              </a:rPr>
              <a:t></a:t>
            </a:r>
            <a:r>
              <a:rPr lang="en-US" dirty="0"/>
              <a:t>/µ P(0)  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</a:t>
            </a:r>
            <a:r>
              <a:rPr lang="en-US" dirty="0"/>
              <a:t>/µ </a:t>
            </a:r>
            <a:r>
              <a:rPr lang="en-US" dirty="0" err="1"/>
              <a:t>adalah</a:t>
            </a:r>
            <a:r>
              <a:rPr lang="en-US" dirty="0"/>
              <a:t> A (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trafik</a:t>
            </a:r>
            <a:r>
              <a:rPr lang="en-US" dirty="0"/>
              <a:t> )</a:t>
            </a:r>
            <a:endParaRPr lang="id-ID" dirty="0"/>
          </a:p>
          <a:p>
            <a:pPr>
              <a:buNone/>
            </a:pPr>
            <a:r>
              <a:rPr lang="en-US" dirty="0"/>
              <a:t>    P(1) = A P(0)  </a:t>
            </a:r>
            <a:endParaRPr lang="id-ID" dirty="0"/>
          </a:p>
          <a:p>
            <a:pPr lvl="0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</a:t>
            </a:r>
            <a:endParaRPr lang="id-ID" dirty="0"/>
          </a:p>
          <a:p>
            <a:pPr>
              <a:buNone/>
            </a:pPr>
            <a:r>
              <a:rPr lang="en-US" dirty="0">
                <a:sym typeface="Symbol"/>
              </a:rPr>
              <a:t></a:t>
            </a:r>
            <a:r>
              <a:rPr lang="en-US" dirty="0"/>
              <a:t> P(1) = 2µ P(2)</a:t>
            </a:r>
            <a:endParaRPr lang="id-ID" dirty="0"/>
          </a:p>
          <a:p>
            <a:pPr>
              <a:buNone/>
            </a:pPr>
            <a:r>
              <a:rPr lang="en-US" dirty="0"/>
              <a:t>   P(2) = </a:t>
            </a:r>
            <a:r>
              <a:rPr lang="en-US" dirty="0">
                <a:sym typeface="Symbol"/>
              </a:rPr>
              <a:t></a:t>
            </a:r>
            <a:r>
              <a:rPr lang="en-US" dirty="0"/>
              <a:t>/2µ P(1)  </a:t>
            </a:r>
            <a:endParaRPr lang="id-ID" dirty="0"/>
          </a:p>
          <a:p>
            <a:pPr>
              <a:buNone/>
            </a:pPr>
            <a:r>
              <a:rPr lang="en-US" dirty="0"/>
              <a:t>   P(2) = A/2 P(1)  </a:t>
            </a:r>
            <a:endParaRPr lang="id-ID" dirty="0"/>
          </a:p>
          <a:p>
            <a:pPr>
              <a:buNone/>
            </a:pPr>
            <a:r>
              <a:rPr lang="en-US" dirty="0"/>
              <a:t>   P(2) = A/2 A P(0)  </a:t>
            </a:r>
            <a:endParaRPr lang="id-ID" dirty="0"/>
          </a:p>
          <a:p>
            <a:pPr>
              <a:buNone/>
            </a:pPr>
            <a:r>
              <a:rPr lang="en-US" dirty="0"/>
              <a:t>   P(2) = A</a:t>
            </a:r>
            <a:r>
              <a:rPr lang="en-US" baseline="30000" dirty="0"/>
              <a:t>2</a:t>
            </a:r>
            <a:r>
              <a:rPr lang="en-US" dirty="0"/>
              <a:t>/2 ! P(0)  </a:t>
            </a:r>
            <a:endParaRPr lang="id-ID" dirty="0"/>
          </a:p>
          <a:p>
            <a:endParaRPr lang="id-ID" dirty="0"/>
          </a:p>
          <a:p>
            <a:endParaRPr lang="id-ID" dirty="0"/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8485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pSp>
        <p:nvGrpSpPr>
          <p:cNvPr id="18455" name="Group 23"/>
          <p:cNvGrpSpPr>
            <a:grpSpLocks/>
          </p:cNvGrpSpPr>
          <p:nvPr/>
        </p:nvGrpSpPr>
        <p:grpSpPr bwMode="auto">
          <a:xfrm>
            <a:off x="1285852" y="1470670"/>
            <a:ext cx="6929486" cy="1238250"/>
            <a:chOff x="2016" y="8352"/>
            <a:chExt cx="9360" cy="2592"/>
          </a:xfrm>
        </p:grpSpPr>
        <p:sp>
          <p:nvSpPr>
            <p:cNvPr id="18484" name="Text Box 52"/>
            <p:cNvSpPr txBox="1">
              <a:spLocks noChangeArrowheads="1"/>
            </p:cNvSpPr>
            <p:nvPr/>
          </p:nvSpPr>
          <p:spPr bwMode="auto">
            <a:xfrm>
              <a:off x="10656" y="10224"/>
              <a:ext cx="720" cy="5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Times New Roman" pitchFamily="18" charset="0"/>
                  <a:cs typeface="Arial" pitchFamily="34" charset="0"/>
                </a:rPr>
                <a:t>Nm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83" name="Text Box 51"/>
            <p:cNvSpPr txBox="1">
              <a:spLocks noChangeArrowheads="1"/>
            </p:cNvSpPr>
            <p:nvPr/>
          </p:nvSpPr>
          <p:spPr bwMode="auto">
            <a:xfrm>
              <a:off x="8928" y="10368"/>
              <a:ext cx="720" cy="5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Times New Roman" pitchFamily="18" charset="0"/>
                  <a:cs typeface="Arial" pitchFamily="34" charset="0"/>
                </a:rPr>
                <a:t>Nm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82" name="Text Box 50"/>
            <p:cNvSpPr txBox="1">
              <a:spLocks noChangeArrowheads="1"/>
            </p:cNvSpPr>
            <p:nvPr/>
          </p:nvSpPr>
          <p:spPr bwMode="auto">
            <a:xfrm>
              <a:off x="7696" y="10140"/>
              <a:ext cx="720" cy="5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Times New Roman" pitchFamily="18" charset="0"/>
                  <a:cs typeface="Arial" pitchFamily="34" charset="0"/>
                </a:rPr>
                <a:t>Nm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81" name="Text Box 49"/>
            <p:cNvSpPr txBox="1">
              <a:spLocks noChangeArrowheads="1"/>
            </p:cNvSpPr>
            <p:nvPr/>
          </p:nvSpPr>
          <p:spPr bwMode="auto">
            <a:xfrm>
              <a:off x="6336" y="10164"/>
              <a:ext cx="576" cy="5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Times New Roman" pitchFamily="18" charset="0"/>
                  <a:cs typeface="Arial" pitchFamily="34" charset="0"/>
                </a:rPr>
                <a:t>3m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80" name="Text Box 48"/>
            <p:cNvSpPr txBox="1">
              <a:spLocks noChangeArrowheads="1"/>
            </p:cNvSpPr>
            <p:nvPr/>
          </p:nvSpPr>
          <p:spPr bwMode="auto">
            <a:xfrm>
              <a:off x="4896" y="10288"/>
              <a:ext cx="576" cy="5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Times New Roman" pitchFamily="18" charset="0"/>
                  <a:cs typeface="Arial" pitchFamily="34" charset="0"/>
                </a:rPr>
                <a:t>2m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79" name="Text Box 47"/>
            <p:cNvSpPr txBox="1">
              <a:spLocks noChangeArrowheads="1"/>
            </p:cNvSpPr>
            <p:nvPr/>
          </p:nvSpPr>
          <p:spPr bwMode="auto">
            <a:xfrm>
              <a:off x="2880" y="10368"/>
              <a:ext cx="576" cy="5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Times New Roman" pitchFamily="18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78" name="Text Box 46"/>
            <p:cNvSpPr txBox="1">
              <a:spLocks noChangeArrowheads="1"/>
            </p:cNvSpPr>
            <p:nvPr/>
          </p:nvSpPr>
          <p:spPr bwMode="auto">
            <a:xfrm>
              <a:off x="2880" y="8392"/>
              <a:ext cx="432" cy="4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Times New Roman" pitchFamily="18" charset="0"/>
                  <a:cs typeface="Arial" pitchFamily="34" charset="0"/>
                </a:rPr>
                <a:t>l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77" name="Text Box 45"/>
            <p:cNvSpPr txBox="1">
              <a:spLocks noChangeArrowheads="1"/>
            </p:cNvSpPr>
            <p:nvPr/>
          </p:nvSpPr>
          <p:spPr bwMode="auto">
            <a:xfrm>
              <a:off x="4896" y="8352"/>
              <a:ext cx="432" cy="4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Times New Roman" pitchFamily="18" charset="0"/>
                  <a:cs typeface="Arial" pitchFamily="34" charset="0"/>
                </a:rPr>
                <a:t>l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76" name="Arc 44"/>
            <p:cNvSpPr>
              <a:spLocks/>
            </p:cNvSpPr>
            <p:nvPr/>
          </p:nvSpPr>
          <p:spPr bwMode="auto">
            <a:xfrm>
              <a:off x="10388" y="8839"/>
              <a:ext cx="863" cy="1010"/>
            </a:xfrm>
            <a:custGeom>
              <a:avLst/>
              <a:gdLst>
                <a:gd name="G0" fmla="+- 17173 0 0"/>
                <a:gd name="G1" fmla="+- 21484 0 0"/>
                <a:gd name="G2" fmla="+- 21600 0 0"/>
                <a:gd name="T0" fmla="*/ 0 w 17173"/>
                <a:gd name="T1" fmla="*/ 8382 h 21484"/>
                <a:gd name="T2" fmla="*/ 14933 w 17173"/>
                <a:gd name="T3" fmla="*/ 0 h 21484"/>
                <a:gd name="T4" fmla="*/ 17173 w 17173"/>
                <a:gd name="T5" fmla="*/ 21484 h 21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73" h="21484" fill="none" extrusionOk="0">
                  <a:moveTo>
                    <a:pt x="0" y="8382"/>
                  </a:moveTo>
                  <a:cubicBezTo>
                    <a:pt x="3610" y="3650"/>
                    <a:pt x="9013" y="617"/>
                    <a:pt x="14933" y="0"/>
                  </a:cubicBezTo>
                </a:path>
                <a:path w="17173" h="21484" stroke="0" extrusionOk="0">
                  <a:moveTo>
                    <a:pt x="0" y="8382"/>
                  </a:moveTo>
                  <a:cubicBezTo>
                    <a:pt x="3610" y="3650"/>
                    <a:pt x="9013" y="617"/>
                    <a:pt x="14933" y="0"/>
                  </a:cubicBezTo>
                  <a:lnTo>
                    <a:pt x="17173" y="2148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475" name="Arc 43"/>
            <p:cNvSpPr>
              <a:spLocks/>
            </p:cNvSpPr>
            <p:nvPr/>
          </p:nvSpPr>
          <p:spPr bwMode="auto">
            <a:xfrm flipV="1">
              <a:off x="2368" y="9331"/>
              <a:ext cx="1662" cy="1152"/>
            </a:xfrm>
            <a:custGeom>
              <a:avLst/>
              <a:gdLst>
                <a:gd name="G0" fmla="+- 17173 0 0"/>
                <a:gd name="G1" fmla="+- 21600 0 0"/>
                <a:gd name="G2" fmla="+- 21600 0 0"/>
                <a:gd name="T0" fmla="*/ 0 w 35632"/>
                <a:gd name="T1" fmla="*/ 8498 h 21600"/>
                <a:gd name="T2" fmla="*/ 35632 w 35632"/>
                <a:gd name="T3" fmla="*/ 10383 h 21600"/>
                <a:gd name="T4" fmla="*/ 17173 w 3563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32" h="21600" fill="none" extrusionOk="0">
                  <a:moveTo>
                    <a:pt x="0" y="8498"/>
                  </a:moveTo>
                  <a:cubicBezTo>
                    <a:pt x="4086" y="3142"/>
                    <a:pt x="10436" y="-1"/>
                    <a:pt x="17173" y="0"/>
                  </a:cubicBezTo>
                  <a:cubicBezTo>
                    <a:pt x="24717" y="0"/>
                    <a:pt x="31714" y="3935"/>
                    <a:pt x="35632" y="10382"/>
                  </a:cubicBezTo>
                </a:path>
                <a:path w="35632" h="21600" stroke="0" extrusionOk="0">
                  <a:moveTo>
                    <a:pt x="0" y="8498"/>
                  </a:moveTo>
                  <a:cubicBezTo>
                    <a:pt x="4086" y="3142"/>
                    <a:pt x="10436" y="-1"/>
                    <a:pt x="17173" y="0"/>
                  </a:cubicBezTo>
                  <a:cubicBezTo>
                    <a:pt x="24717" y="0"/>
                    <a:pt x="31714" y="3935"/>
                    <a:pt x="35632" y="10382"/>
                  </a:cubicBezTo>
                  <a:lnTo>
                    <a:pt x="1717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474" name="Arc 42"/>
            <p:cNvSpPr>
              <a:spLocks/>
            </p:cNvSpPr>
            <p:nvPr/>
          </p:nvSpPr>
          <p:spPr bwMode="auto">
            <a:xfrm>
              <a:off x="4320" y="8760"/>
              <a:ext cx="1662" cy="1152"/>
            </a:xfrm>
            <a:custGeom>
              <a:avLst/>
              <a:gdLst>
                <a:gd name="G0" fmla="+- 17173 0 0"/>
                <a:gd name="G1" fmla="+- 21600 0 0"/>
                <a:gd name="G2" fmla="+- 21600 0 0"/>
                <a:gd name="T0" fmla="*/ 0 w 35632"/>
                <a:gd name="T1" fmla="*/ 8498 h 21600"/>
                <a:gd name="T2" fmla="*/ 35632 w 35632"/>
                <a:gd name="T3" fmla="*/ 10383 h 21600"/>
                <a:gd name="T4" fmla="*/ 17173 w 3563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32" h="21600" fill="none" extrusionOk="0">
                  <a:moveTo>
                    <a:pt x="0" y="8498"/>
                  </a:moveTo>
                  <a:cubicBezTo>
                    <a:pt x="4086" y="3142"/>
                    <a:pt x="10436" y="-1"/>
                    <a:pt x="17173" y="0"/>
                  </a:cubicBezTo>
                  <a:cubicBezTo>
                    <a:pt x="24717" y="0"/>
                    <a:pt x="31714" y="3935"/>
                    <a:pt x="35632" y="10382"/>
                  </a:cubicBezTo>
                </a:path>
                <a:path w="35632" h="21600" stroke="0" extrusionOk="0">
                  <a:moveTo>
                    <a:pt x="0" y="8498"/>
                  </a:moveTo>
                  <a:cubicBezTo>
                    <a:pt x="4086" y="3142"/>
                    <a:pt x="10436" y="-1"/>
                    <a:pt x="17173" y="0"/>
                  </a:cubicBezTo>
                  <a:cubicBezTo>
                    <a:pt x="24717" y="0"/>
                    <a:pt x="31714" y="3935"/>
                    <a:pt x="35632" y="10382"/>
                  </a:cubicBezTo>
                  <a:lnTo>
                    <a:pt x="1717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473" name="Arc 41"/>
            <p:cNvSpPr>
              <a:spLocks/>
            </p:cNvSpPr>
            <p:nvPr/>
          </p:nvSpPr>
          <p:spPr bwMode="auto">
            <a:xfrm flipV="1">
              <a:off x="4320" y="9216"/>
              <a:ext cx="1662" cy="1152"/>
            </a:xfrm>
            <a:custGeom>
              <a:avLst/>
              <a:gdLst>
                <a:gd name="G0" fmla="+- 17173 0 0"/>
                <a:gd name="G1" fmla="+- 21600 0 0"/>
                <a:gd name="G2" fmla="+- 21600 0 0"/>
                <a:gd name="T0" fmla="*/ 0 w 35632"/>
                <a:gd name="T1" fmla="*/ 8498 h 21600"/>
                <a:gd name="T2" fmla="*/ 35632 w 35632"/>
                <a:gd name="T3" fmla="*/ 10383 h 21600"/>
                <a:gd name="T4" fmla="*/ 17173 w 3563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32" h="21600" fill="none" extrusionOk="0">
                  <a:moveTo>
                    <a:pt x="0" y="8498"/>
                  </a:moveTo>
                  <a:cubicBezTo>
                    <a:pt x="4086" y="3142"/>
                    <a:pt x="10436" y="-1"/>
                    <a:pt x="17173" y="0"/>
                  </a:cubicBezTo>
                  <a:cubicBezTo>
                    <a:pt x="24717" y="0"/>
                    <a:pt x="31714" y="3935"/>
                    <a:pt x="35632" y="10382"/>
                  </a:cubicBezTo>
                </a:path>
                <a:path w="35632" h="21600" stroke="0" extrusionOk="0">
                  <a:moveTo>
                    <a:pt x="0" y="8498"/>
                  </a:moveTo>
                  <a:cubicBezTo>
                    <a:pt x="4086" y="3142"/>
                    <a:pt x="10436" y="-1"/>
                    <a:pt x="17173" y="0"/>
                  </a:cubicBezTo>
                  <a:cubicBezTo>
                    <a:pt x="24717" y="0"/>
                    <a:pt x="31714" y="3935"/>
                    <a:pt x="35632" y="10382"/>
                  </a:cubicBezTo>
                  <a:lnTo>
                    <a:pt x="1717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472" name="Oval 40"/>
            <p:cNvSpPr>
              <a:spLocks noChangeArrowheads="1"/>
            </p:cNvSpPr>
            <p:nvPr/>
          </p:nvSpPr>
          <p:spPr bwMode="auto">
            <a:xfrm>
              <a:off x="2016" y="9276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71" name="Oval 39"/>
            <p:cNvSpPr>
              <a:spLocks noChangeArrowheads="1"/>
            </p:cNvSpPr>
            <p:nvPr/>
          </p:nvSpPr>
          <p:spPr bwMode="auto">
            <a:xfrm>
              <a:off x="3744" y="9216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1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70" name="Oval 38"/>
            <p:cNvSpPr>
              <a:spLocks noChangeArrowheads="1"/>
            </p:cNvSpPr>
            <p:nvPr/>
          </p:nvSpPr>
          <p:spPr bwMode="auto">
            <a:xfrm>
              <a:off x="5760" y="9276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69" name="Arc 37"/>
            <p:cNvSpPr>
              <a:spLocks/>
            </p:cNvSpPr>
            <p:nvPr/>
          </p:nvSpPr>
          <p:spPr bwMode="auto">
            <a:xfrm flipV="1">
              <a:off x="8416" y="9331"/>
              <a:ext cx="1662" cy="1152"/>
            </a:xfrm>
            <a:custGeom>
              <a:avLst/>
              <a:gdLst>
                <a:gd name="G0" fmla="+- 17173 0 0"/>
                <a:gd name="G1" fmla="+- 21600 0 0"/>
                <a:gd name="G2" fmla="+- 21600 0 0"/>
                <a:gd name="T0" fmla="*/ 0 w 35632"/>
                <a:gd name="T1" fmla="*/ 8498 h 21600"/>
                <a:gd name="T2" fmla="*/ 35632 w 35632"/>
                <a:gd name="T3" fmla="*/ 10383 h 21600"/>
                <a:gd name="T4" fmla="*/ 17173 w 3563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32" h="21600" fill="none" extrusionOk="0">
                  <a:moveTo>
                    <a:pt x="0" y="8498"/>
                  </a:moveTo>
                  <a:cubicBezTo>
                    <a:pt x="4086" y="3142"/>
                    <a:pt x="10436" y="-1"/>
                    <a:pt x="17173" y="0"/>
                  </a:cubicBezTo>
                  <a:cubicBezTo>
                    <a:pt x="24717" y="0"/>
                    <a:pt x="31714" y="3935"/>
                    <a:pt x="35632" y="10382"/>
                  </a:cubicBezTo>
                </a:path>
                <a:path w="35632" h="21600" stroke="0" extrusionOk="0">
                  <a:moveTo>
                    <a:pt x="0" y="8498"/>
                  </a:moveTo>
                  <a:cubicBezTo>
                    <a:pt x="4086" y="3142"/>
                    <a:pt x="10436" y="-1"/>
                    <a:pt x="17173" y="0"/>
                  </a:cubicBezTo>
                  <a:cubicBezTo>
                    <a:pt x="24717" y="0"/>
                    <a:pt x="31714" y="3935"/>
                    <a:pt x="35632" y="10382"/>
                  </a:cubicBezTo>
                  <a:lnTo>
                    <a:pt x="1717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468" name="Arc 36"/>
            <p:cNvSpPr>
              <a:spLocks/>
            </p:cNvSpPr>
            <p:nvPr/>
          </p:nvSpPr>
          <p:spPr bwMode="auto">
            <a:xfrm>
              <a:off x="8352" y="8784"/>
              <a:ext cx="1662" cy="1152"/>
            </a:xfrm>
            <a:custGeom>
              <a:avLst/>
              <a:gdLst>
                <a:gd name="G0" fmla="+- 17173 0 0"/>
                <a:gd name="G1" fmla="+- 21600 0 0"/>
                <a:gd name="G2" fmla="+- 21600 0 0"/>
                <a:gd name="T0" fmla="*/ 0 w 35632"/>
                <a:gd name="T1" fmla="*/ 8498 h 21600"/>
                <a:gd name="T2" fmla="*/ 35632 w 35632"/>
                <a:gd name="T3" fmla="*/ 10383 h 21600"/>
                <a:gd name="T4" fmla="*/ 17173 w 3563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32" h="21600" fill="none" extrusionOk="0">
                  <a:moveTo>
                    <a:pt x="0" y="8498"/>
                  </a:moveTo>
                  <a:cubicBezTo>
                    <a:pt x="4086" y="3142"/>
                    <a:pt x="10436" y="-1"/>
                    <a:pt x="17173" y="0"/>
                  </a:cubicBezTo>
                  <a:cubicBezTo>
                    <a:pt x="24717" y="0"/>
                    <a:pt x="31714" y="3935"/>
                    <a:pt x="35632" y="10382"/>
                  </a:cubicBezTo>
                </a:path>
                <a:path w="35632" h="21600" stroke="0" extrusionOk="0">
                  <a:moveTo>
                    <a:pt x="0" y="8498"/>
                  </a:moveTo>
                  <a:cubicBezTo>
                    <a:pt x="4086" y="3142"/>
                    <a:pt x="10436" y="-1"/>
                    <a:pt x="17173" y="0"/>
                  </a:cubicBezTo>
                  <a:cubicBezTo>
                    <a:pt x="24717" y="0"/>
                    <a:pt x="31714" y="3935"/>
                    <a:pt x="35632" y="10382"/>
                  </a:cubicBezTo>
                  <a:lnTo>
                    <a:pt x="1717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467" name="Oval 35"/>
            <p:cNvSpPr>
              <a:spLocks noChangeArrowheads="1"/>
            </p:cNvSpPr>
            <p:nvPr/>
          </p:nvSpPr>
          <p:spPr bwMode="auto">
            <a:xfrm>
              <a:off x="8064" y="9276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N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66" name="Oval 34"/>
            <p:cNvSpPr>
              <a:spLocks noChangeArrowheads="1"/>
            </p:cNvSpPr>
            <p:nvPr/>
          </p:nvSpPr>
          <p:spPr bwMode="auto">
            <a:xfrm>
              <a:off x="9792" y="9216"/>
              <a:ext cx="864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N+1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65" name="Arc 33"/>
            <p:cNvSpPr>
              <a:spLocks/>
            </p:cNvSpPr>
            <p:nvPr/>
          </p:nvSpPr>
          <p:spPr bwMode="auto">
            <a:xfrm>
              <a:off x="6272" y="8888"/>
              <a:ext cx="863" cy="1010"/>
            </a:xfrm>
            <a:custGeom>
              <a:avLst/>
              <a:gdLst>
                <a:gd name="G0" fmla="+- 17173 0 0"/>
                <a:gd name="G1" fmla="+- 21484 0 0"/>
                <a:gd name="G2" fmla="+- 21600 0 0"/>
                <a:gd name="T0" fmla="*/ 0 w 17173"/>
                <a:gd name="T1" fmla="*/ 8382 h 21484"/>
                <a:gd name="T2" fmla="*/ 14933 w 17173"/>
                <a:gd name="T3" fmla="*/ 0 h 21484"/>
                <a:gd name="T4" fmla="*/ 17173 w 17173"/>
                <a:gd name="T5" fmla="*/ 21484 h 21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73" h="21484" fill="none" extrusionOk="0">
                  <a:moveTo>
                    <a:pt x="0" y="8382"/>
                  </a:moveTo>
                  <a:cubicBezTo>
                    <a:pt x="3610" y="3650"/>
                    <a:pt x="9013" y="617"/>
                    <a:pt x="14933" y="0"/>
                  </a:cubicBezTo>
                </a:path>
                <a:path w="17173" h="21484" stroke="0" extrusionOk="0">
                  <a:moveTo>
                    <a:pt x="0" y="8382"/>
                  </a:moveTo>
                  <a:cubicBezTo>
                    <a:pt x="3610" y="3650"/>
                    <a:pt x="9013" y="617"/>
                    <a:pt x="14933" y="0"/>
                  </a:cubicBezTo>
                  <a:lnTo>
                    <a:pt x="17173" y="2148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464" name="Arc 32"/>
            <p:cNvSpPr>
              <a:spLocks/>
            </p:cNvSpPr>
            <p:nvPr/>
          </p:nvSpPr>
          <p:spPr bwMode="auto">
            <a:xfrm flipH="1">
              <a:off x="7364" y="8904"/>
              <a:ext cx="863" cy="1010"/>
            </a:xfrm>
            <a:custGeom>
              <a:avLst/>
              <a:gdLst>
                <a:gd name="G0" fmla="+- 17173 0 0"/>
                <a:gd name="G1" fmla="+- 21484 0 0"/>
                <a:gd name="G2" fmla="+- 21600 0 0"/>
                <a:gd name="T0" fmla="*/ 0 w 17173"/>
                <a:gd name="T1" fmla="*/ 8382 h 21484"/>
                <a:gd name="T2" fmla="*/ 14933 w 17173"/>
                <a:gd name="T3" fmla="*/ 0 h 21484"/>
                <a:gd name="T4" fmla="*/ 17173 w 17173"/>
                <a:gd name="T5" fmla="*/ 21484 h 21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73" h="21484" fill="none" extrusionOk="0">
                  <a:moveTo>
                    <a:pt x="0" y="8382"/>
                  </a:moveTo>
                  <a:cubicBezTo>
                    <a:pt x="3610" y="3650"/>
                    <a:pt x="9013" y="617"/>
                    <a:pt x="14933" y="0"/>
                  </a:cubicBezTo>
                </a:path>
                <a:path w="17173" h="21484" stroke="0" extrusionOk="0">
                  <a:moveTo>
                    <a:pt x="0" y="8382"/>
                  </a:moveTo>
                  <a:cubicBezTo>
                    <a:pt x="3610" y="3650"/>
                    <a:pt x="9013" y="617"/>
                    <a:pt x="14933" y="0"/>
                  </a:cubicBezTo>
                  <a:lnTo>
                    <a:pt x="17173" y="2148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463" name="Arc 31"/>
            <p:cNvSpPr>
              <a:spLocks/>
            </p:cNvSpPr>
            <p:nvPr/>
          </p:nvSpPr>
          <p:spPr bwMode="auto">
            <a:xfrm flipV="1">
              <a:off x="6332" y="9360"/>
              <a:ext cx="863" cy="1010"/>
            </a:xfrm>
            <a:custGeom>
              <a:avLst/>
              <a:gdLst>
                <a:gd name="G0" fmla="+- 17173 0 0"/>
                <a:gd name="G1" fmla="+- 21484 0 0"/>
                <a:gd name="G2" fmla="+- 21600 0 0"/>
                <a:gd name="T0" fmla="*/ 0 w 17173"/>
                <a:gd name="T1" fmla="*/ 8382 h 21484"/>
                <a:gd name="T2" fmla="*/ 14933 w 17173"/>
                <a:gd name="T3" fmla="*/ 0 h 21484"/>
                <a:gd name="T4" fmla="*/ 17173 w 17173"/>
                <a:gd name="T5" fmla="*/ 21484 h 21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73" h="21484" fill="none" extrusionOk="0">
                  <a:moveTo>
                    <a:pt x="0" y="8382"/>
                  </a:moveTo>
                  <a:cubicBezTo>
                    <a:pt x="3610" y="3650"/>
                    <a:pt x="9013" y="617"/>
                    <a:pt x="14933" y="0"/>
                  </a:cubicBezTo>
                </a:path>
                <a:path w="17173" h="21484" stroke="0" extrusionOk="0">
                  <a:moveTo>
                    <a:pt x="0" y="8382"/>
                  </a:moveTo>
                  <a:cubicBezTo>
                    <a:pt x="3610" y="3650"/>
                    <a:pt x="9013" y="617"/>
                    <a:pt x="14933" y="0"/>
                  </a:cubicBezTo>
                  <a:lnTo>
                    <a:pt x="17173" y="2148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462" name="Arc 30"/>
            <p:cNvSpPr>
              <a:spLocks/>
            </p:cNvSpPr>
            <p:nvPr/>
          </p:nvSpPr>
          <p:spPr bwMode="auto">
            <a:xfrm flipH="1" flipV="1">
              <a:off x="7408" y="9360"/>
              <a:ext cx="863" cy="1010"/>
            </a:xfrm>
            <a:custGeom>
              <a:avLst/>
              <a:gdLst>
                <a:gd name="G0" fmla="+- 17173 0 0"/>
                <a:gd name="G1" fmla="+- 21484 0 0"/>
                <a:gd name="G2" fmla="+- 21600 0 0"/>
                <a:gd name="T0" fmla="*/ 0 w 17173"/>
                <a:gd name="T1" fmla="*/ 8382 h 21484"/>
                <a:gd name="T2" fmla="*/ 14933 w 17173"/>
                <a:gd name="T3" fmla="*/ 0 h 21484"/>
                <a:gd name="T4" fmla="*/ 17173 w 17173"/>
                <a:gd name="T5" fmla="*/ 21484 h 21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73" h="21484" fill="none" extrusionOk="0">
                  <a:moveTo>
                    <a:pt x="0" y="8382"/>
                  </a:moveTo>
                  <a:cubicBezTo>
                    <a:pt x="3610" y="3650"/>
                    <a:pt x="9013" y="617"/>
                    <a:pt x="14933" y="0"/>
                  </a:cubicBezTo>
                </a:path>
                <a:path w="17173" h="21484" stroke="0" extrusionOk="0">
                  <a:moveTo>
                    <a:pt x="0" y="8382"/>
                  </a:moveTo>
                  <a:cubicBezTo>
                    <a:pt x="3610" y="3650"/>
                    <a:pt x="9013" y="617"/>
                    <a:pt x="14933" y="0"/>
                  </a:cubicBezTo>
                  <a:lnTo>
                    <a:pt x="17173" y="2148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461" name="Arc 29"/>
            <p:cNvSpPr>
              <a:spLocks/>
            </p:cNvSpPr>
            <p:nvPr/>
          </p:nvSpPr>
          <p:spPr bwMode="auto">
            <a:xfrm flipV="1">
              <a:off x="10368" y="9318"/>
              <a:ext cx="863" cy="1010"/>
            </a:xfrm>
            <a:custGeom>
              <a:avLst/>
              <a:gdLst>
                <a:gd name="G0" fmla="+- 17173 0 0"/>
                <a:gd name="G1" fmla="+- 21484 0 0"/>
                <a:gd name="G2" fmla="+- 21600 0 0"/>
                <a:gd name="T0" fmla="*/ 0 w 17173"/>
                <a:gd name="T1" fmla="*/ 8382 h 21484"/>
                <a:gd name="T2" fmla="*/ 14933 w 17173"/>
                <a:gd name="T3" fmla="*/ 0 h 21484"/>
                <a:gd name="T4" fmla="*/ 17173 w 17173"/>
                <a:gd name="T5" fmla="*/ 21484 h 21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73" h="21484" fill="none" extrusionOk="0">
                  <a:moveTo>
                    <a:pt x="0" y="8382"/>
                  </a:moveTo>
                  <a:cubicBezTo>
                    <a:pt x="3610" y="3650"/>
                    <a:pt x="9013" y="617"/>
                    <a:pt x="14933" y="0"/>
                  </a:cubicBezTo>
                </a:path>
                <a:path w="17173" h="21484" stroke="0" extrusionOk="0">
                  <a:moveTo>
                    <a:pt x="0" y="8382"/>
                  </a:moveTo>
                  <a:cubicBezTo>
                    <a:pt x="3610" y="3650"/>
                    <a:pt x="9013" y="617"/>
                    <a:pt x="14933" y="0"/>
                  </a:cubicBezTo>
                  <a:lnTo>
                    <a:pt x="17173" y="2148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460" name="Text Box 28"/>
            <p:cNvSpPr txBox="1">
              <a:spLocks noChangeArrowheads="1"/>
            </p:cNvSpPr>
            <p:nvPr/>
          </p:nvSpPr>
          <p:spPr bwMode="auto">
            <a:xfrm>
              <a:off x="10656" y="8352"/>
              <a:ext cx="432" cy="4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Times New Roman" pitchFamily="18" charset="0"/>
                  <a:cs typeface="Arial" pitchFamily="34" charset="0"/>
                </a:rPr>
                <a:t>l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59" name="Text Box 27"/>
            <p:cNvSpPr txBox="1">
              <a:spLocks noChangeArrowheads="1"/>
            </p:cNvSpPr>
            <p:nvPr/>
          </p:nvSpPr>
          <p:spPr bwMode="auto">
            <a:xfrm>
              <a:off x="9072" y="8352"/>
              <a:ext cx="432" cy="4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Times New Roman" pitchFamily="18" charset="0"/>
                  <a:cs typeface="Arial" pitchFamily="34" charset="0"/>
                </a:rPr>
                <a:t>l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58" name="Text Box 26"/>
            <p:cNvSpPr txBox="1">
              <a:spLocks noChangeArrowheads="1"/>
            </p:cNvSpPr>
            <p:nvPr/>
          </p:nvSpPr>
          <p:spPr bwMode="auto">
            <a:xfrm>
              <a:off x="6480" y="8432"/>
              <a:ext cx="432" cy="4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Times New Roman" pitchFamily="18" charset="0"/>
                  <a:cs typeface="Arial" pitchFamily="34" charset="0"/>
                </a:rPr>
                <a:t>l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57" name="Text Box 25"/>
            <p:cNvSpPr txBox="1">
              <a:spLocks noChangeArrowheads="1"/>
            </p:cNvSpPr>
            <p:nvPr/>
          </p:nvSpPr>
          <p:spPr bwMode="auto">
            <a:xfrm>
              <a:off x="7776" y="8496"/>
              <a:ext cx="432" cy="4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Times New Roman" pitchFamily="18" charset="0"/>
                  <a:cs typeface="Arial" pitchFamily="34" charset="0"/>
                </a:rPr>
                <a:t>l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56" name="Arc 24"/>
            <p:cNvSpPr>
              <a:spLocks/>
            </p:cNvSpPr>
            <p:nvPr/>
          </p:nvSpPr>
          <p:spPr bwMode="auto">
            <a:xfrm>
              <a:off x="2304" y="8784"/>
              <a:ext cx="1662" cy="1152"/>
            </a:xfrm>
            <a:custGeom>
              <a:avLst/>
              <a:gdLst>
                <a:gd name="G0" fmla="+- 17173 0 0"/>
                <a:gd name="G1" fmla="+- 21600 0 0"/>
                <a:gd name="G2" fmla="+- 21600 0 0"/>
                <a:gd name="T0" fmla="*/ 0 w 35632"/>
                <a:gd name="T1" fmla="*/ 8498 h 21600"/>
                <a:gd name="T2" fmla="*/ 35632 w 35632"/>
                <a:gd name="T3" fmla="*/ 10383 h 21600"/>
                <a:gd name="T4" fmla="*/ 17173 w 3563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32" h="21600" fill="none" extrusionOk="0">
                  <a:moveTo>
                    <a:pt x="0" y="8498"/>
                  </a:moveTo>
                  <a:cubicBezTo>
                    <a:pt x="4086" y="3142"/>
                    <a:pt x="10436" y="-1"/>
                    <a:pt x="17173" y="0"/>
                  </a:cubicBezTo>
                  <a:cubicBezTo>
                    <a:pt x="24717" y="0"/>
                    <a:pt x="31714" y="3935"/>
                    <a:pt x="35632" y="10382"/>
                  </a:cubicBezTo>
                </a:path>
                <a:path w="35632" h="21600" stroke="0" extrusionOk="0">
                  <a:moveTo>
                    <a:pt x="0" y="8498"/>
                  </a:moveTo>
                  <a:cubicBezTo>
                    <a:pt x="4086" y="3142"/>
                    <a:pt x="10436" y="-1"/>
                    <a:pt x="17173" y="0"/>
                  </a:cubicBezTo>
                  <a:cubicBezTo>
                    <a:pt x="24717" y="0"/>
                    <a:pt x="31714" y="3935"/>
                    <a:pt x="35632" y="10382"/>
                  </a:cubicBezTo>
                  <a:lnTo>
                    <a:pt x="1717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655036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6143644"/>
          </a:xfrm>
        </p:spPr>
        <p:txBody>
          <a:bodyPr>
            <a:normAutofit/>
          </a:bodyPr>
          <a:lstStyle/>
          <a:p>
            <a:pPr lvl="0"/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N</a:t>
            </a:r>
            <a:endParaRPr lang="id-ID" sz="2400" dirty="0"/>
          </a:p>
          <a:p>
            <a:r>
              <a:rPr lang="en-US" sz="2400" dirty="0"/>
              <a:t>P(N) = A</a:t>
            </a:r>
            <a:r>
              <a:rPr lang="en-US" sz="2400" baseline="30000" dirty="0"/>
              <a:t>N</a:t>
            </a:r>
            <a:r>
              <a:rPr lang="en-US" sz="2400" dirty="0"/>
              <a:t>/N ! P(0)  </a:t>
            </a:r>
            <a:endParaRPr lang="id-ID" sz="2400" dirty="0"/>
          </a:p>
          <a:p>
            <a:r>
              <a:rPr lang="en-US" sz="2400" dirty="0" err="1"/>
              <a:t>Harga</a:t>
            </a:r>
            <a:r>
              <a:rPr lang="en-US" sz="2400" dirty="0"/>
              <a:t> P(0)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persamaan</a:t>
            </a:r>
            <a:r>
              <a:rPr lang="en-US" sz="2400" dirty="0"/>
              <a:t> normal </a:t>
            </a:r>
            <a:endParaRPr lang="id-ID" sz="2400" dirty="0"/>
          </a:p>
          <a:p>
            <a:endParaRPr lang="id-ID" sz="2400" dirty="0"/>
          </a:p>
          <a:p>
            <a:endParaRPr lang="id-ID" sz="2400" dirty="0"/>
          </a:p>
          <a:p>
            <a:pPr>
              <a:buNone/>
            </a:pPr>
            <a:endParaRPr lang="id-ID" sz="2400" dirty="0"/>
          </a:p>
          <a:p>
            <a:pPr>
              <a:buNone/>
            </a:pPr>
            <a:endParaRPr lang="id-ID" sz="2400" dirty="0"/>
          </a:p>
          <a:p>
            <a:pPr>
              <a:buNone/>
            </a:pPr>
            <a:endParaRPr lang="id-ID" sz="2400" dirty="0"/>
          </a:p>
          <a:p>
            <a:pPr>
              <a:buNone/>
            </a:pPr>
            <a:r>
              <a:rPr lang="en-US" sz="2400" dirty="0"/>
              <a:t>	</a:t>
            </a:r>
            <a:endParaRPr lang="id-ID" sz="2400" dirty="0"/>
          </a:p>
          <a:p>
            <a:pPr>
              <a:buNone/>
            </a:pPr>
            <a:r>
              <a:rPr lang="en-US" sz="2400" dirty="0"/>
              <a:t>						</a:t>
            </a:r>
            <a:endParaRPr lang="id-ID" sz="2400" dirty="0"/>
          </a:p>
          <a:p>
            <a:r>
              <a:rPr lang="en-US" sz="2400" dirty="0" err="1"/>
              <a:t>dimana</a:t>
            </a:r>
            <a:r>
              <a:rPr lang="en-US" sz="2400" dirty="0"/>
              <a:t> :</a:t>
            </a:r>
            <a:endParaRPr lang="id-ID" sz="2400" dirty="0"/>
          </a:p>
          <a:p>
            <a:pPr>
              <a:buNone/>
            </a:pPr>
            <a:endParaRPr lang="id-ID" sz="2400" dirty="0"/>
          </a:p>
          <a:p>
            <a:endParaRPr lang="id-ID" sz="2400" dirty="0"/>
          </a:p>
          <a:p>
            <a:endParaRPr lang="id-ID" sz="2400" dirty="0"/>
          </a:p>
          <a:p>
            <a:endParaRPr lang="id-ID" sz="2400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53871"/>
              </p:ext>
            </p:extLst>
          </p:nvPr>
        </p:nvGraphicFramePr>
        <p:xfrm>
          <a:off x="2678895" y="1671989"/>
          <a:ext cx="2750361" cy="100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685800" imgH="431800" progId="Equation.3">
                  <p:embed/>
                </p:oleObj>
              </mc:Choice>
              <mc:Fallback>
                <p:oleObj name="Equation" r:id="rId3" imgW="685800" imgH="431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895" y="1671989"/>
                        <a:ext cx="2750361" cy="10001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689229"/>
              </p:ext>
            </p:extLst>
          </p:nvPr>
        </p:nvGraphicFramePr>
        <p:xfrm>
          <a:off x="2700932" y="2522416"/>
          <a:ext cx="2520504" cy="122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5" imgW="926698" imgH="444307" progId="Equation.3">
                  <p:embed/>
                </p:oleObj>
              </mc:Choice>
              <mc:Fallback>
                <p:oleObj name="Equation" r:id="rId5" imgW="926698" imgH="444307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932" y="2522416"/>
                        <a:ext cx="2520504" cy="122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00796"/>
              </p:ext>
            </p:extLst>
          </p:nvPr>
        </p:nvGraphicFramePr>
        <p:xfrm>
          <a:off x="2714612" y="3444068"/>
          <a:ext cx="2714644" cy="1713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7" imgW="977476" imgH="622030" progId="Equation.3">
                  <p:embed/>
                </p:oleObj>
              </mc:Choice>
              <mc:Fallback>
                <p:oleObj name="Equation" r:id="rId7" imgW="977476" imgH="62203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3444068"/>
                        <a:ext cx="2714644" cy="17131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406209"/>
              </p:ext>
            </p:extLst>
          </p:nvPr>
        </p:nvGraphicFramePr>
        <p:xfrm>
          <a:off x="2051720" y="5229200"/>
          <a:ext cx="2197391" cy="1144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9" imgW="698197" imgH="444307" progId="Equation.3">
                  <p:embed/>
                </p:oleObj>
              </mc:Choice>
              <mc:Fallback>
                <p:oleObj name="Equation" r:id="rId9" imgW="698197" imgH="444307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229200"/>
                        <a:ext cx="2197391" cy="11445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07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8840"/>
            <a:ext cx="8229600" cy="628654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sehingga</a:t>
            </a:r>
            <a:r>
              <a:rPr lang="en-US" dirty="0"/>
              <a:t> : </a:t>
            </a:r>
            <a:endParaRPr lang="id-ID" dirty="0"/>
          </a:p>
          <a:p>
            <a:pPr>
              <a:buNone/>
            </a:pPr>
            <a:r>
              <a:rPr lang="id-ID" dirty="0"/>
              <a:t>			</a:t>
            </a:r>
            <a:r>
              <a:rPr lang="en-US" dirty="0"/>
              <a:t>P(0) = e</a:t>
            </a:r>
            <a:r>
              <a:rPr lang="en-US" baseline="30000" dirty="0"/>
              <a:t>-A				</a:t>
            </a:r>
            <a:endParaRPr lang="id-ID" dirty="0"/>
          </a:p>
          <a:p>
            <a:pPr>
              <a:buNone/>
            </a:pPr>
            <a:r>
              <a:rPr lang="id-ID" dirty="0"/>
              <a:t>	</a:t>
            </a:r>
            <a:r>
              <a:rPr lang="en-US" dirty="0" err="1"/>
              <a:t>Jadi</a:t>
            </a:r>
            <a:r>
              <a:rPr lang="en-US" dirty="0"/>
              <a:t> :</a:t>
            </a:r>
            <a:endParaRPr lang="id-ID" dirty="0"/>
          </a:p>
          <a:p>
            <a:pPr>
              <a:buNone/>
            </a:pPr>
            <a:r>
              <a:rPr lang="id-ID" b="1" dirty="0"/>
              <a:t>			</a:t>
            </a:r>
            <a:r>
              <a:rPr lang="en-US" b="1" dirty="0"/>
              <a:t>P(</a:t>
            </a:r>
            <a:r>
              <a:rPr lang="en-US" b="1" dirty="0" err="1"/>
              <a:t>i</a:t>
            </a:r>
            <a:r>
              <a:rPr lang="en-US" b="1" dirty="0"/>
              <a:t>) = A</a:t>
            </a:r>
            <a:r>
              <a:rPr lang="en-US" b="1" baseline="30000" dirty="0"/>
              <a:t>i</a:t>
            </a:r>
            <a:r>
              <a:rPr lang="en-US" b="1" dirty="0"/>
              <a:t>/</a:t>
            </a:r>
            <a:r>
              <a:rPr lang="en-US" b="1" dirty="0" err="1"/>
              <a:t>i</a:t>
            </a:r>
            <a:r>
              <a:rPr lang="en-US" b="1" dirty="0"/>
              <a:t>! . e</a:t>
            </a:r>
            <a:r>
              <a:rPr lang="en-US" b="1" baseline="30000" dirty="0"/>
              <a:t>-A</a:t>
            </a:r>
            <a:endParaRPr lang="id-ID" dirty="0"/>
          </a:p>
          <a:p>
            <a:pPr>
              <a:buNone/>
            </a:pPr>
            <a:endParaRPr lang="id-ID" dirty="0"/>
          </a:p>
          <a:p>
            <a:r>
              <a:rPr lang="en-US" dirty="0"/>
              <a:t>A= </a:t>
            </a:r>
            <a:r>
              <a:rPr lang="en-US" dirty="0" err="1"/>
              <a:t>trafik</a:t>
            </a:r>
            <a:r>
              <a:rPr lang="en-US" dirty="0"/>
              <a:t> yang </a:t>
            </a:r>
            <a:r>
              <a:rPr lang="en-US" dirty="0" err="1"/>
              <a:t>ditawarkan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trunk</a:t>
            </a:r>
            <a:endParaRPr lang="id-ID" dirty="0"/>
          </a:p>
          <a:p>
            <a:r>
              <a:rPr lang="en-US" dirty="0"/>
              <a:t>e= </a:t>
            </a:r>
            <a:r>
              <a:rPr lang="en-US" dirty="0" err="1"/>
              <a:t>logaritmik</a:t>
            </a:r>
            <a:r>
              <a:rPr lang="en-US" dirty="0"/>
              <a:t> natural (e= 2,7183)</a:t>
            </a:r>
            <a:endParaRPr lang="id-ID" dirty="0"/>
          </a:p>
          <a:p>
            <a:pPr>
              <a:buNone/>
            </a:pPr>
            <a:endParaRPr lang="id-ID" dirty="0"/>
          </a:p>
          <a:p>
            <a:pPr lvl="0">
              <a:buNone/>
            </a:pPr>
            <a:r>
              <a:rPr lang="id-ID" dirty="0" err="1"/>
              <a:t>D</a:t>
            </a:r>
            <a:r>
              <a:rPr lang="en-US" dirty="0" err="1"/>
              <a:t>istribusi</a:t>
            </a:r>
            <a:r>
              <a:rPr lang="en-US" dirty="0"/>
              <a:t> </a:t>
            </a:r>
            <a:r>
              <a:rPr lang="en-US" dirty="0" err="1"/>
              <a:t>poisson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:</a:t>
            </a:r>
            <a:endParaRPr lang="id-ID" dirty="0"/>
          </a:p>
          <a:p>
            <a:pPr lvl="0"/>
            <a:r>
              <a:rPr lang="id-ID" dirty="0" err="1"/>
              <a:t>M</a:t>
            </a:r>
            <a:r>
              <a:rPr lang="en-US" dirty="0" err="1"/>
              <a:t>endimensikan</a:t>
            </a:r>
            <a:r>
              <a:rPr lang="en-US" dirty="0"/>
              <a:t> group trunk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(final trunk group)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panggilan</a:t>
            </a:r>
            <a:r>
              <a:rPr lang="en-US" dirty="0"/>
              <a:t> yang </a:t>
            </a:r>
            <a:r>
              <a:rPr lang="en-US" dirty="0" err="1"/>
              <a:t>diblok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ditawarkan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group </a:t>
            </a:r>
            <a:r>
              <a:rPr lang="en-US" dirty="0" err="1"/>
              <a:t>sirkit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  <a:endParaRPr lang="id-ID" dirty="0"/>
          </a:p>
          <a:p>
            <a:pPr lvl="0"/>
            <a:r>
              <a:rPr lang="id-ID" dirty="0" err="1"/>
              <a:t>D</a:t>
            </a:r>
            <a:r>
              <a:rPr lang="en-US" dirty="0" err="1"/>
              <a:t>ipakai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erlang</a:t>
            </a:r>
            <a:r>
              <a:rPr lang="en-US" dirty="0"/>
              <a:t> B </a:t>
            </a:r>
            <a:r>
              <a:rPr lang="en-US" dirty="0" err="1"/>
              <a:t>dipakai</a:t>
            </a:r>
            <a:r>
              <a:rPr lang="en-US" dirty="0"/>
              <a:t>.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89002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73" b="-1567"/>
          <a:stretch/>
        </p:blipFill>
        <p:spPr>
          <a:xfrm>
            <a:off x="1619672" y="1124744"/>
            <a:ext cx="6120680" cy="511256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059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Pendahuluan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00066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Trafik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peristiwa-peristiwa</a:t>
            </a:r>
            <a:r>
              <a:rPr lang="en-US" dirty="0"/>
              <a:t> </a:t>
            </a:r>
            <a:r>
              <a:rPr lang="en-US" dirty="0" err="1"/>
              <a:t>kebetulan</a:t>
            </a:r>
            <a:r>
              <a:rPr lang="en-US" dirty="0"/>
              <a:t> yang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datangnya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lama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. </a:t>
            </a:r>
            <a:endParaRPr lang="id-ID" dirty="0"/>
          </a:p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trafik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kuantitatif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statistic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. </a:t>
            </a:r>
            <a:endParaRPr lang="id-ID" dirty="0"/>
          </a:p>
          <a:p>
            <a:r>
              <a:rPr lang="id-ID" dirty="0"/>
              <a:t>M</a:t>
            </a:r>
            <a:r>
              <a:rPr lang="en-US" dirty="0" err="1"/>
              <a:t>odel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yang 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:</a:t>
            </a:r>
            <a:endParaRPr lang="id-ID" dirty="0"/>
          </a:p>
          <a:p>
            <a:pPr lvl="0">
              <a:buNone/>
            </a:pPr>
            <a:r>
              <a:rPr lang="id-ID" dirty="0"/>
              <a:t>	-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kedatangan</a:t>
            </a:r>
            <a:r>
              <a:rPr lang="en-US" dirty="0"/>
              <a:t> </a:t>
            </a:r>
            <a:r>
              <a:rPr lang="en-US" dirty="0" err="1"/>
              <a:t>panggilan</a:t>
            </a:r>
            <a:endParaRPr lang="id-ID" dirty="0"/>
          </a:p>
          <a:p>
            <a:pPr lvl="0">
              <a:buNone/>
            </a:pPr>
            <a:r>
              <a:rPr lang="id-ID" dirty="0"/>
              <a:t>	-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lamanya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pendudukan</a:t>
            </a:r>
            <a:endParaRPr lang="id-ID" dirty="0"/>
          </a:p>
          <a:p>
            <a:pPr lvl="0">
              <a:buNone/>
            </a:pPr>
            <a:r>
              <a:rPr lang="id-ID" dirty="0"/>
              <a:t>	- </a:t>
            </a:r>
            <a:r>
              <a:rPr lang="en-US" dirty="0" err="1"/>
              <a:t>disiplin</a:t>
            </a:r>
            <a:r>
              <a:rPr lang="en-US" dirty="0"/>
              <a:t> </a:t>
            </a:r>
            <a:r>
              <a:rPr lang="en-US" dirty="0" err="1"/>
              <a:t>operasi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0174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fasa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pemodelan</a:t>
            </a:r>
            <a:endParaRPr lang="en-US" dirty="0"/>
          </a:p>
          <a:p>
            <a:pPr lvl="1"/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trafik</a:t>
            </a:r>
            <a:r>
              <a:rPr lang="en-US" dirty="0"/>
              <a:t> yang </a:t>
            </a:r>
            <a:r>
              <a:rPr lang="en-US" dirty="0" err="1"/>
              <a:t>masuk</a:t>
            </a:r>
            <a:r>
              <a:rPr lang="en-US" dirty="0"/>
              <a:t> (incoming traffic) </a:t>
            </a:r>
            <a:r>
              <a:rPr lang="en-US" dirty="0">
                <a:sym typeface="Symbol" pitchFamily="18" charset="2"/>
              </a:rPr>
              <a:t> model </a:t>
            </a:r>
            <a:r>
              <a:rPr lang="en-US" dirty="0" err="1">
                <a:sym typeface="Symbol" pitchFamily="18" charset="2"/>
              </a:rPr>
              <a:t>trafik</a:t>
            </a:r>
            <a:endParaRPr lang="en-US" dirty="0">
              <a:sym typeface="Symbol" pitchFamily="18" charset="2"/>
            </a:endParaRPr>
          </a:p>
          <a:p>
            <a:pPr lvl="1"/>
            <a:r>
              <a:rPr lang="en-US" dirty="0" err="1">
                <a:sym typeface="Symbol" pitchFamily="18" charset="2"/>
              </a:rPr>
              <a:t>Pemodelan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sistem</a:t>
            </a:r>
            <a:r>
              <a:rPr lang="en-US" dirty="0">
                <a:sym typeface="Symbol" pitchFamily="18" charset="2"/>
              </a:rPr>
              <a:t>  model </a:t>
            </a:r>
            <a:r>
              <a:rPr lang="en-US" dirty="0" err="1">
                <a:sym typeface="Symbol" pitchFamily="18" charset="2"/>
              </a:rPr>
              <a:t>sistem</a:t>
            </a:r>
            <a:endParaRPr lang="en-US" dirty="0">
              <a:sym typeface="Symbol" pitchFamily="18" charset="2"/>
            </a:endParaRPr>
          </a:p>
          <a:p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model </a:t>
            </a:r>
            <a:r>
              <a:rPr lang="en-US" dirty="0" err="1"/>
              <a:t>sistem</a:t>
            </a:r>
            <a:endParaRPr lang="en-US" dirty="0"/>
          </a:p>
          <a:p>
            <a:pPr lvl="1"/>
            <a:r>
              <a:rPr lang="en-US" dirty="0"/>
              <a:t>Loss system </a:t>
            </a:r>
          </a:p>
          <a:p>
            <a:pPr lvl="1"/>
            <a:r>
              <a:rPr lang="en-US" dirty="0" err="1"/>
              <a:t>Queueing</a:t>
            </a:r>
            <a:r>
              <a:rPr lang="en-US" dirty="0"/>
              <a:t> system (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161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1319" y="4725144"/>
            <a:ext cx="5214937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Model teletraffic yang sederhana</a:t>
            </a:r>
          </a:p>
        </p:txBody>
      </p:sp>
      <p:sp>
        <p:nvSpPr>
          <p:cNvPr id="23557" name="Rectangle 4"/>
          <p:cNvSpPr>
            <a:spLocks noGrp="1" noChangeArrowheads="1"/>
          </p:cNvSpPr>
          <p:nvPr>
            <p:ph idx="1"/>
          </p:nvPr>
        </p:nvSpPr>
        <p:spPr>
          <a:xfrm>
            <a:off x="357188" y="1512739"/>
            <a:ext cx="8458200" cy="35004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err="1"/>
              <a:t>Pelanggan</a:t>
            </a:r>
            <a:r>
              <a:rPr lang="en-US" sz="2400" dirty="0"/>
              <a:t> (</a:t>
            </a:r>
            <a:r>
              <a:rPr lang="en-US" sz="2400" dirty="0" err="1"/>
              <a:t>panggilan</a:t>
            </a:r>
            <a:r>
              <a:rPr lang="en-US" sz="2400" dirty="0"/>
              <a:t>) </a:t>
            </a:r>
            <a:r>
              <a:rPr lang="en-US" sz="2400" dirty="0" err="1"/>
              <a:t>datang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laju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l</a:t>
            </a:r>
            <a:r>
              <a:rPr lang="en-US" sz="2400" dirty="0"/>
              <a:t> (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panggilan</a:t>
            </a:r>
            <a:r>
              <a:rPr lang="en-US" sz="2400" dirty="0"/>
              <a:t> per </a:t>
            </a:r>
            <a:r>
              <a:rPr lang="en-US" sz="2400" dirty="0" err="1"/>
              <a:t>satuan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1/</a:t>
            </a:r>
            <a:r>
              <a:rPr lang="en-US" sz="2000" dirty="0">
                <a:latin typeface="Symbol" pitchFamily="18" charset="2"/>
              </a:rPr>
              <a:t>l</a:t>
            </a:r>
            <a:r>
              <a:rPr lang="en-US" sz="2000" dirty="0"/>
              <a:t> =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antar-kedatangan</a:t>
            </a:r>
            <a:r>
              <a:rPr lang="en-US" sz="2000" dirty="0"/>
              <a:t> </a:t>
            </a:r>
            <a:r>
              <a:rPr lang="en-US" sz="2000" dirty="0" err="1"/>
              <a:t>panggilan</a:t>
            </a:r>
            <a:r>
              <a:rPr lang="en-US" sz="2000" dirty="0"/>
              <a:t> rata-rata</a:t>
            </a:r>
          </a:p>
          <a:p>
            <a:pPr>
              <a:lnSpc>
                <a:spcPct val="80000"/>
              </a:lnSpc>
            </a:pPr>
            <a:r>
              <a:rPr lang="en-US" sz="2400" dirty="0" err="1"/>
              <a:t>Panggilan</a:t>
            </a:r>
            <a:r>
              <a:rPr lang="en-US" sz="2400" dirty="0"/>
              <a:t> </a:t>
            </a:r>
            <a:r>
              <a:rPr lang="en-US" sz="2400" dirty="0" err="1"/>
              <a:t>dilayani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n </a:t>
            </a:r>
            <a:r>
              <a:rPr lang="en-US" sz="2400" dirty="0" err="1"/>
              <a:t>pelayan</a:t>
            </a:r>
            <a:r>
              <a:rPr lang="en-US" sz="2400" dirty="0"/>
              <a:t> (server) </a:t>
            </a:r>
          </a:p>
          <a:p>
            <a:pPr>
              <a:lnSpc>
                <a:spcPct val="80000"/>
              </a:lnSpc>
            </a:pP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sedang</a:t>
            </a:r>
            <a:r>
              <a:rPr lang="en-US" sz="2400" dirty="0"/>
              <a:t> </a:t>
            </a:r>
            <a:r>
              <a:rPr lang="en-US" sz="2400" dirty="0" err="1"/>
              <a:t>melayani</a:t>
            </a:r>
            <a:r>
              <a:rPr lang="en-US" sz="2400" dirty="0"/>
              <a:t>, server </a:t>
            </a:r>
            <a:r>
              <a:rPr lang="en-US" sz="2400" dirty="0" err="1"/>
              <a:t>memberi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laju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m</a:t>
            </a:r>
            <a:r>
              <a:rPr lang="en-US" sz="2400" dirty="0"/>
              <a:t> (</a:t>
            </a:r>
            <a:r>
              <a:rPr lang="en-US" sz="2400" dirty="0" err="1"/>
              <a:t>panggilan</a:t>
            </a:r>
            <a:r>
              <a:rPr lang="en-US" sz="2400" dirty="0"/>
              <a:t> per </a:t>
            </a:r>
            <a:r>
              <a:rPr lang="en-US" sz="2400" dirty="0" err="1"/>
              <a:t>satuan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1/</a:t>
            </a:r>
            <a:r>
              <a:rPr lang="en-US" sz="2000" dirty="0">
                <a:latin typeface="Symbol" pitchFamily="18" charset="2"/>
              </a:rPr>
              <a:t>m</a:t>
            </a:r>
            <a:r>
              <a:rPr lang="en-US" sz="2000" dirty="0"/>
              <a:t> =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pelayanan</a:t>
            </a:r>
            <a:r>
              <a:rPr lang="en-US" sz="2000" dirty="0"/>
              <a:t> rata-rata</a:t>
            </a:r>
          </a:p>
          <a:p>
            <a:pPr>
              <a:lnSpc>
                <a:spcPct val="80000"/>
              </a:lnSpc>
            </a:pP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sebanyak</a:t>
            </a:r>
            <a:r>
              <a:rPr lang="en-US" sz="2400" dirty="0"/>
              <a:t> m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menunggu</a:t>
            </a:r>
            <a:r>
              <a:rPr lang="en-US" sz="2400" dirty="0"/>
              <a:t> (buffer)</a:t>
            </a:r>
          </a:p>
          <a:p>
            <a:pPr>
              <a:lnSpc>
                <a:spcPct val="80000"/>
              </a:lnSpc>
            </a:pPr>
            <a:r>
              <a:rPr lang="en-US" sz="2400" dirty="0" err="1"/>
              <a:t>Diasumsikan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panggilan</a:t>
            </a:r>
            <a:r>
              <a:rPr lang="en-US" sz="2400" dirty="0"/>
              <a:t> yang </a:t>
            </a:r>
            <a:r>
              <a:rPr lang="en-US" sz="2400" dirty="0" err="1"/>
              <a:t>datang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sedang</a:t>
            </a:r>
            <a:r>
              <a:rPr lang="en-US" sz="2400" dirty="0"/>
              <a:t> </a:t>
            </a:r>
            <a:r>
              <a:rPr lang="en-US" sz="2400" dirty="0" err="1"/>
              <a:t>penuh</a:t>
            </a:r>
            <a:r>
              <a:rPr lang="en-US" sz="2400" dirty="0"/>
              <a:t> (blocked customer)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dibuang</a:t>
            </a:r>
            <a:r>
              <a:rPr lang="en-US" sz="2400" dirty="0"/>
              <a:t> (loss)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0"/>
            <a:ext cx="533400" cy="457200"/>
          </a:xfrm>
        </p:spPr>
        <p:txBody>
          <a:bodyPr/>
          <a:lstStyle/>
          <a:p>
            <a:pPr>
              <a:defRPr/>
            </a:pPr>
            <a:fld id="{4D0983B2-B4B9-464F-9C13-C2323C4A49BB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60976"/>
      </p:ext>
    </p:extLst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Sistem loss murni</a:t>
            </a:r>
          </a:p>
        </p:txBody>
      </p:sp>
      <p:sp>
        <p:nvSpPr>
          <p:cNvPr id="24581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513309"/>
            <a:ext cx="8329613" cy="3571875"/>
          </a:xfrm>
        </p:spPr>
        <p:txBody>
          <a:bodyPr/>
          <a:lstStyle/>
          <a:p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menunggu</a:t>
            </a:r>
            <a:r>
              <a:rPr lang="en-US" sz="2400" dirty="0"/>
              <a:t> (</a:t>
            </a:r>
            <a:r>
              <a:rPr lang="en-US" sz="2400" dirty="0" err="1"/>
              <a:t>ukuran</a:t>
            </a:r>
            <a:r>
              <a:rPr lang="en-US" sz="2400" dirty="0"/>
              <a:t> buffer = m = 0)</a:t>
            </a:r>
          </a:p>
          <a:p>
            <a:pPr lvl="1"/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panggilan</a:t>
            </a:r>
            <a:r>
              <a:rPr lang="en-US" sz="2000" dirty="0"/>
              <a:t> </a:t>
            </a:r>
            <a:r>
              <a:rPr lang="en-US" sz="2000" dirty="0" err="1"/>
              <a:t>datang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penuh</a:t>
            </a:r>
            <a:r>
              <a:rPr lang="en-US" sz="2000" dirty="0"/>
              <a:t> (</a:t>
            </a:r>
            <a:r>
              <a:rPr lang="en-US" sz="2000" dirty="0" err="1"/>
              <a:t>semua</a:t>
            </a:r>
            <a:r>
              <a:rPr lang="en-US" sz="2000" dirty="0"/>
              <a:t> server </a:t>
            </a:r>
            <a:r>
              <a:rPr lang="en-US" sz="2000" dirty="0" err="1"/>
              <a:t>digunakan</a:t>
            </a:r>
            <a:r>
              <a:rPr lang="en-US" sz="2000" dirty="0"/>
              <a:t>/</a:t>
            </a:r>
            <a:r>
              <a:rPr lang="en-US" sz="2000" dirty="0" err="1"/>
              <a:t>sibuk</a:t>
            </a:r>
            <a:r>
              <a:rPr lang="en-US" sz="2000" dirty="0"/>
              <a:t>)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panggilan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ditolak</a:t>
            </a:r>
            <a:endParaRPr lang="en-US" sz="2000" dirty="0"/>
          </a:p>
          <a:p>
            <a:r>
              <a:rPr lang="en-US" sz="2400" dirty="0"/>
              <a:t>Dari </a:t>
            </a:r>
            <a:r>
              <a:rPr lang="en-US" sz="2400" dirty="0" err="1"/>
              <a:t>sudut</a:t>
            </a:r>
            <a:r>
              <a:rPr lang="en-US" sz="2400" dirty="0"/>
              <a:t> </a:t>
            </a:r>
            <a:r>
              <a:rPr lang="en-US" sz="2400" dirty="0" err="1"/>
              <a:t>pandang</a:t>
            </a:r>
            <a:r>
              <a:rPr lang="en-US" sz="2400" dirty="0"/>
              <a:t> </a:t>
            </a:r>
            <a:r>
              <a:rPr lang="en-US" sz="2400" dirty="0" err="1"/>
              <a:t>pelanggan</a:t>
            </a:r>
            <a:r>
              <a:rPr lang="en-US" sz="2400" dirty="0"/>
              <a:t>,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tahu</a:t>
            </a:r>
            <a:r>
              <a:rPr lang="en-US" sz="2400" dirty="0"/>
              <a:t> </a:t>
            </a:r>
            <a:r>
              <a:rPr lang="en-US" sz="2400" dirty="0" err="1"/>
              <a:t>hal-hal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(</a:t>
            </a:r>
            <a:r>
              <a:rPr lang="en-US" sz="2400" dirty="0" err="1"/>
              <a:t>misalnya</a:t>
            </a:r>
            <a:r>
              <a:rPr lang="en-US" sz="2400" dirty="0"/>
              <a:t>) :</a:t>
            </a:r>
          </a:p>
          <a:p>
            <a:pPr lvl="1"/>
            <a:r>
              <a:rPr lang="en-US" sz="2000" dirty="0" err="1"/>
              <a:t>Berapa</a:t>
            </a:r>
            <a:r>
              <a:rPr lang="en-US" sz="2000" dirty="0"/>
              <a:t> </a:t>
            </a:r>
            <a:r>
              <a:rPr lang="en-US" sz="2000" dirty="0" err="1"/>
              <a:t>peluang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penuh</a:t>
            </a:r>
            <a:r>
              <a:rPr lang="en-US" sz="2000" dirty="0"/>
              <a:t> </a:t>
            </a:r>
            <a:r>
              <a:rPr lang="en-US" sz="2000" dirty="0" err="1"/>
              <a:t>bila</a:t>
            </a:r>
            <a:r>
              <a:rPr lang="en-US" sz="2000" dirty="0"/>
              <a:t> </a:t>
            </a:r>
            <a:r>
              <a:rPr lang="en-US" sz="2000" dirty="0" err="1"/>
              <a:t>panggilan</a:t>
            </a:r>
            <a:r>
              <a:rPr lang="en-US" sz="2000" dirty="0"/>
              <a:t> </a:t>
            </a:r>
            <a:r>
              <a:rPr lang="en-US" sz="2000" dirty="0" err="1"/>
              <a:t>datang</a:t>
            </a:r>
            <a:endParaRPr lang="en-US" sz="2000" dirty="0"/>
          </a:p>
          <a:p>
            <a:r>
              <a:rPr lang="en-US" sz="2400" dirty="0"/>
              <a:t>Dari </a:t>
            </a:r>
            <a:r>
              <a:rPr lang="en-US" sz="2400" dirty="0" err="1"/>
              <a:t>sudut</a:t>
            </a:r>
            <a:r>
              <a:rPr lang="en-US" sz="2400" dirty="0"/>
              <a:t> </a:t>
            </a:r>
            <a:r>
              <a:rPr lang="en-US" sz="2400" dirty="0" err="1"/>
              <a:t>pandang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,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diketahui</a:t>
            </a:r>
            <a:r>
              <a:rPr lang="en-US" sz="2400" dirty="0"/>
              <a:t> (</a:t>
            </a:r>
            <a:r>
              <a:rPr lang="en-US" sz="2400" dirty="0" err="1"/>
              <a:t>misalnya</a:t>
            </a:r>
            <a:r>
              <a:rPr lang="en-US" sz="2400" dirty="0"/>
              <a:t>) :</a:t>
            </a:r>
          </a:p>
          <a:p>
            <a:pPr lvl="1"/>
            <a:r>
              <a:rPr lang="en-US" sz="2000" dirty="0" err="1"/>
              <a:t>Berapa</a:t>
            </a:r>
            <a:r>
              <a:rPr lang="en-US" sz="2000" dirty="0"/>
              <a:t> </a:t>
            </a:r>
            <a:r>
              <a:rPr lang="en-US" sz="2000" dirty="0" err="1"/>
              <a:t>faktor</a:t>
            </a:r>
            <a:r>
              <a:rPr lang="en-US" sz="2000" dirty="0"/>
              <a:t> </a:t>
            </a:r>
            <a:r>
              <a:rPr lang="en-US" sz="2000" dirty="0" err="1"/>
              <a:t>utilisasi</a:t>
            </a:r>
            <a:r>
              <a:rPr lang="en-US" sz="2000" dirty="0"/>
              <a:t> server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0"/>
            <a:ext cx="533400" cy="457200"/>
          </a:xfrm>
        </p:spPr>
        <p:txBody>
          <a:bodyPr/>
          <a:lstStyle/>
          <a:p>
            <a:pPr>
              <a:defRPr/>
            </a:pPr>
            <a:fld id="{DFB837C4-82F8-49F4-B2F6-1742A415FB6C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75" y="4500583"/>
            <a:ext cx="5340350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8332009"/>
      </p:ext>
    </p:extLst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murni</a:t>
            </a:r>
            <a:endParaRPr lang="en-US" dirty="0"/>
          </a:p>
        </p:txBody>
      </p:sp>
      <p:sp>
        <p:nvSpPr>
          <p:cNvPr id="25605" name="Rectangle 4"/>
          <p:cNvSpPr>
            <a:spLocks noGrp="1" noChangeArrowheads="1"/>
          </p:cNvSpPr>
          <p:nvPr>
            <p:ph idx="1"/>
          </p:nvPr>
        </p:nvSpPr>
        <p:spPr>
          <a:xfrm>
            <a:off x="500063" y="1593875"/>
            <a:ext cx="8229600" cy="4643437"/>
          </a:xfrm>
        </p:spPr>
        <p:txBody>
          <a:bodyPr/>
          <a:lstStyle/>
          <a:p>
            <a:r>
              <a:rPr lang="en-US" sz="2400" dirty="0" err="1"/>
              <a:t>Ukuran</a:t>
            </a:r>
            <a:r>
              <a:rPr lang="en-US" sz="2400" dirty="0"/>
              <a:t> buffer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terbatas</a:t>
            </a:r>
            <a:r>
              <a:rPr lang="en-US" sz="2400" dirty="0"/>
              <a:t> (m = </a:t>
            </a:r>
            <a:r>
              <a:rPr lang="en-US" sz="2400" dirty="0">
                <a:sym typeface="Symbol" pitchFamily="18" charset="2"/>
              </a:rPr>
              <a:t></a:t>
            </a:r>
            <a:r>
              <a:rPr lang="en-US" sz="2400" dirty="0"/>
              <a:t>)</a:t>
            </a:r>
          </a:p>
          <a:p>
            <a:pPr lvl="1"/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panggilan</a:t>
            </a:r>
            <a:r>
              <a:rPr lang="en-US" sz="2000" dirty="0"/>
              <a:t> data</a:t>
            </a:r>
            <a:r>
              <a:rPr lang="id-ID" sz="2000" dirty="0"/>
              <a:t>ng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server </a:t>
            </a:r>
            <a:r>
              <a:rPr lang="en-US" sz="2000" dirty="0" err="1"/>
              <a:t>sibuk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panggilan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menunggu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buffer</a:t>
            </a:r>
          </a:p>
          <a:p>
            <a:pPr lvl="1"/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panggilan</a:t>
            </a:r>
            <a:r>
              <a:rPr lang="en-US" sz="2000" dirty="0"/>
              <a:t> yang </a:t>
            </a:r>
            <a:r>
              <a:rPr lang="en-US" sz="2000" dirty="0" err="1"/>
              <a:t>hilang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sebagian</a:t>
            </a:r>
            <a:r>
              <a:rPr lang="en-US" sz="2000" dirty="0"/>
              <a:t> yang </a:t>
            </a:r>
            <a:r>
              <a:rPr lang="en-US" sz="2000" dirty="0" err="1"/>
              <a:t>menunggu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</a:t>
            </a:r>
            <a:r>
              <a:rPr lang="en-US" sz="2000" dirty="0" err="1"/>
              <a:t>dilayani</a:t>
            </a:r>
            <a:endParaRPr lang="en-US" sz="2000" dirty="0"/>
          </a:p>
          <a:p>
            <a:r>
              <a:rPr lang="en-US" sz="2400" dirty="0"/>
              <a:t>Dari </a:t>
            </a:r>
            <a:r>
              <a:rPr lang="en-US" sz="2400" dirty="0" err="1"/>
              <a:t>sudut</a:t>
            </a:r>
            <a:r>
              <a:rPr lang="en-US" sz="2400" dirty="0"/>
              <a:t> </a:t>
            </a:r>
            <a:r>
              <a:rPr lang="en-US" sz="2400" dirty="0" err="1"/>
              <a:t>pandang</a:t>
            </a:r>
            <a:r>
              <a:rPr lang="en-US" sz="2400" dirty="0"/>
              <a:t> </a:t>
            </a:r>
            <a:r>
              <a:rPr lang="en-US" sz="2400" dirty="0" err="1"/>
              <a:t>pelanggan</a:t>
            </a:r>
            <a:r>
              <a:rPr lang="en-US" sz="2400" dirty="0"/>
              <a:t>,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tahu</a:t>
            </a:r>
            <a:r>
              <a:rPr lang="en-US" sz="2400" dirty="0"/>
              <a:t> (</a:t>
            </a:r>
            <a:r>
              <a:rPr lang="en-US" sz="2400" dirty="0" err="1"/>
              <a:t>misalnya</a:t>
            </a:r>
            <a:r>
              <a:rPr lang="en-US" sz="2400" dirty="0"/>
              <a:t>) :</a:t>
            </a:r>
          </a:p>
          <a:p>
            <a:pPr lvl="1"/>
            <a:r>
              <a:rPr lang="en-US" sz="2000" dirty="0" err="1"/>
              <a:t>Berapa</a:t>
            </a:r>
            <a:r>
              <a:rPr lang="en-US" sz="2000" dirty="0"/>
              <a:t> </a:t>
            </a:r>
            <a:r>
              <a:rPr lang="en-US" sz="2000" dirty="0" err="1"/>
              <a:t>peluang</a:t>
            </a:r>
            <a:r>
              <a:rPr lang="en-US" sz="2000" dirty="0"/>
              <a:t> </a:t>
            </a:r>
            <a:r>
              <a:rPr lang="en-US" sz="2000" dirty="0" err="1"/>
              <a:t>mereka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menunggu</a:t>
            </a:r>
            <a:r>
              <a:rPr lang="en-US" sz="2000" dirty="0"/>
              <a:t> “</a:t>
            </a:r>
            <a:r>
              <a:rPr lang="en-US" sz="2000" dirty="0" err="1"/>
              <a:t>terlalu</a:t>
            </a:r>
            <a:r>
              <a:rPr lang="en-US" sz="2000" dirty="0"/>
              <a:t> lama”</a:t>
            </a:r>
          </a:p>
          <a:p>
            <a:r>
              <a:rPr lang="en-US" sz="2400" dirty="0"/>
              <a:t>Dari </a:t>
            </a:r>
            <a:r>
              <a:rPr lang="en-US" sz="2400" dirty="0" err="1"/>
              <a:t>sudut</a:t>
            </a:r>
            <a:r>
              <a:rPr lang="en-US" sz="2400" dirty="0"/>
              <a:t> </a:t>
            </a:r>
            <a:r>
              <a:rPr lang="en-US" sz="2400" dirty="0" err="1"/>
              <a:t>pandang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,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diketahui</a:t>
            </a:r>
            <a:r>
              <a:rPr lang="en-US" sz="2400" dirty="0"/>
              <a:t> (</a:t>
            </a:r>
            <a:r>
              <a:rPr lang="en-US" sz="2400" dirty="0" err="1"/>
              <a:t>misalnya</a:t>
            </a:r>
            <a:r>
              <a:rPr lang="en-US" sz="2400" dirty="0"/>
              <a:t>)</a:t>
            </a:r>
          </a:p>
          <a:p>
            <a:pPr lvl="1"/>
            <a:r>
              <a:rPr lang="en-US" sz="2000" dirty="0" err="1"/>
              <a:t>Berapa</a:t>
            </a:r>
            <a:r>
              <a:rPr lang="en-US" sz="2000" dirty="0"/>
              <a:t> </a:t>
            </a:r>
            <a:r>
              <a:rPr lang="en-US" sz="2000" dirty="0" err="1"/>
              <a:t>faktor</a:t>
            </a:r>
            <a:r>
              <a:rPr lang="id-ID" sz="2000" dirty="0"/>
              <a:t>nya</a:t>
            </a:r>
            <a:r>
              <a:rPr lang="en-US" sz="2000" dirty="0"/>
              <a:t> </a:t>
            </a:r>
            <a:r>
              <a:rPr lang="en-US" sz="2000" dirty="0" err="1"/>
              <a:t>utilisasi</a:t>
            </a:r>
            <a:r>
              <a:rPr lang="en-US" sz="2000" dirty="0"/>
              <a:t> server</a:t>
            </a:r>
          </a:p>
          <a:p>
            <a:pPr lvl="1"/>
            <a:endParaRPr lang="en-US" sz="20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0"/>
            <a:ext cx="533400" cy="457200"/>
          </a:xfrm>
        </p:spPr>
        <p:txBody>
          <a:bodyPr/>
          <a:lstStyle/>
          <a:p>
            <a:pPr>
              <a:defRPr/>
            </a:pPr>
            <a:fld id="{80D7B279-9374-4773-871F-8672C54B2E8C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25" y="4908572"/>
            <a:ext cx="4643438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3129359"/>
      </p:ext>
    </p:extLst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Mixed system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idx="1"/>
          </p:nvPr>
        </p:nvSpPr>
        <p:spPr>
          <a:xfrm>
            <a:off x="500063" y="1428750"/>
            <a:ext cx="8229600" cy="2614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/>
              <a:t>Ukuran buffer terbatas (0 &lt; m &lt; </a:t>
            </a:r>
            <a:r>
              <a:rPr lang="en-US" sz="3600">
                <a:sym typeface="Symbol" pitchFamily="18" charset="2"/>
              </a:rPr>
              <a:t>)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Bila ada panggilan yang datang ketika semua server sibuk, namun masih ada tempat yang kosong di buffer, maka panggilan akan menempatinya untuk menunggu dilayani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Bila panggilan datang ketika buffer penuh dan semua server sibuk, panggilan tersebut akan dihilangkan</a:t>
            </a:r>
          </a:p>
          <a:p>
            <a:pPr lvl="1">
              <a:lnSpc>
                <a:spcPct val="90000"/>
              </a:lnSpc>
            </a:pPr>
            <a:endParaRPr lang="en-US" sz="2400">
              <a:sym typeface="Symbol" pitchFamily="18" charset="2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0"/>
            <a:ext cx="533400" cy="457200"/>
          </a:xfrm>
        </p:spPr>
        <p:txBody>
          <a:bodyPr/>
          <a:lstStyle/>
          <a:p>
            <a:pPr>
              <a:defRPr/>
            </a:pPr>
            <a:fld id="{46FB29B0-F232-4C1C-B273-B2159EF6D045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4143375"/>
            <a:ext cx="5029200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9602213"/>
      </p:ext>
    </p:extLst>
  </p:cSld>
  <p:clrMapOvr>
    <a:masterClrMapping/>
  </p:clrMapOvr>
  <p:transition>
    <p:random/>
    <p:sndAc>
      <p:stSnd>
        <p:snd r:embed="rId3" name="chimes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472518" cy="5373240"/>
          </a:xfrm>
        </p:spPr>
        <p:txBody>
          <a:bodyPr>
            <a:normAutofit fontScale="92500" lnSpcReduction="20000"/>
          </a:bodyPr>
          <a:lstStyle/>
          <a:p>
            <a:r>
              <a:rPr lang="id-ID" sz="2800" dirty="0"/>
              <a:t>P</a:t>
            </a:r>
            <a:r>
              <a:rPr lang="en-US" sz="2800" dirty="0" err="1"/>
              <a:t>enggambaran</a:t>
            </a:r>
            <a:r>
              <a:rPr lang="en-US" sz="2800" dirty="0"/>
              <a:t> </a:t>
            </a:r>
            <a:r>
              <a:rPr lang="en-US" sz="2800" dirty="0" err="1"/>
              <a:t>matematis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proses</a:t>
            </a:r>
            <a:r>
              <a:rPr lang="en-US" sz="2800" dirty="0"/>
              <a:t> </a:t>
            </a:r>
            <a:r>
              <a:rPr lang="en-US" sz="2800" dirty="0" err="1"/>
              <a:t>trafik</a:t>
            </a:r>
            <a:r>
              <a:rPr lang="en-US" sz="2800" dirty="0"/>
              <a:t>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stokastik</a:t>
            </a:r>
            <a:r>
              <a:rPr lang="en-US" sz="2800" dirty="0"/>
              <a:t> yang </a:t>
            </a:r>
            <a:r>
              <a:rPr lang="en-US" sz="2800" dirty="0" err="1"/>
              <a:t>disebut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proses</a:t>
            </a:r>
            <a:r>
              <a:rPr lang="en-US" sz="2800" dirty="0"/>
              <a:t> </a:t>
            </a:r>
            <a:r>
              <a:rPr lang="en-US" sz="2800" dirty="0" err="1"/>
              <a:t>kelahiran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proses</a:t>
            </a:r>
            <a:r>
              <a:rPr lang="en-US" sz="2800" dirty="0"/>
              <a:t> </a:t>
            </a:r>
            <a:r>
              <a:rPr lang="en-US" sz="2800" dirty="0" err="1"/>
              <a:t>kematian</a:t>
            </a:r>
            <a:r>
              <a:rPr lang="en-US" sz="2800" dirty="0"/>
              <a:t>.</a:t>
            </a:r>
            <a:r>
              <a:rPr lang="id-ID" sz="2800" dirty="0"/>
              <a:t> </a:t>
            </a:r>
          </a:p>
          <a:p>
            <a:endParaRPr lang="id-ID" sz="2800" dirty="0"/>
          </a:p>
          <a:p>
            <a:endParaRPr lang="id-ID" sz="2800" dirty="0"/>
          </a:p>
          <a:p>
            <a:endParaRPr lang="id-ID" sz="2800" dirty="0"/>
          </a:p>
          <a:p>
            <a:endParaRPr lang="id-ID" sz="2800" dirty="0"/>
          </a:p>
          <a:p>
            <a:r>
              <a:rPr lang="id-ID" sz="2800" dirty="0"/>
              <a:t>Dimana :</a:t>
            </a:r>
          </a:p>
          <a:p>
            <a:pPr>
              <a:buNone/>
            </a:pPr>
            <a:r>
              <a:rPr lang="id-ID" sz="2800" dirty="0"/>
              <a:t>                        </a:t>
            </a:r>
            <a:r>
              <a:rPr lang="id-ID" sz="2800" dirty="0">
                <a:sym typeface="Wingdings" pitchFamily="2" charset="2"/>
              </a:rPr>
              <a:t> </a:t>
            </a:r>
            <a:r>
              <a:rPr lang="en-US" sz="2800" dirty="0" err="1"/>
              <a:t>kondisi</a:t>
            </a:r>
            <a:r>
              <a:rPr lang="en-US" sz="2800" dirty="0"/>
              <a:t> yang </a:t>
            </a:r>
            <a:r>
              <a:rPr lang="en-US" sz="2800" dirty="0" err="1"/>
              <a:t>menggambarkan</a:t>
            </a:r>
            <a:r>
              <a:rPr lang="en-US" sz="2800" dirty="0"/>
              <a:t>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id-ID" sz="2800" dirty="0"/>
              <a:t>                 			  </a:t>
            </a:r>
            <a:r>
              <a:rPr lang="en-US" sz="2800" dirty="0" err="1"/>
              <a:t>saluran</a:t>
            </a:r>
            <a:r>
              <a:rPr lang="en-US" sz="2800" dirty="0"/>
              <a:t> </a:t>
            </a:r>
            <a:r>
              <a:rPr lang="id-ID" sz="2800" dirty="0"/>
              <a:t>(</a:t>
            </a:r>
            <a:r>
              <a:rPr lang="en-US" sz="2800" dirty="0" err="1"/>
              <a:t>berkas</a:t>
            </a:r>
            <a:r>
              <a:rPr lang="en-US" sz="2800" dirty="0"/>
              <a:t>) yang </a:t>
            </a:r>
            <a:r>
              <a:rPr lang="en-US" sz="2800" dirty="0" err="1"/>
              <a:t>sibuk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id-ID" sz="2800" dirty="0"/>
              <a:t>				 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saat</a:t>
            </a:r>
            <a:endParaRPr lang="id-ID" sz="2800" dirty="0"/>
          </a:p>
          <a:p>
            <a:pPr>
              <a:buNone/>
            </a:pPr>
            <a:r>
              <a:rPr lang="id-ID" sz="2800" dirty="0"/>
              <a:t>P</a:t>
            </a:r>
            <a:r>
              <a:rPr lang="en-US" sz="2800" dirty="0"/>
              <a:t>roses </a:t>
            </a:r>
            <a:r>
              <a:rPr lang="en-US" sz="2800" dirty="0" err="1"/>
              <a:t>kelahiran</a:t>
            </a:r>
            <a:r>
              <a:rPr lang="en-US" sz="2800" dirty="0"/>
              <a:t> </a:t>
            </a:r>
            <a:r>
              <a:rPr lang="id-ID" sz="2800" dirty="0">
                <a:sym typeface="Wingdings" pitchFamily="2" charset="2"/>
              </a:rPr>
              <a:t></a:t>
            </a:r>
            <a:r>
              <a:rPr lang="en-US" sz="2800" dirty="0"/>
              <a:t> </a:t>
            </a:r>
            <a:r>
              <a:rPr lang="en-US" sz="2800" dirty="0" err="1"/>
              <a:t>proses</a:t>
            </a:r>
            <a:r>
              <a:rPr lang="en-US" sz="2800" dirty="0"/>
              <a:t> </a:t>
            </a:r>
            <a:r>
              <a:rPr lang="en-US" sz="2800" dirty="0" err="1"/>
              <a:t>datangnya</a:t>
            </a:r>
            <a:r>
              <a:rPr lang="en-US" sz="2800" dirty="0"/>
              <a:t> </a:t>
            </a:r>
            <a:r>
              <a:rPr lang="en-US" sz="2800" dirty="0" err="1"/>
              <a:t>panggilan</a:t>
            </a:r>
            <a:endParaRPr lang="id-ID" sz="2800" dirty="0"/>
          </a:p>
          <a:p>
            <a:pPr>
              <a:buNone/>
            </a:pPr>
            <a:r>
              <a:rPr lang="id-ID" sz="2800" dirty="0"/>
              <a:t>P</a:t>
            </a:r>
            <a:r>
              <a:rPr lang="en-US" sz="2800" dirty="0"/>
              <a:t>roses </a:t>
            </a:r>
            <a:r>
              <a:rPr lang="en-US" sz="2800" dirty="0" err="1"/>
              <a:t>kematian</a:t>
            </a:r>
            <a:r>
              <a:rPr lang="en-US" sz="2800" dirty="0"/>
              <a:t> </a:t>
            </a:r>
            <a:r>
              <a:rPr lang="id-ID" sz="2800" dirty="0">
                <a:sym typeface="Wingdings" pitchFamily="2" charset="2"/>
              </a:rPr>
              <a:t> </a:t>
            </a:r>
            <a:r>
              <a:rPr lang="en-US" sz="2800" dirty="0" err="1"/>
              <a:t>proses</a:t>
            </a:r>
            <a:r>
              <a:rPr lang="en-US" sz="2800" dirty="0"/>
              <a:t> </a:t>
            </a:r>
            <a:r>
              <a:rPr lang="en-US" sz="2800" dirty="0" err="1"/>
              <a:t>berakhirnya</a:t>
            </a:r>
            <a:r>
              <a:rPr lang="en-US" sz="2800" dirty="0"/>
              <a:t> </a:t>
            </a:r>
            <a:r>
              <a:rPr lang="en-US" sz="2800" dirty="0" err="1"/>
              <a:t>panggilan</a:t>
            </a:r>
            <a:endParaRPr lang="id-ID" sz="2800" dirty="0"/>
          </a:p>
          <a:p>
            <a:pPr>
              <a:buNone/>
            </a:pPr>
            <a:r>
              <a:rPr lang="en-US" sz="2800" dirty="0"/>
              <a:t>P(0),P(1),… P(N) </a:t>
            </a:r>
            <a:r>
              <a:rPr lang="id-ID" sz="2800" dirty="0"/>
              <a:t> </a:t>
            </a:r>
            <a:r>
              <a:rPr lang="id-ID" sz="2800" dirty="0">
                <a:sym typeface="Wingdings" pitchFamily="2" charset="2"/>
              </a:rPr>
              <a:t> </a:t>
            </a:r>
            <a:r>
              <a:rPr lang="en-US" sz="2800" dirty="0" err="1"/>
              <a:t>probabilitas</a:t>
            </a:r>
            <a:r>
              <a:rPr lang="en-US" sz="2800" dirty="0"/>
              <a:t> </a:t>
            </a:r>
            <a:r>
              <a:rPr lang="en-US" sz="2800" dirty="0" err="1"/>
              <a:t>kondisi</a:t>
            </a:r>
            <a:endParaRPr lang="id-ID" sz="2800" dirty="0"/>
          </a:p>
          <a:p>
            <a:pPr>
              <a:buNone/>
            </a:pPr>
            <a:endParaRPr lang="id-ID" sz="2800" dirty="0">
              <a:sym typeface="Wingdings" pitchFamily="2" charset="2"/>
            </a:endParaRPr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428727" y="2677463"/>
            <a:ext cx="6757329" cy="1183585"/>
            <a:chOff x="1130" y="7108"/>
            <a:chExt cx="9235" cy="2042"/>
          </a:xfrm>
        </p:grpSpPr>
        <p:sp>
          <p:nvSpPr>
            <p:cNvPr id="1027" name="Text Box 3"/>
            <p:cNvSpPr txBox="1">
              <a:spLocks noChangeArrowheads="1"/>
            </p:cNvSpPr>
            <p:nvPr/>
          </p:nvSpPr>
          <p:spPr bwMode="auto">
            <a:xfrm>
              <a:off x="1869" y="7108"/>
              <a:ext cx="864" cy="4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  <a:cs typeface="Arial" pitchFamily="34" charset="0"/>
                </a:rPr>
                <a:t>lahir</a:t>
              </a:r>
              <a:endParaRPr kumimoji="0" lang="id-ID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Text Box 4"/>
            <p:cNvSpPr txBox="1">
              <a:spLocks noChangeArrowheads="1"/>
            </p:cNvSpPr>
            <p:nvPr/>
          </p:nvSpPr>
          <p:spPr bwMode="auto">
            <a:xfrm>
              <a:off x="9645" y="8430"/>
              <a:ext cx="720" cy="5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d-ID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Text Box 5"/>
            <p:cNvSpPr txBox="1">
              <a:spLocks noChangeArrowheads="1"/>
            </p:cNvSpPr>
            <p:nvPr/>
          </p:nvSpPr>
          <p:spPr bwMode="auto">
            <a:xfrm>
              <a:off x="7917" y="8574"/>
              <a:ext cx="720" cy="5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d-ID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6685" y="8346"/>
              <a:ext cx="720" cy="5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d-ID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Text Box 7"/>
            <p:cNvSpPr txBox="1">
              <a:spLocks noChangeArrowheads="1"/>
            </p:cNvSpPr>
            <p:nvPr/>
          </p:nvSpPr>
          <p:spPr bwMode="auto">
            <a:xfrm>
              <a:off x="5325" y="8370"/>
              <a:ext cx="576" cy="5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d-ID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Text Box 8"/>
            <p:cNvSpPr txBox="1">
              <a:spLocks noChangeArrowheads="1"/>
            </p:cNvSpPr>
            <p:nvPr/>
          </p:nvSpPr>
          <p:spPr bwMode="auto">
            <a:xfrm>
              <a:off x="3885" y="8494"/>
              <a:ext cx="576" cy="5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d-ID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3" name="Text Box 9"/>
            <p:cNvSpPr txBox="1">
              <a:spLocks noChangeArrowheads="1"/>
            </p:cNvSpPr>
            <p:nvPr/>
          </p:nvSpPr>
          <p:spPr bwMode="auto">
            <a:xfrm>
              <a:off x="1869" y="8574"/>
              <a:ext cx="576" cy="5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d-ID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34" name="Group 10"/>
            <p:cNvGrpSpPr>
              <a:grpSpLocks/>
            </p:cNvGrpSpPr>
            <p:nvPr/>
          </p:nvGrpSpPr>
          <p:grpSpPr bwMode="auto">
            <a:xfrm>
              <a:off x="1130" y="7134"/>
              <a:ext cx="9235" cy="1723"/>
              <a:chOff x="1005" y="6966"/>
              <a:chExt cx="9235" cy="1723"/>
            </a:xfrm>
          </p:grpSpPr>
          <p:sp>
            <p:nvSpPr>
              <p:cNvPr id="1035" name="Arc 11"/>
              <p:cNvSpPr>
                <a:spLocks/>
              </p:cNvSpPr>
              <p:nvPr/>
            </p:nvSpPr>
            <p:spPr bwMode="auto">
              <a:xfrm>
                <a:off x="9377" y="7045"/>
                <a:ext cx="863" cy="1010"/>
              </a:xfrm>
              <a:custGeom>
                <a:avLst/>
                <a:gdLst>
                  <a:gd name="G0" fmla="+- 17173 0 0"/>
                  <a:gd name="G1" fmla="+- 21484 0 0"/>
                  <a:gd name="G2" fmla="+- 21600 0 0"/>
                  <a:gd name="T0" fmla="*/ 0 w 17173"/>
                  <a:gd name="T1" fmla="*/ 8382 h 21484"/>
                  <a:gd name="T2" fmla="*/ 14933 w 17173"/>
                  <a:gd name="T3" fmla="*/ 0 h 21484"/>
                  <a:gd name="T4" fmla="*/ 17173 w 17173"/>
                  <a:gd name="T5" fmla="*/ 21484 h 21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173" h="21484" fill="none" extrusionOk="0">
                    <a:moveTo>
                      <a:pt x="0" y="8382"/>
                    </a:moveTo>
                    <a:cubicBezTo>
                      <a:pt x="3610" y="3650"/>
                      <a:pt x="9013" y="617"/>
                      <a:pt x="14933" y="0"/>
                    </a:cubicBezTo>
                  </a:path>
                  <a:path w="17173" h="21484" stroke="0" extrusionOk="0">
                    <a:moveTo>
                      <a:pt x="0" y="8382"/>
                    </a:moveTo>
                    <a:cubicBezTo>
                      <a:pt x="3610" y="3650"/>
                      <a:pt x="9013" y="617"/>
                      <a:pt x="14933" y="0"/>
                    </a:cubicBezTo>
                    <a:lnTo>
                      <a:pt x="17173" y="21484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6" name="Arc 12"/>
              <p:cNvSpPr>
                <a:spLocks/>
              </p:cNvSpPr>
              <p:nvPr/>
            </p:nvSpPr>
            <p:spPr bwMode="auto">
              <a:xfrm flipV="1">
                <a:off x="1357" y="7537"/>
                <a:ext cx="1662" cy="1152"/>
              </a:xfrm>
              <a:custGeom>
                <a:avLst/>
                <a:gdLst>
                  <a:gd name="G0" fmla="+- 17173 0 0"/>
                  <a:gd name="G1" fmla="+- 21600 0 0"/>
                  <a:gd name="G2" fmla="+- 21600 0 0"/>
                  <a:gd name="T0" fmla="*/ 0 w 35632"/>
                  <a:gd name="T1" fmla="*/ 8498 h 21600"/>
                  <a:gd name="T2" fmla="*/ 35632 w 35632"/>
                  <a:gd name="T3" fmla="*/ 10383 h 21600"/>
                  <a:gd name="T4" fmla="*/ 17173 w 3563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632" h="21600" fill="none" extrusionOk="0">
                    <a:moveTo>
                      <a:pt x="0" y="8498"/>
                    </a:moveTo>
                    <a:cubicBezTo>
                      <a:pt x="4086" y="3142"/>
                      <a:pt x="10436" y="-1"/>
                      <a:pt x="17173" y="0"/>
                    </a:cubicBezTo>
                    <a:cubicBezTo>
                      <a:pt x="24717" y="0"/>
                      <a:pt x="31714" y="3935"/>
                      <a:pt x="35632" y="10382"/>
                    </a:cubicBezTo>
                  </a:path>
                  <a:path w="35632" h="21600" stroke="0" extrusionOk="0">
                    <a:moveTo>
                      <a:pt x="0" y="8498"/>
                    </a:moveTo>
                    <a:cubicBezTo>
                      <a:pt x="4086" y="3142"/>
                      <a:pt x="10436" y="-1"/>
                      <a:pt x="17173" y="0"/>
                    </a:cubicBezTo>
                    <a:cubicBezTo>
                      <a:pt x="24717" y="0"/>
                      <a:pt x="31714" y="3935"/>
                      <a:pt x="35632" y="10382"/>
                    </a:cubicBezTo>
                    <a:lnTo>
                      <a:pt x="17173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7" name="Arc 13"/>
              <p:cNvSpPr>
                <a:spLocks/>
              </p:cNvSpPr>
              <p:nvPr/>
            </p:nvSpPr>
            <p:spPr bwMode="auto">
              <a:xfrm>
                <a:off x="3309" y="6966"/>
                <a:ext cx="1662" cy="1152"/>
              </a:xfrm>
              <a:custGeom>
                <a:avLst/>
                <a:gdLst>
                  <a:gd name="G0" fmla="+- 17173 0 0"/>
                  <a:gd name="G1" fmla="+- 21600 0 0"/>
                  <a:gd name="G2" fmla="+- 21600 0 0"/>
                  <a:gd name="T0" fmla="*/ 0 w 35632"/>
                  <a:gd name="T1" fmla="*/ 8498 h 21600"/>
                  <a:gd name="T2" fmla="*/ 35632 w 35632"/>
                  <a:gd name="T3" fmla="*/ 10383 h 21600"/>
                  <a:gd name="T4" fmla="*/ 17173 w 3563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632" h="21600" fill="none" extrusionOk="0">
                    <a:moveTo>
                      <a:pt x="0" y="8498"/>
                    </a:moveTo>
                    <a:cubicBezTo>
                      <a:pt x="4086" y="3142"/>
                      <a:pt x="10436" y="-1"/>
                      <a:pt x="17173" y="0"/>
                    </a:cubicBezTo>
                    <a:cubicBezTo>
                      <a:pt x="24717" y="0"/>
                      <a:pt x="31714" y="3935"/>
                      <a:pt x="35632" y="10382"/>
                    </a:cubicBezTo>
                  </a:path>
                  <a:path w="35632" h="21600" stroke="0" extrusionOk="0">
                    <a:moveTo>
                      <a:pt x="0" y="8498"/>
                    </a:moveTo>
                    <a:cubicBezTo>
                      <a:pt x="4086" y="3142"/>
                      <a:pt x="10436" y="-1"/>
                      <a:pt x="17173" y="0"/>
                    </a:cubicBezTo>
                    <a:cubicBezTo>
                      <a:pt x="24717" y="0"/>
                      <a:pt x="31714" y="3935"/>
                      <a:pt x="35632" y="10382"/>
                    </a:cubicBezTo>
                    <a:lnTo>
                      <a:pt x="17173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8" name="Arc 14"/>
              <p:cNvSpPr>
                <a:spLocks/>
              </p:cNvSpPr>
              <p:nvPr/>
            </p:nvSpPr>
            <p:spPr bwMode="auto">
              <a:xfrm flipV="1">
                <a:off x="3309" y="7422"/>
                <a:ext cx="1662" cy="1152"/>
              </a:xfrm>
              <a:custGeom>
                <a:avLst/>
                <a:gdLst>
                  <a:gd name="G0" fmla="+- 17173 0 0"/>
                  <a:gd name="G1" fmla="+- 21600 0 0"/>
                  <a:gd name="G2" fmla="+- 21600 0 0"/>
                  <a:gd name="T0" fmla="*/ 0 w 35632"/>
                  <a:gd name="T1" fmla="*/ 8498 h 21600"/>
                  <a:gd name="T2" fmla="*/ 35632 w 35632"/>
                  <a:gd name="T3" fmla="*/ 10383 h 21600"/>
                  <a:gd name="T4" fmla="*/ 17173 w 3563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632" h="21600" fill="none" extrusionOk="0">
                    <a:moveTo>
                      <a:pt x="0" y="8498"/>
                    </a:moveTo>
                    <a:cubicBezTo>
                      <a:pt x="4086" y="3142"/>
                      <a:pt x="10436" y="-1"/>
                      <a:pt x="17173" y="0"/>
                    </a:cubicBezTo>
                    <a:cubicBezTo>
                      <a:pt x="24717" y="0"/>
                      <a:pt x="31714" y="3935"/>
                      <a:pt x="35632" y="10382"/>
                    </a:cubicBezTo>
                  </a:path>
                  <a:path w="35632" h="21600" stroke="0" extrusionOk="0">
                    <a:moveTo>
                      <a:pt x="0" y="8498"/>
                    </a:moveTo>
                    <a:cubicBezTo>
                      <a:pt x="4086" y="3142"/>
                      <a:pt x="10436" y="-1"/>
                      <a:pt x="17173" y="0"/>
                    </a:cubicBezTo>
                    <a:cubicBezTo>
                      <a:pt x="24717" y="0"/>
                      <a:pt x="31714" y="3935"/>
                      <a:pt x="35632" y="10382"/>
                    </a:cubicBezTo>
                    <a:lnTo>
                      <a:pt x="17173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9" name="Oval 15"/>
              <p:cNvSpPr>
                <a:spLocks noChangeArrowheads="1"/>
              </p:cNvSpPr>
              <p:nvPr/>
            </p:nvSpPr>
            <p:spPr bwMode="auto">
              <a:xfrm>
                <a:off x="1005" y="7482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id-ID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0" name="Oval 16"/>
              <p:cNvSpPr>
                <a:spLocks noChangeArrowheads="1"/>
              </p:cNvSpPr>
              <p:nvPr/>
            </p:nvSpPr>
            <p:spPr bwMode="auto">
              <a:xfrm>
                <a:off x="2820" y="744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id-ID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1" name="Oval 17"/>
              <p:cNvSpPr>
                <a:spLocks noChangeArrowheads="1"/>
              </p:cNvSpPr>
              <p:nvPr/>
            </p:nvSpPr>
            <p:spPr bwMode="auto">
              <a:xfrm>
                <a:off x="4749" y="7482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id-ID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2" name="Arc 18"/>
              <p:cNvSpPr>
                <a:spLocks/>
              </p:cNvSpPr>
              <p:nvPr/>
            </p:nvSpPr>
            <p:spPr bwMode="auto">
              <a:xfrm flipV="1">
                <a:off x="7405" y="7537"/>
                <a:ext cx="1662" cy="1152"/>
              </a:xfrm>
              <a:custGeom>
                <a:avLst/>
                <a:gdLst>
                  <a:gd name="G0" fmla="+- 17173 0 0"/>
                  <a:gd name="G1" fmla="+- 21600 0 0"/>
                  <a:gd name="G2" fmla="+- 21600 0 0"/>
                  <a:gd name="T0" fmla="*/ 0 w 35632"/>
                  <a:gd name="T1" fmla="*/ 8498 h 21600"/>
                  <a:gd name="T2" fmla="*/ 35632 w 35632"/>
                  <a:gd name="T3" fmla="*/ 10383 h 21600"/>
                  <a:gd name="T4" fmla="*/ 17173 w 3563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632" h="21600" fill="none" extrusionOk="0">
                    <a:moveTo>
                      <a:pt x="0" y="8498"/>
                    </a:moveTo>
                    <a:cubicBezTo>
                      <a:pt x="4086" y="3142"/>
                      <a:pt x="10436" y="-1"/>
                      <a:pt x="17173" y="0"/>
                    </a:cubicBezTo>
                    <a:cubicBezTo>
                      <a:pt x="24717" y="0"/>
                      <a:pt x="31714" y="3935"/>
                      <a:pt x="35632" y="10382"/>
                    </a:cubicBezTo>
                  </a:path>
                  <a:path w="35632" h="21600" stroke="0" extrusionOk="0">
                    <a:moveTo>
                      <a:pt x="0" y="8498"/>
                    </a:moveTo>
                    <a:cubicBezTo>
                      <a:pt x="4086" y="3142"/>
                      <a:pt x="10436" y="-1"/>
                      <a:pt x="17173" y="0"/>
                    </a:cubicBezTo>
                    <a:cubicBezTo>
                      <a:pt x="24717" y="0"/>
                      <a:pt x="31714" y="3935"/>
                      <a:pt x="35632" y="10382"/>
                    </a:cubicBezTo>
                    <a:lnTo>
                      <a:pt x="17173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43" name="Arc 19"/>
              <p:cNvSpPr>
                <a:spLocks/>
              </p:cNvSpPr>
              <p:nvPr/>
            </p:nvSpPr>
            <p:spPr bwMode="auto">
              <a:xfrm>
                <a:off x="7341" y="6990"/>
                <a:ext cx="1662" cy="1152"/>
              </a:xfrm>
              <a:custGeom>
                <a:avLst/>
                <a:gdLst>
                  <a:gd name="G0" fmla="+- 17173 0 0"/>
                  <a:gd name="G1" fmla="+- 21600 0 0"/>
                  <a:gd name="G2" fmla="+- 21600 0 0"/>
                  <a:gd name="T0" fmla="*/ 0 w 35632"/>
                  <a:gd name="T1" fmla="*/ 8498 h 21600"/>
                  <a:gd name="T2" fmla="*/ 35632 w 35632"/>
                  <a:gd name="T3" fmla="*/ 10383 h 21600"/>
                  <a:gd name="T4" fmla="*/ 17173 w 3563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632" h="21600" fill="none" extrusionOk="0">
                    <a:moveTo>
                      <a:pt x="0" y="8498"/>
                    </a:moveTo>
                    <a:cubicBezTo>
                      <a:pt x="4086" y="3142"/>
                      <a:pt x="10436" y="-1"/>
                      <a:pt x="17173" y="0"/>
                    </a:cubicBezTo>
                    <a:cubicBezTo>
                      <a:pt x="24717" y="0"/>
                      <a:pt x="31714" y="3935"/>
                      <a:pt x="35632" y="10382"/>
                    </a:cubicBezTo>
                  </a:path>
                  <a:path w="35632" h="21600" stroke="0" extrusionOk="0">
                    <a:moveTo>
                      <a:pt x="0" y="8498"/>
                    </a:moveTo>
                    <a:cubicBezTo>
                      <a:pt x="4086" y="3142"/>
                      <a:pt x="10436" y="-1"/>
                      <a:pt x="17173" y="0"/>
                    </a:cubicBezTo>
                    <a:cubicBezTo>
                      <a:pt x="24717" y="0"/>
                      <a:pt x="31714" y="3935"/>
                      <a:pt x="35632" y="10382"/>
                    </a:cubicBezTo>
                    <a:lnTo>
                      <a:pt x="17173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44" name="Oval 20"/>
              <p:cNvSpPr>
                <a:spLocks noChangeArrowheads="1"/>
              </p:cNvSpPr>
              <p:nvPr/>
            </p:nvSpPr>
            <p:spPr bwMode="auto">
              <a:xfrm>
                <a:off x="7022" y="7482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N</a:t>
                </a:r>
                <a:endParaRPr kumimoji="0" lang="id-ID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5" name="Oval 21"/>
              <p:cNvSpPr>
                <a:spLocks noChangeArrowheads="1"/>
              </p:cNvSpPr>
              <p:nvPr/>
            </p:nvSpPr>
            <p:spPr bwMode="auto">
              <a:xfrm>
                <a:off x="8850" y="7448"/>
                <a:ext cx="864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N+1</a:t>
                </a:r>
                <a:endParaRPr kumimoji="0" lang="id-ID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6" name="Arc 22"/>
              <p:cNvSpPr>
                <a:spLocks/>
              </p:cNvSpPr>
              <p:nvPr/>
            </p:nvSpPr>
            <p:spPr bwMode="auto">
              <a:xfrm>
                <a:off x="5261" y="7094"/>
                <a:ext cx="863" cy="1010"/>
              </a:xfrm>
              <a:custGeom>
                <a:avLst/>
                <a:gdLst>
                  <a:gd name="G0" fmla="+- 17173 0 0"/>
                  <a:gd name="G1" fmla="+- 21484 0 0"/>
                  <a:gd name="G2" fmla="+- 21600 0 0"/>
                  <a:gd name="T0" fmla="*/ 0 w 17173"/>
                  <a:gd name="T1" fmla="*/ 8382 h 21484"/>
                  <a:gd name="T2" fmla="*/ 14933 w 17173"/>
                  <a:gd name="T3" fmla="*/ 0 h 21484"/>
                  <a:gd name="T4" fmla="*/ 17173 w 17173"/>
                  <a:gd name="T5" fmla="*/ 21484 h 21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173" h="21484" fill="none" extrusionOk="0">
                    <a:moveTo>
                      <a:pt x="0" y="8382"/>
                    </a:moveTo>
                    <a:cubicBezTo>
                      <a:pt x="3610" y="3650"/>
                      <a:pt x="9013" y="617"/>
                      <a:pt x="14933" y="0"/>
                    </a:cubicBezTo>
                  </a:path>
                  <a:path w="17173" h="21484" stroke="0" extrusionOk="0">
                    <a:moveTo>
                      <a:pt x="0" y="8382"/>
                    </a:moveTo>
                    <a:cubicBezTo>
                      <a:pt x="3610" y="3650"/>
                      <a:pt x="9013" y="617"/>
                      <a:pt x="14933" y="0"/>
                    </a:cubicBezTo>
                    <a:lnTo>
                      <a:pt x="17173" y="21484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47" name="Arc 23"/>
              <p:cNvSpPr>
                <a:spLocks/>
              </p:cNvSpPr>
              <p:nvPr/>
            </p:nvSpPr>
            <p:spPr bwMode="auto">
              <a:xfrm flipH="1">
                <a:off x="6353" y="7110"/>
                <a:ext cx="863" cy="1010"/>
              </a:xfrm>
              <a:custGeom>
                <a:avLst/>
                <a:gdLst>
                  <a:gd name="G0" fmla="+- 17173 0 0"/>
                  <a:gd name="G1" fmla="+- 21484 0 0"/>
                  <a:gd name="G2" fmla="+- 21600 0 0"/>
                  <a:gd name="T0" fmla="*/ 0 w 17173"/>
                  <a:gd name="T1" fmla="*/ 8382 h 21484"/>
                  <a:gd name="T2" fmla="*/ 14933 w 17173"/>
                  <a:gd name="T3" fmla="*/ 0 h 21484"/>
                  <a:gd name="T4" fmla="*/ 17173 w 17173"/>
                  <a:gd name="T5" fmla="*/ 21484 h 21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173" h="21484" fill="none" extrusionOk="0">
                    <a:moveTo>
                      <a:pt x="0" y="8382"/>
                    </a:moveTo>
                    <a:cubicBezTo>
                      <a:pt x="3610" y="3650"/>
                      <a:pt x="9013" y="617"/>
                      <a:pt x="14933" y="0"/>
                    </a:cubicBezTo>
                  </a:path>
                  <a:path w="17173" h="21484" stroke="0" extrusionOk="0">
                    <a:moveTo>
                      <a:pt x="0" y="8382"/>
                    </a:moveTo>
                    <a:cubicBezTo>
                      <a:pt x="3610" y="3650"/>
                      <a:pt x="9013" y="617"/>
                      <a:pt x="14933" y="0"/>
                    </a:cubicBezTo>
                    <a:lnTo>
                      <a:pt x="17173" y="21484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48" name="Arc 24"/>
              <p:cNvSpPr>
                <a:spLocks/>
              </p:cNvSpPr>
              <p:nvPr/>
            </p:nvSpPr>
            <p:spPr bwMode="auto">
              <a:xfrm flipV="1">
                <a:off x="5321" y="7566"/>
                <a:ext cx="863" cy="1010"/>
              </a:xfrm>
              <a:custGeom>
                <a:avLst/>
                <a:gdLst>
                  <a:gd name="G0" fmla="+- 17173 0 0"/>
                  <a:gd name="G1" fmla="+- 21484 0 0"/>
                  <a:gd name="G2" fmla="+- 21600 0 0"/>
                  <a:gd name="T0" fmla="*/ 0 w 17173"/>
                  <a:gd name="T1" fmla="*/ 8382 h 21484"/>
                  <a:gd name="T2" fmla="*/ 14933 w 17173"/>
                  <a:gd name="T3" fmla="*/ 0 h 21484"/>
                  <a:gd name="T4" fmla="*/ 17173 w 17173"/>
                  <a:gd name="T5" fmla="*/ 21484 h 21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173" h="21484" fill="none" extrusionOk="0">
                    <a:moveTo>
                      <a:pt x="0" y="8382"/>
                    </a:moveTo>
                    <a:cubicBezTo>
                      <a:pt x="3610" y="3650"/>
                      <a:pt x="9013" y="617"/>
                      <a:pt x="14933" y="0"/>
                    </a:cubicBezTo>
                  </a:path>
                  <a:path w="17173" h="21484" stroke="0" extrusionOk="0">
                    <a:moveTo>
                      <a:pt x="0" y="8382"/>
                    </a:moveTo>
                    <a:cubicBezTo>
                      <a:pt x="3610" y="3650"/>
                      <a:pt x="9013" y="617"/>
                      <a:pt x="14933" y="0"/>
                    </a:cubicBezTo>
                    <a:lnTo>
                      <a:pt x="17173" y="21484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49" name="Arc 25"/>
              <p:cNvSpPr>
                <a:spLocks/>
              </p:cNvSpPr>
              <p:nvPr/>
            </p:nvSpPr>
            <p:spPr bwMode="auto">
              <a:xfrm flipH="1" flipV="1">
                <a:off x="6397" y="7566"/>
                <a:ext cx="863" cy="1010"/>
              </a:xfrm>
              <a:custGeom>
                <a:avLst/>
                <a:gdLst>
                  <a:gd name="G0" fmla="+- 17173 0 0"/>
                  <a:gd name="G1" fmla="+- 21484 0 0"/>
                  <a:gd name="G2" fmla="+- 21600 0 0"/>
                  <a:gd name="T0" fmla="*/ 0 w 17173"/>
                  <a:gd name="T1" fmla="*/ 8382 h 21484"/>
                  <a:gd name="T2" fmla="*/ 14933 w 17173"/>
                  <a:gd name="T3" fmla="*/ 0 h 21484"/>
                  <a:gd name="T4" fmla="*/ 17173 w 17173"/>
                  <a:gd name="T5" fmla="*/ 21484 h 21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173" h="21484" fill="none" extrusionOk="0">
                    <a:moveTo>
                      <a:pt x="0" y="8382"/>
                    </a:moveTo>
                    <a:cubicBezTo>
                      <a:pt x="3610" y="3650"/>
                      <a:pt x="9013" y="617"/>
                      <a:pt x="14933" y="0"/>
                    </a:cubicBezTo>
                  </a:path>
                  <a:path w="17173" h="21484" stroke="0" extrusionOk="0">
                    <a:moveTo>
                      <a:pt x="0" y="8382"/>
                    </a:moveTo>
                    <a:cubicBezTo>
                      <a:pt x="3610" y="3650"/>
                      <a:pt x="9013" y="617"/>
                      <a:pt x="14933" y="0"/>
                    </a:cubicBezTo>
                    <a:lnTo>
                      <a:pt x="17173" y="21484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0" name="Arc 26"/>
              <p:cNvSpPr>
                <a:spLocks/>
              </p:cNvSpPr>
              <p:nvPr/>
            </p:nvSpPr>
            <p:spPr bwMode="auto">
              <a:xfrm flipV="1">
                <a:off x="9357" y="7524"/>
                <a:ext cx="863" cy="1010"/>
              </a:xfrm>
              <a:custGeom>
                <a:avLst/>
                <a:gdLst>
                  <a:gd name="G0" fmla="+- 17173 0 0"/>
                  <a:gd name="G1" fmla="+- 21484 0 0"/>
                  <a:gd name="G2" fmla="+- 21600 0 0"/>
                  <a:gd name="T0" fmla="*/ 0 w 17173"/>
                  <a:gd name="T1" fmla="*/ 8382 h 21484"/>
                  <a:gd name="T2" fmla="*/ 14933 w 17173"/>
                  <a:gd name="T3" fmla="*/ 0 h 21484"/>
                  <a:gd name="T4" fmla="*/ 17173 w 17173"/>
                  <a:gd name="T5" fmla="*/ 21484 h 21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173" h="21484" fill="none" extrusionOk="0">
                    <a:moveTo>
                      <a:pt x="0" y="8382"/>
                    </a:moveTo>
                    <a:cubicBezTo>
                      <a:pt x="3610" y="3650"/>
                      <a:pt x="9013" y="617"/>
                      <a:pt x="14933" y="0"/>
                    </a:cubicBezTo>
                  </a:path>
                  <a:path w="17173" h="21484" stroke="0" extrusionOk="0">
                    <a:moveTo>
                      <a:pt x="0" y="8382"/>
                    </a:moveTo>
                    <a:cubicBezTo>
                      <a:pt x="3610" y="3650"/>
                      <a:pt x="9013" y="617"/>
                      <a:pt x="14933" y="0"/>
                    </a:cubicBezTo>
                    <a:lnTo>
                      <a:pt x="17173" y="21484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1" name="Arc 27"/>
              <p:cNvSpPr>
                <a:spLocks/>
              </p:cNvSpPr>
              <p:nvPr/>
            </p:nvSpPr>
            <p:spPr bwMode="auto">
              <a:xfrm>
                <a:off x="1293" y="6990"/>
                <a:ext cx="1662" cy="1152"/>
              </a:xfrm>
              <a:custGeom>
                <a:avLst/>
                <a:gdLst>
                  <a:gd name="G0" fmla="+- 17173 0 0"/>
                  <a:gd name="G1" fmla="+- 21600 0 0"/>
                  <a:gd name="G2" fmla="+- 21600 0 0"/>
                  <a:gd name="T0" fmla="*/ 0 w 35632"/>
                  <a:gd name="T1" fmla="*/ 8498 h 21600"/>
                  <a:gd name="T2" fmla="*/ 35632 w 35632"/>
                  <a:gd name="T3" fmla="*/ 10383 h 21600"/>
                  <a:gd name="T4" fmla="*/ 17173 w 3563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632" h="21600" fill="none" extrusionOk="0">
                    <a:moveTo>
                      <a:pt x="0" y="8498"/>
                    </a:moveTo>
                    <a:cubicBezTo>
                      <a:pt x="4086" y="3142"/>
                      <a:pt x="10436" y="-1"/>
                      <a:pt x="17173" y="0"/>
                    </a:cubicBezTo>
                    <a:cubicBezTo>
                      <a:pt x="24717" y="0"/>
                      <a:pt x="31714" y="3935"/>
                      <a:pt x="35632" y="10382"/>
                    </a:cubicBezTo>
                  </a:path>
                  <a:path w="35632" h="21600" stroke="0" extrusionOk="0">
                    <a:moveTo>
                      <a:pt x="0" y="8498"/>
                    </a:moveTo>
                    <a:cubicBezTo>
                      <a:pt x="4086" y="3142"/>
                      <a:pt x="10436" y="-1"/>
                      <a:pt x="17173" y="0"/>
                    </a:cubicBezTo>
                    <a:cubicBezTo>
                      <a:pt x="24717" y="0"/>
                      <a:pt x="31714" y="3935"/>
                      <a:pt x="35632" y="10382"/>
                    </a:cubicBezTo>
                    <a:lnTo>
                      <a:pt x="17173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052" name="Text Box 28"/>
            <p:cNvSpPr txBox="1">
              <a:spLocks noChangeArrowheads="1"/>
            </p:cNvSpPr>
            <p:nvPr/>
          </p:nvSpPr>
          <p:spPr bwMode="auto">
            <a:xfrm>
              <a:off x="1869" y="8288"/>
              <a:ext cx="864" cy="4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  <a:cs typeface="Arial" pitchFamily="34" charset="0"/>
                </a:rPr>
                <a:t>mati</a:t>
              </a:r>
              <a:endParaRPr kumimoji="0" lang="id-ID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53" name="Oval 29"/>
          <p:cNvSpPr>
            <a:spLocks noChangeArrowheads="1"/>
          </p:cNvSpPr>
          <p:nvPr/>
        </p:nvSpPr>
        <p:spPr bwMode="auto">
          <a:xfrm>
            <a:off x="1268957" y="4509120"/>
            <a:ext cx="566739" cy="50006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d-ID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cs typeface="Arial" pitchFamily="34" charset="0"/>
              </a:rPr>
              <a:t>x</a:t>
            </a:r>
            <a:endParaRPr kumimoji="0" 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83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Model Trafik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en-US" dirty="0" err="1"/>
              <a:t>Bila</a:t>
            </a:r>
            <a:r>
              <a:rPr lang="en-US" dirty="0"/>
              <a:t>	S,N = ~ </a:t>
            </a:r>
            <a:r>
              <a:rPr lang="en-US" dirty="0" err="1"/>
              <a:t>memakai</a:t>
            </a:r>
            <a:r>
              <a:rPr lang="en-US" dirty="0"/>
              <a:t> model </a:t>
            </a:r>
            <a:r>
              <a:rPr lang="en-US" dirty="0" err="1"/>
              <a:t>poisson</a:t>
            </a:r>
            <a:endParaRPr lang="id-ID" dirty="0"/>
          </a:p>
          <a:p>
            <a:r>
              <a:rPr lang="en-US" dirty="0"/>
              <a:t>S = ~ </a:t>
            </a:r>
            <a:r>
              <a:rPr lang="en-US" dirty="0" err="1"/>
              <a:t>dan</a:t>
            </a:r>
            <a:r>
              <a:rPr lang="en-US" dirty="0"/>
              <a:t> N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model </a:t>
            </a:r>
            <a:r>
              <a:rPr lang="en-US" dirty="0" err="1"/>
              <a:t>Erlang</a:t>
            </a:r>
            <a:endParaRPr lang="id-ID" dirty="0"/>
          </a:p>
          <a:p>
            <a:r>
              <a:rPr lang="en-US" dirty="0"/>
              <a:t>S≤N ,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model binomial/</a:t>
            </a:r>
            <a:r>
              <a:rPr lang="en-US" dirty="0" err="1"/>
              <a:t>bernouli</a:t>
            </a:r>
            <a:endParaRPr lang="id-ID" dirty="0"/>
          </a:p>
          <a:p>
            <a:r>
              <a:rPr lang="en-US" dirty="0"/>
              <a:t>S&gt;N , </a:t>
            </a:r>
            <a:r>
              <a:rPr lang="en-US" dirty="0" err="1"/>
              <a:t>terbatas</a:t>
            </a:r>
            <a:r>
              <a:rPr lang="en-US" dirty="0"/>
              <a:t>, </a:t>
            </a:r>
            <a:r>
              <a:rPr lang="en-US" dirty="0" err="1"/>
              <a:t>memakai</a:t>
            </a:r>
            <a:r>
              <a:rPr lang="en-US" dirty="0"/>
              <a:t> model </a:t>
            </a:r>
            <a:r>
              <a:rPr lang="en-US" dirty="0" err="1"/>
              <a:t>engset</a:t>
            </a:r>
            <a:endParaRPr lang="id-ID" dirty="0"/>
          </a:p>
          <a:p>
            <a:endParaRPr lang="id-ID" dirty="0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pSp>
        <p:nvGrpSpPr>
          <p:cNvPr id="17409" name="Group 1"/>
          <p:cNvGrpSpPr>
            <a:grpSpLocks noChangeAspect="1"/>
          </p:cNvGrpSpPr>
          <p:nvPr/>
        </p:nvGrpSpPr>
        <p:grpSpPr bwMode="auto">
          <a:xfrm>
            <a:off x="1500166" y="1798436"/>
            <a:ext cx="6572296" cy="2206628"/>
            <a:chOff x="2720" y="4364"/>
            <a:chExt cx="9380" cy="2912"/>
          </a:xfrm>
        </p:grpSpPr>
        <p:sp>
          <p:nvSpPr>
            <p:cNvPr id="17418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720" y="4364"/>
              <a:ext cx="9380" cy="291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4300" y="4364"/>
              <a:ext cx="2260" cy="9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  <a:ea typeface="Times New Roman" pitchFamily="18" charset="0"/>
                  <a:cs typeface="Arial" pitchFamily="34" charset="0"/>
                </a:rPr>
                <a:t>A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  <a:ea typeface="Times New Roman" pitchFamily="18" charset="0"/>
                  <a:cs typeface="Arial" pitchFamily="34" charset="0"/>
                </a:rPr>
                <a:t>Call </a:t>
              </a: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  <a:ea typeface="Times New Roman" pitchFamily="18" charset="0"/>
                  <a:cs typeface="Arial" pitchFamily="34" charset="0"/>
                </a:rPr>
                <a:t>datang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2720" y="4760"/>
              <a:ext cx="1361" cy="8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  <a:ea typeface="Times New Roman" pitchFamily="18" charset="0"/>
                  <a:cs typeface="Arial" pitchFamily="34" charset="0"/>
                </a:rPr>
                <a:t>S</a:t>
              </a: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  <a:ea typeface="Times New Roman" pitchFamily="18" charset="0"/>
                  <a:cs typeface="Arial" pitchFamily="34" charset="0"/>
                </a:rPr>
                <a:t>SUMBER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6999" y="4820"/>
              <a:ext cx="1361" cy="8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  <a:ea typeface="Times New Roman" pitchFamily="18" charset="0"/>
                  <a:cs typeface="Arial" pitchFamily="34" charset="0"/>
                </a:rPr>
                <a:t>N</a:t>
              </a: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  <a:ea typeface="Times New Roman" pitchFamily="18" charset="0"/>
                  <a:cs typeface="Arial" pitchFamily="34" charset="0"/>
                </a:rPr>
                <a:t>DEVICE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>
              <a:off x="4081" y="5140"/>
              <a:ext cx="29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413" name="Line 5"/>
            <p:cNvSpPr>
              <a:spLocks noChangeShapeType="1"/>
            </p:cNvSpPr>
            <p:nvPr/>
          </p:nvSpPr>
          <p:spPr bwMode="auto">
            <a:xfrm>
              <a:off x="5380" y="5140"/>
              <a:ext cx="0" cy="1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412" name="Line 4"/>
            <p:cNvSpPr>
              <a:spLocks noChangeShapeType="1"/>
            </p:cNvSpPr>
            <p:nvPr/>
          </p:nvSpPr>
          <p:spPr bwMode="auto">
            <a:xfrm>
              <a:off x="8360" y="5140"/>
              <a:ext cx="1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411" name="Text Box 3"/>
            <p:cNvSpPr txBox="1">
              <a:spLocks noChangeArrowheads="1"/>
            </p:cNvSpPr>
            <p:nvPr/>
          </p:nvSpPr>
          <p:spPr bwMode="auto">
            <a:xfrm>
              <a:off x="4400" y="6300"/>
              <a:ext cx="2260" cy="9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  <a:ea typeface="Times New Roman" pitchFamily="18" charset="0"/>
                  <a:cs typeface="Arial" pitchFamily="34" charset="0"/>
                </a:rPr>
                <a:t>Call ditolak bila N seluruhnya sibuk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10" name="Text Box 2"/>
            <p:cNvSpPr txBox="1">
              <a:spLocks noChangeArrowheads="1"/>
            </p:cNvSpPr>
            <p:nvPr/>
          </p:nvSpPr>
          <p:spPr bwMode="auto">
            <a:xfrm>
              <a:off x="9840" y="4760"/>
              <a:ext cx="2260" cy="5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  <a:ea typeface="Times New Roman" pitchFamily="18" charset="0"/>
                  <a:cs typeface="Arial" pitchFamily="34" charset="0"/>
                </a:rPr>
                <a:t>Call  yg dibawa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40223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TekDi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TekDig</Template>
  <TotalTime>207</TotalTime>
  <Words>1051</Words>
  <Application>Microsoft Office PowerPoint</Application>
  <PresentationFormat>On-screen Show (4:3)</PresentationFormat>
  <Paragraphs>216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Symbol</vt:lpstr>
      <vt:lpstr>Trebuchet MS</vt:lpstr>
      <vt:lpstr>Theme TekDig</vt:lpstr>
      <vt:lpstr>Equation</vt:lpstr>
      <vt:lpstr>Pemilihan Model Trafik</vt:lpstr>
      <vt:lpstr>Pendahuluan</vt:lpstr>
      <vt:lpstr>PowerPoint Presentation</vt:lpstr>
      <vt:lpstr>Model teletraffic yang sederhana</vt:lpstr>
      <vt:lpstr>Sistem loss murni</vt:lpstr>
      <vt:lpstr>Sistem antrian murni</vt:lpstr>
      <vt:lpstr>Mixed system</vt:lpstr>
      <vt:lpstr>PowerPoint Presentation</vt:lpstr>
      <vt:lpstr>Model Trafik</vt:lpstr>
      <vt:lpstr>Pendekatan Analisa Trafik</vt:lpstr>
      <vt:lpstr>Pendekatan Analisa Trafik</vt:lpstr>
      <vt:lpstr>Pendekatan Analisa Trafik</vt:lpstr>
      <vt:lpstr>Pendekatan Analisa Trafik</vt:lpstr>
      <vt:lpstr>Model Poisson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X60</dc:creator>
  <cp:lastModifiedBy>fardan malaqbi</cp:lastModifiedBy>
  <cp:revision>24</cp:revision>
  <dcterms:created xsi:type="dcterms:W3CDTF">2016-08-16T08:15:10Z</dcterms:created>
  <dcterms:modified xsi:type="dcterms:W3CDTF">2020-09-03T09:06:55Z</dcterms:modified>
</cp:coreProperties>
</file>