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9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265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927776-C0C8-4671-864A-FAF5E7877085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290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DFA565-3042-442E-A36D-385566B27530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298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REKAYASA TRAFIK | TTH3J3 | Kur. 2016 | 2017/2018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8138" y="1083991"/>
            <a:ext cx="6734175" cy="904849"/>
          </a:xfrm>
        </p:spPr>
        <p:txBody>
          <a:bodyPr>
            <a:normAutofit/>
          </a:bodyPr>
          <a:lstStyle/>
          <a:p>
            <a:r>
              <a:rPr lang="id-ID" sz="3600" b="1" dirty="0">
                <a:solidFill>
                  <a:schemeClr val="bg1"/>
                </a:solidFill>
              </a:rPr>
              <a:t>Distribusi Poisson dan Erlang (B)</a:t>
            </a:r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26A302D0-2FF7-40D2-B79F-585FB86D8F0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Distribusi</a:t>
            </a:r>
            <a:r>
              <a:rPr lang="en-US" dirty="0"/>
              <a:t> Poisson (</a:t>
            </a:r>
            <a:r>
              <a:rPr lang="id-ID" dirty="0"/>
              <a:t>6</a:t>
            </a:r>
            <a:r>
              <a:rPr lang="en-US" dirty="0"/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trafik</a:t>
            </a:r>
            <a:r>
              <a:rPr lang="en-US" sz="2800" dirty="0"/>
              <a:t> yang </a:t>
            </a:r>
            <a:r>
              <a:rPr lang="en-US" sz="2800" dirty="0" err="1"/>
              <a:t>terdistribusi</a:t>
            </a:r>
            <a:r>
              <a:rPr lang="en-US" sz="2800" dirty="0"/>
              <a:t> Poisson </a:t>
            </a:r>
            <a:r>
              <a:rPr lang="en-US" sz="2800" dirty="0" err="1"/>
              <a:t>ditawarkan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gandeng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berkas</a:t>
            </a:r>
            <a:r>
              <a:rPr lang="en-US" sz="2800" dirty="0"/>
              <a:t> </a:t>
            </a:r>
            <a:r>
              <a:rPr lang="en-US" sz="2800" dirty="0" err="1"/>
              <a:t>keluar</a:t>
            </a:r>
            <a:r>
              <a:rPr lang="en-US" sz="2800" dirty="0"/>
              <a:t> yang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salurannya</a:t>
            </a:r>
            <a:r>
              <a:rPr lang="en-US" sz="2800" dirty="0"/>
              <a:t> </a:t>
            </a:r>
            <a:r>
              <a:rPr lang="en-US" sz="2800" dirty="0" err="1"/>
              <a:t>tak</a:t>
            </a:r>
            <a:r>
              <a:rPr lang="en-US" sz="2800" dirty="0"/>
              <a:t> </a:t>
            </a:r>
            <a:r>
              <a:rPr lang="en-US" sz="2800" dirty="0" err="1"/>
              <a:t>terhingga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trafik</a:t>
            </a:r>
            <a:r>
              <a:rPr lang="en-US" sz="2800" dirty="0"/>
              <a:t> yang </a:t>
            </a:r>
            <a:r>
              <a:rPr lang="en-US" sz="2800" dirty="0" err="1"/>
              <a:t>ditawarkan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diolah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berkas</a:t>
            </a:r>
            <a:r>
              <a:rPr lang="en-US" sz="2800" dirty="0"/>
              <a:t> </a:t>
            </a:r>
            <a:r>
              <a:rPr lang="en-US" sz="2800" dirty="0" err="1"/>
              <a:t>keluar</a:t>
            </a:r>
            <a:r>
              <a:rPr lang="en-US" sz="2800" dirty="0"/>
              <a:t>; </a:t>
            </a:r>
            <a:r>
              <a:rPr lang="en-US" sz="2800" dirty="0" err="1"/>
              <a:t>artinya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trafik</a:t>
            </a:r>
            <a:r>
              <a:rPr lang="en-US" sz="2800" dirty="0"/>
              <a:t> yang </a:t>
            </a:r>
            <a:r>
              <a:rPr lang="en-US" sz="2800" dirty="0" err="1"/>
              <a:t>hilang</a:t>
            </a:r>
            <a:r>
              <a:rPr lang="en-US" sz="2800" dirty="0"/>
              <a:t> (</a:t>
            </a:r>
            <a:r>
              <a:rPr lang="en-US" sz="2800" dirty="0" err="1"/>
              <a:t>ditolak</a:t>
            </a:r>
            <a:r>
              <a:rPr lang="en-US" sz="2800" dirty="0"/>
              <a:t>)</a:t>
            </a:r>
            <a:endParaRPr lang="id-ID" sz="2800" dirty="0"/>
          </a:p>
          <a:p>
            <a:pPr>
              <a:buFontTx/>
              <a:buNone/>
              <a:defRPr/>
            </a:pPr>
            <a:endParaRPr lang="en-US" sz="1050" dirty="0"/>
          </a:p>
          <a:p>
            <a:pPr>
              <a:defRPr/>
            </a:pPr>
            <a:r>
              <a:rPr lang="en-US" sz="2800" dirty="0" err="1">
                <a:solidFill>
                  <a:srgbClr val="FF0000"/>
                </a:solidFill>
              </a:rPr>
              <a:t>Oleh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karena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itu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trafik</a:t>
            </a:r>
            <a:r>
              <a:rPr lang="en-US" sz="2800" dirty="0">
                <a:solidFill>
                  <a:srgbClr val="FF0000"/>
                </a:solidFill>
              </a:rPr>
              <a:t> yang </a:t>
            </a:r>
            <a:r>
              <a:rPr lang="en-US" sz="2800" dirty="0" err="1">
                <a:solidFill>
                  <a:srgbClr val="FF0000"/>
                </a:solidFill>
              </a:rPr>
              <a:t>ditawarkan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sama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dengan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trafik</a:t>
            </a:r>
            <a:r>
              <a:rPr lang="en-US" sz="2800" dirty="0">
                <a:solidFill>
                  <a:srgbClr val="FF0000"/>
                </a:solidFill>
              </a:rPr>
              <a:t> yang </a:t>
            </a:r>
            <a:r>
              <a:rPr lang="en-US" sz="2800" dirty="0" err="1">
                <a:solidFill>
                  <a:srgbClr val="FF0000"/>
                </a:solidFill>
              </a:rPr>
              <a:t>dimuat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oleh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berkas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keluar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atau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endParaRPr lang="id-ID" sz="2800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id-ID" sz="2800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A = Y</a:t>
            </a:r>
          </a:p>
        </p:txBody>
      </p:sp>
    </p:spTree>
    <p:extLst>
      <p:ext uri="{BB962C8B-B14F-4D97-AF65-F5344CB8AC3E}">
        <p14:creationId xmlns:p14="http://schemas.microsoft.com/office/powerpoint/2010/main" val="335253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F39BCC2A-867F-4A65-9DB3-702B0957767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Distribusi</a:t>
            </a:r>
            <a:r>
              <a:rPr lang="en-US" dirty="0"/>
              <a:t> Poisson (</a:t>
            </a:r>
            <a:r>
              <a:rPr lang="id-ID" dirty="0"/>
              <a:t>7</a:t>
            </a:r>
            <a:r>
              <a:rPr lang="en-US" dirty="0"/>
              <a:t>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43063"/>
            <a:ext cx="8229600" cy="4525962"/>
          </a:xfrm>
        </p:spPr>
        <p:txBody>
          <a:bodyPr/>
          <a:lstStyle/>
          <a:p>
            <a:r>
              <a:rPr lang="en-US" dirty="0" err="1"/>
              <a:t>Harga</a:t>
            </a:r>
            <a:r>
              <a:rPr lang="en-US" dirty="0"/>
              <a:t> rata-rata </a:t>
            </a:r>
            <a:r>
              <a:rPr lang="en-US" dirty="0" err="1"/>
              <a:t>trafik</a:t>
            </a:r>
            <a:r>
              <a:rPr lang="en-US" dirty="0"/>
              <a:t> yang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( = </a:t>
            </a:r>
            <a:r>
              <a:rPr lang="en-US" dirty="0" err="1"/>
              <a:t>harga</a:t>
            </a:r>
            <a:r>
              <a:rPr lang="en-US" dirty="0"/>
              <a:t> rata-rata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yang </a:t>
            </a:r>
            <a:r>
              <a:rPr lang="en-US" dirty="0" err="1"/>
              <a:t>diduduki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Diperoleh</a:t>
            </a:r>
            <a:r>
              <a:rPr lang="en-US" dirty="0"/>
              <a:t> E[n] = M = A</a:t>
            </a:r>
          </a:p>
          <a:p>
            <a:r>
              <a:rPr lang="en-US" dirty="0" err="1"/>
              <a:t>Variansinya</a:t>
            </a:r>
            <a:r>
              <a:rPr lang="en-US" dirty="0"/>
              <a:t> = V = A 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857375" y="3214688"/>
            <a:ext cx="5715021" cy="1214444"/>
            <a:chOff x="1857356" y="3214686"/>
            <a:chExt cx="4892686" cy="1071570"/>
          </a:xfrm>
        </p:grpSpPr>
        <p:sp>
          <p:nvSpPr>
            <p:cNvPr id="46" name="Rectangle 45"/>
            <p:cNvSpPr/>
            <p:nvPr/>
          </p:nvSpPr>
          <p:spPr>
            <a:xfrm>
              <a:off x="2214545" y="3214686"/>
              <a:ext cx="4429135" cy="1071570"/>
            </a:xfrm>
            <a:prstGeom prst="rect">
              <a:avLst/>
            </a:prstGeom>
            <a:solidFill>
              <a:srgbClr val="A3F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40967" name="Rectangle 4"/>
            <p:cNvSpPr>
              <a:spLocks noChangeArrowheads="1"/>
            </p:cNvSpPr>
            <p:nvPr/>
          </p:nvSpPr>
          <p:spPr bwMode="auto">
            <a:xfrm>
              <a:off x="1857356" y="3492499"/>
              <a:ext cx="48926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vl="1">
                <a:spcBef>
                  <a:spcPct val="20000"/>
                </a:spcBef>
              </a:pPr>
              <a:r>
                <a:rPr lang="en-US" sz="2400"/>
                <a:t>E[n]=      n.P(n) =      n.      </a:t>
              </a:r>
              <a:r>
                <a:rPr lang="id-ID" sz="2400"/>
                <a:t> </a:t>
              </a:r>
              <a:r>
                <a:rPr lang="en-US" sz="2400"/>
                <a:t>e</a:t>
              </a:r>
              <a:r>
                <a:rPr lang="en-US" sz="2400" baseline="30000"/>
                <a:t>-A</a:t>
              </a:r>
              <a:endParaRPr lang="en-US" sz="2400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071802" y="3214686"/>
              <a:ext cx="576263" cy="1014413"/>
              <a:chOff x="1269" y="1824"/>
              <a:chExt cx="363" cy="639"/>
            </a:xfrm>
          </p:grpSpPr>
          <p:sp>
            <p:nvSpPr>
              <p:cNvPr id="40975" name="Rectangle 5"/>
              <p:cNvSpPr>
                <a:spLocks noChangeArrowheads="1"/>
              </p:cNvSpPr>
              <p:nvPr/>
            </p:nvSpPr>
            <p:spPr bwMode="auto">
              <a:xfrm>
                <a:off x="1279" y="1905"/>
                <a:ext cx="305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40976" name="Text Box 6"/>
              <p:cNvSpPr txBox="1">
                <a:spLocks noChangeArrowheads="1"/>
              </p:cNvSpPr>
              <p:nvPr/>
            </p:nvSpPr>
            <p:spPr bwMode="auto">
              <a:xfrm>
                <a:off x="1269" y="2230"/>
                <a:ext cx="36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n=0</a:t>
                </a:r>
              </a:p>
            </p:txBody>
          </p:sp>
          <p:sp>
            <p:nvSpPr>
              <p:cNvPr id="40977" name="Text Box 7"/>
              <p:cNvSpPr txBox="1">
                <a:spLocks noChangeArrowheads="1"/>
              </p:cNvSpPr>
              <p:nvPr/>
            </p:nvSpPr>
            <p:spPr bwMode="auto">
              <a:xfrm>
                <a:off x="1327" y="1824"/>
                <a:ext cx="2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Symbol" pitchFamily="18" charset="2"/>
                  </a:rPr>
                  <a:t></a:t>
                </a:r>
                <a:endParaRPr lang="en-US"/>
              </a:p>
            </p:txBody>
          </p:sp>
        </p:grp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5572132" y="3357563"/>
              <a:ext cx="5036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A</a:t>
              </a:r>
              <a:r>
                <a:rPr lang="en-US" sz="2400" baseline="30000"/>
                <a:t>n</a:t>
              </a: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5572114" y="3792540"/>
              <a:ext cx="304801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>
                <a:solidFill>
                  <a:srgbClr val="FF0000"/>
                </a:solidFill>
              </a:endParaRPr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5500694" y="3714752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n!</a:t>
              </a:r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4714876" y="3357562"/>
              <a:ext cx="484188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>
                  <a:sym typeface="Symbol" pitchFamily="18" charset="2"/>
                </a:rPr>
                <a:t></a:t>
              </a:r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4794231" y="3859211"/>
              <a:ext cx="5757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n=0</a:t>
              </a: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4886306" y="3214686"/>
              <a:ext cx="3476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526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28039E2-0892-4D38-8F25-9F39AAE3BB55}" type="slidenum">
              <a:rPr lang="en-US"/>
              <a:pPr/>
              <a:t>12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1">
                <a:ea typeface="ＭＳ Ｐゴシック" pitchFamily="34" charset="-128"/>
              </a:rPr>
              <a:t>Model poisson</a:t>
            </a:r>
            <a:endParaRPr lang="en-US" b="1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ja-JP" sz="2400">
                <a:ea typeface="ＭＳ Ｐゴシック" pitchFamily="34" charset="-128"/>
              </a:rPr>
              <a:t>Formula model poisson adalah sebagai berikut</a:t>
            </a:r>
          </a:p>
          <a:p>
            <a:pPr eaLnBrk="1" hangingPunct="1">
              <a:lnSpc>
                <a:spcPct val="90000"/>
              </a:lnSpc>
            </a:pPr>
            <a:endParaRPr lang="it-IT" altLang="ja-JP" sz="24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it-IT" altLang="ja-JP" sz="24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it-IT" altLang="ja-JP" sz="24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Dimana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P(x) adalah probabilitas x panggilan ada dalam sistem.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 </a:t>
            </a:r>
            <a:r>
              <a:rPr lang="it-IT" sz="2000"/>
              <a:t> adalah bilangan natural 2.71828 </a:t>
            </a:r>
            <a:r>
              <a:rPr lang="en-US" sz="20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x adalah jumlah jumlah panggilan. x ! </a:t>
            </a:r>
            <a:r>
              <a:rPr lang="pt-BR" sz="2000"/>
              <a:t>adalah factorial dari x. (x ! </a:t>
            </a:r>
            <a:r>
              <a:rPr lang="en-US" sz="2000"/>
              <a:t>= 1x2x3x4…..x x).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adalah offered traffic.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971800" y="2209800"/>
          <a:ext cx="25908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3" imgW="914400" imgH="419100" progId="Equation.3">
                  <p:embed/>
                </p:oleObj>
              </mc:Choice>
              <mc:Fallback>
                <p:oleObj name="Equation" r:id="rId3" imgW="914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259080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E199DE9-1E3E-4602-984D-8D9DE5537EE8}" type="slidenum">
              <a:rPr lang="en-US"/>
              <a:pPr/>
              <a:t>13</a:t>
            </a:fld>
            <a:endParaRPr lang="en-US"/>
          </a:p>
        </p:txBody>
      </p:sp>
      <p:sp>
        <p:nvSpPr>
          <p:cNvPr id="197635" name="Rectangle 4"/>
          <p:cNvSpPr>
            <a:spLocks noChangeAspect="1" noChangeArrowheads="1"/>
          </p:cNvSpPr>
          <p:nvPr/>
        </p:nvSpPr>
        <p:spPr bwMode="auto">
          <a:xfrm>
            <a:off x="455613" y="273050"/>
            <a:ext cx="825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CA" sz="4400">
                <a:solidFill>
                  <a:schemeClr val="tx2"/>
                </a:solidFill>
              </a:rPr>
              <a:t>Poisson Traffic Tables</a:t>
            </a:r>
          </a:p>
        </p:txBody>
      </p:sp>
      <p:pic>
        <p:nvPicPr>
          <p:cNvPr id="19763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162800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95600" y="1066800"/>
            <a:ext cx="2446338" cy="914400"/>
            <a:chOff x="1824" y="672"/>
            <a:chExt cx="1541" cy="576"/>
          </a:xfrm>
        </p:grpSpPr>
        <p:sp>
          <p:nvSpPr>
            <p:cNvPr id="388103" name="Rectangle 7"/>
            <p:cNvSpPr>
              <a:spLocks noChangeArrowheads="1"/>
            </p:cNvSpPr>
            <p:nvPr/>
          </p:nvSpPr>
          <p:spPr bwMode="auto">
            <a:xfrm>
              <a:off x="2448" y="672"/>
              <a:ext cx="9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CA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P(</a:t>
              </a:r>
              <a:r>
                <a:rPr lang="id-ID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n</a:t>
              </a:r>
              <a:r>
                <a:rPr lang="en-CA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,A)=0.01</a:t>
              </a:r>
            </a:p>
          </p:txBody>
        </p:sp>
        <p:sp>
          <p:nvSpPr>
            <p:cNvPr id="197650" name="Line 8"/>
            <p:cNvSpPr>
              <a:spLocks noChangeShapeType="1"/>
            </p:cNvSpPr>
            <p:nvPr/>
          </p:nvSpPr>
          <p:spPr bwMode="auto">
            <a:xfrm flipH="1">
              <a:off x="2112" y="864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51" name="Oval 9"/>
            <p:cNvSpPr>
              <a:spLocks noChangeArrowheads="1"/>
            </p:cNvSpPr>
            <p:nvPr/>
          </p:nvSpPr>
          <p:spPr bwMode="auto">
            <a:xfrm rot="5400000">
              <a:off x="1896" y="984"/>
              <a:ext cx="192" cy="3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65138" y="2268538"/>
            <a:ext cx="990600" cy="720725"/>
            <a:chOff x="288" y="1248"/>
            <a:chExt cx="624" cy="454"/>
          </a:xfrm>
        </p:grpSpPr>
        <p:sp>
          <p:nvSpPr>
            <p:cNvPr id="388107" name="Rectangle 11"/>
            <p:cNvSpPr>
              <a:spLocks noChangeArrowheads="1"/>
            </p:cNvSpPr>
            <p:nvPr/>
          </p:nvSpPr>
          <p:spPr bwMode="auto">
            <a:xfrm>
              <a:off x="288" y="1248"/>
              <a:ext cx="46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id-ID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n</a:t>
              </a:r>
              <a:r>
                <a:rPr lang="en-CA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=10</a:t>
              </a:r>
            </a:p>
          </p:txBody>
        </p:sp>
        <p:sp>
          <p:nvSpPr>
            <p:cNvPr id="197647" name="Line 12"/>
            <p:cNvSpPr>
              <a:spLocks noChangeShapeType="1"/>
            </p:cNvSpPr>
            <p:nvPr/>
          </p:nvSpPr>
          <p:spPr bwMode="auto">
            <a:xfrm>
              <a:off x="528" y="1440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48" name="Oval 13"/>
            <p:cNvSpPr>
              <a:spLocks noChangeArrowheads="1"/>
            </p:cNvSpPr>
            <p:nvPr/>
          </p:nvSpPr>
          <p:spPr bwMode="auto">
            <a:xfrm>
              <a:off x="720" y="1606"/>
              <a:ext cx="192" cy="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388110" name="Line 14"/>
          <p:cNvSpPr>
            <a:spLocks noChangeShapeType="1"/>
          </p:cNvSpPr>
          <p:nvPr/>
        </p:nvSpPr>
        <p:spPr bwMode="auto">
          <a:xfrm flipV="1">
            <a:off x="1470025" y="2913063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8111" name="Oval 15"/>
          <p:cNvSpPr>
            <a:spLocks noChangeArrowheads="1"/>
          </p:cNvSpPr>
          <p:nvPr/>
        </p:nvSpPr>
        <p:spPr bwMode="auto">
          <a:xfrm rot="5400000">
            <a:off x="3035300" y="2754313"/>
            <a:ext cx="2286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8112" name="Line 16"/>
          <p:cNvSpPr>
            <a:spLocks noChangeShapeType="1"/>
          </p:cNvSpPr>
          <p:nvPr/>
        </p:nvSpPr>
        <p:spPr bwMode="auto">
          <a:xfrm flipH="1">
            <a:off x="3159125" y="1981200"/>
            <a:ext cx="0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276600" y="2971800"/>
            <a:ext cx="1587500" cy="641350"/>
            <a:chOff x="2064" y="1680"/>
            <a:chExt cx="1000" cy="404"/>
          </a:xfrm>
        </p:grpSpPr>
        <p:sp>
          <p:nvSpPr>
            <p:cNvPr id="388114" name="Rectangle 18"/>
            <p:cNvSpPr>
              <a:spLocks noChangeArrowheads="1"/>
            </p:cNvSpPr>
            <p:nvPr/>
          </p:nvSpPr>
          <p:spPr bwMode="auto">
            <a:xfrm>
              <a:off x="2352" y="1872"/>
              <a:ext cx="712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CA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A=4.14 E</a:t>
              </a:r>
            </a:p>
          </p:txBody>
        </p:sp>
        <p:sp>
          <p:nvSpPr>
            <p:cNvPr id="197645" name="Line 19"/>
            <p:cNvSpPr>
              <a:spLocks noChangeShapeType="1"/>
            </p:cNvSpPr>
            <p:nvPr/>
          </p:nvSpPr>
          <p:spPr bwMode="auto">
            <a:xfrm flipH="1" flipV="1">
              <a:off x="2064" y="1680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8116" name="Rectangle 20"/>
          <p:cNvSpPr>
            <a:spLocks noChangeArrowheads="1"/>
          </p:cNvSpPr>
          <p:nvPr/>
        </p:nvSpPr>
        <p:spPr bwMode="auto">
          <a:xfrm>
            <a:off x="5105400" y="2514600"/>
            <a:ext cx="3657600" cy="2514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CA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If system with </a:t>
            </a:r>
            <a:r>
              <a:rPr lang="id-ID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</a:t>
            </a:r>
            <a:r>
              <a:rPr lang="en-CA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= 10 trunks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CA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has P(B) = 0.01: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CA" sz="16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CA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System can handle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CA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Offered traffic (A) = 4.14 E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CA" sz="16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0" grpId="0" animBg="1"/>
      <p:bldP spid="388111" grpId="0" animBg="1"/>
      <p:bldP spid="388112" grpId="0" animBg="1"/>
      <p:bldP spid="38811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5FE54957-2940-40EA-8284-C6C78E5C68E2}" type="slidenum">
              <a:rPr lang="en-US"/>
              <a:pPr/>
              <a:t>14</a:t>
            </a:fld>
            <a:endParaRPr lang="en-US"/>
          </a:p>
        </p:txBody>
      </p:sp>
      <p:sp>
        <p:nvSpPr>
          <p:cNvPr id="198659" name="Rectangle 4"/>
          <p:cNvSpPr>
            <a:spLocks noChangeAspect="1" noChangeArrowheads="1"/>
          </p:cNvSpPr>
          <p:nvPr/>
        </p:nvSpPr>
        <p:spPr bwMode="auto">
          <a:xfrm>
            <a:off x="455613" y="273050"/>
            <a:ext cx="825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CA" sz="4400">
                <a:solidFill>
                  <a:schemeClr val="tx2"/>
                </a:solidFill>
              </a:rPr>
              <a:t>TrafCalc Software</a:t>
            </a:r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457200" y="1089025"/>
            <a:ext cx="8229600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CA" sz="3200"/>
              <a:t>What if we need to calculate P(</a:t>
            </a:r>
            <a:r>
              <a:rPr lang="id-ID" sz="3200"/>
              <a:t>n</a:t>
            </a:r>
            <a:r>
              <a:rPr lang="en-CA" sz="3200"/>
              <a:t>,A) and not in traffic table?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CA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TrafCalc</a:t>
            </a:r>
            <a:r>
              <a:rPr lang="en-CA" sz="2800"/>
              <a:t>: Custom-designed software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CA" sz="2400"/>
              <a:t>Calculates P(B) or A, or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CA" sz="2400"/>
              <a:t>Creates custom traffic tables</a:t>
            </a:r>
          </a:p>
        </p:txBody>
      </p:sp>
      <p:pic>
        <p:nvPicPr>
          <p:cNvPr id="389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63722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9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9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3A2DD4C-7FA6-462F-91F2-CE6CE355AC41}" type="slidenum">
              <a:rPr lang="en-US"/>
              <a:pPr/>
              <a:t>15</a:t>
            </a:fld>
            <a:endParaRPr lang="en-US"/>
          </a:p>
        </p:txBody>
      </p:sp>
      <p:sp>
        <p:nvSpPr>
          <p:cNvPr id="199683" name="Rectangle 4"/>
          <p:cNvSpPr>
            <a:spLocks noChangeAspect="1" noChangeArrowheads="1"/>
          </p:cNvSpPr>
          <p:nvPr/>
        </p:nvSpPr>
        <p:spPr bwMode="auto">
          <a:xfrm>
            <a:off x="455613" y="273050"/>
            <a:ext cx="825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CA" sz="4400">
                <a:solidFill>
                  <a:schemeClr val="tx2"/>
                </a:solidFill>
              </a:rPr>
              <a:t>TrafCalc Software (2)</a:t>
            </a:r>
          </a:p>
        </p:txBody>
      </p:sp>
      <p:sp>
        <p:nvSpPr>
          <p:cNvPr id="199684" name="Rectangle 5"/>
          <p:cNvSpPr>
            <a:spLocks noChangeArrowheads="1"/>
          </p:cNvSpPr>
          <p:nvPr/>
        </p:nvSpPr>
        <p:spPr bwMode="auto">
          <a:xfrm>
            <a:off x="457200" y="1089025"/>
            <a:ext cx="8229600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CA" sz="3200"/>
              <a:t>How do we calculate P(32,20)?</a:t>
            </a:r>
          </a:p>
        </p:txBody>
      </p:sp>
      <p:pic>
        <p:nvPicPr>
          <p:cNvPr id="3901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8" y="2200275"/>
            <a:ext cx="63722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01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888" y="2200275"/>
            <a:ext cx="63722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015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5888" y="2200275"/>
            <a:ext cx="63722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015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5888" y="2200275"/>
            <a:ext cx="63722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015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85888" y="2200275"/>
            <a:ext cx="63722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95187F44-0A7E-4327-B8BD-53BBE2BFCF5C}" type="slidenum">
              <a:rPr lang="en-US"/>
              <a:pPr/>
              <a:t>16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/>
              <a:t>Dalam sebuah sistem telekomunikasi panggilan datang secara acak dengan distribusi poisson, dimana probabilitas k panggilan datang dalam waktu t adalah 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40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400"/>
          </a:p>
          <a:p>
            <a:pPr marL="609600" indent="-609600" eaLnBrk="1" hangingPunct="1">
              <a:lnSpc>
                <a:spcPct val="90000"/>
              </a:lnSpc>
            </a:pPr>
            <a:r>
              <a:rPr lang="nb-NO" sz="2400"/>
              <a:t>Jika 3 panggilan datang setiap menit, selama periode 60 detik berapa probabilitas </a:t>
            </a:r>
            <a:endParaRPr lang="en-US" sz="240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sv-SE" sz="2000"/>
              <a:t>Tidak ada panggilan yang datang</a:t>
            </a:r>
            <a:endParaRPr lang="en-US" sz="200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sv-SE" sz="2000"/>
              <a:t>1 panggilan datang</a:t>
            </a:r>
            <a:endParaRPr lang="en-US" sz="200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sv-SE" sz="2000"/>
              <a:t>2 panggilan datang</a:t>
            </a:r>
            <a:endParaRPr lang="en-US" sz="200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sv-SE" sz="2000"/>
              <a:t>3 panggilan datang</a:t>
            </a:r>
            <a:endParaRPr lang="en-US" sz="200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sv-SE" sz="2000"/>
              <a:t>Lebih dari 3 panggilan datang</a:t>
            </a:r>
            <a:endParaRPr lang="en-US" sz="2000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886200" y="2362200"/>
          <a:ext cx="18764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3" imgW="1117600" imgH="431800" progId="Equation.3">
                  <p:embed/>
                </p:oleObj>
              </mc:Choice>
              <mc:Fallback>
                <p:oleObj name="Equation" r:id="rId3" imgW="1117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62200"/>
                        <a:ext cx="1876425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6AC7F48-84F4-40F7-8926-FCF939B32A4A}" type="slidenum">
              <a:rPr lang="en-US"/>
              <a:pPr/>
              <a:t>17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SOAL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r>
              <a:rPr lang="sv-SE" sz="2000"/>
              <a:t>Waktu lamanya pembicaraan telepon adalah variabel acak yang kontinyu, yang mempunyai nilai tidak negatif. Pengukuran menunjukkan bahwa bila h adalah harga rata-rata dari lamanya pembicaraan dan T adalah waktu lamanya pembicaraan dari suatu panggilan yang acak, maka  probabilitas lamanya suatu panggilan kurang dari waktu t adalah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endParaRPr lang="en-US" sz="200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endParaRPr lang="en-US" sz="200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endParaRPr lang="en-US" sz="2000"/>
          </a:p>
          <a:p>
            <a:pPr marL="609600" indent="-609600" eaLnBrk="1" hangingPunct="1">
              <a:lnSpc>
                <a:spcPct val="80000"/>
              </a:lnSpc>
            </a:pPr>
            <a:r>
              <a:rPr lang="sv-SE" sz="2000"/>
              <a:t>Jika nilai h adalah 3 menit, hitung probabilitas lamanya pembicaraan yang kurang dari 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sv-SE" sz="1800"/>
              <a:t>0.5 menit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sv-SE" sz="1800"/>
              <a:t>1 menit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sv-SE" sz="1800"/>
              <a:t>1,5 menit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sv-SE" sz="1800"/>
              <a:t>2 menit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sv-SE" sz="1800"/>
              <a:t>3 menit</a:t>
            </a:r>
            <a:endParaRPr lang="en-US" sz="1800"/>
          </a:p>
          <a:p>
            <a:pPr marL="609600" indent="-609600"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343400" y="3276600"/>
          <a:ext cx="26955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3" imgW="1168400" imgH="228600" progId="Equation.3">
                  <p:embed/>
                </p:oleObj>
              </mc:Choice>
              <mc:Fallback>
                <p:oleObj name="Equation" r:id="rId3" imgW="1168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276600"/>
                        <a:ext cx="269557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56E763C4-BA22-43A2-A2FE-787CB24947F1}" type="slidenum">
              <a:rPr lang="en-US"/>
              <a:pPr/>
              <a:t>18</a:t>
            </a:fld>
            <a:endParaRPr lang="en-US"/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SOAL</a:t>
            </a:r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 startAt="3"/>
            </a:pPr>
            <a:r>
              <a:rPr lang="en-US"/>
              <a:t>in a circuit switched publick network, calculate the number of circuit such that the call blocking probability is ≤ 0.2,if the poisson traffic has an arrival rate of  120 call/hour and exsponentally distributed call duration of 2 minut on average. Asuumsi that blocked calls are cleared (lost)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3" b="-1567"/>
          <a:stretch/>
        </p:blipFill>
        <p:spPr>
          <a:xfrm>
            <a:off x="1619672" y="1124744"/>
            <a:ext cx="6120680" cy="51125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Pendekatan Analisa Trafik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229600" cy="4929187"/>
          </a:xfrm>
        </p:spPr>
        <p:txBody>
          <a:bodyPr/>
          <a:lstStyle/>
          <a:p>
            <a:r>
              <a:rPr lang="id-ID" b="1">
                <a:solidFill>
                  <a:srgbClr val="00B050"/>
                </a:solidFill>
              </a:rPr>
              <a:t>Koefisien Kelahiran dan Kematian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1D0F0-1096-4F4B-AB68-C6ADC62440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1749" name="Rectangle 47"/>
          <p:cNvSpPr>
            <a:spLocks noChangeArrowheads="1"/>
          </p:cNvSpPr>
          <p:nvPr/>
        </p:nvSpPr>
        <p:spPr bwMode="auto">
          <a:xfrm>
            <a:off x="1928813" y="3929063"/>
            <a:ext cx="5786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b="1">
                <a:solidFill>
                  <a:srgbClr val="FF0000"/>
                </a:solidFill>
              </a:rPr>
              <a:t>b</a:t>
            </a:r>
            <a:r>
              <a:rPr lang="id-ID" sz="1600" b="1">
                <a:solidFill>
                  <a:srgbClr val="FF0000"/>
                </a:solidFill>
              </a:rPr>
              <a:t>n</a:t>
            </a:r>
            <a:r>
              <a:rPr lang="id-ID" b="1">
                <a:solidFill>
                  <a:srgbClr val="FF0000"/>
                </a:solidFill>
              </a:rPr>
              <a:t> </a:t>
            </a:r>
            <a:r>
              <a:rPr lang="id-ID"/>
              <a:t>= koefisien kelahiran pada state n</a:t>
            </a:r>
          </a:p>
          <a:p>
            <a:r>
              <a:rPr lang="id-ID" b="1">
                <a:solidFill>
                  <a:srgbClr val="FF0000"/>
                </a:solidFill>
              </a:rPr>
              <a:t>d</a:t>
            </a:r>
            <a:r>
              <a:rPr lang="id-ID" sz="1600" b="1">
                <a:solidFill>
                  <a:srgbClr val="FF0000"/>
                </a:solidFill>
              </a:rPr>
              <a:t>n</a:t>
            </a:r>
            <a:r>
              <a:rPr lang="id-ID" b="1">
                <a:solidFill>
                  <a:srgbClr val="FF0000"/>
                </a:solidFill>
              </a:rPr>
              <a:t> </a:t>
            </a:r>
            <a:r>
              <a:rPr lang="id-ID"/>
              <a:t>= koefisien kematian pada state n</a:t>
            </a:r>
          </a:p>
        </p:txBody>
      </p:sp>
      <p:sp>
        <p:nvSpPr>
          <p:cNvPr id="31750" name="Rectangle 56"/>
          <p:cNvSpPr>
            <a:spLocks noChangeArrowheads="1"/>
          </p:cNvSpPr>
          <p:nvPr/>
        </p:nvSpPr>
        <p:spPr bwMode="auto">
          <a:xfrm>
            <a:off x="1571625" y="4714875"/>
            <a:ext cx="3857625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d-ID">
                <a:solidFill>
                  <a:srgbClr val="FF0000"/>
                </a:solidFill>
              </a:rPr>
              <a:t>Persamaan kesetimbangan :</a:t>
            </a:r>
          </a:p>
          <a:p>
            <a:endParaRPr lang="id-ID" sz="900">
              <a:solidFill>
                <a:srgbClr val="FF0000"/>
              </a:solidFill>
            </a:endParaRPr>
          </a:p>
          <a:p>
            <a:pPr lvl="1" algn="ctr">
              <a:lnSpc>
                <a:spcPct val="90000"/>
              </a:lnSpc>
            </a:pPr>
            <a:r>
              <a:rPr lang="en-US"/>
              <a:t>b</a:t>
            </a:r>
            <a:r>
              <a:rPr lang="id-ID" baseline="-25000"/>
              <a:t>0</a:t>
            </a:r>
            <a:r>
              <a:rPr lang="en-US"/>
              <a:t>P(</a:t>
            </a:r>
            <a:r>
              <a:rPr lang="id-ID"/>
              <a:t>0</a:t>
            </a:r>
            <a:r>
              <a:rPr lang="en-US"/>
              <a:t>) = d</a:t>
            </a:r>
            <a:r>
              <a:rPr lang="id-ID" baseline="-25000"/>
              <a:t>1</a:t>
            </a:r>
            <a:r>
              <a:rPr lang="en-US"/>
              <a:t>P(</a:t>
            </a:r>
            <a:r>
              <a:rPr lang="id-ID"/>
              <a:t>1</a:t>
            </a:r>
            <a:r>
              <a:rPr lang="en-US"/>
              <a:t>)</a:t>
            </a:r>
            <a:endParaRPr lang="id-ID"/>
          </a:p>
          <a:p>
            <a:pPr lvl="1" algn="ctr">
              <a:lnSpc>
                <a:spcPct val="90000"/>
              </a:lnSpc>
            </a:pPr>
            <a:r>
              <a:rPr lang="en-US"/>
              <a:t>b</a:t>
            </a:r>
            <a:r>
              <a:rPr lang="id-ID" baseline="-25000"/>
              <a:t>1</a:t>
            </a:r>
            <a:r>
              <a:rPr lang="en-US"/>
              <a:t>P(</a:t>
            </a:r>
            <a:r>
              <a:rPr lang="id-ID"/>
              <a:t>1</a:t>
            </a:r>
            <a:r>
              <a:rPr lang="en-US"/>
              <a:t>) = d</a:t>
            </a:r>
            <a:r>
              <a:rPr lang="id-ID" baseline="-25000"/>
              <a:t>2</a:t>
            </a:r>
            <a:r>
              <a:rPr lang="en-US"/>
              <a:t>P(</a:t>
            </a:r>
            <a:r>
              <a:rPr lang="id-ID"/>
              <a:t>2</a:t>
            </a:r>
            <a:r>
              <a:rPr lang="en-US"/>
              <a:t>)</a:t>
            </a:r>
            <a:endParaRPr lang="id-ID"/>
          </a:p>
          <a:p>
            <a:pPr lvl="1" algn="ctr">
              <a:lnSpc>
                <a:spcPct val="90000"/>
              </a:lnSpc>
            </a:pPr>
            <a:endParaRPr lang="id-ID"/>
          </a:p>
          <a:p>
            <a:pPr lvl="1" algn="ctr">
              <a:lnSpc>
                <a:spcPct val="90000"/>
              </a:lnSpc>
            </a:pPr>
            <a:r>
              <a:rPr lang="en-US"/>
              <a:t>b</a:t>
            </a:r>
            <a:r>
              <a:rPr lang="en-US" baseline="-25000"/>
              <a:t>n-1</a:t>
            </a:r>
            <a:r>
              <a:rPr lang="en-US"/>
              <a:t>P(</a:t>
            </a:r>
            <a:r>
              <a:rPr lang="id-ID"/>
              <a:t>n-1</a:t>
            </a:r>
            <a:r>
              <a:rPr lang="en-US"/>
              <a:t>) = d</a:t>
            </a:r>
            <a:r>
              <a:rPr lang="en-US" baseline="-25000"/>
              <a:t>n</a:t>
            </a:r>
            <a:r>
              <a:rPr lang="en-US"/>
              <a:t>P(n)</a:t>
            </a:r>
          </a:p>
          <a:p>
            <a:pPr lvl="1" algn="ctr">
              <a:lnSpc>
                <a:spcPct val="90000"/>
              </a:lnSpc>
            </a:pPr>
            <a:endParaRPr lang="en-US"/>
          </a:p>
          <a:p>
            <a:pPr lvl="1" algn="ctr">
              <a:lnSpc>
                <a:spcPct val="90000"/>
              </a:lnSpc>
            </a:pPr>
            <a:endParaRPr lang="en-US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714625" y="1857375"/>
            <a:ext cx="3352800" cy="1941513"/>
            <a:chOff x="2628888" y="2357430"/>
            <a:chExt cx="3352800" cy="1940968"/>
          </a:xfrm>
        </p:grpSpPr>
        <p:sp>
          <p:nvSpPr>
            <p:cNvPr id="31764" name="Oval 4"/>
            <p:cNvSpPr>
              <a:spLocks noChangeArrowheads="1"/>
            </p:cNvSpPr>
            <p:nvPr/>
          </p:nvSpPr>
          <p:spPr bwMode="auto">
            <a:xfrm>
              <a:off x="2628888" y="3143248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d-ID" b="1"/>
                <a:t>n-1</a:t>
              </a:r>
              <a:endParaRPr lang="en-US" b="1"/>
            </a:p>
          </p:txBody>
        </p:sp>
        <p:sp>
          <p:nvSpPr>
            <p:cNvPr id="31765" name="Oval 5"/>
            <p:cNvSpPr>
              <a:spLocks noChangeArrowheads="1"/>
            </p:cNvSpPr>
            <p:nvPr/>
          </p:nvSpPr>
          <p:spPr bwMode="auto">
            <a:xfrm>
              <a:off x="4076688" y="3143248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d-ID" b="1"/>
                <a:t>n</a:t>
              </a:r>
              <a:endParaRPr lang="en-US" b="1"/>
            </a:p>
          </p:txBody>
        </p:sp>
        <p:cxnSp>
          <p:nvCxnSpPr>
            <p:cNvPr id="31766" name="AutoShape 6"/>
            <p:cNvCxnSpPr>
              <a:cxnSpLocks noChangeShapeType="1"/>
              <a:stCxn id="31764" idx="0"/>
              <a:endCxn id="31765" idx="0"/>
            </p:cNvCxnSpPr>
            <p:nvPr/>
          </p:nvCxnSpPr>
          <p:spPr bwMode="auto">
            <a:xfrm rot="5400000" flipV="1">
              <a:off x="3580594" y="2420142"/>
              <a:ext cx="1588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31767" name="Oval 8"/>
            <p:cNvSpPr>
              <a:spLocks noChangeArrowheads="1"/>
            </p:cNvSpPr>
            <p:nvPr/>
          </p:nvSpPr>
          <p:spPr bwMode="auto">
            <a:xfrm>
              <a:off x="5524488" y="3143248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d-ID" b="1"/>
                <a:t>n+1</a:t>
              </a:r>
              <a:endParaRPr lang="en-US" b="1"/>
            </a:p>
          </p:txBody>
        </p:sp>
        <p:cxnSp>
          <p:nvCxnSpPr>
            <p:cNvPr id="31768" name="AutoShape 9"/>
            <p:cNvCxnSpPr>
              <a:cxnSpLocks noChangeShapeType="1"/>
              <a:endCxn id="31767" idx="0"/>
            </p:cNvCxnSpPr>
            <p:nvPr/>
          </p:nvCxnSpPr>
          <p:spPr bwMode="auto">
            <a:xfrm rot="5400000" flipV="1">
              <a:off x="5028394" y="2418555"/>
              <a:ext cx="1587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31769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3580594" y="2813959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cxnSp>
          <p:nvCxnSpPr>
            <p:cNvPr id="31770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5028394" y="2813959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sp>
          <p:nvSpPr>
            <p:cNvPr id="31771" name="Rectangle 50"/>
            <p:cNvSpPr>
              <a:spLocks noChangeArrowheads="1"/>
            </p:cNvSpPr>
            <p:nvPr/>
          </p:nvSpPr>
          <p:spPr bwMode="auto">
            <a:xfrm>
              <a:off x="3357554" y="2357430"/>
              <a:ext cx="6335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b</a:t>
              </a:r>
              <a:r>
                <a:rPr lang="id-ID" sz="1600" b="1"/>
                <a:t>n-1</a:t>
              </a:r>
              <a:endParaRPr lang="id-ID" b="1"/>
            </a:p>
          </p:txBody>
        </p:sp>
        <p:sp>
          <p:nvSpPr>
            <p:cNvPr id="31772" name="Rectangle 25"/>
            <p:cNvSpPr>
              <a:spLocks noChangeArrowheads="1"/>
            </p:cNvSpPr>
            <p:nvPr/>
          </p:nvSpPr>
          <p:spPr bwMode="auto">
            <a:xfrm>
              <a:off x="4857752" y="2357430"/>
              <a:ext cx="4507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b</a:t>
              </a:r>
              <a:r>
                <a:rPr lang="id-ID" sz="1600" b="1"/>
                <a:t>n</a:t>
              </a:r>
              <a:endParaRPr lang="id-ID" b="1"/>
            </a:p>
          </p:txBody>
        </p:sp>
        <p:sp>
          <p:nvSpPr>
            <p:cNvPr id="31773" name="Rectangle 26"/>
            <p:cNvSpPr>
              <a:spLocks noChangeArrowheads="1"/>
            </p:cNvSpPr>
            <p:nvPr/>
          </p:nvSpPr>
          <p:spPr bwMode="auto">
            <a:xfrm>
              <a:off x="4714876" y="3929066"/>
              <a:ext cx="6335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d</a:t>
              </a:r>
              <a:r>
                <a:rPr lang="id-ID" sz="1600" b="1"/>
                <a:t>n-1</a:t>
              </a:r>
              <a:endParaRPr lang="id-ID" b="1"/>
            </a:p>
          </p:txBody>
        </p:sp>
        <p:sp>
          <p:nvSpPr>
            <p:cNvPr id="31774" name="Rectangle 27"/>
            <p:cNvSpPr>
              <a:spLocks noChangeArrowheads="1"/>
            </p:cNvSpPr>
            <p:nvPr/>
          </p:nvSpPr>
          <p:spPr bwMode="auto">
            <a:xfrm>
              <a:off x="3357554" y="3929066"/>
              <a:ext cx="4507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d</a:t>
              </a:r>
              <a:r>
                <a:rPr lang="id-ID" sz="1600" b="1"/>
                <a:t>n</a:t>
              </a:r>
              <a:endParaRPr lang="id-ID" b="1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643563" y="4572000"/>
            <a:ext cx="3071812" cy="1757363"/>
            <a:chOff x="2628888" y="2357430"/>
            <a:chExt cx="3352800" cy="1989750"/>
          </a:xfrm>
        </p:grpSpPr>
        <p:sp>
          <p:nvSpPr>
            <p:cNvPr id="31753" name="Oval 4"/>
            <p:cNvSpPr>
              <a:spLocks noChangeArrowheads="1"/>
            </p:cNvSpPr>
            <p:nvPr/>
          </p:nvSpPr>
          <p:spPr bwMode="auto">
            <a:xfrm>
              <a:off x="2628888" y="3143248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d-ID" b="1"/>
                <a:t>0</a:t>
              </a:r>
              <a:endParaRPr lang="en-US" b="1"/>
            </a:p>
          </p:txBody>
        </p:sp>
        <p:sp>
          <p:nvSpPr>
            <p:cNvPr id="31754" name="Oval 5"/>
            <p:cNvSpPr>
              <a:spLocks noChangeArrowheads="1"/>
            </p:cNvSpPr>
            <p:nvPr/>
          </p:nvSpPr>
          <p:spPr bwMode="auto">
            <a:xfrm>
              <a:off x="4076688" y="3143248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d-ID" b="1"/>
                <a:t>1</a:t>
              </a:r>
              <a:endParaRPr lang="en-US" b="1"/>
            </a:p>
          </p:txBody>
        </p:sp>
        <p:cxnSp>
          <p:nvCxnSpPr>
            <p:cNvPr id="31755" name="AutoShape 6"/>
            <p:cNvCxnSpPr>
              <a:cxnSpLocks noChangeShapeType="1"/>
              <a:stCxn id="31753" idx="0"/>
              <a:endCxn id="31754" idx="0"/>
            </p:cNvCxnSpPr>
            <p:nvPr/>
          </p:nvCxnSpPr>
          <p:spPr bwMode="auto">
            <a:xfrm rot="5400000" flipV="1">
              <a:off x="3580594" y="2420142"/>
              <a:ext cx="1588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31756" name="Oval 8"/>
            <p:cNvSpPr>
              <a:spLocks noChangeArrowheads="1"/>
            </p:cNvSpPr>
            <p:nvPr/>
          </p:nvSpPr>
          <p:spPr bwMode="auto">
            <a:xfrm>
              <a:off x="5524488" y="3143248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d-ID" b="1"/>
                <a:t>2</a:t>
              </a:r>
              <a:endParaRPr lang="en-US" b="1"/>
            </a:p>
          </p:txBody>
        </p:sp>
        <p:cxnSp>
          <p:nvCxnSpPr>
            <p:cNvPr id="31757" name="AutoShape 9"/>
            <p:cNvCxnSpPr>
              <a:cxnSpLocks noChangeShapeType="1"/>
              <a:endCxn id="31756" idx="0"/>
            </p:cNvCxnSpPr>
            <p:nvPr/>
          </p:nvCxnSpPr>
          <p:spPr bwMode="auto">
            <a:xfrm rot="5400000" flipV="1">
              <a:off x="5028394" y="2418555"/>
              <a:ext cx="1587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31758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3580594" y="2813959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cxnSp>
          <p:nvCxnSpPr>
            <p:cNvPr id="31759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5028394" y="2813959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sp>
          <p:nvSpPr>
            <p:cNvPr id="31760" name="Rectangle 41"/>
            <p:cNvSpPr>
              <a:spLocks noChangeArrowheads="1"/>
            </p:cNvSpPr>
            <p:nvPr/>
          </p:nvSpPr>
          <p:spPr bwMode="auto">
            <a:xfrm>
              <a:off x="3357553" y="2357430"/>
              <a:ext cx="491993" cy="418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b</a:t>
              </a:r>
              <a:r>
                <a:rPr lang="id-ID" sz="1600" b="1"/>
                <a:t>o</a:t>
              </a:r>
              <a:endParaRPr lang="id-ID" b="1"/>
            </a:p>
          </p:txBody>
        </p:sp>
        <p:sp>
          <p:nvSpPr>
            <p:cNvPr id="31761" name="Rectangle 42"/>
            <p:cNvSpPr>
              <a:spLocks noChangeArrowheads="1"/>
            </p:cNvSpPr>
            <p:nvPr/>
          </p:nvSpPr>
          <p:spPr bwMode="auto">
            <a:xfrm>
              <a:off x="4857752" y="2357430"/>
              <a:ext cx="479747" cy="418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b</a:t>
              </a:r>
              <a:r>
                <a:rPr lang="id-ID" sz="1600" b="1"/>
                <a:t>1</a:t>
              </a:r>
              <a:endParaRPr lang="id-ID" b="1"/>
            </a:p>
          </p:txBody>
        </p:sp>
        <p:sp>
          <p:nvSpPr>
            <p:cNvPr id="31762" name="Rectangle 45"/>
            <p:cNvSpPr>
              <a:spLocks noChangeArrowheads="1"/>
            </p:cNvSpPr>
            <p:nvPr/>
          </p:nvSpPr>
          <p:spPr bwMode="auto">
            <a:xfrm>
              <a:off x="4812107" y="3894028"/>
              <a:ext cx="479747" cy="418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d</a:t>
              </a:r>
              <a:r>
                <a:rPr lang="id-ID" sz="1600" b="1"/>
                <a:t>2</a:t>
              </a:r>
              <a:endParaRPr lang="id-ID" b="1"/>
            </a:p>
          </p:txBody>
        </p:sp>
        <p:sp>
          <p:nvSpPr>
            <p:cNvPr id="31763" name="Rectangle 48"/>
            <p:cNvSpPr>
              <a:spLocks noChangeArrowheads="1"/>
            </p:cNvSpPr>
            <p:nvPr/>
          </p:nvSpPr>
          <p:spPr bwMode="auto">
            <a:xfrm>
              <a:off x="3357553" y="3929066"/>
              <a:ext cx="479747" cy="418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d</a:t>
              </a:r>
              <a:r>
                <a:rPr lang="id-ID" sz="1600" b="1"/>
                <a:t>1</a:t>
              </a:r>
              <a:endParaRPr lang="id-ID" b="1"/>
            </a:p>
          </p:txBody>
        </p:sp>
      </p:grpSp>
    </p:spTree>
    <p:extLst>
      <p:ext uri="{BB962C8B-B14F-4D97-AF65-F5344CB8AC3E}">
        <p14:creationId xmlns:p14="http://schemas.microsoft.com/office/powerpoint/2010/main" val="297435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357563" y="3357563"/>
            <a:ext cx="2928937" cy="8572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CBCA5D2C-FE58-4067-954A-13BAE2889EF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Distribusi Poisson (2)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428750"/>
            <a:ext cx="8229600" cy="48577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FF0000"/>
                </a:solidFill>
              </a:rPr>
              <a:t>Persamaan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kesetimbangan</a:t>
            </a:r>
            <a:endParaRPr lang="id-ID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5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kesetimbangan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,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kesetimbangannya</a:t>
            </a:r>
            <a:r>
              <a:rPr lang="en-US" dirty="0"/>
              <a:t> :</a:t>
            </a:r>
            <a:endParaRPr lang="id-ID" dirty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dirty="0"/>
              <a:t>b</a:t>
            </a:r>
            <a:r>
              <a:rPr lang="en-US" baseline="-25000" dirty="0"/>
              <a:t>n-1</a:t>
            </a:r>
            <a:r>
              <a:rPr lang="en-US" dirty="0"/>
              <a:t>P(</a:t>
            </a:r>
            <a:r>
              <a:rPr lang="id-ID" dirty="0"/>
              <a:t>n-1</a:t>
            </a:r>
            <a:r>
              <a:rPr lang="en-US" dirty="0"/>
              <a:t>) =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 err="1"/>
              <a:t>P</a:t>
            </a:r>
            <a:r>
              <a:rPr lang="en-US" dirty="0"/>
              <a:t>(n)</a:t>
            </a:r>
            <a:endParaRPr lang="id-ID" dirty="0"/>
          </a:p>
          <a:p>
            <a:pPr lvl="1" algn="ctr">
              <a:lnSpc>
                <a:spcPct val="90000"/>
              </a:lnSpc>
              <a:buFontTx/>
              <a:buNone/>
            </a:pPr>
            <a:endParaRPr lang="id-ID" sz="2000" dirty="0"/>
          </a:p>
          <a:p>
            <a:pPr lvl="1">
              <a:lnSpc>
                <a:spcPct val="90000"/>
              </a:lnSpc>
            </a:pPr>
            <a:r>
              <a:rPr lang="en-US" dirty="0"/>
              <a:t>Kita </a:t>
            </a:r>
            <a:r>
              <a:rPr lang="en-US" dirty="0" err="1"/>
              <a:t>tinjau</a:t>
            </a:r>
            <a:r>
              <a:rPr lang="en-US" dirty="0"/>
              <a:t> </a:t>
            </a:r>
            <a:r>
              <a:rPr lang="en-US" dirty="0" err="1"/>
              <a:t>koeffisien</a:t>
            </a:r>
            <a:r>
              <a:rPr lang="en-US" dirty="0"/>
              <a:t> </a:t>
            </a:r>
            <a:r>
              <a:rPr lang="en-US" dirty="0" err="1"/>
              <a:t>kelahiran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kematian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b</a:t>
            </a:r>
            <a:r>
              <a:rPr lang="en-US" baseline="-25000" dirty="0"/>
              <a:t>i</a:t>
            </a:r>
            <a:r>
              <a:rPr lang="en-US" dirty="0"/>
              <a:t> (</a:t>
            </a:r>
            <a:r>
              <a:rPr lang="en-US" dirty="0" err="1"/>
              <a:t>koeffisien</a:t>
            </a:r>
            <a:r>
              <a:rPr lang="en-US" dirty="0"/>
              <a:t> </a:t>
            </a:r>
            <a:r>
              <a:rPr lang="en-US" dirty="0" err="1"/>
              <a:t>kelahiran</a:t>
            </a:r>
            <a:r>
              <a:rPr lang="en-US" dirty="0"/>
              <a:t>)= a = </a:t>
            </a:r>
            <a:r>
              <a:rPr lang="en-US" dirty="0">
                <a:latin typeface="Symbol" pitchFamily="18" charset="2"/>
              </a:rPr>
              <a:t>l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d</a:t>
            </a:r>
            <a:r>
              <a:rPr lang="en-US" baseline="-25000" dirty="0" err="1"/>
              <a:t>i</a:t>
            </a:r>
            <a:r>
              <a:rPr lang="en-US" dirty="0"/>
              <a:t> (</a:t>
            </a:r>
            <a:r>
              <a:rPr lang="en-US" dirty="0" err="1"/>
              <a:t>koeffisien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):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lamanya</a:t>
            </a:r>
            <a:r>
              <a:rPr lang="en-US" dirty="0"/>
              <a:t> </a:t>
            </a:r>
            <a:r>
              <a:rPr lang="en-US" dirty="0" err="1"/>
              <a:t>pendudukan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id-ID" dirty="0"/>
              <a:t>d</a:t>
            </a:r>
            <a:r>
              <a:rPr lang="en-US" dirty="0" err="1"/>
              <a:t>istribusi</a:t>
            </a:r>
            <a:r>
              <a:rPr lang="en-US" dirty="0"/>
              <a:t> </a:t>
            </a:r>
            <a:r>
              <a:rPr lang="en-US" dirty="0" err="1"/>
              <a:t>eksponensial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sebanding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pendudukan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1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BD1EC33A-BB11-49A1-BF6F-E17BB612E4D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Distribusi</a:t>
            </a:r>
            <a:r>
              <a:rPr lang="en-US" dirty="0"/>
              <a:t> Poisson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Kondisi sistem 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Kedatangan panggilan acak (random arrival) dan independent satu sama lain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Jumlah sumber panggilan tak terhingga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Laju rata-rata datangnya panggilan konstan (a=</a:t>
            </a:r>
            <a:r>
              <a:rPr lang="en-US" sz="2400">
                <a:latin typeface="Symbol" pitchFamily="18" charset="2"/>
              </a:rPr>
              <a:t>l</a:t>
            </a:r>
            <a:r>
              <a:rPr lang="en-US" sz="240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Tak tergantung jumlah pendudukan yang sudah ada karena sumber panggilan tak terhingga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Jumlah saluran yang melayani tak terhingga dan merupakan berkas sempurna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Setiap panggilan yang datang selalu dapat dilayani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Pola waktu pendudukan terdistribusi exponensial negatif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Waktu pendudukan rata-rata = h = 1/</a:t>
            </a:r>
            <a:r>
              <a:rPr lang="en-US" sz="2000">
                <a:latin typeface="Symbol" pitchFamily="18" charset="2"/>
              </a:rPr>
              <a:t>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Harga rata-rata trafik sama dengan harga variansinya</a:t>
            </a:r>
          </a:p>
        </p:txBody>
      </p:sp>
    </p:spTree>
    <p:extLst>
      <p:ext uri="{BB962C8B-B14F-4D97-AF65-F5344CB8AC3E}">
        <p14:creationId xmlns:p14="http://schemas.microsoft.com/office/powerpoint/2010/main" val="145048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31F5D4EA-EC62-4F30-819F-12C674E00FA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Distribusi</a:t>
            </a:r>
            <a:r>
              <a:rPr lang="en-US" dirty="0"/>
              <a:t> Poisson (</a:t>
            </a:r>
            <a:r>
              <a:rPr lang="id-ID" dirty="0"/>
              <a:t>1</a:t>
            </a:r>
            <a:r>
              <a:rPr lang="en-US" dirty="0"/>
              <a:t>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37878"/>
            <a:ext cx="9144000" cy="3143250"/>
          </a:xfrm>
        </p:spPr>
        <p:txBody>
          <a:bodyPr/>
          <a:lstStyle/>
          <a:p>
            <a:pPr lvl="1"/>
            <a:r>
              <a:rPr lang="en-US" sz="2400" dirty="0"/>
              <a:t>Kita </a:t>
            </a:r>
            <a:r>
              <a:rPr lang="en-US" sz="2400" dirty="0" err="1"/>
              <a:t>tinjau</a:t>
            </a:r>
            <a:r>
              <a:rPr lang="en-US" sz="2400" dirty="0"/>
              <a:t> </a:t>
            </a:r>
            <a:r>
              <a:rPr lang="en-US" sz="2400" dirty="0" err="1"/>
              <a:t>berkas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yang </a:t>
            </a:r>
            <a:r>
              <a:rPr lang="en-US" sz="2400" dirty="0" err="1"/>
              <a:t>diduduki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n;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munculkan</a:t>
            </a:r>
            <a:r>
              <a:rPr lang="en-US" sz="2400" dirty="0"/>
              <a:t> </a:t>
            </a:r>
            <a:r>
              <a:rPr lang="en-US" sz="2400" dirty="0" err="1"/>
              <a:t>pertanyaan</a:t>
            </a:r>
            <a:r>
              <a:rPr lang="en-US" sz="2400" dirty="0"/>
              <a:t> : </a:t>
            </a:r>
            <a:r>
              <a:rPr lang="en-US" sz="2400" i="1" dirty="0" err="1"/>
              <a:t>berapa</a:t>
            </a:r>
            <a:r>
              <a:rPr lang="en-US" sz="2400" i="1" dirty="0"/>
              <a:t> </a:t>
            </a:r>
            <a:r>
              <a:rPr lang="en-US" sz="2400" i="1" dirty="0" err="1"/>
              <a:t>probabilitas</a:t>
            </a:r>
            <a:r>
              <a:rPr lang="en-US" sz="2400" i="1" dirty="0"/>
              <a:t> </a:t>
            </a:r>
            <a:r>
              <a:rPr lang="en-US" sz="2400" i="1" dirty="0" err="1"/>
              <a:t>sembarang</a:t>
            </a:r>
            <a:r>
              <a:rPr lang="en-US" sz="2400" i="1" dirty="0"/>
              <a:t> </a:t>
            </a:r>
            <a:r>
              <a:rPr lang="en-US" sz="2400" i="1" dirty="0" err="1"/>
              <a:t>satu</a:t>
            </a:r>
            <a:r>
              <a:rPr lang="en-US" sz="2400" i="1" dirty="0"/>
              <a:t> </a:t>
            </a:r>
            <a:r>
              <a:rPr lang="en-US" sz="2400" i="1" dirty="0" err="1"/>
              <a:t>pendudukan</a:t>
            </a:r>
            <a:r>
              <a:rPr lang="en-US" sz="2400" i="1" dirty="0"/>
              <a:t> </a:t>
            </a:r>
            <a:r>
              <a:rPr lang="en-US" sz="2400" i="1" dirty="0" err="1"/>
              <a:t>berakhir</a:t>
            </a:r>
            <a:r>
              <a:rPr lang="en-US" sz="2400" i="1" dirty="0"/>
              <a:t> </a:t>
            </a:r>
            <a:r>
              <a:rPr lang="en-US" sz="2400" i="1" dirty="0" err="1"/>
              <a:t>dalam</a:t>
            </a:r>
            <a:r>
              <a:rPr lang="en-US" sz="2400" i="1" dirty="0"/>
              <a:t> </a:t>
            </a:r>
            <a:r>
              <a:rPr lang="en-US" sz="2400" i="1" dirty="0" err="1"/>
              <a:t>waktu</a:t>
            </a:r>
            <a:r>
              <a:rPr lang="en-US" sz="2400" i="1" dirty="0"/>
              <a:t> </a:t>
            </a:r>
            <a:r>
              <a:rPr lang="en-US" sz="2400" i="1" dirty="0" err="1"/>
              <a:t>dt</a:t>
            </a:r>
            <a:endParaRPr lang="en-US" sz="2400" dirty="0"/>
          </a:p>
          <a:p>
            <a:pPr lvl="2"/>
            <a:r>
              <a:rPr lang="en-US" sz="2000" dirty="0"/>
              <a:t>Kita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:</a:t>
            </a:r>
          </a:p>
          <a:p>
            <a:pPr lvl="3"/>
            <a:r>
              <a:rPr lang="en-US" sz="1800" dirty="0" err="1"/>
              <a:t>Probabilitas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pendudukan</a:t>
            </a:r>
            <a:r>
              <a:rPr lang="en-US" sz="1800" dirty="0"/>
              <a:t> di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saluran</a:t>
            </a:r>
            <a:r>
              <a:rPr lang="en-US" sz="1800" dirty="0"/>
              <a:t> </a:t>
            </a:r>
            <a:r>
              <a:rPr lang="en-US" sz="1800" dirty="0" err="1"/>
              <a:t>berakhir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dt</a:t>
            </a:r>
            <a:r>
              <a:rPr lang="en-US" sz="1800" dirty="0"/>
              <a:t> = </a:t>
            </a:r>
            <a:r>
              <a:rPr lang="en-US" sz="1800" dirty="0" err="1">
                <a:latin typeface="Symbol" pitchFamily="18" charset="2"/>
              </a:rPr>
              <a:t>m</a:t>
            </a:r>
            <a:r>
              <a:rPr lang="en-US" sz="1800" dirty="0" err="1"/>
              <a:t>dt</a:t>
            </a:r>
            <a:r>
              <a:rPr lang="en-US" sz="1800" dirty="0"/>
              <a:t> (</a:t>
            </a:r>
            <a:r>
              <a:rPr lang="en-US" sz="1800" dirty="0" err="1"/>
              <a:t>distribusi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pendudukan</a:t>
            </a:r>
            <a:r>
              <a:rPr lang="en-US" sz="1800" dirty="0"/>
              <a:t> </a:t>
            </a:r>
            <a:r>
              <a:rPr lang="en-US" sz="1800" dirty="0" err="1"/>
              <a:t>exponensial</a:t>
            </a:r>
            <a:r>
              <a:rPr lang="en-US" sz="1800" dirty="0"/>
              <a:t> </a:t>
            </a:r>
            <a:r>
              <a:rPr lang="en-US" sz="1800" dirty="0" err="1"/>
              <a:t>negatif</a:t>
            </a:r>
            <a:r>
              <a:rPr lang="en-US" sz="1800" dirty="0"/>
              <a:t>)</a:t>
            </a:r>
          </a:p>
          <a:p>
            <a:pPr lvl="3"/>
            <a:r>
              <a:rPr lang="en-US" sz="1800" dirty="0" err="1"/>
              <a:t>Probabilitas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pendudukan</a:t>
            </a:r>
            <a:r>
              <a:rPr lang="en-US" sz="1800" dirty="0"/>
              <a:t> di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saluran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berakhir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dt</a:t>
            </a:r>
            <a:r>
              <a:rPr lang="en-US" sz="1800" dirty="0"/>
              <a:t> = 1- </a:t>
            </a:r>
            <a:r>
              <a:rPr lang="en-US" sz="1800" dirty="0" err="1">
                <a:latin typeface="Symbol" pitchFamily="18" charset="2"/>
              </a:rPr>
              <a:t>m</a:t>
            </a:r>
            <a:r>
              <a:rPr lang="en-US" sz="1800" dirty="0" err="1"/>
              <a:t>dt</a:t>
            </a:r>
            <a:endParaRPr lang="en-US" sz="1800" dirty="0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900113" y="4491038"/>
            <a:ext cx="2819400" cy="0"/>
          </a:xfrm>
          <a:prstGeom prst="lin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900113" y="4795838"/>
            <a:ext cx="2819400" cy="0"/>
          </a:xfrm>
          <a:prstGeom prst="lin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900113" y="5557838"/>
            <a:ext cx="2819400" cy="0"/>
          </a:xfrm>
          <a:prstGeom prst="lin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568325" y="42783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571500" y="46434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571500" y="54054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2070100" y="4905375"/>
            <a:ext cx="249238" cy="590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b="1"/>
              <a:t>.</a:t>
            </a:r>
          </a:p>
          <a:p>
            <a:pPr>
              <a:lnSpc>
                <a:spcPct val="60000"/>
              </a:lnSpc>
            </a:pPr>
            <a:r>
              <a:rPr lang="en-US" b="1"/>
              <a:t>.</a:t>
            </a:r>
          </a:p>
          <a:p>
            <a:pPr>
              <a:lnSpc>
                <a:spcPct val="60000"/>
              </a:lnSpc>
            </a:pPr>
            <a:r>
              <a:rPr lang="en-US" b="1"/>
              <a:t>.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56038" y="4294188"/>
            <a:ext cx="48879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m</a:t>
            </a:r>
            <a:r>
              <a:rPr lang="en-US" sz="1600"/>
              <a:t>dt = </a:t>
            </a:r>
            <a:r>
              <a:rPr lang="en-US" sz="1400"/>
              <a:t>Peluang pendudukan di saluran ini berakhir dalam dt</a:t>
            </a:r>
          </a:p>
        </p:txBody>
      </p:sp>
      <p:sp>
        <p:nvSpPr>
          <p:cNvPr id="34829" name="Text Box 12"/>
          <p:cNvSpPr txBox="1">
            <a:spLocks noChangeArrowheads="1"/>
          </p:cNvSpPr>
          <p:nvPr/>
        </p:nvSpPr>
        <p:spPr bwMode="auto">
          <a:xfrm>
            <a:off x="3703638" y="4611688"/>
            <a:ext cx="5229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1-</a:t>
            </a:r>
            <a:r>
              <a:rPr lang="en-US" sz="1600">
                <a:latin typeface="Symbol" pitchFamily="18" charset="2"/>
              </a:rPr>
              <a:t>m</a:t>
            </a:r>
            <a:r>
              <a:rPr lang="en-US" sz="1600"/>
              <a:t>dt = </a:t>
            </a:r>
            <a:r>
              <a:rPr lang="en-US" sz="1400"/>
              <a:t>Peluang pendudukan di saluran ini tdk berakhir dlm. dt</a:t>
            </a:r>
          </a:p>
        </p:txBody>
      </p:sp>
      <p:sp>
        <p:nvSpPr>
          <p:cNvPr id="34830" name="Text Box 13"/>
          <p:cNvSpPr txBox="1">
            <a:spLocks noChangeArrowheads="1"/>
          </p:cNvSpPr>
          <p:nvPr/>
        </p:nvSpPr>
        <p:spPr bwMode="auto">
          <a:xfrm>
            <a:off x="3702050" y="5329238"/>
            <a:ext cx="5210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1-</a:t>
            </a:r>
            <a:r>
              <a:rPr lang="en-US" sz="1600">
                <a:latin typeface="Symbol" pitchFamily="18" charset="2"/>
              </a:rPr>
              <a:t>m</a:t>
            </a:r>
            <a:r>
              <a:rPr lang="en-US" sz="1600"/>
              <a:t>dt = </a:t>
            </a:r>
            <a:r>
              <a:rPr lang="en-US" sz="1400"/>
              <a:t>Peluang pendudukan di saluran ini tdk berakhir dlm. dt</a:t>
            </a:r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1493838" y="4186238"/>
            <a:ext cx="304800" cy="1752600"/>
          </a:xfrm>
          <a:prstGeom prst="ellips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255838" y="5757863"/>
            <a:ext cx="4551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 saluran yang diduduki dari suatu berkas yang ditinjau</a:t>
            </a: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H="1" flipV="1">
            <a:off x="1798638" y="5786438"/>
            <a:ext cx="381000" cy="152400"/>
          </a:xfrm>
          <a:prstGeom prst="lin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347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E26E34CF-2DD9-48CA-B450-F3C191A566B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Distribusi</a:t>
            </a:r>
            <a:r>
              <a:rPr lang="en-US" dirty="0"/>
              <a:t> Poisson (</a:t>
            </a:r>
            <a:r>
              <a:rPr lang="id-ID" dirty="0"/>
              <a:t>2</a:t>
            </a:r>
            <a:r>
              <a:rPr lang="en-US" dirty="0"/>
              <a:t>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229600" cy="1357312"/>
          </a:xfrm>
        </p:spPr>
        <p:txBody>
          <a:bodyPr>
            <a:normAutofit lnSpcReduction="10000"/>
          </a:bodyPr>
          <a:lstStyle/>
          <a:p>
            <a:r>
              <a:rPr lang="en-US" sz="2800"/>
              <a:t>Peluang bahwa sembarang satu pendudukan berakhir (dan yang lainnya tidak) dalam waktu dt adalah =</a:t>
            </a:r>
          </a:p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89000" y="3414713"/>
            <a:ext cx="3322638" cy="1066800"/>
            <a:chOff x="584" y="1680"/>
            <a:chExt cx="2093" cy="672"/>
          </a:xfrm>
        </p:grpSpPr>
        <p:sp>
          <p:nvSpPr>
            <p:cNvPr id="35854" name="Text Box 4"/>
            <p:cNvSpPr txBox="1">
              <a:spLocks noChangeArrowheads="1"/>
            </p:cNvSpPr>
            <p:nvPr/>
          </p:nvSpPr>
          <p:spPr bwMode="auto">
            <a:xfrm>
              <a:off x="584" y="1680"/>
              <a:ext cx="275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400"/>
                <a:t>(</a:t>
              </a:r>
            </a:p>
          </p:txBody>
        </p:sp>
        <p:sp>
          <p:nvSpPr>
            <p:cNvPr id="35855" name="Text Box 5"/>
            <p:cNvSpPr txBox="1">
              <a:spLocks noChangeArrowheads="1"/>
            </p:cNvSpPr>
            <p:nvPr/>
          </p:nvSpPr>
          <p:spPr bwMode="auto">
            <a:xfrm flipH="1" flipV="1">
              <a:off x="1016" y="1776"/>
              <a:ext cx="275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400"/>
                <a:t>(</a:t>
              </a:r>
            </a:p>
          </p:txBody>
        </p:sp>
        <p:sp>
          <p:nvSpPr>
            <p:cNvPr id="35856" name="Text Box 6"/>
            <p:cNvSpPr txBox="1">
              <a:spLocks noChangeArrowheads="1"/>
            </p:cNvSpPr>
            <p:nvPr/>
          </p:nvSpPr>
          <p:spPr bwMode="auto">
            <a:xfrm>
              <a:off x="811" y="168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n</a:t>
              </a:r>
            </a:p>
          </p:txBody>
        </p:sp>
        <p:sp>
          <p:nvSpPr>
            <p:cNvPr id="35857" name="Text Box 7"/>
            <p:cNvSpPr txBox="1">
              <a:spLocks noChangeArrowheads="1"/>
            </p:cNvSpPr>
            <p:nvPr/>
          </p:nvSpPr>
          <p:spPr bwMode="auto">
            <a:xfrm>
              <a:off x="811" y="2016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5858" name="Text Box 8"/>
            <p:cNvSpPr txBox="1">
              <a:spLocks noChangeArrowheads="1"/>
            </p:cNvSpPr>
            <p:nvPr/>
          </p:nvSpPr>
          <p:spPr bwMode="auto">
            <a:xfrm>
              <a:off x="1185" y="1824"/>
              <a:ext cx="1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Symbol" pitchFamily="18" charset="2"/>
                </a:rPr>
                <a:t>m</a:t>
              </a:r>
              <a:r>
                <a:rPr lang="en-US" sz="2400"/>
                <a:t>dt (1 – </a:t>
              </a:r>
              <a:r>
                <a:rPr lang="en-US" sz="2400">
                  <a:latin typeface="Symbol" pitchFamily="18" charset="2"/>
                </a:rPr>
                <a:t>m</a:t>
              </a:r>
              <a:r>
                <a:rPr lang="en-US" sz="2400"/>
                <a:t>dt ) </a:t>
              </a:r>
              <a:r>
                <a:rPr lang="en-US" sz="2400" baseline="30000"/>
                <a:t>n-1</a:t>
              </a:r>
            </a:p>
          </p:txBody>
        </p:sp>
      </p:grp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643563" y="3490913"/>
            <a:ext cx="5715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372100" y="4694238"/>
            <a:ext cx="3062288" cy="406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 0 bila dt mendekati nol</a:t>
            </a:r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 flipV="1">
            <a:off x="6057900" y="4252913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6856413" y="3643313"/>
            <a:ext cx="1182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= n.</a:t>
            </a:r>
            <a:r>
              <a:rPr lang="en-US" sz="2400">
                <a:latin typeface="Symbol" pitchFamily="18" charset="2"/>
              </a:rPr>
              <a:t>m</a:t>
            </a:r>
            <a:r>
              <a:rPr lang="en-US" sz="2400"/>
              <a:t>dt</a:t>
            </a:r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723900" y="3338513"/>
            <a:ext cx="3429000" cy="114300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952500" y="4837113"/>
            <a:ext cx="2595563" cy="3698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Ingat distribusi binomial</a:t>
            </a:r>
          </a:p>
        </p:txBody>
      </p:sp>
      <p:cxnSp>
        <p:nvCxnSpPr>
          <p:cNvPr id="56338" name="AutoShape 18"/>
          <p:cNvCxnSpPr>
            <a:cxnSpLocks noChangeShapeType="1"/>
            <a:stCxn id="56337" idx="0"/>
            <a:endCxn id="56336" idx="4"/>
          </p:cNvCxnSpPr>
          <p:nvPr/>
        </p:nvCxnSpPr>
        <p:spPr bwMode="auto">
          <a:xfrm rot="5400000" flipH="1" flipV="1">
            <a:off x="2166938" y="4565650"/>
            <a:ext cx="355600" cy="187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</p:cxn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4143375" y="3643313"/>
            <a:ext cx="282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= n.</a:t>
            </a:r>
            <a:r>
              <a:rPr lang="en-US" sz="2400">
                <a:latin typeface="Symbol" pitchFamily="18" charset="2"/>
              </a:rPr>
              <a:t>m</a:t>
            </a:r>
            <a:r>
              <a:rPr lang="en-US" sz="2400"/>
              <a:t>dt.(1- </a:t>
            </a:r>
            <a:r>
              <a:rPr lang="en-US" sz="2400">
                <a:latin typeface="Symbol" pitchFamily="18" charset="2"/>
              </a:rPr>
              <a:t>m</a:t>
            </a:r>
            <a:r>
              <a:rPr lang="en-US" sz="2400"/>
              <a:t>dt ) </a:t>
            </a:r>
            <a:r>
              <a:rPr lang="en-US" sz="2400" baseline="3000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5246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nimBg="1"/>
      <p:bldP spid="56330" grpId="0" animBg="1" autoUpdateAnimBg="0"/>
      <p:bldP spid="56331" grpId="0" animBg="1"/>
      <p:bldP spid="56333" grpId="0" autoUpdateAnimBg="0"/>
      <p:bldP spid="56336" grpId="0" animBg="1"/>
      <p:bldP spid="56337" grpId="0" animBg="1" autoUpdateAnimBg="0"/>
      <p:bldP spid="5633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93AA3F9C-AB80-4A09-88C1-5A29066A44E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Distribusi</a:t>
            </a:r>
            <a:r>
              <a:rPr lang="en-US" dirty="0"/>
              <a:t> Poisson (</a:t>
            </a:r>
            <a:r>
              <a:rPr lang="id-ID" dirty="0"/>
              <a:t>3</a:t>
            </a:r>
            <a:r>
              <a:rPr lang="en-US" dirty="0"/>
              <a:t>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23578"/>
            <a:ext cx="8686800" cy="4857750"/>
          </a:xfrm>
        </p:spPr>
        <p:txBody>
          <a:bodyPr/>
          <a:lstStyle/>
          <a:p>
            <a:r>
              <a:rPr lang="en-US" sz="2400" dirty="0" err="1"/>
              <a:t>Bila</a:t>
            </a:r>
            <a:r>
              <a:rPr lang="en-US" sz="2400" dirty="0"/>
              <a:t> A = </a:t>
            </a:r>
            <a:r>
              <a:rPr lang="en-US" sz="2400" dirty="0" err="1">
                <a:latin typeface="Symbol" pitchFamily="18" charset="2"/>
              </a:rPr>
              <a:t>l</a:t>
            </a:r>
            <a:r>
              <a:rPr lang="en-US" sz="2400" dirty="0" err="1"/>
              <a:t>.h</a:t>
            </a:r>
            <a:r>
              <a:rPr lang="en-US" sz="2400" dirty="0"/>
              <a:t> = </a:t>
            </a:r>
            <a:r>
              <a:rPr lang="en-US" sz="2400" dirty="0">
                <a:latin typeface="Symbol" pitchFamily="18" charset="2"/>
              </a:rPr>
              <a:t>l</a:t>
            </a:r>
            <a:r>
              <a:rPr lang="en-US" sz="2400" dirty="0"/>
              <a:t>/</a:t>
            </a:r>
            <a:r>
              <a:rPr lang="en-US" sz="2400" dirty="0">
                <a:latin typeface="Symbol" pitchFamily="18" charset="2"/>
              </a:rPr>
              <a:t>m</a:t>
            </a:r>
            <a:r>
              <a:rPr lang="en-US" sz="2400" dirty="0"/>
              <a:t> = </a:t>
            </a:r>
            <a:r>
              <a:rPr lang="en-US" sz="2400" dirty="0" err="1"/>
              <a:t>trafik</a:t>
            </a:r>
            <a:r>
              <a:rPr lang="en-US" sz="2400" dirty="0"/>
              <a:t> yang </a:t>
            </a:r>
            <a:r>
              <a:rPr lang="en-US" sz="2400" dirty="0" err="1"/>
              <a:t>ditawarkan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juga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trafik</a:t>
            </a:r>
            <a:r>
              <a:rPr lang="en-US" sz="2400" dirty="0"/>
              <a:t> yang </a:t>
            </a:r>
            <a:r>
              <a:rPr lang="en-US" sz="2400" dirty="0" err="1"/>
              <a:t>dimuat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trafik</a:t>
            </a:r>
            <a:r>
              <a:rPr lang="en-US" sz="2400" dirty="0"/>
              <a:t> </a:t>
            </a:r>
            <a:r>
              <a:rPr lang="en-US" sz="2400" dirty="0" err="1"/>
              <a:t>terdistribusi</a:t>
            </a:r>
            <a:r>
              <a:rPr lang="en-US" sz="2400" dirty="0"/>
              <a:t> Poisson;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memperhatikan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slide </a:t>
            </a:r>
            <a:r>
              <a:rPr lang="id-ID" sz="2400" dirty="0"/>
              <a:t>sebelumnya 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kesetimbangan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  <a:endParaRPr lang="id-ID" sz="2400" dirty="0"/>
          </a:p>
          <a:p>
            <a:endParaRPr lang="en-US" sz="900" dirty="0"/>
          </a:p>
          <a:p>
            <a:pPr lvl="1" algn="ctr">
              <a:buFontTx/>
              <a:buNone/>
            </a:pPr>
            <a:r>
              <a:rPr lang="en-US" sz="2400" dirty="0" err="1">
                <a:latin typeface="Symbol" pitchFamily="18" charset="2"/>
              </a:rPr>
              <a:t>l</a:t>
            </a:r>
            <a:r>
              <a:rPr lang="en-US" sz="2400" dirty="0" err="1"/>
              <a:t>P</a:t>
            </a:r>
            <a:r>
              <a:rPr lang="en-US" sz="2400" dirty="0"/>
              <a:t>(0) = 1</a:t>
            </a:r>
            <a:r>
              <a:rPr lang="en-US" sz="2400" dirty="0">
                <a:latin typeface="Symbol" pitchFamily="18" charset="2"/>
              </a:rPr>
              <a:t>m</a:t>
            </a:r>
            <a:r>
              <a:rPr lang="en-US" sz="2400" dirty="0"/>
              <a:t>P(1)</a:t>
            </a:r>
          </a:p>
          <a:p>
            <a:pPr lvl="1" algn="ctr">
              <a:buFontTx/>
              <a:buNone/>
            </a:pPr>
            <a:r>
              <a:rPr lang="en-US" sz="2400" dirty="0"/>
              <a:t>A.P(0) = 1.P(1)</a:t>
            </a:r>
          </a:p>
          <a:p>
            <a:pPr lvl="1" algn="ctr">
              <a:buFontTx/>
              <a:buNone/>
            </a:pPr>
            <a:r>
              <a:rPr lang="en-US" sz="2400" dirty="0"/>
              <a:t>A.P(1) = 2.P(2)</a:t>
            </a:r>
          </a:p>
          <a:p>
            <a:pPr lvl="1" algn="ctr">
              <a:buFontTx/>
              <a:buNone/>
            </a:pPr>
            <a:r>
              <a:rPr lang="en-US" sz="2400" dirty="0"/>
              <a:t>A.P(2) = 3.P(3)</a:t>
            </a:r>
          </a:p>
          <a:p>
            <a:pPr lvl="1" algn="ctr">
              <a:lnSpc>
                <a:spcPct val="20000"/>
              </a:lnSpc>
              <a:buFontTx/>
              <a:buNone/>
            </a:pPr>
            <a:r>
              <a:rPr lang="en-US" sz="2400" b="1" dirty="0"/>
              <a:t>.</a:t>
            </a:r>
          </a:p>
          <a:p>
            <a:pPr lvl="1" algn="ctr">
              <a:lnSpc>
                <a:spcPct val="20000"/>
              </a:lnSpc>
              <a:buFontTx/>
              <a:buNone/>
            </a:pPr>
            <a:r>
              <a:rPr lang="en-US" sz="2400" b="1" dirty="0"/>
              <a:t>.</a:t>
            </a:r>
          </a:p>
          <a:p>
            <a:pPr lvl="1" algn="ctr">
              <a:lnSpc>
                <a:spcPct val="20000"/>
              </a:lnSpc>
              <a:buFontTx/>
              <a:buNone/>
            </a:pPr>
            <a:r>
              <a:rPr lang="en-US" sz="2400" b="1" dirty="0"/>
              <a:t>.</a:t>
            </a:r>
          </a:p>
          <a:p>
            <a:pPr lvl="1" algn="ctr">
              <a:buFontTx/>
              <a:buNone/>
            </a:pPr>
            <a:r>
              <a:rPr lang="en-US" sz="2400" dirty="0"/>
              <a:t>A.P(n-1) = </a:t>
            </a:r>
            <a:r>
              <a:rPr lang="en-US" sz="2400" dirty="0" err="1"/>
              <a:t>n.P</a:t>
            </a:r>
            <a:r>
              <a:rPr lang="en-US" sz="2400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57750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2714625" y="4572000"/>
            <a:ext cx="2500313" cy="7858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7891" name="Rectangle 37"/>
          <p:cNvSpPr>
            <a:spLocks noChangeArrowheads="1"/>
          </p:cNvSpPr>
          <p:nvPr/>
        </p:nvSpPr>
        <p:spPr bwMode="auto">
          <a:xfrm>
            <a:off x="3617913" y="5529263"/>
            <a:ext cx="1711325" cy="1066800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93410925-16B9-4F89-B247-3D495C8AA19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Distribusi</a:t>
            </a:r>
            <a:r>
              <a:rPr lang="en-US" dirty="0"/>
              <a:t> Poisson (</a:t>
            </a:r>
            <a:r>
              <a:rPr lang="id-ID" dirty="0"/>
              <a:t>4</a:t>
            </a:r>
            <a:r>
              <a:rPr lang="en-US" dirty="0"/>
              <a:t>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447800"/>
            <a:ext cx="8858250" cy="5410200"/>
          </a:xfrm>
        </p:spPr>
        <p:txBody>
          <a:bodyPr/>
          <a:lstStyle/>
          <a:p>
            <a:r>
              <a:rPr lang="en-US" sz="2400"/>
              <a:t>Dari persamaan kesetimbangan tersebut bisa kita peroleh </a:t>
            </a:r>
          </a:p>
          <a:p>
            <a:endParaRPr lang="en-US" sz="2000"/>
          </a:p>
          <a:p>
            <a:pPr>
              <a:buFontTx/>
              <a:buNone/>
            </a:pPr>
            <a:r>
              <a:rPr lang="en-US" sz="2000"/>
              <a:t>	P(n) =       </a:t>
            </a:r>
            <a:r>
              <a:rPr lang="id-ID" sz="2000"/>
              <a:t>  </a:t>
            </a:r>
            <a:r>
              <a:rPr lang="en-US" sz="2000"/>
              <a:t>P(n-1) </a:t>
            </a:r>
            <a:r>
              <a:rPr lang="id-ID" sz="2000"/>
              <a:t> </a:t>
            </a:r>
            <a:r>
              <a:rPr lang="en-US" sz="2000"/>
              <a:t>=              </a:t>
            </a:r>
            <a:r>
              <a:rPr lang="id-ID" sz="2000"/>
              <a:t>        </a:t>
            </a:r>
            <a:r>
              <a:rPr lang="en-US" sz="2000"/>
              <a:t>P(n-2)=                      </a:t>
            </a:r>
            <a:r>
              <a:rPr lang="id-ID" sz="2000"/>
              <a:t>       </a:t>
            </a:r>
            <a:r>
              <a:rPr lang="en-US" sz="2000"/>
              <a:t>P(n-3)</a:t>
            </a:r>
            <a:r>
              <a:rPr lang="id-ID" sz="2000"/>
              <a:t>  </a:t>
            </a:r>
            <a:r>
              <a:rPr lang="en-US" sz="2000"/>
              <a:t>=</a:t>
            </a:r>
            <a:r>
              <a:rPr lang="id-ID" sz="2000"/>
              <a:t> </a:t>
            </a:r>
            <a:r>
              <a:rPr lang="en-US" sz="2000"/>
              <a:t> … </a:t>
            </a:r>
            <a:r>
              <a:rPr lang="id-ID" sz="2000"/>
              <a:t>  </a:t>
            </a:r>
            <a:r>
              <a:rPr lang="en-US" sz="2000"/>
              <a:t>=      </a:t>
            </a:r>
            <a:r>
              <a:rPr lang="id-ID" sz="2000"/>
              <a:t>    </a:t>
            </a:r>
            <a:r>
              <a:rPr lang="en-US" sz="2000"/>
              <a:t>P(0)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r>
              <a:rPr lang="en-US" sz="2000"/>
              <a:t>Jadi </a:t>
            </a:r>
            <a:r>
              <a:rPr lang="id-ID" sz="2000"/>
              <a:t>  </a:t>
            </a:r>
            <a:r>
              <a:rPr lang="en-US" sz="2000"/>
              <a:t>P(n) =      </a:t>
            </a:r>
            <a:r>
              <a:rPr lang="id-ID" sz="2000"/>
              <a:t>   </a:t>
            </a:r>
            <a:r>
              <a:rPr lang="en-US" sz="2000"/>
              <a:t>P(0)</a:t>
            </a:r>
          </a:p>
          <a:p>
            <a:endParaRPr lang="en-US" sz="2000"/>
          </a:p>
          <a:p>
            <a:r>
              <a:rPr lang="en-US" sz="2000"/>
              <a:t>Mencari P(0) :</a:t>
            </a:r>
          </a:p>
          <a:p>
            <a:endParaRPr lang="en-US" sz="2000"/>
          </a:p>
          <a:p>
            <a:pPr lvl="1"/>
            <a:r>
              <a:rPr lang="en-US" sz="1800"/>
              <a:t>1 =      P(i) = P(0) { 1</a:t>
            </a:r>
            <a:r>
              <a:rPr lang="id-ID" sz="1800"/>
              <a:t> </a:t>
            </a:r>
            <a:r>
              <a:rPr lang="en-US" sz="1800"/>
              <a:t>+A</a:t>
            </a:r>
            <a:r>
              <a:rPr lang="id-ID" sz="1800"/>
              <a:t> </a:t>
            </a:r>
            <a:r>
              <a:rPr lang="en-US" sz="1800"/>
              <a:t>+</a:t>
            </a:r>
            <a:r>
              <a:rPr lang="id-ID" sz="1800"/>
              <a:t>  </a:t>
            </a:r>
            <a:r>
              <a:rPr lang="en-US" sz="1800"/>
              <a:t>      </a:t>
            </a:r>
            <a:r>
              <a:rPr lang="id-ID" sz="1800"/>
              <a:t>  </a:t>
            </a:r>
            <a:r>
              <a:rPr lang="en-US" sz="1800"/>
              <a:t>+      </a:t>
            </a:r>
            <a:r>
              <a:rPr lang="id-ID" sz="1800"/>
              <a:t>      </a:t>
            </a:r>
            <a:r>
              <a:rPr lang="en-US" sz="1800"/>
              <a:t>+</a:t>
            </a:r>
            <a:r>
              <a:rPr lang="id-ID" sz="1800"/>
              <a:t>  </a:t>
            </a:r>
            <a:r>
              <a:rPr lang="en-US" sz="1800"/>
              <a:t>… </a:t>
            </a:r>
            <a:r>
              <a:rPr lang="id-ID" sz="1800"/>
              <a:t>  </a:t>
            </a:r>
            <a:r>
              <a:rPr lang="en-US" sz="1800"/>
              <a:t> } = </a:t>
            </a:r>
            <a:r>
              <a:rPr lang="id-ID" sz="1800"/>
              <a:t>  </a:t>
            </a:r>
            <a:r>
              <a:rPr lang="en-US" sz="1800"/>
              <a:t>P(0).e</a:t>
            </a:r>
            <a:r>
              <a:rPr lang="en-US" sz="1800" baseline="30000"/>
              <a:t>A</a:t>
            </a:r>
            <a:r>
              <a:rPr lang="en-US" sz="1800"/>
              <a:t> </a:t>
            </a:r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r>
              <a:rPr lang="en-US" sz="2000"/>
              <a:t>Jadi P(0) = e-</a:t>
            </a:r>
            <a:r>
              <a:rPr lang="en-US" sz="2000" baseline="30000"/>
              <a:t>A</a:t>
            </a:r>
            <a:r>
              <a:rPr lang="en-US" sz="2000"/>
              <a:t>, maka : </a:t>
            </a:r>
            <a:r>
              <a:rPr lang="id-ID" sz="2000"/>
              <a:t>      </a:t>
            </a:r>
            <a:r>
              <a:rPr lang="en-US" sz="2000"/>
              <a:t>P(n) =       </a:t>
            </a:r>
            <a:r>
              <a:rPr lang="id-ID" sz="2000"/>
              <a:t>   </a:t>
            </a:r>
            <a:r>
              <a:rPr lang="en-US" sz="2000"/>
              <a:t>e</a:t>
            </a:r>
            <a:r>
              <a:rPr lang="en-US" sz="2000" baseline="30000"/>
              <a:t>-A</a:t>
            </a:r>
            <a:r>
              <a:rPr lang="en-US" sz="2000"/>
              <a:t>  </a:t>
            </a:r>
            <a:r>
              <a:rPr lang="id-ID" sz="2000"/>
              <a:t>      </a:t>
            </a:r>
            <a:r>
              <a:rPr lang="en-US" sz="2000"/>
              <a:t>untuk n = 0,1,2,3,…</a:t>
            </a:r>
            <a:endParaRPr lang="en-US" sz="2000" baseline="30000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1409700" y="20669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7896" name="Line 5"/>
          <p:cNvSpPr>
            <a:spLocks noChangeShapeType="1"/>
          </p:cNvSpPr>
          <p:nvPr/>
        </p:nvSpPr>
        <p:spPr bwMode="auto">
          <a:xfrm>
            <a:off x="1404938" y="2409825"/>
            <a:ext cx="3111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7897" name="Rectangle 6"/>
          <p:cNvSpPr>
            <a:spLocks noChangeArrowheads="1"/>
          </p:cNvSpPr>
          <p:nvPr/>
        </p:nvSpPr>
        <p:spPr bwMode="auto">
          <a:xfrm>
            <a:off x="1409700" y="2424113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37898" name="Rectangle 7"/>
          <p:cNvSpPr>
            <a:spLocks noChangeArrowheads="1"/>
          </p:cNvSpPr>
          <p:nvPr/>
        </p:nvSpPr>
        <p:spPr bwMode="auto">
          <a:xfrm>
            <a:off x="3124200" y="2066925"/>
            <a:ext cx="433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30000"/>
              <a:t>2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2879725" y="2389188"/>
            <a:ext cx="893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n(n-1)</a:t>
            </a:r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2840038" y="2386013"/>
            <a:ext cx="9334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5338763" y="2066925"/>
            <a:ext cx="433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  <a:r>
              <a:rPr lang="en-US" baseline="30000"/>
              <a:t>3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4929188" y="2435225"/>
            <a:ext cx="1335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n(n-1)(n-2)</a:t>
            </a:r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4784725" y="2432050"/>
            <a:ext cx="14795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7929563" y="2071688"/>
            <a:ext cx="43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30000"/>
              <a:t>n</a:t>
            </a:r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7929563" y="2457450"/>
            <a:ext cx="3111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7929563" y="2482850"/>
            <a:ext cx="425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n!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28813" y="3143250"/>
            <a:ext cx="438150" cy="754063"/>
            <a:chOff x="1254" y="1537"/>
            <a:chExt cx="270" cy="475"/>
          </a:xfrm>
        </p:grpSpPr>
        <p:sp>
          <p:nvSpPr>
            <p:cNvPr id="37924" name="Rectangle 18"/>
            <p:cNvSpPr>
              <a:spLocks noChangeArrowheads="1"/>
            </p:cNvSpPr>
            <p:nvPr/>
          </p:nvSpPr>
          <p:spPr bwMode="auto">
            <a:xfrm>
              <a:off x="1254" y="1537"/>
              <a:ext cx="2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n</a:t>
              </a:r>
            </a:p>
          </p:txBody>
        </p:sp>
        <p:sp>
          <p:nvSpPr>
            <p:cNvPr id="37925" name="Line 19"/>
            <p:cNvSpPr>
              <a:spLocks noChangeShapeType="1"/>
            </p:cNvSpPr>
            <p:nvPr/>
          </p:nvSpPr>
          <p:spPr bwMode="auto">
            <a:xfrm>
              <a:off x="1274" y="175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7926" name="Rectangle 20"/>
            <p:cNvSpPr>
              <a:spLocks noChangeArrowheads="1"/>
            </p:cNvSpPr>
            <p:nvPr/>
          </p:nvSpPr>
          <p:spPr bwMode="auto">
            <a:xfrm>
              <a:off x="1254" y="1762"/>
              <a:ext cx="2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n!</a:t>
              </a:r>
            </a:p>
          </p:txBody>
        </p:sp>
      </p:grpSp>
      <p:sp>
        <p:nvSpPr>
          <p:cNvPr id="37908" name="Rectangle 22"/>
          <p:cNvSpPr>
            <a:spLocks noChangeArrowheads="1"/>
          </p:cNvSpPr>
          <p:nvPr/>
        </p:nvSpPr>
        <p:spPr bwMode="auto">
          <a:xfrm>
            <a:off x="1282700" y="4614863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ym typeface="Symbol" pitchFamily="18" charset="2"/>
              </a:rPr>
              <a:t></a:t>
            </a:r>
          </a:p>
        </p:txBody>
      </p:sp>
      <p:sp>
        <p:nvSpPr>
          <p:cNvPr id="37909" name="Text Box 23"/>
          <p:cNvSpPr txBox="1">
            <a:spLocks noChangeArrowheads="1"/>
          </p:cNvSpPr>
          <p:nvPr/>
        </p:nvSpPr>
        <p:spPr bwMode="auto">
          <a:xfrm>
            <a:off x="1266825" y="5103813"/>
            <a:ext cx="4683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i=0</a:t>
            </a:r>
          </a:p>
        </p:txBody>
      </p:sp>
      <p:sp>
        <p:nvSpPr>
          <p:cNvPr id="37910" name="Text Box 24"/>
          <p:cNvSpPr txBox="1">
            <a:spLocks noChangeArrowheads="1"/>
          </p:cNvSpPr>
          <p:nvPr/>
        </p:nvSpPr>
        <p:spPr bwMode="auto">
          <a:xfrm>
            <a:off x="1360488" y="4459288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</a:t>
            </a:r>
            <a:endParaRPr lang="en-US" sz="1600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429000" y="4643438"/>
            <a:ext cx="500063" cy="723900"/>
            <a:chOff x="1114" y="1547"/>
            <a:chExt cx="251" cy="456"/>
          </a:xfrm>
        </p:grpSpPr>
        <p:sp>
          <p:nvSpPr>
            <p:cNvPr id="37921" name="Rectangle 26"/>
            <p:cNvSpPr>
              <a:spLocks noChangeArrowheads="1"/>
            </p:cNvSpPr>
            <p:nvPr/>
          </p:nvSpPr>
          <p:spPr bwMode="auto">
            <a:xfrm>
              <a:off x="1114" y="1547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2</a:t>
              </a:r>
            </a:p>
          </p:txBody>
        </p:sp>
        <p:sp>
          <p:nvSpPr>
            <p:cNvPr id="37922" name="Line 27"/>
            <p:cNvSpPr>
              <a:spLocks noChangeShapeType="1"/>
            </p:cNvSpPr>
            <p:nvPr/>
          </p:nvSpPr>
          <p:spPr bwMode="auto">
            <a:xfrm>
              <a:off x="1114" y="1772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7923" name="Rectangle 28"/>
            <p:cNvSpPr>
              <a:spLocks noChangeArrowheads="1"/>
            </p:cNvSpPr>
            <p:nvPr/>
          </p:nvSpPr>
          <p:spPr bwMode="auto">
            <a:xfrm>
              <a:off x="1114" y="1772"/>
              <a:ext cx="2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2!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067175" y="4598988"/>
            <a:ext cx="406400" cy="777875"/>
            <a:chOff x="1274" y="1522"/>
            <a:chExt cx="251" cy="490"/>
          </a:xfrm>
        </p:grpSpPr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1274" y="1522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3</a:t>
              </a:r>
            </a:p>
          </p:txBody>
        </p:sp>
        <p:sp>
          <p:nvSpPr>
            <p:cNvPr id="37919" name="Line 31"/>
            <p:cNvSpPr>
              <a:spLocks noChangeShapeType="1"/>
            </p:cNvSpPr>
            <p:nvPr/>
          </p:nvSpPr>
          <p:spPr bwMode="auto">
            <a:xfrm>
              <a:off x="1274" y="175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7920" name="Rectangle 32"/>
            <p:cNvSpPr>
              <a:spLocks noChangeArrowheads="1"/>
            </p:cNvSpPr>
            <p:nvPr/>
          </p:nvSpPr>
          <p:spPr bwMode="auto">
            <a:xfrm>
              <a:off x="1274" y="1781"/>
              <a:ext cx="2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3!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4429125" y="5572125"/>
            <a:ext cx="438150" cy="808038"/>
            <a:chOff x="1274" y="1507"/>
            <a:chExt cx="270" cy="509"/>
          </a:xfrm>
        </p:grpSpPr>
        <p:sp>
          <p:nvSpPr>
            <p:cNvPr id="37915" name="Rectangle 34"/>
            <p:cNvSpPr>
              <a:spLocks noChangeArrowheads="1"/>
            </p:cNvSpPr>
            <p:nvPr/>
          </p:nvSpPr>
          <p:spPr bwMode="auto">
            <a:xfrm>
              <a:off x="1274" y="1507"/>
              <a:ext cx="2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30000"/>
                <a:t>n</a:t>
              </a:r>
            </a:p>
          </p:txBody>
        </p:sp>
        <p:sp>
          <p:nvSpPr>
            <p:cNvPr id="37916" name="Line 35"/>
            <p:cNvSpPr>
              <a:spLocks noChangeShapeType="1"/>
            </p:cNvSpPr>
            <p:nvPr/>
          </p:nvSpPr>
          <p:spPr bwMode="auto">
            <a:xfrm>
              <a:off x="1274" y="175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7917" name="Rectangle 36"/>
            <p:cNvSpPr>
              <a:spLocks noChangeArrowheads="1"/>
            </p:cNvSpPr>
            <p:nvPr/>
          </p:nvSpPr>
          <p:spPr bwMode="auto">
            <a:xfrm>
              <a:off x="1274" y="1766"/>
              <a:ext cx="2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n!</a:t>
              </a:r>
            </a:p>
          </p:txBody>
        </p:sp>
      </p:grpSp>
      <p:sp>
        <p:nvSpPr>
          <p:cNvPr id="47" name="Freeform 46"/>
          <p:cNvSpPr/>
          <p:nvPr/>
        </p:nvSpPr>
        <p:spPr>
          <a:xfrm>
            <a:off x="4533900" y="3863975"/>
            <a:ext cx="1506538" cy="927100"/>
          </a:xfrm>
          <a:custGeom>
            <a:avLst/>
            <a:gdLst>
              <a:gd name="connsiteX0" fmla="*/ 0 w 1506829"/>
              <a:gd name="connsiteY0" fmla="*/ 772732 h 927279"/>
              <a:gd name="connsiteX1" fmla="*/ 540913 w 1506829"/>
              <a:gd name="connsiteY1" fmla="*/ 25758 h 927279"/>
              <a:gd name="connsiteX2" fmla="*/ 1506829 w 1506829"/>
              <a:gd name="connsiteY2" fmla="*/ 927279 h 92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6829" h="927279">
                <a:moveTo>
                  <a:pt x="0" y="772732"/>
                </a:moveTo>
                <a:cubicBezTo>
                  <a:pt x="144887" y="386366"/>
                  <a:pt x="289775" y="0"/>
                  <a:pt x="540913" y="25758"/>
                </a:cubicBezTo>
                <a:cubicBezTo>
                  <a:pt x="792051" y="51516"/>
                  <a:pt x="1149440" y="489397"/>
                  <a:pt x="1506829" y="927279"/>
                </a:cubicBezTo>
              </a:path>
            </a:pathLst>
          </a:cu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039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19F8CF4F-38E0-4E31-BBCA-942019FFE2D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Distribusi</a:t>
            </a:r>
            <a:r>
              <a:rPr lang="en-US" dirty="0"/>
              <a:t> Poisson (</a:t>
            </a:r>
            <a:r>
              <a:rPr lang="id-ID" dirty="0"/>
              <a:t>5</a:t>
            </a:r>
            <a:r>
              <a:rPr lang="en-US" dirty="0"/>
              <a:t>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28750"/>
            <a:ext cx="8229600" cy="1971675"/>
          </a:xfrm>
        </p:spPr>
        <p:txBody>
          <a:bodyPr>
            <a:normAutofit lnSpcReduction="10000"/>
          </a:bodyPr>
          <a:lstStyle/>
          <a:p>
            <a:r>
              <a:rPr lang="en-US" sz="2400"/>
              <a:t>Trafik yang memenuhi distribusi Poisson disebut juga </a:t>
            </a:r>
            <a:r>
              <a:rPr lang="en-US" sz="2400" i="1"/>
              <a:t>Pure Chance Traffic</a:t>
            </a:r>
            <a:r>
              <a:rPr lang="en-US" sz="2400"/>
              <a:t> atau </a:t>
            </a:r>
            <a:r>
              <a:rPr lang="en-US" sz="2400" i="1"/>
              <a:t>Kedatangan Acak (Random Arrival)</a:t>
            </a:r>
            <a:endParaRPr lang="en-US" sz="2400"/>
          </a:p>
          <a:p>
            <a:r>
              <a:rPr lang="en-US" sz="2400"/>
              <a:t>Ciri penting distribusi Poisson : Harga rata-rata sama dengan variansinya</a:t>
            </a:r>
          </a:p>
          <a:p>
            <a:r>
              <a:rPr lang="en-US" sz="2400"/>
              <a:t>Diagram transisi kondisinya :</a:t>
            </a: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1000125" y="4691063"/>
            <a:ext cx="457200" cy="3810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2447925" y="4691063"/>
            <a:ext cx="457200" cy="3810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cxnSp>
        <p:nvCxnSpPr>
          <p:cNvPr id="38919" name="AutoShape 6"/>
          <p:cNvCxnSpPr>
            <a:cxnSpLocks noChangeShapeType="1"/>
            <a:stCxn id="38917" idx="0"/>
            <a:endCxn id="38918" idx="0"/>
          </p:cNvCxnSpPr>
          <p:nvPr/>
        </p:nvCxnSpPr>
        <p:spPr bwMode="auto">
          <a:xfrm rot="5400000" flipV="1">
            <a:off x="1951831" y="3967957"/>
            <a:ext cx="1587" cy="1447800"/>
          </a:xfrm>
          <a:prstGeom prst="curvedConnector3">
            <a:avLst>
              <a:gd name="adj1" fmla="val -244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3895725" y="4691063"/>
            <a:ext cx="457200" cy="3810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cxnSp>
        <p:nvCxnSpPr>
          <p:cNvPr id="38921" name="AutoShape 9"/>
          <p:cNvCxnSpPr>
            <a:cxnSpLocks noChangeShapeType="1"/>
            <a:endCxn id="38920" idx="0"/>
          </p:cNvCxnSpPr>
          <p:nvPr/>
        </p:nvCxnSpPr>
        <p:spPr bwMode="auto">
          <a:xfrm rot="5400000" flipV="1">
            <a:off x="3399631" y="3966369"/>
            <a:ext cx="1588" cy="1447800"/>
          </a:xfrm>
          <a:prstGeom prst="curvedConnector3">
            <a:avLst>
              <a:gd name="adj1" fmla="val -244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38922" name="Freeform 11"/>
          <p:cNvSpPr>
            <a:spLocks/>
          </p:cNvSpPr>
          <p:nvPr/>
        </p:nvSpPr>
        <p:spPr bwMode="auto">
          <a:xfrm>
            <a:off x="4124325" y="43735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8923" name="Freeform 13"/>
          <p:cNvSpPr>
            <a:spLocks/>
          </p:cNvSpPr>
          <p:nvPr/>
        </p:nvSpPr>
        <p:spPr bwMode="auto">
          <a:xfrm flipH="1">
            <a:off x="5572125" y="43735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8924" name="Freeform 14"/>
          <p:cNvSpPr>
            <a:spLocks/>
          </p:cNvSpPr>
          <p:nvPr/>
        </p:nvSpPr>
        <p:spPr bwMode="auto">
          <a:xfrm flipH="1" flipV="1">
            <a:off x="5572125" y="50593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8925" name="Oval 15"/>
          <p:cNvSpPr>
            <a:spLocks noChangeArrowheads="1"/>
          </p:cNvSpPr>
          <p:nvPr/>
        </p:nvSpPr>
        <p:spPr bwMode="auto">
          <a:xfrm>
            <a:off x="6181725" y="4691063"/>
            <a:ext cx="457200" cy="3810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n</a:t>
            </a:r>
          </a:p>
        </p:txBody>
      </p:sp>
      <p:sp>
        <p:nvSpPr>
          <p:cNvPr id="38926" name="Freeform 16"/>
          <p:cNvSpPr>
            <a:spLocks/>
          </p:cNvSpPr>
          <p:nvPr/>
        </p:nvSpPr>
        <p:spPr bwMode="auto">
          <a:xfrm>
            <a:off x="6410325" y="43735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8927" name="Freeform 17"/>
          <p:cNvSpPr>
            <a:spLocks/>
          </p:cNvSpPr>
          <p:nvPr/>
        </p:nvSpPr>
        <p:spPr bwMode="auto">
          <a:xfrm flipV="1">
            <a:off x="6410325" y="50593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8928" name="Line 18"/>
          <p:cNvSpPr>
            <a:spLocks noChangeShapeType="1"/>
          </p:cNvSpPr>
          <p:nvPr/>
        </p:nvSpPr>
        <p:spPr bwMode="auto">
          <a:xfrm>
            <a:off x="4886325" y="4843463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8929" name="Text Box 19"/>
          <p:cNvSpPr txBox="1">
            <a:spLocks noChangeArrowheads="1"/>
          </p:cNvSpPr>
          <p:nvPr/>
        </p:nvSpPr>
        <p:spPr bwMode="auto">
          <a:xfrm>
            <a:off x="1819275" y="3929063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Symbol" pitchFamily="18" charset="2"/>
              </a:rPr>
              <a:t>l</a:t>
            </a:r>
            <a:endParaRPr lang="en-US" sz="2000" b="1" baseline="-25000">
              <a:latin typeface="Symbol" pitchFamily="18" charset="2"/>
            </a:endParaRPr>
          </a:p>
        </p:txBody>
      </p:sp>
      <p:sp>
        <p:nvSpPr>
          <p:cNvPr id="38930" name="Text Box 28"/>
          <p:cNvSpPr txBox="1">
            <a:spLocks noChangeArrowheads="1"/>
          </p:cNvSpPr>
          <p:nvPr/>
        </p:nvSpPr>
        <p:spPr bwMode="auto">
          <a:xfrm>
            <a:off x="6599238" y="5360988"/>
            <a:ext cx="87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(n+1)</a:t>
            </a:r>
            <a:r>
              <a:rPr lang="en-US" b="1">
                <a:latin typeface="Symbol" pitchFamily="18" charset="2"/>
              </a:rPr>
              <a:t>m</a:t>
            </a:r>
            <a:endParaRPr lang="en-US" b="1" baseline="-25000"/>
          </a:p>
        </p:txBody>
      </p:sp>
      <p:sp>
        <p:nvSpPr>
          <p:cNvPr id="38931" name="Text Box 29"/>
          <p:cNvSpPr txBox="1">
            <a:spLocks noChangeArrowheads="1"/>
          </p:cNvSpPr>
          <p:nvPr/>
        </p:nvSpPr>
        <p:spPr bwMode="auto">
          <a:xfrm>
            <a:off x="3267075" y="3929063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Symbol" pitchFamily="18" charset="2"/>
              </a:rPr>
              <a:t>l</a:t>
            </a:r>
            <a:endParaRPr lang="en-US" sz="2000" b="1" baseline="-25000">
              <a:latin typeface="Symbol" pitchFamily="18" charset="2"/>
            </a:endParaRPr>
          </a:p>
        </p:txBody>
      </p:sp>
      <p:sp>
        <p:nvSpPr>
          <p:cNvPr id="38932" name="Text Box 30"/>
          <p:cNvSpPr txBox="1">
            <a:spLocks noChangeArrowheads="1"/>
          </p:cNvSpPr>
          <p:nvPr/>
        </p:nvSpPr>
        <p:spPr bwMode="auto">
          <a:xfrm>
            <a:off x="4562475" y="3929063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Symbol" pitchFamily="18" charset="2"/>
              </a:rPr>
              <a:t>l</a:t>
            </a:r>
            <a:endParaRPr lang="en-US" sz="2000" b="1" baseline="-25000">
              <a:latin typeface="Symbol" pitchFamily="18" charset="2"/>
            </a:endParaRPr>
          </a:p>
        </p:txBody>
      </p:sp>
      <p:sp>
        <p:nvSpPr>
          <p:cNvPr id="38933" name="Text Box 31"/>
          <p:cNvSpPr txBox="1">
            <a:spLocks noChangeArrowheads="1"/>
          </p:cNvSpPr>
          <p:nvPr/>
        </p:nvSpPr>
        <p:spPr bwMode="auto">
          <a:xfrm>
            <a:off x="5629275" y="3929063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Symbol" pitchFamily="18" charset="2"/>
              </a:rPr>
              <a:t>l</a:t>
            </a:r>
            <a:endParaRPr lang="en-US" sz="2000" b="1" baseline="-25000">
              <a:latin typeface="Symbol" pitchFamily="18" charset="2"/>
            </a:endParaRPr>
          </a:p>
        </p:txBody>
      </p:sp>
      <p:sp>
        <p:nvSpPr>
          <p:cNvPr id="38934" name="Text Box 32"/>
          <p:cNvSpPr txBox="1">
            <a:spLocks noChangeArrowheads="1"/>
          </p:cNvSpPr>
          <p:nvPr/>
        </p:nvSpPr>
        <p:spPr bwMode="auto">
          <a:xfrm>
            <a:off x="6924675" y="3929063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Symbol" pitchFamily="18" charset="2"/>
              </a:rPr>
              <a:t>l</a:t>
            </a:r>
            <a:endParaRPr lang="en-US" sz="2000" b="1" baseline="-25000">
              <a:latin typeface="Symbol" pitchFamily="18" charset="2"/>
            </a:endParaRPr>
          </a:p>
        </p:txBody>
      </p:sp>
      <p:cxnSp>
        <p:nvCxnSpPr>
          <p:cNvPr id="38935" name="AutoShape 35"/>
          <p:cNvCxnSpPr>
            <a:cxnSpLocks noChangeShapeType="1"/>
          </p:cNvCxnSpPr>
          <p:nvPr/>
        </p:nvCxnSpPr>
        <p:spPr bwMode="auto">
          <a:xfrm rot="16200000" flipH="1">
            <a:off x="1951831" y="4361657"/>
            <a:ext cx="1587" cy="1447800"/>
          </a:xfrm>
          <a:prstGeom prst="curvedConnector3">
            <a:avLst>
              <a:gd name="adj1" fmla="val 23099991"/>
            </a:avLst>
          </a:prstGeom>
          <a:noFill/>
          <a:ln w="28575">
            <a:solidFill>
              <a:srgbClr val="FF0000"/>
            </a:solidFill>
            <a:round/>
            <a:headEnd type="triangle" w="lg" len="lg"/>
            <a:tailEnd/>
          </a:ln>
        </p:spPr>
      </p:cxnSp>
      <p:cxnSp>
        <p:nvCxnSpPr>
          <p:cNvPr id="38936" name="AutoShape 36"/>
          <p:cNvCxnSpPr>
            <a:cxnSpLocks noChangeShapeType="1"/>
          </p:cNvCxnSpPr>
          <p:nvPr/>
        </p:nvCxnSpPr>
        <p:spPr bwMode="auto">
          <a:xfrm rot="16200000" flipH="1">
            <a:off x="3399631" y="4361657"/>
            <a:ext cx="1587" cy="1447800"/>
          </a:xfrm>
          <a:prstGeom prst="curvedConnector3">
            <a:avLst>
              <a:gd name="adj1" fmla="val 23099991"/>
            </a:avLst>
          </a:prstGeom>
          <a:noFill/>
          <a:ln w="28575">
            <a:solidFill>
              <a:srgbClr val="FF0000"/>
            </a:solidFill>
            <a:round/>
            <a:headEnd type="triangle" w="lg" len="lg"/>
            <a:tailEnd/>
          </a:ln>
        </p:spPr>
      </p:cxnSp>
      <p:sp>
        <p:nvSpPr>
          <p:cNvPr id="38937" name="Freeform 37"/>
          <p:cNvSpPr>
            <a:spLocks/>
          </p:cNvSpPr>
          <p:nvPr/>
        </p:nvSpPr>
        <p:spPr bwMode="auto">
          <a:xfrm flipV="1">
            <a:off x="4124325" y="50720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8938" name="Text Box 38"/>
          <p:cNvSpPr txBox="1">
            <a:spLocks noChangeArrowheads="1"/>
          </p:cNvSpPr>
          <p:nvPr/>
        </p:nvSpPr>
        <p:spPr bwMode="auto">
          <a:xfrm>
            <a:off x="5495925" y="5376863"/>
            <a:ext cx="458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r>
              <a:rPr lang="en-US" b="1">
                <a:latin typeface="Symbol" pitchFamily="18" charset="2"/>
              </a:rPr>
              <a:t>m</a:t>
            </a:r>
            <a:endParaRPr lang="en-US" b="1" baseline="-25000"/>
          </a:p>
        </p:txBody>
      </p:sp>
      <p:sp>
        <p:nvSpPr>
          <p:cNvPr id="38939" name="Text Box 39"/>
          <p:cNvSpPr txBox="1">
            <a:spLocks noChangeArrowheads="1"/>
          </p:cNvSpPr>
          <p:nvPr/>
        </p:nvSpPr>
        <p:spPr bwMode="auto">
          <a:xfrm>
            <a:off x="4352925" y="5376863"/>
            <a:ext cx="446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  <a:r>
              <a:rPr lang="en-US" b="1">
                <a:latin typeface="Symbol" pitchFamily="18" charset="2"/>
              </a:rPr>
              <a:t>m</a:t>
            </a:r>
            <a:endParaRPr lang="en-US" b="1" baseline="-25000"/>
          </a:p>
        </p:txBody>
      </p:sp>
      <p:sp>
        <p:nvSpPr>
          <p:cNvPr id="38940" name="Text Box 40"/>
          <p:cNvSpPr txBox="1">
            <a:spLocks noChangeArrowheads="1"/>
          </p:cNvSpPr>
          <p:nvPr/>
        </p:nvSpPr>
        <p:spPr bwMode="auto">
          <a:xfrm>
            <a:off x="3203575" y="5437188"/>
            <a:ext cx="446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r>
              <a:rPr lang="en-US" b="1">
                <a:latin typeface="Symbol" pitchFamily="18" charset="2"/>
              </a:rPr>
              <a:t>m</a:t>
            </a:r>
            <a:endParaRPr lang="en-US" b="1" baseline="-25000"/>
          </a:p>
        </p:txBody>
      </p:sp>
      <p:sp>
        <p:nvSpPr>
          <p:cNvPr id="38941" name="Text Box 41"/>
          <p:cNvSpPr txBox="1">
            <a:spLocks noChangeArrowheads="1"/>
          </p:cNvSpPr>
          <p:nvPr/>
        </p:nvSpPr>
        <p:spPr bwMode="auto">
          <a:xfrm>
            <a:off x="1755775" y="5435600"/>
            <a:ext cx="31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Symbol" pitchFamily="18" charset="2"/>
              </a:rPr>
              <a:t>m</a:t>
            </a:r>
            <a:endParaRPr lang="en-US" b="1" baseline="-25000"/>
          </a:p>
        </p:txBody>
      </p:sp>
      <p:sp>
        <p:nvSpPr>
          <p:cNvPr id="38942" name="Line 42"/>
          <p:cNvSpPr>
            <a:spLocks noChangeShapeType="1"/>
          </p:cNvSpPr>
          <p:nvPr/>
        </p:nvSpPr>
        <p:spPr bwMode="auto">
          <a:xfrm>
            <a:off x="7324725" y="4843463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84109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229</TotalTime>
  <Words>1183</Words>
  <Application>Microsoft Office PowerPoint</Application>
  <PresentationFormat>On-screen Show (4:3)</PresentationFormat>
  <Paragraphs>224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Tahoma</vt:lpstr>
      <vt:lpstr>Theme TekDig</vt:lpstr>
      <vt:lpstr>Equation</vt:lpstr>
      <vt:lpstr>Distribusi Poisson dan Erlang (B)</vt:lpstr>
      <vt:lpstr>Pendekatan Analisa Trafik</vt:lpstr>
      <vt:lpstr>Distribusi Poisson (2)</vt:lpstr>
      <vt:lpstr>Distribusi Poisson</vt:lpstr>
      <vt:lpstr>Distribusi Poisson (1)</vt:lpstr>
      <vt:lpstr>Distribusi Poisson (2)</vt:lpstr>
      <vt:lpstr>Distribusi Poisson (3)</vt:lpstr>
      <vt:lpstr>Distribusi Poisson (4)</vt:lpstr>
      <vt:lpstr>Distribusi Poisson (5)</vt:lpstr>
      <vt:lpstr>Distribusi Poisson (6)</vt:lpstr>
      <vt:lpstr>Distribusi Poisson (7)</vt:lpstr>
      <vt:lpstr>Model poisson</vt:lpstr>
      <vt:lpstr>PowerPoint Presentation</vt:lpstr>
      <vt:lpstr>PowerPoint Presentation</vt:lpstr>
      <vt:lpstr>PowerPoint Presentation</vt:lpstr>
      <vt:lpstr>SOAL</vt:lpstr>
      <vt:lpstr>SOAL</vt:lpstr>
      <vt:lpstr>SOAL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fardan malaqbi</cp:lastModifiedBy>
  <cp:revision>28</cp:revision>
  <dcterms:created xsi:type="dcterms:W3CDTF">2016-08-16T08:15:10Z</dcterms:created>
  <dcterms:modified xsi:type="dcterms:W3CDTF">2020-09-03T09:42:42Z</dcterms:modified>
</cp:coreProperties>
</file>