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9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65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2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Distribusi Poisson dan Erlang (B)</a:t>
            </a:r>
            <a:r>
              <a:rPr lang="en-US" sz="3600" b="1" dirty="0">
                <a:solidFill>
                  <a:schemeClr val="bg1"/>
                </a:solidFill>
              </a:rPr>
              <a:t> Part 2</a:t>
            </a:r>
            <a:endParaRPr lang="id-ID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43000" y="2214563"/>
            <a:ext cx="5786438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0B218AF8-9FE7-4C4F-9B31-A4A66C1472A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(9)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Pengertian Kongesti Panggilan = R(N)</a:t>
            </a:r>
          </a:p>
          <a:p>
            <a:endParaRPr lang="en-US"/>
          </a:p>
          <a:p>
            <a:endParaRPr lang="en-US"/>
          </a:p>
          <a:p>
            <a:endParaRPr lang="id-ID" sz="1600"/>
          </a:p>
          <a:p>
            <a:r>
              <a:rPr lang="en-US" sz="2800"/>
              <a:t>Atau dengan kata lain :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sz="2800" b="1">
                <a:solidFill>
                  <a:srgbClr val="FF0000"/>
                </a:solidFill>
              </a:rPr>
              <a:t>R(N) adalah bagian panggilan yang ditolak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sz="2800"/>
              <a:t>Untuk kedatangan yang acak dan berkas sempurna : P(N) = R(N)</a:t>
            </a:r>
          </a:p>
          <a:p>
            <a:pPr lvl="1"/>
            <a:r>
              <a:rPr lang="en-US" sz="2400"/>
              <a:t>Kongesti panggilan = P(N).</a:t>
            </a:r>
            <a:r>
              <a:rPr lang="en-US" sz="2400">
                <a:latin typeface="Symbol" pitchFamily="18" charset="2"/>
              </a:rPr>
              <a:t>l</a:t>
            </a:r>
            <a:r>
              <a:rPr lang="en-US" sz="2400"/>
              <a:t>/</a:t>
            </a:r>
            <a:r>
              <a:rPr lang="en-US" sz="2400">
                <a:latin typeface="Symbol" pitchFamily="18" charset="2"/>
              </a:rPr>
              <a:t>l</a:t>
            </a:r>
            <a:r>
              <a:rPr lang="en-US" sz="2400"/>
              <a:t>.1 = P(N) = Kongesti waktu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1111250" y="2514600"/>
            <a:ext cx="1230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R(N) </a:t>
            </a:r>
            <a:r>
              <a:rPr lang="en-US" sz="2800"/>
              <a:t>= 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2428875" y="2286000"/>
            <a:ext cx="4332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Jumlah panggilan yang ditolak</a:t>
            </a: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2357438" y="2857500"/>
            <a:ext cx="45196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Jumlah panggilan selama 1 jam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428875" y="2786063"/>
            <a:ext cx="4357688" cy="158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5B050494-877F-4D7A-90C7-A38E0A9350D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(10)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50981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/>
              <a:t>Efisiensi dan Kepekaan</a:t>
            </a:r>
          </a:p>
          <a:p>
            <a:r>
              <a:rPr lang="en-US" sz="2400" b="1">
                <a:solidFill>
                  <a:srgbClr val="FF0000"/>
                </a:solidFill>
              </a:rPr>
              <a:t>Efisiensi (= A/N)</a:t>
            </a:r>
          </a:p>
          <a:p>
            <a:pPr lvl="1"/>
            <a:r>
              <a:rPr lang="en-US" sz="2200"/>
              <a:t>Untuk B tertentu, dengan bertambahnya A, akan diperlukan N yang lebih besar pula</a:t>
            </a:r>
          </a:p>
          <a:p>
            <a:pPr lvl="1"/>
            <a:r>
              <a:rPr lang="en-US" sz="2200"/>
              <a:t>Makin besar A, makin besar (baik) efisiensinya</a:t>
            </a:r>
          </a:p>
        </p:txBody>
      </p:sp>
      <p:graphicFrame>
        <p:nvGraphicFramePr>
          <p:cNvPr id="7172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4178"/>
              </p:ext>
            </p:extLst>
          </p:nvPr>
        </p:nvGraphicFramePr>
        <p:xfrm>
          <a:off x="1428750" y="3665544"/>
          <a:ext cx="5786478" cy="2571768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 = 1%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4,46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37,90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14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B8EAB529-6B74-4D0B-B501-4A43280FEC7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(11)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58175" cy="476885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</a:rPr>
              <a:t>Kepekaan</a:t>
            </a:r>
          </a:p>
          <a:p>
            <a:pPr lvl="1"/>
            <a:r>
              <a:rPr lang="en-US" sz="2400"/>
              <a:t>Seberapa besar pengaruh perubahan A terhadap perubahan B untuk N tetap</a:t>
            </a:r>
          </a:p>
          <a:p>
            <a:pPr lvl="1"/>
            <a:r>
              <a:rPr lang="en-US" sz="2400"/>
              <a:t>Makin besar A, makin besar kepekaaannya (perubahan B-nya)</a:t>
            </a:r>
          </a:p>
        </p:txBody>
      </p:sp>
      <p:graphicFrame>
        <p:nvGraphicFramePr>
          <p:cNvPr id="72775" name="Group 71"/>
          <p:cNvGraphicFramePr>
            <a:graphicFrameLocks noGrp="1"/>
          </p:cNvGraphicFramePr>
          <p:nvPr/>
        </p:nvGraphicFramePr>
        <p:xfrm>
          <a:off x="571500" y="3571875"/>
          <a:ext cx="8286808" cy="2667319"/>
        </p:xfrm>
        <a:graphic>
          <a:graphicData uri="http://schemas.openxmlformats.org/drawingml/2006/table">
            <a:tbl>
              <a:tblPr/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4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 = 1%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1,1A (A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naik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1%)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Trafik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1,1A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dan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dengan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N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tetap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; B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berubah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menjadi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0,012 (=1,2 %)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0,957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0,013 (=1,3 %)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4,46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4,906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0,015 (=1,5 %)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37,90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41,690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0,030 (=3,0 %)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3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1DF242F9-EBB1-433C-A11D-3076F46DEA5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(11)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54423"/>
            <a:ext cx="8258175" cy="4768850"/>
          </a:xfrm>
        </p:spPr>
        <p:txBody>
          <a:bodyPr/>
          <a:lstStyle/>
          <a:p>
            <a:pPr marL="342900" lvl="2" indent="-342900">
              <a:buFontTx/>
              <a:buBlip>
                <a:blip r:embed="rId3"/>
              </a:buBlip>
            </a:pPr>
            <a:r>
              <a:rPr lang="en-US" sz="2800" b="1">
                <a:solidFill>
                  <a:srgbClr val="FF0000"/>
                </a:solidFill>
              </a:rPr>
              <a:t>Rumus Rekursive Erlang B</a:t>
            </a:r>
            <a:endParaRPr lang="id-ID" sz="2800" b="1">
              <a:solidFill>
                <a:srgbClr val="FF0000"/>
              </a:solidFill>
            </a:endParaRPr>
          </a:p>
          <a:p>
            <a:pPr lvl="1"/>
            <a:r>
              <a:rPr lang="en-US" sz="2400"/>
              <a:t>Untuk tujuan penghitungan dengan computer, maka rumus erlang B dibuat rumus recursive sbb</a:t>
            </a:r>
            <a:endParaRPr lang="id-ID" sz="2400"/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60539"/>
              </p:ext>
            </p:extLst>
          </p:nvPr>
        </p:nvGraphicFramePr>
        <p:xfrm>
          <a:off x="1714500" y="2954610"/>
          <a:ext cx="20224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562100" imgH="647700" progId="Equation.3">
                  <p:embed/>
                </p:oleObj>
              </mc:Choice>
              <mc:Fallback>
                <p:oleObj name="Equation" r:id="rId4" imgW="1562100" imgH="6477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54610"/>
                        <a:ext cx="20224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32273"/>
              </p:ext>
            </p:extLst>
          </p:nvPr>
        </p:nvGraphicFramePr>
        <p:xfrm>
          <a:off x="2071688" y="3811860"/>
          <a:ext cx="18573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1218671" imgH="863225" progId="Equation.3">
                  <p:embed/>
                </p:oleObj>
              </mc:Choice>
              <mc:Fallback>
                <p:oleObj name="Equation" r:id="rId6" imgW="1218671" imgH="86322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811860"/>
                        <a:ext cx="185737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724353"/>
              </p:ext>
            </p:extLst>
          </p:nvPr>
        </p:nvGraphicFramePr>
        <p:xfrm>
          <a:off x="2071688" y="5097735"/>
          <a:ext cx="24288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1727200" imgH="1117600" progId="Equation.3">
                  <p:embed/>
                </p:oleObj>
              </mc:Choice>
              <mc:Fallback>
                <p:oleObj name="Equation" r:id="rId8" imgW="17272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097735"/>
                        <a:ext cx="24288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0" y="252598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378FE43D-0DD5-40B1-BFD6-6E0AF3C53F0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(11)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51570"/>
            <a:ext cx="8258175" cy="4768850"/>
          </a:xfrm>
        </p:spPr>
        <p:txBody>
          <a:bodyPr/>
          <a:lstStyle/>
          <a:p>
            <a:pPr marL="342900" lvl="2" indent="-342900">
              <a:buFontTx/>
              <a:buBlip>
                <a:blip r:embed="rId3"/>
              </a:buBlip>
            </a:pPr>
            <a:r>
              <a:rPr lang="en-US" sz="2800" b="1">
                <a:solidFill>
                  <a:srgbClr val="FF0000"/>
                </a:solidFill>
              </a:rPr>
              <a:t>Rumus Rekursive Erlang B</a:t>
            </a:r>
            <a:endParaRPr lang="id-ID" sz="2800" b="1">
              <a:solidFill>
                <a:srgbClr val="FF0000"/>
              </a:solidFill>
            </a:endParaRPr>
          </a:p>
          <a:p>
            <a:pPr lvl="1"/>
            <a:endParaRPr lang="id-ID" sz="2400"/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20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40738"/>
              </p:ext>
            </p:extLst>
          </p:nvPr>
        </p:nvGraphicFramePr>
        <p:xfrm>
          <a:off x="1500188" y="1951632"/>
          <a:ext cx="292893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2273300" imgH="1308100" progId="Equation.3">
                  <p:embed/>
                </p:oleObj>
              </mc:Choice>
              <mc:Fallback>
                <p:oleObj name="Equation" r:id="rId4" imgW="2273300" imgH="1308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951632"/>
                        <a:ext cx="292893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90440"/>
              </p:ext>
            </p:extLst>
          </p:nvPr>
        </p:nvGraphicFramePr>
        <p:xfrm>
          <a:off x="1571625" y="3666132"/>
          <a:ext cx="250031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1930400" imgH="1092200" progId="Equation.3">
                  <p:embed/>
                </p:oleObj>
              </mc:Choice>
              <mc:Fallback>
                <p:oleObj name="Equation" r:id="rId6" imgW="1930400" imgH="1092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666132"/>
                        <a:ext cx="2500313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295023"/>
              </p:ext>
            </p:extLst>
          </p:nvPr>
        </p:nvGraphicFramePr>
        <p:xfrm>
          <a:off x="1571625" y="5237757"/>
          <a:ext cx="31432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2540000" imgH="863600" progId="Equation.3">
                  <p:embed/>
                </p:oleObj>
              </mc:Choice>
              <mc:Fallback>
                <p:oleObj name="Equation" r:id="rId8" imgW="2540000" imgH="863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237757"/>
                        <a:ext cx="314325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97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71563" y="4357688"/>
            <a:ext cx="2500312" cy="9286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554FA651-6F3D-4EC5-9FFB-8BC7DC5027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(11)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28750"/>
            <a:ext cx="8258175" cy="4768850"/>
          </a:xfrm>
        </p:spPr>
        <p:txBody>
          <a:bodyPr/>
          <a:lstStyle/>
          <a:p>
            <a:pPr marL="342900" lvl="2" indent="-342900">
              <a:buFontTx/>
              <a:buBlip>
                <a:blip r:embed="rId3"/>
              </a:buBlip>
            </a:pPr>
            <a:r>
              <a:rPr lang="en-US" sz="2800" b="1">
                <a:solidFill>
                  <a:srgbClr val="FF0000"/>
                </a:solidFill>
              </a:rPr>
              <a:t>Rumus Rekursive Erlang B</a:t>
            </a:r>
            <a:endParaRPr lang="id-ID" sz="2800" b="1">
              <a:solidFill>
                <a:srgbClr val="FF0000"/>
              </a:solidFill>
            </a:endParaRPr>
          </a:p>
          <a:p>
            <a:pPr lvl="1"/>
            <a:endParaRPr lang="id-ID" sz="2400"/>
          </a:p>
        </p:txBody>
      </p:sp>
      <p:sp>
        <p:nvSpPr>
          <p:cNvPr id="30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308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3083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30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308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30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143000" y="2071688"/>
          <a:ext cx="27860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2286000" imgH="609600" progId="Equation.3">
                  <p:embed/>
                </p:oleObj>
              </mc:Choice>
              <mc:Fallback>
                <p:oleObj name="Equation" r:id="rId4" imgW="2286000" imgH="609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71688"/>
                        <a:ext cx="278606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1143000" y="3000375"/>
          <a:ext cx="23574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6" imgW="1892300" imgH="444500" progId="Equation.3">
                  <p:embed/>
                </p:oleObj>
              </mc:Choice>
              <mc:Fallback>
                <p:oleObj name="Equation" r:id="rId6" imgW="1892300" imgH="4445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00375"/>
                        <a:ext cx="235743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3088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000125" y="3857625"/>
            <a:ext cx="1249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 :</a:t>
            </a:r>
            <a:endParaRPr lang="id-ID"/>
          </a:p>
        </p:txBody>
      </p:sp>
      <p:sp>
        <p:nvSpPr>
          <p:cNvPr id="30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1143000" y="4500563"/>
          <a:ext cx="2286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8" imgW="1586811" imgH="444307" progId="Equation.3">
                  <p:embed/>
                </p:oleObj>
              </mc:Choice>
              <mc:Fallback>
                <p:oleObj name="Equation" r:id="rId8" imgW="1586811" imgH="444307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00563"/>
                        <a:ext cx="228600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21"/>
          <p:cNvSpPr>
            <a:spLocks noChangeArrowheads="1"/>
          </p:cNvSpPr>
          <p:nvPr/>
        </p:nvSpPr>
        <p:spPr bwMode="auto">
          <a:xfrm>
            <a:off x="3714750" y="4643438"/>
            <a:ext cx="2214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dengan </a:t>
            </a:r>
            <a:r>
              <a:rPr lang="id-ID"/>
              <a:t>   </a:t>
            </a:r>
            <a:r>
              <a:rPr lang="en-US" sz="1600" b="1">
                <a:solidFill>
                  <a:srgbClr val="FF0000"/>
                </a:solidFill>
              </a:rPr>
              <a:t>E</a:t>
            </a:r>
            <a:r>
              <a:rPr lang="en-US" sz="1600" b="1" baseline="-25000">
                <a:solidFill>
                  <a:srgbClr val="FF0000"/>
                </a:solidFill>
              </a:rPr>
              <a:t>0</a:t>
            </a:r>
            <a:r>
              <a:rPr lang="en-US" sz="1600" b="1">
                <a:solidFill>
                  <a:srgbClr val="FF0000"/>
                </a:solidFill>
              </a:rPr>
              <a:t> (A)</a:t>
            </a:r>
            <a:r>
              <a:rPr lang="id-ID" sz="1600" b="1">
                <a:solidFill>
                  <a:srgbClr val="FF0000"/>
                </a:solidFill>
              </a:rPr>
              <a:t> </a:t>
            </a:r>
            <a:r>
              <a:rPr lang="en-US" sz="1600" b="1">
                <a:solidFill>
                  <a:srgbClr val="FF0000"/>
                </a:solidFill>
              </a:rPr>
              <a:t>=1</a:t>
            </a:r>
            <a:r>
              <a:rPr lang="en-US"/>
              <a:t>	</a:t>
            </a:r>
            <a:endParaRPr lang="id-ID"/>
          </a:p>
        </p:txBody>
      </p:sp>
      <p:sp>
        <p:nvSpPr>
          <p:cNvPr id="3092" name="Rectangle 22"/>
          <p:cNvSpPr>
            <a:spLocks noChangeArrowheads="1"/>
          </p:cNvSpPr>
          <p:nvPr/>
        </p:nvSpPr>
        <p:spPr bwMode="auto">
          <a:xfrm>
            <a:off x="1500188" y="55006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  <a:r>
              <a:rPr lang="id-ID"/>
              <a:t>  </a:t>
            </a:r>
            <a:r>
              <a:rPr lang="en-US"/>
              <a:t>= trafik yang ditawarkan kepada trunk</a:t>
            </a:r>
            <a:endParaRPr lang="id-ID"/>
          </a:p>
          <a:p>
            <a:r>
              <a:rPr lang="en-US"/>
              <a:t>N </a:t>
            </a:r>
            <a:r>
              <a:rPr lang="id-ID"/>
              <a:t> </a:t>
            </a:r>
            <a:r>
              <a:rPr lang="en-US"/>
              <a:t>= jumlah sirkit/server yang melayani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40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922A6B2A-0CBF-4478-8F52-054DB5036FB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(11)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12776"/>
            <a:ext cx="8258175" cy="928688"/>
          </a:xfrm>
        </p:spPr>
        <p:txBody>
          <a:bodyPr/>
          <a:lstStyle/>
          <a:p>
            <a:pPr marL="342900" lvl="2" indent="-342900">
              <a:buFontTx/>
              <a:buBlip>
                <a:blip r:embed="rId3"/>
              </a:buBlip>
            </a:pPr>
            <a:r>
              <a:rPr lang="en-US" sz="2800" b="1">
                <a:solidFill>
                  <a:srgbClr val="FF0000"/>
                </a:solidFill>
              </a:rPr>
              <a:t>Diagram Alir Rekursive Erlang B</a:t>
            </a:r>
            <a:endParaRPr lang="id-ID" sz="2800" b="1">
              <a:solidFill>
                <a:srgbClr val="FF0000"/>
              </a:solidFill>
            </a:endParaRPr>
          </a:p>
          <a:p>
            <a:pPr marL="800100" lvl="3" indent="-342900">
              <a:buFontTx/>
              <a:buBlip>
                <a:blip r:embed="rId3"/>
              </a:buBlip>
            </a:pPr>
            <a:r>
              <a:rPr lang="id-ID" sz="1800">
                <a:solidFill>
                  <a:srgbClr val="00B050"/>
                </a:solidFill>
              </a:rPr>
              <a:t>Bila yang dicari adalah B</a:t>
            </a:r>
          </a:p>
          <a:p>
            <a:pPr marL="1257300" lvl="4" indent="-342900">
              <a:buFontTx/>
              <a:buBlip>
                <a:blip r:embed="rId3"/>
              </a:buBlip>
            </a:pPr>
            <a:endParaRPr lang="id-ID" b="1">
              <a:solidFill>
                <a:srgbClr val="FF0000"/>
              </a:solidFill>
            </a:endParaRPr>
          </a:p>
          <a:p>
            <a:pPr lvl="1"/>
            <a:endParaRPr lang="id-ID" sz="2400"/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10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109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41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1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286125" y="2198589"/>
            <a:ext cx="3716338" cy="4214812"/>
            <a:chOff x="2071670" y="2357430"/>
            <a:chExt cx="3715570" cy="4214842"/>
          </a:xfrm>
        </p:grpSpPr>
        <p:sp>
          <p:nvSpPr>
            <p:cNvPr id="28" name="Rectangle 27"/>
            <p:cNvSpPr/>
            <p:nvPr/>
          </p:nvSpPr>
          <p:spPr>
            <a:xfrm>
              <a:off x="3143012" y="4357694"/>
              <a:ext cx="1856991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3642970" y="3071810"/>
              <a:ext cx="999918" cy="928694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400" dirty="0"/>
                <a:t>InisialisasiA = x</a:t>
              </a:r>
            </a:p>
            <a:p>
              <a:pPr algn="ctr">
                <a:defRPr/>
              </a:pPr>
              <a:r>
                <a:rPr lang="id-ID" sz="1400" dirty="0"/>
                <a:t>N = 1</a:t>
              </a:r>
            </a:p>
            <a:p>
              <a:pPr algn="ctr">
                <a:defRPr/>
              </a:pPr>
              <a:r>
                <a:rPr lang="id-ID" sz="1400" dirty="0"/>
                <a:t>B = y %</a:t>
              </a:r>
            </a:p>
          </p:txBody>
        </p:sp>
        <p:graphicFrame>
          <p:nvGraphicFramePr>
            <p:cNvPr id="4098" name="Object 8"/>
            <p:cNvGraphicFramePr>
              <a:graphicFrameLocks noChangeAspect="1"/>
            </p:cNvGraphicFramePr>
            <p:nvPr/>
          </p:nvGraphicFramePr>
          <p:xfrm>
            <a:off x="3286116" y="4429132"/>
            <a:ext cx="1643050" cy="462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4" imgW="1586811" imgH="444307" progId="Equation.3">
                    <p:embed/>
                  </p:oleObj>
                </mc:Choice>
                <mc:Fallback>
                  <p:oleObj name="Equation" r:id="rId4" imgW="1586811" imgH="444307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4429132"/>
                          <a:ext cx="1643050" cy="462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Flowchart: Process 29"/>
            <p:cNvSpPr/>
            <p:nvPr/>
          </p:nvSpPr>
          <p:spPr>
            <a:xfrm>
              <a:off x="3571548" y="6143644"/>
              <a:ext cx="1214186" cy="42862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400" dirty="0"/>
                <a:t>N=N+1</a:t>
              </a:r>
            </a:p>
          </p:txBody>
        </p:sp>
        <p:sp>
          <p:nvSpPr>
            <p:cNvPr id="31" name="Flowchart: Terminator 30"/>
            <p:cNvSpPr/>
            <p:nvPr/>
          </p:nvSpPr>
          <p:spPr>
            <a:xfrm>
              <a:off x="2071670" y="6072206"/>
              <a:ext cx="999918" cy="357190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400" dirty="0"/>
                <a:t>STOP</a:t>
              </a:r>
            </a:p>
          </p:txBody>
        </p:sp>
        <p:sp>
          <p:nvSpPr>
            <p:cNvPr id="32" name="Flowchart: Terminator 31"/>
            <p:cNvSpPr/>
            <p:nvPr/>
          </p:nvSpPr>
          <p:spPr>
            <a:xfrm>
              <a:off x="3642970" y="2357430"/>
              <a:ext cx="999918" cy="357190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400" dirty="0"/>
                <a:t>start</a:t>
              </a:r>
            </a:p>
          </p:txBody>
        </p:sp>
        <p:cxnSp>
          <p:nvCxnSpPr>
            <p:cNvPr id="34" name="Straight Arrow Connector 33"/>
            <p:cNvCxnSpPr>
              <a:stCxn id="32" idx="2"/>
            </p:cNvCxnSpPr>
            <p:nvPr/>
          </p:nvCxnSpPr>
          <p:spPr>
            <a:xfrm rot="5400000">
              <a:off x="3965128" y="2894009"/>
              <a:ext cx="357190" cy="15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2"/>
            </p:cNvCxnSpPr>
            <p:nvPr/>
          </p:nvCxnSpPr>
          <p:spPr>
            <a:xfrm rot="5400000">
              <a:off x="3965128" y="4179893"/>
              <a:ext cx="357190" cy="15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4000848" y="5071280"/>
              <a:ext cx="285752" cy="15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4000848" y="5999974"/>
              <a:ext cx="285752" cy="15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571630" y="5500702"/>
              <a:ext cx="1214186" cy="158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Decision 28"/>
            <p:cNvSpPr/>
            <p:nvPr/>
          </p:nvSpPr>
          <p:spPr>
            <a:xfrm>
              <a:off x="3642970" y="5214950"/>
              <a:ext cx="999918" cy="642942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200" dirty="0"/>
                <a:t>N=Q</a:t>
              </a:r>
            </a:p>
          </p:txBody>
        </p:sp>
        <p:cxnSp>
          <p:nvCxnSpPr>
            <p:cNvPr id="53" name="Straight Arrow Connector 52"/>
            <p:cNvCxnSpPr>
              <a:endCxn id="31" idx="0"/>
            </p:cNvCxnSpPr>
            <p:nvPr/>
          </p:nvCxnSpPr>
          <p:spPr>
            <a:xfrm rot="5400000">
              <a:off x="2286671" y="5787248"/>
              <a:ext cx="571504" cy="15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0" idx="3"/>
            </p:cNvCxnSpPr>
            <p:nvPr/>
          </p:nvCxnSpPr>
          <p:spPr>
            <a:xfrm>
              <a:off x="4785734" y="6357958"/>
              <a:ext cx="999918" cy="158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4679157" y="5251463"/>
              <a:ext cx="2214578" cy="15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4142930" y="4143380"/>
              <a:ext cx="164272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8" name="Rectangle 59"/>
            <p:cNvSpPr>
              <a:spLocks noChangeArrowheads="1"/>
            </p:cNvSpPr>
            <p:nvPr/>
          </p:nvSpPr>
          <p:spPr bwMode="auto">
            <a:xfrm>
              <a:off x="3071802" y="5143512"/>
              <a:ext cx="3048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sz="1400" b="1">
                  <a:solidFill>
                    <a:srgbClr val="FF0000"/>
                  </a:solidFill>
                  <a:sym typeface="Wingdings" pitchFamily="2" charset="2"/>
                </a:rPr>
                <a:t>Y</a:t>
              </a:r>
              <a:endParaRPr lang="id-ID" sz="1400">
                <a:solidFill>
                  <a:srgbClr val="FF0000"/>
                </a:solidFill>
              </a:endParaRPr>
            </a:p>
          </p:txBody>
        </p:sp>
        <p:sp>
          <p:nvSpPr>
            <p:cNvPr id="4129" name="Rectangle 60"/>
            <p:cNvSpPr>
              <a:spLocks noChangeArrowheads="1"/>
            </p:cNvSpPr>
            <p:nvPr/>
          </p:nvSpPr>
          <p:spPr bwMode="auto">
            <a:xfrm flipH="1">
              <a:off x="4143372" y="5786454"/>
              <a:ext cx="4286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1400" b="1">
                  <a:solidFill>
                    <a:srgbClr val="FF0000"/>
                  </a:solidFill>
                  <a:sym typeface="Wingdings" pitchFamily="2" charset="2"/>
                </a:rPr>
                <a:t>T</a:t>
              </a:r>
              <a:endParaRPr lang="id-ID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78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AC52ADE6-2F40-4990-A9EF-4F5AFE64BBF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(11)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392063"/>
            <a:ext cx="8258175" cy="928688"/>
          </a:xfrm>
        </p:spPr>
        <p:txBody>
          <a:bodyPr/>
          <a:lstStyle/>
          <a:p>
            <a:pPr marL="342900" lvl="2" indent="-342900">
              <a:buFontTx/>
              <a:buBlip>
                <a:blip r:embed="rId3"/>
              </a:buBlip>
            </a:pPr>
            <a:r>
              <a:rPr lang="en-US" sz="2800" b="1">
                <a:solidFill>
                  <a:srgbClr val="FF0000"/>
                </a:solidFill>
              </a:rPr>
              <a:t>Diagram Alir Rekursive Erlang B</a:t>
            </a:r>
            <a:endParaRPr lang="id-ID" sz="2800" b="1">
              <a:solidFill>
                <a:srgbClr val="FF0000"/>
              </a:solidFill>
            </a:endParaRPr>
          </a:p>
          <a:p>
            <a:pPr marL="800100" lvl="3" indent="-342900">
              <a:buFontTx/>
              <a:buBlip>
                <a:blip r:embed="rId3"/>
              </a:buBlip>
            </a:pPr>
            <a:r>
              <a:rPr lang="id-ID" sz="1800">
                <a:solidFill>
                  <a:srgbClr val="00B050"/>
                </a:solidFill>
              </a:rPr>
              <a:t>Bila yang dicari adalah N </a:t>
            </a:r>
          </a:p>
          <a:p>
            <a:pPr marL="1257300" lvl="4" indent="-342900">
              <a:buFontTx/>
              <a:buBlip>
                <a:blip r:embed="rId3"/>
              </a:buBlip>
            </a:pPr>
            <a:endParaRPr lang="id-ID" b="1">
              <a:solidFill>
                <a:srgbClr val="FF0000"/>
              </a:solidFill>
            </a:endParaRPr>
          </a:p>
          <a:p>
            <a:pPr lvl="1"/>
            <a:endParaRPr lang="id-ID" sz="2400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13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133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200">
                <a:cs typeface="Times New Roman" pitchFamily="18" charset="0"/>
              </a:rPr>
              <a:t>	</a:t>
            </a:r>
            <a:endParaRPr lang="en-US"/>
          </a:p>
        </p:txBody>
      </p:sp>
      <p:sp>
        <p:nvSpPr>
          <p:cNvPr id="51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1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071813" y="2106438"/>
            <a:ext cx="3716337" cy="4214813"/>
            <a:chOff x="2071670" y="2357430"/>
            <a:chExt cx="3715570" cy="4214842"/>
          </a:xfrm>
        </p:grpSpPr>
        <p:sp>
          <p:nvSpPr>
            <p:cNvPr id="28" name="Rectangle 27"/>
            <p:cNvSpPr/>
            <p:nvPr/>
          </p:nvSpPr>
          <p:spPr>
            <a:xfrm>
              <a:off x="3143011" y="4357694"/>
              <a:ext cx="1856992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3642971" y="3071810"/>
              <a:ext cx="999919" cy="928694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400" dirty="0"/>
                <a:t>InisialisasiA = x</a:t>
              </a:r>
            </a:p>
            <a:p>
              <a:pPr algn="ctr">
                <a:defRPr/>
              </a:pPr>
              <a:r>
                <a:rPr lang="id-ID" sz="1400" dirty="0"/>
                <a:t>N = 1</a:t>
              </a:r>
            </a:p>
            <a:p>
              <a:pPr algn="ctr">
                <a:defRPr/>
              </a:pPr>
              <a:r>
                <a:rPr lang="id-ID" sz="1400" dirty="0"/>
                <a:t>B = y %</a:t>
              </a:r>
            </a:p>
          </p:txBody>
        </p:sp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3286116" y="4429132"/>
            <a:ext cx="1643050" cy="462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4" imgW="1586811" imgH="444307" progId="Equation.3">
                    <p:embed/>
                  </p:oleObj>
                </mc:Choice>
                <mc:Fallback>
                  <p:oleObj name="Equation" r:id="rId4" imgW="1586811" imgH="444307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4429132"/>
                          <a:ext cx="1643050" cy="462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Flowchart: Process 29"/>
            <p:cNvSpPr/>
            <p:nvPr/>
          </p:nvSpPr>
          <p:spPr>
            <a:xfrm>
              <a:off x="3571547" y="6143644"/>
              <a:ext cx="1214187" cy="42862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400" dirty="0"/>
                <a:t>N=N+1</a:t>
              </a:r>
            </a:p>
          </p:txBody>
        </p:sp>
        <p:sp>
          <p:nvSpPr>
            <p:cNvPr id="31" name="Flowchart: Terminator 30"/>
            <p:cNvSpPr/>
            <p:nvPr/>
          </p:nvSpPr>
          <p:spPr>
            <a:xfrm>
              <a:off x="2071670" y="6072206"/>
              <a:ext cx="999919" cy="357190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400" dirty="0"/>
                <a:t>STOP</a:t>
              </a:r>
            </a:p>
          </p:txBody>
        </p:sp>
        <p:sp>
          <p:nvSpPr>
            <p:cNvPr id="32" name="Flowchart: Terminator 31"/>
            <p:cNvSpPr/>
            <p:nvPr/>
          </p:nvSpPr>
          <p:spPr>
            <a:xfrm>
              <a:off x="3642971" y="2357430"/>
              <a:ext cx="999919" cy="357190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400" dirty="0"/>
                <a:t>start</a:t>
              </a:r>
            </a:p>
          </p:txBody>
        </p:sp>
        <p:cxnSp>
          <p:nvCxnSpPr>
            <p:cNvPr id="34" name="Straight Arrow Connector 33"/>
            <p:cNvCxnSpPr>
              <a:stCxn id="32" idx="2"/>
            </p:cNvCxnSpPr>
            <p:nvPr/>
          </p:nvCxnSpPr>
          <p:spPr>
            <a:xfrm rot="5400000">
              <a:off x="3965128" y="2894009"/>
              <a:ext cx="35719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2"/>
            </p:cNvCxnSpPr>
            <p:nvPr/>
          </p:nvCxnSpPr>
          <p:spPr>
            <a:xfrm rot="5400000">
              <a:off x="3965128" y="4179893"/>
              <a:ext cx="35719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9" idx="0"/>
            </p:cNvCxnSpPr>
            <p:nvPr/>
          </p:nvCxnSpPr>
          <p:spPr>
            <a:xfrm rot="5400000">
              <a:off x="4036566" y="5035562"/>
              <a:ext cx="21431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4000847" y="5999974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571629" y="5500702"/>
              <a:ext cx="1214187" cy="15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Decision 28"/>
            <p:cNvSpPr/>
            <p:nvPr/>
          </p:nvSpPr>
          <p:spPr>
            <a:xfrm>
              <a:off x="3571547" y="5143512"/>
              <a:ext cx="1142764" cy="71438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200" dirty="0"/>
                <a:t>EN(N) &lt; B</a:t>
              </a:r>
            </a:p>
          </p:txBody>
        </p:sp>
        <p:cxnSp>
          <p:nvCxnSpPr>
            <p:cNvPr id="53" name="Straight Arrow Connector 52"/>
            <p:cNvCxnSpPr>
              <a:endCxn id="31" idx="0"/>
            </p:cNvCxnSpPr>
            <p:nvPr/>
          </p:nvCxnSpPr>
          <p:spPr>
            <a:xfrm rot="5400000">
              <a:off x="2286671" y="5787248"/>
              <a:ext cx="57150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0" idx="3"/>
            </p:cNvCxnSpPr>
            <p:nvPr/>
          </p:nvCxnSpPr>
          <p:spPr>
            <a:xfrm>
              <a:off x="4785735" y="6357958"/>
              <a:ext cx="999919" cy="15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4679158" y="5251463"/>
              <a:ext cx="2214578" cy="158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4142929" y="4143380"/>
              <a:ext cx="1642724" cy="15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4" name="Rectangle 59"/>
            <p:cNvSpPr>
              <a:spLocks noChangeArrowheads="1"/>
            </p:cNvSpPr>
            <p:nvPr/>
          </p:nvSpPr>
          <p:spPr bwMode="auto">
            <a:xfrm>
              <a:off x="3071802" y="5143512"/>
              <a:ext cx="3048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sz="1400" b="1">
                  <a:solidFill>
                    <a:srgbClr val="FF0000"/>
                  </a:solidFill>
                  <a:sym typeface="Wingdings" pitchFamily="2" charset="2"/>
                </a:rPr>
                <a:t>Y</a:t>
              </a:r>
              <a:endParaRPr lang="id-ID" sz="1400">
                <a:solidFill>
                  <a:srgbClr val="FF0000"/>
                </a:solidFill>
              </a:endParaRPr>
            </a:p>
          </p:txBody>
        </p:sp>
        <p:sp>
          <p:nvSpPr>
            <p:cNvPr id="5155" name="Rectangle 60"/>
            <p:cNvSpPr>
              <a:spLocks noChangeArrowheads="1"/>
            </p:cNvSpPr>
            <p:nvPr/>
          </p:nvSpPr>
          <p:spPr bwMode="auto">
            <a:xfrm flipH="1">
              <a:off x="4143372" y="5786454"/>
              <a:ext cx="4286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1400" b="1">
                  <a:solidFill>
                    <a:srgbClr val="FF0000"/>
                  </a:solidFill>
                  <a:sym typeface="Wingdings" pitchFamily="2" charset="2"/>
                </a:rPr>
                <a:t>T</a:t>
              </a:r>
              <a:endParaRPr lang="id-ID" sz="1400">
                <a:solidFill>
                  <a:srgbClr val="FF0000"/>
                </a:solidFill>
              </a:endParaRPr>
            </a:p>
          </p:txBody>
        </p:sp>
      </p:grpSp>
      <p:sp>
        <p:nvSpPr>
          <p:cNvPr id="51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138" name="Rectangle 43"/>
          <p:cNvSpPr>
            <a:spLocks noChangeArrowheads="1"/>
          </p:cNvSpPr>
          <p:nvPr/>
        </p:nvSpPr>
        <p:spPr bwMode="auto">
          <a:xfrm>
            <a:off x="1357313" y="6535563"/>
            <a:ext cx="6715125" cy="27781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iterasi berhenti kalau B yang dihitung E(N)≤B, maka ierasi berhenti., dan </a:t>
            </a:r>
            <a:r>
              <a:rPr lang="id-ID" sz="1200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chemeClr val="bg1"/>
                </a:solidFill>
              </a:rPr>
              <a:t>N yang dicari adalah N</a:t>
            </a:r>
            <a:endParaRPr lang="id-ID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5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FCE9A21E-FF54-431C-A0E0-4609845A4C2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Erlang</a:t>
            </a:r>
            <a:r>
              <a:rPr lang="en-US" dirty="0"/>
              <a:t> (12)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81286"/>
            <a:ext cx="8643938" cy="4768850"/>
          </a:xfrm>
        </p:spPr>
        <p:txBody>
          <a:bodyPr/>
          <a:lstStyle/>
          <a:p>
            <a:r>
              <a:rPr lang="en-US" sz="2400"/>
              <a:t>Membandingkan kepekaan Jaringan mata jala dengan jaringan bintang</a:t>
            </a:r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 sz="2400" b="1" u="sng">
                <a:solidFill>
                  <a:srgbClr val="7030A0"/>
                </a:solidFill>
              </a:rPr>
              <a:t>Contoh</a:t>
            </a:r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 sz="2200"/>
              <a:t>Jaringan yang terdiri dari empat sentral. Antar sentral dihubungkan dengan berkas saluran dua arah (bothway). Diasumsikan trafik antar sentral (=A) sama dan pendimensian di setiap berkas saluran menggunakan kriteria B = 1 % (tanpa ruting alternatif)</a:t>
            </a:r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2657475" y="5310336"/>
            <a:ext cx="457200" cy="4572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D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1743075" y="5919936"/>
            <a:ext cx="457200" cy="4572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A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419475" y="5996136"/>
            <a:ext cx="457200" cy="4572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657475" y="4395936"/>
            <a:ext cx="457200" cy="4572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2200275" y="5624661"/>
            <a:ext cx="485775" cy="3714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V="1">
            <a:off x="1895475" y="4695973"/>
            <a:ext cx="747713" cy="1223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2200275" y="6224736"/>
            <a:ext cx="1143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cxnSp>
        <p:nvCxnSpPr>
          <p:cNvPr id="53260" name="AutoShape 13"/>
          <p:cNvCxnSpPr>
            <a:cxnSpLocks noChangeShapeType="1"/>
            <a:stCxn id="53253" idx="0"/>
            <a:endCxn id="53256" idx="4"/>
          </p:cNvCxnSpPr>
          <p:nvPr/>
        </p:nvCxnSpPr>
        <p:spPr bwMode="auto">
          <a:xfrm flipV="1">
            <a:off x="2886075" y="4853136"/>
            <a:ext cx="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261" name="AutoShape 14"/>
          <p:cNvCxnSpPr>
            <a:cxnSpLocks noChangeShapeType="1"/>
            <a:stCxn id="53253" idx="6"/>
            <a:endCxn id="53255" idx="1"/>
          </p:cNvCxnSpPr>
          <p:nvPr/>
        </p:nvCxnSpPr>
        <p:spPr bwMode="auto">
          <a:xfrm>
            <a:off x="3114675" y="5538936"/>
            <a:ext cx="371475" cy="523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262" name="AutoShape 15"/>
          <p:cNvCxnSpPr>
            <a:cxnSpLocks noChangeShapeType="1"/>
            <a:stCxn id="53256" idx="6"/>
            <a:endCxn id="53255" idx="0"/>
          </p:cNvCxnSpPr>
          <p:nvPr/>
        </p:nvCxnSpPr>
        <p:spPr bwMode="auto">
          <a:xfrm>
            <a:off x="3114675" y="4624536"/>
            <a:ext cx="533400" cy="13716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1357313" y="4695973"/>
            <a:ext cx="77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mesh</a:t>
            </a:r>
          </a:p>
        </p:txBody>
      </p:sp>
      <p:sp>
        <p:nvSpPr>
          <p:cNvPr id="53264" name="Oval 17"/>
          <p:cNvSpPr>
            <a:spLocks noChangeArrowheads="1"/>
          </p:cNvSpPr>
          <p:nvPr/>
        </p:nvSpPr>
        <p:spPr bwMode="auto">
          <a:xfrm>
            <a:off x="6043613" y="5253186"/>
            <a:ext cx="457200" cy="4572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D</a:t>
            </a:r>
          </a:p>
        </p:txBody>
      </p:sp>
      <p:sp>
        <p:nvSpPr>
          <p:cNvPr id="53265" name="Oval 18"/>
          <p:cNvSpPr>
            <a:spLocks noChangeArrowheads="1"/>
          </p:cNvSpPr>
          <p:nvPr/>
        </p:nvSpPr>
        <p:spPr bwMode="auto">
          <a:xfrm>
            <a:off x="5129213" y="5862786"/>
            <a:ext cx="457200" cy="4572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A</a:t>
            </a:r>
          </a:p>
        </p:txBody>
      </p:sp>
      <p:sp>
        <p:nvSpPr>
          <p:cNvPr id="53266" name="Oval 19"/>
          <p:cNvSpPr>
            <a:spLocks noChangeArrowheads="1"/>
          </p:cNvSpPr>
          <p:nvPr/>
        </p:nvSpPr>
        <p:spPr bwMode="auto">
          <a:xfrm>
            <a:off x="6805613" y="5938986"/>
            <a:ext cx="457200" cy="4572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</a:t>
            </a:r>
          </a:p>
        </p:txBody>
      </p:sp>
      <p:sp>
        <p:nvSpPr>
          <p:cNvPr id="53267" name="Oval 20"/>
          <p:cNvSpPr>
            <a:spLocks noChangeArrowheads="1"/>
          </p:cNvSpPr>
          <p:nvPr/>
        </p:nvSpPr>
        <p:spPr bwMode="auto">
          <a:xfrm>
            <a:off x="6043613" y="4338786"/>
            <a:ext cx="457200" cy="4572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</a:p>
        </p:txBody>
      </p:sp>
      <p:sp>
        <p:nvSpPr>
          <p:cNvPr id="53268" name="Line 21"/>
          <p:cNvSpPr>
            <a:spLocks noChangeShapeType="1"/>
          </p:cNvSpPr>
          <p:nvPr/>
        </p:nvSpPr>
        <p:spPr bwMode="auto">
          <a:xfrm flipV="1">
            <a:off x="5586413" y="5553223"/>
            <a:ext cx="457200" cy="385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cxnSp>
        <p:nvCxnSpPr>
          <p:cNvPr id="53269" name="AutoShape 24"/>
          <p:cNvCxnSpPr>
            <a:cxnSpLocks noChangeShapeType="1"/>
            <a:stCxn id="53264" idx="0"/>
            <a:endCxn id="53267" idx="4"/>
          </p:cNvCxnSpPr>
          <p:nvPr/>
        </p:nvCxnSpPr>
        <p:spPr bwMode="auto">
          <a:xfrm flipV="1">
            <a:off x="6272213" y="4795986"/>
            <a:ext cx="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270" name="AutoShape 25"/>
          <p:cNvCxnSpPr>
            <a:cxnSpLocks noChangeShapeType="1"/>
            <a:stCxn id="53264" idx="6"/>
            <a:endCxn id="53266" idx="1"/>
          </p:cNvCxnSpPr>
          <p:nvPr/>
        </p:nvCxnSpPr>
        <p:spPr bwMode="auto">
          <a:xfrm>
            <a:off x="6500813" y="5481786"/>
            <a:ext cx="371475" cy="523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3271" name="Text Box 27"/>
          <p:cNvSpPr txBox="1">
            <a:spLocks noChangeArrowheads="1"/>
          </p:cNvSpPr>
          <p:nvPr/>
        </p:nvSpPr>
        <p:spPr bwMode="auto">
          <a:xfrm>
            <a:off x="4929188" y="4838848"/>
            <a:ext cx="619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374172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97723FDE-E5F0-4E9A-91D2-BB7484BD127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(13)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Pada jaringan star</a:t>
            </a:r>
            <a:endParaRPr lang="id-ID" b="1">
              <a:solidFill>
                <a:srgbClr val="FF0000"/>
              </a:solidFill>
            </a:endParaRPr>
          </a:p>
          <a:p>
            <a:endParaRPr lang="en-US" sz="800"/>
          </a:p>
          <a:p>
            <a:pPr lvl="1"/>
            <a:r>
              <a:rPr lang="en-US"/>
              <a:t>A = 1 Erlang, maka setiap berkas ditawari 2 Erlang, dengan B = 1%, maka dibutuhkan jumlah saluran untuk setiap berkas sebanyak N = 6 saluran</a:t>
            </a:r>
            <a:endParaRPr lang="id-ID"/>
          </a:p>
          <a:p>
            <a:pPr lvl="1"/>
            <a:endParaRPr lang="en-US" sz="800"/>
          </a:p>
          <a:p>
            <a:pPr lvl="1"/>
            <a:r>
              <a:rPr lang="en-US"/>
              <a:t>Bila A dinaikkan menjadi 2 (2 kali lipat), maka tiap berkas akan mengolah trafik 4 Erlang. Bila jumlah saluran pada tiap berkas tetap (N=6), maka B </a:t>
            </a:r>
            <a:r>
              <a:rPr lang="en-US">
                <a:sym typeface="Symbol" pitchFamily="18" charset="2"/>
              </a:rPr>
              <a:t> </a:t>
            </a:r>
            <a:r>
              <a:rPr lang="en-US"/>
              <a:t>12%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27D58B1F-152C-41A2-AC7C-75A64968B78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81857"/>
            <a:ext cx="8458200" cy="5043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Kondisi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sistem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Kedatangan</a:t>
            </a:r>
            <a:r>
              <a:rPr lang="en-US" sz="2400" dirty="0"/>
              <a:t> </a:t>
            </a:r>
            <a:r>
              <a:rPr lang="en-US" sz="2400" dirty="0" err="1"/>
              <a:t>panggilan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independent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lain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panggilan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terhingga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Laju</a:t>
            </a:r>
            <a:r>
              <a:rPr lang="en-US" sz="2400" dirty="0"/>
              <a:t> rata-rata </a:t>
            </a:r>
            <a:r>
              <a:rPr lang="en-US" sz="2400" dirty="0" err="1"/>
              <a:t>datangnya</a:t>
            </a:r>
            <a:r>
              <a:rPr lang="en-US" sz="2400" dirty="0"/>
              <a:t> </a:t>
            </a:r>
            <a:r>
              <a:rPr lang="en-US" sz="2400" dirty="0" err="1"/>
              <a:t>panggilan</a:t>
            </a:r>
            <a:r>
              <a:rPr lang="en-US" sz="2400" dirty="0"/>
              <a:t> </a:t>
            </a:r>
            <a:r>
              <a:rPr lang="en-US" sz="2400" dirty="0" err="1"/>
              <a:t>konstan</a:t>
            </a:r>
            <a:r>
              <a:rPr lang="en-US" sz="2400" dirty="0"/>
              <a:t> (a=</a:t>
            </a:r>
            <a:r>
              <a:rPr lang="en-US" sz="2400" dirty="0">
                <a:latin typeface="Symbol" pitchFamily="18" charset="2"/>
              </a:rPr>
              <a:t>l</a:t>
            </a:r>
            <a:r>
              <a:rPr lang="en-US" sz="24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pendudukan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terhingga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yang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berkas</a:t>
            </a:r>
            <a:r>
              <a:rPr lang="en-US" sz="2400" dirty="0"/>
              <a:t> </a:t>
            </a:r>
            <a:r>
              <a:rPr lang="en-US" sz="2400" dirty="0" err="1"/>
              <a:t>sempurna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yang </a:t>
            </a:r>
            <a:r>
              <a:rPr lang="en-US" sz="2000" dirty="0" err="1"/>
              <a:t>datang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dilayani</a:t>
            </a:r>
            <a:r>
              <a:rPr lang="en-US" sz="2000" dirty="0"/>
              <a:t>; </a:t>
            </a:r>
            <a:r>
              <a:rPr lang="en-US" sz="2000" dirty="0" err="1"/>
              <a:t>panggilan</a:t>
            </a:r>
            <a:r>
              <a:rPr lang="en-US" sz="2000" dirty="0"/>
              <a:t> yang </a:t>
            </a:r>
            <a:r>
              <a:rPr lang="en-US" sz="2000" dirty="0" err="1"/>
              <a:t>datang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saluran</a:t>
            </a:r>
            <a:r>
              <a:rPr lang="en-US" sz="2000" dirty="0"/>
              <a:t> </a:t>
            </a:r>
            <a:r>
              <a:rPr lang="en-US" sz="2000" dirty="0" err="1"/>
              <a:t>diduduki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dilayani</a:t>
            </a:r>
            <a:r>
              <a:rPr lang="en-US" sz="2000" dirty="0"/>
              <a:t>; </a:t>
            </a:r>
            <a:r>
              <a:rPr lang="en-US" sz="2000" dirty="0" err="1"/>
              <a:t>panggilan-panggilan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dilayani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dihilangkan</a:t>
            </a:r>
            <a:r>
              <a:rPr lang="en-US" sz="2000" dirty="0"/>
              <a:t> (</a:t>
            </a:r>
            <a:r>
              <a:rPr lang="en-US" sz="2000" dirty="0" err="1"/>
              <a:t>ditolak</a:t>
            </a:r>
            <a:r>
              <a:rPr lang="en-US" sz="2000" dirty="0"/>
              <a:t>)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Sistem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Rugi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Pola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pendudukan</a:t>
            </a:r>
            <a:r>
              <a:rPr lang="en-US" sz="2400" dirty="0"/>
              <a:t> </a:t>
            </a:r>
            <a:r>
              <a:rPr lang="en-US" sz="2400" dirty="0" err="1"/>
              <a:t>terdistribusi</a:t>
            </a:r>
            <a:r>
              <a:rPr lang="en-US" sz="2400" dirty="0"/>
              <a:t> </a:t>
            </a:r>
            <a:r>
              <a:rPr lang="en-US" sz="2400" dirty="0" err="1"/>
              <a:t>exponensial</a:t>
            </a:r>
            <a:r>
              <a:rPr lang="en-US" sz="2400" dirty="0"/>
              <a:t> </a:t>
            </a:r>
            <a:r>
              <a:rPr lang="en-US" sz="2400" dirty="0" err="1"/>
              <a:t>negatif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pendudukan</a:t>
            </a:r>
            <a:r>
              <a:rPr lang="en-US" sz="2000" dirty="0"/>
              <a:t> rata-rata = h = 1/</a:t>
            </a:r>
            <a:r>
              <a:rPr lang="en-US" sz="2000" dirty="0">
                <a:latin typeface="Symbol" pitchFamily="18" charset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0652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575E0055-3CE4-4EF7-8005-5519D79C3B0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(14)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28750"/>
            <a:ext cx="8643938" cy="4525963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Pada jaringan mata jala</a:t>
            </a:r>
            <a:endParaRPr lang="id-ID" b="1">
              <a:solidFill>
                <a:srgbClr val="FF0000"/>
              </a:solidFill>
            </a:endParaRPr>
          </a:p>
          <a:p>
            <a:endParaRPr lang="en-US" sz="800">
              <a:solidFill>
                <a:srgbClr val="FF0000"/>
              </a:solidFill>
            </a:endParaRPr>
          </a:p>
          <a:p>
            <a:pPr lvl="1"/>
            <a:r>
              <a:rPr lang="en-US"/>
              <a:t>A = 1 Erlang, maka setiap berkas ditawari 6 Erlang, dengan B = 1%, maka dibutuhkan jumlah saluran dalam setiap berkas sebanyak N = 12 saluran</a:t>
            </a:r>
          </a:p>
          <a:p>
            <a:pPr lvl="1"/>
            <a:r>
              <a:rPr lang="en-US"/>
              <a:t>Bila A dinaikkan menjadi 2 (2 kali lipat), maka tiap berkas akan mengolah trafik 12 Erlang. Bila jumlah saluran pada tiap berkas tetap (N=12), maka B </a:t>
            </a:r>
            <a:r>
              <a:rPr lang="en-US">
                <a:sym typeface="Symbol" pitchFamily="18" charset="2"/>
              </a:rPr>
              <a:t> </a:t>
            </a:r>
            <a:r>
              <a:rPr lang="en-US"/>
              <a:t>20%</a:t>
            </a:r>
            <a:endParaRPr lang="id-ID"/>
          </a:p>
          <a:p>
            <a:pPr lvl="1"/>
            <a:endParaRPr lang="en-US" sz="900"/>
          </a:p>
          <a:p>
            <a:r>
              <a:rPr lang="en-US" sz="2800"/>
              <a:t>Jaringan mata jala lebih peka daripada jaringan bintang</a:t>
            </a:r>
          </a:p>
        </p:txBody>
      </p:sp>
    </p:spTree>
    <p:extLst>
      <p:ext uri="{BB962C8B-B14F-4D97-AF65-F5344CB8AC3E}">
        <p14:creationId xmlns:p14="http://schemas.microsoft.com/office/powerpoint/2010/main" val="1769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167E70E8-E9EF-4B21-BF23-C3FB3A26525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(15)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2488" cy="4525963"/>
          </a:xfrm>
        </p:spPr>
        <p:txBody>
          <a:bodyPr>
            <a:normAutofit lnSpcReduction="10000"/>
          </a:bodyPr>
          <a:lstStyle/>
          <a:p>
            <a:r>
              <a:rPr lang="en-US" sz="2800"/>
              <a:t>Harga rata-rata trafik yang dimuat oleh berkas saluran (pada rumus Erlang)</a:t>
            </a:r>
          </a:p>
          <a:p>
            <a:pPr lvl="1"/>
            <a:r>
              <a:rPr lang="en-US" sz="2400"/>
              <a:t>Merupakan jumlah saluran rata-rata yang diduduki (selama waktu 1 jam sibuk)</a:t>
            </a:r>
          </a:p>
          <a:p>
            <a:pPr lvl="1"/>
            <a:r>
              <a:rPr lang="en-US" sz="2400"/>
              <a:t>Y = trafik yang dimuat =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id-ID" sz="800"/>
          </a:p>
          <a:p>
            <a:pPr lvl="1"/>
            <a:endParaRPr lang="id-ID" sz="800"/>
          </a:p>
          <a:p>
            <a:pPr lvl="1"/>
            <a:r>
              <a:rPr lang="id-ID" b="1">
                <a:solidFill>
                  <a:srgbClr val="FF0000"/>
                </a:solidFill>
              </a:rPr>
              <a:t>  </a:t>
            </a:r>
            <a:r>
              <a:rPr lang="en-US" b="1">
                <a:solidFill>
                  <a:srgbClr val="FF0000"/>
                </a:solidFill>
              </a:rPr>
              <a:t>Y = A [ -B + 1]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0063" y="3571875"/>
            <a:ext cx="8328025" cy="2546350"/>
            <a:chOff x="368322" y="3786190"/>
            <a:chExt cx="8613762" cy="268866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68322" y="4259266"/>
              <a:ext cx="531813" cy="979488"/>
              <a:chOff x="1269" y="1841"/>
              <a:chExt cx="335" cy="617"/>
            </a:xfrm>
          </p:grpSpPr>
          <p:sp>
            <p:nvSpPr>
              <p:cNvPr id="56377" name="Rectangle 5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56378" name="Text Box 6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33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n=0</a:t>
                </a:r>
              </a:p>
            </p:txBody>
          </p:sp>
          <p:sp>
            <p:nvSpPr>
              <p:cNvPr id="56379" name="Text Box 7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N</a:t>
                </a:r>
                <a:endParaRPr lang="en-US" sz="1600"/>
              </a:p>
            </p:txBody>
          </p:sp>
        </p:grp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749320" y="4545015"/>
              <a:ext cx="9476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n.P(n)=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612922" y="4256091"/>
              <a:ext cx="531813" cy="979488"/>
              <a:chOff x="1269" y="1841"/>
              <a:chExt cx="335" cy="617"/>
            </a:xfrm>
          </p:grpSpPr>
          <p:sp>
            <p:nvSpPr>
              <p:cNvPr id="56374" name="Rectangle 10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56375" name="Text Box 11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33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n=1</a:t>
                </a:r>
              </a:p>
            </p:txBody>
          </p:sp>
          <p:sp>
            <p:nvSpPr>
              <p:cNvPr id="56376" name="Text Box 12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N</a:t>
                </a:r>
                <a:endParaRPr lang="en-US" sz="1600"/>
              </a:p>
            </p:txBody>
          </p:sp>
        </p:grpSp>
        <p:sp>
          <p:nvSpPr>
            <p:cNvPr id="56330" name="Rectangle 17"/>
            <p:cNvSpPr>
              <a:spLocks noChangeArrowheads="1"/>
            </p:cNvSpPr>
            <p:nvPr/>
          </p:nvSpPr>
          <p:spPr bwMode="auto">
            <a:xfrm>
              <a:off x="2044720" y="4316415"/>
              <a:ext cx="10390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n</a:t>
              </a:r>
              <a:r>
                <a:rPr lang="en-US"/>
                <a:t>/(n-1)!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993920" y="4725990"/>
              <a:ext cx="471488" cy="977900"/>
              <a:chOff x="1269" y="1841"/>
              <a:chExt cx="297" cy="616"/>
            </a:xfrm>
          </p:grpSpPr>
          <p:sp>
            <p:nvSpPr>
              <p:cNvPr id="56371" name="Rectangle 20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56372" name="Text Box 21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2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j=0</a:t>
                </a:r>
              </a:p>
            </p:txBody>
          </p:sp>
          <p:sp>
            <p:nvSpPr>
              <p:cNvPr id="56373" name="Text Box 22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N</a:t>
                </a:r>
                <a:endParaRPr lang="en-US" sz="1600"/>
              </a:p>
            </p:txBody>
          </p:sp>
        </p:grpSp>
        <p:sp>
          <p:nvSpPr>
            <p:cNvPr id="56332" name="Rectangle 23"/>
            <p:cNvSpPr>
              <a:spLocks noChangeArrowheads="1"/>
            </p:cNvSpPr>
            <p:nvPr/>
          </p:nvSpPr>
          <p:spPr bwMode="auto">
            <a:xfrm>
              <a:off x="2365395" y="4941890"/>
              <a:ext cx="551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j</a:t>
              </a:r>
              <a:r>
                <a:rPr lang="en-US"/>
                <a:t>/j!</a:t>
              </a:r>
            </a:p>
          </p:txBody>
        </p:sp>
        <p:sp>
          <p:nvSpPr>
            <p:cNvPr id="56333" name="Rectangle 24"/>
            <p:cNvSpPr>
              <a:spLocks noChangeArrowheads="1"/>
            </p:cNvSpPr>
            <p:nvPr/>
          </p:nvSpPr>
          <p:spPr bwMode="auto">
            <a:xfrm>
              <a:off x="3011496" y="4541843"/>
              <a:ext cx="5245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 A</a:t>
              </a: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3368686" y="4256091"/>
              <a:ext cx="531813" cy="979488"/>
              <a:chOff x="1269" y="1841"/>
              <a:chExt cx="335" cy="617"/>
            </a:xfrm>
          </p:grpSpPr>
          <p:sp>
            <p:nvSpPr>
              <p:cNvPr id="56368" name="Rectangle 26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56369" name="Text Box 27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33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n=1</a:t>
                </a:r>
              </a:p>
            </p:txBody>
          </p:sp>
          <p:sp>
            <p:nvSpPr>
              <p:cNvPr id="56370" name="Text Box 28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N</a:t>
                </a:r>
                <a:endParaRPr lang="en-US" sz="1600"/>
              </a:p>
            </p:txBody>
          </p:sp>
        </p:grpSp>
        <p:sp>
          <p:nvSpPr>
            <p:cNvPr id="56335" name="Rectangle 29"/>
            <p:cNvSpPr>
              <a:spLocks noChangeArrowheads="1"/>
            </p:cNvSpPr>
            <p:nvPr/>
          </p:nvSpPr>
          <p:spPr bwMode="auto">
            <a:xfrm>
              <a:off x="3876684" y="4319590"/>
              <a:ext cx="1175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n-1</a:t>
              </a:r>
              <a:r>
                <a:rPr lang="en-US"/>
                <a:t>/(n-1)!</a:t>
              </a:r>
            </a:p>
          </p:txBody>
        </p:sp>
        <p:sp>
          <p:nvSpPr>
            <p:cNvPr id="76830" name="Line 30"/>
            <p:cNvSpPr>
              <a:spLocks noChangeShapeType="1"/>
            </p:cNvSpPr>
            <p:nvPr/>
          </p:nvSpPr>
          <p:spPr bwMode="auto">
            <a:xfrm>
              <a:off x="3877206" y="4716496"/>
              <a:ext cx="1218340" cy="0"/>
            </a:xfrm>
            <a:prstGeom prst="lin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825884" y="4729165"/>
              <a:ext cx="471488" cy="977900"/>
              <a:chOff x="1269" y="1841"/>
              <a:chExt cx="297" cy="616"/>
            </a:xfrm>
          </p:grpSpPr>
          <p:sp>
            <p:nvSpPr>
              <p:cNvPr id="56365" name="Rectangle 32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56366" name="Text Box 33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2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j=0</a:t>
                </a:r>
              </a:p>
            </p:txBody>
          </p:sp>
          <p:sp>
            <p:nvSpPr>
              <p:cNvPr id="56367" name="Text Box 34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N</a:t>
                </a:r>
                <a:endParaRPr lang="en-US" sz="1600"/>
              </a:p>
            </p:txBody>
          </p:sp>
        </p:grpSp>
        <p:sp>
          <p:nvSpPr>
            <p:cNvPr id="56338" name="Rectangle 35"/>
            <p:cNvSpPr>
              <a:spLocks noChangeArrowheads="1"/>
            </p:cNvSpPr>
            <p:nvPr/>
          </p:nvSpPr>
          <p:spPr bwMode="auto">
            <a:xfrm>
              <a:off x="4197359" y="4945065"/>
              <a:ext cx="551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j</a:t>
              </a:r>
              <a:r>
                <a:rPr lang="en-US"/>
                <a:t>/j!</a:t>
              </a:r>
            </a:p>
          </p:txBody>
        </p:sp>
        <p:sp>
          <p:nvSpPr>
            <p:cNvPr id="56339" name="Rectangle 36"/>
            <p:cNvSpPr>
              <a:spLocks noChangeArrowheads="1"/>
            </p:cNvSpPr>
            <p:nvPr/>
          </p:nvSpPr>
          <p:spPr bwMode="auto">
            <a:xfrm>
              <a:off x="5019684" y="4532315"/>
              <a:ext cx="5245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 A</a:t>
              </a:r>
            </a:p>
          </p:txBody>
        </p:sp>
        <p:sp>
          <p:nvSpPr>
            <p:cNvPr id="76838" name="AutoShape 38"/>
            <p:cNvSpPr>
              <a:spLocks noChangeArrowheads="1"/>
            </p:cNvSpPr>
            <p:nvPr/>
          </p:nvSpPr>
          <p:spPr bwMode="auto">
            <a:xfrm>
              <a:off x="5553656" y="3861621"/>
              <a:ext cx="3428428" cy="1828762"/>
            </a:xfrm>
            <a:prstGeom prst="bracePair">
              <a:avLst>
                <a:gd name="adj" fmla="val 8333"/>
              </a:avLst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6341" name="Rectangle 40"/>
            <p:cNvSpPr>
              <a:spLocks noChangeArrowheads="1"/>
            </p:cNvSpPr>
            <p:nvPr/>
          </p:nvSpPr>
          <p:spPr bwMode="auto">
            <a:xfrm>
              <a:off x="6030922" y="4319590"/>
              <a:ext cx="7441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N</a:t>
              </a:r>
              <a:r>
                <a:rPr lang="en-US"/>
                <a:t>/N!</a:t>
              </a:r>
            </a:p>
          </p:txBody>
        </p: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5980122" y="4729165"/>
              <a:ext cx="471487" cy="977900"/>
              <a:chOff x="1269" y="1841"/>
              <a:chExt cx="297" cy="616"/>
            </a:xfrm>
          </p:grpSpPr>
          <p:sp>
            <p:nvSpPr>
              <p:cNvPr id="56362" name="Rectangle 43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56363" name="Text Box 44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2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j=0</a:t>
                </a:r>
              </a:p>
            </p:txBody>
          </p:sp>
          <p:sp>
            <p:nvSpPr>
              <p:cNvPr id="56364" name="Text Box 45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N</a:t>
                </a:r>
                <a:endParaRPr lang="en-US" sz="1600"/>
              </a:p>
            </p:txBody>
          </p:sp>
        </p:grpSp>
        <p:sp>
          <p:nvSpPr>
            <p:cNvPr id="56343" name="Rectangle 46"/>
            <p:cNvSpPr>
              <a:spLocks noChangeArrowheads="1"/>
            </p:cNvSpPr>
            <p:nvPr/>
          </p:nvSpPr>
          <p:spPr bwMode="auto">
            <a:xfrm>
              <a:off x="6351597" y="4945065"/>
              <a:ext cx="551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j</a:t>
              </a:r>
              <a:r>
                <a:rPr lang="en-US"/>
                <a:t>/j!</a:t>
              </a:r>
            </a:p>
          </p:txBody>
        </p:sp>
        <p:sp>
          <p:nvSpPr>
            <p:cNvPr id="56344" name="Rectangle 48"/>
            <p:cNvSpPr>
              <a:spLocks noChangeArrowheads="1"/>
            </p:cNvSpPr>
            <p:nvPr/>
          </p:nvSpPr>
          <p:spPr bwMode="auto">
            <a:xfrm>
              <a:off x="7077084" y="4532315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7229486" y="4243391"/>
              <a:ext cx="531813" cy="979488"/>
              <a:chOff x="1269" y="1841"/>
              <a:chExt cx="335" cy="617"/>
            </a:xfrm>
          </p:grpSpPr>
          <p:sp>
            <p:nvSpPr>
              <p:cNvPr id="56359" name="Rectangle 50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56360" name="Text Box 51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33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n=0</a:t>
                </a:r>
              </a:p>
            </p:txBody>
          </p:sp>
          <p:sp>
            <p:nvSpPr>
              <p:cNvPr id="56361" name="Text Box 52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N</a:t>
                </a:r>
                <a:endParaRPr lang="en-US" sz="1600"/>
              </a:p>
            </p:txBody>
          </p:sp>
        </p:grpSp>
        <p:sp>
          <p:nvSpPr>
            <p:cNvPr id="56346" name="Rectangle 53"/>
            <p:cNvSpPr>
              <a:spLocks noChangeArrowheads="1"/>
            </p:cNvSpPr>
            <p:nvPr/>
          </p:nvSpPr>
          <p:spPr bwMode="auto">
            <a:xfrm>
              <a:off x="7737484" y="4306890"/>
              <a:ext cx="6799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n</a:t>
              </a:r>
              <a:r>
                <a:rPr lang="en-US"/>
                <a:t>/n!</a:t>
              </a:r>
            </a:p>
          </p:txBody>
        </p:sp>
        <p:grpSp>
          <p:nvGrpSpPr>
            <p:cNvPr id="10" name="Group 55"/>
            <p:cNvGrpSpPr>
              <a:grpSpLocks/>
            </p:cNvGrpSpPr>
            <p:nvPr/>
          </p:nvGrpSpPr>
          <p:grpSpPr bwMode="auto">
            <a:xfrm>
              <a:off x="7686684" y="4716465"/>
              <a:ext cx="471488" cy="977900"/>
              <a:chOff x="1269" y="1841"/>
              <a:chExt cx="297" cy="616"/>
            </a:xfrm>
          </p:grpSpPr>
          <p:sp>
            <p:nvSpPr>
              <p:cNvPr id="56356" name="Rectangle 56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56357" name="Text Box 57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2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j=0</a:t>
                </a:r>
              </a:p>
            </p:txBody>
          </p:sp>
          <p:sp>
            <p:nvSpPr>
              <p:cNvPr id="56358" name="Text Box 58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N</a:t>
                </a:r>
                <a:endParaRPr lang="en-US" sz="1600"/>
              </a:p>
            </p:txBody>
          </p:sp>
        </p:grpSp>
        <p:sp>
          <p:nvSpPr>
            <p:cNvPr id="56348" name="Rectangle 59"/>
            <p:cNvSpPr>
              <a:spLocks noChangeArrowheads="1"/>
            </p:cNvSpPr>
            <p:nvPr/>
          </p:nvSpPr>
          <p:spPr bwMode="auto">
            <a:xfrm>
              <a:off x="8058159" y="4932365"/>
              <a:ext cx="551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j</a:t>
              </a:r>
              <a:r>
                <a:rPr lang="en-US"/>
                <a:t>/j!</a:t>
              </a:r>
            </a:p>
          </p:txBody>
        </p:sp>
        <p:sp>
          <p:nvSpPr>
            <p:cNvPr id="76860" name="Line 60"/>
            <p:cNvSpPr>
              <a:spLocks noChangeShapeType="1"/>
            </p:cNvSpPr>
            <p:nvPr/>
          </p:nvSpPr>
          <p:spPr bwMode="auto">
            <a:xfrm>
              <a:off x="7716126" y="4701410"/>
              <a:ext cx="914576" cy="0"/>
            </a:xfrm>
            <a:prstGeom prst="lin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6350" name="Rectangle 61"/>
            <p:cNvSpPr>
              <a:spLocks noChangeArrowheads="1"/>
            </p:cNvSpPr>
            <p:nvPr/>
          </p:nvSpPr>
          <p:spPr bwMode="auto">
            <a:xfrm>
              <a:off x="5629284" y="4532315"/>
              <a:ext cx="2616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56351" name="Oval 63"/>
            <p:cNvSpPr>
              <a:spLocks noChangeArrowheads="1"/>
            </p:cNvSpPr>
            <p:nvPr/>
          </p:nvSpPr>
          <p:spPr bwMode="auto">
            <a:xfrm>
              <a:off x="5857884" y="3786190"/>
              <a:ext cx="1295400" cy="2286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52" name="Text Box 64"/>
            <p:cNvSpPr txBox="1">
              <a:spLocks noChangeArrowheads="1"/>
            </p:cNvSpPr>
            <p:nvPr/>
          </p:nvSpPr>
          <p:spPr bwMode="auto">
            <a:xfrm>
              <a:off x="6223009" y="6042025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B</a:t>
              </a:r>
            </a:p>
          </p:txBody>
        </p:sp>
        <p:sp>
          <p:nvSpPr>
            <p:cNvPr id="56353" name="Oval 65"/>
            <p:cNvSpPr>
              <a:spLocks noChangeArrowheads="1"/>
            </p:cNvSpPr>
            <p:nvPr/>
          </p:nvSpPr>
          <p:spPr bwMode="auto">
            <a:xfrm>
              <a:off x="7313879" y="3786190"/>
              <a:ext cx="1354871" cy="2286000"/>
            </a:xfrm>
            <a:prstGeom prst="ellips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54" name="Text Box 66"/>
            <p:cNvSpPr txBox="1">
              <a:spLocks noChangeArrowheads="1"/>
            </p:cNvSpPr>
            <p:nvPr/>
          </p:nvSpPr>
          <p:spPr bwMode="auto">
            <a:xfrm>
              <a:off x="7961322" y="6105525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011931" y="4756726"/>
              <a:ext cx="927712" cy="167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>
            <a:off x="6000750" y="4500563"/>
            <a:ext cx="857250" cy="15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0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2920C83F-6828-45F7-B8CD-09DB08253F4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(16)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Jadi : </a:t>
            </a:r>
          </a:p>
          <a:p>
            <a:pPr lvl="1"/>
            <a:r>
              <a:rPr lang="en-US"/>
              <a:t>Y = A[1-B] atau</a:t>
            </a:r>
          </a:p>
          <a:p>
            <a:pPr lvl="1"/>
            <a:r>
              <a:rPr lang="id-ID"/>
              <a:t>Y</a:t>
            </a:r>
            <a:r>
              <a:rPr lang="en-US"/>
              <a:t>= </a:t>
            </a:r>
            <a:r>
              <a:rPr lang="id-ID"/>
              <a:t>A</a:t>
            </a:r>
            <a:r>
              <a:rPr lang="en-US"/>
              <a:t> </a:t>
            </a:r>
            <a:r>
              <a:rPr lang="id-ID"/>
              <a:t>–</a:t>
            </a:r>
            <a:r>
              <a:rPr lang="en-US"/>
              <a:t> AB</a:t>
            </a:r>
            <a:endParaRPr lang="id-ID"/>
          </a:p>
          <a:p>
            <a:pPr lvl="1"/>
            <a:r>
              <a:rPr lang="id-ID"/>
              <a:t>Y=A-R</a:t>
            </a:r>
          </a:p>
          <a:p>
            <a:pPr lvl="1"/>
            <a:endParaRPr lang="en-US"/>
          </a:p>
          <a:p>
            <a:pPr lvl="2"/>
            <a:r>
              <a:rPr lang="en-US"/>
              <a:t>A = Trafik yang ditawarkan (rata-rata)</a:t>
            </a:r>
          </a:p>
          <a:p>
            <a:pPr lvl="2"/>
            <a:r>
              <a:rPr lang="en-US"/>
              <a:t>Y = Trafik yang dimuat (rata-rata)</a:t>
            </a:r>
          </a:p>
          <a:p>
            <a:pPr lvl="2"/>
            <a:r>
              <a:rPr lang="en-US"/>
              <a:t>AB = R = Trafik yang ditolak (hilang)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6446" y="2143116"/>
            <a:ext cx="1071570" cy="857256"/>
          </a:xfrm>
          <a:prstGeom prst="rect">
            <a:avLst/>
          </a:prstGeom>
          <a:solidFill>
            <a:srgbClr val="A7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id-ID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072063" y="2571750"/>
            <a:ext cx="71437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58000" y="2571750"/>
            <a:ext cx="71437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010275" y="3276600"/>
            <a:ext cx="561975" cy="9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3" name="Rectangle 12"/>
          <p:cNvSpPr>
            <a:spLocks noChangeArrowheads="1"/>
          </p:cNvSpPr>
          <p:nvPr/>
        </p:nvSpPr>
        <p:spPr bwMode="auto">
          <a:xfrm>
            <a:off x="4643438" y="2357438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A</a:t>
            </a:r>
            <a:endParaRPr lang="id-ID" sz="2400" b="1">
              <a:solidFill>
                <a:srgbClr val="7030A0"/>
              </a:solidFill>
            </a:endParaRPr>
          </a:p>
        </p:txBody>
      </p:sp>
      <p:sp>
        <p:nvSpPr>
          <p:cNvPr id="57354" name="Rectangle 13"/>
          <p:cNvSpPr>
            <a:spLocks noChangeArrowheads="1"/>
          </p:cNvSpPr>
          <p:nvPr/>
        </p:nvSpPr>
        <p:spPr bwMode="auto">
          <a:xfrm>
            <a:off x="7500938" y="2357438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400" b="1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57355" name="Rectangle 14"/>
          <p:cNvSpPr>
            <a:spLocks noChangeArrowheads="1"/>
          </p:cNvSpPr>
          <p:nvPr/>
        </p:nvSpPr>
        <p:spPr bwMode="auto">
          <a:xfrm>
            <a:off x="5786438" y="3571875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400" b="1">
                <a:solidFill>
                  <a:srgbClr val="7030A0"/>
                </a:solidFill>
              </a:rPr>
              <a:t>Y=AB</a:t>
            </a:r>
          </a:p>
        </p:txBody>
      </p:sp>
    </p:spTree>
    <p:extLst>
      <p:ext uri="{BB962C8B-B14F-4D97-AF65-F5344CB8AC3E}">
        <p14:creationId xmlns:p14="http://schemas.microsoft.com/office/powerpoint/2010/main" val="2904640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72D36053-C166-46D7-8004-B2637AF5C00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Erlang</a:t>
            </a:r>
            <a:r>
              <a:rPr lang="en-US" dirty="0"/>
              <a:t> (16)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>
              <a:defRPr/>
            </a:pPr>
            <a:r>
              <a:rPr lang="id-ID" b="1" dirty="0">
                <a:solidFill>
                  <a:srgbClr val="00B050"/>
                </a:solidFill>
              </a:rPr>
              <a:t>contoh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: </a:t>
            </a:r>
          </a:p>
          <a:p>
            <a:pPr marL="360363" lvl="1" indent="0">
              <a:buFontTx/>
              <a:buNone/>
              <a:defRPr/>
            </a:pPr>
            <a:r>
              <a:rPr lang="id-ID" sz="2400" dirty="0"/>
              <a:t>Pada kelompok sirkit yang terdiri dari 3 sirkit, ditawarkan trafik sebesar 2 erlang. Berapa trafik yang akan lost</a:t>
            </a:r>
          </a:p>
          <a:p>
            <a:pPr marL="360363" lvl="1" indent="0">
              <a:buFontTx/>
              <a:buNone/>
              <a:defRPr/>
            </a:pPr>
            <a:endParaRPr lang="id-ID" sz="2400" dirty="0"/>
          </a:p>
          <a:p>
            <a:pPr marL="360363" lvl="1" indent="0">
              <a:buFontTx/>
              <a:buNone/>
              <a:defRPr/>
            </a:pPr>
            <a:endParaRPr lang="id-ID" sz="2400" dirty="0"/>
          </a:p>
          <a:p>
            <a:pPr marL="360363" lvl="1" indent="0">
              <a:buFontTx/>
              <a:buNone/>
              <a:defRPr/>
            </a:pPr>
            <a:endParaRPr lang="id-ID" sz="2400" dirty="0"/>
          </a:p>
          <a:p>
            <a:pPr marL="360363" lvl="1" indent="0">
              <a:buFontTx/>
              <a:buNone/>
              <a:defRPr/>
            </a:pPr>
            <a:endParaRPr lang="id-ID" sz="2400" dirty="0"/>
          </a:p>
          <a:p>
            <a:pPr marL="360363" lvl="1" indent="0">
              <a:buFontTx/>
              <a:buNone/>
              <a:defRPr/>
            </a:pPr>
            <a:endParaRPr lang="id-ID" sz="2400" dirty="0"/>
          </a:p>
          <a:p>
            <a:pPr marL="360363" lvl="1" indent="0">
              <a:buFontTx/>
              <a:buNone/>
              <a:defRPr/>
            </a:pPr>
            <a:r>
              <a:rPr lang="id-ID" sz="2400" dirty="0"/>
              <a:t>Trafik lost = R = AB = 2 x 0,210 = 0,42 Erlang</a:t>
            </a:r>
          </a:p>
          <a:p>
            <a:pPr lvl="1" indent="-382588">
              <a:buFontTx/>
              <a:buNone/>
              <a:defRPr/>
            </a:pPr>
            <a:endParaRPr lang="id-ID" dirty="0"/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id-ID"/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id-ID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58379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88" y="3071813"/>
            <a:ext cx="77343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914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06706B97-878C-45F1-81BB-397BE352395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(17)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59061"/>
            <a:ext cx="8229600" cy="4954587"/>
          </a:xfrm>
        </p:spPr>
        <p:txBody>
          <a:bodyPr/>
          <a:lstStyle/>
          <a:p>
            <a:r>
              <a:rPr lang="en-US"/>
              <a:t>Variansi trafik yang dimuat </a:t>
            </a:r>
          </a:p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097236"/>
            <a:ext cx="469900" cy="979487"/>
            <a:chOff x="1269" y="1841"/>
            <a:chExt cx="296" cy="617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1279" y="1937"/>
              <a:ext cx="2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18" charset="2"/>
                </a:rPr>
                <a:t></a:t>
              </a:r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1269" y="2245"/>
              <a:ext cx="2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i=0</a:t>
              </a:r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1327" y="1841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18" charset="2"/>
                </a:rPr>
                <a:t>N</a:t>
              </a:r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685800" y="2336948"/>
            <a:ext cx="825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Vd =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1804988" y="2378223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(i-Y)</a:t>
            </a:r>
            <a:r>
              <a:rPr lang="en-US" sz="2400" baseline="300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P(i) =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33775" y="2086123"/>
            <a:ext cx="469900" cy="979488"/>
            <a:chOff x="1269" y="1841"/>
            <a:chExt cx="296" cy="617"/>
          </a:xfrm>
        </p:grpSpPr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1279" y="1937"/>
              <a:ext cx="2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18" charset="2"/>
                </a:rPr>
                <a:t></a:t>
              </a:r>
            </a:p>
          </p:txBody>
        </p:sp>
        <p:sp>
          <p:nvSpPr>
            <p:cNvPr id="78864" name="Text Box 16"/>
            <p:cNvSpPr txBox="1">
              <a:spLocks noChangeArrowheads="1"/>
            </p:cNvSpPr>
            <p:nvPr/>
          </p:nvSpPr>
          <p:spPr bwMode="auto">
            <a:xfrm>
              <a:off x="1269" y="2245"/>
              <a:ext cx="2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i=2</a:t>
              </a:r>
            </a:p>
          </p:txBody>
        </p:sp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1327" y="1841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18" charset="2"/>
                </a:rPr>
                <a:t>N</a:t>
              </a:r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3838575" y="2378223"/>
            <a:ext cx="2479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(i-1)P(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+ Y – Y</a:t>
            </a:r>
            <a:r>
              <a:rPr lang="en-US" sz="2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59402" name="Rectangle 19"/>
          <p:cNvSpPr>
            <a:spLocks noChangeArrowheads="1"/>
          </p:cNvSpPr>
          <p:nvPr/>
        </p:nvSpPr>
        <p:spPr bwMode="auto">
          <a:xfrm>
            <a:off x="7786688" y="2387748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(^)</a:t>
            </a:r>
            <a:endParaRPr lang="en-US" sz="2400" baseline="30000">
              <a:solidFill>
                <a:srgbClr val="FF0000"/>
              </a:solidFill>
            </a:endParaRPr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3429000" y="1959123"/>
            <a:ext cx="1676400" cy="13335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4165600" y="3276748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14313" y="3530748"/>
            <a:ext cx="8624887" cy="1905000"/>
            <a:chOff x="76200" y="3429000"/>
            <a:chExt cx="8839200" cy="1905000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914400" y="3886201"/>
              <a:ext cx="469900" cy="979488"/>
              <a:chOff x="1269" y="1841"/>
              <a:chExt cx="296" cy="617"/>
            </a:xfrm>
          </p:grpSpPr>
          <p:sp>
            <p:nvSpPr>
              <p:cNvPr id="78871" name="Rectangle 23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78872" name="Text Box 24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29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i=2</a:t>
                </a:r>
              </a:p>
            </p:txBody>
          </p:sp>
          <p:sp>
            <p:nvSpPr>
              <p:cNvPr id="78873" name="Text Box 25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Symbol" pitchFamily="18" charset="2"/>
                  </a:rPr>
                  <a:t>N</a:t>
                </a:r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76200" y="4178300"/>
              <a:ext cx="1041246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 = A</a:t>
              </a:r>
              <a:r>
                <a:rPr lang="en-US" sz="2400" baseline="30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</a:p>
          </p:txBody>
        </p:sp>
        <p:sp>
          <p:nvSpPr>
            <p:cNvPr id="78880" name="Rectangle 32"/>
            <p:cNvSpPr>
              <a:spLocks noChangeArrowheads="1"/>
            </p:cNvSpPr>
            <p:nvPr/>
          </p:nvSpPr>
          <p:spPr bwMode="auto">
            <a:xfrm>
              <a:off x="1371249" y="3933825"/>
              <a:ext cx="104775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r>
                <a:rPr lang="en-US" baseline="30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i-2</a:t>
              </a: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/(i-2)!</a:t>
              </a:r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1371249" y="4330700"/>
              <a:ext cx="1220210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1320800" y="4343400"/>
              <a:ext cx="471488" cy="977900"/>
              <a:chOff x="1269" y="1841"/>
              <a:chExt cx="297" cy="616"/>
            </a:xfrm>
          </p:grpSpPr>
          <p:sp>
            <p:nvSpPr>
              <p:cNvPr id="78883" name="Rectangle 35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78884" name="Text Box 36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2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j=0</a:t>
                </a:r>
              </a:p>
            </p:txBody>
          </p:sp>
          <p:sp>
            <p:nvSpPr>
              <p:cNvPr id="78885" name="Text Box 37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Symbol" pitchFamily="18" charset="2"/>
                  </a:rPr>
                  <a:t>N</a:t>
                </a:r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78886" name="Rectangle 38"/>
            <p:cNvSpPr>
              <a:spLocks noChangeArrowheads="1"/>
            </p:cNvSpPr>
            <p:nvPr/>
          </p:nvSpPr>
          <p:spPr bwMode="auto">
            <a:xfrm>
              <a:off x="1760089" y="4643438"/>
              <a:ext cx="55153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r>
                <a:rPr lang="en-US" baseline="30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/j!</a:t>
              </a:r>
            </a:p>
          </p:txBody>
        </p:sp>
        <p:sp>
          <p:nvSpPr>
            <p:cNvPr id="78887" name="Rectangle 39"/>
            <p:cNvSpPr>
              <a:spLocks noChangeArrowheads="1"/>
            </p:cNvSpPr>
            <p:nvPr/>
          </p:nvSpPr>
          <p:spPr bwMode="auto">
            <a:xfrm>
              <a:off x="2554039" y="4114800"/>
              <a:ext cx="751649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 A</a:t>
              </a:r>
              <a:r>
                <a:rPr lang="en-US" sz="2400" baseline="30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</a:p>
          </p:txBody>
        </p:sp>
        <p:sp>
          <p:nvSpPr>
            <p:cNvPr id="78888" name="AutoShape 40"/>
            <p:cNvSpPr>
              <a:spLocks noChangeArrowheads="1"/>
            </p:cNvSpPr>
            <p:nvPr/>
          </p:nvSpPr>
          <p:spPr bwMode="auto">
            <a:xfrm>
              <a:off x="3199937" y="3429000"/>
              <a:ext cx="5715463" cy="1828800"/>
            </a:xfrm>
            <a:prstGeom prst="bracePair">
              <a:avLst>
                <a:gd name="adj" fmla="val 8333"/>
              </a:avLst>
            </a:prstGeom>
            <a:noFill/>
            <a:ln w="28575">
              <a:solidFill>
                <a:schemeClr val="accent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3505803" y="4343400"/>
              <a:ext cx="5180198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5410957" y="4343400"/>
              <a:ext cx="1218583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5359400" y="4356100"/>
              <a:ext cx="471488" cy="977900"/>
              <a:chOff x="1269" y="1841"/>
              <a:chExt cx="297" cy="616"/>
            </a:xfrm>
          </p:grpSpPr>
          <p:sp>
            <p:nvSpPr>
              <p:cNvPr id="78892" name="Rectangle 44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78893" name="Text Box 45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2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j=0</a:t>
                </a:r>
              </a:p>
            </p:txBody>
          </p:sp>
          <p:sp>
            <p:nvSpPr>
              <p:cNvPr id="78894" name="Text Box 46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Symbol" pitchFamily="18" charset="2"/>
                  </a:rPr>
                  <a:t>N</a:t>
                </a:r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78895" name="Rectangle 47"/>
            <p:cNvSpPr>
              <a:spLocks noChangeArrowheads="1"/>
            </p:cNvSpPr>
            <p:nvPr/>
          </p:nvSpPr>
          <p:spPr bwMode="auto">
            <a:xfrm>
              <a:off x="5786782" y="4643438"/>
              <a:ext cx="551534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r>
                <a:rPr lang="en-US" baseline="30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/j!</a:t>
              </a:r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429336" y="3959225"/>
              <a:ext cx="5264799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1+A+A</a:t>
              </a:r>
              <a:r>
                <a:rPr lang="en-US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/2!+…+A</a:t>
              </a:r>
              <a:r>
                <a:rPr lang="en-US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N-1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/(N-1)!+A</a:t>
              </a:r>
              <a:r>
                <a:rPr lang="en-US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/N!-A</a:t>
              </a:r>
              <a:r>
                <a:rPr lang="en-US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N-1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/(N-1)!-A</a:t>
              </a:r>
              <a:r>
                <a:rPr lang="en-US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/N!</a:t>
              </a:r>
            </a:p>
          </p:txBody>
        </p:sp>
      </p:grpSp>
      <p:sp>
        <p:nvSpPr>
          <p:cNvPr id="78897" name="Rectangle 49"/>
          <p:cNvSpPr>
            <a:spLocks noChangeArrowheads="1"/>
          </p:cNvSpPr>
          <p:nvPr/>
        </p:nvSpPr>
        <p:spPr bwMode="auto">
          <a:xfrm>
            <a:off x="428625" y="5745311"/>
            <a:ext cx="7142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 = A</a:t>
            </a:r>
            <a:r>
              <a:rPr lang="en-US" sz="20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{1-(N/A)E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(A)-E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(A)}= A</a:t>
            </a:r>
            <a:r>
              <a:rPr lang="en-US" sz="20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-N.A.E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(A)-A</a:t>
            </a:r>
            <a:r>
              <a:rPr lang="en-US" sz="20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.E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 = A(A-A.E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(A))-Nm = AY – Nm = 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m+Y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).Y-Nm = mY+Y</a:t>
            </a:r>
            <a:r>
              <a:rPr lang="en-US" sz="20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-Nm</a:t>
            </a:r>
          </a:p>
        </p:txBody>
      </p:sp>
      <p:sp>
        <p:nvSpPr>
          <p:cNvPr id="59407" name="Rectangle 50"/>
          <p:cNvSpPr>
            <a:spLocks noChangeArrowheads="1"/>
          </p:cNvSpPr>
          <p:nvPr/>
        </p:nvSpPr>
        <p:spPr bwMode="auto">
          <a:xfrm>
            <a:off x="7715250" y="5959623"/>
            <a:ext cx="68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(^^)</a:t>
            </a:r>
            <a:endParaRPr lang="en-US" sz="2400" baseline="30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46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94F07FA3-41D1-4FCA-A3A4-D15F72C34E3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(18)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Bila persamaan (^^) dimasukkan ke (^)</a:t>
            </a:r>
          </a:p>
          <a:p>
            <a:pPr>
              <a:buFontTx/>
              <a:buNone/>
            </a:pPr>
            <a:r>
              <a:rPr lang="en-US"/>
              <a:t>	Vd = mY + Y</a:t>
            </a:r>
            <a:r>
              <a:rPr lang="en-US" baseline="30000"/>
              <a:t>2</a:t>
            </a:r>
            <a:r>
              <a:rPr lang="en-US"/>
              <a:t> – Nm + Y – Y</a:t>
            </a:r>
            <a:r>
              <a:rPr lang="en-US" baseline="30000"/>
              <a:t>2</a:t>
            </a:r>
            <a:r>
              <a:rPr lang="en-US"/>
              <a:t> = Y – m(N-Y)</a:t>
            </a:r>
          </a:p>
          <a:p>
            <a:pPr algn="ctr">
              <a:buFontTx/>
              <a:buNone/>
            </a:pPr>
            <a:r>
              <a:rPr lang="en-US"/>
              <a:t>	</a:t>
            </a:r>
          </a:p>
          <a:p>
            <a:pPr algn="ctr">
              <a:buFontTx/>
              <a:buNone/>
            </a:pPr>
            <a:r>
              <a:rPr lang="en-US"/>
              <a:t>Vd = Y – m(N-Y)</a:t>
            </a:r>
          </a:p>
          <a:p>
            <a:pPr algn="ctr">
              <a:buFontTx/>
              <a:buNone/>
            </a:pPr>
            <a:endParaRPr lang="en-US"/>
          </a:p>
          <a:p>
            <a:pPr lvl="1"/>
            <a:r>
              <a:rPr lang="en-US"/>
              <a:t>m = trafik yang tak dapat dimuat (hilang atau meluap) = A.E</a:t>
            </a:r>
            <a:r>
              <a:rPr lang="en-US" baseline="-25000"/>
              <a:t>N</a:t>
            </a:r>
            <a:r>
              <a:rPr lang="en-US"/>
              <a:t>(A)</a:t>
            </a:r>
          </a:p>
          <a:p>
            <a:pPr algn="ctr"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857500" y="3214688"/>
            <a:ext cx="3352800" cy="9144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52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1619672" y="1124744"/>
            <a:ext cx="6120680" cy="51125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C2A3AB1F-0973-4D36-A744-F5EE516FAFA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Erlang</a:t>
            </a:r>
            <a:r>
              <a:rPr lang="en-US" dirty="0"/>
              <a:t> (2)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24719"/>
            <a:ext cx="8001000" cy="50006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579688" algn="l"/>
              </a:tabLst>
            </a:pPr>
            <a:r>
              <a:rPr lang="en-US" dirty="0" err="1">
                <a:solidFill>
                  <a:srgbClr val="FF0000"/>
                </a:solidFill>
              </a:rPr>
              <a:t>Rumus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Rugi</a:t>
            </a:r>
            <a:r>
              <a:rPr lang="en-US" dirty="0">
                <a:solidFill>
                  <a:srgbClr val="FF0000"/>
                </a:solidFill>
              </a:rPr>
              <a:t> Erlang</a:t>
            </a:r>
            <a:endParaRPr lang="id-ID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579688" algn="l"/>
              </a:tabLst>
            </a:pPr>
            <a:endParaRPr lang="en-US" sz="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tabLst>
                <a:tab pos="2579688" algn="l"/>
              </a:tabLst>
            </a:pP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prosentase</a:t>
            </a:r>
            <a:r>
              <a:rPr lang="en-US" sz="2800" dirty="0"/>
              <a:t> </a:t>
            </a:r>
            <a:r>
              <a:rPr lang="en-US" sz="2800" dirty="0" err="1"/>
              <a:t>panggilan</a:t>
            </a:r>
            <a:r>
              <a:rPr lang="en-US" sz="2800" dirty="0"/>
              <a:t> yang </a:t>
            </a:r>
            <a:r>
              <a:rPr lang="en-US" sz="2800" dirty="0" err="1"/>
              <a:t>hilang</a:t>
            </a:r>
            <a:r>
              <a:rPr lang="en-US" sz="2800" dirty="0"/>
              <a:t>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trafik</a:t>
            </a:r>
            <a:r>
              <a:rPr lang="en-US" sz="2800" dirty="0"/>
              <a:t> yang </a:t>
            </a:r>
            <a:r>
              <a:rPr lang="en-US" sz="2800" dirty="0" err="1"/>
              <a:t>ditawarkan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saluran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yang </a:t>
            </a:r>
            <a:r>
              <a:rPr lang="en-US" sz="2800" dirty="0" err="1"/>
              <a:t>menampung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endParaRPr lang="id-ID" sz="2800" dirty="0"/>
          </a:p>
          <a:p>
            <a:pPr>
              <a:lnSpc>
                <a:spcPct val="90000"/>
              </a:lnSpc>
              <a:tabLst>
                <a:tab pos="2579688" algn="l"/>
              </a:tabLst>
            </a:pPr>
            <a:endParaRPr lang="en-US" sz="800" dirty="0"/>
          </a:p>
          <a:p>
            <a:pPr>
              <a:lnSpc>
                <a:spcPct val="90000"/>
              </a:lnSpc>
              <a:tabLst>
                <a:tab pos="2579688" algn="l"/>
              </a:tabLst>
            </a:pPr>
            <a:r>
              <a:rPr lang="en-US" sz="2800" dirty="0" err="1"/>
              <a:t>Penurunan</a:t>
            </a:r>
            <a:r>
              <a:rPr lang="en-US" sz="2800" dirty="0"/>
              <a:t> </a:t>
            </a:r>
            <a:r>
              <a:rPr lang="en-US" sz="2800" dirty="0" err="1"/>
              <a:t>rumus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diagram </a:t>
            </a:r>
            <a:r>
              <a:rPr lang="en-US" sz="2800" dirty="0" err="1"/>
              <a:t>transisi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persamaan</a:t>
            </a:r>
            <a:r>
              <a:rPr lang="en-US" sz="2800" dirty="0"/>
              <a:t> </a:t>
            </a:r>
            <a:r>
              <a:rPr lang="en-US" sz="2800" dirty="0" err="1"/>
              <a:t>kesetimbangan</a:t>
            </a:r>
            <a:endParaRPr lang="en-US" sz="2800" dirty="0"/>
          </a:p>
          <a:p>
            <a:pPr lvl="1">
              <a:lnSpc>
                <a:spcPct val="90000"/>
              </a:lnSpc>
              <a:tabLst>
                <a:tab pos="2579688" algn="l"/>
              </a:tabLst>
            </a:pP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kelahiran</a:t>
            </a:r>
            <a:r>
              <a:rPr lang="en-US" sz="2400" dirty="0"/>
              <a:t> = </a:t>
            </a:r>
            <a:r>
              <a:rPr lang="en-US" sz="2400" dirty="0">
                <a:latin typeface="Symbol" pitchFamily="18" charset="2"/>
              </a:rPr>
              <a:t>l</a:t>
            </a:r>
            <a:r>
              <a:rPr lang="en-US" sz="2400" dirty="0"/>
              <a:t> (</a:t>
            </a:r>
            <a:r>
              <a:rPr lang="en-US" sz="2400" dirty="0" err="1"/>
              <a:t>konstan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  <a:tabLst>
                <a:tab pos="2579688" algn="l"/>
              </a:tabLst>
            </a:pP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kematian</a:t>
            </a:r>
            <a:r>
              <a:rPr lang="en-US" sz="2400" dirty="0"/>
              <a:t> = n</a:t>
            </a:r>
            <a:r>
              <a:rPr lang="en-US" sz="2400" dirty="0">
                <a:latin typeface="Symbol" pitchFamily="18" charset="2"/>
              </a:rPr>
              <a:t>m</a:t>
            </a:r>
            <a:endParaRPr lang="en-US" sz="2400" dirty="0"/>
          </a:p>
          <a:p>
            <a:pPr lvl="1">
              <a:lnSpc>
                <a:spcPct val="90000"/>
              </a:lnSpc>
              <a:tabLst>
                <a:tab pos="2579688" algn="l"/>
              </a:tabLst>
            </a:pPr>
            <a:r>
              <a:rPr lang="en-US" sz="2400" dirty="0"/>
              <a:t>A = </a:t>
            </a:r>
            <a:r>
              <a:rPr lang="en-US" sz="2400" dirty="0">
                <a:latin typeface="Symbol" pitchFamily="18" charset="2"/>
              </a:rPr>
              <a:t>l</a:t>
            </a:r>
            <a:r>
              <a:rPr lang="en-US" sz="2400" dirty="0"/>
              <a:t>/</a:t>
            </a:r>
            <a:r>
              <a:rPr lang="en-US" sz="2400" dirty="0">
                <a:latin typeface="Symbol" pitchFamily="18" charset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1253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02CF6D11-924C-4A82-A0D5-BCE49270ADA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(3)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621360"/>
            <a:ext cx="8458200" cy="3048000"/>
          </a:xfrm>
        </p:spPr>
        <p:txBody>
          <a:bodyPr/>
          <a:lstStyle/>
          <a:p>
            <a:pPr lvl="1" algn="ctr">
              <a:lnSpc>
                <a:spcPct val="90000"/>
              </a:lnSpc>
              <a:buFontTx/>
              <a:buNone/>
            </a:pPr>
            <a:r>
              <a:rPr lang="en-US" sz="2200">
                <a:latin typeface="Symbol" pitchFamily="18" charset="2"/>
              </a:rPr>
              <a:t>l</a:t>
            </a:r>
            <a:r>
              <a:rPr lang="en-US" sz="2200"/>
              <a:t>P(0) = 1</a:t>
            </a:r>
            <a:r>
              <a:rPr lang="en-US" sz="2200">
                <a:latin typeface="Symbol" pitchFamily="18" charset="2"/>
              </a:rPr>
              <a:t>m</a:t>
            </a:r>
            <a:r>
              <a:rPr lang="en-US" sz="2200"/>
              <a:t>P(1)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200"/>
              <a:t>A.P(0) = 1.P(1)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200"/>
              <a:t>A.P(1) = 2.P(2)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200"/>
              <a:t>A.P(2) = 3.P(3)</a:t>
            </a:r>
          </a:p>
          <a:p>
            <a:pPr lvl="1" algn="ctr">
              <a:lnSpc>
                <a:spcPct val="20000"/>
              </a:lnSpc>
              <a:buFontTx/>
              <a:buNone/>
            </a:pPr>
            <a:r>
              <a:rPr lang="en-US" sz="2200" b="1"/>
              <a:t>.</a:t>
            </a:r>
          </a:p>
          <a:p>
            <a:pPr lvl="1" algn="ctr">
              <a:lnSpc>
                <a:spcPct val="20000"/>
              </a:lnSpc>
              <a:buFontTx/>
              <a:buNone/>
            </a:pPr>
            <a:r>
              <a:rPr lang="en-US" sz="2200" b="1"/>
              <a:t>.</a:t>
            </a:r>
          </a:p>
          <a:p>
            <a:pPr lvl="1" algn="ctr">
              <a:lnSpc>
                <a:spcPct val="20000"/>
              </a:lnSpc>
              <a:buFontTx/>
              <a:buNone/>
            </a:pPr>
            <a:r>
              <a:rPr lang="en-US" sz="2200" b="1"/>
              <a:t>.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200"/>
              <a:t>A.P(n-1) = n.P(n)</a:t>
            </a:r>
          </a:p>
          <a:p>
            <a:pPr lvl="1" algn="ctr">
              <a:lnSpc>
                <a:spcPct val="20000"/>
              </a:lnSpc>
              <a:buFontTx/>
              <a:buNone/>
            </a:pPr>
            <a:r>
              <a:rPr lang="en-US" sz="1800" b="1"/>
              <a:t>.</a:t>
            </a:r>
          </a:p>
          <a:p>
            <a:pPr lvl="1" algn="ctr">
              <a:lnSpc>
                <a:spcPct val="20000"/>
              </a:lnSpc>
              <a:buFontTx/>
              <a:buNone/>
            </a:pPr>
            <a:r>
              <a:rPr lang="en-US" sz="1800" b="1"/>
              <a:t>.</a:t>
            </a:r>
          </a:p>
          <a:p>
            <a:pPr lvl="1" algn="ctr">
              <a:lnSpc>
                <a:spcPct val="20000"/>
              </a:lnSpc>
              <a:buFontTx/>
              <a:buNone/>
            </a:pPr>
            <a:r>
              <a:rPr lang="en-US" sz="1800" b="1"/>
              <a:t>.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200"/>
              <a:t>A.P(N-1) = N.P(N)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071563" y="1478235"/>
            <a:ext cx="7086600" cy="1949450"/>
            <a:chOff x="1071538" y="1357298"/>
            <a:chExt cx="7086600" cy="1949451"/>
          </a:xfrm>
        </p:grpSpPr>
        <p:sp>
          <p:nvSpPr>
            <p:cNvPr id="44038" name="Oval 4"/>
            <p:cNvSpPr>
              <a:spLocks noChangeArrowheads="1"/>
            </p:cNvSpPr>
            <p:nvPr/>
          </p:nvSpPr>
          <p:spPr bwMode="auto">
            <a:xfrm>
              <a:off x="1071538" y="2190736"/>
              <a:ext cx="457200" cy="381000"/>
            </a:xfrm>
            <a:prstGeom prst="ellipse">
              <a:avLst/>
            </a:prstGeom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44039" name="Oval 5"/>
            <p:cNvSpPr>
              <a:spLocks noChangeArrowheads="1"/>
            </p:cNvSpPr>
            <p:nvPr/>
          </p:nvSpPr>
          <p:spPr bwMode="auto">
            <a:xfrm>
              <a:off x="2519338" y="2190736"/>
              <a:ext cx="457200" cy="381000"/>
            </a:xfrm>
            <a:prstGeom prst="ellipse">
              <a:avLst/>
            </a:prstGeom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cxnSp>
          <p:nvCxnSpPr>
            <p:cNvPr id="44040" name="AutoShape 6"/>
            <p:cNvCxnSpPr>
              <a:cxnSpLocks noChangeShapeType="1"/>
              <a:stCxn id="44038" idx="0"/>
              <a:endCxn id="44039" idx="0"/>
            </p:cNvCxnSpPr>
            <p:nvPr/>
          </p:nvCxnSpPr>
          <p:spPr bwMode="auto">
            <a:xfrm rot="5400000" flipV="1">
              <a:off x="2022450" y="1468423"/>
              <a:ext cx="1588" cy="1447800"/>
            </a:xfrm>
            <a:prstGeom prst="curvedConnector3">
              <a:avLst>
                <a:gd name="adj1" fmla="val -27644023"/>
              </a:avLst>
            </a:prstGeom>
            <a:noFill/>
            <a:ln w="28575">
              <a:solidFill>
                <a:srgbClr val="00B050"/>
              </a:solidFill>
              <a:round/>
              <a:headEnd/>
              <a:tailEnd type="triangle" w="lg" len="lg"/>
            </a:ln>
          </p:spPr>
        </p:cxnSp>
        <p:sp>
          <p:nvSpPr>
            <p:cNvPr id="44041" name="Oval 7"/>
            <p:cNvSpPr>
              <a:spLocks noChangeArrowheads="1"/>
            </p:cNvSpPr>
            <p:nvPr/>
          </p:nvSpPr>
          <p:spPr bwMode="auto">
            <a:xfrm>
              <a:off x="3967138" y="2190736"/>
              <a:ext cx="457200" cy="381000"/>
            </a:xfrm>
            <a:prstGeom prst="ellipse">
              <a:avLst/>
            </a:prstGeom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44042" name="AutoShape 8"/>
            <p:cNvCxnSpPr>
              <a:cxnSpLocks noChangeShapeType="1"/>
              <a:endCxn id="44041" idx="0"/>
            </p:cNvCxnSpPr>
            <p:nvPr/>
          </p:nvCxnSpPr>
          <p:spPr bwMode="auto">
            <a:xfrm rot="5400000" flipV="1">
              <a:off x="3470250" y="1466836"/>
              <a:ext cx="1588" cy="1447800"/>
            </a:xfrm>
            <a:prstGeom prst="curvedConnector3">
              <a:avLst>
                <a:gd name="adj1" fmla="val -28455111"/>
              </a:avLst>
            </a:prstGeom>
            <a:noFill/>
            <a:ln w="28575">
              <a:solidFill>
                <a:srgbClr val="00B050"/>
              </a:solidFill>
              <a:round/>
              <a:headEnd/>
              <a:tailEnd type="triangle" w="lg" len="lg"/>
            </a:ln>
          </p:spPr>
        </p:cxnSp>
        <p:sp>
          <p:nvSpPr>
            <p:cNvPr id="44043" name="Freeform 9"/>
            <p:cNvSpPr>
              <a:spLocks/>
            </p:cNvSpPr>
            <p:nvPr/>
          </p:nvSpPr>
          <p:spPr bwMode="auto">
            <a:xfrm>
              <a:off x="4195738" y="1873236"/>
              <a:ext cx="838200" cy="317500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044" name="Freeform 10"/>
            <p:cNvSpPr>
              <a:spLocks/>
            </p:cNvSpPr>
            <p:nvPr/>
          </p:nvSpPr>
          <p:spPr bwMode="auto">
            <a:xfrm flipH="1">
              <a:off x="5643538" y="1873236"/>
              <a:ext cx="838200" cy="317500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045" name="Freeform 11"/>
            <p:cNvSpPr>
              <a:spLocks/>
            </p:cNvSpPr>
            <p:nvPr/>
          </p:nvSpPr>
          <p:spPr bwMode="auto">
            <a:xfrm flipH="1" flipV="1">
              <a:off x="5643538" y="2559036"/>
              <a:ext cx="838200" cy="317500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046" name="Line 15"/>
            <p:cNvSpPr>
              <a:spLocks noChangeShapeType="1"/>
            </p:cNvSpPr>
            <p:nvPr/>
          </p:nvSpPr>
          <p:spPr bwMode="auto">
            <a:xfrm>
              <a:off x="4957738" y="2343136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047" name="Text Box 16"/>
            <p:cNvSpPr txBox="1">
              <a:spLocks noChangeArrowheads="1"/>
            </p:cNvSpPr>
            <p:nvPr/>
          </p:nvSpPr>
          <p:spPr bwMode="auto">
            <a:xfrm>
              <a:off x="1857356" y="1357298"/>
              <a:ext cx="3111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l</a:t>
              </a:r>
              <a:endParaRPr lang="en-US" b="1" baseline="-25000">
                <a:latin typeface="Symbol" pitchFamily="18" charset="2"/>
              </a:endParaRPr>
            </a:p>
          </p:txBody>
        </p:sp>
        <p:sp>
          <p:nvSpPr>
            <p:cNvPr id="44048" name="Text Box 18"/>
            <p:cNvSpPr txBox="1">
              <a:spLocks noChangeArrowheads="1"/>
            </p:cNvSpPr>
            <p:nvPr/>
          </p:nvSpPr>
          <p:spPr bwMode="auto">
            <a:xfrm>
              <a:off x="3357554" y="1357298"/>
              <a:ext cx="3111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l</a:t>
              </a:r>
              <a:endParaRPr lang="en-US" b="1" baseline="-25000">
                <a:latin typeface="Symbol" pitchFamily="18" charset="2"/>
              </a:endParaRPr>
            </a:p>
          </p:txBody>
        </p:sp>
        <p:sp>
          <p:nvSpPr>
            <p:cNvPr id="44049" name="Text Box 19"/>
            <p:cNvSpPr txBox="1">
              <a:spLocks noChangeArrowheads="1"/>
            </p:cNvSpPr>
            <p:nvPr/>
          </p:nvSpPr>
          <p:spPr bwMode="auto">
            <a:xfrm>
              <a:off x="4572000" y="1500174"/>
              <a:ext cx="3111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l</a:t>
              </a:r>
              <a:endParaRPr lang="en-US" b="1" baseline="-25000">
                <a:latin typeface="Symbol" pitchFamily="18" charset="2"/>
              </a:endParaRPr>
            </a:p>
          </p:txBody>
        </p:sp>
        <p:sp>
          <p:nvSpPr>
            <p:cNvPr id="44050" name="Text Box 20"/>
            <p:cNvSpPr txBox="1">
              <a:spLocks noChangeArrowheads="1"/>
            </p:cNvSpPr>
            <p:nvPr/>
          </p:nvSpPr>
          <p:spPr bwMode="auto">
            <a:xfrm>
              <a:off x="5643570" y="1500174"/>
              <a:ext cx="3111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l</a:t>
              </a:r>
              <a:endParaRPr lang="en-US" b="1" baseline="-25000">
                <a:latin typeface="Symbol" pitchFamily="18" charset="2"/>
              </a:endParaRPr>
            </a:p>
          </p:txBody>
        </p:sp>
        <p:sp>
          <p:nvSpPr>
            <p:cNvPr id="44051" name="Freeform 24"/>
            <p:cNvSpPr>
              <a:spLocks/>
            </p:cNvSpPr>
            <p:nvPr/>
          </p:nvSpPr>
          <p:spPr bwMode="auto">
            <a:xfrm flipV="1">
              <a:off x="4195738" y="2571736"/>
              <a:ext cx="838200" cy="317500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052" name="Text Box 25"/>
            <p:cNvSpPr txBox="1">
              <a:spLocks noChangeArrowheads="1"/>
            </p:cNvSpPr>
            <p:nvPr/>
          </p:nvSpPr>
          <p:spPr bwMode="auto">
            <a:xfrm>
              <a:off x="5499076" y="2936861"/>
              <a:ext cx="8429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(N-1)</a:t>
              </a:r>
              <a:r>
                <a:rPr lang="en-US" b="1">
                  <a:latin typeface="Symbol" pitchFamily="18" charset="2"/>
                </a:rPr>
                <a:t>m</a:t>
              </a:r>
              <a:endParaRPr lang="en-US" b="1" baseline="-25000"/>
            </a:p>
          </p:txBody>
        </p:sp>
        <p:sp>
          <p:nvSpPr>
            <p:cNvPr id="44053" name="Text Box 26"/>
            <p:cNvSpPr txBox="1">
              <a:spLocks noChangeArrowheads="1"/>
            </p:cNvSpPr>
            <p:nvPr/>
          </p:nvSpPr>
          <p:spPr bwMode="auto">
            <a:xfrm>
              <a:off x="4424338" y="2876536"/>
              <a:ext cx="4460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  <a:r>
                <a:rPr lang="en-US" b="1">
                  <a:latin typeface="Symbol" pitchFamily="18" charset="2"/>
                </a:rPr>
                <a:t>m</a:t>
              </a:r>
              <a:endParaRPr lang="en-US" b="1" baseline="-25000"/>
            </a:p>
          </p:txBody>
        </p:sp>
        <p:sp>
          <p:nvSpPr>
            <p:cNvPr id="44054" name="Text Box 27"/>
            <p:cNvSpPr txBox="1">
              <a:spLocks noChangeArrowheads="1"/>
            </p:cNvSpPr>
            <p:nvPr/>
          </p:nvSpPr>
          <p:spPr bwMode="auto">
            <a:xfrm>
              <a:off x="3274988" y="2936861"/>
              <a:ext cx="4460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  <a:r>
                <a:rPr lang="en-US" b="1">
                  <a:latin typeface="Symbol" pitchFamily="18" charset="2"/>
                </a:rPr>
                <a:t>m</a:t>
              </a:r>
              <a:endParaRPr lang="en-US" b="1" baseline="-25000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1827188" y="2935274"/>
              <a:ext cx="3175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m</a:t>
              </a:r>
              <a:endParaRPr lang="en-US" b="1" baseline="-25000"/>
            </a:p>
          </p:txBody>
        </p:sp>
        <p:cxnSp>
          <p:nvCxnSpPr>
            <p:cNvPr id="44056" name="AutoShape 30"/>
            <p:cNvCxnSpPr>
              <a:cxnSpLocks noChangeShapeType="1"/>
            </p:cNvCxnSpPr>
            <p:nvPr/>
          </p:nvCxnSpPr>
          <p:spPr bwMode="auto">
            <a:xfrm rot="5400000" flipV="1">
              <a:off x="2022450" y="1847836"/>
              <a:ext cx="1588" cy="1447800"/>
            </a:xfrm>
            <a:prstGeom prst="curvedConnector3">
              <a:avLst>
                <a:gd name="adj1" fmla="val 26699991"/>
              </a:avLst>
            </a:prstGeom>
            <a:noFill/>
            <a:ln w="28575">
              <a:solidFill>
                <a:srgbClr val="00B050"/>
              </a:solidFill>
              <a:round/>
              <a:headEnd type="triangle" w="med" len="med"/>
              <a:tailEnd type="none" w="lg" len="lg"/>
            </a:ln>
          </p:spPr>
        </p:cxnSp>
        <p:cxnSp>
          <p:nvCxnSpPr>
            <p:cNvPr id="44057" name="AutoShape 31"/>
            <p:cNvCxnSpPr>
              <a:cxnSpLocks noChangeShapeType="1"/>
            </p:cNvCxnSpPr>
            <p:nvPr/>
          </p:nvCxnSpPr>
          <p:spPr bwMode="auto">
            <a:xfrm rot="5400000" flipV="1">
              <a:off x="3470250" y="1849424"/>
              <a:ext cx="1588" cy="1447800"/>
            </a:xfrm>
            <a:prstGeom prst="curvedConnector3">
              <a:avLst>
                <a:gd name="adj1" fmla="val 26699991"/>
              </a:avLst>
            </a:prstGeom>
            <a:noFill/>
            <a:ln w="28575">
              <a:solidFill>
                <a:srgbClr val="00B050"/>
              </a:solidFill>
              <a:round/>
              <a:headEnd type="triangle" w="med" len="med"/>
              <a:tailEnd type="none" w="lg" len="lg"/>
            </a:ln>
          </p:spPr>
        </p:cxnSp>
        <p:sp>
          <p:nvSpPr>
            <p:cNvPr id="44058" name="Oval 32"/>
            <p:cNvSpPr>
              <a:spLocks noChangeArrowheads="1"/>
            </p:cNvSpPr>
            <p:nvPr/>
          </p:nvSpPr>
          <p:spPr bwMode="auto">
            <a:xfrm>
              <a:off x="6215038" y="2214548"/>
              <a:ext cx="457200" cy="381000"/>
            </a:xfrm>
            <a:prstGeom prst="ellipse">
              <a:avLst/>
            </a:prstGeom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N-1</a:t>
              </a:r>
            </a:p>
          </p:txBody>
        </p:sp>
        <p:sp>
          <p:nvSpPr>
            <p:cNvPr id="44059" name="Oval 33"/>
            <p:cNvSpPr>
              <a:spLocks noChangeArrowheads="1"/>
            </p:cNvSpPr>
            <p:nvPr/>
          </p:nvSpPr>
          <p:spPr bwMode="auto">
            <a:xfrm>
              <a:off x="7700938" y="2190736"/>
              <a:ext cx="457200" cy="381000"/>
            </a:xfrm>
            <a:prstGeom prst="ellipse">
              <a:avLst/>
            </a:prstGeom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cxnSp>
          <p:nvCxnSpPr>
            <p:cNvPr id="44060" name="AutoShape 34"/>
            <p:cNvCxnSpPr>
              <a:cxnSpLocks noChangeShapeType="1"/>
              <a:stCxn id="44058" idx="0"/>
              <a:endCxn id="44059" idx="0"/>
            </p:cNvCxnSpPr>
            <p:nvPr/>
          </p:nvCxnSpPr>
          <p:spPr bwMode="auto">
            <a:xfrm rot="5400000" flipH="1" flipV="1">
              <a:off x="7175475" y="1460486"/>
              <a:ext cx="23813" cy="1485900"/>
            </a:xfrm>
            <a:prstGeom prst="curvedConnector3">
              <a:avLst>
                <a:gd name="adj1" fmla="val 2033120"/>
              </a:avLst>
            </a:prstGeom>
            <a:noFill/>
            <a:ln w="28575">
              <a:solidFill>
                <a:srgbClr val="00B050"/>
              </a:solidFill>
              <a:round/>
              <a:headEnd/>
              <a:tailEnd type="triangle" w="lg" len="lg"/>
            </a:ln>
          </p:spPr>
        </p:cxnSp>
        <p:sp>
          <p:nvSpPr>
            <p:cNvPr id="44061" name="Text Box 35"/>
            <p:cNvSpPr txBox="1">
              <a:spLocks noChangeArrowheads="1"/>
            </p:cNvSpPr>
            <p:nvPr/>
          </p:nvSpPr>
          <p:spPr bwMode="auto">
            <a:xfrm>
              <a:off x="7072330" y="1357298"/>
              <a:ext cx="3111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l</a:t>
              </a:r>
              <a:endParaRPr lang="en-US" b="1" baseline="-25000">
                <a:latin typeface="Symbol" pitchFamily="18" charset="2"/>
              </a:endParaRPr>
            </a:p>
          </p:txBody>
        </p:sp>
        <p:sp>
          <p:nvSpPr>
            <p:cNvPr id="44062" name="Text Box 36"/>
            <p:cNvSpPr txBox="1">
              <a:spLocks noChangeArrowheads="1"/>
            </p:cNvSpPr>
            <p:nvPr/>
          </p:nvSpPr>
          <p:spPr bwMode="auto">
            <a:xfrm>
              <a:off x="7008788" y="2936861"/>
              <a:ext cx="4841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N</a:t>
              </a:r>
              <a:r>
                <a:rPr lang="en-US" b="1">
                  <a:latin typeface="Symbol" pitchFamily="18" charset="2"/>
                </a:rPr>
                <a:t>m</a:t>
              </a:r>
              <a:endParaRPr lang="en-US" b="1" baseline="-25000"/>
            </a:p>
          </p:txBody>
        </p:sp>
        <p:cxnSp>
          <p:nvCxnSpPr>
            <p:cNvPr id="44063" name="AutoShape 37"/>
            <p:cNvCxnSpPr>
              <a:cxnSpLocks noChangeShapeType="1"/>
            </p:cNvCxnSpPr>
            <p:nvPr/>
          </p:nvCxnSpPr>
          <p:spPr bwMode="auto">
            <a:xfrm rot="5400000" flipV="1">
              <a:off x="7204050" y="1847836"/>
              <a:ext cx="1588" cy="1447800"/>
            </a:xfrm>
            <a:prstGeom prst="curvedConnector3">
              <a:avLst>
                <a:gd name="adj1" fmla="val 26699991"/>
              </a:avLst>
            </a:prstGeom>
            <a:noFill/>
            <a:ln w="28575">
              <a:solidFill>
                <a:srgbClr val="00B050"/>
              </a:solidFill>
              <a:round/>
              <a:headEnd type="triangle" w="med" len="med"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51765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BE30C868-3146-4FC8-89CD-17BFF2F90F3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(4)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429625" cy="4525963"/>
          </a:xfrm>
        </p:spPr>
        <p:txBody>
          <a:bodyPr/>
          <a:lstStyle/>
          <a:p>
            <a:r>
              <a:rPr lang="en-US" sz="2000"/>
              <a:t>Dari persamaan kesetimbangan tersebut bisa kita peroleh </a:t>
            </a:r>
          </a:p>
          <a:p>
            <a:endParaRPr lang="en-US" sz="2000"/>
          </a:p>
          <a:p>
            <a:pPr>
              <a:buFontTx/>
              <a:buNone/>
            </a:pPr>
            <a:r>
              <a:rPr lang="en-US" sz="2000"/>
              <a:t>	P(n) =       </a:t>
            </a:r>
            <a:r>
              <a:rPr lang="id-ID" sz="2000"/>
              <a:t> </a:t>
            </a:r>
            <a:r>
              <a:rPr lang="en-US" sz="2000"/>
              <a:t>P(n-1)</a:t>
            </a:r>
            <a:r>
              <a:rPr lang="id-ID" sz="2000"/>
              <a:t> </a:t>
            </a:r>
            <a:r>
              <a:rPr lang="en-US" sz="2000"/>
              <a:t> =            </a:t>
            </a:r>
            <a:r>
              <a:rPr lang="id-ID" sz="2000"/>
              <a:t>     </a:t>
            </a:r>
            <a:r>
              <a:rPr lang="en-US" sz="2000"/>
              <a:t>  </a:t>
            </a:r>
            <a:r>
              <a:rPr lang="id-ID" sz="2000"/>
              <a:t> </a:t>
            </a:r>
            <a:r>
              <a:rPr lang="en-US" sz="2000"/>
              <a:t>P(n-2)</a:t>
            </a:r>
            <a:r>
              <a:rPr lang="id-ID" sz="2000"/>
              <a:t> </a:t>
            </a:r>
            <a:r>
              <a:rPr lang="en-US" sz="2000"/>
              <a:t>=                     </a:t>
            </a:r>
            <a:r>
              <a:rPr lang="id-ID" sz="2000"/>
              <a:t>       </a:t>
            </a:r>
            <a:r>
              <a:rPr lang="en-US" sz="2000"/>
              <a:t> P(n-3)= … =     </a:t>
            </a:r>
            <a:r>
              <a:rPr lang="id-ID" sz="2000"/>
              <a:t>     </a:t>
            </a:r>
            <a:r>
              <a:rPr lang="en-US" sz="2000"/>
              <a:t> P(0)</a:t>
            </a:r>
          </a:p>
          <a:p>
            <a:endParaRPr lang="en-US" sz="2000"/>
          </a:p>
          <a:p>
            <a:r>
              <a:rPr lang="en-US" sz="2000"/>
              <a:t>Jadi P(n) =     </a:t>
            </a:r>
            <a:r>
              <a:rPr lang="id-ID" sz="2000"/>
              <a:t>  </a:t>
            </a:r>
            <a:r>
              <a:rPr lang="en-US" sz="2000"/>
              <a:t> P(0), dengan n = 0,1,2,…,N</a:t>
            </a:r>
          </a:p>
          <a:p>
            <a:endParaRPr lang="en-US" sz="2000"/>
          </a:p>
          <a:p>
            <a:r>
              <a:rPr lang="en-US" sz="2000"/>
              <a:t>Mencari P(0) :</a:t>
            </a:r>
          </a:p>
          <a:p>
            <a:endParaRPr lang="en-US" sz="2000"/>
          </a:p>
          <a:p>
            <a:pPr lvl="1"/>
            <a:r>
              <a:rPr lang="en-US" sz="1800"/>
              <a:t>1 =   </a:t>
            </a:r>
            <a:r>
              <a:rPr lang="id-ID" sz="1800"/>
              <a:t>    </a:t>
            </a:r>
            <a:r>
              <a:rPr lang="en-US" sz="1800"/>
              <a:t>   P(n) = P(0) { 1+A+    </a:t>
            </a:r>
            <a:r>
              <a:rPr lang="id-ID" sz="1800"/>
              <a:t>     </a:t>
            </a:r>
            <a:r>
              <a:rPr lang="en-US" sz="1800"/>
              <a:t> </a:t>
            </a:r>
            <a:r>
              <a:rPr lang="id-ID" sz="1800"/>
              <a:t>  </a:t>
            </a:r>
            <a:r>
              <a:rPr lang="en-US" sz="1800"/>
              <a:t>+     </a:t>
            </a:r>
            <a:r>
              <a:rPr lang="id-ID" sz="1800"/>
              <a:t>        </a:t>
            </a:r>
            <a:r>
              <a:rPr lang="en-US" sz="1800"/>
              <a:t> + … +      </a:t>
            </a:r>
            <a:r>
              <a:rPr lang="id-ID" sz="1800"/>
              <a:t>    </a:t>
            </a:r>
            <a:r>
              <a:rPr lang="en-US" sz="1800"/>
              <a:t>}</a:t>
            </a:r>
          </a:p>
          <a:p>
            <a:pPr lvl="1"/>
            <a:endParaRPr lang="en-US" sz="1800"/>
          </a:p>
          <a:p>
            <a:pPr lvl="1"/>
            <a:r>
              <a:rPr lang="en-US" sz="1800"/>
              <a:t>Jadi P(0) = </a:t>
            </a:r>
          </a:p>
          <a:p>
            <a:endParaRPr lang="en-US"/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1500188" y="2000250"/>
            <a:ext cx="6643687" cy="823913"/>
            <a:chOff x="1500166" y="2143116"/>
            <a:chExt cx="6643428" cy="823913"/>
          </a:xfrm>
        </p:grpSpPr>
        <p:sp>
          <p:nvSpPr>
            <p:cNvPr id="45093" name="Rectangle 4"/>
            <p:cNvSpPr>
              <a:spLocks noChangeArrowheads="1"/>
            </p:cNvSpPr>
            <p:nvPr/>
          </p:nvSpPr>
          <p:spPr bwMode="auto">
            <a:xfrm>
              <a:off x="1500166" y="2158991"/>
              <a:ext cx="3333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1543026" y="2544754"/>
              <a:ext cx="304788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5095" name="Rectangle 6"/>
            <p:cNvSpPr>
              <a:spLocks noChangeArrowheads="1"/>
            </p:cNvSpPr>
            <p:nvPr/>
          </p:nvSpPr>
          <p:spPr bwMode="auto">
            <a:xfrm>
              <a:off x="1517629" y="2570154"/>
              <a:ext cx="3222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5096" name="Rectangle 7"/>
            <p:cNvSpPr>
              <a:spLocks noChangeArrowheads="1"/>
            </p:cNvSpPr>
            <p:nvPr/>
          </p:nvSpPr>
          <p:spPr bwMode="auto">
            <a:xfrm>
              <a:off x="3176566" y="2143116"/>
              <a:ext cx="4251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2</a:t>
              </a:r>
            </a:p>
          </p:txBody>
        </p:sp>
        <p:sp>
          <p:nvSpPr>
            <p:cNvPr id="45097" name="Rectangle 8"/>
            <p:cNvSpPr>
              <a:spLocks noChangeArrowheads="1"/>
            </p:cNvSpPr>
            <p:nvPr/>
          </p:nvSpPr>
          <p:spPr bwMode="auto">
            <a:xfrm>
              <a:off x="2987654" y="2524116"/>
              <a:ext cx="8747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n(n-1)</a:t>
              </a:r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2947910" y="2520941"/>
              <a:ext cx="914364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5099" name="Rectangle 10"/>
            <p:cNvSpPr>
              <a:spLocks noChangeArrowheads="1"/>
            </p:cNvSpPr>
            <p:nvPr/>
          </p:nvSpPr>
          <p:spPr bwMode="auto">
            <a:xfrm>
              <a:off x="5310166" y="2158991"/>
              <a:ext cx="4251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3</a:t>
              </a:r>
            </a:p>
          </p:txBody>
        </p:sp>
        <p:sp>
          <p:nvSpPr>
            <p:cNvPr id="45100" name="Rectangle 11"/>
            <p:cNvSpPr>
              <a:spLocks noChangeArrowheads="1"/>
            </p:cNvSpPr>
            <p:nvPr/>
          </p:nvSpPr>
          <p:spPr bwMode="auto">
            <a:xfrm>
              <a:off x="4873604" y="2570154"/>
              <a:ext cx="14271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n(n-1)(n-2)</a:t>
              </a:r>
            </a:p>
          </p:txBody>
        </p:sp>
        <p:sp>
          <p:nvSpPr>
            <p:cNvPr id="45101" name="Line 12"/>
            <p:cNvSpPr>
              <a:spLocks noChangeShapeType="1"/>
            </p:cNvSpPr>
            <p:nvPr/>
          </p:nvSpPr>
          <p:spPr bwMode="auto">
            <a:xfrm>
              <a:off x="4852966" y="2566979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3" name="Group 86"/>
            <p:cNvGrpSpPr>
              <a:grpSpLocks/>
            </p:cNvGrpSpPr>
            <p:nvPr/>
          </p:nvGrpSpPr>
          <p:grpSpPr bwMode="auto">
            <a:xfrm>
              <a:off x="7715272" y="2143116"/>
              <a:ext cx="428322" cy="808038"/>
              <a:chOff x="7824766" y="2158991"/>
              <a:chExt cx="428322" cy="808038"/>
            </a:xfrm>
          </p:grpSpPr>
          <p:sp>
            <p:nvSpPr>
              <p:cNvPr id="45103" name="Rectangle 13"/>
              <p:cNvSpPr>
                <a:spLocks noChangeArrowheads="1"/>
              </p:cNvSpPr>
              <p:nvPr/>
            </p:nvSpPr>
            <p:spPr bwMode="auto">
              <a:xfrm>
                <a:off x="7824766" y="2158991"/>
                <a:ext cx="4283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  <a:r>
                  <a:rPr lang="en-US" baseline="30000"/>
                  <a:t>n</a:t>
                </a:r>
              </a:p>
            </p:txBody>
          </p:sp>
          <p:sp>
            <p:nvSpPr>
              <p:cNvPr id="45104" name="Line 14"/>
              <p:cNvSpPr>
                <a:spLocks noChangeShapeType="1"/>
              </p:cNvSpPr>
              <p:nvPr/>
            </p:nvSpPr>
            <p:spPr bwMode="auto">
              <a:xfrm>
                <a:off x="7824766" y="2544754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105" name="Rectangle 15"/>
              <p:cNvSpPr>
                <a:spLocks noChangeArrowheads="1"/>
              </p:cNvSpPr>
              <p:nvPr/>
            </p:nvSpPr>
            <p:spPr bwMode="auto">
              <a:xfrm>
                <a:off x="7824766" y="2570154"/>
                <a:ext cx="4159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n!</a:t>
                </a:r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28813" y="2714625"/>
            <a:ext cx="428625" cy="808038"/>
            <a:chOff x="1274" y="1507"/>
            <a:chExt cx="270" cy="509"/>
          </a:xfrm>
        </p:grpSpPr>
        <p:sp>
          <p:nvSpPr>
            <p:cNvPr id="45090" name="Rectangle 17"/>
            <p:cNvSpPr>
              <a:spLocks noChangeArrowheads="1"/>
            </p:cNvSpPr>
            <p:nvPr/>
          </p:nvSpPr>
          <p:spPr bwMode="auto">
            <a:xfrm>
              <a:off x="1274" y="1507"/>
              <a:ext cx="2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n</a:t>
              </a:r>
            </a:p>
          </p:txBody>
        </p:sp>
        <p:sp>
          <p:nvSpPr>
            <p:cNvPr id="45091" name="Line 18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92" name="Rectangle 19"/>
            <p:cNvSpPr>
              <a:spLocks noChangeArrowheads="1"/>
            </p:cNvSpPr>
            <p:nvPr/>
          </p:nvSpPr>
          <p:spPr bwMode="auto">
            <a:xfrm>
              <a:off x="1274" y="1766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n!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00188" y="4000500"/>
            <a:ext cx="508000" cy="977900"/>
            <a:chOff x="1269" y="1841"/>
            <a:chExt cx="320" cy="616"/>
          </a:xfrm>
        </p:grpSpPr>
        <p:sp>
          <p:nvSpPr>
            <p:cNvPr id="45087" name="Rectangle 24"/>
            <p:cNvSpPr>
              <a:spLocks noChangeArrowheads="1"/>
            </p:cNvSpPr>
            <p:nvPr/>
          </p:nvSpPr>
          <p:spPr bwMode="auto">
            <a:xfrm>
              <a:off x="1279" y="1937"/>
              <a:ext cx="2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</a:t>
              </a:r>
            </a:p>
          </p:txBody>
        </p:sp>
        <p:sp>
          <p:nvSpPr>
            <p:cNvPr id="45088" name="Text Box 25"/>
            <p:cNvSpPr txBox="1">
              <a:spLocks noChangeArrowheads="1"/>
            </p:cNvSpPr>
            <p:nvPr/>
          </p:nvSpPr>
          <p:spPr bwMode="auto">
            <a:xfrm>
              <a:off x="1269" y="2245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n=0</a:t>
              </a:r>
            </a:p>
          </p:txBody>
        </p:sp>
        <p:sp>
          <p:nvSpPr>
            <p:cNvPr id="45089" name="Text Box 26"/>
            <p:cNvSpPr txBox="1">
              <a:spLocks noChangeArrowheads="1"/>
            </p:cNvSpPr>
            <p:nvPr/>
          </p:nvSpPr>
          <p:spPr bwMode="auto">
            <a:xfrm>
              <a:off x="1327" y="1841"/>
              <a:ext cx="1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pitchFamily="18" charset="2"/>
                </a:rPr>
                <a:t>N</a:t>
              </a:r>
              <a:endParaRPr lang="en-US" sz="1600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786188" y="4143375"/>
            <a:ext cx="398462" cy="777875"/>
            <a:chOff x="1274" y="1522"/>
            <a:chExt cx="251" cy="490"/>
          </a:xfrm>
        </p:grpSpPr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1274" y="1522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2</a:t>
              </a:r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1274" y="1781"/>
              <a:ext cx="2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2!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572000" y="4143375"/>
            <a:ext cx="398463" cy="777875"/>
            <a:chOff x="1274" y="1522"/>
            <a:chExt cx="251" cy="490"/>
          </a:xfrm>
        </p:grpSpPr>
        <p:sp>
          <p:nvSpPr>
            <p:cNvPr id="45081" name="Rectangle 32"/>
            <p:cNvSpPr>
              <a:spLocks noChangeArrowheads="1"/>
            </p:cNvSpPr>
            <p:nvPr/>
          </p:nvSpPr>
          <p:spPr bwMode="auto">
            <a:xfrm>
              <a:off x="1274" y="1522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3</a:t>
              </a:r>
            </a:p>
          </p:txBody>
        </p:sp>
        <p:sp>
          <p:nvSpPr>
            <p:cNvPr id="45082" name="Line 33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3" name="Rectangle 34"/>
            <p:cNvSpPr>
              <a:spLocks noChangeArrowheads="1"/>
            </p:cNvSpPr>
            <p:nvPr/>
          </p:nvSpPr>
          <p:spPr bwMode="auto">
            <a:xfrm>
              <a:off x="1274" y="1781"/>
              <a:ext cx="2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3!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715000" y="4143375"/>
            <a:ext cx="415925" cy="777875"/>
            <a:chOff x="1274" y="1522"/>
            <a:chExt cx="262" cy="490"/>
          </a:xfrm>
        </p:grpSpPr>
        <p:sp>
          <p:nvSpPr>
            <p:cNvPr id="45078" name="Rectangle 36"/>
            <p:cNvSpPr>
              <a:spLocks noChangeArrowheads="1"/>
            </p:cNvSpPr>
            <p:nvPr/>
          </p:nvSpPr>
          <p:spPr bwMode="auto">
            <a:xfrm>
              <a:off x="1274" y="1522"/>
              <a:ext cx="2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N</a:t>
              </a:r>
            </a:p>
          </p:txBody>
        </p:sp>
        <p:sp>
          <p:nvSpPr>
            <p:cNvPr id="45079" name="Line 37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0" name="Rectangle 38"/>
            <p:cNvSpPr>
              <a:spLocks noChangeArrowheads="1"/>
            </p:cNvSpPr>
            <p:nvPr/>
          </p:nvSpPr>
          <p:spPr bwMode="auto">
            <a:xfrm>
              <a:off x="1274" y="1781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N!</a:t>
              </a:r>
            </a:p>
          </p:txBody>
        </p:sp>
      </p:grp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2286000" y="4786313"/>
            <a:ext cx="858838" cy="1344612"/>
            <a:chOff x="2286000" y="4814888"/>
            <a:chExt cx="858838" cy="1344612"/>
          </a:xfrm>
        </p:grpSpPr>
        <p:sp>
          <p:nvSpPr>
            <p:cNvPr id="45068" name="Line 39"/>
            <p:cNvSpPr>
              <a:spLocks noChangeShapeType="1"/>
            </p:cNvSpPr>
            <p:nvPr/>
          </p:nvSpPr>
          <p:spPr bwMode="auto">
            <a:xfrm>
              <a:off x="2286000" y="5181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69" name="Text Box 40"/>
            <p:cNvSpPr txBox="1">
              <a:spLocks noChangeArrowheads="1"/>
            </p:cNvSpPr>
            <p:nvPr/>
          </p:nvSpPr>
          <p:spPr bwMode="auto">
            <a:xfrm>
              <a:off x="2590800" y="4814888"/>
              <a:ext cx="304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2311400" y="5181600"/>
              <a:ext cx="508000" cy="977900"/>
              <a:chOff x="1269" y="1841"/>
              <a:chExt cx="320" cy="616"/>
            </a:xfrm>
          </p:grpSpPr>
          <p:sp>
            <p:nvSpPr>
              <p:cNvPr id="45075" name="Rectangle 42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45076" name="Text Box 43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3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n=0</a:t>
                </a:r>
              </a:p>
            </p:txBody>
          </p:sp>
          <p:sp>
            <p:nvSpPr>
              <p:cNvPr id="45077" name="Text Box 44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19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N</a:t>
                </a:r>
                <a:endParaRPr lang="en-US" sz="1600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2743200" y="5334003"/>
              <a:ext cx="401638" cy="777876"/>
              <a:chOff x="1274" y="1522"/>
              <a:chExt cx="253" cy="490"/>
            </a:xfrm>
          </p:grpSpPr>
          <p:sp>
            <p:nvSpPr>
              <p:cNvPr id="45072" name="Rectangle 46"/>
              <p:cNvSpPr>
                <a:spLocks noChangeArrowheads="1"/>
              </p:cNvSpPr>
              <p:nvPr/>
            </p:nvSpPr>
            <p:spPr bwMode="auto">
              <a:xfrm>
                <a:off x="1274" y="1522"/>
                <a:ext cx="25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  <a:r>
                  <a:rPr lang="en-US" baseline="30000"/>
                  <a:t>n</a:t>
                </a:r>
              </a:p>
            </p:txBody>
          </p:sp>
          <p:sp>
            <p:nvSpPr>
              <p:cNvPr id="45073" name="Line 47"/>
              <p:cNvSpPr>
                <a:spLocks noChangeShapeType="1"/>
              </p:cNvSpPr>
              <p:nvPr/>
            </p:nvSpPr>
            <p:spPr bwMode="auto">
              <a:xfrm>
                <a:off x="1274" y="175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074" name="Rectangle 48"/>
              <p:cNvSpPr>
                <a:spLocks noChangeArrowheads="1"/>
              </p:cNvSpPr>
              <p:nvPr/>
            </p:nvSpPr>
            <p:spPr bwMode="auto">
              <a:xfrm>
                <a:off x="1274" y="1781"/>
                <a:ext cx="2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45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86DC45D8-42D3-4729-BB4A-FDCB3A11F7A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(5)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Sehingga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Untuk n = 0,1,2,3,…, N</a:t>
            </a:r>
          </a:p>
          <a:p>
            <a:pPr>
              <a:lnSpc>
                <a:spcPct val="90000"/>
              </a:lnSpc>
            </a:pPr>
            <a:r>
              <a:rPr lang="en-US"/>
              <a:t>P(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) = Probabilitas bahwa semua saluran (di berkas keluar) sibuk; selama waktu ini semua panggilan yang datang ditolak (dihilangkan)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857500" y="1643063"/>
            <a:ext cx="4572000" cy="2143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857500" y="1571625"/>
            <a:ext cx="4259263" cy="1990725"/>
            <a:chOff x="1981200" y="1425575"/>
            <a:chExt cx="4259270" cy="1990719"/>
          </a:xfrm>
        </p:grpSpPr>
        <p:sp>
          <p:nvSpPr>
            <p:cNvPr id="46088" name="Text Box 4"/>
            <p:cNvSpPr txBox="1">
              <a:spLocks noChangeArrowheads="1"/>
            </p:cNvSpPr>
            <p:nvPr/>
          </p:nvSpPr>
          <p:spPr bwMode="auto">
            <a:xfrm>
              <a:off x="1981200" y="2200275"/>
              <a:ext cx="127310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P(n) = </a:t>
              </a:r>
            </a:p>
          </p:txBody>
        </p:sp>
        <p:sp>
          <p:nvSpPr>
            <p:cNvPr id="46089" name="Line 5"/>
            <p:cNvSpPr>
              <a:spLocks noChangeShapeType="1"/>
            </p:cNvSpPr>
            <p:nvPr/>
          </p:nvSpPr>
          <p:spPr bwMode="auto">
            <a:xfrm>
              <a:off x="3124200" y="24384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6090" name="Rectangle 7"/>
            <p:cNvSpPr>
              <a:spLocks noChangeArrowheads="1"/>
            </p:cNvSpPr>
            <p:nvPr/>
          </p:nvSpPr>
          <p:spPr bwMode="auto">
            <a:xfrm>
              <a:off x="4495800" y="1425575"/>
              <a:ext cx="5565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A</a:t>
              </a:r>
              <a:r>
                <a:rPr lang="en-US" sz="2800" baseline="30000"/>
                <a:t>n</a:t>
              </a:r>
            </a:p>
          </p:txBody>
        </p:sp>
        <p:sp>
          <p:nvSpPr>
            <p:cNvPr id="46091" name="Rectangle 9"/>
            <p:cNvSpPr>
              <a:spLocks noChangeArrowheads="1"/>
            </p:cNvSpPr>
            <p:nvPr/>
          </p:nvSpPr>
          <p:spPr bwMode="auto">
            <a:xfrm>
              <a:off x="4552974" y="1925631"/>
              <a:ext cx="48442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n!</a:t>
              </a:r>
            </a:p>
          </p:txBody>
        </p:sp>
        <p:sp>
          <p:nvSpPr>
            <p:cNvPr id="46092" name="Rectangle 10"/>
            <p:cNvSpPr>
              <a:spLocks noChangeArrowheads="1"/>
            </p:cNvSpPr>
            <p:nvPr/>
          </p:nvSpPr>
          <p:spPr bwMode="auto">
            <a:xfrm>
              <a:off x="3132138" y="2681288"/>
              <a:ext cx="26180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1+A+      + … +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114800" y="2498725"/>
              <a:ext cx="557213" cy="915988"/>
              <a:chOff x="2496" y="1574"/>
              <a:chExt cx="351" cy="577"/>
            </a:xfrm>
          </p:grpSpPr>
          <p:sp>
            <p:nvSpPr>
              <p:cNvPr id="46098" name="Rectangle 12"/>
              <p:cNvSpPr>
                <a:spLocks noChangeArrowheads="1"/>
              </p:cNvSpPr>
              <p:nvPr/>
            </p:nvSpPr>
            <p:spPr bwMode="auto">
              <a:xfrm>
                <a:off x="2496" y="1574"/>
                <a:ext cx="35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  <a:r>
                  <a:rPr lang="en-US" sz="2800" baseline="30000"/>
                  <a:t>2</a:t>
                </a:r>
              </a:p>
            </p:txBody>
          </p:sp>
          <p:sp>
            <p:nvSpPr>
              <p:cNvPr id="46099" name="Rectangle 14"/>
              <p:cNvSpPr>
                <a:spLocks noChangeArrowheads="1"/>
              </p:cNvSpPr>
              <p:nvPr/>
            </p:nvSpPr>
            <p:spPr bwMode="auto">
              <a:xfrm>
                <a:off x="2496" y="1824"/>
                <a:ext cx="3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2!</a:t>
                </a:r>
              </a:p>
            </p:txBody>
          </p:sp>
          <p:sp>
            <p:nvSpPr>
              <p:cNvPr id="46100" name="Line 15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5643570" y="2500306"/>
              <a:ext cx="596900" cy="915988"/>
              <a:chOff x="2496" y="1574"/>
              <a:chExt cx="376" cy="577"/>
            </a:xfrm>
          </p:grpSpPr>
          <p:sp>
            <p:nvSpPr>
              <p:cNvPr id="46095" name="Rectangle 18"/>
              <p:cNvSpPr>
                <a:spLocks noChangeArrowheads="1"/>
              </p:cNvSpPr>
              <p:nvPr/>
            </p:nvSpPr>
            <p:spPr bwMode="auto">
              <a:xfrm>
                <a:off x="2496" y="1574"/>
                <a:ext cx="37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  <a:r>
                  <a:rPr lang="en-US" sz="2800" baseline="30000"/>
                  <a:t>N</a:t>
                </a:r>
              </a:p>
            </p:txBody>
          </p:sp>
          <p:sp>
            <p:nvSpPr>
              <p:cNvPr id="46096" name="Rectangle 19"/>
              <p:cNvSpPr>
                <a:spLocks noChangeArrowheads="1"/>
              </p:cNvSpPr>
              <p:nvPr/>
            </p:nvSpPr>
            <p:spPr bwMode="auto">
              <a:xfrm>
                <a:off x="2496" y="1824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N!</a:t>
                </a:r>
              </a:p>
            </p:txBody>
          </p:sp>
          <p:sp>
            <p:nvSpPr>
              <p:cNvPr id="46097" name="Line 20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cxnSp>
        <p:nvCxnSpPr>
          <p:cNvPr id="24" name="Straight Connector 23"/>
          <p:cNvCxnSpPr/>
          <p:nvPr/>
        </p:nvCxnSpPr>
        <p:spPr>
          <a:xfrm>
            <a:off x="5357813" y="2071688"/>
            <a:ext cx="571500" cy="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F17E0960-5F2D-41B0-BB05-820452C04F3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(6)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501063" cy="4525963"/>
          </a:xfrm>
        </p:spPr>
        <p:txBody>
          <a:bodyPr/>
          <a:lstStyle/>
          <a:p>
            <a:r>
              <a:rPr lang="en-US" sz="2800"/>
              <a:t>Simbol untuk menyatakan P(N)</a:t>
            </a:r>
          </a:p>
          <a:p>
            <a:pPr lvl="1"/>
            <a:r>
              <a:rPr lang="en-US" sz="2400"/>
              <a:t>E</a:t>
            </a:r>
            <a:r>
              <a:rPr lang="en-US" sz="2400" baseline="-25000"/>
              <a:t>1,N</a:t>
            </a:r>
            <a:r>
              <a:rPr lang="en-US" sz="2400"/>
              <a:t>(A) </a:t>
            </a:r>
          </a:p>
          <a:p>
            <a:pPr lvl="1"/>
            <a:r>
              <a:rPr lang="en-US" sz="2400"/>
              <a:t>E</a:t>
            </a:r>
            <a:r>
              <a:rPr lang="en-US" sz="2400" baseline="-25000"/>
              <a:t>N</a:t>
            </a:r>
            <a:r>
              <a:rPr lang="en-US" sz="2400"/>
              <a:t>(A)</a:t>
            </a:r>
          </a:p>
          <a:p>
            <a:pPr lvl="1"/>
            <a:r>
              <a:rPr lang="en-US" sz="2400"/>
              <a:t>B (Blocking)</a:t>
            </a:r>
          </a:p>
          <a:p>
            <a:pPr lvl="1"/>
            <a:r>
              <a:rPr lang="en-US" sz="2400"/>
              <a:t>Rumus Rugi Erlang</a:t>
            </a:r>
          </a:p>
          <a:p>
            <a:pPr lvl="1"/>
            <a:r>
              <a:rPr lang="en-US" sz="2400"/>
              <a:t>Rumus Erlang-B</a:t>
            </a:r>
          </a:p>
          <a:p>
            <a:pPr lvl="1"/>
            <a:r>
              <a:rPr lang="en-US" sz="2400"/>
              <a:t>B(N,A)</a:t>
            </a:r>
          </a:p>
          <a:p>
            <a:pPr lvl="1"/>
            <a:r>
              <a:rPr lang="en-US" sz="2400"/>
              <a:t>Grade of Service (GOS)</a:t>
            </a:r>
          </a:p>
          <a:p>
            <a:pPr lvl="2"/>
            <a:r>
              <a:rPr lang="en-US" sz="2200"/>
              <a:t>Dari segi nilai, GOS = Blocking</a:t>
            </a:r>
          </a:p>
          <a:p>
            <a:pPr lvl="2"/>
            <a:r>
              <a:rPr lang="en-US" sz="2200"/>
              <a:t>Dari segi pengertian, GOS merupakan komplemen dari Blocking</a:t>
            </a:r>
          </a:p>
        </p:txBody>
      </p:sp>
    </p:spTree>
    <p:extLst>
      <p:ext uri="{BB962C8B-B14F-4D97-AF65-F5344CB8AC3E}">
        <p14:creationId xmlns:p14="http://schemas.microsoft.com/office/powerpoint/2010/main" val="386881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71500" y="1928813"/>
            <a:ext cx="7929563" cy="228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70B17322-BF8F-4068-89CC-335F103E7C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(7)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57313"/>
            <a:ext cx="8229600" cy="4668837"/>
          </a:xfrm>
        </p:spPr>
        <p:txBody>
          <a:bodyPr/>
          <a:lstStyle/>
          <a:p>
            <a:r>
              <a:rPr lang="en-US"/>
              <a:t>Jadi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143625" y="3143250"/>
            <a:ext cx="557213" cy="915988"/>
            <a:chOff x="2496" y="1574"/>
            <a:chExt cx="351" cy="577"/>
          </a:xfrm>
        </p:grpSpPr>
        <p:sp>
          <p:nvSpPr>
            <p:cNvPr id="48151" name="Rectangle 12"/>
            <p:cNvSpPr>
              <a:spLocks noChangeArrowheads="1"/>
            </p:cNvSpPr>
            <p:nvPr/>
          </p:nvSpPr>
          <p:spPr bwMode="auto">
            <a:xfrm>
              <a:off x="2496" y="1574"/>
              <a:ext cx="3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A</a:t>
              </a:r>
              <a:r>
                <a:rPr lang="en-US" sz="2800" baseline="30000"/>
                <a:t>2</a:t>
              </a:r>
            </a:p>
          </p:txBody>
        </p:sp>
        <p:sp>
          <p:nvSpPr>
            <p:cNvPr id="48152" name="Rectangle 13"/>
            <p:cNvSpPr>
              <a:spLocks noChangeArrowheads="1"/>
            </p:cNvSpPr>
            <p:nvPr/>
          </p:nvSpPr>
          <p:spPr bwMode="auto">
            <a:xfrm>
              <a:off x="2496" y="1824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2!</a:t>
              </a:r>
            </a:p>
          </p:txBody>
        </p:sp>
        <p:sp>
          <p:nvSpPr>
            <p:cNvPr id="48153" name="Line 14"/>
            <p:cNvSpPr>
              <a:spLocks noChangeShapeType="1"/>
            </p:cNvSpPr>
            <p:nvPr/>
          </p:nvSpPr>
          <p:spPr bwMode="auto">
            <a:xfrm>
              <a:off x="249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643813" y="3143250"/>
            <a:ext cx="596900" cy="915988"/>
            <a:chOff x="2496" y="1574"/>
            <a:chExt cx="376" cy="577"/>
          </a:xfrm>
        </p:grpSpPr>
        <p:sp>
          <p:nvSpPr>
            <p:cNvPr id="48148" name="Rectangle 16"/>
            <p:cNvSpPr>
              <a:spLocks noChangeArrowheads="1"/>
            </p:cNvSpPr>
            <p:nvPr/>
          </p:nvSpPr>
          <p:spPr bwMode="auto">
            <a:xfrm>
              <a:off x="2496" y="1574"/>
              <a:ext cx="3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A</a:t>
              </a:r>
              <a:r>
                <a:rPr lang="en-US" sz="2800" baseline="30000"/>
                <a:t>N</a:t>
              </a:r>
            </a:p>
          </p:txBody>
        </p:sp>
        <p:sp>
          <p:nvSpPr>
            <p:cNvPr id="48149" name="Rectangle 17"/>
            <p:cNvSpPr>
              <a:spLocks noChangeArrowheads="1"/>
            </p:cNvSpPr>
            <p:nvPr/>
          </p:nvSpPr>
          <p:spPr bwMode="auto">
            <a:xfrm>
              <a:off x="2496" y="182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N!</a:t>
              </a:r>
            </a:p>
          </p:txBody>
        </p:sp>
        <p:sp>
          <p:nvSpPr>
            <p:cNvPr id="48150" name="Line 18"/>
            <p:cNvSpPr>
              <a:spLocks noChangeShapeType="1"/>
            </p:cNvSpPr>
            <p:nvPr/>
          </p:nvSpPr>
          <p:spPr bwMode="auto">
            <a:xfrm>
              <a:off x="249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8136" name="Text Box 21"/>
          <p:cNvSpPr txBox="1">
            <a:spLocks noChangeArrowheads="1"/>
          </p:cNvSpPr>
          <p:nvPr/>
        </p:nvSpPr>
        <p:spPr bwMode="auto">
          <a:xfrm>
            <a:off x="1928813" y="5357813"/>
            <a:ext cx="1889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Ditabelkan</a:t>
            </a:r>
          </a:p>
        </p:txBody>
      </p:sp>
      <p:cxnSp>
        <p:nvCxnSpPr>
          <p:cNvPr id="48137" name="AutoShape 22"/>
          <p:cNvCxnSpPr>
            <a:cxnSpLocks noChangeShapeType="1"/>
          </p:cNvCxnSpPr>
          <p:nvPr/>
        </p:nvCxnSpPr>
        <p:spPr bwMode="auto">
          <a:xfrm rot="5400000" flipH="1">
            <a:off x="1451769" y="4334669"/>
            <a:ext cx="1123950" cy="884238"/>
          </a:xfrm>
          <a:prstGeom prst="curvedConnector3">
            <a:avLst>
              <a:gd name="adj1" fmla="val 37097"/>
            </a:avLst>
          </a:prstGeom>
          <a:noFill/>
          <a:ln w="38100">
            <a:solidFill>
              <a:srgbClr val="FB6E47"/>
            </a:solidFill>
            <a:round/>
            <a:headEnd/>
            <a:tailEnd type="triangle" w="med" len="med"/>
          </a:ln>
        </p:spPr>
      </p:cxn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47700" y="2000250"/>
            <a:ext cx="7615238" cy="1833563"/>
            <a:chOff x="647672" y="2214554"/>
            <a:chExt cx="7615270" cy="1832908"/>
          </a:xfrm>
        </p:grpSpPr>
        <p:sp>
          <p:nvSpPr>
            <p:cNvPr id="48141" name="Text Box 5"/>
            <p:cNvSpPr txBox="1">
              <a:spLocks noChangeArrowheads="1"/>
            </p:cNvSpPr>
            <p:nvPr/>
          </p:nvSpPr>
          <p:spPr bwMode="auto">
            <a:xfrm>
              <a:off x="647672" y="3052754"/>
              <a:ext cx="47783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P(N) = E</a:t>
              </a:r>
              <a:r>
                <a:rPr lang="en-US" sz="2800" baseline="-25000"/>
                <a:t>1,N</a:t>
              </a:r>
              <a:r>
                <a:rPr lang="en-US" sz="2800"/>
                <a:t>(A) = E</a:t>
              </a:r>
              <a:r>
                <a:rPr lang="en-US" sz="2800" baseline="-25000"/>
                <a:t>N</a:t>
              </a:r>
              <a:r>
                <a:rPr lang="en-US" sz="2800"/>
                <a:t>(A) = B = </a:t>
              </a:r>
            </a:p>
          </p:txBody>
        </p:sp>
        <p:sp>
          <p:nvSpPr>
            <p:cNvPr id="48142" name="Line 6"/>
            <p:cNvSpPr>
              <a:spLocks noChangeShapeType="1"/>
            </p:cNvSpPr>
            <p:nvPr/>
          </p:nvSpPr>
          <p:spPr bwMode="auto">
            <a:xfrm>
              <a:off x="5214942" y="3357562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43" name="Rectangle 10"/>
            <p:cNvSpPr>
              <a:spLocks noChangeArrowheads="1"/>
            </p:cNvSpPr>
            <p:nvPr/>
          </p:nvSpPr>
          <p:spPr bwMode="auto">
            <a:xfrm>
              <a:off x="5075210" y="3524242"/>
              <a:ext cx="27174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1+A+      </a:t>
              </a:r>
              <a:r>
                <a:rPr lang="id-ID" sz="2800"/>
                <a:t> </a:t>
              </a:r>
              <a:r>
                <a:rPr lang="en-US" sz="2800"/>
                <a:t>+ … +</a:t>
              </a: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6500826" y="2214554"/>
              <a:ext cx="668338" cy="1019179"/>
              <a:chOff x="6500826" y="2214554"/>
              <a:chExt cx="668338" cy="1019179"/>
            </a:xfrm>
          </p:grpSpPr>
          <p:sp>
            <p:nvSpPr>
              <p:cNvPr id="48145" name="Rectangle 7"/>
              <p:cNvSpPr>
                <a:spLocks noChangeArrowheads="1"/>
              </p:cNvSpPr>
              <p:nvPr/>
            </p:nvSpPr>
            <p:spPr bwMode="auto">
              <a:xfrm>
                <a:off x="6572264" y="2214554"/>
                <a:ext cx="5969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/>
                  <a:t>A</a:t>
                </a:r>
                <a:r>
                  <a:rPr lang="en-US" sz="2800" baseline="30000"/>
                  <a:t>N</a:t>
                </a:r>
              </a:p>
            </p:txBody>
          </p:sp>
          <p:sp>
            <p:nvSpPr>
              <p:cNvPr id="48146" name="Rectangle 9"/>
              <p:cNvSpPr>
                <a:spLocks noChangeArrowheads="1"/>
              </p:cNvSpPr>
              <p:nvPr/>
            </p:nvSpPr>
            <p:spPr bwMode="auto">
              <a:xfrm>
                <a:off x="6572264" y="2714620"/>
                <a:ext cx="541338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N!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6500810" y="2714438"/>
                <a:ext cx="642940" cy="1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/>
          <p:cNvCxnSpPr/>
          <p:nvPr/>
        </p:nvCxnSpPr>
        <p:spPr>
          <a:xfrm>
            <a:off x="3786188" y="5572125"/>
            <a:ext cx="857250" cy="1588"/>
          </a:xfrm>
          <a:prstGeom prst="straightConnector1">
            <a:avLst/>
          </a:prstGeom>
          <a:ln w="38100">
            <a:solidFill>
              <a:srgbClr val="FB6E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40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4286250"/>
            <a:ext cx="37147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86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3965A3DA-6216-4AC1-BBC0-9AFC71E7423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Erlang (8)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00188"/>
            <a:ext cx="8715375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/>
              <a:t>Kongesti Waktu dan Kongesti Panggilan</a:t>
            </a:r>
            <a:endParaRPr lang="id-ID" sz="2800" b="1"/>
          </a:p>
          <a:p>
            <a:pPr>
              <a:buFontTx/>
              <a:buNone/>
            </a:pPr>
            <a:endParaRPr lang="en-US" sz="800" b="1"/>
          </a:p>
          <a:p>
            <a:r>
              <a:rPr lang="en-US" sz="2600"/>
              <a:t>Probabilitas kondisi adalah lamanya waktu suatu kondisi berlangsung dalam jam per jam (jam sibuk), maka</a:t>
            </a:r>
          </a:p>
          <a:p>
            <a:r>
              <a:rPr lang="en-US" sz="2600"/>
              <a:t>P(N) dapat diartikan sebagai lamanya waktu dimana semua saluran (=N) sibuk berlangsung dalam jam per jamnya (jam sibuk) sehingga </a:t>
            </a:r>
          </a:p>
          <a:p>
            <a:r>
              <a:rPr lang="en-US" sz="2600"/>
              <a:t>P(N) disebut pula sebagai Kongesti Waktu (Time Congestion)</a:t>
            </a:r>
          </a:p>
          <a:p>
            <a:r>
              <a:rPr lang="en-US" sz="2600"/>
              <a:t>Dapat pula dikatakan :</a:t>
            </a:r>
          </a:p>
          <a:p>
            <a:pPr>
              <a:buFontTx/>
              <a:buNone/>
            </a:pPr>
            <a:r>
              <a:rPr lang="en-US" sz="2600">
                <a:solidFill>
                  <a:srgbClr val="FF0000"/>
                </a:solidFill>
              </a:rPr>
              <a:t>	P(N) adalah bagian waktu dimana N saluran sibuk</a:t>
            </a:r>
            <a:r>
              <a:rPr lang="en-US" sz="2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5703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229</TotalTime>
  <Words>1725</Words>
  <Application>Microsoft Office PowerPoint</Application>
  <PresentationFormat>On-screen Show (4:3)</PresentationFormat>
  <Paragraphs>400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Trebuchet MS</vt:lpstr>
      <vt:lpstr>Theme TekDig</vt:lpstr>
      <vt:lpstr>Equation</vt:lpstr>
      <vt:lpstr>Distribusi Poisson dan Erlang (B) Part 2</vt:lpstr>
      <vt:lpstr>Distribusi Erlang</vt:lpstr>
      <vt:lpstr>Distribusi Erlang (2)</vt:lpstr>
      <vt:lpstr>Distribusi Erlang (3)</vt:lpstr>
      <vt:lpstr>Distribusi Erlang (4)</vt:lpstr>
      <vt:lpstr>Distribusi Erlang (5)</vt:lpstr>
      <vt:lpstr>Distribusi Erlang (6)</vt:lpstr>
      <vt:lpstr>Distribusi Erlang (7)</vt:lpstr>
      <vt:lpstr>Distribusi Erlang (8)</vt:lpstr>
      <vt:lpstr>Distribusi Erlang (9)</vt:lpstr>
      <vt:lpstr>Distribusi Erlang (10)</vt:lpstr>
      <vt:lpstr>Distribusi Erlang (11)</vt:lpstr>
      <vt:lpstr>Distribusi Erlang (11)</vt:lpstr>
      <vt:lpstr>Distribusi Erlang (11)</vt:lpstr>
      <vt:lpstr>Distribusi Erlang (11)</vt:lpstr>
      <vt:lpstr>Distribusi Erlang (11)</vt:lpstr>
      <vt:lpstr>Distribusi Erlang (11)</vt:lpstr>
      <vt:lpstr>Distribusi Erlang (12)</vt:lpstr>
      <vt:lpstr>Distribusi Erlang (13)</vt:lpstr>
      <vt:lpstr>Distribusi Erlang (14)</vt:lpstr>
      <vt:lpstr>Distribusi Erlang (15)</vt:lpstr>
      <vt:lpstr>Distribusi Erlang (16)</vt:lpstr>
      <vt:lpstr>Distribusi Erlang (16)</vt:lpstr>
      <vt:lpstr>Distribusi Erlang (17)</vt:lpstr>
      <vt:lpstr>Distribusi Erlang (18)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28</cp:revision>
  <dcterms:created xsi:type="dcterms:W3CDTF">2016-08-16T08:15:10Z</dcterms:created>
  <dcterms:modified xsi:type="dcterms:W3CDTF">2020-09-03T09:43:15Z</dcterms:modified>
</cp:coreProperties>
</file>