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5" r:id="rId13"/>
    <p:sldId id="309" r:id="rId14"/>
    <p:sldId id="318" r:id="rId15"/>
    <p:sldId id="308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098A7-E9CA-4116-91C3-0ABD569D392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49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-725" r="25466" b="16217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6" t="13750" r="23209" b="13304"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wiki/Probability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Distribusi Engset dan Binomial</a:t>
            </a: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PERSAMAAN KESETIMBANGAN</a:t>
            </a:r>
            <a:endParaRPr lang="en-GB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P(N) </a:t>
            </a:r>
            <a:r>
              <a:rPr lang="en-US" dirty="0" err="1">
                <a:sym typeface="Symbol" pitchFamily="18" charset="2"/>
              </a:rPr>
              <a:t>adalah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probabilitas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semua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saluran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sibuk</a:t>
            </a:r>
            <a:r>
              <a:rPr lang="en-US" dirty="0">
                <a:sym typeface="Symbol" pitchFamily="18" charset="2"/>
              </a:rPr>
              <a:t> (time congestion) = </a:t>
            </a:r>
            <a:r>
              <a:rPr lang="en-US" dirty="0" err="1">
                <a:sym typeface="Symbol" pitchFamily="18" charset="2"/>
              </a:rPr>
              <a:t>probabilitas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kondisi</a:t>
            </a:r>
            <a:r>
              <a:rPr lang="en-US" dirty="0">
                <a:sym typeface="Symbol" pitchFamily="18" charset="2"/>
              </a:rPr>
              <a:t> N</a:t>
            </a:r>
          </a:p>
          <a:p>
            <a:r>
              <a:rPr lang="en-US" dirty="0">
                <a:sym typeface="Symbol" pitchFamily="18" charset="2"/>
              </a:rPr>
              <a:t>Call congestion R(N) : </a:t>
            </a:r>
          </a:p>
          <a:p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endParaRPr lang="id-ID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2500" b="1" dirty="0">
                <a:sym typeface="Symbol" pitchFamily="18" charset="2"/>
              </a:rPr>
              <a:t>Note</a:t>
            </a:r>
            <a:r>
              <a:rPr lang="en-US" sz="2500" dirty="0">
                <a:sym typeface="Symbol" pitchFamily="18" charset="2"/>
              </a:rPr>
              <a:t> : </a:t>
            </a:r>
            <a:r>
              <a:rPr lang="en-US" sz="2500" dirty="0" err="1">
                <a:sym typeface="Symbol" pitchFamily="18" charset="2"/>
              </a:rPr>
              <a:t>Bila</a:t>
            </a:r>
            <a:r>
              <a:rPr lang="en-US" sz="2500" dirty="0">
                <a:sym typeface="Symbol" pitchFamily="18" charset="2"/>
              </a:rPr>
              <a:t> </a:t>
            </a:r>
            <a:r>
              <a:rPr lang="en-US" sz="2500" dirty="0" err="1">
                <a:sym typeface="Symbol" pitchFamily="18" charset="2"/>
              </a:rPr>
              <a:t>jumlah</a:t>
            </a:r>
            <a:r>
              <a:rPr lang="en-US" sz="2500" dirty="0">
                <a:sym typeface="Symbol" pitchFamily="18" charset="2"/>
              </a:rPr>
              <a:t> </a:t>
            </a:r>
            <a:r>
              <a:rPr lang="en-US" sz="2500" dirty="0" err="1">
                <a:sym typeface="Symbol" pitchFamily="18" charset="2"/>
              </a:rPr>
              <a:t>sumber</a:t>
            </a:r>
            <a:r>
              <a:rPr lang="en-US" sz="2500" dirty="0">
                <a:sym typeface="Symbol" pitchFamily="18" charset="2"/>
              </a:rPr>
              <a:t> </a:t>
            </a:r>
            <a:r>
              <a:rPr lang="en-US" sz="2500" dirty="0" err="1">
                <a:sym typeface="Symbol" pitchFamily="18" charset="2"/>
              </a:rPr>
              <a:t>tak</a:t>
            </a:r>
            <a:r>
              <a:rPr lang="en-US" sz="2500" dirty="0">
                <a:sym typeface="Symbol" pitchFamily="18" charset="2"/>
              </a:rPr>
              <a:t> </a:t>
            </a:r>
            <a:r>
              <a:rPr lang="en-US" sz="2500" dirty="0" err="1">
                <a:sym typeface="Symbol" pitchFamily="18" charset="2"/>
              </a:rPr>
              <a:t>berhingga</a:t>
            </a:r>
            <a:r>
              <a:rPr lang="en-US" sz="2500" dirty="0">
                <a:sym typeface="Symbol" pitchFamily="18" charset="2"/>
              </a:rPr>
              <a:t>, </a:t>
            </a:r>
            <a:r>
              <a:rPr lang="en-US" sz="2500" dirty="0" err="1">
                <a:sym typeface="Symbol" pitchFamily="18" charset="2"/>
              </a:rPr>
              <a:t>maka</a:t>
            </a:r>
            <a:r>
              <a:rPr lang="en-US" sz="2500" dirty="0">
                <a:sym typeface="Symbol" pitchFamily="18" charset="2"/>
              </a:rPr>
              <a:t> P(N) = R(N)</a:t>
            </a:r>
            <a:endParaRPr lang="en-GB" sz="2500" dirty="0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512888" y="2983808"/>
          <a:ext cx="64373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3225600" imgH="965160" progId="">
                  <p:embed/>
                </p:oleObj>
              </mc:Choice>
              <mc:Fallback>
                <p:oleObj name="Equation" r:id="rId3" imgW="3225600" imgH="965160" progId="">
                  <p:embed/>
                  <p:pic>
                    <p:nvPicPr>
                      <p:cNvPr id="1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983808"/>
                        <a:ext cx="6437312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28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Modifikasi rumus Engset R(N) agar mengandung parameter trafik yang ditawarkan (A) dan B (=kongesti panggilan=R(N))</a:t>
            </a:r>
          </a:p>
          <a:p>
            <a:pPr>
              <a:lnSpc>
                <a:spcPct val="90000"/>
              </a:lnSpc>
            </a:pPr>
            <a:r>
              <a:rPr lang="en-US" sz="2800"/>
              <a:t>Mencari A: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Asumsi : trafik merata pada semua sumber panggilan S, maka bila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a=trafik yang ditawarkan per sumber panggilan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A=trafik total dari sumber panggilan yang berjumlah S. Jadi A = aS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p=trafik yang dimuat di berkas keluar yang berasal dari satu sumber panggilan (bagian waktu dimana sumber panggilan termaksud sibuk atau menduduki saluran)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(1-p) = bagian waktu dimana suatu sumber panggilan bebas (dan yang hanya dalam waktu ini saja sumber panggilan termaksud dapat memberikan kecepatan kedatangan panggilan sebesar </a:t>
            </a:r>
            <a:r>
              <a:rPr lang="en-US" sz="2000">
                <a:latin typeface="Symbol" panose="05050102010706020507" pitchFamily="18" charset="2"/>
              </a:rPr>
              <a:t>l</a:t>
            </a:r>
            <a:r>
              <a:rPr lang="en-US" sz="2000" baseline="-25000"/>
              <a:t>p</a:t>
            </a:r>
            <a:r>
              <a:rPr lang="en-US" sz="200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51B7D-0D8E-4C17-8156-DF172634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67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84313"/>
            <a:ext cx="8458200" cy="4992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Akan </a:t>
            </a:r>
            <a:r>
              <a:rPr lang="en-US" altLang="en-US" sz="2400" dirty="0" err="1"/>
              <a:t>terdapat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hubungan</a:t>
            </a:r>
            <a:r>
              <a:rPr lang="en-US" altLang="en-US" sz="2400" dirty="0"/>
              <a:t> p=a(1-B), </a:t>
            </a:r>
            <a:r>
              <a:rPr lang="en-US" altLang="en-US" sz="2400" dirty="0" err="1"/>
              <a:t>dimana</a:t>
            </a:r>
            <a:r>
              <a:rPr lang="en-US" altLang="en-US" sz="2400" dirty="0"/>
              <a:t> B=</a:t>
            </a:r>
            <a:r>
              <a:rPr lang="en-US" altLang="en-US" sz="2400" dirty="0" err="1"/>
              <a:t>kongesti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panggilan</a:t>
            </a:r>
            <a:r>
              <a:rPr lang="en-US" altLang="en-US" sz="2400" dirty="0"/>
              <a:t>   ($)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Tiap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sumber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panggilan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penawaran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trafik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sebesar</a:t>
            </a:r>
            <a:r>
              <a:rPr lang="en-US" altLang="en-US" sz="2400" dirty="0"/>
              <a:t> 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(1-p).</a:t>
            </a:r>
            <a:r>
              <a:rPr lang="en-US" altLang="en-US" sz="2400" dirty="0" err="1">
                <a:latin typeface="Symbol" panose="05050102010706020507" pitchFamily="18" charset="2"/>
              </a:rPr>
              <a:t>l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/</a:t>
            </a:r>
            <a:r>
              <a:rPr lang="en-US" altLang="en-US" sz="2400" dirty="0">
                <a:latin typeface="Symbol" panose="05050102010706020507" pitchFamily="18" charset="2"/>
              </a:rPr>
              <a:t>m</a:t>
            </a:r>
            <a:r>
              <a:rPr lang="en-US" altLang="en-US" sz="2400" dirty="0"/>
              <a:t>=a    ($$)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Dari ($)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($$) </a:t>
            </a:r>
            <a:r>
              <a:rPr lang="en-US" altLang="en-US" sz="2400" dirty="0" err="1"/>
              <a:t>diperoleh</a:t>
            </a:r>
            <a:r>
              <a:rPr lang="en-US" altLang="en-US" sz="2400" dirty="0"/>
              <a:t>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latin typeface="Symbol" panose="05050102010706020507" pitchFamily="18" charset="2"/>
              </a:rPr>
              <a:t>l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/</a:t>
            </a:r>
            <a:r>
              <a:rPr lang="en-US" altLang="en-US" sz="2400" dirty="0">
                <a:latin typeface="Symbol" panose="05050102010706020507" pitchFamily="18" charset="2"/>
              </a:rPr>
              <a:t>m</a:t>
            </a:r>
            <a:r>
              <a:rPr lang="en-US" altLang="en-US" sz="2400" dirty="0"/>
              <a:t>=a/(1-p)=a/(1-a(1-B))      ($$$)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Dari </a:t>
            </a:r>
            <a:r>
              <a:rPr lang="en-US" altLang="en-US" sz="2400" dirty="0" err="1"/>
              <a:t>trafik</a:t>
            </a:r>
            <a:r>
              <a:rPr lang="en-US" altLang="en-US" sz="2400" dirty="0"/>
              <a:t> total </a:t>
            </a:r>
            <a:r>
              <a:rPr lang="en-US" altLang="en-US" sz="2400" dirty="0" err="1"/>
              <a:t>sebesar</a:t>
            </a:r>
            <a:r>
              <a:rPr lang="en-US" altLang="en-US" sz="2400" dirty="0"/>
              <a:t> A=</a:t>
            </a:r>
            <a:r>
              <a:rPr lang="en-US" altLang="en-US" sz="2400" dirty="0" err="1"/>
              <a:t>aS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diperoleh</a:t>
            </a:r>
            <a:r>
              <a:rPr lang="en-US" altLang="en-US" sz="2400" dirty="0"/>
              <a:t> a=A/S,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masukkan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persamaan</a:t>
            </a:r>
            <a:r>
              <a:rPr lang="en-US" altLang="en-US" sz="2400" dirty="0"/>
              <a:t> ($$$),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diperoleh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 </a:t>
            </a:r>
            <a:r>
              <a:rPr lang="en-US" altLang="en-US" sz="2400" dirty="0" err="1">
                <a:latin typeface="Symbol" panose="05050102010706020507" pitchFamily="18" charset="2"/>
              </a:rPr>
              <a:t>l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/</a:t>
            </a:r>
            <a:r>
              <a:rPr lang="en-US" altLang="en-US" sz="2400" dirty="0">
                <a:latin typeface="Symbol" panose="05050102010706020507" pitchFamily="18" charset="2"/>
              </a:rPr>
              <a:t>m</a:t>
            </a:r>
            <a:r>
              <a:rPr lang="en-US" altLang="en-US" sz="2400" dirty="0"/>
              <a:t>=(A/S)/{1-(A/S)(1-B)}=A/(S-A(1-B)), </a:t>
            </a:r>
            <a:r>
              <a:rPr lang="en-US" altLang="en-US" sz="2400" dirty="0" err="1"/>
              <a:t>ekspresi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masukkan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rumus</a:t>
            </a:r>
            <a:r>
              <a:rPr lang="en-US" altLang="en-US" sz="2400" dirty="0"/>
              <a:t> R(N)</a:t>
            </a:r>
          </a:p>
        </p:txBody>
      </p:sp>
    </p:spTree>
    <p:extLst>
      <p:ext uri="{BB962C8B-B14F-4D97-AF65-F5344CB8AC3E}">
        <p14:creationId xmlns:p14="http://schemas.microsoft.com/office/powerpoint/2010/main" val="236457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45465"/>
            <a:ext cx="8458200" cy="485533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Sekarang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ditulis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Kita </a:t>
            </a:r>
            <a:r>
              <a:rPr lang="en-US" sz="2800" dirty="0" err="1"/>
              <a:t>lihat</a:t>
            </a:r>
            <a:r>
              <a:rPr lang="en-US" sz="2800" dirty="0"/>
              <a:t> di </a:t>
            </a:r>
            <a:r>
              <a:rPr lang="en-US" sz="2800" dirty="0" err="1"/>
              <a:t>suku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R(N) </a:t>
            </a:r>
            <a:r>
              <a:rPr lang="en-US" sz="2800" dirty="0" err="1"/>
              <a:t>dan</a:t>
            </a:r>
            <a:r>
              <a:rPr lang="en-US" sz="2800" dirty="0"/>
              <a:t> di </a:t>
            </a:r>
            <a:r>
              <a:rPr lang="en-US" sz="2800" dirty="0" err="1"/>
              <a:t>suku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B, </a:t>
            </a:r>
            <a:r>
              <a:rPr lang="en-US" sz="2800" dirty="0" err="1"/>
              <a:t>padahal</a:t>
            </a:r>
            <a:r>
              <a:rPr lang="en-US" sz="2800" dirty="0"/>
              <a:t> R(N)=B,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iterasi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Ada 4 </a:t>
            </a:r>
            <a:r>
              <a:rPr lang="en-US" sz="2800" dirty="0" err="1"/>
              <a:t>besaran</a:t>
            </a:r>
            <a:r>
              <a:rPr lang="en-US" sz="2800" dirty="0"/>
              <a:t> : A,S,N, </a:t>
            </a:r>
            <a:r>
              <a:rPr lang="en-US" sz="2800" dirty="0" err="1"/>
              <a:t>dan</a:t>
            </a:r>
            <a:r>
              <a:rPr lang="en-US" sz="2800" dirty="0"/>
              <a:t> B (=R(N))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Bila</a:t>
            </a:r>
            <a:r>
              <a:rPr lang="en-US" sz="2400" dirty="0"/>
              <a:t> A,S,N </a:t>
            </a:r>
            <a:r>
              <a:rPr lang="en-US" sz="2400" dirty="0" err="1"/>
              <a:t>diketahui</a:t>
            </a:r>
            <a:r>
              <a:rPr lang="en-US" sz="2400" dirty="0"/>
              <a:t>, B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(</a:t>
            </a:r>
            <a:r>
              <a:rPr lang="en-US" sz="2400" dirty="0" err="1"/>
              <a:t>iterasi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Bila</a:t>
            </a:r>
            <a:r>
              <a:rPr lang="en-US" sz="2400" dirty="0"/>
              <a:t> A,S,B </a:t>
            </a:r>
            <a:r>
              <a:rPr lang="en-US" sz="2400" dirty="0" err="1"/>
              <a:t>diketahui</a:t>
            </a:r>
            <a:r>
              <a:rPr lang="en-US" sz="2400" dirty="0"/>
              <a:t>, 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(</a:t>
            </a:r>
            <a:r>
              <a:rPr lang="en-US" sz="2400" dirty="0" err="1"/>
              <a:t>iterasi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ditabelkan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>
                <a:spLocks noChangeAspect="1"/>
              </p:cNvSpPr>
              <p:nvPr/>
            </p:nvSpPr>
            <p:spPr>
              <a:xfrm>
                <a:off x="3943925" y="1545465"/>
                <a:ext cx="3580596" cy="1767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1−(</m:t>
                                      </m:r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den>
                                      </m:f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)(1−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den>
                                          </m:f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25" y="1545465"/>
                <a:ext cx="3580596" cy="1767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9D6C380-5F46-4FF6-87E3-B5D1A32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527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Arial" charset="0"/>
              </a:rPr>
              <a:t>Suatu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sistem</a:t>
            </a:r>
            <a:r>
              <a:rPr lang="en-US" sz="2000" dirty="0">
                <a:cs typeface="Arial" charset="0"/>
              </a:rPr>
              <a:t> loss </a:t>
            </a:r>
            <a:r>
              <a:rPr lang="en-US" sz="2000" dirty="0" err="1">
                <a:cs typeface="Arial" charset="0"/>
              </a:rPr>
              <a:t>Engset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mempunyai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i="1" dirty="0">
                <a:cs typeface="Arial" charset="0"/>
              </a:rPr>
              <a:t>n </a:t>
            </a:r>
            <a:r>
              <a:rPr lang="en-US" sz="2000" dirty="0">
                <a:cs typeface="Arial" charset="0"/>
              </a:rPr>
              <a:t>= 3 </a:t>
            </a:r>
            <a:r>
              <a:rPr lang="en-US" sz="2000" dirty="0" err="1">
                <a:cs typeface="Arial" charset="0"/>
              </a:rPr>
              <a:t>dan</a:t>
            </a:r>
            <a:r>
              <a:rPr lang="en-US" sz="2000" dirty="0">
                <a:cs typeface="Arial" charset="0"/>
              </a:rPr>
              <a:t> S = 4. </a:t>
            </a:r>
            <a:r>
              <a:rPr lang="en-US" sz="2000" dirty="0" err="1">
                <a:cs typeface="Arial" charset="0"/>
              </a:rPr>
              <a:t>Laju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datangnya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panggilan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dari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satu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sumber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panggilan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adalah</a:t>
            </a:r>
            <a:r>
              <a:rPr lang="en-US" sz="2000" dirty="0">
                <a:cs typeface="Arial" charset="0"/>
              </a:rPr>
              <a:t> 1 </a:t>
            </a:r>
            <a:r>
              <a:rPr lang="en-US" sz="2000" dirty="0" err="1">
                <a:cs typeface="Arial" charset="0"/>
              </a:rPr>
              <a:t>panggilan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setiap</a:t>
            </a:r>
            <a:r>
              <a:rPr lang="en-US" sz="2000" dirty="0">
                <a:cs typeface="Arial" charset="0"/>
              </a:rPr>
              <a:t> 3 </a:t>
            </a:r>
            <a:r>
              <a:rPr lang="en-US" sz="2000" dirty="0" err="1">
                <a:cs typeface="Arial" charset="0"/>
              </a:rPr>
              <a:t>menit</a:t>
            </a:r>
            <a:r>
              <a:rPr lang="en-US" sz="2000" dirty="0">
                <a:cs typeface="Arial" charset="0"/>
              </a:rPr>
              <a:t>. Holding time rata-rata 1 </a:t>
            </a:r>
            <a:r>
              <a:rPr lang="en-US" sz="2000" dirty="0" err="1">
                <a:cs typeface="Arial" charset="0"/>
              </a:rPr>
              <a:t>menit</a:t>
            </a:r>
            <a:r>
              <a:rPr lang="en-US" sz="2000" dirty="0">
                <a:cs typeface="Arial" charset="0"/>
              </a:rPr>
              <a:t>. </a:t>
            </a:r>
            <a:r>
              <a:rPr lang="en-US" sz="2000" dirty="0" err="1">
                <a:cs typeface="Arial" charset="0"/>
              </a:rPr>
              <a:t>Hitung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kongesti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waktu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kongesti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panggilan</a:t>
            </a:r>
            <a:endParaRPr lang="en-US" sz="2000" dirty="0">
              <a:cs typeface="Arial" charset="0"/>
            </a:endParaRPr>
          </a:p>
          <a:p>
            <a:pPr marL="0" indent="0">
              <a:buNone/>
            </a:pPr>
            <a:r>
              <a:rPr lang="en-US" sz="2000" dirty="0" err="1">
                <a:cs typeface="Arial" charset="0"/>
              </a:rPr>
              <a:t>Jawab</a:t>
            </a:r>
            <a:r>
              <a:rPr lang="en-US" sz="2000" dirty="0">
                <a:cs typeface="Arial" charset="0"/>
              </a:rPr>
              <a:t> : </a:t>
            </a: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r>
              <a:rPr lang="en-US" sz="2000" dirty="0" err="1">
                <a:cs typeface="Arial" charset="0"/>
              </a:rPr>
              <a:t>Kongesti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waktu</a:t>
            </a:r>
            <a:r>
              <a:rPr lang="en-US" sz="2000" dirty="0">
                <a:cs typeface="Arial" charset="0"/>
              </a:rPr>
              <a:t> :                                                     = 0,0471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r>
              <a:rPr lang="en-US" sz="2000" dirty="0" err="1">
                <a:cs typeface="Arial" charset="0"/>
              </a:rPr>
              <a:t>Kongesti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panggilan</a:t>
            </a:r>
            <a:r>
              <a:rPr lang="en-US" sz="2000" dirty="0">
                <a:cs typeface="Arial" charset="0"/>
              </a:rPr>
              <a:t> :                                                      = 0,156</a:t>
            </a: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347864" y="2271450"/>
          <a:ext cx="184785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927000" imgH="1143000" progId="Equation.3">
                  <p:embed/>
                </p:oleObj>
              </mc:Choice>
              <mc:Fallback>
                <p:oleObj name="Equation" r:id="rId3" imgW="927000" imgH="114300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71450"/>
                        <a:ext cx="1847850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648074" y="4437112"/>
          <a:ext cx="184785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927000" imgH="1143000" progId="Equation.3">
                  <p:embed/>
                </p:oleObj>
              </mc:Choice>
              <mc:Fallback>
                <p:oleObj name="Equation" r:id="rId5" imgW="927000" imgH="11430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4" y="4437112"/>
                        <a:ext cx="1847850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1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6448"/>
            <a:ext cx="7989888" cy="4114800"/>
          </a:xfrm>
        </p:spPr>
        <p:txBody>
          <a:bodyPr/>
          <a:lstStyle/>
          <a:p>
            <a:r>
              <a:rPr lang="en-US" sz="2000" b="1" dirty="0" err="1"/>
              <a:t>Cari</a:t>
            </a:r>
            <a:r>
              <a:rPr lang="en-US" sz="2000" b="1" dirty="0"/>
              <a:t> </a:t>
            </a:r>
            <a:r>
              <a:rPr lang="en-US" sz="2000" b="1" dirty="0" err="1"/>
              <a:t>harga</a:t>
            </a:r>
            <a:r>
              <a:rPr lang="en-US" sz="2000" b="1" dirty="0"/>
              <a:t> </a:t>
            </a:r>
            <a:r>
              <a:rPr lang="en-US" sz="2000" b="1" dirty="0" err="1"/>
              <a:t>trafik</a:t>
            </a:r>
            <a:r>
              <a:rPr lang="en-US" sz="2000" b="1" dirty="0"/>
              <a:t> yang </a:t>
            </a:r>
            <a:r>
              <a:rPr lang="en-US" sz="2000" b="1" dirty="0" err="1"/>
              <a:t>ditawarkan</a:t>
            </a:r>
            <a:r>
              <a:rPr lang="en-US" sz="2000" dirty="0"/>
              <a:t> yang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populasi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S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Engset</a:t>
            </a:r>
            <a:r>
              <a:rPr lang="en-US" sz="2000" dirty="0"/>
              <a:t>?</a:t>
            </a:r>
          </a:p>
          <a:p>
            <a:r>
              <a:rPr lang="en-US" sz="2000" dirty="0" err="1"/>
              <a:t>Misalkan</a:t>
            </a:r>
            <a:r>
              <a:rPr lang="en-US" sz="2000" dirty="0"/>
              <a:t> a = </a:t>
            </a:r>
            <a:r>
              <a:rPr lang="en-US" sz="2000" dirty="0" err="1"/>
              <a:t>trafik</a:t>
            </a:r>
            <a:r>
              <a:rPr lang="en-US" sz="2000" dirty="0"/>
              <a:t> yang </a:t>
            </a:r>
            <a:r>
              <a:rPr lang="en-US" sz="2000" dirty="0" err="1"/>
              <a:t>ditawarkan</a:t>
            </a:r>
            <a:r>
              <a:rPr lang="en-US" sz="2000" dirty="0"/>
              <a:t> per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B = call congestion, A=</a:t>
            </a:r>
            <a:r>
              <a:rPr lang="en-US" sz="2000" dirty="0" err="1"/>
              <a:t>aS</a:t>
            </a:r>
            <a:endParaRPr lang="en-US" sz="2000" dirty="0"/>
          </a:p>
          <a:p>
            <a:pPr lvl="1"/>
            <a:r>
              <a:rPr lang="en-US" sz="2000" dirty="0" err="1"/>
              <a:t>Maka</a:t>
            </a:r>
            <a:r>
              <a:rPr lang="en-US" sz="2000" dirty="0"/>
              <a:t> p =y= a(1-B)</a:t>
            </a:r>
          </a:p>
          <a:p>
            <a:endParaRPr lang="en-US" sz="2000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329862" y="3197458"/>
          <a:ext cx="46894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2336800" imgH="762000" progId="Equation.3">
                  <p:embed/>
                </p:oleObj>
              </mc:Choice>
              <mc:Fallback>
                <p:oleObj name="Equation" r:id="rId3" imgW="2336800" imgH="76200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862" y="3197458"/>
                        <a:ext cx="4689475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433731" y="4772305"/>
          <a:ext cx="57658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2882900" imgH="850900" progId="Equation.3">
                  <p:embed/>
                </p:oleObj>
              </mc:Choice>
              <mc:Fallback>
                <p:oleObj name="Equation" r:id="rId5" imgW="2882900" imgH="8509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731" y="4772305"/>
                        <a:ext cx="57658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8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/>
              <a:t>DISTRIBUSI ENGSET &amp; BINOMIAL (BERNOULLI)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6448"/>
            <a:ext cx="8207375" cy="4114800"/>
          </a:xfrm>
        </p:spPr>
        <p:txBody>
          <a:bodyPr/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yang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terhingga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besar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berkas</a:t>
            </a:r>
            <a:r>
              <a:rPr lang="en-US" sz="2000" dirty="0"/>
              <a:t> </a:t>
            </a:r>
            <a:r>
              <a:rPr lang="en-US" sz="2000" dirty="0" err="1"/>
              <a:t>saluran</a:t>
            </a:r>
            <a:r>
              <a:rPr lang="en-US" sz="2000" dirty="0"/>
              <a:t> yang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terhingga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besar</a:t>
            </a:r>
            <a:r>
              <a:rPr lang="en-US" sz="2000" dirty="0"/>
              <a:t>)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didapat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Poisson</a:t>
            </a:r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yang </a:t>
            </a:r>
            <a:r>
              <a:rPr lang="en-US" sz="2000" dirty="0" err="1"/>
              <a:t>terbatas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berkas</a:t>
            </a:r>
            <a:r>
              <a:rPr lang="en-US" sz="2000" dirty="0"/>
              <a:t> </a:t>
            </a:r>
            <a:r>
              <a:rPr lang="en-US" sz="2000" dirty="0" err="1"/>
              <a:t>saluran</a:t>
            </a:r>
            <a:r>
              <a:rPr lang="en-US" sz="2000" dirty="0"/>
              <a:t> yang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terbatas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didapat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</a:t>
            </a:r>
            <a:r>
              <a:rPr lang="en-US" sz="2000" dirty="0" err="1"/>
              <a:t>Engset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Binomial (Bernoulli),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berkas</a:t>
            </a:r>
            <a:r>
              <a:rPr lang="en-US" sz="2000" dirty="0"/>
              <a:t> </a:t>
            </a:r>
            <a:r>
              <a:rPr lang="en-US" sz="2000" dirty="0" err="1"/>
              <a:t>saluran</a:t>
            </a:r>
            <a:r>
              <a:rPr lang="en-US" sz="2000" dirty="0"/>
              <a:t> yang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minimum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berkas</a:t>
            </a:r>
            <a:r>
              <a:rPr lang="en-US" sz="2000" dirty="0"/>
              <a:t> </a:t>
            </a:r>
            <a:r>
              <a:rPr lang="en-US" sz="2000" dirty="0" err="1"/>
              <a:t>saluran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endParaRPr lang="en-US" sz="2000" dirty="0"/>
          </a:p>
          <a:p>
            <a:r>
              <a:rPr lang="en-US" sz="2000" dirty="0" err="1"/>
              <a:t>Bila</a:t>
            </a:r>
            <a:r>
              <a:rPr lang="en-US" sz="2000" dirty="0"/>
              <a:t> S </a:t>
            </a:r>
            <a:r>
              <a:rPr lang="en-US" sz="2000" dirty="0" err="1"/>
              <a:t>dan</a:t>
            </a:r>
            <a:r>
              <a:rPr lang="en-US" sz="2000" dirty="0"/>
              <a:t> N </a:t>
            </a:r>
            <a:r>
              <a:rPr lang="en-US" sz="2000" dirty="0" err="1"/>
              <a:t>terbatas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endParaRPr lang="en-US" sz="2000" dirty="0"/>
          </a:p>
          <a:p>
            <a:pPr lvl="1"/>
            <a:r>
              <a:rPr lang="en-US" sz="2000" dirty="0" err="1"/>
              <a:t>Bila</a:t>
            </a:r>
            <a:r>
              <a:rPr lang="en-US" sz="2000" dirty="0"/>
              <a:t> S &gt; N, </a:t>
            </a:r>
            <a:r>
              <a:rPr lang="en-US" sz="2000" dirty="0" err="1"/>
              <a:t>didapat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</a:t>
            </a:r>
            <a:r>
              <a:rPr lang="en-US" sz="2000" dirty="0" err="1"/>
              <a:t>Engset</a:t>
            </a:r>
            <a:endParaRPr lang="en-US" sz="2000" dirty="0"/>
          </a:p>
          <a:p>
            <a:pPr lvl="1"/>
            <a:r>
              <a:rPr lang="en-US" sz="2000" dirty="0" err="1"/>
              <a:t>Bila</a:t>
            </a:r>
            <a:r>
              <a:rPr lang="en-US" sz="2000" dirty="0"/>
              <a:t> S </a:t>
            </a:r>
            <a:r>
              <a:rPr lang="en-US" sz="2000" dirty="0">
                <a:cs typeface="Arial" charset="0"/>
              </a:rPr>
              <a:t>≤ N, </a:t>
            </a:r>
            <a:r>
              <a:rPr lang="en-US" sz="2000" dirty="0" err="1">
                <a:cs typeface="Arial" charset="0"/>
              </a:rPr>
              <a:t>didapat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distribusi</a:t>
            </a:r>
            <a:r>
              <a:rPr lang="en-US" sz="2000" dirty="0">
                <a:cs typeface="Arial" charset="0"/>
              </a:rPr>
              <a:t> Binomial (Bernoulli)</a:t>
            </a:r>
          </a:p>
          <a:p>
            <a:r>
              <a:rPr lang="en-US" sz="2000" dirty="0">
                <a:cs typeface="Arial" charset="0"/>
              </a:rPr>
              <a:t>Diagram </a:t>
            </a:r>
            <a:r>
              <a:rPr lang="en-US" sz="2000" dirty="0" err="1">
                <a:cs typeface="Arial" charset="0"/>
              </a:rPr>
              <a:t>transisi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kondisinya</a:t>
            </a:r>
            <a:endParaRPr lang="en-US" sz="2000" dirty="0">
              <a:cs typeface="Arial" charset="0"/>
            </a:endParaRPr>
          </a:p>
        </p:txBody>
      </p:sp>
      <p:grpSp>
        <p:nvGrpSpPr>
          <p:cNvPr id="39" name="Group 31">
            <a:extLst>
              <a:ext uri="{FF2B5EF4-FFF2-40B4-BE49-F238E27FC236}">
                <a16:creationId xmlns:a16="http://schemas.microsoft.com/office/drawing/2014/main" id="{C365B974-3DD1-471D-86C7-1CA678FFD79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301208"/>
            <a:ext cx="7766248" cy="1224136"/>
            <a:chOff x="528" y="1057"/>
            <a:chExt cx="4464" cy="1199"/>
          </a:xfrm>
        </p:grpSpPr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998A8E17-15EA-4346-9281-8792BD1A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75899504-5333-4AE6-80BB-373FB363C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cxnSp>
          <p:nvCxnSpPr>
            <p:cNvPr id="42" name="AutoShape 7">
              <a:extLst>
                <a:ext uri="{FF2B5EF4-FFF2-40B4-BE49-F238E27FC236}">
                  <a16:creationId xmlns:a16="http://schemas.microsoft.com/office/drawing/2014/main" id="{2BF80440-323E-485D-A2A4-5A88178D0F0F}"/>
                </a:ext>
              </a:extLst>
            </p:cNvPr>
            <p:cNvCxnSpPr>
              <a:cxnSpLocks noChangeShapeType="1"/>
              <a:stCxn id="40" idx="0"/>
              <a:endCxn id="41" idx="0"/>
            </p:cNvCxnSpPr>
            <p:nvPr/>
          </p:nvCxnSpPr>
          <p:spPr bwMode="auto">
            <a:xfrm rot="5400000" flipV="1">
              <a:off x="1127" y="1081"/>
              <a:ext cx="1" cy="912"/>
            </a:xfrm>
            <a:prstGeom prst="curvedConnector3">
              <a:avLst>
                <a:gd name="adj1" fmla="val -24400005"/>
              </a:avLst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B62F3212-390E-48F2-9C02-DD876914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44" name="AutoShape 9">
              <a:extLst>
                <a:ext uri="{FF2B5EF4-FFF2-40B4-BE49-F238E27FC236}">
                  <a16:creationId xmlns:a16="http://schemas.microsoft.com/office/drawing/2014/main" id="{6ACC9BAB-08B7-4101-B149-4FDA7BD4B3CE}"/>
                </a:ext>
              </a:extLst>
            </p:cNvPr>
            <p:cNvCxnSpPr>
              <a:cxnSpLocks noChangeShapeType="1"/>
              <a:endCxn id="43" idx="0"/>
            </p:cNvCxnSpPr>
            <p:nvPr/>
          </p:nvCxnSpPr>
          <p:spPr bwMode="auto">
            <a:xfrm rot="5400000" flipV="1">
              <a:off x="2039" y="1080"/>
              <a:ext cx="1" cy="912"/>
            </a:xfrm>
            <a:prstGeom prst="curvedConnector3">
              <a:avLst>
                <a:gd name="adj1" fmla="val -24400005"/>
              </a:avLst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03008A7-940C-419D-9F45-35B36281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1336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1443F83-D5AD-47DE-A9E2-E6C39DA9C2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08" y="1336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06B3EF38-F2CB-4965-A3D4-3761090D2A4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08" y="1768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38EE86B9-7EE5-48A6-9BCA-7147009B3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32"/>
              <a:ext cx="480" cy="0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B0C5D7F8-D555-44B1-8F66-235A744B6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057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  <a:endParaRPr lang="en-US" baseline="-25000">
                <a:latin typeface="Symbol" panose="05050102010706020507" pitchFamily="18" charset="2"/>
              </a:endParaRP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981C8D76-D31A-47FB-863A-D8208D582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057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(S-1)</a:t>
              </a:r>
              <a:r>
                <a:rPr lang="en-US" dirty="0" err="1">
                  <a:latin typeface="Symbol" panose="05050102010706020507" pitchFamily="18" charset="2"/>
                </a:rPr>
                <a:t>l</a:t>
              </a:r>
              <a:r>
                <a:rPr lang="en-US" baseline="-25000" dirty="0" err="1"/>
                <a:t>p</a:t>
              </a:r>
              <a:endParaRPr lang="en-US" baseline="-25000" dirty="0"/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8C7CDF41-B94B-48DB-8753-9BAC2D1E9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057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(S-2)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</a:p>
          </p:txBody>
        </p:sp>
        <p:sp>
          <p:nvSpPr>
            <p:cNvPr id="52" name="Text Box 17">
              <a:extLst>
                <a:ext uri="{FF2B5EF4-FFF2-40B4-BE49-F238E27FC236}">
                  <a16:creationId xmlns:a16="http://schemas.microsoft.com/office/drawing/2014/main" id="{86A9CEEF-68DC-4055-8E5E-029D7AC3C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7"/>
              <a:ext cx="7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(S-N+2)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F1C38D38-1518-4160-A8D4-B90AA8CEDE6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96" y="1776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2D8AFD95-AD0D-458E-B760-178018D0D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2006"/>
              <a:ext cx="5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(N-1)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8D0148EB-D165-4D34-B1E8-0921AF9F0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968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sp>
          <p:nvSpPr>
            <p:cNvPr id="56" name="Text Box 21">
              <a:extLst>
                <a:ext uri="{FF2B5EF4-FFF2-40B4-BE49-F238E27FC236}">
                  <a16:creationId xmlns:a16="http://schemas.microsoft.com/office/drawing/2014/main" id="{3C05FC07-C21C-4655-95AE-F8ADA4EC3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2006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sp>
          <p:nvSpPr>
            <p:cNvPr id="57" name="Text Box 22">
              <a:extLst>
                <a:ext uri="{FF2B5EF4-FFF2-40B4-BE49-F238E27FC236}">
                  <a16:creationId xmlns:a16="http://schemas.microsoft.com/office/drawing/2014/main" id="{F037F1BB-2C13-40BB-A3BB-208C94A7F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2005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cxnSp>
          <p:nvCxnSpPr>
            <p:cNvPr id="58" name="AutoShape 23">
              <a:extLst>
                <a:ext uri="{FF2B5EF4-FFF2-40B4-BE49-F238E27FC236}">
                  <a16:creationId xmlns:a16="http://schemas.microsoft.com/office/drawing/2014/main" id="{BEC2DF06-6D4E-4EC8-9341-174A655178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1127" y="1320"/>
              <a:ext cx="1" cy="912"/>
            </a:xfrm>
            <a:prstGeom prst="curvedConnector3">
              <a:avLst>
                <a:gd name="adj1" fmla="val 26699995"/>
              </a:avLst>
            </a:prstGeom>
            <a:ln>
              <a:headEnd type="triangl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AutoShape 24">
              <a:extLst>
                <a:ext uri="{FF2B5EF4-FFF2-40B4-BE49-F238E27FC236}">
                  <a16:creationId xmlns:a16="http://schemas.microsoft.com/office/drawing/2014/main" id="{4F3B8B66-0F2E-4BC4-9F9F-FB601A7323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039" y="1321"/>
              <a:ext cx="1" cy="912"/>
            </a:xfrm>
            <a:prstGeom prst="curvedConnector3">
              <a:avLst>
                <a:gd name="adj1" fmla="val 26699995"/>
              </a:avLst>
            </a:prstGeom>
            <a:ln>
              <a:headEnd type="triangl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25">
              <a:extLst>
                <a:ext uri="{FF2B5EF4-FFF2-40B4-BE49-F238E27FC236}">
                  <a16:creationId xmlns:a16="http://schemas.microsoft.com/office/drawing/2014/main" id="{EE218967-2521-4E9C-A74B-78D975FE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N-1</a:t>
              </a:r>
            </a:p>
          </p:txBody>
        </p:sp>
        <p:sp>
          <p:nvSpPr>
            <p:cNvPr id="61" name="Oval 26">
              <a:extLst>
                <a:ext uri="{FF2B5EF4-FFF2-40B4-BE49-F238E27FC236}">
                  <a16:creationId xmlns:a16="http://schemas.microsoft.com/office/drawing/2014/main" id="{EEC080A9-FEB0-4B72-8662-F85499255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cxnSp>
          <p:nvCxnSpPr>
            <p:cNvPr id="62" name="AutoShape 27">
              <a:extLst>
                <a:ext uri="{FF2B5EF4-FFF2-40B4-BE49-F238E27FC236}">
                  <a16:creationId xmlns:a16="http://schemas.microsoft.com/office/drawing/2014/main" id="{F8217A64-7E71-452C-859C-3835842A2F88}"/>
                </a:ext>
              </a:extLst>
            </p:cNvPr>
            <p:cNvCxnSpPr>
              <a:cxnSpLocks noChangeShapeType="1"/>
              <a:stCxn id="60" idx="0"/>
              <a:endCxn id="61" idx="0"/>
            </p:cNvCxnSpPr>
            <p:nvPr/>
          </p:nvCxnSpPr>
          <p:spPr bwMode="auto">
            <a:xfrm rot="5400000" flipV="1">
              <a:off x="4391" y="1081"/>
              <a:ext cx="1" cy="912"/>
            </a:xfrm>
            <a:prstGeom prst="curvedConnector3">
              <a:avLst>
                <a:gd name="adj1" fmla="val -23200005"/>
              </a:avLst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A738A050-AF9B-496F-9800-C9B2B5DCA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057"/>
              <a:ext cx="7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(S-N+1)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  <a:endParaRPr lang="en-US">
                <a:latin typeface="Symbol" panose="05050102010706020507" pitchFamily="18" charset="2"/>
              </a:endParaRP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6C91D113-025F-4CC2-8586-69FAEB068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006"/>
              <a:ext cx="3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cxnSp>
          <p:nvCxnSpPr>
            <p:cNvPr id="65" name="AutoShape 30">
              <a:extLst>
                <a:ext uri="{FF2B5EF4-FFF2-40B4-BE49-F238E27FC236}">
                  <a16:creationId xmlns:a16="http://schemas.microsoft.com/office/drawing/2014/main" id="{AE27E7F1-A235-443B-AA2B-BFEA787B7A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4391" y="1320"/>
              <a:ext cx="1" cy="912"/>
            </a:xfrm>
            <a:prstGeom prst="curvedConnector3">
              <a:avLst>
                <a:gd name="adj1" fmla="val 26699995"/>
              </a:avLst>
            </a:prstGeom>
            <a:ln>
              <a:headEnd type="triangl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7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B0BC10-4CE1-4550-BEE9-6BE0F5E1AC87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207875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44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Model </a:t>
            </a:r>
            <a:r>
              <a:rPr lang="en-US" altLang="ja-JP" sz="44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Engset</a:t>
            </a:r>
            <a:r>
              <a:rPr lang="en-US" altLang="ja-JP" sz="44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07876" name="AutoShape 6"/>
          <p:cNvSpPr>
            <a:spLocks noChangeAspect="1" noChangeArrowheads="1"/>
          </p:cNvSpPr>
          <p:nvPr/>
        </p:nvSpPr>
        <p:spPr bwMode="auto">
          <a:xfrm>
            <a:off x="381000" y="2057400"/>
            <a:ext cx="83058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grpSp>
        <p:nvGrpSpPr>
          <p:cNvPr id="207877" name="Group 20"/>
          <p:cNvGrpSpPr>
            <a:grpSpLocks/>
          </p:cNvGrpSpPr>
          <p:nvPr/>
        </p:nvGrpSpPr>
        <p:grpSpPr bwMode="auto">
          <a:xfrm>
            <a:off x="1763688" y="2057400"/>
            <a:ext cx="5710238" cy="2422525"/>
            <a:chOff x="1112" y="1296"/>
            <a:chExt cx="3597" cy="1526"/>
          </a:xfrm>
        </p:grpSpPr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1112" y="1296"/>
              <a:ext cx="999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latin typeface="Trebuchet MS" panose="020B0603020202020204" pitchFamily="34" charset="0"/>
                  <a:ea typeface="MS Mincho" panose="02020609040205080304" pitchFamily="49" charset="-128"/>
                </a:rPr>
                <a:t>Berkas masuk</a:t>
              </a:r>
              <a:endParaRPr lang="en-US" sz="1800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3810" y="1550"/>
              <a:ext cx="399" cy="9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412" y="1550"/>
              <a:ext cx="399" cy="9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07882" name="Rectangle 10"/>
            <p:cNvSpPr>
              <a:spLocks noChangeArrowheads="1"/>
            </p:cNvSpPr>
            <p:nvPr/>
          </p:nvSpPr>
          <p:spPr bwMode="auto">
            <a:xfrm>
              <a:off x="2111" y="1550"/>
              <a:ext cx="1499" cy="93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ja-JP" sz="1800">
                <a:latin typeface="Trebuchet MS" panose="020B0603020202020204" pitchFamily="34" charset="0"/>
                <a:ea typeface="MS Mincho" panose="02020609040205080304" pitchFamily="49" charset="-128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ja-JP" sz="1800">
                <a:latin typeface="Trebuchet MS" panose="020B0603020202020204" pitchFamily="34" charset="0"/>
                <a:ea typeface="MS Mincho" panose="02020609040205080304" pitchFamily="49" charset="-128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latin typeface="Trebuchet MS" panose="020B0603020202020204" pitchFamily="34" charset="0"/>
                  <a:ea typeface="MS Mincho" panose="02020609040205080304" pitchFamily="49" charset="-128"/>
                </a:rPr>
                <a:t>Switching network</a:t>
              </a:r>
              <a:endParaRPr lang="en-US" sz="1800"/>
            </a:p>
          </p:txBody>
        </p:sp>
        <p:sp>
          <p:nvSpPr>
            <p:cNvPr id="207883" name="Line 11"/>
            <p:cNvSpPr>
              <a:spLocks noChangeShapeType="1"/>
            </p:cNvSpPr>
            <p:nvPr/>
          </p:nvSpPr>
          <p:spPr bwMode="auto">
            <a:xfrm>
              <a:off x="1112" y="1635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84" name="Line 12"/>
            <p:cNvSpPr>
              <a:spLocks noChangeShapeType="1"/>
            </p:cNvSpPr>
            <p:nvPr/>
          </p:nvSpPr>
          <p:spPr bwMode="auto">
            <a:xfrm>
              <a:off x="1112" y="1805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85" name="Line 13"/>
            <p:cNvSpPr>
              <a:spLocks noChangeShapeType="1"/>
            </p:cNvSpPr>
            <p:nvPr/>
          </p:nvSpPr>
          <p:spPr bwMode="auto">
            <a:xfrm>
              <a:off x="3610" y="1635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86" name="Line 14"/>
            <p:cNvSpPr>
              <a:spLocks noChangeShapeType="1"/>
            </p:cNvSpPr>
            <p:nvPr/>
          </p:nvSpPr>
          <p:spPr bwMode="auto">
            <a:xfrm>
              <a:off x="3610" y="1804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87" name="Line 15"/>
            <p:cNvSpPr>
              <a:spLocks noChangeShapeType="1"/>
            </p:cNvSpPr>
            <p:nvPr/>
          </p:nvSpPr>
          <p:spPr bwMode="auto">
            <a:xfrm>
              <a:off x="1112" y="2398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88" name="Line 16"/>
            <p:cNvSpPr>
              <a:spLocks noChangeShapeType="1"/>
            </p:cNvSpPr>
            <p:nvPr/>
          </p:nvSpPr>
          <p:spPr bwMode="auto">
            <a:xfrm>
              <a:off x="3610" y="2398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89" name="Text Box 17"/>
            <p:cNvSpPr txBox="1">
              <a:spLocks noChangeArrowheads="1"/>
            </p:cNvSpPr>
            <p:nvPr/>
          </p:nvSpPr>
          <p:spPr bwMode="auto">
            <a:xfrm>
              <a:off x="3710" y="1296"/>
              <a:ext cx="999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 err="1">
                  <a:latin typeface="Trebuchet MS" panose="020B0603020202020204" pitchFamily="34" charset="0"/>
                  <a:ea typeface="MS Mincho" panose="02020609040205080304" pitchFamily="49" charset="-128"/>
                </a:rPr>
                <a:t>Berkas</a:t>
              </a:r>
              <a:r>
                <a:rPr lang="en-US" altLang="ja-JP" sz="1800" dirty="0">
                  <a:latin typeface="Trebuchet MS" panose="020B0603020202020204" pitchFamily="34" charset="0"/>
                  <a:ea typeface="MS Mincho" panose="02020609040205080304" pitchFamily="49" charset="-128"/>
                </a:rPr>
                <a:t> </a:t>
              </a:r>
              <a:r>
                <a:rPr lang="en-US" altLang="ja-JP" sz="1800" dirty="0" err="1">
                  <a:latin typeface="Trebuchet MS" panose="020B0603020202020204" pitchFamily="34" charset="0"/>
                  <a:ea typeface="MS Mincho" panose="02020609040205080304" pitchFamily="49" charset="-128"/>
                </a:rPr>
                <a:t>keluar</a:t>
              </a:r>
              <a:endParaRPr lang="en-US" sz="1800" dirty="0"/>
            </a:p>
          </p:txBody>
        </p:sp>
        <p:sp>
          <p:nvSpPr>
            <p:cNvPr id="207890" name="Text Box 18"/>
            <p:cNvSpPr txBox="1">
              <a:spLocks noChangeArrowheads="1"/>
            </p:cNvSpPr>
            <p:nvPr/>
          </p:nvSpPr>
          <p:spPr bwMode="auto">
            <a:xfrm>
              <a:off x="1217" y="2568"/>
              <a:ext cx="943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rebuchet MS" panose="020B0603020202020204" pitchFamily="34" charset="0"/>
                  <a:ea typeface="MS Mincho" panose="02020609040205080304" pitchFamily="49" charset="-128"/>
                </a:rPr>
                <a:t>s = </a:t>
              </a:r>
              <a:r>
                <a:rPr lang="en-US" altLang="ja-JP" sz="1800" dirty="0" err="1">
                  <a:latin typeface="Trebuchet MS" panose="020B0603020202020204" pitchFamily="34" charset="0"/>
                  <a:ea typeface="MS Mincho" panose="02020609040205080304" pitchFamily="49" charset="-128"/>
                </a:rPr>
                <a:t>terbatas</a:t>
              </a:r>
              <a:endParaRPr lang="en-US" sz="1800" dirty="0"/>
            </a:p>
          </p:txBody>
        </p:sp>
        <p:sp>
          <p:nvSpPr>
            <p:cNvPr id="207891" name="Text Box 19"/>
            <p:cNvSpPr txBox="1">
              <a:spLocks noChangeArrowheads="1"/>
            </p:cNvSpPr>
            <p:nvPr/>
          </p:nvSpPr>
          <p:spPr bwMode="auto">
            <a:xfrm>
              <a:off x="3810" y="2568"/>
              <a:ext cx="899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rebuchet MS" panose="020B0603020202020204" pitchFamily="34" charset="0"/>
                  <a:ea typeface="MS Mincho" panose="02020609040205080304" pitchFamily="49" charset="-128"/>
                </a:rPr>
                <a:t>n = </a:t>
              </a:r>
              <a:r>
                <a:rPr lang="en-US" altLang="ja-JP" sz="1800" dirty="0" err="1">
                  <a:latin typeface="Trebuchet MS" panose="020B0603020202020204" pitchFamily="34" charset="0"/>
                  <a:ea typeface="MS Mincho" panose="02020609040205080304" pitchFamily="49" charset="-128"/>
                </a:rPr>
                <a:t>terbatas</a:t>
              </a:r>
              <a:endParaRPr lang="en-US" sz="1800" dirty="0"/>
            </a:p>
          </p:txBody>
        </p:sp>
      </p:grpSp>
      <p:sp>
        <p:nvSpPr>
          <p:cNvPr id="207878" name="Rectangle 21"/>
          <p:cNvSpPr>
            <a:spLocks noChangeArrowheads="1"/>
          </p:cNvSpPr>
          <p:nvPr/>
        </p:nvSpPr>
        <p:spPr bwMode="auto">
          <a:xfrm>
            <a:off x="1066800" y="4937125"/>
            <a:ext cx="7162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Engset</a:t>
            </a:r>
            <a:r>
              <a:rPr lang="en-US" sz="1800" dirty="0"/>
              <a:t> </a:t>
            </a:r>
            <a:r>
              <a:rPr lang="en-US" sz="1800" dirty="0" err="1"/>
              <a:t>mirip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formula </a:t>
            </a:r>
            <a:r>
              <a:rPr lang="en-US" sz="1800" dirty="0" err="1"/>
              <a:t>Erlang</a:t>
            </a:r>
            <a:r>
              <a:rPr lang="en-US" sz="1800" dirty="0"/>
              <a:t> B,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pemanggil</a:t>
            </a:r>
            <a:r>
              <a:rPr lang="en-US" sz="1800" dirty="0"/>
              <a:t> (</a:t>
            </a:r>
            <a:r>
              <a:rPr lang="en-US" sz="1800" dirty="0" err="1"/>
              <a:t>panggilan</a:t>
            </a:r>
            <a:r>
              <a:rPr lang="en-US" sz="1800" dirty="0"/>
              <a:t>) yang </a:t>
            </a:r>
            <a:r>
              <a:rPr lang="en-US" sz="1800" dirty="0" err="1"/>
              <a:t>terbatas</a:t>
            </a:r>
            <a:r>
              <a:rPr lang="en-US" sz="1800" dirty="0"/>
              <a:t>, </a:t>
            </a:r>
            <a:r>
              <a:rPr lang="en-US" sz="1800" dirty="0" err="1"/>
              <a:t>jadi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engset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(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200).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 yang </a:t>
            </a:r>
            <a:r>
              <a:rPr lang="en-US" sz="1800" dirty="0" err="1"/>
              <a:t>besar</a:t>
            </a:r>
            <a:r>
              <a:rPr lang="en-US" sz="1800" dirty="0"/>
              <a:t>,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engset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erlang</a:t>
            </a:r>
            <a:r>
              <a:rPr lang="en-US" sz="1800" dirty="0"/>
              <a:t> B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( </a:t>
            </a:r>
            <a:r>
              <a:rPr lang="en-US" sz="1800" dirty="0" err="1"/>
              <a:t>buktikan</a:t>
            </a:r>
            <a:r>
              <a:rPr lang="en-US" sz="1800" dirty="0"/>
              <a:t> !)</a:t>
            </a:r>
          </a:p>
        </p:txBody>
      </p:sp>
    </p:spTree>
    <p:extLst>
      <p:ext uri="{BB962C8B-B14F-4D97-AF65-F5344CB8AC3E}">
        <p14:creationId xmlns:p14="http://schemas.microsoft.com/office/powerpoint/2010/main" val="104957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564569-7E1C-4FE2-84A2-E0F1492E45C5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Asumsi Model Engset</a:t>
            </a: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/>
              <a:t>Model </a:t>
            </a:r>
            <a:r>
              <a:rPr lang="en-US" sz="2000" dirty="0" err="1"/>
              <a:t>Engset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asumsi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lvl="1" eaLnBrk="1" hangingPunct="1"/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yang </a:t>
            </a:r>
            <a:r>
              <a:rPr lang="en-US" sz="2000" dirty="0" err="1"/>
              <a:t>terbatas</a:t>
            </a:r>
            <a:endParaRPr lang="en-US" sz="2000" dirty="0"/>
          </a:p>
          <a:p>
            <a:pPr lvl="1" eaLnBrk="1" hangingPunct="1"/>
            <a:r>
              <a:rPr lang="en-US" sz="2000" dirty="0"/>
              <a:t>Pola </a:t>
            </a:r>
            <a:r>
              <a:rPr lang="en-US" sz="2000" dirty="0" err="1"/>
              <a:t>kedatangan</a:t>
            </a:r>
            <a:r>
              <a:rPr lang="en-US" sz="2000" dirty="0"/>
              <a:t> </a:t>
            </a:r>
            <a:r>
              <a:rPr lang="en-US" sz="2000" dirty="0" err="1"/>
              <a:t>trafik</a:t>
            </a:r>
            <a:r>
              <a:rPr lang="en-US" sz="2000" dirty="0"/>
              <a:t> yang </a:t>
            </a:r>
            <a:r>
              <a:rPr lang="en-US" sz="2000" dirty="0" err="1"/>
              <a:t>terbatas</a:t>
            </a:r>
            <a:endParaRPr lang="en-US" sz="2000" dirty="0"/>
          </a:p>
          <a:p>
            <a:pPr lvl="1"/>
            <a:r>
              <a:rPr lang="en-US" altLang="en-US" sz="2000" dirty="0" err="1"/>
              <a:t>Kedatangan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panggilan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dianggap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seperti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acak</a:t>
            </a:r>
            <a:r>
              <a:rPr lang="en-US" altLang="en-US" sz="2000" dirty="0"/>
              <a:t> (quasi-random input)</a:t>
            </a:r>
            <a:endParaRPr lang="en-US" sz="2000" dirty="0"/>
          </a:p>
          <a:p>
            <a:pPr lvl="1" eaLnBrk="1" hangingPunct="1"/>
            <a:r>
              <a:rPr lang="en-US" sz="2000" dirty="0" err="1"/>
              <a:t>Panggilan</a:t>
            </a:r>
            <a:r>
              <a:rPr lang="en-US" sz="2000" dirty="0"/>
              <a:t> yang </a:t>
            </a:r>
            <a:r>
              <a:rPr lang="en-US" sz="2000" dirty="0" err="1"/>
              <a:t>ditolak</a:t>
            </a:r>
            <a:r>
              <a:rPr lang="en-US" sz="2000" dirty="0"/>
              <a:t> </a:t>
            </a:r>
            <a:r>
              <a:rPr lang="en-US" sz="2000" dirty="0" err="1"/>
              <a:t>dihilangkan</a:t>
            </a:r>
            <a:r>
              <a:rPr lang="en-US" sz="2000" dirty="0"/>
              <a:t> (block calls cleared)</a:t>
            </a:r>
          </a:p>
          <a:p>
            <a:pPr lvl="1" eaLnBrk="1" hangingPunct="1"/>
            <a:r>
              <a:rPr lang="en-US" altLang="en-US" sz="2000" b="1" dirty="0" err="1"/>
              <a:t>Waktu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antara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datangnya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panggilan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setiap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panggilan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bebas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mempunyai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distribusi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eksponensial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negatif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harga</a:t>
            </a:r>
            <a:r>
              <a:rPr lang="en-US" altLang="en-US" sz="2000" dirty="0"/>
              <a:t> rata-rata=1/</a:t>
            </a:r>
            <a:r>
              <a:rPr lang="en-US" altLang="en-US" sz="2000" dirty="0" err="1">
                <a:latin typeface="Symbol" panose="05050102010706020507" pitchFamily="18" charset="2"/>
              </a:rPr>
              <a:t>l</a:t>
            </a:r>
            <a:r>
              <a:rPr lang="en-US" altLang="en-US" sz="2000" baseline="-25000" dirty="0" err="1"/>
              <a:t>p</a:t>
            </a:r>
            <a:r>
              <a:rPr lang="en-US" altLang="en-US" sz="2000" baseline="-25000" dirty="0"/>
              <a:t>. - </a:t>
            </a:r>
            <a:r>
              <a:rPr lang="en-US" altLang="en-US" sz="2000" b="1" dirty="0" err="1"/>
              <a:t>Laju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datanganya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panggilan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panggilan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bebas</a:t>
            </a:r>
            <a:r>
              <a:rPr lang="en-US" altLang="en-US" sz="2000" dirty="0"/>
              <a:t>=</a:t>
            </a:r>
            <a:r>
              <a:rPr lang="en-US" altLang="en-US" sz="2000" dirty="0" err="1">
                <a:latin typeface="Symbol" panose="05050102010706020507" pitchFamily="18" charset="2"/>
              </a:rPr>
              <a:t>l</a:t>
            </a:r>
            <a:r>
              <a:rPr lang="en-US" altLang="en-US" sz="2000" baseline="-25000" dirty="0" err="1"/>
              <a:t>p</a:t>
            </a:r>
            <a:endParaRPr lang="en-US" sz="2000" baseline="-25000" dirty="0"/>
          </a:p>
          <a:p>
            <a:pPr lvl="1"/>
            <a:r>
              <a:rPr lang="en-US" altLang="en-US" sz="2000" dirty="0"/>
              <a:t>Karena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terbatas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</a:t>
            </a:r>
            <a:r>
              <a:rPr lang="en-US" altLang="en-US" sz="2000" b="1" dirty="0" err="1"/>
              <a:t>aju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datangnya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panggilan</a:t>
            </a:r>
            <a:r>
              <a:rPr lang="en-US" altLang="en-US" sz="2000" b="1" dirty="0"/>
              <a:t> rata-rata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kondisi</a:t>
            </a:r>
            <a:r>
              <a:rPr lang="en-US" altLang="en-US" sz="2000" b="1" dirty="0"/>
              <a:t> n</a:t>
            </a:r>
            <a:r>
              <a:rPr lang="en-US" altLang="en-US" sz="2000" dirty="0"/>
              <a:t> = (S-n)</a:t>
            </a:r>
            <a:r>
              <a:rPr lang="en-US" altLang="en-US" sz="2000" dirty="0" err="1">
                <a:latin typeface="Symbol" panose="05050102010706020507" pitchFamily="18" charset="2"/>
              </a:rPr>
              <a:t>l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sejumlah</a:t>
            </a:r>
            <a:r>
              <a:rPr lang="en-US" altLang="en-US" sz="2000" dirty="0"/>
              <a:t> S-n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panggilan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masih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bebas</a:t>
            </a:r>
            <a:r>
              <a:rPr lang="en-US" altLang="en-US" sz="2000" dirty="0"/>
              <a:t>).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merupakan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koefisien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kelahiran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diagram </a:t>
            </a:r>
            <a:r>
              <a:rPr lang="en-US" altLang="en-US" sz="2000" dirty="0" err="1"/>
              <a:t>transisi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kondisi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98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7C449-6622-4F8D-83A1-A9E47A6D70AC}" type="slidenum">
              <a:rPr lang="en-US"/>
              <a:pPr/>
              <a:t>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Engset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Binomial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Diagram transisi kondisi</a:t>
            </a:r>
          </a:p>
        </p:txBody>
      </p:sp>
      <p:grpSp>
        <p:nvGrpSpPr>
          <p:cNvPr id="86047" name="Group 31"/>
          <p:cNvGrpSpPr>
            <a:grpSpLocks/>
          </p:cNvGrpSpPr>
          <p:nvPr/>
        </p:nvGrpSpPr>
        <p:grpSpPr bwMode="auto">
          <a:xfrm>
            <a:off x="838200" y="2259013"/>
            <a:ext cx="7086600" cy="1903412"/>
            <a:chOff x="528" y="1057"/>
            <a:chExt cx="4464" cy="1199"/>
          </a:xfrm>
        </p:grpSpPr>
        <p:sp>
          <p:nvSpPr>
            <p:cNvPr id="86021" name="Oval 5"/>
            <p:cNvSpPr>
              <a:spLocks noChangeArrowheads="1"/>
            </p:cNvSpPr>
            <p:nvPr/>
          </p:nvSpPr>
          <p:spPr bwMode="auto">
            <a:xfrm>
              <a:off x="528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86022" name="Oval 6"/>
            <p:cNvSpPr>
              <a:spLocks noChangeArrowheads="1"/>
            </p:cNvSpPr>
            <p:nvPr/>
          </p:nvSpPr>
          <p:spPr bwMode="auto">
            <a:xfrm>
              <a:off x="1440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cxnSp>
          <p:nvCxnSpPr>
            <p:cNvPr id="86023" name="AutoShape 7"/>
            <p:cNvCxnSpPr>
              <a:cxnSpLocks noChangeShapeType="1"/>
              <a:stCxn id="86021" idx="0"/>
              <a:endCxn id="86022" idx="0"/>
            </p:cNvCxnSpPr>
            <p:nvPr/>
          </p:nvCxnSpPr>
          <p:spPr bwMode="auto">
            <a:xfrm rot="5400000" flipV="1">
              <a:off x="1127" y="1081"/>
              <a:ext cx="1" cy="912"/>
            </a:xfrm>
            <a:prstGeom prst="curvedConnector3">
              <a:avLst>
                <a:gd name="adj1" fmla="val -24400005"/>
              </a:avLst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024" name="Oval 8"/>
            <p:cNvSpPr>
              <a:spLocks noChangeArrowheads="1"/>
            </p:cNvSpPr>
            <p:nvPr/>
          </p:nvSpPr>
          <p:spPr bwMode="auto">
            <a:xfrm>
              <a:off x="2352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86025" name="AutoShape 9"/>
            <p:cNvCxnSpPr>
              <a:cxnSpLocks noChangeShapeType="1"/>
              <a:endCxn id="86024" idx="0"/>
            </p:cNvCxnSpPr>
            <p:nvPr/>
          </p:nvCxnSpPr>
          <p:spPr bwMode="auto">
            <a:xfrm rot="5400000" flipV="1">
              <a:off x="2039" y="1080"/>
              <a:ext cx="1" cy="912"/>
            </a:xfrm>
            <a:prstGeom prst="curvedConnector3">
              <a:avLst>
                <a:gd name="adj1" fmla="val -24400005"/>
              </a:avLst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026" name="Freeform 10"/>
            <p:cNvSpPr>
              <a:spLocks/>
            </p:cNvSpPr>
            <p:nvPr/>
          </p:nvSpPr>
          <p:spPr bwMode="auto">
            <a:xfrm>
              <a:off x="2496" y="1336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027" name="Freeform 11"/>
            <p:cNvSpPr>
              <a:spLocks/>
            </p:cNvSpPr>
            <p:nvPr/>
          </p:nvSpPr>
          <p:spPr bwMode="auto">
            <a:xfrm flipH="1">
              <a:off x="3408" y="1336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028" name="Freeform 12"/>
            <p:cNvSpPr>
              <a:spLocks/>
            </p:cNvSpPr>
            <p:nvPr/>
          </p:nvSpPr>
          <p:spPr bwMode="auto">
            <a:xfrm flipH="1" flipV="1">
              <a:off x="3408" y="1768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2976" y="1632"/>
              <a:ext cx="480" cy="0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960" y="1057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  <a:endParaRPr lang="en-US" baseline="-25000">
                <a:latin typeface="Symbol" panose="05050102010706020507" pitchFamily="18" charset="2"/>
              </a:endParaRPr>
            </a:p>
          </p:txBody>
        </p:sp>
        <p:sp>
          <p:nvSpPr>
            <p:cNvPr id="86031" name="Text Box 15"/>
            <p:cNvSpPr txBox="1">
              <a:spLocks noChangeArrowheads="1"/>
            </p:cNvSpPr>
            <p:nvPr/>
          </p:nvSpPr>
          <p:spPr bwMode="auto">
            <a:xfrm>
              <a:off x="1776" y="1057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(S-1)</a:t>
              </a:r>
              <a:r>
                <a:rPr lang="en-US" dirty="0" err="1">
                  <a:latin typeface="Symbol" panose="05050102010706020507" pitchFamily="18" charset="2"/>
                </a:rPr>
                <a:t>l</a:t>
              </a:r>
              <a:r>
                <a:rPr lang="en-US" baseline="-25000" dirty="0" err="1"/>
                <a:t>p</a:t>
              </a:r>
              <a:endParaRPr lang="en-US" baseline="-25000" dirty="0"/>
            </a:p>
          </p:txBody>
        </p:sp>
        <p:sp>
          <p:nvSpPr>
            <p:cNvPr id="86032" name="Text Box 16"/>
            <p:cNvSpPr txBox="1">
              <a:spLocks noChangeArrowheads="1"/>
            </p:cNvSpPr>
            <p:nvPr/>
          </p:nvSpPr>
          <p:spPr bwMode="auto">
            <a:xfrm>
              <a:off x="2544" y="1057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(S-2)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3168" y="1057"/>
              <a:ext cx="7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(S-N+2)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</a:p>
          </p:txBody>
        </p:sp>
        <p:sp>
          <p:nvSpPr>
            <p:cNvPr id="86034" name="Freeform 18"/>
            <p:cNvSpPr>
              <a:spLocks/>
            </p:cNvSpPr>
            <p:nvPr/>
          </p:nvSpPr>
          <p:spPr bwMode="auto">
            <a:xfrm flipV="1">
              <a:off x="2496" y="1776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3317" y="2006"/>
              <a:ext cx="5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(N-1)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sp>
          <p:nvSpPr>
            <p:cNvPr id="86036" name="Text Box 20"/>
            <p:cNvSpPr txBox="1">
              <a:spLocks noChangeArrowheads="1"/>
            </p:cNvSpPr>
            <p:nvPr/>
          </p:nvSpPr>
          <p:spPr bwMode="auto">
            <a:xfrm>
              <a:off x="2640" y="1968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sp>
          <p:nvSpPr>
            <p:cNvPr id="86037" name="Text Box 21"/>
            <p:cNvSpPr txBox="1">
              <a:spLocks noChangeArrowheads="1"/>
            </p:cNvSpPr>
            <p:nvPr/>
          </p:nvSpPr>
          <p:spPr bwMode="auto">
            <a:xfrm>
              <a:off x="1916" y="2006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sp>
          <p:nvSpPr>
            <p:cNvPr id="86038" name="Text Box 22"/>
            <p:cNvSpPr txBox="1">
              <a:spLocks noChangeArrowheads="1"/>
            </p:cNvSpPr>
            <p:nvPr/>
          </p:nvSpPr>
          <p:spPr bwMode="auto">
            <a:xfrm>
              <a:off x="1004" y="2005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cxnSp>
          <p:nvCxnSpPr>
            <p:cNvPr id="86039" name="AutoShape 23"/>
            <p:cNvCxnSpPr>
              <a:cxnSpLocks noChangeShapeType="1"/>
            </p:cNvCxnSpPr>
            <p:nvPr/>
          </p:nvCxnSpPr>
          <p:spPr bwMode="auto">
            <a:xfrm rot="5400000" flipV="1">
              <a:off x="1127" y="1320"/>
              <a:ext cx="1" cy="912"/>
            </a:xfrm>
            <a:prstGeom prst="curvedConnector3">
              <a:avLst>
                <a:gd name="adj1" fmla="val 26699995"/>
              </a:avLst>
            </a:prstGeom>
            <a:ln>
              <a:headEnd type="triangl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040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2039" y="1321"/>
              <a:ext cx="1" cy="912"/>
            </a:xfrm>
            <a:prstGeom prst="curvedConnector3">
              <a:avLst>
                <a:gd name="adj1" fmla="val 26699995"/>
              </a:avLst>
            </a:prstGeom>
            <a:ln>
              <a:headEnd type="triangl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041" name="Oval 25"/>
            <p:cNvSpPr>
              <a:spLocks noChangeArrowheads="1"/>
            </p:cNvSpPr>
            <p:nvPr/>
          </p:nvSpPr>
          <p:spPr bwMode="auto">
            <a:xfrm>
              <a:off x="3792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N-1</a:t>
              </a:r>
            </a:p>
          </p:txBody>
        </p:sp>
        <p:sp>
          <p:nvSpPr>
            <p:cNvPr id="86042" name="Oval 26"/>
            <p:cNvSpPr>
              <a:spLocks noChangeArrowheads="1"/>
            </p:cNvSpPr>
            <p:nvPr/>
          </p:nvSpPr>
          <p:spPr bwMode="auto">
            <a:xfrm>
              <a:off x="4704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cxnSp>
          <p:nvCxnSpPr>
            <p:cNvPr id="86043" name="AutoShape 27"/>
            <p:cNvCxnSpPr>
              <a:cxnSpLocks noChangeShapeType="1"/>
              <a:stCxn id="86041" idx="0"/>
              <a:endCxn id="86042" idx="0"/>
            </p:cNvCxnSpPr>
            <p:nvPr/>
          </p:nvCxnSpPr>
          <p:spPr bwMode="auto">
            <a:xfrm rot="5400000" flipV="1">
              <a:off x="4391" y="1081"/>
              <a:ext cx="1" cy="912"/>
            </a:xfrm>
            <a:prstGeom prst="curvedConnector3">
              <a:avLst>
                <a:gd name="adj1" fmla="val -23200005"/>
              </a:avLst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4080" y="1057"/>
              <a:ext cx="7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(S-N+1)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  <a:endParaRPr lang="en-US">
                <a:latin typeface="Symbol" panose="05050102010706020507" pitchFamily="18" charset="2"/>
              </a:endParaRPr>
            </a:p>
          </p:txBody>
        </p:sp>
        <p:sp>
          <p:nvSpPr>
            <p:cNvPr id="86045" name="Text Box 29"/>
            <p:cNvSpPr txBox="1">
              <a:spLocks noChangeArrowheads="1"/>
            </p:cNvSpPr>
            <p:nvPr/>
          </p:nvSpPr>
          <p:spPr bwMode="auto">
            <a:xfrm>
              <a:off x="4268" y="2006"/>
              <a:ext cx="3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cxnSp>
          <p:nvCxnSpPr>
            <p:cNvPr id="86046" name="AutoShape 30"/>
            <p:cNvCxnSpPr>
              <a:cxnSpLocks noChangeShapeType="1"/>
            </p:cNvCxnSpPr>
            <p:nvPr/>
          </p:nvCxnSpPr>
          <p:spPr bwMode="auto">
            <a:xfrm rot="5400000" flipV="1">
              <a:off x="4391" y="1320"/>
              <a:ext cx="1" cy="912"/>
            </a:xfrm>
            <a:prstGeom prst="curvedConnector3">
              <a:avLst>
                <a:gd name="adj1" fmla="val 26699995"/>
              </a:avLst>
            </a:prstGeom>
            <a:ln>
              <a:headEnd type="triangl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5740400" y="4556125"/>
            <a:ext cx="287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Berakhir pada kondisi N</a:t>
            </a:r>
          </a:p>
          <a:p>
            <a:r>
              <a:rPr lang="en-US"/>
              <a:t>atau S bila S &lt; N</a:t>
            </a:r>
          </a:p>
        </p:txBody>
      </p:sp>
      <p:cxnSp>
        <p:nvCxnSpPr>
          <p:cNvPr id="86049" name="AutoShape 33"/>
          <p:cNvCxnSpPr>
            <a:cxnSpLocks noChangeShapeType="1"/>
            <a:stCxn id="86048" idx="0"/>
            <a:endCxn id="86042" idx="6"/>
          </p:cNvCxnSpPr>
          <p:nvPr/>
        </p:nvCxnSpPr>
        <p:spPr bwMode="auto">
          <a:xfrm rot="16200000">
            <a:off x="6877050" y="3508375"/>
            <a:ext cx="1346200" cy="749300"/>
          </a:xfrm>
          <a:prstGeom prst="curvedConnector4">
            <a:avLst>
              <a:gd name="adj1" fmla="val 42926"/>
              <a:gd name="adj2" fmla="val 130509"/>
            </a:avLst>
          </a:prstGeom>
          <a:noFill/>
          <a:ln w="952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487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3C3AA-B02E-497D-A8EC-99F400EF7E63}" type="slidenum">
              <a:rPr lang="en-US"/>
              <a:pPr/>
              <a:t>6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Engset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Binomial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Persamaan</a:t>
            </a:r>
            <a:r>
              <a:rPr lang="en-US" sz="2800" dirty="0"/>
              <a:t> </a:t>
            </a:r>
            <a:r>
              <a:rPr lang="en-US" sz="2800" dirty="0" err="1"/>
              <a:t>kesetimbangan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(S-n)</a:t>
            </a:r>
            <a:r>
              <a:rPr lang="en-US" sz="2400" dirty="0" err="1">
                <a:latin typeface="Symbol" panose="05050102010706020507" pitchFamily="18" charset="2"/>
              </a:rPr>
              <a:t>l</a:t>
            </a:r>
            <a:r>
              <a:rPr lang="en-US" sz="2400" baseline="-25000" dirty="0" err="1"/>
              <a:t>p</a:t>
            </a:r>
            <a:r>
              <a:rPr lang="en-US" sz="2400" dirty="0" err="1"/>
              <a:t>.P</a:t>
            </a:r>
            <a:r>
              <a:rPr lang="en-US" sz="2400" dirty="0"/>
              <a:t>(n)=(n+1).</a:t>
            </a:r>
            <a:r>
              <a:rPr lang="en-US" sz="2400" dirty="0" err="1">
                <a:latin typeface="Symbol" panose="05050102010706020507" pitchFamily="18" charset="2"/>
              </a:rPr>
              <a:t>m</a:t>
            </a:r>
            <a:r>
              <a:rPr lang="en-US" sz="2400" dirty="0" err="1"/>
              <a:t>.P</a:t>
            </a:r>
            <a:r>
              <a:rPr lang="en-US" sz="2400" dirty="0"/>
              <a:t>(n+1), </a:t>
            </a:r>
            <a:r>
              <a:rPr lang="en-US" sz="2400" dirty="0" err="1"/>
              <a:t>untuk</a:t>
            </a:r>
            <a:r>
              <a:rPr lang="en-US" sz="2400" dirty="0"/>
              <a:t> n=0,1,2,…,(N-1) </a:t>
            </a:r>
            <a:r>
              <a:rPr lang="en-US" sz="2400" dirty="0" err="1"/>
              <a:t>atau</a:t>
            </a:r>
            <a:r>
              <a:rPr lang="en-US" sz="2400" dirty="0"/>
              <a:t> S-1)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n=0 : </a:t>
            </a:r>
            <a:r>
              <a:rPr lang="en-US" sz="2400" dirty="0" err="1"/>
              <a:t>S</a:t>
            </a:r>
            <a:r>
              <a:rPr lang="en-US" sz="2400" dirty="0" err="1">
                <a:latin typeface="Symbol" panose="05050102010706020507" pitchFamily="18" charset="2"/>
              </a:rPr>
              <a:t>l</a:t>
            </a:r>
            <a:r>
              <a:rPr lang="en-US" sz="2400" baseline="-25000" dirty="0" err="1"/>
              <a:t>p</a:t>
            </a:r>
            <a:r>
              <a:rPr lang="en-US" sz="2400" dirty="0" err="1"/>
              <a:t>.P</a:t>
            </a:r>
            <a:r>
              <a:rPr lang="en-US" sz="2400" dirty="0"/>
              <a:t>(0)=</a:t>
            </a:r>
            <a:r>
              <a:rPr lang="en-US" sz="2400" dirty="0" err="1">
                <a:latin typeface="Symbol" panose="05050102010706020507" pitchFamily="18" charset="2"/>
              </a:rPr>
              <a:t>m</a:t>
            </a:r>
            <a:r>
              <a:rPr lang="en-US" sz="2400" dirty="0" err="1"/>
              <a:t>.P</a:t>
            </a:r>
            <a:r>
              <a:rPr lang="en-US" sz="2400" dirty="0"/>
              <a:t>(1)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P(1)=S.(</a:t>
            </a:r>
            <a:r>
              <a:rPr lang="en-US" sz="2000" dirty="0" err="1">
                <a:latin typeface="Symbol" panose="05050102010706020507" pitchFamily="18" charset="2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/</a:t>
            </a:r>
            <a:r>
              <a:rPr lang="en-US" sz="2000" dirty="0">
                <a:latin typeface="Symbol" panose="05050102010706020507" pitchFamily="18" charset="2"/>
              </a:rPr>
              <a:t>m</a:t>
            </a:r>
            <a:r>
              <a:rPr lang="en-US" sz="2000" dirty="0"/>
              <a:t>).P(0)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n=1 : (S-1)</a:t>
            </a:r>
            <a:r>
              <a:rPr lang="en-US" sz="2400" dirty="0" err="1">
                <a:latin typeface="Symbol" panose="05050102010706020507" pitchFamily="18" charset="2"/>
              </a:rPr>
              <a:t>l</a:t>
            </a:r>
            <a:r>
              <a:rPr lang="en-US" sz="2400" baseline="-25000" dirty="0" err="1"/>
              <a:t>p</a:t>
            </a:r>
            <a:r>
              <a:rPr lang="en-US" sz="2400" dirty="0" err="1"/>
              <a:t>.P</a:t>
            </a:r>
            <a:r>
              <a:rPr lang="en-US" sz="2400" dirty="0"/>
              <a:t>(1)=2.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.P(2)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P(2)=S(S-1)(</a:t>
            </a:r>
            <a:r>
              <a:rPr lang="en-US" sz="2000" dirty="0" err="1">
                <a:latin typeface="Symbol" panose="05050102010706020507" pitchFamily="18" charset="2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/</a:t>
            </a:r>
            <a:r>
              <a:rPr lang="en-US" sz="2000" dirty="0">
                <a:latin typeface="Symbol" panose="05050102010706020507" pitchFamily="18" charset="2"/>
              </a:rPr>
              <a:t>m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.(1/2).P(0)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n=2 : (S-2)</a:t>
            </a:r>
            <a:r>
              <a:rPr lang="en-US" sz="2400" dirty="0" err="1">
                <a:latin typeface="Symbol" panose="05050102010706020507" pitchFamily="18" charset="2"/>
              </a:rPr>
              <a:t>l</a:t>
            </a:r>
            <a:r>
              <a:rPr lang="en-US" sz="2400" baseline="-25000" dirty="0" err="1"/>
              <a:t>p</a:t>
            </a:r>
            <a:r>
              <a:rPr lang="en-US" sz="2400" dirty="0" err="1"/>
              <a:t>.P</a:t>
            </a:r>
            <a:r>
              <a:rPr lang="en-US" sz="2400" dirty="0"/>
              <a:t>(2)=3.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.P(3)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P(3)=S(S-1)(S-2)(</a:t>
            </a:r>
            <a:r>
              <a:rPr lang="en-US" sz="2000" dirty="0" err="1">
                <a:latin typeface="Symbol" panose="05050102010706020507" pitchFamily="18" charset="2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/</a:t>
            </a:r>
            <a:r>
              <a:rPr lang="en-US" sz="2000" dirty="0">
                <a:latin typeface="Symbol" panose="05050102010706020507" pitchFamily="18" charset="2"/>
              </a:rPr>
              <a:t>m</a:t>
            </a:r>
            <a:r>
              <a:rPr lang="en-US" sz="2000" dirty="0"/>
              <a:t>)</a:t>
            </a:r>
            <a:r>
              <a:rPr lang="en-US" sz="2000" baseline="30000" dirty="0"/>
              <a:t>3</a:t>
            </a:r>
            <a:r>
              <a:rPr lang="en-US" sz="2000" dirty="0"/>
              <a:t>.(1/3.2.1).P(0)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Akhirnya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: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400" dirty="0"/>
              <a:t>P(n)={(S!/n!(S-n)!).(</a:t>
            </a:r>
            <a:r>
              <a:rPr lang="en-US" sz="2400" dirty="0" err="1">
                <a:latin typeface="Symbol" panose="05050102010706020507" pitchFamily="18" charset="2"/>
              </a:rPr>
              <a:t>l</a:t>
            </a:r>
            <a:r>
              <a:rPr lang="en-US" sz="2400" baseline="-25000" dirty="0" err="1"/>
              <a:t>p</a:t>
            </a:r>
            <a:r>
              <a:rPr lang="en-US" sz="2400" dirty="0"/>
              <a:t>/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)</a:t>
            </a:r>
            <a:r>
              <a:rPr lang="en-US" sz="2400" baseline="30000" dirty="0" err="1"/>
              <a:t>n</a:t>
            </a:r>
            <a:r>
              <a:rPr lang="en-US" sz="2400" dirty="0" err="1"/>
              <a:t>.P</a:t>
            </a:r>
            <a:r>
              <a:rPr lang="en-US" sz="2400" dirty="0"/>
              <a:t>(0)}</a:t>
            </a:r>
          </a:p>
          <a:p>
            <a:pPr lvl="1" algn="ctr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Engset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Binomial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209800" y="4725144"/>
            <a:ext cx="5105400" cy="58598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514"/>
            <a:ext cx="7886700" cy="1325563"/>
          </a:xfrm>
        </p:spPr>
        <p:txBody>
          <a:bodyPr/>
          <a:lstStyle/>
          <a:p>
            <a:r>
              <a:rPr lang="en-US" dirty="0"/>
              <a:t>PERSAMAAN KESETIMBANGAN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523113"/>
            <a:ext cx="9036050" cy="58663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(S-n)</a:t>
            </a:r>
            <a:r>
              <a:rPr lang="en-US" sz="2000" dirty="0">
                <a:sym typeface="Symbol" pitchFamily="18" charset="2"/>
              </a:rPr>
              <a:t>.P(n) = (n+1).P(n+1)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n = 0, 1, …, (N-1 </a:t>
            </a:r>
            <a:r>
              <a:rPr lang="en-US" sz="2000" dirty="0" err="1">
                <a:sym typeface="Symbol" pitchFamily="18" charset="2"/>
              </a:rPr>
              <a:t>atau</a:t>
            </a:r>
            <a:r>
              <a:rPr lang="en-US" sz="2000" dirty="0">
                <a:sym typeface="Symbol" pitchFamily="18" charset="2"/>
              </a:rPr>
              <a:t> S-1)</a:t>
            </a:r>
          </a:p>
          <a:p>
            <a:pPr>
              <a:lnSpc>
                <a:spcPct val="80000"/>
              </a:lnSpc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sym typeface="Symbol" pitchFamily="18" charset="2"/>
              </a:rPr>
              <a:t>Didapat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sym typeface="Symbol" pitchFamily="18" charset="2"/>
              </a:rPr>
              <a:t>Untuk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Engset</a:t>
            </a:r>
            <a:r>
              <a:rPr lang="en-US" sz="2000" dirty="0">
                <a:sym typeface="Symbol" pitchFamily="18" charset="2"/>
              </a:rPr>
              <a:t> (S &gt; N):</a:t>
            </a:r>
          </a:p>
          <a:p>
            <a:pPr>
              <a:lnSpc>
                <a:spcPct val="80000"/>
              </a:lnSpc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sym typeface="Symbol" pitchFamily="18" charset="2"/>
              </a:rPr>
              <a:t>Aturan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probabilitas</a:t>
            </a:r>
            <a:r>
              <a:rPr lang="en-US" sz="2000" dirty="0">
                <a:sym typeface="Symbol" pitchFamily="18" charset="2"/>
              </a:rPr>
              <a:t>: </a:t>
            </a: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sym typeface="Symbol" pitchFamily="18" charset="2"/>
              </a:rPr>
              <a:t>Sehingga</a:t>
            </a:r>
            <a:r>
              <a:rPr lang="en-US" sz="2000" dirty="0">
                <a:sym typeface="Symbol" pitchFamily="18" charset="2"/>
              </a:rPr>
              <a:t>:</a:t>
            </a: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209033"/>
              </p:ext>
            </p:extLst>
          </p:nvPr>
        </p:nvGraphicFramePr>
        <p:xfrm>
          <a:off x="1435100" y="2060848"/>
          <a:ext cx="35909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3" imgW="1803400" imgH="495300" progId="Equation.3">
                  <p:embed/>
                </p:oleObj>
              </mc:Choice>
              <mc:Fallback>
                <p:oleObj name="Equation" r:id="rId3" imgW="1803400" imgH="49530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060848"/>
                        <a:ext cx="3590925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66062"/>
              </p:ext>
            </p:extLst>
          </p:nvPr>
        </p:nvGraphicFramePr>
        <p:xfrm>
          <a:off x="5857884" y="2808657"/>
          <a:ext cx="269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5" imgW="1345616" imgH="495085" progId="Equation.3">
                  <p:embed/>
                </p:oleObj>
              </mc:Choice>
              <mc:Fallback>
                <p:oleObj name="Equation" r:id="rId5" imgW="1345616" imgH="495085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808657"/>
                        <a:ext cx="2692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622928"/>
              </p:ext>
            </p:extLst>
          </p:nvPr>
        </p:nvGraphicFramePr>
        <p:xfrm>
          <a:off x="2771800" y="4005064"/>
          <a:ext cx="2543175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7" imgW="1270000" imgH="685800" progId="Equation.3">
                  <p:embed/>
                </p:oleObj>
              </mc:Choice>
              <mc:Fallback>
                <p:oleObj name="Equation" r:id="rId7" imgW="1270000" imgH="68580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05064"/>
                        <a:ext cx="2543175" cy="1373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906452"/>
              </p:ext>
            </p:extLst>
          </p:nvPr>
        </p:nvGraphicFramePr>
        <p:xfrm>
          <a:off x="6019809" y="4697056"/>
          <a:ext cx="25304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9" imgW="1270000" imgH="965200" progId="Equation.3">
                  <p:embed/>
                </p:oleObj>
              </mc:Choice>
              <mc:Fallback>
                <p:oleObj name="Equation" r:id="rId9" imgW="1270000" imgH="965200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9" y="4697056"/>
                        <a:ext cx="2530475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2807594" y="3303957"/>
            <a:ext cx="3050290" cy="269059"/>
          </a:xfrm>
          <a:prstGeom prst="straightConnector1">
            <a:avLst/>
          </a:prstGeom>
          <a:ln w="127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691680" y="5661248"/>
            <a:ext cx="4166204" cy="0"/>
          </a:xfrm>
          <a:prstGeom prst="straightConnector1">
            <a:avLst/>
          </a:prstGeom>
          <a:ln w="127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C4980-C035-4BC1-AD84-FDC298D71199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err="1"/>
              <a:t>Atau</a:t>
            </a:r>
            <a:r>
              <a:rPr lang="en-US" sz="3600" dirty="0"/>
              <a:t> Formula </a:t>
            </a:r>
            <a:r>
              <a:rPr lang="en-US" sz="3600" dirty="0" err="1"/>
              <a:t>Engset</a:t>
            </a:r>
            <a:r>
              <a:rPr lang="en-US" sz="3600" dirty="0"/>
              <a:t> </a:t>
            </a:r>
            <a:r>
              <a:rPr lang="en-US" sz="3600" dirty="0" err="1"/>
              <a:t>dpt</a:t>
            </a:r>
            <a:r>
              <a:rPr lang="en-US" sz="3600" dirty="0"/>
              <a:t> </a:t>
            </a:r>
            <a:r>
              <a:rPr lang="en-US" sz="3600" dirty="0" err="1"/>
              <a:t>dituliskan</a:t>
            </a:r>
            <a:r>
              <a:rPr lang="id-ID" sz="3600" dirty="0"/>
              <a:t>:</a:t>
            </a:r>
            <a:endParaRPr lang="en-US" dirty="0"/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1554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where</a:t>
            </a:r>
            <a:endParaRPr lang="en-US" sz="1800" i="1"/>
          </a:p>
          <a:p>
            <a:pPr eaLnBrk="1" hangingPunct="1">
              <a:lnSpc>
                <a:spcPct val="80000"/>
              </a:lnSpc>
            </a:pPr>
            <a:r>
              <a:rPr lang="en-US" sz="1800" i="1"/>
              <a:t>A</a:t>
            </a:r>
            <a:r>
              <a:rPr lang="en-US" sz="1800"/>
              <a:t> = offered traffic intensity in erlangs, from all sources </a:t>
            </a:r>
            <a:endParaRPr lang="en-US" sz="1800" i="1"/>
          </a:p>
          <a:p>
            <a:pPr eaLnBrk="1" hangingPunct="1">
              <a:lnSpc>
                <a:spcPct val="80000"/>
              </a:lnSpc>
            </a:pPr>
            <a:r>
              <a:rPr lang="en-US" sz="1800" i="1"/>
              <a:t>S</a:t>
            </a:r>
            <a:r>
              <a:rPr lang="en-US" sz="1800"/>
              <a:t> = number of sources of traffic </a:t>
            </a:r>
            <a:endParaRPr lang="en-US" sz="1800" i="1"/>
          </a:p>
          <a:p>
            <a:pPr eaLnBrk="1" hangingPunct="1">
              <a:lnSpc>
                <a:spcPct val="80000"/>
              </a:lnSpc>
            </a:pPr>
            <a:r>
              <a:rPr lang="en-US" sz="1800" i="1"/>
              <a:t>N</a:t>
            </a:r>
            <a:r>
              <a:rPr lang="en-US" sz="1800"/>
              <a:t> = number of circuits in group </a:t>
            </a:r>
            <a:endParaRPr lang="en-US" sz="1800" i="1"/>
          </a:p>
          <a:p>
            <a:pPr eaLnBrk="1" hangingPunct="1">
              <a:lnSpc>
                <a:spcPct val="80000"/>
              </a:lnSpc>
            </a:pPr>
            <a:r>
              <a:rPr lang="en-US" sz="1800" i="1"/>
              <a:t>P</a:t>
            </a:r>
            <a:r>
              <a:rPr lang="en-US" sz="1800"/>
              <a:t>(</a:t>
            </a:r>
            <a:r>
              <a:rPr lang="en-US" sz="1800" i="1"/>
              <a:t>b</a:t>
            </a:r>
            <a:r>
              <a:rPr lang="en-US" sz="1800"/>
              <a:t>) = </a:t>
            </a:r>
            <a:r>
              <a:rPr lang="en-US" sz="1800">
                <a:hlinkClick r:id="rId3" action="ppaction://hlinkfile" tooltip="Probability"/>
              </a:rPr>
              <a:t>probability</a:t>
            </a:r>
            <a:r>
              <a:rPr lang="en-US" sz="1800"/>
              <a:t> of blocking or congestion </a:t>
            </a: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graphicFrame>
        <p:nvGraphicFramePr>
          <p:cNvPr id="209926" name="Object 4"/>
          <p:cNvGraphicFramePr>
            <a:graphicFrameLocks noChangeAspect="1"/>
          </p:cNvGraphicFramePr>
          <p:nvPr/>
        </p:nvGraphicFramePr>
        <p:xfrm>
          <a:off x="2590800" y="1735138"/>
          <a:ext cx="335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4" imgW="1435100" imgH="889000" progId="Equation.3">
                  <p:embed/>
                </p:oleObj>
              </mc:Choice>
              <mc:Fallback>
                <p:oleObj name="Equation" r:id="rId4" imgW="1435100" imgH="889000" progId="Equation.3">
                  <p:embed/>
                  <p:pic>
                    <p:nvPicPr>
                      <p:cNvPr id="2099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35138"/>
                        <a:ext cx="335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72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43F75D-DE26-4DCA-9ADF-CAB22C3EBF62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Engset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Binomial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Bila n=N , maka P(N) merupakan probabilitas semua saluran sibuk (Kongesti waktu) = Probabilitas kondisi N</a:t>
            </a:r>
          </a:p>
          <a:p>
            <a:r>
              <a:rPr lang="en-US" sz="2800"/>
              <a:t>Kongesti panggilan : jumlah panggilan yang ditolak dibagi dengan jumlah seluruh panggilan yang datang</a:t>
            </a:r>
          </a:p>
          <a:p>
            <a:r>
              <a:rPr lang="en-US" sz="2800"/>
              <a:t>Jumlah panggilan yang ditolak (dlm. 1 jam) : </a:t>
            </a:r>
          </a:p>
          <a:p>
            <a:pPr>
              <a:buFontTx/>
              <a:buNone/>
            </a:pPr>
            <a:r>
              <a:rPr lang="en-US" sz="2800"/>
              <a:t>	(S-N)</a:t>
            </a:r>
            <a:r>
              <a:rPr lang="en-US" sz="2800">
                <a:latin typeface="Symbol" panose="05050102010706020507" pitchFamily="18" charset="2"/>
              </a:rPr>
              <a:t>l</a:t>
            </a:r>
            <a:r>
              <a:rPr lang="en-US" sz="2800" baseline="-25000"/>
              <a:t>p</a:t>
            </a:r>
            <a:r>
              <a:rPr lang="en-US" sz="2800"/>
              <a:t>.P(N)</a:t>
            </a:r>
          </a:p>
          <a:p>
            <a:r>
              <a:rPr lang="en-US" sz="2800"/>
              <a:t>Jumlah seluruh panggilan yang datang (dalam 1 jam) : 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2362200" y="5334000"/>
            <a:ext cx="544513" cy="1171575"/>
            <a:chOff x="3065" y="3408"/>
            <a:chExt cx="343" cy="738"/>
          </a:xfrm>
        </p:grpSpPr>
        <p:sp>
          <p:nvSpPr>
            <p:cNvPr id="89093" name="Text Box 5"/>
            <p:cNvSpPr txBox="1">
              <a:spLocks noChangeArrowheads="1"/>
            </p:cNvSpPr>
            <p:nvPr/>
          </p:nvSpPr>
          <p:spPr bwMode="auto">
            <a:xfrm>
              <a:off x="3072" y="3504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sym typeface="Symbol" panose="05050102010706020507" pitchFamily="18" charset="2"/>
                </a:rPr>
                <a:t>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89094" name="Text Box 6"/>
            <p:cNvSpPr txBox="1">
              <a:spLocks noChangeArrowheads="1"/>
            </p:cNvSpPr>
            <p:nvPr/>
          </p:nvSpPr>
          <p:spPr bwMode="auto">
            <a:xfrm>
              <a:off x="3065" y="3896"/>
              <a:ext cx="3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j=0</a:t>
              </a:r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3120" y="340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N</a:t>
              </a:r>
            </a:p>
          </p:txBody>
        </p:sp>
      </p:grp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2743200" y="5638800"/>
            <a:ext cx="1680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(S-j)</a:t>
            </a:r>
            <a:r>
              <a:rPr lang="en-US" sz="2800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sz="2800" baseline="-25000" dirty="0" err="1">
                <a:solidFill>
                  <a:srgbClr val="FF0000"/>
                </a:solidFill>
              </a:rPr>
              <a:t>p</a:t>
            </a:r>
            <a:r>
              <a:rPr lang="en-US" sz="2800" dirty="0" err="1">
                <a:solidFill>
                  <a:srgbClr val="FF0000"/>
                </a:solidFill>
              </a:rPr>
              <a:t>.P</a:t>
            </a:r>
            <a:r>
              <a:rPr lang="en-US" sz="2800" dirty="0">
                <a:solidFill>
                  <a:srgbClr val="FF0000"/>
                </a:solidFill>
              </a:rPr>
              <a:t>(j)</a:t>
            </a:r>
          </a:p>
        </p:txBody>
      </p:sp>
    </p:spTree>
    <p:extLst>
      <p:ext uri="{BB962C8B-B14F-4D97-AF65-F5344CB8AC3E}">
        <p14:creationId xmlns:p14="http://schemas.microsoft.com/office/powerpoint/2010/main" val="1924943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625</TotalTime>
  <Words>1184</Words>
  <Application>Microsoft Office PowerPoint</Application>
  <PresentationFormat>On-screen Show (4:3)</PresentationFormat>
  <Paragraphs>171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Trebuchet MS</vt:lpstr>
      <vt:lpstr>Theme TekDig</vt:lpstr>
      <vt:lpstr>Equation</vt:lpstr>
      <vt:lpstr>Distribusi Engset dan Binomial</vt:lpstr>
      <vt:lpstr>DISTRIBUSI ENGSET &amp; BINOMIAL (BERNOULLI)</vt:lpstr>
      <vt:lpstr>PowerPoint Presentation</vt:lpstr>
      <vt:lpstr>Asumsi Model Engset</vt:lpstr>
      <vt:lpstr>Distribusi Engset dan Binomial</vt:lpstr>
      <vt:lpstr>Distribusi Engset dan Binomial</vt:lpstr>
      <vt:lpstr>PERSAMAAN KESETIMBANGAN</vt:lpstr>
      <vt:lpstr>Atau Formula Engset dpt dituliskan:</vt:lpstr>
      <vt:lpstr>Distribusi Engset dan Binomial</vt:lpstr>
      <vt:lpstr>PERSAMAAN KESETIMBANGAN</vt:lpstr>
      <vt:lpstr>PowerPoint Presentation</vt:lpstr>
      <vt:lpstr>PowerPoint Presentation</vt:lpstr>
      <vt:lpstr>PowerPoint Presentation</vt:lpstr>
      <vt:lpstr>SOAL</vt:lpstr>
      <vt:lpstr>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ibnu asror</cp:lastModifiedBy>
  <cp:revision>58</cp:revision>
  <dcterms:created xsi:type="dcterms:W3CDTF">2016-08-16T08:15:10Z</dcterms:created>
  <dcterms:modified xsi:type="dcterms:W3CDTF">2020-09-03T13:22:21Z</dcterms:modified>
</cp:coreProperties>
</file>