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318" r:id="rId3"/>
    <p:sldId id="310" r:id="rId4"/>
    <p:sldId id="321" r:id="rId5"/>
    <p:sldId id="322" r:id="rId6"/>
    <p:sldId id="316" r:id="rId7"/>
    <p:sldId id="317" r:id="rId8"/>
    <p:sldId id="312" r:id="rId9"/>
    <p:sldId id="313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6" t="13750" r="23209" b="13304"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wiki/Probability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Distribusi Engset dan Binomial</a:t>
            </a: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Arial" charset="0"/>
              </a:rPr>
              <a:t>Suatu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sistem</a:t>
            </a:r>
            <a:r>
              <a:rPr lang="en-US" sz="2000" dirty="0">
                <a:cs typeface="Arial" charset="0"/>
              </a:rPr>
              <a:t> loss </a:t>
            </a:r>
            <a:r>
              <a:rPr lang="en-US" sz="2000" dirty="0" err="1">
                <a:cs typeface="Arial" charset="0"/>
              </a:rPr>
              <a:t>Engset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mempunyai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i="1" dirty="0">
                <a:cs typeface="Arial" charset="0"/>
              </a:rPr>
              <a:t>n </a:t>
            </a:r>
            <a:r>
              <a:rPr lang="en-US" sz="2000" dirty="0">
                <a:cs typeface="Arial" charset="0"/>
              </a:rPr>
              <a:t>= 3 </a:t>
            </a:r>
            <a:r>
              <a:rPr lang="en-US" sz="2000" dirty="0" err="1">
                <a:cs typeface="Arial" charset="0"/>
              </a:rPr>
              <a:t>dan</a:t>
            </a:r>
            <a:r>
              <a:rPr lang="en-US" sz="2000" dirty="0">
                <a:cs typeface="Arial" charset="0"/>
              </a:rPr>
              <a:t> S = 4. </a:t>
            </a:r>
            <a:r>
              <a:rPr lang="en-US" sz="2000" dirty="0" err="1">
                <a:cs typeface="Arial" charset="0"/>
              </a:rPr>
              <a:t>Laju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datangnya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dari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satu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sumber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adalah</a:t>
            </a:r>
            <a:r>
              <a:rPr lang="en-US" sz="2000" dirty="0">
                <a:cs typeface="Arial" charset="0"/>
              </a:rPr>
              <a:t> 1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setiap</a:t>
            </a:r>
            <a:r>
              <a:rPr lang="en-US" sz="2000" dirty="0">
                <a:cs typeface="Arial" charset="0"/>
              </a:rPr>
              <a:t> 3 </a:t>
            </a:r>
            <a:r>
              <a:rPr lang="en-US" sz="2000" dirty="0" err="1">
                <a:cs typeface="Arial" charset="0"/>
              </a:rPr>
              <a:t>menit</a:t>
            </a:r>
            <a:r>
              <a:rPr lang="en-US" sz="2000" dirty="0">
                <a:cs typeface="Arial" charset="0"/>
              </a:rPr>
              <a:t>. Holding time rata-rata 1 </a:t>
            </a:r>
            <a:r>
              <a:rPr lang="en-US" sz="2000" dirty="0" err="1">
                <a:cs typeface="Arial" charset="0"/>
              </a:rPr>
              <a:t>menit</a:t>
            </a:r>
            <a:r>
              <a:rPr lang="en-US" sz="2000" dirty="0">
                <a:cs typeface="Arial" charset="0"/>
              </a:rPr>
              <a:t>. </a:t>
            </a:r>
            <a:r>
              <a:rPr lang="en-US" sz="2000" dirty="0" err="1">
                <a:cs typeface="Arial" charset="0"/>
              </a:rPr>
              <a:t>Hitung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kongesti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waktu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kongesti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endParaRPr lang="en-US" sz="2000" dirty="0">
              <a:cs typeface="Arial" charset="0"/>
            </a:endParaRPr>
          </a:p>
          <a:p>
            <a:pPr marL="0" indent="0">
              <a:buNone/>
            </a:pPr>
            <a:r>
              <a:rPr lang="en-US" sz="2000" dirty="0" err="1">
                <a:cs typeface="Arial" charset="0"/>
              </a:rPr>
              <a:t>Jawab</a:t>
            </a:r>
            <a:r>
              <a:rPr lang="en-US" sz="2000" dirty="0">
                <a:cs typeface="Arial" charset="0"/>
              </a:rPr>
              <a:t> : </a:t>
            </a: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r>
              <a:rPr lang="en-US" sz="2000" dirty="0" err="1">
                <a:cs typeface="Arial" charset="0"/>
              </a:rPr>
              <a:t>Kongesti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waktu</a:t>
            </a:r>
            <a:r>
              <a:rPr lang="en-US" sz="2000" dirty="0">
                <a:cs typeface="Arial" charset="0"/>
              </a:rPr>
              <a:t> :                                                     = 0,0471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r>
              <a:rPr lang="en-US" sz="2000" dirty="0" err="1">
                <a:cs typeface="Arial" charset="0"/>
              </a:rPr>
              <a:t>Kongesti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en-US" sz="2000" dirty="0">
                <a:cs typeface="Arial" charset="0"/>
              </a:rPr>
              <a:t> :                                                      = 0,156</a:t>
            </a: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>
              <a:cs typeface="Arial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347864" y="2271450"/>
          <a:ext cx="184785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927000" imgH="1143000" progId="Equation.3">
                  <p:embed/>
                </p:oleObj>
              </mc:Choice>
              <mc:Fallback>
                <p:oleObj name="Equation" r:id="rId3" imgW="927000" imgH="114300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71450"/>
                        <a:ext cx="1847850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648074" y="4437112"/>
          <a:ext cx="184785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927000" imgH="1143000" progId="Equation.3">
                  <p:embed/>
                </p:oleObj>
              </mc:Choice>
              <mc:Fallback>
                <p:oleObj name="Equation" r:id="rId5" imgW="927000" imgH="11430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4" y="4437112"/>
                        <a:ext cx="1847850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1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5AB2CA-179A-4B13-94D5-B23856E384EA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 Binomial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Bila</a:t>
            </a:r>
            <a:r>
              <a:rPr lang="en-US" dirty="0"/>
              <a:t> S </a:t>
            </a:r>
            <a:r>
              <a:rPr lang="en-US" dirty="0">
                <a:cs typeface="Arial" charset="0"/>
              </a:rPr>
              <a:t>≤ N, </a:t>
            </a:r>
            <a:r>
              <a:rPr lang="en-US" dirty="0" err="1">
                <a:cs typeface="Arial" charset="0"/>
              </a:rPr>
              <a:t>didapat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distribusi</a:t>
            </a:r>
            <a:r>
              <a:rPr lang="en-US" dirty="0">
                <a:cs typeface="Arial" charset="0"/>
              </a:rPr>
              <a:t> Binomial (Bernoulli)</a:t>
            </a:r>
            <a:endParaRPr lang="en-US" dirty="0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493B549C-D823-47F9-9B26-5C6DE1A55824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2057400"/>
            <a:ext cx="5710238" cy="2422525"/>
            <a:chOff x="1112" y="1296"/>
            <a:chExt cx="3597" cy="1526"/>
          </a:xfrm>
        </p:grpSpPr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A81AE83A-9600-4BA1-AFBA-344ADE4DA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" y="1296"/>
              <a:ext cx="999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latin typeface="Trebuchet MS" panose="020B0603020202020204" pitchFamily="34" charset="0"/>
                  <a:ea typeface="MS Mincho" panose="02020609040205080304" pitchFamily="49" charset="-128"/>
                </a:rPr>
                <a:t>Berkas masuk</a:t>
              </a:r>
              <a:endParaRPr lang="en-US" sz="1800"/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A768B808-49EC-4925-9537-9DC2E652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550"/>
              <a:ext cx="399" cy="9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B9F55B85-0897-4272-AB19-08A56F45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1550"/>
              <a:ext cx="399" cy="9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752D5B55-A5A0-4EDA-985B-4F1090C3F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550"/>
              <a:ext cx="1499" cy="93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ja-JP" sz="1800">
                <a:latin typeface="Trebuchet MS" panose="020B0603020202020204" pitchFamily="34" charset="0"/>
                <a:ea typeface="MS Mincho" panose="02020609040205080304" pitchFamily="49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ja-JP" sz="1800">
                <a:latin typeface="Trebuchet MS" panose="020B0603020202020204" pitchFamily="34" charset="0"/>
                <a:ea typeface="MS Mincho" panose="02020609040205080304" pitchFamily="49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latin typeface="Trebuchet MS" panose="020B0603020202020204" pitchFamily="34" charset="0"/>
                  <a:ea typeface="MS Mincho" panose="02020609040205080304" pitchFamily="49" charset="-128"/>
                </a:rPr>
                <a:t>Switching network</a:t>
              </a:r>
              <a:endParaRPr lang="en-US" sz="180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67C5308C-312C-44F2-B1C7-A0B2D218C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635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F54B546D-07FF-461F-8762-E0C52392F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805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">
              <a:extLst>
                <a:ext uri="{FF2B5EF4-FFF2-40B4-BE49-F238E27FC236}">
                  <a16:creationId xmlns:a16="http://schemas.microsoft.com/office/drawing/2014/main" id="{85DB75A2-5B85-4B48-8780-28B512777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1635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4397AAB8-C073-469E-98F5-E0129E0AC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1804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">
              <a:extLst>
                <a:ext uri="{FF2B5EF4-FFF2-40B4-BE49-F238E27FC236}">
                  <a16:creationId xmlns:a16="http://schemas.microsoft.com/office/drawing/2014/main" id="{AB276734-859C-45DA-8156-D83607196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2398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35A31230-D13F-4F3C-ABF1-F977E32F5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2398"/>
              <a:ext cx="9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4D4AFFF4-202D-4A7F-8775-2D3601067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1296"/>
              <a:ext cx="999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 err="1">
                  <a:latin typeface="Trebuchet MS" panose="020B0603020202020204" pitchFamily="34" charset="0"/>
                  <a:ea typeface="MS Mincho" panose="02020609040205080304" pitchFamily="49" charset="-128"/>
                </a:rPr>
                <a:t>Berkas</a:t>
              </a:r>
              <a:r>
                <a:rPr lang="en-US" altLang="ja-JP" sz="1800" dirty="0">
                  <a:latin typeface="Trebuchet MS" panose="020B0603020202020204" pitchFamily="34" charset="0"/>
                  <a:ea typeface="MS Mincho" panose="02020609040205080304" pitchFamily="49" charset="-128"/>
                </a:rPr>
                <a:t> </a:t>
              </a:r>
              <a:r>
                <a:rPr lang="en-US" altLang="ja-JP" sz="1800" dirty="0" err="1">
                  <a:latin typeface="Trebuchet MS" panose="020B0603020202020204" pitchFamily="34" charset="0"/>
                  <a:ea typeface="MS Mincho" panose="02020609040205080304" pitchFamily="49" charset="-128"/>
                </a:rPr>
                <a:t>keluar</a:t>
              </a:r>
              <a:endParaRPr lang="en-US" sz="1800" dirty="0"/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1C197B47-DC24-4BDB-9AD7-5EF1B3A85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2568"/>
              <a:ext cx="943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rebuchet MS" panose="020B0603020202020204" pitchFamily="34" charset="0"/>
                  <a:ea typeface="MS Mincho" panose="02020609040205080304" pitchFamily="49" charset="-128"/>
                </a:rPr>
                <a:t>s = </a:t>
              </a:r>
              <a:r>
                <a:rPr lang="en-US" altLang="ja-JP" sz="1800" dirty="0" err="1">
                  <a:latin typeface="Trebuchet MS" panose="020B0603020202020204" pitchFamily="34" charset="0"/>
                  <a:ea typeface="MS Mincho" panose="02020609040205080304" pitchFamily="49" charset="-128"/>
                </a:rPr>
                <a:t>terbatas</a:t>
              </a:r>
              <a:endParaRPr lang="en-US" sz="1800" dirty="0"/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74C2076D-7C7B-4DDF-BD89-4AB5D59CC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2568"/>
              <a:ext cx="899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rebuchet MS" panose="020B0603020202020204" pitchFamily="34" charset="0"/>
                  <a:ea typeface="MS Mincho" panose="02020609040205080304" pitchFamily="49" charset="-128"/>
                </a:rPr>
                <a:t>n = </a:t>
              </a:r>
              <a:r>
                <a:rPr lang="en-US" altLang="ja-JP" sz="1800" dirty="0" err="1">
                  <a:latin typeface="Trebuchet MS" panose="020B0603020202020204" pitchFamily="34" charset="0"/>
                  <a:ea typeface="MS Mincho" panose="02020609040205080304" pitchFamily="49" charset="-128"/>
                </a:rPr>
                <a:t>terbatas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0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564569-7E1C-4FE2-84A2-E0F1492E45C5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>
                <a:ea typeface="ＭＳ Ｐゴシック" panose="020B0600070205080204" pitchFamily="34" charset="-128"/>
              </a:rPr>
              <a:t>Asumsi</a:t>
            </a:r>
            <a:r>
              <a:rPr lang="en-US" altLang="ja-JP" dirty="0">
                <a:ea typeface="ＭＳ Ｐゴシック" panose="020B0600070205080204" pitchFamily="34" charset="-128"/>
              </a:rPr>
              <a:t> Model BINOMIAL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/>
              <a:t>Model Binomial </a:t>
            </a:r>
            <a:r>
              <a:rPr lang="en-US" sz="2000" dirty="0" err="1"/>
              <a:t>berdasarkan</a:t>
            </a:r>
            <a:r>
              <a:rPr lang="en-US" sz="2000" dirty="0"/>
              <a:t> pada </a:t>
            </a:r>
            <a:r>
              <a:rPr lang="en-US" sz="2000" dirty="0" err="1"/>
              <a:t>asumsi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lvl="1" eaLnBrk="1" hangingPunct="1"/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yang </a:t>
            </a:r>
            <a:r>
              <a:rPr lang="en-US" sz="2000" dirty="0" err="1"/>
              <a:t>terbatas</a:t>
            </a:r>
            <a:endParaRPr lang="en-US" sz="2000" dirty="0"/>
          </a:p>
          <a:p>
            <a:pPr lvl="1" eaLnBrk="1" hangingPunct="1"/>
            <a:r>
              <a:rPr lang="en-US" sz="2000" dirty="0"/>
              <a:t>Pola </a:t>
            </a:r>
            <a:r>
              <a:rPr lang="en-US" sz="2000" dirty="0" err="1"/>
              <a:t>kedatangan</a:t>
            </a:r>
            <a:r>
              <a:rPr lang="en-US" sz="2000" dirty="0"/>
              <a:t> </a:t>
            </a:r>
            <a:r>
              <a:rPr lang="en-US" sz="2000" dirty="0" err="1"/>
              <a:t>trafik</a:t>
            </a:r>
            <a:r>
              <a:rPr lang="en-US" sz="2000" dirty="0"/>
              <a:t> yang </a:t>
            </a:r>
            <a:r>
              <a:rPr lang="en-US" sz="2000" dirty="0" err="1"/>
              <a:t>terbatas</a:t>
            </a:r>
            <a:endParaRPr lang="en-US" sz="2000" dirty="0"/>
          </a:p>
          <a:p>
            <a:pPr lvl="1"/>
            <a:r>
              <a:rPr lang="en-US" altLang="en-US" sz="2000" dirty="0" err="1"/>
              <a:t>Kedatangan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panggilan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dianggap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seperti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acak</a:t>
            </a:r>
            <a:r>
              <a:rPr lang="en-US" altLang="en-US" sz="2000" dirty="0"/>
              <a:t> (quasi-random input)</a:t>
            </a:r>
            <a:endParaRPr lang="en-US" sz="2000" dirty="0"/>
          </a:p>
          <a:p>
            <a:pPr lvl="1" eaLnBrk="1" hangingPunct="1"/>
            <a:r>
              <a:rPr lang="en-US" altLang="en-US" sz="2000" b="1" dirty="0"/>
              <a:t>Waktu </a:t>
            </a:r>
            <a:r>
              <a:rPr lang="en-US" altLang="en-US" sz="2000" b="1" dirty="0" err="1"/>
              <a:t>antara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datangnya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panggilan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setiap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panggilan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bebas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mempunyai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eksponensial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negatif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harga</a:t>
            </a:r>
            <a:r>
              <a:rPr lang="en-US" altLang="en-US" sz="2000" dirty="0"/>
              <a:t> rata-rata=1/</a:t>
            </a:r>
            <a:r>
              <a:rPr lang="en-US" altLang="en-US" sz="2000" dirty="0" err="1">
                <a:latin typeface="Symbol" panose="05050102010706020507" pitchFamily="18" charset="2"/>
              </a:rPr>
              <a:t>l</a:t>
            </a:r>
            <a:r>
              <a:rPr lang="en-US" altLang="en-US" sz="2000" baseline="-25000" dirty="0" err="1"/>
              <a:t>p</a:t>
            </a:r>
            <a:r>
              <a:rPr lang="en-US" altLang="en-US" sz="2000" baseline="-25000" dirty="0"/>
              <a:t>. - </a:t>
            </a:r>
            <a:r>
              <a:rPr lang="en-US" altLang="en-US" sz="2000" b="1" dirty="0" err="1"/>
              <a:t>Laju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datanganya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panggilan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panggilan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bebas</a:t>
            </a:r>
            <a:r>
              <a:rPr lang="en-US" altLang="en-US" sz="2000" dirty="0"/>
              <a:t>=</a:t>
            </a:r>
            <a:r>
              <a:rPr lang="en-US" altLang="en-US" sz="2000" dirty="0" err="1">
                <a:latin typeface="Symbol" panose="05050102010706020507" pitchFamily="18" charset="2"/>
              </a:rPr>
              <a:t>l</a:t>
            </a:r>
            <a:r>
              <a:rPr lang="en-US" altLang="en-US" sz="2000" baseline="-25000" dirty="0" err="1"/>
              <a:t>p</a:t>
            </a:r>
            <a:endParaRPr lang="en-US" sz="2000" baseline="-25000" dirty="0"/>
          </a:p>
          <a:p>
            <a:pPr lvl="1"/>
            <a:r>
              <a:rPr lang="en-US" altLang="en-US" sz="2000" dirty="0"/>
              <a:t>Karena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terbatas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</a:t>
            </a:r>
            <a:r>
              <a:rPr lang="en-US" altLang="en-US" sz="2000" b="1" dirty="0" err="1"/>
              <a:t>aju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datangnya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panggilan</a:t>
            </a:r>
            <a:r>
              <a:rPr lang="en-US" altLang="en-US" sz="2000" b="1" dirty="0"/>
              <a:t> rata-rata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kondisi</a:t>
            </a:r>
            <a:r>
              <a:rPr lang="en-US" altLang="en-US" sz="2000" b="1" dirty="0"/>
              <a:t> n</a:t>
            </a:r>
            <a:r>
              <a:rPr lang="en-US" altLang="en-US" sz="2000" dirty="0"/>
              <a:t> = (S-n)</a:t>
            </a:r>
            <a:r>
              <a:rPr lang="en-US" altLang="en-US" sz="2000" dirty="0" err="1">
                <a:latin typeface="Symbol" panose="05050102010706020507" pitchFamily="18" charset="2"/>
              </a:rPr>
              <a:t>l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sejumlah</a:t>
            </a:r>
            <a:r>
              <a:rPr lang="en-US" altLang="en-US" sz="2000" dirty="0"/>
              <a:t> S-n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panggilan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masih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bebas</a:t>
            </a:r>
            <a:r>
              <a:rPr lang="en-US" altLang="en-US" sz="2000" dirty="0"/>
              <a:t>).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merupakan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koefisien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kelahiran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diagram </a:t>
            </a:r>
            <a:r>
              <a:rPr lang="en-US" altLang="en-US" sz="2000" dirty="0" err="1"/>
              <a:t>transisi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kondisi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18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7C449-6622-4F8D-83A1-A9E47A6D70AC}" type="slidenum">
              <a:rPr lang="en-US"/>
              <a:pPr/>
              <a:t>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Engset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Binomial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Diagram transisi kondisi</a:t>
            </a:r>
          </a:p>
        </p:txBody>
      </p:sp>
      <p:grpSp>
        <p:nvGrpSpPr>
          <p:cNvPr id="86047" name="Group 31"/>
          <p:cNvGrpSpPr>
            <a:grpSpLocks/>
          </p:cNvGrpSpPr>
          <p:nvPr/>
        </p:nvGrpSpPr>
        <p:grpSpPr bwMode="auto">
          <a:xfrm>
            <a:off x="838200" y="2259013"/>
            <a:ext cx="7086600" cy="1903412"/>
            <a:chOff x="528" y="1057"/>
            <a:chExt cx="4464" cy="1199"/>
          </a:xfrm>
        </p:grpSpPr>
        <p:sp>
          <p:nvSpPr>
            <p:cNvPr id="86021" name="Oval 5"/>
            <p:cNvSpPr>
              <a:spLocks noChangeArrowheads="1"/>
            </p:cNvSpPr>
            <p:nvPr/>
          </p:nvSpPr>
          <p:spPr bwMode="auto">
            <a:xfrm>
              <a:off x="528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86022" name="Oval 6"/>
            <p:cNvSpPr>
              <a:spLocks noChangeArrowheads="1"/>
            </p:cNvSpPr>
            <p:nvPr/>
          </p:nvSpPr>
          <p:spPr bwMode="auto">
            <a:xfrm>
              <a:off x="1440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cxnSp>
          <p:nvCxnSpPr>
            <p:cNvPr id="86023" name="AutoShape 7"/>
            <p:cNvCxnSpPr>
              <a:cxnSpLocks noChangeShapeType="1"/>
              <a:stCxn id="86021" idx="0"/>
              <a:endCxn id="86022" idx="0"/>
            </p:cNvCxnSpPr>
            <p:nvPr/>
          </p:nvCxnSpPr>
          <p:spPr bwMode="auto">
            <a:xfrm rot="5400000" flipV="1">
              <a:off x="1127" y="1081"/>
              <a:ext cx="1" cy="912"/>
            </a:xfrm>
            <a:prstGeom prst="curvedConnector3">
              <a:avLst>
                <a:gd name="adj1" fmla="val -244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024" name="Oval 8"/>
            <p:cNvSpPr>
              <a:spLocks noChangeArrowheads="1"/>
            </p:cNvSpPr>
            <p:nvPr/>
          </p:nvSpPr>
          <p:spPr bwMode="auto">
            <a:xfrm>
              <a:off x="2352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86025" name="AutoShape 9"/>
            <p:cNvCxnSpPr>
              <a:cxnSpLocks noChangeShapeType="1"/>
              <a:endCxn id="86024" idx="0"/>
            </p:cNvCxnSpPr>
            <p:nvPr/>
          </p:nvCxnSpPr>
          <p:spPr bwMode="auto">
            <a:xfrm rot="5400000" flipV="1">
              <a:off x="2039" y="1080"/>
              <a:ext cx="1" cy="912"/>
            </a:xfrm>
            <a:prstGeom prst="curvedConnector3">
              <a:avLst>
                <a:gd name="adj1" fmla="val -244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026" name="Freeform 10"/>
            <p:cNvSpPr>
              <a:spLocks/>
            </p:cNvSpPr>
            <p:nvPr/>
          </p:nvSpPr>
          <p:spPr bwMode="auto">
            <a:xfrm>
              <a:off x="2496" y="133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027" name="Freeform 11"/>
            <p:cNvSpPr>
              <a:spLocks/>
            </p:cNvSpPr>
            <p:nvPr/>
          </p:nvSpPr>
          <p:spPr bwMode="auto">
            <a:xfrm flipH="1">
              <a:off x="3408" y="133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028" name="Freeform 12"/>
            <p:cNvSpPr>
              <a:spLocks/>
            </p:cNvSpPr>
            <p:nvPr/>
          </p:nvSpPr>
          <p:spPr bwMode="auto">
            <a:xfrm flipH="1" flipV="1">
              <a:off x="3408" y="1768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2976" y="1632"/>
              <a:ext cx="480" cy="0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960" y="1057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  <a:endParaRPr lang="en-US" baseline="-25000">
                <a:latin typeface="Symbol" panose="05050102010706020507" pitchFamily="18" charset="2"/>
              </a:endParaRPr>
            </a:p>
          </p:txBody>
        </p:sp>
        <p:sp>
          <p:nvSpPr>
            <p:cNvPr id="86031" name="Text Box 15"/>
            <p:cNvSpPr txBox="1">
              <a:spLocks noChangeArrowheads="1"/>
            </p:cNvSpPr>
            <p:nvPr/>
          </p:nvSpPr>
          <p:spPr bwMode="auto">
            <a:xfrm>
              <a:off x="1776" y="1057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(S-1)</a:t>
              </a:r>
              <a:r>
                <a:rPr lang="en-US" dirty="0" err="1">
                  <a:latin typeface="Symbol" panose="05050102010706020507" pitchFamily="18" charset="2"/>
                </a:rPr>
                <a:t>l</a:t>
              </a:r>
              <a:r>
                <a:rPr lang="en-US" baseline="-25000" dirty="0" err="1"/>
                <a:t>p</a:t>
              </a:r>
              <a:endParaRPr lang="en-US" baseline="-25000" dirty="0"/>
            </a:p>
          </p:txBody>
        </p:sp>
        <p:sp>
          <p:nvSpPr>
            <p:cNvPr id="86032" name="Text Box 16"/>
            <p:cNvSpPr txBox="1">
              <a:spLocks noChangeArrowheads="1"/>
            </p:cNvSpPr>
            <p:nvPr/>
          </p:nvSpPr>
          <p:spPr bwMode="auto">
            <a:xfrm>
              <a:off x="2544" y="1057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(S-2)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3168" y="1057"/>
              <a:ext cx="7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(S-N+2)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</a:p>
          </p:txBody>
        </p:sp>
        <p:sp>
          <p:nvSpPr>
            <p:cNvPr id="86034" name="Freeform 18"/>
            <p:cNvSpPr>
              <a:spLocks/>
            </p:cNvSpPr>
            <p:nvPr/>
          </p:nvSpPr>
          <p:spPr bwMode="auto">
            <a:xfrm flipV="1">
              <a:off x="2496" y="1776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96 w 528"/>
                <a:gd name="T3" fmla="*/ 56 h 200"/>
                <a:gd name="T4" fmla="*/ 240 w 528"/>
                <a:gd name="T5" fmla="*/ 8 h 200"/>
                <a:gd name="T6" fmla="*/ 528 w 528"/>
                <a:gd name="T7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3317" y="2006"/>
              <a:ext cx="5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(N-1)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86036" name="Text Box 20"/>
            <p:cNvSpPr txBox="1">
              <a:spLocks noChangeArrowheads="1"/>
            </p:cNvSpPr>
            <p:nvPr/>
          </p:nvSpPr>
          <p:spPr bwMode="auto">
            <a:xfrm>
              <a:off x="2640" y="1968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86037" name="Text Box 21"/>
            <p:cNvSpPr txBox="1">
              <a:spLocks noChangeArrowheads="1"/>
            </p:cNvSpPr>
            <p:nvPr/>
          </p:nvSpPr>
          <p:spPr bwMode="auto">
            <a:xfrm>
              <a:off x="1916" y="2006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sp>
          <p:nvSpPr>
            <p:cNvPr id="86038" name="Text Box 22"/>
            <p:cNvSpPr txBox="1">
              <a:spLocks noChangeArrowheads="1"/>
            </p:cNvSpPr>
            <p:nvPr/>
          </p:nvSpPr>
          <p:spPr bwMode="auto">
            <a:xfrm>
              <a:off x="1004" y="2005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cxnSp>
          <p:nvCxnSpPr>
            <p:cNvPr id="86039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1127" y="1320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040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2039" y="1321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041" name="Oval 25"/>
            <p:cNvSpPr>
              <a:spLocks noChangeArrowheads="1"/>
            </p:cNvSpPr>
            <p:nvPr/>
          </p:nvSpPr>
          <p:spPr bwMode="auto">
            <a:xfrm>
              <a:off x="3792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N-1</a:t>
              </a:r>
            </a:p>
          </p:txBody>
        </p:sp>
        <p:sp>
          <p:nvSpPr>
            <p:cNvPr id="86042" name="Oval 26"/>
            <p:cNvSpPr>
              <a:spLocks noChangeArrowheads="1"/>
            </p:cNvSpPr>
            <p:nvPr/>
          </p:nvSpPr>
          <p:spPr bwMode="auto">
            <a:xfrm>
              <a:off x="4704" y="1536"/>
              <a:ext cx="288" cy="240"/>
            </a:xfrm>
            <a:prstGeom prst="ellips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cxnSp>
          <p:nvCxnSpPr>
            <p:cNvPr id="86043" name="AutoShape 27"/>
            <p:cNvCxnSpPr>
              <a:cxnSpLocks noChangeShapeType="1"/>
              <a:stCxn id="86041" idx="0"/>
              <a:endCxn id="86042" idx="0"/>
            </p:cNvCxnSpPr>
            <p:nvPr/>
          </p:nvCxnSpPr>
          <p:spPr bwMode="auto">
            <a:xfrm rot="5400000" flipV="1">
              <a:off x="4391" y="1081"/>
              <a:ext cx="1" cy="912"/>
            </a:xfrm>
            <a:prstGeom prst="curvedConnector3">
              <a:avLst>
                <a:gd name="adj1" fmla="val -23200005"/>
              </a:avLst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4080" y="1057"/>
              <a:ext cx="7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(S-N+1)</a:t>
              </a:r>
              <a:r>
                <a:rPr lang="en-US">
                  <a:latin typeface="Symbol" panose="05050102010706020507" pitchFamily="18" charset="2"/>
                </a:rPr>
                <a:t>l</a:t>
              </a:r>
              <a:r>
                <a:rPr lang="en-US" baseline="-25000"/>
                <a:t>p</a:t>
              </a:r>
              <a:endParaRPr lang="en-US">
                <a:latin typeface="Symbol" panose="05050102010706020507" pitchFamily="18" charset="2"/>
              </a:endParaRPr>
            </a:p>
          </p:txBody>
        </p:sp>
        <p:sp>
          <p:nvSpPr>
            <p:cNvPr id="86045" name="Text Box 29"/>
            <p:cNvSpPr txBox="1">
              <a:spLocks noChangeArrowheads="1"/>
            </p:cNvSpPr>
            <p:nvPr/>
          </p:nvSpPr>
          <p:spPr bwMode="auto">
            <a:xfrm>
              <a:off x="4268" y="2006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>
                  <a:latin typeface="Symbol" panose="05050102010706020507" pitchFamily="18" charset="2"/>
                </a:rPr>
                <a:t>m</a:t>
              </a:r>
              <a:endParaRPr lang="en-US" baseline="-25000"/>
            </a:p>
          </p:txBody>
        </p:sp>
        <p:cxnSp>
          <p:nvCxnSpPr>
            <p:cNvPr id="86046" name="AutoShape 30"/>
            <p:cNvCxnSpPr>
              <a:cxnSpLocks noChangeShapeType="1"/>
            </p:cNvCxnSpPr>
            <p:nvPr/>
          </p:nvCxnSpPr>
          <p:spPr bwMode="auto">
            <a:xfrm rot="5400000" flipV="1">
              <a:off x="4391" y="1320"/>
              <a:ext cx="1" cy="912"/>
            </a:xfrm>
            <a:prstGeom prst="curvedConnector3">
              <a:avLst>
                <a:gd name="adj1" fmla="val 26699995"/>
              </a:avLst>
            </a:prstGeom>
            <a:ln>
              <a:headEnd type="triangl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5740400" y="4556125"/>
            <a:ext cx="287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Berakhir pada kondisi N</a:t>
            </a:r>
          </a:p>
          <a:p>
            <a:r>
              <a:rPr lang="en-US"/>
              <a:t>atau S bila S &lt; N</a:t>
            </a:r>
          </a:p>
        </p:txBody>
      </p:sp>
      <p:cxnSp>
        <p:nvCxnSpPr>
          <p:cNvPr id="86049" name="AutoShape 33"/>
          <p:cNvCxnSpPr>
            <a:cxnSpLocks noChangeShapeType="1"/>
            <a:stCxn id="86048" idx="0"/>
            <a:endCxn id="86042" idx="6"/>
          </p:cNvCxnSpPr>
          <p:nvPr/>
        </p:nvCxnSpPr>
        <p:spPr bwMode="auto">
          <a:xfrm rot="16200000">
            <a:off x="6877050" y="3508375"/>
            <a:ext cx="1346200" cy="749300"/>
          </a:xfrm>
          <a:prstGeom prst="curvedConnector4">
            <a:avLst>
              <a:gd name="adj1" fmla="val 42926"/>
              <a:gd name="adj2" fmla="val 130509"/>
            </a:avLst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9941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(BERNOULLI)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90643"/>
            <a:ext cx="9036050" cy="47212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Binomial (S </a:t>
            </a:r>
            <a:r>
              <a:rPr lang="en-US" sz="2400" dirty="0">
                <a:cs typeface="Arial" charset="0"/>
              </a:rPr>
              <a:t>≤ N)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cs typeface="Arial" charset="0"/>
              </a:rPr>
              <a:t>Dalam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hal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ini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tidak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ada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kehilangan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trafik</a:t>
            </a: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id-ID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cs typeface="Arial" charset="0"/>
              </a:rPr>
              <a:t>Persamaan</a:t>
            </a:r>
            <a:r>
              <a:rPr lang="en-US" sz="2400" dirty="0">
                <a:cs typeface="Arial" charset="0"/>
              </a:rPr>
              <a:t> normal: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err="1">
                <a:cs typeface="Arial" charset="0"/>
              </a:rPr>
              <a:t>sehingga</a:t>
            </a:r>
            <a:endParaRPr lang="en-US" dirty="0">
              <a:cs typeface="Arial" charset="0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214295" y="2462996"/>
          <a:ext cx="27733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1384300" imgH="495300" progId="Equation.3">
                  <p:embed/>
                </p:oleObj>
              </mc:Choice>
              <mc:Fallback>
                <p:oleObj name="Equation" r:id="rId3" imgW="1384300" imgH="4953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295" y="2462996"/>
                        <a:ext cx="277336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079750" y="3851275"/>
          <a:ext cx="25479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5" imgW="1270000" imgH="685800" progId="Equation.3">
                  <p:embed/>
                </p:oleObj>
              </mc:Choice>
              <mc:Fallback>
                <p:oleObj name="Equation" r:id="rId5" imgW="1270000" imgH="6858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3851275"/>
                        <a:ext cx="2547938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947801" y="4437112"/>
          <a:ext cx="25304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7" imgW="1269720" imgH="965160" progId="Equation.3">
                  <p:embed/>
                </p:oleObj>
              </mc:Choice>
              <mc:Fallback>
                <p:oleObj name="Equation" r:id="rId7" imgW="1269720" imgH="96516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801" y="4437112"/>
                        <a:ext cx="2530475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051720" y="5373216"/>
            <a:ext cx="3896081" cy="0"/>
          </a:xfrm>
          <a:prstGeom prst="straightConnector1">
            <a:avLst/>
          </a:prstGeom>
          <a:ln w="127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E64E8FE-D6BC-40C5-9CDF-A5BCA139D8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Formula Binomial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1554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where</a:t>
            </a:r>
            <a:endParaRPr lang="en-US" sz="1800" i="1" dirty="0"/>
          </a:p>
          <a:p>
            <a:pPr eaLnBrk="1" hangingPunct="1">
              <a:lnSpc>
                <a:spcPct val="80000"/>
              </a:lnSpc>
            </a:pPr>
            <a:r>
              <a:rPr lang="en-US" sz="1800" i="1" dirty="0"/>
              <a:t>A</a:t>
            </a:r>
            <a:r>
              <a:rPr lang="en-US" sz="1800" dirty="0"/>
              <a:t> = offered traffic intensity in </a:t>
            </a:r>
            <a:r>
              <a:rPr lang="en-US" sz="1800" dirty="0" err="1"/>
              <a:t>erlangs</a:t>
            </a:r>
            <a:r>
              <a:rPr lang="en-US" sz="1800" dirty="0"/>
              <a:t>, from all sources </a:t>
            </a:r>
            <a:endParaRPr lang="en-US" sz="1800" i="1" dirty="0"/>
          </a:p>
          <a:p>
            <a:pPr eaLnBrk="1" hangingPunct="1">
              <a:lnSpc>
                <a:spcPct val="80000"/>
              </a:lnSpc>
            </a:pPr>
            <a:r>
              <a:rPr lang="en-US" sz="1800" i="1" dirty="0"/>
              <a:t>S</a:t>
            </a:r>
            <a:r>
              <a:rPr lang="en-US" sz="1800" dirty="0"/>
              <a:t> = number of sources of traffic </a:t>
            </a:r>
            <a:endParaRPr lang="en-US" sz="1800" i="1" dirty="0"/>
          </a:p>
          <a:p>
            <a:pPr eaLnBrk="1" hangingPunct="1">
              <a:lnSpc>
                <a:spcPct val="80000"/>
              </a:lnSpc>
            </a:pPr>
            <a:r>
              <a:rPr lang="en-US" sz="1800" i="1" dirty="0"/>
              <a:t>N</a:t>
            </a:r>
            <a:r>
              <a:rPr lang="en-US" sz="1800" dirty="0"/>
              <a:t> = number of circuits in group </a:t>
            </a:r>
            <a:endParaRPr lang="en-US" sz="1800" i="1" dirty="0"/>
          </a:p>
          <a:p>
            <a:pPr eaLnBrk="1" hangingPunct="1">
              <a:lnSpc>
                <a:spcPct val="80000"/>
              </a:lnSpc>
            </a:pP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b</a:t>
            </a:r>
            <a:r>
              <a:rPr lang="en-US" sz="1800" dirty="0"/>
              <a:t>) = </a:t>
            </a:r>
            <a:r>
              <a:rPr lang="en-US" sz="1800" dirty="0">
                <a:hlinkClick r:id="rId3" action="ppaction://hlinkfile" tooltip="Probability"/>
              </a:rPr>
              <a:t>probability</a:t>
            </a:r>
            <a:r>
              <a:rPr lang="en-US" sz="1800" dirty="0"/>
              <a:t> of blocking or congestion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S &lt;= N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2635250" y="1763713"/>
          <a:ext cx="32639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4" imgW="1396800" imgH="863280" progId="Equation.3">
                  <p:embed/>
                </p:oleObj>
              </mc:Choice>
              <mc:Fallback>
                <p:oleObj name="Equation" r:id="rId4" imgW="1396800" imgH="863280" progId="Equation.3">
                  <p:embed/>
                  <p:pic>
                    <p:nvPicPr>
                      <p:cNvPr id="245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763713"/>
                        <a:ext cx="3263900" cy="200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27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BAA284-9482-46BB-A42E-A75318D50F4D}" type="slidenum">
              <a:rPr lang="en-US"/>
              <a:pPr/>
              <a:t>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4667"/>
            <a:ext cx="7886700" cy="1325563"/>
          </a:xfrm>
        </p:spPr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Engset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Binomial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34952"/>
            <a:ext cx="8458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Dimana </a:t>
            </a:r>
            <a:r>
              <a:rPr lang="en-US" sz="2800">
                <a:latin typeface="Symbol" panose="05050102010706020507" pitchFamily="18" charset="2"/>
              </a:rPr>
              <a:t>a </a:t>
            </a:r>
            <a:r>
              <a:rPr lang="en-US" sz="2800"/>
              <a:t>= (</a:t>
            </a:r>
            <a:r>
              <a:rPr lang="en-US" sz="2800">
                <a:latin typeface="Symbol" panose="05050102010706020507" pitchFamily="18" charset="2"/>
              </a:rPr>
              <a:t>l</a:t>
            </a:r>
            <a:r>
              <a:rPr lang="en-US" sz="2800" baseline="-25000"/>
              <a:t>p</a:t>
            </a:r>
            <a:r>
              <a:rPr lang="en-US" sz="2800"/>
              <a:t>/</a:t>
            </a:r>
            <a:r>
              <a:rPr lang="en-US" sz="2800">
                <a:latin typeface="Symbol" panose="05050102010706020507" pitchFamily="18" charset="2"/>
              </a:rPr>
              <a:t>m</a:t>
            </a:r>
            <a:r>
              <a:rPr lang="en-US" sz="2800"/>
              <a:t>)/(1+(</a:t>
            </a:r>
            <a:r>
              <a:rPr lang="en-US" sz="2800">
                <a:latin typeface="Symbol" panose="05050102010706020507" pitchFamily="18" charset="2"/>
              </a:rPr>
              <a:t>l</a:t>
            </a:r>
            <a:r>
              <a:rPr lang="en-US" sz="2800" baseline="-25000"/>
              <a:t>p</a:t>
            </a:r>
            <a:r>
              <a:rPr lang="en-US" sz="2800"/>
              <a:t>/</a:t>
            </a:r>
            <a:r>
              <a:rPr lang="en-US" sz="2800">
                <a:latin typeface="Symbol" panose="05050102010706020507" pitchFamily="18" charset="2"/>
              </a:rPr>
              <a:t>m</a:t>
            </a:r>
            <a:r>
              <a:rPr lang="en-US" sz="2800"/>
              <a:t>))</a:t>
            </a:r>
          </a:p>
          <a:p>
            <a:pPr>
              <a:lnSpc>
                <a:spcPct val="90000"/>
              </a:lnSpc>
            </a:pPr>
            <a:r>
              <a:rPr lang="en-US" sz="2800"/>
              <a:t>Rumus P(n) di atas dapat dianggap sebagai rumus umum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Dapat menjadi Erlang,Engset ataupun Binomial, tergantung besarnya S</a:t>
            </a:r>
          </a:p>
          <a:p>
            <a:pPr>
              <a:lnSpc>
                <a:spcPct val="90000"/>
              </a:lnSpc>
            </a:pPr>
            <a:r>
              <a:rPr lang="en-US" sz="2800"/>
              <a:t>Pada rumus binomial di atas tidak ada trafik yang ditolak, tetapi ada yang menggunakan rumus binomial untuk kasus S &gt; N sehingga akan ada trafik yang ditolak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Bisa dilakukan bila S tidak begitu besar dibandingkan N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532032" y="1588368"/>
            <a:ext cx="10759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(  )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13175" y="1591543"/>
            <a:ext cx="33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840163" y="2124943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370388" y="1774106"/>
            <a:ext cx="17844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sz="3200" baseline="30000">
                <a:solidFill>
                  <a:srgbClr val="FF0000"/>
                </a:solidFill>
              </a:rPr>
              <a:t>n</a:t>
            </a:r>
            <a:r>
              <a:rPr lang="en-US" sz="3200">
                <a:solidFill>
                  <a:srgbClr val="FF0000"/>
                </a:solidFill>
              </a:rPr>
              <a:t>(1-</a:t>
            </a:r>
            <a:r>
              <a:rPr lang="en-US" sz="320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)</a:t>
            </a:r>
            <a:r>
              <a:rPr lang="en-US" sz="3200" baseline="30000">
                <a:solidFill>
                  <a:srgbClr val="FF0000"/>
                </a:solidFill>
              </a:rPr>
              <a:t>S-n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390775" y="1863006"/>
            <a:ext cx="1039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P(n)= 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2209800" y="1570112"/>
            <a:ext cx="4343400" cy="1066800"/>
          </a:xfrm>
          <a:prstGeom prst="rect">
            <a:avLst/>
          </a:prstGeom>
          <a:noFill/>
          <a:ln w="38100">
            <a:solidFill>
              <a:srgbClr val="FFCC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7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>
                <a:cs typeface="Arial" charset="0"/>
              </a:rPr>
              <a:t>Bandingkan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beberapa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distribusi</a:t>
            </a:r>
            <a:r>
              <a:rPr lang="en-US" sz="2000" dirty="0">
                <a:cs typeface="Arial" charset="0"/>
              </a:rPr>
              <a:t>:</a:t>
            </a:r>
          </a:p>
          <a:p>
            <a:pPr lvl="1"/>
            <a:r>
              <a:rPr lang="en-US" sz="2000" dirty="0">
                <a:cs typeface="Arial" charset="0"/>
              </a:rPr>
              <a:t>Poisson</a:t>
            </a:r>
          </a:p>
          <a:p>
            <a:pPr lvl="1"/>
            <a:r>
              <a:rPr lang="en-US" sz="2000" dirty="0" err="1">
                <a:cs typeface="Arial" charset="0"/>
              </a:rPr>
              <a:t>Erlang</a:t>
            </a:r>
            <a:endParaRPr lang="en-US" sz="2000" dirty="0">
              <a:cs typeface="Arial" charset="0"/>
            </a:endParaRPr>
          </a:p>
          <a:p>
            <a:pPr lvl="1"/>
            <a:r>
              <a:rPr lang="en-US" sz="2000" dirty="0">
                <a:cs typeface="Arial" charset="0"/>
              </a:rPr>
              <a:t>Binomial</a:t>
            </a:r>
          </a:p>
          <a:p>
            <a:pPr lvl="1"/>
            <a:r>
              <a:rPr lang="en-US" sz="2000" dirty="0" err="1">
                <a:cs typeface="Arial" charset="0"/>
              </a:rPr>
              <a:t>Engset</a:t>
            </a:r>
            <a:endParaRPr lang="en-US" sz="2000" dirty="0">
              <a:cs typeface="Arial" charset="0"/>
            </a:endParaRPr>
          </a:p>
          <a:p>
            <a:r>
              <a:rPr lang="en-US" sz="2000" dirty="0" err="1">
                <a:cs typeface="Arial" charset="0"/>
              </a:rPr>
              <a:t>Dalam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hal</a:t>
            </a:r>
            <a:r>
              <a:rPr lang="en-US" sz="2000" dirty="0">
                <a:cs typeface="Arial" charset="0"/>
              </a:rPr>
              <a:t> :</a:t>
            </a:r>
          </a:p>
          <a:p>
            <a:pPr lvl="1"/>
            <a:r>
              <a:rPr lang="en-US" sz="2000" dirty="0" err="1">
                <a:cs typeface="Arial" charset="0"/>
              </a:rPr>
              <a:t>Jumlah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sumber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panggilan</a:t>
            </a:r>
            <a:r>
              <a:rPr lang="id-ID" sz="2000" dirty="0">
                <a:cs typeface="Arial" charset="0"/>
              </a:rPr>
              <a:t>			</a:t>
            </a:r>
            <a:endParaRPr lang="en-US" sz="2000" dirty="0">
              <a:cs typeface="Arial" charset="0"/>
            </a:endParaRPr>
          </a:p>
          <a:p>
            <a:pPr lvl="1"/>
            <a:r>
              <a:rPr lang="en-US" sz="2000" dirty="0" err="1">
                <a:cs typeface="Arial" charset="0"/>
              </a:rPr>
              <a:t>Jumlah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saluran</a:t>
            </a:r>
            <a:endParaRPr lang="en-US" sz="2000" dirty="0">
              <a:cs typeface="Arial" charset="0"/>
            </a:endParaRPr>
          </a:p>
          <a:p>
            <a:pPr lvl="1"/>
            <a:r>
              <a:rPr lang="en-US" sz="2000" dirty="0" err="1">
                <a:cs typeface="Arial" charset="0"/>
              </a:rPr>
              <a:t>Koefisien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kelahiran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kematian</a:t>
            </a:r>
            <a:r>
              <a:rPr lang="id-ID" sz="2000" dirty="0">
                <a:cs typeface="Arial" charset="0"/>
              </a:rPr>
              <a:t>		</a:t>
            </a:r>
            <a:endParaRPr lang="en-US" sz="2000" dirty="0">
              <a:cs typeface="Arial" charset="0"/>
            </a:endParaRPr>
          </a:p>
          <a:p>
            <a:pPr lvl="1"/>
            <a:r>
              <a:rPr lang="en-US" sz="2000" dirty="0">
                <a:cs typeface="Arial" charset="0"/>
              </a:rPr>
              <a:t>Diagram </a:t>
            </a:r>
            <a:r>
              <a:rPr lang="en-US" sz="2000" dirty="0" err="1">
                <a:cs typeface="Arial" charset="0"/>
              </a:rPr>
              <a:t>transisi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dan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kondisi</a:t>
            </a:r>
            <a:endParaRPr lang="en-US" sz="2000" dirty="0">
              <a:cs typeface="Arial" charset="0"/>
            </a:endParaRPr>
          </a:p>
          <a:p>
            <a:pPr lvl="1"/>
            <a:r>
              <a:rPr lang="en-US" sz="2000" dirty="0" err="1">
                <a:cs typeface="Arial" charset="0"/>
              </a:rPr>
              <a:t>Probabilitas</a:t>
            </a:r>
            <a:r>
              <a:rPr lang="en-US" sz="2000" dirty="0">
                <a:cs typeface="Arial" charset="0"/>
              </a:rPr>
              <a:t> N </a:t>
            </a:r>
            <a:r>
              <a:rPr lang="en-US" sz="2000" dirty="0" err="1">
                <a:cs typeface="Arial" charset="0"/>
              </a:rPr>
              <a:t>saluran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sibuk</a:t>
            </a:r>
            <a:r>
              <a:rPr lang="id-ID" sz="2000" dirty="0">
                <a:cs typeface="Arial" charset="0"/>
              </a:rPr>
              <a:t>		</a:t>
            </a:r>
            <a:r>
              <a:rPr lang="en-US" sz="2000" dirty="0">
                <a:cs typeface="Arial" charset="0"/>
              </a:rPr>
              <a:t>	</a:t>
            </a:r>
          </a:p>
          <a:p>
            <a:pPr lvl="1"/>
            <a:r>
              <a:rPr lang="en-US" sz="2000" dirty="0" err="1">
                <a:cs typeface="Arial" charset="0"/>
              </a:rPr>
              <a:t>Probabilitas</a:t>
            </a:r>
            <a:r>
              <a:rPr lang="en-US" sz="2000" dirty="0">
                <a:cs typeface="Arial" charset="0"/>
              </a:rPr>
              <a:t> blocking</a:t>
            </a:r>
          </a:p>
          <a:p>
            <a:pPr lvl="1"/>
            <a:r>
              <a:rPr lang="en-US" sz="2000" dirty="0">
                <a:cs typeface="Arial" charset="0"/>
              </a:rPr>
              <a:t>Call Congestion</a:t>
            </a:r>
          </a:p>
          <a:p>
            <a:pPr lvl="1"/>
            <a:r>
              <a:rPr lang="en-US" sz="2000" dirty="0">
                <a:cs typeface="Arial" charset="0"/>
              </a:rPr>
              <a:t>Time Congestion</a:t>
            </a:r>
          </a:p>
        </p:txBody>
      </p:sp>
    </p:spTree>
    <p:extLst>
      <p:ext uri="{BB962C8B-B14F-4D97-AF65-F5344CB8AC3E}">
        <p14:creationId xmlns:p14="http://schemas.microsoft.com/office/powerpoint/2010/main" val="14685395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625</TotalTime>
  <Words>435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Trebuchet MS</vt:lpstr>
      <vt:lpstr>Theme TekDig</vt:lpstr>
      <vt:lpstr>Equation</vt:lpstr>
      <vt:lpstr>Distribusi Engset dan Binomial</vt:lpstr>
      <vt:lpstr>SOAL</vt:lpstr>
      <vt:lpstr>Model Binomial</vt:lpstr>
      <vt:lpstr>Asumsi Model BINOMIAL</vt:lpstr>
      <vt:lpstr>Distribusi Engset dan Binomial</vt:lpstr>
      <vt:lpstr>BINOMIAL (BERNOULLI)</vt:lpstr>
      <vt:lpstr>Formula Binomial</vt:lpstr>
      <vt:lpstr>Distribusi Engset dan Binomial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ibnu asror</cp:lastModifiedBy>
  <cp:revision>59</cp:revision>
  <dcterms:created xsi:type="dcterms:W3CDTF">2016-08-16T08:15:10Z</dcterms:created>
  <dcterms:modified xsi:type="dcterms:W3CDTF">2020-09-03T13:22:01Z</dcterms:modified>
</cp:coreProperties>
</file>