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9" r:id="rId2"/>
    <p:sldId id="465" r:id="rId3"/>
    <p:sldId id="466" r:id="rId4"/>
    <p:sldId id="468" r:id="rId5"/>
    <p:sldId id="455" r:id="rId6"/>
    <p:sldId id="415" r:id="rId7"/>
    <p:sldId id="416" r:id="rId8"/>
    <p:sldId id="462" r:id="rId9"/>
    <p:sldId id="469" r:id="rId10"/>
    <p:sldId id="470" r:id="rId11"/>
    <p:sldId id="474" r:id="rId12"/>
    <p:sldId id="476" r:id="rId13"/>
    <p:sldId id="477" r:id="rId14"/>
    <p:sldId id="478" r:id="rId15"/>
    <p:sldId id="493" r:id="rId16"/>
    <p:sldId id="471" r:id="rId17"/>
    <p:sldId id="481" r:id="rId18"/>
    <p:sldId id="480" r:id="rId19"/>
    <p:sldId id="482" r:id="rId20"/>
    <p:sldId id="484" r:id="rId21"/>
    <p:sldId id="483" r:id="rId22"/>
    <p:sldId id="486" r:id="rId23"/>
    <p:sldId id="485" r:id="rId24"/>
    <p:sldId id="487" r:id="rId25"/>
    <p:sldId id="488" r:id="rId26"/>
    <p:sldId id="265" r:id="rId2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>
      <p:cViewPr varScale="1">
        <p:scale>
          <a:sx n="66" d="100"/>
          <a:sy n="66" d="100"/>
        </p:scale>
        <p:origin x="124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15FB-B3BC-4EFF-A7BF-4803BA26EAA9}" type="datetimeFigureOut">
              <a:rPr lang="id-ID" smtClean="0"/>
              <a:pPr/>
              <a:t>03/09/2020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098A7-E9CA-4116-91C3-0ABD569D392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40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802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710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093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Access level :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berbeda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098A7-E9CA-4116-91C3-0ABD569D3929}" type="slidenum">
              <a:rPr lang="id-ID" smtClean="0"/>
              <a:pPr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051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Connection level :mathematical modeling in the sections 2.8.1 and 3.8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Paket</a:t>
            </a:r>
            <a:r>
              <a:rPr lang="en-US" dirty="0"/>
              <a:t> IP </a:t>
            </a:r>
            <a:r>
              <a:rPr lang="en-US" dirty="0" err="1"/>
              <a:t>berisi</a:t>
            </a:r>
            <a:r>
              <a:rPr lang="en-US" dirty="0"/>
              <a:t> TCP </a:t>
            </a:r>
            <a:r>
              <a:rPr lang="en-US" dirty="0" err="1"/>
              <a:t>segmen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UDP datagram yang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 di level </a:t>
            </a:r>
            <a:r>
              <a:rPr lang="en-US" dirty="0" err="1"/>
              <a:t>koneksi</a:t>
            </a:r>
            <a:r>
              <a:rPr lang="en-US" dirty="0"/>
              <a:t>. </a:t>
            </a:r>
            <a:r>
              <a:rPr lang="en-ID" sz="1200" dirty="0" err="1"/>
              <a:t>matematika</a:t>
            </a:r>
            <a:r>
              <a:rPr lang="en-ID" sz="1200" dirty="0"/>
              <a:t> model on-off di </a:t>
            </a:r>
            <a:r>
              <a:rPr lang="en-ID" sz="1200" dirty="0" err="1"/>
              <a:t>bab</a:t>
            </a:r>
            <a:r>
              <a:rPr lang="en-ID" sz="1200" dirty="0"/>
              <a:t> 3.4.3</a:t>
            </a:r>
          </a:p>
          <a:p>
            <a:pPr marL="0" indent="0">
              <a:buNone/>
            </a:pPr>
            <a:r>
              <a:rPr lang="en-ID" sz="1200" dirty="0"/>
              <a:t>6. Packet level :</a:t>
            </a:r>
            <a:r>
              <a:rPr lang="en-US" sz="1200" dirty="0"/>
              <a:t>mathematical of multifractal models, in section 3.8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098A7-E9CA-4116-91C3-0ABD569D3929}" type="slidenum">
              <a:rPr lang="id-ID" smtClean="0"/>
              <a:pPr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19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098A7-E9CA-4116-91C3-0ABD569D3929}" type="slidenum">
              <a:rPr lang="id-ID" smtClean="0"/>
              <a:pPr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851478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3" Target="../media/image3.jpeg" Type="http://schemas.openxmlformats.org/officeDocument/2006/relationships/image"/><Relationship Id="rId2" Target="../media/image2.jpeg" Type="http://schemas.openxmlformats.org/officeDocument/2006/relationships/image"/><Relationship Id="rId1" Target="../slideMasters/slideMaster1.xml" Type="http://schemas.openxmlformats.org/officeDocument/2006/relationships/slideMaster"/><Relationship Id="rId6" Target="../media/image6.png" Type="http://schemas.openxmlformats.org/officeDocument/2006/relationships/image"/><Relationship Id="rId5" Target="../media/image5.jpeg" Type="http://schemas.openxmlformats.org/officeDocument/2006/relationships/image"/><Relationship Id="rId4" Target="../media/image4.jpeg" Type="http://schemas.openxmlformats.org/officeDocument/2006/relationships/image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X60\Pictures\IMG_0007_21-copy-810x426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65"/>
          <a:stretch/>
        </p:blipFill>
        <p:spPr bwMode="auto">
          <a:xfrm>
            <a:off x="235114" y="2474799"/>
            <a:ext cx="4840942" cy="4349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id-ID" altLang="id-ID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338138" y="404664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S</a:t>
            </a: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1</a:t>
            </a:r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id-ID" sz="2000" dirty="0" err="1">
                <a:solidFill>
                  <a:schemeClr val="bg1"/>
                </a:solidFill>
                <a:ea typeface="ＭＳ Ｐゴシック" pitchFamily="34" charset="-128"/>
              </a:rPr>
              <a:t>Teknik</a:t>
            </a:r>
            <a:r>
              <a:rPr lang="en-US" altLang="id-ID" sz="2000" baseline="0" dirty="0">
                <a:solidFill>
                  <a:schemeClr val="bg1"/>
                </a:solidFill>
                <a:ea typeface="ＭＳ Ｐゴシック" pitchFamily="34" charset="-128"/>
              </a:rPr>
              <a:t> Telekomunikasi</a:t>
            </a:r>
            <a:br>
              <a:rPr lang="de-DE" altLang="id-ID" sz="2000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Fakultas Teknik Elektro</a:t>
            </a:r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281749" y="1988840"/>
            <a:ext cx="6856413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altLang="id-ID" sz="1800">
                <a:ea typeface="ＭＳ Ｐゴシック" pitchFamily="34" charset="-128"/>
              </a:rPr>
              <a:t>SISTEM</a:t>
            </a:r>
            <a:r>
              <a:rPr lang="en-ID" altLang="id-ID" sz="1800" baseline="0">
                <a:ea typeface="ＭＳ Ｐゴシック" pitchFamily="34" charset="-128"/>
              </a:rPr>
              <a:t> ANTRIAN</a:t>
            </a:r>
            <a:r>
              <a:rPr lang="id-ID" altLang="id-ID" sz="1800">
                <a:ea typeface="ＭＳ Ｐゴシック" pitchFamily="34" charset="-128"/>
              </a:rPr>
              <a:t> </a:t>
            </a:r>
            <a:r>
              <a:rPr lang="id-ID" altLang="id-ID" sz="1800" dirty="0">
                <a:ea typeface="ＭＳ Ｐゴシック" pitchFamily="34" charset="-128"/>
              </a:rPr>
              <a:t>| TTH3J3 | Kur</a:t>
            </a:r>
            <a:r>
              <a:rPr lang="id-ID" altLang="id-ID" sz="1800">
                <a:ea typeface="ＭＳ Ｐゴシック" pitchFamily="34" charset="-128"/>
              </a:rPr>
              <a:t>. 20</a:t>
            </a:r>
            <a:r>
              <a:rPr lang="en-ID" altLang="id-ID" sz="1800">
                <a:ea typeface="ＭＳ Ｐゴシック" pitchFamily="34" charset="-128"/>
              </a:rPr>
              <a:t>20</a:t>
            </a:r>
            <a:r>
              <a:rPr lang="id-ID" altLang="id-ID" sz="1800">
                <a:ea typeface="ＭＳ Ｐゴシック" pitchFamily="34" charset="-128"/>
              </a:rPr>
              <a:t> | 20</a:t>
            </a:r>
            <a:r>
              <a:rPr lang="en-ID" altLang="id-ID" sz="1800">
                <a:ea typeface="ＭＳ Ｐゴシック" pitchFamily="34" charset="-128"/>
              </a:rPr>
              <a:t>20</a:t>
            </a:r>
            <a:r>
              <a:rPr lang="id-ID" altLang="id-ID" sz="1800">
                <a:ea typeface="ＭＳ Ｐゴシック" pitchFamily="34" charset="-128"/>
              </a:rPr>
              <a:t>/20</a:t>
            </a:r>
            <a:r>
              <a:rPr lang="en-ID" altLang="id-ID" sz="1800">
                <a:ea typeface="ＭＳ Ｐゴシック" pitchFamily="34" charset="-128"/>
              </a:rPr>
              <a:t>21</a:t>
            </a:r>
            <a:endParaRPr lang="de-DE" altLang="id-ID" sz="1800" dirty="0">
              <a:ea typeface="ＭＳ Ｐゴシック" pitchFamily="34" charset="-128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8946" y="332656"/>
            <a:ext cx="1712912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4860" y="2753023"/>
            <a:ext cx="1436998" cy="1786753"/>
          </a:xfrm>
          <a:prstGeom prst="rect">
            <a:avLst/>
          </a:prstGeom>
        </p:spPr>
      </p:pic>
      <p:sp>
        <p:nvSpPr>
          <p:cNvPr id="15" name="Titel 1"/>
          <p:cNvSpPr txBox="1">
            <a:spLocks/>
          </p:cNvSpPr>
          <p:nvPr userDrawn="1"/>
        </p:nvSpPr>
        <p:spPr bwMode="auto">
          <a:xfrm>
            <a:off x="362717" y="1170626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254" y="2732263"/>
            <a:ext cx="2203050" cy="18620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254" y="4869160"/>
            <a:ext cx="3810838" cy="17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8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7E14-2FCE-4D03-B5BD-C7E6DC0C0336}" type="datetimeFigureOut">
              <a:rPr lang="id-ID" smtClean="0"/>
              <a:pPr/>
              <a:t>03/09/2020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3FB-08BB-4E59-8FE7-77DD629BD1D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5174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33300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498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3608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77377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70968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52507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815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316097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155387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476672"/>
            <a:ext cx="6085911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3110" y="388285"/>
            <a:ext cx="2340000" cy="6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7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<Relationships xmlns="http://schemas.openxmlformats.org/package/2006/relationships"><Relationship Id="rId2" Target="../media/image10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 ?><Relationships xmlns="http://schemas.openxmlformats.org/package/2006/relationships"><Relationship Id="rId3" Target="../media/image15.jpeg" Type="http://schemas.openxmlformats.org/officeDocument/2006/relationships/image"/><Relationship Id="rId2" Target="../media/image1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38138" y="1083991"/>
            <a:ext cx="6734175" cy="90484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IP TRAFFIC INTRODUCTION</a:t>
            </a:r>
            <a:endParaRPr lang="id-ID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55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2314-106F-4C39-B081-0981E061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000" b="1" dirty="0"/>
              <a:t>NETWORK/INTERNETWORK LAYER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F5C0-CAFE-447F-8C14-D99688B3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2000" dirty="0"/>
              <a:t>Di layer network, </a:t>
            </a:r>
            <a:r>
              <a:rPr lang="en-ID" sz="2000" dirty="0" err="1"/>
              <a:t>protokol</a:t>
            </a:r>
            <a:r>
              <a:rPr lang="en-ID" sz="2000" dirty="0"/>
              <a:t> </a:t>
            </a:r>
            <a:r>
              <a:rPr lang="en-ID" sz="2000" dirty="0" err="1"/>
              <a:t>utama</a:t>
            </a:r>
            <a:r>
              <a:rPr lang="en-ID" sz="2000" dirty="0"/>
              <a:t> yang </a:t>
            </a:r>
            <a:r>
              <a:rPr lang="en-ID" sz="2000" dirty="0" err="1"/>
              <a:t>didefinisikan</a:t>
            </a:r>
            <a:r>
              <a:rPr lang="en-ID" sz="2000" dirty="0"/>
              <a:t> oleh TCP / IP </a:t>
            </a:r>
            <a:r>
              <a:rPr lang="en-ID" sz="2000" dirty="0" err="1"/>
              <a:t>adalah</a:t>
            </a:r>
            <a:r>
              <a:rPr lang="en-ID" sz="2000" dirty="0"/>
              <a:t> Internetworking Protocol (IP), dan </a:t>
            </a:r>
            <a:r>
              <a:rPr lang="en-ID" sz="2000" dirty="0" err="1"/>
              <a:t>beberapa</a:t>
            </a:r>
            <a:r>
              <a:rPr lang="en-ID" sz="2000" dirty="0"/>
              <a:t> protocol </a:t>
            </a:r>
            <a:r>
              <a:rPr lang="en-ID" sz="2000" dirty="0" err="1"/>
              <a:t>pendukung</a:t>
            </a:r>
            <a:r>
              <a:rPr lang="en-ID" sz="2000" dirty="0"/>
              <a:t> </a:t>
            </a:r>
            <a:r>
              <a:rPr lang="en-ID" sz="2000" dirty="0" err="1"/>
              <a:t>lainnya</a:t>
            </a:r>
            <a:r>
              <a:rPr lang="en-ID" sz="2000" dirty="0"/>
              <a:t> </a:t>
            </a:r>
            <a:r>
              <a:rPr lang="en-ID" sz="2000" dirty="0" err="1"/>
              <a:t>misal</a:t>
            </a:r>
            <a:r>
              <a:rPr lang="en-ID" sz="2000" dirty="0"/>
              <a:t> ARP, RARP, ICMP, IGMP</a:t>
            </a:r>
          </a:p>
          <a:p>
            <a:pPr algn="just"/>
            <a:r>
              <a:rPr lang="en-ID" sz="2000" dirty="0" err="1"/>
              <a:t>Informasi</a:t>
            </a:r>
            <a:r>
              <a:rPr lang="en-ID" sz="2000" dirty="0"/>
              <a:t> yang </a:t>
            </a:r>
            <a:r>
              <a:rPr lang="en-ID" sz="2000" dirty="0" err="1"/>
              <a:t>dipertukarkan</a:t>
            </a:r>
            <a:r>
              <a:rPr lang="en-ID" sz="2000" dirty="0"/>
              <a:t> dan </a:t>
            </a:r>
            <a:r>
              <a:rPr lang="en-ID" sz="2000" dirty="0" err="1"/>
              <a:t>dievaluasi</a:t>
            </a:r>
            <a:r>
              <a:rPr lang="en-ID" sz="2000" dirty="0"/>
              <a:t> </a:t>
            </a:r>
            <a:r>
              <a:rPr lang="en-ID" sz="2000" dirty="0" err="1"/>
              <a:t>disebut</a:t>
            </a:r>
            <a:r>
              <a:rPr lang="en-ID" sz="2000" dirty="0"/>
              <a:t> </a:t>
            </a:r>
            <a:r>
              <a:rPr lang="en-ID" sz="2000" dirty="0" err="1"/>
              <a:t>paket</a:t>
            </a:r>
            <a:r>
              <a:rPr lang="en-ID" sz="2000" dirty="0"/>
              <a:t> IP</a:t>
            </a:r>
          </a:p>
          <a:p>
            <a:pPr algn="just"/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paket</a:t>
            </a:r>
            <a:r>
              <a:rPr lang="en-US" sz="2000" dirty="0"/>
              <a:t> IP </a:t>
            </a:r>
            <a:r>
              <a:rPr lang="en-US" sz="2000" dirty="0" err="1"/>
              <a:t>membawa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lengkap</a:t>
            </a:r>
            <a:r>
              <a:rPr lang="en-US" sz="2000" dirty="0"/>
              <a:t> yang </a:t>
            </a:r>
            <a:r>
              <a:rPr lang="en-US" sz="2000" dirty="0" err="1"/>
              <a:t>dibutuhkan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proses routing, </a:t>
            </a:r>
            <a:r>
              <a:rPr lang="en-US" sz="2000" dirty="0" err="1"/>
              <a:t>sehingga</a:t>
            </a:r>
            <a:r>
              <a:rPr lang="en-US" sz="2000" dirty="0"/>
              <a:t> router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meneruskan</a:t>
            </a:r>
            <a:r>
              <a:rPr lang="en-US" sz="2000" dirty="0"/>
              <a:t>  </a:t>
            </a:r>
            <a:r>
              <a:rPr lang="en-US" sz="2000" dirty="0" err="1"/>
              <a:t>paket</a:t>
            </a:r>
            <a:r>
              <a:rPr lang="en-US" sz="2000" dirty="0"/>
              <a:t> IP </a:t>
            </a:r>
            <a:r>
              <a:rPr lang="en-US" sz="2000" dirty="0" err="1"/>
              <a:t>ke</a:t>
            </a:r>
            <a:r>
              <a:rPr lang="en-US" sz="2000" dirty="0"/>
              <a:t> router optimal </a:t>
            </a:r>
            <a:r>
              <a:rPr lang="en-US" sz="2000" dirty="0" err="1"/>
              <a:t>selanjutnya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penerima</a:t>
            </a:r>
            <a:endParaRPr lang="en-US" sz="2000" dirty="0"/>
          </a:p>
          <a:p>
            <a:pPr algn="just"/>
            <a:r>
              <a:rPr lang="en-US" sz="2000" dirty="0" err="1"/>
              <a:t>Setiap</a:t>
            </a:r>
            <a:r>
              <a:rPr lang="en-US" sz="2000" dirty="0"/>
              <a:t> router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memecah</a:t>
            </a:r>
            <a:r>
              <a:rPr lang="en-US" sz="2000" dirty="0"/>
              <a:t> </a:t>
            </a:r>
            <a:r>
              <a:rPr lang="en-US" sz="2000" dirty="0" err="1"/>
              <a:t>paket</a:t>
            </a:r>
            <a:r>
              <a:rPr lang="en-US" sz="2000" dirty="0"/>
              <a:t> IP, </a:t>
            </a:r>
            <a:r>
              <a:rPr lang="en-US" sz="2000" dirty="0" err="1"/>
              <a:t>jika</a:t>
            </a:r>
            <a:r>
              <a:rPr lang="en-US" sz="2000" dirty="0"/>
              <a:t> link </a:t>
            </a:r>
            <a:r>
              <a:rPr lang="en-US" sz="2000" dirty="0" err="1"/>
              <a:t>selanjutnya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memungkinkan</a:t>
            </a:r>
            <a:r>
              <a:rPr lang="en-US" sz="2000" dirty="0"/>
              <a:t> </a:t>
            </a:r>
            <a:r>
              <a:rPr lang="en-US" sz="2000" dirty="0" err="1"/>
              <a:t>pengiriman</a:t>
            </a:r>
            <a:r>
              <a:rPr lang="en-US" sz="2000" dirty="0"/>
              <a:t> unit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, dan proses de-</a:t>
            </a:r>
            <a:r>
              <a:rPr lang="en-US" sz="2000" dirty="0" err="1"/>
              <a:t>fragmentasi</a:t>
            </a:r>
            <a:r>
              <a:rPr lang="en-US" sz="2000" dirty="0"/>
              <a:t> </a:t>
            </a:r>
            <a:r>
              <a:rPr lang="en-US" sz="2000" dirty="0" err="1"/>
              <a:t>paket</a:t>
            </a:r>
            <a:r>
              <a:rPr lang="en-US" sz="2000" dirty="0"/>
              <a:t> IP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di </a:t>
            </a:r>
            <a:r>
              <a:rPr lang="en-US" sz="2000" dirty="0" err="1"/>
              <a:t>penerima</a:t>
            </a:r>
            <a:endParaRPr lang="en-US" sz="2000" dirty="0"/>
          </a:p>
          <a:p>
            <a:pPr algn="just"/>
            <a:r>
              <a:rPr lang="en-US" sz="2000" dirty="0" err="1"/>
              <a:t>Ukuran</a:t>
            </a:r>
            <a:r>
              <a:rPr lang="en-US" sz="2000" dirty="0"/>
              <a:t> </a:t>
            </a:r>
            <a:r>
              <a:rPr lang="en-US" sz="2000" dirty="0" err="1"/>
              <a:t>paket</a:t>
            </a:r>
            <a:r>
              <a:rPr lang="en-US" sz="2000" dirty="0"/>
              <a:t> </a:t>
            </a:r>
            <a:r>
              <a:rPr lang="en-US" sz="2000" dirty="0" err="1"/>
              <a:t>maksimum</a:t>
            </a:r>
            <a:r>
              <a:rPr lang="en-US" sz="2000" dirty="0"/>
              <a:t> (MTU=Maximum Transmission Unit)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ditentukan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menghindari</a:t>
            </a:r>
            <a:r>
              <a:rPr lang="en-US" sz="2000" dirty="0"/>
              <a:t> </a:t>
            </a:r>
            <a:r>
              <a:rPr lang="en-US" sz="2000" dirty="0" err="1"/>
              <a:t>fragmentasi</a:t>
            </a:r>
            <a:r>
              <a:rPr lang="en-US" sz="2000" dirty="0"/>
              <a:t>, </a:t>
            </a:r>
            <a:r>
              <a:rPr lang="en-US" sz="2000" dirty="0" err="1"/>
              <a:t>misal</a:t>
            </a:r>
            <a:r>
              <a:rPr lang="en-US" sz="2000" dirty="0"/>
              <a:t>: 1500 byte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ukuran</a:t>
            </a:r>
            <a:r>
              <a:rPr lang="en-US" sz="2000" dirty="0"/>
              <a:t> frame </a:t>
            </a:r>
            <a:r>
              <a:rPr lang="en-US" sz="2000" dirty="0" err="1"/>
              <a:t>maksimum</a:t>
            </a:r>
            <a:r>
              <a:rPr lang="en-US" sz="2000" dirty="0"/>
              <a:t> Ethernet.</a:t>
            </a:r>
          </a:p>
          <a:p>
            <a:pPr algn="just"/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2E70-75A9-41A1-A113-C55585260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id-ID" dirty="0"/>
              <a:t>|S1 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4A0E3-61CC-43C1-B1E1-F9BB216BD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744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2314-106F-4C39-B081-0981E061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000" b="1" dirty="0"/>
              <a:t> LAYER TRANSPORT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F5C0-CAFE-447F-8C14-D99688B3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2000" dirty="0" err="1"/>
              <a:t>Protokol</a:t>
            </a:r>
            <a:r>
              <a:rPr lang="en-ID" sz="2000" dirty="0"/>
              <a:t> transport </a:t>
            </a:r>
            <a:r>
              <a:rPr lang="en-ID" sz="2000" dirty="0" err="1"/>
              <a:t>beroperasi</a:t>
            </a:r>
            <a:r>
              <a:rPr lang="en-ID" sz="2000" dirty="0"/>
              <a:t>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eksklusif</a:t>
            </a:r>
            <a:r>
              <a:rPr lang="en-ID" sz="2000" dirty="0"/>
              <a:t> </a:t>
            </a:r>
            <a:r>
              <a:rPr lang="en-ID" sz="2000" dirty="0" err="1"/>
              <a:t>antara</a:t>
            </a:r>
            <a:r>
              <a:rPr lang="en-ID" sz="2000" dirty="0"/>
              <a:t> </a:t>
            </a:r>
            <a:r>
              <a:rPr lang="en-ID" sz="2000" dirty="0" err="1"/>
              <a:t>sistem</a:t>
            </a:r>
            <a:r>
              <a:rPr lang="en-ID" sz="2000" dirty="0"/>
              <a:t> </a:t>
            </a:r>
            <a:r>
              <a:rPr lang="en-ID" sz="2000" dirty="0" err="1"/>
              <a:t>akhir</a:t>
            </a:r>
            <a:r>
              <a:rPr lang="en-ID" sz="2000" dirty="0"/>
              <a:t> dan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terganggu</a:t>
            </a:r>
            <a:r>
              <a:rPr lang="en-ID" sz="2000" dirty="0"/>
              <a:t> oleh router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komponen</a:t>
            </a:r>
            <a:r>
              <a:rPr lang="en-ID" sz="2000" dirty="0"/>
              <a:t> </a:t>
            </a:r>
            <a:r>
              <a:rPr lang="en-ID" sz="2000" dirty="0" err="1"/>
              <a:t>jaringan</a:t>
            </a:r>
            <a:r>
              <a:rPr lang="en-ID" sz="2000" dirty="0"/>
              <a:t> </a:t>
            </a:r>
            <a:r>
              <a:rPr lang="en-ID" sz="2000" dirty="0" err="1"/>
              <a:t>lainnya</a:t>
            </a:r>
            <a:endParaRPr lang="en-ID" sz="2000" dirty="0"/>
          </a:p>
          <a:p>
            <a:pPr algn="just"/>
            <a:r>
              <a:rPr lang="en-ID" sz="2000" dirty="0"/>
              <a:t>Pada TCP/IP protocol stack </a:t>
            </a:r>
            <a:r>
              <a:rPr lang="en-ID" sz="2000" dirty="0" err="1"/>
              <a:t>mendefinisikan</a:t>
            </a:r>
            <a:r>
              <a:rPr lang="en-ID" sz="2000" dirty="0"/>
              <a:t> protocol di layer transport: Transmission Control Protocol (TCP) dan User Datagram Protocol (UDP)</a:t>
            </a:r>
          </a:p>
          <a:p>
            <a:pPr algn="just"/>
            <a:r>
              <a:rPr lang="en-ID" sz="2000" dirty="0"/>
              <a:t>UDP </a:t>
            </a:r>
            <a:r>
              <a:rPr lang="en-ID" sz="2000" dirty="0" err="1"/>
              <a:t>bersifat</a:t>
            </a:r>
            <a:r>
              <a:rPr lang="en-ID" sz="2000" dirty="0"/>
              <a:t> un-reliable,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bertujuan</a:t>
            </a:r>
            <a:r>
              <a:rPr lang="en-ID" sz="2000" dirty="0"/>
              <a:t> </a:t>
            </a:r>
            <a:r>
              <a:rPr lang="en-ID" sz="2000" dirty="0" err="1"/>
              <a:t>menyampaikan</a:t>
            </a:r>
            <a:r>
              <a:rPr lang="en-ID" sz="2000" dirty="0"/>
              <a:t> proses </a:t>
            </a:r>
            <a:r>
              <a:rPr lang="en-ID" sz="2000" dirty="0" err="1"/>
              <a:t>komunikasi</a:t>
            </a:r>
            <a:r>
              <a:rPr lang="en-ID" sz="2000" dirty="0"/>
              <a:t> </a:t>
            </a:r>
            <a:r>
              <a:rPr lang="en-ID" sz="2000" dirty="0" err="1"/>
              <a:t>antar</a:t>
            </a:r>
            <a:r>
              <a:rPr lang="en-ID" sz="2000" dirty="0"/>
              <a:t> host, dan </a:t>
            </a:r>
            <a:r>
              <a:rPr lang="en-ID" sz="2000" dirty="0" err="1"/>
              <a:t>mengidentifikasi</a:t>
            </a:r>
            <a:r>
              <a:rPr lang="en-ID" sz="2000" dirty="0"/>
              <a:t> </a:t>
            </a:r>
            <a:r>
              <a:rPr lang="en-ID" sz="2000" dirty="0" err="1"/>
              <a:t>kesalahan</a:t>
            </a:r>
            <a:r>
              <a:rPr lang="en-ID" sz="2000" dirty="0"/>
              <a:t> </a:t>
            </a:r>
            <a:r>
              <a:rPr lang="en-ID" sz="2000" dirty="0" err="1"/>
              <a:t>transmisi</a:t>
            </a:r>
            <a:r>
              <a:rPr lang="en-ID" sz="2000" dirty="0"/>
              <a:t>. PDU </a:t>
            </a:r>
            <a:r>
              <a:rPr lang="en-ID" sz="2000" dirty="0" err="1"/>
              <a:t>dikirimkan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UDP </a:t>
            </a:r>
            <a:r>
              <a:rPr lang="en-ID" sz="2000" dirty="0" err="1"/>
              <a:t>disebut</a:t>
            </a:r>
            <a:r>
              <a:rPr lang="en-ID" sz="2000" dirty="0"/>
              <a:t> UDP datagram</a:t>
            </a:r>
          </a:p>
          <a:p>
            <a:pPr algn="just"/>
            <a:r>
              <a:rPr lang="en-ID" sz="2000" dirty="0"/>
              <a:t>TCP </a:t>
            </a:r>
            <a:r>
              <a:rPr lang="en-ID" sz="2000" dirty="0" err="1"/>
              <a:t>bersifat</a:t>
            </a:r>
            <a:r>
              <a:rPr lang="en-ID" sz="2000" dirty="0"/>
              <a:t> reliable, </a:t>
            </a:r>
            <a:r>
              <a:rPr lang="en-ID" sz="2000" dirty="0" err="1"/>
              <a:t>artinya</a:t>
            </a:r>
            <a:r>
              <a:rPr lang="en-ID" sz="2000" dirty="0"/>
              <a:t> </a:t>
            </a:r>
            <a:r>
              <a:rPr lang="en-ID" sz="2000" dirty="0" err="1"/>
              <a:t>transmisi</a:t>
            </a:r>
            <a:r>
              <a:rPr lang="en-ID" sz="2000" dirty="0"/>
              <a:t> data </a:t>
            </a:r>
            <a:r>
              <a:rPr lang="en-ID" sz="2000" dirty="0" err="1"/>
              <a:t>lengkap</a:t>
            </a:r>
            <a:r>
              <a:rPr lang="en-ID" sz="2000" dirty="0"/>
              <a:t>, </a:t>
            </a:r>
            <a:r>
              <a:rPr lang="en-ID" sz="2000" dirty="0" err="1"/>
              <a:t>benar</a:t>
            </a:r>
            <a:r>
              <a:rPr lang="en-ID" sz="2000" dirty="0"/>
              <a:t>, dan </a:t>
            </a:r>
            <a:r>
              <a:rPr lang="en-ID" sz="2000" dirty="0" err="1"/>
              <a:t>terjamin</a:t>
            </a:r>
            <a:r>
              <a:rPr lang="en-ID" sz="2000" dirty="0"/>
              <a:t> </a:t>
            </a:r>
            <a:r>
              <a:rPr lang="en-ID" sz="2000" dirty="0" err="1"/>
              <a:t>sampai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penerima</a:t>
            </a:r>
            <a:r>
              <a:rPr lang="en-ID" sz="2000" dirty="0"/>
              <a:t>. TCP </a:t>
            </a:r>
            <a:r>
              <a:rPr lang="en-ID" sz="2000" dirty="0" err="1"/>
              <a:t>mengenal</a:t>
            </a:r>
            <a:r>
              <a:rPr lang="en-ID" sz="2000" dirty="0"/>
              <a:t> </a:t>
            </a:r>
            <a:r>
              <a:rPr lang="en-ID" sz="2000" dirty="0" err="1"/>
              <a:t>istilah</a:t>
            </a:r>
            <a:r>
              <a:rPr lang="en-ID" sz="2000" dirty="0"/>
              <a:t> ack (acknowledgement) dan time out </a:t>
            </a:r>
            <a:r>
              <a:rPr lang="en-ID" sz="2000" dirty="0" err="1"/>
              <a:t>untuk</a:t>
            </a:r>
            <a:r>
              <a:rPr lang="en-ID" sz="2000" dirty="0"/>
              <a:t> proses set-up </a:t>
            </a:r>
            <a:r>
              <a:rPr lang="en-ID" sz="2000" dirty="0" err="1"/>
              <a:t>koneksi</a:t>
            </a:r>
            <a:r>
              <a:rPr lang="en-ID" sz="2000" dirty="0"/>
              <a:t> (three way handshake) dan </a:t>
            </a:r>
            <a:r>
              <a:rPr lang="en-ID" sz="2000" dirty="0" err="1"/>
              <a:t>pemutusan</a:t>
            </a:r>
            <a:r>
              <a:rPr lang="en-ID" sz="2000" dirty="0"/>
              <a:t> </a:t>
            </a:r>
            <a:r>
              <a:rPr lang="en-ID" sz="2000" dirty="0" err="1"/>
              <a:t>koneksi</a:t>
            </a:r>
            <a:r>
              <a:rPr lang="en-ID" sz="2000" dirty="0"/>
              <a:t> (four way close).</a:t>
            </a:r>
          </a:p>
          <a:p>
            <a:pPr algn="just"/>
            <a:r>
              <a:rPr lang="en-ID" sz="2000" dirty="0"/>
              <a:t>PDU </a:t>
            </a:r>
            <a:r>
              <a:rPr lang="en-ID" sz="2000" dirty="0" err="1"/>
              <a:t>dikirimkan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TCP </a:t>
            </a:r>
            <a:r>
              <a:rPr lang="en-ID" sz="2000" dirty="0" err="1"/>
              <a:t>disebut</a:t>
            </a:r>
            <a:r>
              <a:rPr lang="en-ID" sz="2000" dirty="0"/>
              <a:t> TCP segment</a:t>
            </a:r>
          </a:p>
          <a:p>
            <a:pPr algn="just"/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2E70-75A9-41A1-A113-C55585260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id-ID" dirty="0"/>
              <a:t>|S1 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4A0E3-61CC-43C1-B1E1-F9BB216BD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953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extLst>
              <a:ext uri="{FF2B5EF4-FFF2-40B4-BE49-F238E27FC236}">
                <a16:creationId xmlns:a16="http://schemas.microsoft.com/office/drawing/2014/main" id="{66EDFCAF-F465-4969-A2B3-4D3215703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824" y="1142405"/>
            <a:ext cx="5602159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350" b="1" dirty="0">
                <a:latin typeface="Times New Roman" panose="02020603050405020304" pitchFamily="18" charset="0"/>
              </a:rPr>
              <a:t>Figure 1.3  </a:t>
            </a:r>
            <a:r>
              <a:rPr lang="en-US" altLang="en-US" sz="1500" b="1" i="1" dirty="0" err="1">
                <a:latin typeface="Times New Roman" panose="02020603050405020304" pitchFamily="18" charset="0"/>
              </a:rPr>
              <a:t>Ilustrasi</a:t>
            </a:r>
            <a:r>
              <a:rPr lang="en-US" altLang="en-US" sz="1500" b="1" i="1" dirty="0">
                <a:latin typeface="Times New Roman" panose="02020603050405020304" pitchFamily="18" charset="0"/>
              </a:rPr>
              <a:t> Download </a:t>
            </a:r>
            <a:r>
              <a:rPr lang="en-US" altLang="en-US" sz="1500" b="1" i="1" dirty="0" err="1">
                <a:latin typeface="Times New Roman" panose="02020603050405020304" pitchFamily="18" charset="0"/>
              </a:rPr>
              <a:t>Objek</a:t>
            </a:r>
            <a:r>
              <a:rPr lang="en-US" altLang="en-US" sz="1500" b="1" i="1" dirty="0">
                <a:latin typeface="Times New Roman" panose="02020603050405020304" pitchFamily="18" charset="0"/>
              </a:rPr>
              <a:t> World Wide Web via TCP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4277187-53D1-485A-AB5B-7A42CE4D31A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5736" y="1844824"/>
            <a:ext cx="4233893" cy="33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2314-106F-4C39-B081-0981E061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000" b="1" dirty="0"/>
              <a:t> LAYER TRANSPORT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F5C0-CAFE-447F-8C14-D99688B3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2000" dirty="0"/>
              <a:t>Pada TCP,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aturan</a:t>
            </a:r>
            <a:r>
              <a:rPr lang="en-ID" sz="2000" dirty="0"/>
              <a:t> </a:t>
            </a:r>
            <a:r>
              <a:rPr lang="en-ID" sz="2000" dirty="0" err="1"/>
              <a:t>kecepatan</a:t>
            </a:r>
            <a:r>
              <a:rPr lang="en-ID" sz="2000" dirty="0"/>
              <a:t> data (data rate) </a:t>
            </a:r>
            <a:r>
              <a:rPr lang="en-ID" sz="2000" dirty="0" err="1"/>
              <a:t>dikenal</a:t>
            </a:r>
            <a:r>
              <a:rPr lang="en-ID" sz="2000" dirty="0"/>
              <a:t> 2 </a:t>
            </a:r>
            <a:r>
              <a:rPr lang="en-ID" sz="2000" dirty="0" err="1"/>
              <a:t>adaptif</a:t>
            </a:r>
            <a:r>
              <a:rPr lang="en-ID" sz="2000" dirty="0"/>
              <a:t> </a:t>
            </a:r>
            <a:r>
              <a:rPr lang="en-ID" sz="2000" dirty="0" err="1"/>
              <a:t>algoritma</a:t>
            </a:r>
            <a:r>
              <a:rPr lang="en-ID" sz="2000" dirty="0"/>
              <a:t>, </a:t>
            </a:r>
            <a:r>
              <a:rPr lang="en-ID" sz="2000" dirty="0" err="1"/>
              <a:t>yaitu</a:t>
            </a:r>
            <a:r>
              <a:rPr lang="en-ID" sz="2000" dirty="0"/>
              <a:t> flow control (</a:t>
            </a:r>
            <a:r>
              <a:rPr lang="en-ID" sz="2000" dirty="0" err="1"/>
              <a:t>mengatur</a:t>
            </a:r>
            <a:r>
              <a:rPr lang="en-ID" sz="2000" dirty="0"/>
              <a:t> </a:t>
            </a:r>
            <a:r>
              <a:rPr lang="en-ID" sz="2000" dirty="0" err="1"/>
              <a:t>aliran</a:t>
            </a:r>
            <a:r>
              <a:rPr lang="en-ID" sz="2000" dirty="0"/>
              <a:t> data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penerima</a:t>
            </a:r>
            <a:r>
              <a:rPr lang="en-ID" sz="2000" dirty="0"/>
              <a:t>) dan congestion control (</a:t>
            </a:r>
            <a:r>
              <a:rPr lang="en-ID" sz="2000" dirty="0" err="1"/>
              <a:t>menghindari</a:t>
            </a:r>
            <a:r>
              <a:rPr lang="en-ID" sz="2000" dirty="0"/>
              <a:t> flooding pada router/</a:t>
            </a:r>
            <a:r>
              <a:rPr lang="en-ID" sz="2000" dirty="0" err="1"/>
              <a:t>komponen</a:t>
            </a:r>
            <a:r>
              <a:rPr lang="en-ID" sz="2000" dirty="0"/>
              <a:t> </a:t>
            </a:r>
            <a:r>
              <a:rPr lang="en-ID" sz="2000" dirty="0" err="1"/>
              <a:t>jaringan</a:t>
            </a:r>
            <a:r>
              <a:rPr lang="en-ID" sz="2000" dirty="0"/>
              <a:t>)</a:t>
            </a:r>
          </a:p>
          <a:p>
            <a:pPr algn="just"/>
            <a:r>
              <a:rPr lang="en-ID" sz="2000" dirty="0"/>
              <a:t>Pada Flow control, </a:t>
            </a:r>
            <a:r>
              <a:rPr lang="en-ID" sz="2000" dirty="0" err="1"/>
              <a:t>penerima</a:t>
            </a:r>
            <a:r>
              <a:rPr lang="en-ID" sz="2000" dirty="0"/>
              <a:t> </a:t>
            </a:r>
            <a:r>
              <a:rPr lang="en-ID" sz="2000" dirty="0" err="1"/>
              <a:t>menginformasikan</a:t>
            </a:r>
            <a:r>
              <a:rPr lang="en-ID" sz="2000" dirty="0"/>
              <a:t> </a:t>
            </a:r>
            <a:r>
              <a:rPr lang="en-ID" sz="2000" dirty="0" err="1"/>
              <a:t>pengirim</a:t>
            </a:r>
            <a:r>
              <a:rPr lang="en-ID" sz="2000" dirty="0"/>
              <a:t> </a:t>
            </a:r>
            <a:r>
              <a:rPr lang="en-ID" sz="2000" dirty="0" err="1"/>
              <a:t>mengenai</a:t>
            </a:r>
            <a:r>
              <a:rPr lang="en-ID" sz="2000" dirty="0"/>
              <a:t> </a:t>
            </a:r>
            <a:r>
              <a:rPr lang="en-ID" sz="2000" dirty="0" err="1"/>
              <a:t>ukuran</a:t>
            </a:r>
            <a:r>
              <a:rPr lang="en-ID" sz="2000" dirty="0"/>
              <a:t> buffer </a:t>
            </a:r>
            <a:r>
              <a:rPr lang="en-ID" sz="2000" dirty="0" err="1"/>
              <a:t>penerima</a:t>
            </a:r>
            <a:r>
              <a:rPr lang="en-ID" sz="2000" dirty="0"/>
              <a:t> (receive window), </a:t>
            </a:r>
            <a:r>
              <a:rPr lang="en-ID" sz="2000" dirty="0" err="1"/>
              <a:t>artinya</a:t>
            </a:r>
            <a:r>
              <a:rPr lang="en-ID" sz="2000" dirty="0"/>
              <a:t> </a:t>
            </a:r>
            <a:r>
              <a:rPr lang="en-ID" sz="2000" dirty="0" err="1"/>
              <a:t>pengirim</a:t>
            </a:r>
            <a:r>
              <a:rPr lang="en-ID" sz="2000" dirty="0"/>
              <a:t> </a:t>
            </a:r>
            <a:r>
              <a:rPr lang="en-ID" sz="2000" dirty="0" err="1"/>
              <a:t>diperbolehkan</a:t>
            </a:r>
            <a:r>
              <a:rPr lang="en-ID" sz="2000" dirty="0"/>
              <a:t>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konsekuen</a:t>
            </a:r>
            <a:r>
              <a:rPr lang="en-ID" sz="2000" dirty="0"/>
              <a:t> </a:t>
            </a:r>
            <a:r>
              <a:rPr lang="en-ID" sz="2000" dirty="0" err="1"/>
              <a:t>mengirimkan</a:t>
            </a:r>
            <a:r>
              <a:rPr lang="en-ID" sz="2000" dirty="0"/>
              <a:t>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kecil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byte receive window </a:t>
            </a:r>
            <a:r>
              <a:rPr lang="en-ID" sz="2000" dirty="0" err="1"/>
              <a:t>penerima</a:t>
            </a:r>
            <a:r>
              <a:rPr lang="en-ID" sz="2000" dirty="0"/>
              <a:t>, </a:t>
            </a:r>
            <a:r>
              <a:rPr lang="en-ID" sz="2000" dirty="0" err="1"/>
              <a:t>sehingga</a:t>
            </a:r>
            <a:r>
              <a:rPr lang="en-ID" sz="2000" dirty="0"/>
              <a:t> </a:t>
            </a:r>
            <a:r>
              <a:rPr lang="en-ID" sz="2000" dirty="0" err="1"/>
              <a:t>menjamin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terjadi</a:t>
            </a:r>
            <a:r>
              <a:rPr lang="en-ID" sz="2000" dirty="0"/>
              <a:t> overflow di </a:t>
            </a:r>
            <a:r>
              <a:rPr lang="en-ID" sz="2000" dirty="0" err="1"/>
              <a:t>penerima</a:t>
            </a:r>
            <a:r>
              <a:rPr lang="en-ID" sz="2000" dirty="0"/>
              <a:t>.</a:t>
            </a:r>
          </a:p>
          <a:p>
            <a:pPr algn="just"/>
            <a:r>
              <a:rPr lang="en-ID" sz="2000" dirty="0" err="1"/>
              <a:t>Paket</a:t>
            </a:r>
            <a:r>
              <a:rPr lang="en-ID" sz="2000" dirty="0"/>
              <a:t> loss </a:t>
            </a:r>
            <a:r>
              <a:rPr lang="en-ID" sz="2000" dirty="0" err="1"/>
              <a:t>terjadi</a:t>
            </a:r>
            <a:r>
              <a:rPr lang="en-ID" sz="2000" dirty="0"/>
              <a:t> </a:t>
            </a:r>
            <a:r>
              <a:rPr lang="en-ID" sz="2000" dirty="0" err="1"/>
              <a:t>disebabkan</a:t>
            </a:r>
            <a:r>
              <a:rPr lang="en-ID" sz="2000" dirty="0"/>
              <a:t> </a:t>
            </a:r>
            <a:r>
              <a:rPr lang="en-ID" sz="2000" dirty="0" err="1"/>
              <a:t>kongesti</a:t>
            </a:r>
            <a:r>
              <a:rPr lang="en-ID" sz="2000" dirty="0"/>
              <a:t> router </a:t>
            </a:r>
            <a:r>
              <a:rPr lang="en-ID" sz="2000" dirty="0" err="1"/>
              <a:t>atau</a:t>
            </a:r>
            <a:r>
              <a:rPr lang="en-ID" sz="2000" dirty="0"/>
              <a:t> link di </a:t>
            </a:r>
            <a:r>
              <a:rPr lang="en-ID" sz="2000" dirty="0" err="1"/>
              <a:t>jaringan</a:t>
            </a:r>
            <a:r>
              <a:rPr lang="en-ID" sz="2000" dirty="0"/>
              <a:t>.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menghindarinya</a:t>
            </a:r>
            <a:r>
              <a:rPr lang="en-ID" sz="2000" dirty="0"/>
              <a:t> </a:t>
            </a:r>
            <a:r>
              <a:rPr lang="en-ID" sz="2000" dirty="0" err="1"/>
              <a:t>saat</a:t>
            </a:r>
            <a:r>
              <a:rPr lang="en-ID" sz="2000" dirty="0"/>
              <a:t> TCP </a:t>
            </a:r>
            <a:r>
              <a:rPr lang="en-ID" sz="2000" dirty="0" err="1"/>
              <a:t>memulai</a:t>
            </a:r>
            <a:r>
              <a:rPr lang="en-ID" sz="2000" dirty="0"/>
              <a:t> </a:t>
            </a:r>
            <a:r>
              <a:rPr lang="en-ID" sz="2000" dirty="0" err="1"/>
              <a:t>transmisi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kecepatan</a:t>
            </a:r>
            <a:r>
              <a:rPr lang="en-ID" sz="2000" dirty="0"/>
              <a:t> </a:t>
            </a:r>
            <a:r>
              <a:rPr lang="en-ID" sz="2000" dirty="0" err="1"/>
              <a:t>transmisi</a:t>
            </a:r>
            <a:r>
              <a:rPr lang="en-ID" sz="2000" dirty="0"/>
              <a:t> </a:t>
            </a:r>
            <a:r>
              <a:rPr lang="en-ID" sz="2000" dirty="0" err="1"/>
              <a:t>rendah</a:t>
            </a:r>
            <a:r>
              <a:rPr lang="en-ID" sz="2000" dirty="0"/>
              <a:t>, </a:t>
            </a:r>
            <a:r>
              <a:rPr lang="en-ID" sz="2000" dirty="0" err="1"/>
              <a:t>lalu</a:t>
            </a:r>
            <a:r>
              <a:rPr lang="en-ID" sz="2000" dirty="0"/>
              <a:t> </a:t>
            </a:r>
            <a:r>
              <a:rPr lang="en-ID" sz="2000" dirty="0" err="1"/>
              <a:t>menaikkan</a:t>
            </a:r>
            <a:r>
              <a:rPr lang="en-ID" sz="2000" dirty="0"/>
              <a:t> rate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exponensial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batas</a:t>
            </a:r>
            <a:r>
              <a:rPr lang="en-ID" sz="2000" dirty="0"/>
              <a:t> </a:t>
            </a:r>
            <a:r>
              <a:rPr lang="en-ID" sz="2000" dirty="0" err="1"/>
              <a:t>tertentu</a:t>
            </a:r>
            <a:r>
              <a:rPr lang="en-ID" sz="2000" dirty="0"/>
              <a:t> (slow start phase) dan </a:t>
            </a:r>
            <a:r>
              <a:rPr lang="en-ID" sz="2000" dirty="0" err="1"/>
              <a:t>kemudian</a:t>
            </a:r>
            <a:r>
              <a:rPr lang="en-ID" sz="2000" dirty="0"/>
              <a:t> </a:t>
            </a:r>
            <a:r>
              <a:rPr lang="en-ID" sz="2000" dirty="0" err="1"/>
              <a:t>secara</a:t>
            </a:r>
            <a:r>
              <a:rPr lang="en-ID" sz="2000" dirty="0"/>
              <a:t> linear (congestion avoidance phase).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2E70-75A9-41A1-A113-C55585260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id-ID" dirty="0"/>
              <a:t>|S1 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4A0E3-61CC-43C1-B1E1-F9BB216BD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24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2314-106F-4C39-B081-0981E061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000" b="1" dirty="0"/>
              <a:t> LAYER APLIKASI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F5C0-CAFE-447F-8C14-D99688B3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latin typeface="Calibri (Body)"/>
              </a:rPr>
              <a:t>Layer </a:t>
            </a:r>
            <a:r>
              <a:rPr lang="en-US" sz="1800" dirty="0" err="1">
                <a:latin typeface="Calibri (Body)"/>
              </a:rPr>
              <a:t>aplikasi</a:t>
            </a:r>
            <a:r>
              <a:rPr lang="en-US" sz="1800" dirty="0">
                <a:latin typeface="Calibri (Body)"/>
              </a:rPr>
              <a:t> </a:t>
            </a:r>
            <a:r>
              <a:rPr lang="en-US" sz="1800" dirty="0" err="1">
                <a:latin typeface="Calibri (Body)"/>
              </a:rPr>
              <a:t>adalah</a:t>
            </a:r>
            <a:r>
              <a:rPr lang="en-US" sz="1800" dirty="0">
                <a:latin typeface="Calibri (Body)"/>
              </a:rPr>
              <a:t> layer </a:t>
            </a:r>
            <a:r>
              <a:rPr lang="en-US" sz="1800" dirty="0" err="1">
                <a:latin typeface="Calibri (Body)"/>
              </a:rPr>
              <a:t>terakhir</a:t>
            </a:r>
            <a:r>
              <a:rPr lang="en-US" sz="1800" dirty="0">
                <a:latin typeface="Calibri (Body)"/>
              </a:rPr>
              <a:t> </a:t>
            </a:r>
            <a:r>
              <a:rPr lang="en-US" sz="1800" dirty="0" err="1">
                <a:latin typeface="Calibri (Body)"/>
              </a:rPr>
              <a:t>dalam</a:t>
            </a:r>
            <a:r>
              <a:rPr lang="en-US" sz="1800" dirty="0">
                <a:latin typeface="Calibri (Body)"/>
              </a:rPr>
              <a:t> </a:t>
            </a:r>
            <a:r>
              <a:rPr lang="en-US" sz="1800" dirty="0" err="1">
                <a:latin typeface="Calibri (Body)"/>
              </a:rPr>
              <a:t>arsitektur</a:t>
            </a:r>
            <a:r>
              <a:rPr lang="en-US" sz="1800" dirty="0">
                <a:latin typeface="Calibri (Body)"/>
              </a:rPr>
              <a:t> TCP/IP yang </a:t>
            </a:r>
            <a:r>
              <a:rPr lang="en-US" sz="1800" dirty="0" err="1">
                <a:latin typeface="Calibri (Body)"/>
              </a:rPr>
              <a:t>berfungsi</a:t>
            </a:r>
            <a:r>
              <a:rPr lang="en-US" sz="1800" dirty="0">
                <a:latin typeface="Calibri (Body)"/>
              </a:rPr>
              <a:t> </a:t>
            </a:r>
            <a:r>
              <a:rPr lang="en-US" sz="1800" dirty="0" err="1">
                <a:latin typeface="Calibri (Body)"/>
              </a:rPr>
              <a:t>mendefinisikan</a:t>
            </a:r>
            <a:r>
              <a:rPr lang="en-US" sz="1800" dirty="0">
                <a:latin typeface="Calibri (Body)"/>
              </a:rPr>
              <a:t> </a:t>
            </a:r>
            <a:r>
              <a:rPr lang="en-US" sz="1800" dirty="0" err="1">
                <a:latin typeface="Calibri (Body)"/>
              </a:rPr>
              <a:t>aplikasi-aplikasi</a:t>
            </a:r>
            <a:r>
              <a:rPr lang="en-US" sz="1800" dirty="0">
                <a:latin typeface="Calibri (Body)"/>
              </a:rPr>
              <a:t> yang </a:t>
            </a:r>
            <a:r>
              <a:rPr lang="en-US" sz="1800" dirty="0" err="1">
                <a:latin typeface="Calibri (Body)"/>
              </a:rPr>
              <a:t>dijalankan</a:t>
            </a:r>
            <a:r>
              <a:rPr lang="en-US" sz="1800" dirty="0">
                <a:latin typeface="Calibri (Body)"/>
              </a:rPr>
              <a:t> pada </a:t>
            </a:r>
            <a:r>
              <a:rPr lang="en-US" sz="1800" dirty="0" err="1">
                <a:latin typeface="Calibri (Body)"/>
              </a:rPr>
              <a:t>jaringan</a:t>
            </a:r>
            <a:r>
              <a:rPr lang="en-US" sz="1800" dirty="0">
                <a:latin typeface="Calibri (Body)"/>
              </a:rPr>
              <a:t>. </a:t>
            </a:r>
          </a:p>
          <a:p>
            <a:pPr algn="just"/>
            <a:r>
              <a:rPr lang="en-US" sz="1800" dirty="0" err="1">
                <a:latin typeface="Calibri (Body)"/>
              </a:rPr>
              <a:t>Protokol</a:t>
            </a:r>
            <a:r>
              <a:rPr lang="en-US" sz="1800" dirty="0">
                <a:latin typeface="Calibri (Body)"/>
              </a:rPr>
              <a:t> yang </a:t>
            </a:r>
            <a:r>
              <a:rPr lang="en-US" sz="1800" dirty="0" err="1">
                <a:latin typeface="Calibri (Body)"/>
              </a:rPr>
              <a:t>terdapat</a:t>
            </a:r>
            <a:r>
              <a:rPr lang="en-US" sz="1800" dirty="0">
                <a:latin typeface="Calibri (Body)"/>
              </a:rPr>
              <a:t> pada </a:t>
            </a:r>
            <a:r>
              <a:rPr lang="en-US" sz="1800" dirty="0" err="1">
                <a:latin typeface="Calibri (Body)"/>
              </a:rPr>
              <a:t>lapisan</a:t>
            </a:r>
            <a:r>
              <a:rPr lang="en-US" sz="1800" dirty="0">
                <a:latin typeface="Calibri (Body)"/>
              </a:rPr>
              <a:t> </a:t>
            </a:r>
            <a:r>
              <a:rPr lang="en-US" sz="1800" dirty="0" err="1">
                <a:latin typeface="Calibri (Body)"/>
              </a:rPr>
              <a:t>ini</a:t>
            </a:r>
            <a:r>
              <a:rPr lang="en-US" sz="1800" dirty="0">
                <a:latin typeface="Calibri (Body)"/>
              </a:rPr>
              <a:t> </a:t>
            </a:r>
            <a:r>
              <a:rPr lang="en-US" sz="1800" dirty="0" err="1">
                <a:latin typeface="Calibri (Body)"/>
              </a:rPr>
              <a:t>disesuaikan</a:t>
            </a:r>
            <a:r>
              <a:rPr lang="en-US" sz="1800" dirty="0">
                <a:latin typeface="Calibri (Body)"/>
              </a:rPr>
              <a:t> </a:t>
            </a:r>
            <a:r>
              <a:rPr lang="en-US" sz="1800" dirty="0" err="1">
                <a:latin typeface="Calibri (Body)"/>
              </a:rPr>
              <a:t>dengan</a:t>
            </a:r>
            <a:r>
              <a:rPr lang="en-US" sz="1800" dirty="0">
                <a:latin typeface="Calibri (Body)"/>
              </a:rPr>
              <a:t> </a:t>
            </a:r>
            <a:r>
              <a:rPr lang="en-US" sz="1800" dirty="0" err="1">
                <a:latin typeface="Calibri (Body)"/>
              </a:rPr>
              <a:t>banyaknya</a:t>
            </a:r>
            <a:r>
              <a:rPr lang="en-US" sz="1800" dirty="0">
                <a:latin typeface="Calibri (Body)"/>
              </a:rPr>
              <a:t> </a:t>
            </a:r>
            <a:r>
              <a:rPr lang="en-US" sz="1800" dirty="0" err="1">
                <a:latin typeface="Calibri (Body)"/>
              </a:rPr>
              <a:t>aplikasi</a:t>
            </a:r>
            <a:r>
              <a:rPr lang="en-US" sz="1800" dirty="0">
                <a:latin typeface="Calibri (Body)"/>
              </a:rPr>
              <a:t> TCP/IP yang </a:t>
            </a:r>
            <a:r>
              <a:rPr lang="en-US" sz="1800" dirty="0" err="1">
                <a:latin typeface="Calibri (Body)"/>
              </a:rPr>
              <a:t>dapat</a:t>
            </a:r>
            <a:r>
              <a:rPr lang="en-US" sz="1800" dirty="0">
                <a:latin typeface="Calibri (Body)"/>
              </a:rPr>
              <a:t> </a:t>
            </a:r>
            <a:r>
              <a:rPr lang="en-US" sz="1800" dirty="0" err="1">
                <a:latin typeface="Calibri (Body)"/>
              </a:rPr>
              <a:t>dijalankan</a:t>
            </a:r>
            <a:r>
              <a:rPr lang="en-US" sz="1800" dirty="0">
                <a:latin typeface="Calibri (Body)"/>
              </a:rPr>
              <a:t>. </a:t>
            </a:r>
            <a:r>
              <a:rPr lang="en-US" sz="1800" dirty="0" err="1">
                <a:latin typeface="Calibri (Body)"/>
              </a:rPr>
              <a:t>Setiap</a:t>
            </a:r>
            <a:r>
              <a:rPr lang="en-US" sz="1800" dirty="0">
                <a:latin typeface="Calibri (Body)"/>
              </a:rPr>
              <a:t> </a:t>
            </a:r>
            <a:r>
              <a:rPr lang="en-US" sz="1800" dirty="0" err="1">
                <a:latin typeface="Calibri (Body)"/>
              </a:rPr>
              <a:t>aplikasi</a:t>
            </a:r>
            <a:r>
              <a:rPr lang="en-US" sz="1800" dirty="0">
                <a:latin typeface="Calibri (Body)"/>
              </a:rPr>
              <a:t> pada </a:t>
            </a:r>
            <a:r>
              <a:rPr lang="en-US" sz="1800" dirty="0" err="1">
                <a:latin typeface="Calibri (Body)"/>
              </a:rPr>
              <a:t>umumnya</a:t>
            </a:r>
            <a:r>
              <a:rPr lang="en-US" sz="1800" dirty="0">
                <a:latin typeface="Calibri (Body)"/>
              </a:rPr>
              <a:t> </a:t>
            </a:r>
            <a:r>
              <a:rPr lang="en-US" sz="1800" dirty="0" err="1">
                <a:latin typeface="Calibri (Body)"/>
              </a:rPr>
              <a:t>menggunakan</a:t>
            </a:r>
            <a:r>
              <a:rPr lang="en-US" sz="1800" dirty="0">
                <a:latin typeface="Calibri (Body)"/>
              </a:rPr>
              <a:t> </a:t>
            </a:r>
            <a:r>
              <a:rPr lang="en-US" sz="1800" dirty="0" err="1">
                <a:latin typeface="Calibri (Body)"/>
              </a:rPr>
              <a:t>protokol</a:t>
            </a:r>
            <a:r>
              <a:rPr lang="en-US" sz="1800" dirty="0">
                <a:latin typeface="Calibri (Body)"/>
              </a:rPr>
              <a:t> TCP dan IP, </a:t>
            </a:r>
            <a:r>
              <a:rPr lang="en-US" sz="1800" dirty="0" err="1">
                <a:latin typeface="Calibri (Body)"/>
              </a:rPr>
              <a:t>sehingga</a:t>
            </a:r>
            <a:r>
              <a:rPr lang="en-US" sz="1800" dirty="0">
                <a:latin typeface="Calibri (Body)"/>
              </a:rPr>
              <a:t> </a:t>
            </a:r>
            <a:r>
              <a:rPr lang="en-US" sz="1800" dirty="0" err="1">
                <a:latin typeface="Calibri (Body)"/>
              </a:rPr>
              <a:t>keseluruhan</a:t>
            </a:r>
            <a:r>
              <a:rPr lang="en-US" sz="1800" dirty="0">
                <a:latin typeface="Calibri (Body)"/>
              </a:rPr>
              <a:t> </a:t>
            </a:r>
            <a:r>
              <a:rPr lang="en-US" sz="1800" dirty="0" err="1">
                <a:latin typeface="Calibri (Body)"/>
              </a:rPr>
              <a:t>keluarga</a:t>
            </a:r>
            <a:r>
              <a:rPr lang="en-US" sz="1800" dirty="0">
                <a:latin typeface="Calibri (Body)"/>
              </a:rPr>
              <a:t> </a:t>
            </a:r>
            <a:r>
              <a:rPr lang="en-US" sz="1800" dirty="0" err="1">
                <a:latin typeface="Calibri (Body)"/>
              </a:rPr>
              <a:t>protokol</a:t>
            </a:r>
            <a:r>
              <a:rPr lang="en-US" sz="1800" dirty="0">
                <a:latin typeface="Calibri (Body)"/>
              </a:rPr>
              <a:t> </a:t>
            </a:r>
            <a:r>
              <a:rPr lang="en-US" sz="1800" dirty="0" err="1">
                <a:latin typeface="Calibri (Body)"/>
              </a:rPr>
              <a:t>ini</a:t>
            </a:r>
            <a:r>
              <a:rPr lang="en-US" sz="1800" dirty="0">
                <a:latin typeface="Calibri (Body)"/>
              </a:rPr>
              <a:t> </a:t>
            </a:r>
            <a:r>
              <a:rPr lang="en-US" sz="1800" dirty="0" err="1">
                <a:latin typeface="Calibri (Body)"/>
              </a:rPr>
              <a:t>dinamai</a:t>
            </a:r>
            <a:r>
              <a:rPr lang="en-US" sz="1800" dirty="0">
                <a:latin typeface="Calibri (Body)"/>
              </a:rPr>
              <a:t> </a:t>
            </a:r>
            <a:r>
              <a:rPr lang="en-US" sz="1800" dirty="0" err="1">
                <a:latin typeface="Calibri (Body)"/>
              </a:rPr>
              <a:t>dengan</a:t>
            </a:r>
            <a:r>
              <a:rPr lang="en-US" sz="1800" dirty="0">
                <a:latin typeface="Calibri (Body)"/>
              </a:rPr>
              <a:t> TCP/IP.</a:t>
            </a:r>
          </a:p>
          <a:p>
            <a:pPr marL="0" indent="0" algn="just">
              <a:buNone/>
            </a:pPr>
            <a:endParaRPr lang="en-ID" sz="1800" dirty="0">
              <a:latin typeface="Calibri (Body)"/>
            </a:endParaRPr>
          </a:p>
          <a:p>
            <a:pPr algn="just"/>
            <a:endParaRPr lang="en-US" sz="1800" dirty="0">
              <a:latin typeface="Calibri (Body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2E70-75A9-41A1-A113-C55585260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id-ID" dirty="0"/>
              <a:t>|S1 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4A0E3-61CC-43C1-B1E1-F9BB216BD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14</a:t>
            </a:fld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5C7498-E8BD-43BB-B6DE-2D89BAC949D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116" y="3315028"/>
            <a:ext cx="3995767" cy="256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39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760" y="2388864"/>
            <a:ext cx="7406640" cy="1472184"/>
          </a:xfrm>
        </p:spPr>
        <p:txBody>
          <a:bodyPr/>
          <a:lstStyle/>
          <a:p>
            <a:pPr algn="ctr"/>
            <a:r>
              <a:rPr lang="en-ID" sz="4876" b="1" dirty="0" err="1"/>
              <a:t>Aspek</a:t>
            </a:r>
            <a:r>
              <a:rPr lang="en-ID" sz="4876" b="1" dirty="0"/>
              <a:t> </a:t>
            </a:r>
            <a:r>
              <a:rPr lang="en-ID" sz="4876" b="1" dirty="0" err="1"/>
              <a:t>Pemodelan</a:t>
            </a:r>
            <a:r>
              <a:rPr lang="en-ID" sz="4876" b="1" dirty="0"/>
              <a:t> IP</a:t>
            </a:r>
            <a:endParaRPr lang="en-US" sz="4876" b="1" dirty="0"/>
          </a:p>
        </p:txBody>
      </p:sp>
    </p:spTree>
    <p:extLst>
      <p:ext uri="{BB962C8B-B14F-4D97-AF65-F5344CB8AC3E}">
        <p14:creationId xmlns:p14="http://schemas.microsoft.com/office/powerpoint/2010/main" val="208519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467544" y="870813"/>
            <a:ext cx="6859786" cy="685979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35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1313603" y="1003066"/>
            <a:ext cx="29837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1-2   </a:t>
            </a:r>
            <a:r>
              <a:rPr lang="en-US" alt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Aspek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</a:t>
            </a:r>
            <a:r>
              <a:rPr lang="en-US" alt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Pemodelan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IP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7315915" y="5658431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350">
              <a:latin typeface="Times New Roman" panose="02020603050405020304" pitchFamily="18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DA4000F1-F20A-4884-867E-1F27DBE59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</p:spPr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id-ID" dirty="0"/>
              <a:t>|S1 TT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497C2D-FDE2-4BB2-AD1C-DF69D51AB2EC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D" sz="2000" dirty="0"/>
              <a:t>Data </a:t>
            </a:r>
            <a:r>
              <a:rPr lang="en-ID" sz="2000" dirty="0" err="1"/>
              <a:t>trafik</a:t>
            </a:r>
            <a:r>
              <a:rPr lang="en-ID" sz="2000" dirty="0"/>
              <a:t> di internet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substansial</a:t>
            </a:r>
            <a:r>
              <a:rPr lang="en-ID" sz="2000" dirty="0"/>
              <a:t> </a:t>
            </a:r>
            <a:r>
              <a:rPr lang="en-ID" sz="2000" dirty="0" err="1"/>
              <a:t>dipengaruhi</a:t>
            </a:r>
            <a:r>
              <a:rPr lang="en-ID" sz="2000" dirty="0"/>
              <a:t> oleh protocol yang </a:t>
            </a:r>
            <a:r>
              <a:rPr lang="en-ID" sz="2000" dirty="0" err="1"/>
              <a:t>digunakan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layer yang </a:t>
            </a:r>
            <a:r>
              <a:rPr lang="en-ID" sz="2000" dirty="0" err="1"/>
              <a:t>berbeda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implementasinya</a:t>
            </a:r>
            <a:r>
              <a:rPr lang="en-ID" sz="2000" dirty="0"/>
              <a:t>, dan </a:t>
            </a:r>
            <a:r>
              <a:rPr lang="en-ID" sz="2000" dirty="0" err="1"/>
              <a:t>ketergantungan</a:t>
            </a:r>
            <a:r>
              <a:rPr lang="en-ID" sz="2000" dirty="0"/>
              <a:t> </a:t>
            </a:r>
            <a:r>
              <a:rPr lang="en-ID" sz="2000" dirty="0" err="1"/>
              <a:t>antara</a:t>
            </a:r>
            <a:r>
              <a:rPr lang="en-ID" sz="2000" dirty="0"/>
              <a:t> layer yang </a:t>
            </a:r>
            <a:r>
              <a:rPr lang="en-ID" sz="2000" dirty="0" err="1"/>
              <a:t>berbeda</a:t>
            </a:r>
            <a:r>
              <a:rPr lang="en-ID" sz="2000" dirty="0"/>
              <a:t>. </a:t>
            </a:r>
          </a:p>
          <a:p>
            <a:pPr algn="just"/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analisis</a:t>
            </a:r>
            <a:r>
              <a:rPr lang="en-ID" sz="2000" dirty="0"/>
              <a:t> </a:t>
            </a:r>
            <a:r>
              <a:rPr lang="en-ID" sz="2000" dirty="0" err="1"/>
              <a:t>komprehensif</a:t>
            </a:r>
            <a:r>
              <a:rPr lang="en-ID" sz="2000" dirty="0"/>
              <a:t> </a:t>
            </a:r>
            <a:r>
              <a:rPr lang="en-ID" sz="2000" dirty="0" err="1"/>
              <a:t>terutama</a:t>
            </a:r>
            <a:r>
              <a:rPr lang="en-ID" sz="2000" dirty="0"/>
              <a:t> yang </a:t>
            </a:r>
            <a:r>
              <a:rPr lang="en-ID" sz="2000" dirty="0" err="1"/>
              <a:t>berkaitan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pemodelan</a:t>
            </a:r>
            <a:r>
              <a:rPr lang="en-ID" sz="2000" dirty="0"/>
              <a:t> </a:t>
            </a:r>
            <a:r>
              <a:rPr lang="en-ID" sz="2000" dirty="0" err="1"/>
              <a:t>lengkap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beberapa</a:t>
            </a:r>
            <a:r>
              <a:rPr lang="en-ID" sz="2000" dirty="0"/>
              <a:t> layer </a:t>
            </a:r>
            <a:r>
              <a:rPr lang="en-ID" sz="2000" dirty="0" err="1"/>
              <a:t>harus</a:t>
            </a:r>
            <a:r>
              <a:rPr lang="en-ID" sz="2000" dirty="0"/>
              <a:t> </a:t>
            </a:r>
            <a:r>
              <a:rPr lang="en-ID" sz="2000" dirty="0" err="1"/>
              <a:t>dipertimbangkan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cermat</a:t>
            </a:r>
            <a:r>
              <a:rPr lang="en-ID" sz="2000" dirty="0"/>
              <a:t>.</a:t>
            </a:r>
          </a:p>
          <a:p>
            <a:pPr algn="just"/>
            <a:r>
              <a:rPr lang="en-ID" sz="2000" dirty="0" err="1"/>
              <a:t>Pengukuran</a:t>
            </a:r>
            <a:r>
              <a:rPr lang="en-ID" sz="2000" dirty="0"/>
              <a:t> </a:t>
            </a:r>
            <a:r>
              <a:rPr lang="en-ID" sz="2000" dirty="0" err="1"/>
              <a:t>sampel</a:t>
            </a:r>
            <a:r>
              <a:rPr lang="en-ID" sz="2000" dirty="0"/>
              <a:t> data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jalur</a:t>
            </a:r>
            <a:r>
              <a:rPr lang="en-ID" sz="2000" dirty="0"/>
              <a:t> </a:t>
            </a:r>
            <a:r>
              <a:rPr lang="en-ID" sz="2000" dirty="0" err="1"/>
              <a:t>trafik</a:t>
            </a:r>
            <a:r>
              <a:rPr lang="en-ID" sz="2000" dirty="0"/>
              <a:t> IP dan </a:t>
            </a:r>
            <a:r>
              <a:rPr lang="en-ID" sz="2000" dirty="0" err="1"/>
              <a:t>pemisahan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aliran</a:t>
            </a:r>
            <a:r>
              <a:rPr lang="en-ID" sz="2000" dirty="0"/>
              <a:t> data </a:t>
            </a:r>
            <a:r>
              <a:rPr lang="en-ID" sz="2000" dirty="0" err="1"/>
              <a:t>tunggal</a:t>
            </a:r>
            <a:r>
              <a:rPr lang="en-ID" sz="2000" dirty="0"/>
              <a:t>,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menyebabkan</a:t>
            </a:r>
            <a:r>
              <a:rPr lang="en-ID" sz="2000" dirty="0"/>
              <a:t> </a:t>
            </a:r>
            <a:r>
              <a:rPr lang="en-ID" sz="2000" dirty="0" err="1"/>
              <a:t>serangkaian</a:t>
            </a:r>
            <a:r>
              <a:rPr lang="en-ID" sz="2000" dirty="0"/>
              <a:t> </a:t>
            </a:r>
            <a:r>
              <a:rPr lang="en-ID" sz="2000" dirty="0" err="1"/>
              <a:t>variabel</a:t>
            </a:r>
            <a:r>
              <a:rPr lang="en-ID" sz="2000" dirty="0"/>
              <a:t> </a:t>
            </a:r>
            <a:r>
              <a:rPr lang="en-ID" sz="2000" dirty="0" err="1"/>
              <a:t>acak</a:t>
            </a:r>
            <a:r>
              <a:rPr lang="en-ID" sz="2000" dirty="0"/>
              <a:t> (random variable) yang </a:t>
            </a:r>
            <a:r>
              <a:rPr lang="en-ID" sz="2000" dirty="0" err="1"/>
              <a:t>berbeda</a:t>
            </a:r>
            <a:r>
              <a:rPr lang="en-ID" sz="2000" dirty="0"/>
              <a:t>, </a:t>
            </a:r>
            <a:r>
              <a:rPr lang="en-ID" sz="2000" dirty="0" err="1"/>
              <a:t>yaitu</a:t>
            </a:r>
            <a:r>
              <a:rPr lang="en-ID" sz="2000" dirty="0"/>
              <a:t> proses </a:t>
            </a:r>
            <a:r>
              <a:rPr lang="en-ID" sz="2000" dirty="0" err="1"/>
              <a:t>stokastik</a:t>
            </a:r>
            <a:r>
              <a:rPr lang="en-ID" sz="2000" dirty="0"/>
              <a:t> </a:t>
            </a:r>
            <a:r>
              <a:rPr lang="en-ID" sz="2000" dirty="0" err="1"/>
              <a:t>diskrit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serangkaian</a:t>
            </a:r>
            <a:r>
              <a:rPr lang="en-ID" sz="2000" dirty="0"/>
              <a:t> </a:t>
            </a:r>
            <a:r>
              <a:rPr lang="en-ID" sz="2000" dirty="0" err="1"/>
              <a:t>waktu</a:t>
            </a:r>
            <a:r>
              <a:rPr lang="en-ID" sz="2000" dirty="0"/>
              <a:t> PDU. </a:t>
            </a:r>
          </a:p>
          <a:p>
            <a:pPr algn="just"/>
            <a:r>
              <a:rPr lang="en-ID" sz="2000" dirty="0" err="1"/>
              <a:t>Trafik</a:t>
            </a:r>
            <a:r>
              <a:rPr lang="en-ID" sz="2000" dirty="0"/>
              <a:t> data </a:t>
            </a:r>
            <a:r>
              <a:rPr lang="en-ID" sz="2000" dirty="0" err="1"/>
              <a:t>terjadi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bentuk</a:t>
            </a:r>
            <a:r>
              <a:rPr lang="en-ID" sz="2000" dirty="0"/>
              <a:t> yang </a:t>
            </a:r>
            <a:r>
              <a:rPr lang="en-ID" sz="2000" dirty="0" err="1"/>
              <a:t>berbeda</a:t>
            </a:r>
            <a:r>
              <a:rPr lang="en-ID" sz="2000" dirty="0"/>
              <a:t> di layer yang </a:t>
            </a:r>
            <a:r>
              <a:rPr lang="en-ID" sz="2000" dirty="0" err="1"/>
              <a:t>berbeda</a:t>
            </a:r>
            <a:r>
              <a:rPr lang="en-ID" sz="2000" dirty="0"/>
              <a:t> pula. Oleh </a:t>
            </a:r>
            <a:r>
              <a:rPr lang="en-ID" sz="2000" dirty="0" err="1"/>
              <a:t>karena</a:t>
            </a:r>
            <a:r>
              <a:rPr lang="en-ID" sz="2000" dirty="0"/>
              <a:t> </a:t>
            </a:r>
            <a:r>
              <a:rPr lang="en-ID" sz="2000" dirty="0" err="1"/>
              <a:t>itu</a:t>
            </a:r>
            <a:r>
              <a:rPr lang="en-ID" sz="2000" dirty="0"/>
              <a:t> model </a:t>
            </a:r>
            <a:r>
              <a:rPr lang="en-ID" sz="2000" dirty="0" err="1"/>
              <a:t>spesifik</a:t>
            </a:r>
            <a:r>
              <a:rPr lang="en-ID" sz="2000" dirty="0"/>
              <a:t>/</a:t>
            </a:r>
            <a:r>
              <a:rPr lang="en-ID" sz="2000" dirty="0" err="1"/>
              <a:t>khusus</a:t>
            </a:r>
            <a:r>
              <a:rPr lang="en-ID" sz="2000" dirty="0"/>
              <a:t>  </a:t>
            </a:r>
            <a:r>
              <a:rPr lang="en-ID" sz="2000" dirty="0" err="1"/>
              <a:t>harus</a:t>
            </a:r>
            <a:r>
              <a:rPr lang="en-ID" sz="2000" dirty="0"/>
              <a:t> </a:t>
            </a:r>
            <a:r>
              <a:rPr lang="en-ID" sz="2000" dirty="0" err="1"/>
              <a:t>diterapkan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setiap</a:t>
            </a:r>
            <a:r>
              <a:rPr lang="en-ID" sz="2000" dirty="0"/>
              <a:t> layer, dan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mengabaikan</a:t>
            </a:r>
            <a:r>
              <a:rPr lang="en-ID" sz="2000" dirty="0"/>
              <a:t> </a:t>
            </a:r>
            <a:r>
              <a:rPr lang="en-ID" sz="2000" dirty="0" err="1"/>
              <a:t>ketergantungan</a:t>
            </a:r>
            <a:r>
              <a:rPr lang="en-ID" sz="2000" dirty="0"/>
              <a:t>/</a:t>
            </a:r>
            <a:r>
              <a:rPr lang="en-ID" sz="2000" dirty="0" err="1"/>
              <a:t>keterkaitan</a:t>
            </a:r>
            <a:r>
              <a:rPr lang="en-ID" sz="2000" dirty="0"/>
              <a:t>  </a:t>
            </a:r>
            <a:r>
              <a:rPr lang="en-ID" sz="2000" dirty="0" err="1"/>
              <a:t>antara</a:t>
            </a:r>
            <a:r>
              <a:rPr lang="en-ID" sz="2000" dirty="0"/>
              <a:t> layer-layer yang </a:t>
            </a:r>
            <a:r>
              <a:rPr lang="en-ID" sz="2000" dirty="0" err="1"/>
              <a:t>berbeda</a:t>
            </a:r>
            <a:r>
              <a:rPr lang="en-ID" sz="2000" dirty="0"/>
              <a:t>.</a:t>
            </a:r>
          </a:p>
          <a:p>
            <a:pPr algn="just"/>
            <a:endParaRPr lang="en-ID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6283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2314-106F-4C39-B081-0981E061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000" b="1" dirty="0"/>
              <a:t>Level </a:t>
            </a:r>
            <a:r>
              <a:rPr lang="en-ID" sz="3000" b="1" dirty="0" err="1"/>
              <a:t>Pemodelan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F5C0-CAFE-447F-8C14-D99688B3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2000" dirty="0" err="1"/>
              <a:t>Asumsi</a:t>
            </a:r>
            <a:r>
              <a:rPr lang="en-ID" sz="2000" dirty="0"/>
              <a:t> </a:t>
            </a:r>
            <a:r>
              <a:rPr lang="en-ID" sz="2000" dirty="0" err="1"/>
              <a:t>bahwa</a:t>
            </a:r>
            <a:r>
              <a:rPr lang="en-ID" sz="2000" dirty="0"/>
              <a:t> </a:t>
            </a:r>
            <a:r>
              <a:rPr lang="en-ID" sz="2000" dirty="0" err="1"/>
              <a:t>setiap</a:t>
            </a:r>
            <a:r>
              <a:rPr lang="en-ID" sz="2000" dirty="0"/>
              <a:t> level </a:t>
            </a:r>
            <a:r>
              <a:rPr lang="en-ID" sz="2000" dirty="0" err="1"/>
              <a:t>awal</a:t>
            </a:r>
            <a:r>
              <a:rPr lang="en-ID" sz="2000" dirty="0"/>
              <a:t> dan </a:t>
            </a:r>
            <a:r>
              <a:rPr lang="en-ID" sz="2000" dirty="0" err="1"/>
              <a:t>akhir</a:t>
            </a:r>
            <a:r>
              <a:rPr lang="en-ID" sz="2000" dirty="0"/>
              <a:t> </a:t>
            </a:r>
            <a:r>
              <a:rPr lang="en-ID" sz="2000" dirty="0" err="1"/>
              <a:t>peristiwa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ditentukan</a:t>
            </a:r>
            <a:r>
              <a:rPr lang="en-ID" sz="2000" dirty="0"/>
              <a:t>, dan volume data </a:t>
            </a:r>
            <a:r>
              <a:rPr lang="en-ID" sz="2000" dirty="0" err="1"/>
              <a:t>dikirim</a:t>
            </a:r>
            <a:r>
              <a:rPr lang="en-ID" sz="2000" dirty="0"/>
              <a:t> </a:t>
            </a:r>
            <a:r>
              <a:rPr lang="en-ID" sz="2000" dirty="0" err="1"/>
              <a:t>selama</a:t>
            </a:r>
            <a:r>
              <a:rPr lang="en-ID" sz="2000" dirty="0"/>
              <a:t> </a:t>
            </a:r>
            <a:r>
              <a:rPr lang="en-ID" sz="2000" dirty="0" err="1"/>
              <a:t>periode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diukur</a:t>
            </a:r>
            <a:r>
              <a:rPr lang="en-ID" sz="2000" dirty="0"/>
              <a:t>. </a:t>
            </a:r>
          </a:p>
          <a:p>
            <a:pPr algn="just"/>
            <a:r>
              <a:rPr lang="en-ID" sz="2000" dirty="0" err="1"/>
              <a:t>Perbedaan</a:t>
            </a:r>
            <a:r>
              <a:rPr lang="en-ID" sz="2000" dirty="0"/>
              <a:t> level pada </a:t>
            </a:r>
            <a:r>
              <a:rPr lang="en-ID" sz="2000" dirty="0" err="1"/>
              <a:t>perilaku</a:t>
            </a:r>
            <a:r>
              <a:rPr lang="en-ID" sz="2000" dirty="0"/>
              <a:t> user dan </a:t>
            </a:r>
            <a:r>
              <a:rPr lang="en-ID" sz="2000" dirty="0" err="1"/>
              <a:t>trafik</a:t>
            </a:r>
            <a:r>
              <a:rPr lang="en-ID" sz="2000" dirty="0"/>
              <a:t> data yang </a:t>
            </a:r>
            <a:r>
              <a:rPr lang="en-ID" sz="2000" dirty="0" err="1"/>
              <a:t>dihasilkan</a:t>
            </a:r>
            <a:r>
              <a:rPr lang="en-ID" sz="2000" dirty="0"/>
              <a:t> :</a:t>
            </a:r>
          </a:p>
          <a:p>
            <a:pPr marL="457200" indent="-457200" algn="just">
              <a:buAutoNum type="arabicPeriod"/>
            </a:pPr>
            <a:endParaRPr lang="en-ID" sz="2000" dirty="0"/>
          </a:p>
          <a:p>
            <a:pPr marL="0" indent="0" algn="just">
              <a:buNone/>
            </a:pPr>
            <a:endParaRPr lang="en-ID" sz="2000" dirty="0"/>
          </a:p>
          <a:p>
            <a:pPr algn="just"/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2E70-75A9-41A1-A113-C55585260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id-ID" dirty="0"/>
              <a:t>|S1 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4A0E3-61CC-43C1-B1E1-F9BB216BD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17</a:t>
            </a:fld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6FA7B3-8147-4BD0-AC69-BA6DD16407A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5736" y="2636912"/>
            <a:ext cx="4443204" cy="40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3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2314-106F-4C39-B081-0981E061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000" b="1" dirty="0"/>
              <a:t>Level </a:t>
            </a:r>
            <a:r>
              <a:rPr lang="en-ID" sz="3000" b="1" dirty="0" err="1"/>
              <a:t>Pemodelan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F5C0-CAFE-447F-8C14-D99688B3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ID" sz="1800" b="1" dirty="0"/>
              <a:t>Access Level, </a:t>
            </a:r>
            <a:r>
              <a:rPr lang="en-ID" sz="1800" dirty="0" err="1"/>
              <a:t>merupakan</a:t>
            </a:r>
            <a:r>
              <a:rPr lang="en-ID" sz="1800" dirty="0"/>
              <a:t> </a:t>
            </a:r>
            <a:r>
              <a:rPr lang="en-ID" sz="1800" dirty="0" err="1"/>
              <a:t>durasi</a:t>
            </a:r>
            <a:r>
              <a:rPr lang="en-ID" sz="1800" dirty="0"/>
              <a:t>/time user </a:t>
            </a:r>
            <a:r>
              <a:rPr lang="en-ID" sz="1800" dirty="0" err="1"/>
              <a:t>terhubung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internet, </a:t>
            </a:r>
            <a:r>
              <a:rPr lang="en-ID" sz="1800" dirty="0" err="1"/>
              <a:t>terbagi</a:t>
            </a:r>
            <a:r>
              <a:rPr lang="en-ID" sz="1800" dirty="0"/>
              <a:t> </a:t>
            </a:r>
            <a:r>
              <a:rPr lang="en-ID" sz="1800" dirty="0" err="1"/>
              <a:t>atas</a:t>
            </a:r>
            <a:r>
              <a:rPr lang="en-ID" sz="1800" dirty="0"/>
              <a:t> :</a:t>
            </a:r>
          </a:p>
          <a:p>
            <a:pPr algn="just"/>
            <a:r>
              <a:rPr lang="en-ID" sz="1800" b="1" dirty="0" err="1"/>
              <a:t>Pelanggan</a:t>
            </a:r>
            <a:r>
              <a:rPr lang="en-ID" sz="1800" b="1" dirty="0"/>
              <a:t> </a:t>
            </a:r>
            <a:r>
              <a:rPr lang="en-ID" sz="1800" b="1" dirty="0" err="1"/>
              <a:t>dalam</a:t>
            </a:r>
            <a:r>
              <a:rPr lang="en-ID" sz="1800" b="1" dirty="0"/>
              <a:t> </a:t>
            </a:r>
            <a:r>
              <a:rPr lang="en-ID" sz="1800" b="1" dirty="0" err="1"/>
              <a:t>kondisi</a:t>
            </a:r>
            <a:r>
              <a:rPr lang="en-ID" sz="1800" b="1" dirty="0"/>
              <a:t> dial-in-lines</a:t>
            </a:r>
            <a:r>
              <a:rPr lang="en-ID" sz="1800" dirty="0"/>
              <a:t>, </a:t>
            </a:r>
            <a:r>
              <a:rPr lang="en-ID" sz="1800" dirty="0" err="1"/>
              <a:t>durasi</a:t>
            </a:r>
            <a:r>
              <a:rPr lang="en-ID" sz="1800" dirty="0"/>
              <a:t> </a:t>
            </a:r>
            <a:r>
              <a:rPr lang="en-ID" sz="1800" dirty="0" err="1"/>
              <a:t>antara</a:t>
            </a:r>
            <a:r>
              <a:rPr lang="en-ID" sz="1800" dirty="0"/>
              <a:t> </a:t>
            </a:r>
            <a:r>
              <a:rPr lang="en-ID" sz="1800" dirty="0" err="1"/>
              <a:t>pembentukan</a:t>
            </a:r>
            <a:r>
              <a:rPr lang="en-ID" sz="1800" dirty="0"/>
              <a:t> </a:t>
            </a:r>
            <a:r>
              <a:rPr lang="en-ID" sz="1800" dirty="0" err="1"/>
              <a:t>koneksi</a:t>
            </a:r>
            <a:r>
              <a:rPr lang="en-ID" sz="1800" dirty="0"/>
              <a:t> (connection set-up) dan </a:t>
            </a:r>
            <a:r>
              <a:rPr lang="en-ID" sz="1800" dirty="0" err="1"/>
              <a:t>pemutusan</a:t>
            </a:r>
            <a:r>
              <a:rPr lang="en-ID" sz="1800" dirty="0"/>
              <a:t> </a:t>
            </a:r>
            <a:r>
              <a:rPr lang="en-ID" sz="1800" dirty="0" err="1"/>
              <a:t>koneksi</a:t>
            </a:r>
            <a:r>
              <a:rPr lang="en-ID" sz="1800" dirty="0"/>
              <a:t> (tear-down) </a:t>
            </a:r>
            <a:r>
              <a:rPr lang="en-ID" sz="1800" dirty="0" err="1"/>
              <a:t>perangkat</a:t>
            </a:r>
            <a:r>
              <a:rPr lang="en-ID" sz="1800" dirty="0"/>
              <a:t>/modem </a:t>
            </a:r>
            <a:r>
              <a:rPr lang="en-ID" sz="1800" dirty="0" err="1"/>
              <a:t>pelanggan</a:t>
            </a:r>
            <a:r>
              <a:rPr lang="en-ID" sz="1800" dirty="0"/>
              <a:t>.</a:t>
            </a:r>
          </a:p>
          <a:p>
            <a:pPr algn="just"/>
            <a:r>
              <a:rPr lang="en-ID" sz="1800" b="1" dirty="0" err="1"/>
              <a:t>Pelanggan</a:t>
            </a:r>
            <a:r>
              <a:rPr lang="en-ID" sz="1800" b="1" dirty="0"/>
              <a:t> </a:t>
            </a:r>
            <a:r>
              <a:rPr lang="en-ID" sz="1800" b="1" dirty="0" err="1"/>
              <a:t>dengan</a:t>
            </a:r>
            <a:r>
              <a:rPr lang="en-ID" sz="1800" b="1" dirty="0"/>
              <a:t> </a:t>
            </a:r>
            <a:r>
              <a:rPr lang="en-ID" sz="1800" b="1" dirty="0" err="1"/>
              <a:t>koneksi</a:t>
            </a:r>
            <a:r>
              <a:rPr lang="en-ID" sz="1800" b="1" dirty="0"/>
              <a:t> </a:t>
            </a:r>
            <a:r>
              <a:rPr lang="en-ID" sz="1800" b="1" dirty="0" err="1"/>
              <a:t>permanen</a:t>
            </a:r>
            <a:r>
              <a:rPr lang="en-ID" sz="1800" b="1" dirty="0"/>
              <a:t> </a:t>
            </a:r>
            <a:r>
              <a:rPr lang="en-ID" sz="1800" b="1" dirty="0" err="1"/>
              <a:t>ke</a:t>
            </a:r>
            <a:r>
              <a:rPr lang="en-ID" sz="1800" b="1" dirty="0"/>
              <a:t> internet</a:t>
            </a:r>
            <a:r>
              <a:rPr lang="en-ID" sz="1800" dirty="0"/>
              <a:t>, </a:t>
            </a:r>
            <a:r>
              <a:rPr lang="en-ID" sz="1800" dirty="0" err="1"/>
              <a:t>durasi</a:t>
            </a:r>
            <a:r>
              <a:rPr lang="en-ID" sz="1800" dirty="0"/>
              <a:t> pada end system </a:t>
            </a:r>
            <a:r>
              <a:rPr lang="en-ID" sz="1800" dirty="0" err="1"/>
              <a:t>pelanggan</a:t>
            </a:r>
            <a:r>
              <a:rPr lang="en-ID" sz="1800" dirty="0"/>
              <a:t>.</a:t>
            </a:r>
          </a:p>
          <a:p>
            <a:pPr marL="0" indent="0" algn="just">
              <a:buNone/>
            </a:pPr>
            <a:endParaRPr lang="en-ID" sz="1800" b="1" dirty="0"/>
          </a:p>
          <a:p>
            <a:pPr algn="just">
              <a:buAutoNum type="arabicPeriod" startAt="2"/>
            </a:pPr>
            <a:r>
              <a:rPr lang="en-ID" sz="1800" b="1" dirty="0" err="1"/>
              <a:t>Aplication</a:t>
            </a:r>
            <a:r>
              <a:rPr lang="en-ID" sz="1800" b="1" dirty="0"/>
              <a:t> Level, </a:t>
            </a:r>
            <a:r>
              <a:rPr lang="en-ID" sz="1800" dirty="0" err="1"/>
              <a:t>hampir</a:t>
            </a:r>
            <a:r>
              <a:rPr lang="en-ID" sz="1800" dirty="0"/>
              <a:t> </a:t>
            </a:r>
            <a:r>
              <a:rPr lang="en-ID" sz="1800" dirty="0" err="1"/>
              <a:t>sama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Access level, </a:t>
            </a:r>
            <a:r>
              <a:rPr lang="en-ID" sz="1800" dirty="0" err="1"/>
              <a:t>dimana</a:t>
            </a:r>
            <a:r>
              <a:rPr lang="en-ID" sz="1800" dirty="0"/>
              <a:t> </a:t>
            </a:r>
            <a:r>
              <a:rPr lang="en-ID" sz="1800" dirty="0" err="1"/>
              <a:t>durasi</a:t>
            </a:r>
            <a:r>
              <a:rPr lang="en-ID" sz="1800" dirty="0"/>
              <a:t>/time </a:t>
            </a:r>
            <a:r>
              <a:rPr lang="en-ID" sz="1800" dirty="0" err="1"/>
              <a:t>ditandai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periode</a:t>
            </a:r>
            <a:r>
              <a:rPr lang="en-ID" sz="1800" dirty="0"/>
              <a:t> on dan off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mengeksekusi</a:t>
            </a:r>
            <a:r>
              <a:rPr lang="en-ID" sz="1800" dirty="0"/>
              <a:t>/</a:t>
            </a:r>
            <a:r>
              <a:rPr lang="en-ID" sz="1800" dirty="0" err="1"/>
              <a:t>menjalankan</a:t>
            </a:r>
            <a:r>
              <a:rPr lang="en-ID" sz="1800" dirty="0"/>
              <a:t>/men-</a:t>
            </a:r>
            <a:r>
              <a:rPr lang="en-ID" sz="1800" dirty="0" err="1"/>
              <a:t>terminasi</a:t>
            </a:r>
            <a:r>
              <a:rPr lang="en-ID" sz="1800" dirty="0"/>
              <a:t> </a:t>
            </a:r>
            <a:r>
              <a:rPr lang="en-ID" sz="1800" dirty="0" err="1"/>
              <a:t>suatu</a:t>
            </a:r>
            <a:r>
              <a:rPr lang="en-ID" sz="1800" dirty="0"/>
              <a:t> </a:t>
            </a:r>
            <a:r>
              <a:rPr lang="en-ID" sz="1800" dirty="0" err="1"/>
              <a:t>aplikasi</a:t>
            </a:r>
            <a:r>
              <a:rPr lang="en-ID" sz="1800" dirty="0"/>
              <a:t>. </a:t>
            </a:r>
            <a:r>
              <a:rPr lang="en-ID" sz="1800" dirty="0" err="1"/>
              <a:t>Durasi</a:t>
            </a:r>
            <a:r>
              <a:rPr lang="en-ID" sz="1800" dirty="0"/>
              <a:t> </a:t>
            </a:r>
            <a:r>
              <a:rPr lang="en-ID" sz="1800" dirty="0" err="1"/>
              <a:t>penggunaan</a:t>
            </a:r>
            <a:r>
              <a:rPr lang="en-ID" sz="1800" dirty="0"/>
              <a:t> yang </a:t>
            </a:r>
            <a:r>
              <a:rPr lang="en-ID" sz="1800" dirty="0" err="1"/>
              <a:t>berbeda</a:t>
            </a:r>
            <a:r>
              <a:rPr lang="en-ID" sz="1800" dirty="0"/>
              <a:t>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diperoleh</a:t>
            </a:r>
            <a:r>
              <a:rPr lang="en-ID" sz="1800" dirty="0"/>
              <a:t> </a:t>
            </a:r>
            <a:r>
              <a:rPr lang="en-ID" sz="1800" dirty="0" err="1"/>
              <a:t>ketika</a:t>
            </a:r>
            <a:r>
              <a:rPr lang="en-ID" sz="1800" dirty="0"/>
              <a:t> </a:t>
            </a:r>
            <a:r>
              <a:rPr lang="en-ID" sz="1800" dirty="0" err="1"/>
              <a:t>aplikasi</a:t>
            </a:r>
            <a:r>
              <a:rPr lang="en-ID" sz="1800" dirty="0"/>
              <a:t> yang di </a:t>
            </a:r>
            <a:r>
              <a:rPr lang="en-ID" sz="1800" dirty="0" err="1"/>
              <a:t>eksekusi</a:t>
            </a:r>
            <a:r>
              <a:rPr lang="en-ID" sz="1800" dirty="0"/>
              <a:t> </a:t>
            </a:r>
            <a:r>
              <a:rPr lang="en-ID" sz="1800" dirty="0" err="1"/>
              <a:t>berbeda</a:t>
            </a:r>
            <a:r>
              <a:rPr lang="en-ID" sz="1800" dirty="0"/>
              <a:t> </a:t>
            </a:r>
            <a:r>
              <a:rPr lang="en-ID" sz="1800" dirty="0" err="1"/>
              <a:t>namun</a:t>
            </a:r>
            <a:r>
              <a:rPr lang="en-ID" sz="1800" dirty="0"/>
              <a:t> </a:t>
            </a:r>
            <a:r>
              <a:rPr lang="en-ID" sz="1800" dirty="0" err="1"/>
              <a:t>saling</a:t>
            </a:r>
            <a:r>
              <a:rPr lang="en-ID" sz="1800" dirty="0"/>
              <a:t> </a:t>
            </a:r>
            <a:r>
              <a:rPr lang="en-ID" sz="1800" dirty="0" err="1"/>
              <a:t>berkorelasi</a:t>
            </a:r>
            <a:r>
              <a:rPr lang="en-ID" sz="1800" dirty="0"/>
              <a:t> </a:t>
            </a:r>
            <a:r>
              <a:rPr lang="en-ID" sz="1800" dirty="0" err="1"/>
              <a:t>satu</a:t>
            </a:r>
            <a:r>
              <a:rPr lang="en-ID" sz="1800" dirty="0"/>
              <a:t> </a:t>
            </a:r>
            <a:r>
              <a:rPr lang="en-ID" sz="1800" dirty="0" err="1"/>
              <a:t>sama</a:t>
            </a:r>
            <a:r>
              <a:rPr lang="en-ID" sz="1800" dirty="0"/>
              <a:t> lain.</a:t>
            </a:r>
            <a:endParaRPr lang="en-ID" sz="1800" b="1" dirty="0"/>
          </a:p>
          <a:p>
            <a:pPr marL="0" indent="0" algn="just">
              <a:buNone/>
            </a:pPr>
            <a:endParaRPr lang="en-ID" sz="1800" b="1" dirty="0"/>
          </a:p>
          <a:p>
            <a:pPr algn="just">
              <a:buAutoNum type="arabicPeriod" startAt="3"/>
            </a:pPr>
            <a:r>
              <a:rPr lang="en-ID" sz="1800" b="1" dirty="0"/>
              <a:t>Dialogue Level, </a:t>
            </a:r>
            <a:r>
              <a:rPr lang="en-ID" sz="1800" dirty="0" err="1"/>
              <a:t>interaksi</a:t>
            </a:r>
            <a:r>
              <a:rPr lang="en-ID" sz="1800" dirty="0"/>
              <a:t> </a:t>
            </a:r>
            <a:r>
              <a:rPr lang="en-ID" sz="1800" dirty="0" err="1"/>
              <a:t>antara</a:t>
            </a:r>
            <a:r>
              <a:rPr lang="en-ID" sz="1800" dirty="0"/>
              <a:t> </a:t>
            </a:r>
            <a:r>
              <a:rPr lang="en-ID" sz="1800" dirty="0" err="1"/>
              <a:t>pengguna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aplikasi</a:t>
            </a:r>
            <a:r>
              <a:rPr lang="en-ID" sz="1800" dirty="0"/>
              <a:t>.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membuka</a:t>
            </a:r>
            <a:r>
              <a:rPr lang="en-ID" sz="1800" dirty="0"/>
              <a:t> </a:t>
            </a:r>
            <a:r>
              <a:rPr lang="en-ID" sz="1800" dirty="0" err="1"/>
              <a:t>aplikasi</a:t>
            </a:r>
            <a:r>
              <a:rPr lang="en-ID" sz="1800" dirty="0"/>
              <a:t> dan </a:t>
            </a:r>
            <a:r>
              <a:rPr lang="en-ID" sz="1800" dirty="0" err="1"/>
              <a:t>meng-klik</a:t>
            </a:r>
            <a:r>
              <a:rPr lang="en-ID" sz="1800" dirty="0"/>
              <a:t> </a:t>
            </a:r>
            <a:r>
              <a:rPr lang="en-ID" sz="1800" dirty="0" err="1"/>
              <a:t>suatu</a:t>
            </a:r>
            <a:r>
              <a:rPr lang="en-ID" sz="1800" dirty="0"/>
              <a:t> </a:t>
            </a:r>
            <a:r>
              <a:rPr lang="en-ID" sz="1800" i="1" dirty="0"/>
              <a:t>link</a:t>
            </a:r>
            <a:r>
              <a:rPr lang="en-ID" sz="1800" dirty="0"/>
              <a:t> </a:t>
            </a:r>
            <a:r>
              <a:rPr lang="en-ID" sz="1800" dirty="0" err="1"/>
              <a:t>berarti</a:t>
            </a:r>
            <a:r>
              <a:rPr lang="en-ID" sz="1800" dirty="0"/>
              <a:t> user </a:t>
            </a:r>
            <a:r>
              <a:rPr lang="en-ID" sz="1800" dirty="0" err="1"/>
              <a:t>mulai</a:t>
            </a:r>
            <a:r>
              <a:rPr lang="en-ID" sz="1800" dirty="0"/>
              <a:t> </a:t>
            </a:r>
            <a:r>
              <a:rPr lang="en-ID" sz="1800" dirty="0" err="1"/>
              <a:t>mengirimkan</a:t>
            </a:r>
            <a:r>
              <a:rPr lang="en-ID" sz="1800" dirty="0"/>
              <a:t> data. </a:t>
            </a:r>
            <a:r>
              <a:rPr lang="en-ID" sz="1800" dirty="0" err="1"/>
              <a:t>Contoh</a:t>
            </a:r>
            <a:r>
              <a:rPr lang="en-ID" sz="1800" dirty="0"/>
              <a:t> : dialog </a:t>
            </a:r>
            <a:r>
              <a:rPr lang="en-ID" sz="1800" dirty="0" err="1"/>
              <a:t>pengguna</a:t>
            </a:r>
            <a:r>
              <a:rPr lang="en-ID" sz="1800" dirty="0"/>
              <a:t> di world wide web.</a:t>
            </a:r>
            <a:endParaRPr lang="en-ID" sz="1800" b="1" dirty="0"/>
          </a:p>
          <a:p>
            <a:pPr marL="0" indent="0" algn="just">
              <a:buNone/>
            </a:pPr>
            <a:endParaRPr lang="en-ID" sz="1800" b="1" dirty="0"/>
          </a:p>
          <a:p>
            <a:pPr algn="just">
              <a:buAutoNum type="arabicPeriod" startAt="4"/>
            </a:pPr>
            <a:endParaRPr lang="en-ID" sz="1800" b="1" dirty="0"/>
          </a:p>
          <a:p>
            <a:pPr marL="0" indent="0" algn="just">
              <a:buNone/>
            </a:pPr>
            <a:endParaRPr lang="en-US" sz="18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2E70-75A9-41A1-A113-C55585260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id-ID" dirty="0"/>
              <a:t>|S1 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4A0E3-61CC-43C1-B1E1-F9BB216BD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042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2314-106F-4C39-B081-0981E061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000" b="1" dirty="0"/>
              <a:t>Level </a:t>
            </a:r>
            <a:r>
              <a:rPr lang="en-ID" sz="3000" b="1" dirty="0" err="1"/>
              <a:t>Pemodelan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F5C0-CAFE-447F-8C14-D99688B3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1600" b="1" dirty="0"/>
              <a:t>4.  Connection Level, </a:t>
            </a:r>
            <a:r>
              <a:rPr lang="en-ID" sz="1600" dirty="0" err="1"/>
              <a:t>peride</a:t>
            </a:r>
            <a:r>
              <a:rPr lang="en-ID" sz="1600" dirty="0"/>
              <a:t> </a:t>
            </a:r>
            <a:r>
              <a:rPr lang="en-ID" sz="1600" dirty="0" err="1"/>
              <a:t>waktu</a:t>
            </a:r>
            <a:r>
              <a:rPr lang="en-ID" sz="1600" dirty="0"/>
              <a:t> </a:t>
            </a:r>
            <a:r>
              <a:rPr lang="en-ID" sz="1600" dirty="0" err="1"/>
              <a:t>antara</a:t>
            </a:r>
            <a:r>
              <a:rPr lang="en-ID" sz="1600" dirty="0"/>
              <a:t> </a:t>
            </a:r>
            <a:r>
              <a:rPr lang="en-US" sz="1600" dirty="0"/>
              <a:t>set-up </a:t>
            </a:r>
            <a:r>
              <a:rPr lang="en-US" sz="1600" dirty="0" err="1"/>
              <a:t>koneksi</a:t>
            </a:r>
            <a:r>
              <a:rPr lang="en-US" sz="1600" dirty="0"/>
              <a:t> (three way handshake) dan tear-down    </a:t>
            </a:r>
            <a:r>
              <a:rPr lang="en-US" sz="1600" dirty="0" err="1"/>
              <a:t>koneksi</a:t>
            </a:r>
            <a:r>
              <a:rPr lang="en-US" sz="1600" dirty="0"/>
              <a:t>(four way close). Level </a:t>
            </a:r>
            <a:r>
              <a:rPr lang="en-US" sz="1600" dirty="0" err="1"/>
              <a:t>koneksi</a:t>
            </a:r>
            <a:r>
              <a:rPr lang="en-US" sz="1600" dirty="0"/>
              <a:t> </a:t>
            </a:r>
            <a:r>
              <a:rPr lang="en-US" sz="1600" dirty="0" err="1"/>
              <a:t>selama</a:t>
            </a:r>
            <a:r>
              <a:rPr lang="en-US" sz="1600" dirty="0"/>
              <a:t> </a:t>
            </a:r>
            <a:r>
              <a:rPr lang="en-US" sz="1600" dirty="0" err="1"/>
              <a:t>transmisi</a:t>
            </a:r>
            <a:r>
              <a:rPr lang="en-US" sz="1600" dirty="0"/>
              <a:t>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/>
              <a:t>tergantung</a:t>
            </a:r>
            <a:r>
              <a:rPr lang="en-US" sz="1600" dirty="0"/>
              <a:t> pada </a:t>
            </a:r>
            <a:r>
              <a:rPr lang="en-US" sz="1600" dirty="0" err="1"/>
              <a:t>versi</a:t>
            </a:r>
            <a:r>
              <a:rPr lang="en-US" sz="1600" dirty="0"/>
              <a:t> HTTP     yang </a:t>
            </a:r>
            <a:r>
              <a:rPr lang="en-US" sz="1600" dirty="0" err="1"/>
              <a:t>disepakati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browser dan web server yang </a:t>
            </a:r>
            <a:r>
              <a:rPr lang="en-US" sz="1600" dirty="0" err="1"/>
              <a:t>berbeda</a:t>
            </a:r>
            <a:r>
              <a:rPr lang="en-US" sz="1600" dirty="0"/>
              <a:t>.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UDP </a:t>
            </a:r>
            <a:r>
              <a:rPr lang="en-US" sz="1600" dirty="0" err="1"/>
              <a:t>sebagai</a:t>
            </a:r>
            <a:r>
              <a:rPr lang="en-US" sz="1600" dirty="0"/>
              <a:t> protocol </a:t>
            </a:r>
            <a:r>
              <a:rPr lang="en-US" sz="1600" dirty="0" err="1"/>
              <a:t>transportnya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periode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ditentukan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trafik</a:t>
            </a:r>
            <a:r>
              <a:rPr lang="en-US" sz="1600" dirty="0"/>
              <a:t> yang </a:t>
            </a:r>
            <a:r>
              <a:rPr lang="en-US" sz="1600" dirty="0" err="1"/>
              <a:t>terukur</a:t>
            </a:r>
            <a:r>
              <a:rPr lang="en-US" sz="1600" dirty="0"/>
              <a:t>, </a:t>
            </a:r>
            <a:r>
              <a:rPr lang="en-US" sz="1600" dirty="0" err="1"/>
              <a:t>karena</a:t>
            </a:r>
            <a:r>
              <a:rPr lang="en-US" sz="1600" dirty="0"/>
              <a:t> UDP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tentang</a:t>
            </a:r>
            <a:r>
              <a:rPr lang="en-US" sz="1600" dirty="0"/>
              <a:t> set-up </a:t>
            </a:r>
            <a:r>
              <a:rPr lang="en-US" sz="1600" dirty="0" err="1"/>
              <a:t>koneksi</a:t>
            </a:r>
            <a:r>
              <a:rPr lang="en-US" sz="1600" dirty="0"/>
              <a:t> dan tear-down </a:t>
            </a:r>
            <a:r>
              <a:rPr lang="en-US" sz="1600" dirty="0" err="1"/>
              <a:t>koneksi</a:t>
            </a:r>
            <a:r>
              <a:rPr lang="en-US" sz="1600" dirty="0"/>
              <a:t>. Oleh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diperlukan</a:t>
            </a:r>
            <a:r>
              <a:rPr lang="en-US" sz="1600" dirty="0"/>
              <a:t> </a:t>
            </a:r>
            <a:r>
              <a:rPr lang="en-US" sz="1600" dirty="0" err="1"/>
              <a:t>protokol</a:t>
            </a:r>
            <a:r>
              <a:rPr lang="en-US" sz="1600" dirty="0"/>
              <a:t>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tinggi</a:t>
            </a:r>
            <a:r>
              <a:rPr lang="en-US" sz="1600" dirty="0"/>
              <a:t> </a:t>
            </a:r>
            <a:r>
              <a:rPr lang="en-US" sz="1600" dirty="0" err="1"/>
              <a:t>ataupun</a:t>
            </a:r>
            <a:r>
              <a:rPr lang="en-US" sz="1600" dirty="0"/>
              <a:t> </a:t>
            </a: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periode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empiris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durasi</a:t>
            </a:r>
            <a:r>
              <a:rPr lang="en-US" sz="1600" dirty="0"/>
              <a:t> </a:t>
            </a:r>
            <a:r>
              <a:rPr lang="en-US" sz="1600" dirty="0" err="1"/>
              <a:t>seluruh</a:t>
            </a:r>
            <a:r>
              <a:rPr lang="en-US" sz="1600" dirty="0"/>
              <a:t> </a:t>
            </a:r>
            <a:r>
              <a:rPr lang="en-US" sz="1600" dirty="0" err="1"/>
              <a:t>aliran</a:t>
            </a:r>
            <a:r>
              <a:rPr lang="en-US" sz="1600" dirty="0"/>
              <a:t> data.</a:t>
            </a:r>
            <a:endParaRPr lang="en-ID" sz="1500" b="1" dirty="0"/>
          </a:p>
          <a:p>
            <a:pPr algn="just">
              <a:buAutoNum type="arabicPeriod" startAt="5"/>
            </a:pPr>
            <a:endParaRPr lang="en-ID" sz="1500" b="1" dirty="0"/>
          </a:p>
          <a:p>
            <a:pPr algn="just">
              <a:buAutoNum type="arabicPeriod" startAt="5"/>
            </a:pPr>
            <a:r>
              <a:rPr lang="en-ID" sz="1500" b="1" dirty="0"/>
              <a:t>Burst Level, </a:t>
            </a:r>
            <a:r>
              <a:rPr lang="en-ID" sz="1500" dirty="0" err="1"/>
              <a:t>serangkaian</a:t>
            </a:r>
            <a:r>
              <a:rPr lang="en-ID" sz="1500" dirty="0"/>
              <a:t> </a:t>
            </a:r>
            <a:r>
              <a:rPr lang="en-ID" sz="1500" dirty="0" err="1"/>
              <a:t>paket</a:t>
            </a:r>
            <a:r>
              <a:rPr lang="en-ID" sz="1500" dirty="0"/>
              <a:t> IP yang </a:t>
            </a:r>
            <a:r>
              <a:rPr lang="en-ID" sz="1500" dirty="0" err="1"/>
              <a:t>kecil</a:t>
            </a:r>
            <a:r>
              <a:rPr lang="en-ID" sz="1500" dirty="0"/>
              <a:t>, yang </a:t>
            </a:r>
            <a:r>
              <a:rPr lang="en-ID" sz="1500" dirty="0" err="1"/>
              <a:t>membentuk</a:t>
            </a:r>
            <a:r>
              <a:rPr lang="en-ID" sz="1500" dirty="0"/>
              <a:t> </a:t>
            </a:r>
            <a:r>
              <a:rPr lang="en-ID" sz="1500" dirty="0" err="1"/>
              <a:t>dasar</a:t>
            </a:r>
            <a:r>
              <a:rPr lang="en-ID" sz="1500" dirty="0"/>
              <a:t> </a:t>
            </a:r>
            <a:r>
              <a:rPr lang="en-ID" sz="1500" dirty="0" err="1"/>
              <a:t>dari</a:t>
            </a:r>
            <a:r>
              <a:rPr lang="en-ID" sz="1500" dirty="0"/>
              <a:t> model on-off, yang </a:t>
            </a:r>
            <a:r>
              <a:rPr lang="en-ID" sz="1500" dirty="0" err="1"/>
              <a:t>membedakan</a:t>
            </a:r>
            <a:r>
              <a:rPr lang="en-ID" sz="1500" dirty="0"/>
              <a:t> </a:t>
            </a:r>
            <a:r>
              <a:rPr lang="en-ID" sz="1500" dirty="0" err="1"/>
              <a:t>antara</a:t>
            </a:r>
            <a:r>
              <a:rPr lang="en-ID" sz="1500" dirty="0"/>
              <a:t> </a:t>
            </a:r>
            <a:r>
              <a:rPr lang="en-ID" sz="1500" dirty="0" err="1"/>
              <a:t>fase</a:t>
            </a:r>
            <a:r>
              <a:rPr lang="en-ID" sz="1500" dirty="0"/>
              <a:t> </a:t>
            </a:r>
            <a:r>
              <a:rPr lang="en-ID" sz="1500" dirty="0" err="1"/>
              <a:t>pasif</a:t>
            </a:r>
            <a:r>
              <a:rPr lang="en-ID" sz="1500" dirty="0"/>
              <a:t> dan </a:t>
            </a:r>
            <a:r>
              <a:rPr lang="en-ID" sz="1500" dirty="0" err="1"/>
              <a:t>aktif</a:t>
            </a:r>
            <a:r>
              <a:rPr lang="en-ID" sz="1500" dirty="0"/>
              <a:t> </a:t>
            </a:r>
            <a:r>
              <a:rPr lang="en-ID" sz="1500" dirty="0" err="1"/>
              <a:t>transmisi</a:t>
            </a:r>
            <a:r>
              <a:rPr lang="en-ID" sz="1500" dirty="0"/>
              <a:t> data.</a:t>
            </a:r>
          </a:p>
          <a:p>
            <a:pPr marL="0" indent="0" algn="just">
              <a:buNone/>
            </a:pPr>
            <a:endParaRPr lang="en-ID" sz="1500" dirty="0"/>
          </a:p>
          <a:p>
            <a:pPr algn="just">
              <a:buAutoNum type="arabicPeriod" startAt="6"/>
            </a:pPr>
            <a:r>
              <a:rPr lang="en-ID" sz="1500" b="1" dirty="0"/>
              <a:t>Packet Level, </a:t>
            </a:r>
            <a:r>
              <a:rPr lang="en-ID" sz="1500" dirty="0"/>
              <a:t>pada level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harus</a:t>
            </a:r>
            <a:r>
              <a:rPr lang="en-ID" sz="1500" dirty="0"/>
              <a:t> </a:t>
            </a:r>
            <a:r>
              <a:rPr lang="en-ID" sz="1500" dirty="0" err="1"/>
              <a:t>mempertimbangkan</a:t>
            </a:r>
            <a:r>
              <a:rPr lang="en-ID" sz="1500" dirty="0"/>
              <a:t> parameter </a:t>
            </a:r>
            <a:r>
              <a:rPr lang="en-ID" sz="1500" dirty="0" err="1"/>
              <a:t>waktu</a:t>
            </a:r>
            <a:r>
              <a:rPr lang="en-ID" sz="1500" dirty="0"/>
              <a:t> </a:t>
            </a:r>
            <a:r>
              <a:rPr lang="en-ID" sz="1500" dirty="0" err="1"/>
              <a:t>antar</a:t>
            </a:r>
            <a:endParaRPr lang="en-ID" sz="1500" dirty="0"/>
          </a:p>
          <a:p>
            <a:pPr marL="0" indent="0" algn="just">
              <a:buNone/>
            </a:pPr>
            <a:r>
              <a:rPr lang="en-ID" sz="1500" dirty="0"/>
              <a:t>       </a:t>
            </a:r>
            <a:r>
              <a:rPr lang="en-ID" sz="1500" dirty="0" err="1"/>
              <a:t>kedatangan</a:t>
            </a:r>
            <a:r>
              <a:rPr lang="en-ID" sz="1500" dirty="0"/>
              <a:t> </a:t>
            </a:r>
            <a:r>
              <a:rPr lang="en-ID" sz="1500" dirty="0" err="1"/>
              <a:t>antara</a:t>
            </a:r>
            <a:r>
              <a:rPr lang="en-ID" sz="1500" dirty="0"/>
              <a:t> </a:t>
            </a:r>
            <a:r>
              <a:rPr lang="en-ID" sz="1500" dirty="0" err="1"/>
              <a:t>paket</a:t>
            </a:r>
            <a:r>
              <a:rPr lang="en-ID" sz="1500" dirty="0"/>
              <a:t> IP </a:t>
            </a:r>
            <a:r>
              <a:rPr lang="en-ID" sz="1500" dirty="0" err="1"/>
              <a:t>tunggal</a:t>
            </a:r>
            <a:r>
              <a:rPr lang="en-ID" sz="1500" dirty="0"/>
              <a:t>. Oleh </a:t>
            </a:r>
            <a:r>
              <a:rPr lang="en-ID" sz="1500" dirty="0" err="1"/>
              <a:t>karena</a:t>
            </a:r>
            <a:r>
              <a:rPr lang="en-ID" sz="1500" dirty="0"/>
              <a:t> </a:t>
            </a:r>
            <a:r>
              <a:rPr lang="en-ID" sz="1500" dirty="0" err="1"/>
              <a:t>itu</a:t>
            </a:r>
            <a:r>
              <a:rPr lang="en-ID" sz="1500" dirty="0"/>
              <a:t> model multifractal </a:t>
            </a:r>
            <a:r>
              <a:rPr lang="en-ID" sz="1500" dirty="0" err="1"/>
              <a:t>cenderung</a:t>
            </a:r>
            <a:endParaRPr lang="en-ID" sz="1500" dirty="0"/>
          </a:p>
          <a:p>
            <a:pPr marL="0" indent="0" algn="just">
              <a:buNone/>
            </a:pPr>
            <a:r>
              <a:rPr lang="en-ID" sz="1500" dirty="0"/>
              <a:t>      </a:t>
            </a:r>
            <a:r>
              <a:rPr lang="en-ID" sz="1500" dirty="0" err="1"/>
              <a:t>digunakan</a:t>
            </a:r>
            <a:r>
              <a:rPr lang="en-ID" sz="1500" dirty="0"/>
              <a:t> pada level </a:t>
            </a:r>
            <a:r>
              <a:rPr lang="en-ID" sz="1500" dirty="0" err="1"/>
              <a:t>ini</a:t>
            </a:r>
            <a:r>
              <a:rPr lang="en-ID" sz="1500" dirty="0"/>
              <a:t>.</a:t>
            </a:r>
          </a:p>
          <a:p>
            <a:pPr marL="0" indent="0" algn="just">
              <a:buNone/>
            </a:pPr>
            <a:endParaRPr lang="en-ID" sz="1500" b="1" dirty="0"/>
          </a:p>
          <a:p>
            <a:pPr marL="0" indent="0" algn="just">
              <a:buNone/>
            </a:pPr>
            <a:endParaRPr lang="en-US" sz="15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2E70-75A9-41A1-A113-C55585260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id-ID" dirty="0"/>
              <a:t>|S1 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4A0E3-61CC-43C1-B1E1-F9BB216BD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833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AE24-D56C-4181-ABDE-58A4A08E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3600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E263A-0B6D-42CC-85D6-4D0E77AD2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500" i="1" dirty="0"/>
              <a:t>Christian Grimm, Georg </a:t>
            </a:r>
            <a:r>
              <a:rPr lang="en-ID" sz="2500" i="1" dirty="0" err="1"/>
              <a:t>Schlüchtermann</a:t>
            </a:r>
            <a:r>
              <a:rPr lang="en-ID" sz="2500" i="1" dirty="0"/>
              <a:t>, IP Traffic Theory and Performance., Springer Verlag, 2010</a:t>
            </a:r>
            <a:endParaRPr lang="en-ID" sz="2500" dirty="0"/>
          </a:p>
          <a:p>
            <a:r>
              <a:rPr lang="en-US" sz="2500" i="1" dirty="0"/>
              <a:t>V.B. Iversen, </a:t>
            </a:r>
            <a:r>
              <a:rPr lang="en-US" sz="2500" i="1" dirty="0" err="1"/>
              <a:t>Teletraffic</a:t>
            </a:r>
            <a:r>
              <a:rPr lang="en-US" sz="2500" i="1" dirty="0"/>
              <a:t> Engineering and Network Planning, Technical University of Denmark, 2015</a:t>
            </a:r>
            <a:endParaRPr lang="en-ID" sz="2500" dirty="0"/>
          </a:p>
          <a:p>
            <a:r>
              <a:rPr lang="en-US" sz="2500" i="1" dirty="0"/>
              <a:t>J.E Flood., Telecommunications </a:t>
            </a:r>
            <a:r>
              <a:rPr lang="en-US" sz="2500" i="1" dirty="0" err="1"/>
              <a:t>Switching,Traffic</a:t>
            </a:r>
            <a:r>
              <a:rPr lang="en-US" sz="2500" i="1" dirty="0"/>
              <a:t> and Networks, Prentice Hall , 1995</a:t>
            </a:r>
            <a:endParaRPr lang="en-US" sz="2500" dirty="0"/>
          </a:p>
          <a:p>
            <a:pPr marL="0" indent="0">
              <a:buNone/>
            </a:pP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F3BEF-E72F-4DCE-8EBD-85E8B7278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id-ID" dirty="0"/>
              <a:t>|S1 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60747-2986-423D-8946-4ADFD2650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8093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2314-106F-4C39-B081-0981E061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000" b="1" dirty="0"/>
              <a:t>Level </a:t>
            </a:r>
            <a:r>
              <a:rPr lang="en-ID" sz="3000" b="1" dirty="0" err="1"/>
              <a:t>Pemodelan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F5C0-CAFE-447F-8C14-D99688B3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1500" b="1" dirty="0"/>
              <a:t>7.   Multilevel model </a:t>
            </a:r>
            <a:r>
              <a:rPr lang="en-ID" sz="1500" b="1" dirty="0" err="1"/>
              <a:t>untuk</a:t>
            </a:r>
            <a:r>
              <a:rPr lang="en-ID" sz="1500" b="1" dirty="0"/>
              <a:t> </a:t>
            </a:r>
            <a:r>
              <a:rPr lang="en-ID" sz="1500" b="1" dirty="0" err="1"/>
              <a:t>trafik</a:t>
            </a:r>
            <a:r>
              <a:rPr lang="en-ID" sz="1500" b="1" dirty="0"/>
              <a:t> World Wide Web, </a:t>
            </a:r>
            <a:r>
              <a:rPr lang="en-ID" sz="1500" dirty="0"/>
              <a:t>pada level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dapat</a:t>
            </a:r>
            <a:r>
              <a:rPr lang="en-ID" sz="1500" dirty="0"/>
              <a:t> </a:t>
            </a:r>
            <a:r>
              <a:rPr lang="en-ID" sz="1500" dirty="0" err="1"/>
              <a:t>dilihat</a:t>
            </a:r>
            <a:r>
              <a:rPr lang="en-ID" sz="1500" dirty="0"/>
              <a:t> parameter pada level </a:t>
            </a:r>
            <a:r>
              <a:rPr lang="en-ID" sz="1500" dirty="0" err="1"/>
              <a:t>aplikasi</a:t>
            </a:r>
            <a:r>
              <a:rPr lang="en-ID" sz="1500" dirty="0"/>
              <a:t>, dialog, dan </a:t>
            </a:r>
            <a:r>
              <a:rPr lang="en-ID" sz="1500" dirty="0" err="1"/>
              <a:t>koneksi</a:t>
            </a:r>
            <a:r>
              <a:rPr lang="en-ID" sz="1500" dirty="0"/>
              <a:t> </a:t>
            </a:r>
            <a:r>
              <a:rPr lang="en-ID" sz="1500" dirty="0" err="1"/>
              <a:t>dibawah</a:t>
            </a:r>
            <a:r>
              <a:rPr lang="en-ID" sz="1500" dirty="0"/>
              <a:t> :</a:t>
            </a:r>
            <a:endParaRPr lang="en-ID" sz="1500" b="1" dirty="0"/>
          </a:p>
          <a:p>
            <a:pPr marL="0" indent="0" algn="just">
              <a:buNone/>
            </a:pPr>
            <a:endParaRPr lang="en-US" sz="15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2E70-75A9-41A1-A113-C55585260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id-ID" dirty="0"/>
              <a:t>|S1 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4A0E3-61CC-43C1-B1E1-F9BB216BD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20</a:t>
            </a:fld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5966F-F968-4E2C-A0FF-D0CB4137610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0084" y="2852936"/>
            <a:ext cx="4110068" cy="256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09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2314-106F-4C39-B081-0981E061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000" b="1" dirty="0"/>
              <a:t>Traffic Relations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F5C0-CAFE-447F-8C14-D99688B3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84783"/>
            <a:ext cx="8229600" cy="5008581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ID" sz="1800" b="1" dirty="0"/>
              <a:t>Port to Port</a:t>
            </a:r>
          </a:p>
          <a:p>
            <a:pPr marL="0" indent="0" algn="just">
              <a:buNone/>
            </a:pPr>
            <a:r>
              <a:rPr lang="en-ID" sz="1800" b="1" dirty="0"/>
              <a:t>     </a:t>
            </a:r>
            <a:r>
              <a:rPr lang="en-ID" sz="1800" dirty="0" err="1"/>
              <a:t>Aliran</a:t>
            </a:r>
            <a:r>
              <a:rPr lang="en-ID" sz="1800" dirty="0"/>
              <a:t> data </a:t>
            </a:r>
            <a:r>
              <a:rPr lang="en-ID" sz="1800" dirty="0" err="1"/>
              <a:t>antar</a:t>
            </a:r>
            <a:r>
              <a:rPr lang="en-ID" sz="1800" dirty="0"/>
              <a:t> </a:t>
            </a:r>
            <a:r>
              <a:rPr lang="en-ID" sz="1800" dirty="0" err="1"/>
              <a:t>dua</a:t>
            </a:r>
            <a:r>
              <a:rPr lang="en-ID" sz="1800" dirty="0"/>
              <a:t> proses </a:t>
            </a:r>
            <a:r>
              <a:rPr lang="en-ID" sz="1800" dirty="0" err="1"/>
              <a:t>komunikasi</a:t>
            </a:r>
            <a:r>
              <a:rPr lang="en-ID" sz="1800" dirty="0"/>
              <a:t> </a:t>
            </a:r>
            <a:r>
              <a:rPr lang="en-ID" sz="1800" dirty="0" err="1"/>
              <a:t>melibatkan</a:t>
            </a:r>
            <a:r>
              <a:rPr lang="en-ID" sz="1800" dirty="0"/>
              <a:t> 5 </a:t>
            </a:r>
            <a:r>
              <a:rPr lang="en-ID" sz="1800" dirty="0" err="1"/>
              <a:t>elemen</a:t>
            </a:r>
            <a:r>
              <a:rPr lang="en-ID" sz="1800" dirty="0"/>
              <a:t>, </a:t>
            </a:r>
            <a:r>
              <a:rPr lang="en-ID" sz="1800" dirty="0" err="1"/>
              <a:t>yaitu</a:t>
            </a:r>
            <a:r>
              <a:rPr lang="en-ID" sz="1800" dirty="0"/>
              <a:t> : IP address </a:t>
            </a:r>
            <a:r>
              <a:rPr lang="en-ID" sz="1800" dirty="0" err="1"/>
              <a:t>pengirim</a:t>
            </a:r>
            <a:r>
              <a:rPr lang="en-ID" sz="1800" dirty="0"/>
              <a:t>, </a:t>
            </a:r>
            <a:r>
              <a:rPr lang="en-ID" sz="1800" dirty="0" err="1"/>
              <a:t>Nomor</a:t>
            </a:r>
            <a:r>
              <a:rPr lang="en-ID" sz="1800" dirty="0"/>
              <a:t> port </a:t>
            </a:r>
            <a:r>
              <a:rPr lang="en-ID" sz="1800" dirty="0" err="1"/>
              <a:t>pengirim</a:t>
            </a:r>
            <a:r>
              <a:rPr lang="en-ID" sz="1800" dirty="0"/>
              <a:t>, IP address </a:t>
            </a:r>
            <a:r>
              <a:rPr lang="en-ID" sz="1800" dirty="0" err="1"/>
              <a:t>tujuan</a:t>
            </a:r>
            <a:r>
              <a:rPr lang="en-ID" sz="1800" dirty="0"/>
              <a:t>, </a:t>
            </a:r>
            <a:r>
              <a:rPr lang="en-ID" sz="1800" dirty="0" err="1"/>
              <a:t>Nomor</a:t>
            </a:r>
            <a:r>
              <a:rPr lang="en-ID" sz="1800" dirty="0"/>
              <a:t> port </a:t>
            </a:r>
            <a:r>
              <a:rPr lang="en-ID" sz="1800" dirty="0" err="1"/>
              <a:t>tujuan</a:t>
            </a:r>
            <a:r>
              <a:rPr lang="en-ID" sz="1800" dirty="0"/>
              <a:t>, dan </a:t>
            </a:r>
            <a:r>
              <a:rPr lang="en-ID" sz="1800" dirty="0" err="1"/>
              <a:t>Protokol</a:t>
            </a:r>
            <a:r>
              <a:rPr lang="en-ID" sz="1800" dirty="0"/>
              <a:t> ID (</a:t>
            </a:r>
            <a:r>
              <a:rPr lang="en-ID" sz="1800" dirty="0" err="1"/>
              <a:t>protokol</a:t>
            </a:r>
            <a:r>
              <a:rPr lang="en-ID" sz="1800" dirty="0"/>
              <a:t> transport yang </a:t>
            </a:r>
            <a:r>
              <a:rPr lang="en-ID" sz="1800" dirty="0" err="1"/>
              <a:t>digunakan</a:t>
            </a:r>
            <a:r>
              <a:rPr lang="en-ID" sz="1800" dirty="0"/>
              <a:t>). </a:t>
            </a:r>
          </a:p>
          <a:p>
            <a:pPr marL="0" indent="0" algn="just">
              <a:buNone/>
            </a:pPr>
            <a:r>
              <a:rPr lang="en-ID" sz="1800" b="1" dirty="0" err="1"/>
              <a:t>Contoh</a:t>
            </a:r>
            <a:r>
              <a:rPr lang="en-ID" sz="1800" dirty="0"/>
              <a:t>: </a:t>
            </a:r>
            <a:r>
              <a:rPr lang="en-ID" sz="1800" dirty="0" err="1"/>
              <a:t>Transmisi</a:t>
            </a:r>
            <a:r>
              <a:rPr lang="en-ID" sz="1800" dirty="0"/>
              <a:t> </a:t>
            </a:r>
            <a:r>
              <a:rPr lang="en-ID" sz="1800" dirty="0" err="1"/>
              <a:t>halaman</a:t>
            </a:r>
            <a:r>
              <a:rPr lang="en-ID" sz="1800" dirty="0"/>
              <a:t> web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satu</a:t>
            </a:r>
            <a:r>
              <a:rPr lang="en-ID" sz="1800" dirty="0"/>
              <a:t> file HTML. </a:t>
            </a:r>
            <a:r>
              <a:rPr lang="en-ID" sz="1800" dirty="0" err="1"/>
              <a:t>Objek</a:t>
            </a:r>
            <a:r>
              <a:rPr lang="en-ID" sz="1800" dirty="0"/>
              <a:t> </a:t>
            </a:r>
            <a:r>
              <a:rPr lang="en-ID" sz="1800" dirty="0" err="1"/>
              <a:t>diambil</a:t>
            </a:r>
            <a:r>
              <a:rPr lang="en-ID" sz="1800" dirty="0"/>
              <a:t> oleh </a:t>
            </a:r>
            <a:r>
              <a:rPr lang="en-ID" sz="1800" dirty="0" err="1"/>
              <a:t>klien</a:t>
            </a:r>
            <a:r>
              <a:rPr lang="en-ID" sz="1800" dirty="0"/>
              <a:t> (131.34.62.123)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dua</a:t>
            </a:r>
            <a:r>
              <a:rPr lang="en-ID" sz="1800" dirty="0"/>
              <a:t> server yang </a:t>
            </a:r>
            <a:r>
              <a:rPr lang="en-ID" sz="1800" dirty="0" err="1"/>
              <a:t>berbeda</a:t>
            </a:r>
            <a:r>
              <a:rPr lang="en-ID" sz="1800" dirty="0"/>
              <a:t> (195.34.129.243 dan 187.250.45.136). WWW </a:t>
            </a:r>
            <a:r>
              <a:rPr lang="en-ID" sz="1800" dirty="0" err="1"/>
              <a:t>sebagai</a:t>
            </a:r>
            <a:r>
              <a:rPr lang="en-ID" sz="1800" dirty="0"/>
              <a:t> </a:t>
            </a:r>
            <a:r>
              <a:rPr lang="en-ID" sz="1800" dirty="0" err="1"/>
              <a:t>aplikasi</a:t>
            </a:r>
            <a:r>
              <a:rPr lang="en-ID" sz="1800" dirty="0"/>
              <a:t>, HTTP </a:t>
            </a:r>
            <a:r>
              <a:rPr lang="en-ID" sz="1800" dirty="0" err="1"/>
              <a:t>sebagai</a:t>
            </a:r>
            <a:r>
              <a:rPr lang="en-ID" sz="1800" dirty="0"/>
              <a:t> </a:t>
            </a:r>
            <a:r>
              <a:rPr lang="en-ID" sz="1800" dirty="0" err="1"/>
              <a:t>protokol</a:t>
            </a:r>
            <a:r>
              <a:rPr lang="en-ID" sz="1800" dirty="0"/>
              <a:t> </a:t>
            </a:r>
            <a:r>
              <a:rPr lang="en-ID" sz="1800" dirty="0" err="1"/>
              <a:t>aplikasi</a:t>
            </a:r>
            <a:r>
              <a:rPr lang="en-ID" sz="1800" dirty="0"/>
              <a:t>, dan TCP </a:t>
            </a:r>
            <a:r>
              <a:rPr lang="en-ID" sz="1800" dirty="0" err="1"/>
              <a:t>sebagai</a:t>
            </a:r>
            <a:r>
              <a:rPr lang="en-ID" sz="1800" dirty="0"/>
              <a:t> </a:t>
            </a:r>
            <a:r>
              <a:rPr lang="en-ID" sz="1800" dirty="0" err="1"/>
              <a:t>protokol</a:t>
            </a:r>
            <a:r>
              <a:rPr lang="en-ID" sz="1800" dirty="0"/>
              <a:t> transport.</a:t>
            </a:r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2E70-75A9-41A1-A113-C55585260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id-ID" dirty="0"/>
              <a:t>|S1 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4A0E3-61CC-43C1-B1E1-F9BB216BD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21</a:t>
            </a:fld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54519-3C06-4F26-AA32-3EF44245780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3989073"/>
            <a:ext cx="4310094" cy="1817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70883A-FAE9-44CB-B801-DE7FD30CBAC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5630" y="4077072"/>
            <a:ext cx="4388574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50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2314-106F-4C39-B081-0981E061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000" b="1" dirty="0"/>
              <a:t>Traffic Relations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F5C0-CAFE-447F-8C14-D99688B3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709120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 startAt="2"/>
            </a:pPr>
            <a:r>
              <a:rPr lang="en-ID" sz="2000" b="1" dirty="0"/>
              <a:t>Host to host</a:t>
            </a:r>
          </a:p>
          <a:p>
            <a:pPr marL="0" indent="0" algn="just">
              <a:buNone/>
            </a:pPr>
            <a:r>
              <a:rPr lang="en-ID" sz="2000" dirty="0"/>
              <a:t>      </a:t>
            </a:r>
            <a:r>
              <a:rPr lang="en-ID" sz="2000" dirty="0" err="1"/>
              <a:t>Aliran</a:t>
            </a:r>
            <a:r>
              <a:rPr lang="en-ID" sz="2000" dirty="0"/>
              <a:t> data </a:t>
            </a:r>
            <a:r>
              <a:rPr lang="en-ID" sz="2000" dirty="0" err="1"/>
              <a:t>antar</a:t>
            </a:r>
            <a:r>
              <a:rPr lang="en-ID" sz="2000" dirty="0"/>
              <a:t> </a:t>
            </a:r>
            <a:r>
              <a:rPr lang="en-ID" sz="2000" dirty="0" err="1"/>
              <a:t>dua</a:t>
            </a:r>
            <a:r>
              <a:rPr lang="en-ID" sz="2000" dirty="0"/>
              <a:t> proses </a:t>
            </a:r>
            <a:r>
              <a:rPr lang="en-ID" sz="2000" dirty="0" err="1"/>
              <a:t>komunikasi</a:t>
            </a:r>
            <a:r>
              <a:rPr lang="en-ID" sz="2000" dirty="0"/>
              <a:t> </a:t>
            </a:r>
            <a:r>
              <a:rPr lang="en-ID" sz="2000" dirty="0" err="1"/>
              <a:t>melibatkan</a:t>
            </a:r>
            <a:r>
              <a:rPr lang="en-ID" sz="2000" dirty="0"/>
              <a:t> 3 </a:t>
            </a:r>
            <a:r>
              <a:rPr lang="en-ID" sz="2000" dirty="0" err="1"/>
              <a:t>elemen</a:t>
            </a:r>
            <a:r>
              <a:rPr lang="en-ID" sz="2000" dirty="0"/>
              <a:t>, </a:t>
            </a:r>
            <a:r>
              <a:rPr lang="en-ID" sz="2000" dirty="0" err="1"/>
              <a:t>yaitu</a:t>
            </a:r>
            <a:r>
              <a:rPr lang="en-ID" sz="2000" dirty="0"/>
              <a:t> : IP address </a:t>
            </a:r>
            <a:r>
              <a:rPr lang="en-ID" sz="2000" dirty="0" err="1"/>
              <a:t>pengirim</a:t>
            </a:r>
            <a:r>
              <a:rPr lang="en-ID" sz="2000" dirty="0"/>
              <a:t>, IP address </a:t>
            </a:r>
            <a:r>
              <a:rPr lang="en-ID" sz="2000" dirty="0" err="1"/>
              <a:t>tujuan</a:t>
            </a:r>
            <a:r>
              <a:rPr lang="en-ID" sz="2000" dirty="0"/>
              <a:t>, dan </a:t>
            </a:r>
            <a:r>
              <a:rPr lang="en-ID" sz="2000" dirty="0" err="1"/>
              <a:t>Protokol</a:t>
            </a:r>
            <a:r>
              <a:rPr lang="en-ID" sz="2000" dirty="0"/>
              <a:t> ID.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2E70-75A9-41A1-A113-C55585260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id-ID" dirty="0"/>
              <a:t>|S1 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4A0E3-61CC-43C1-B1E1-F9BB216BD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22</a:t>
            </a:fld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5626B5-2E8E-4EC3-8FD1-487B7575D0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7624" y="2708920"/>
            <a:ext cx="5355486" cy="20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03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2314-106F-4C39-B081-0981E061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000" b="1" dirty="0"/>
              <a:t>Traffic Relations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F5C0-CAFE-447F-8C14-D99688B3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709120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 startAt="3"/>
            </a:pPr>
            <a:r>
              <a:rPr lang="en-ID" sz="2000" b="1" dirty="0"/>
              <a:t>End System</a:t>
            </a:r>
          </a:p>
          <a:p>
            <a:pPr marL="0" indent="0" algn="just">
              <a:buNone/>
            </a:pPr>
            <a:r>
              <a:rPr lang="en-ID" sz="2000" b="1" dirty="0"/>
              <a:t>      </a:t>
            </a:r>
            <a:r>
              <a:rPr lang="en-ID" sz="2000" dirty="0" err="1"/>
              <a:t>Fokus</a:t>
            </a:r>
            <a:r>
              <a:rPr lang="en-ID" sz="2000" dirty="0"/>
              <a:t> </a:t>
            </a:r>
            <a:r>
              <a:rPr lang="en-ID" sz="2000" dirty="0" err="1"/>
              <a:t>terhadap</a:t>
            </a:r>
            <a:r>
              <a:rPr lang="en-ID" sz="2000" dirty="0"/>
              <a:t> </a:t>
            </a:r>
            <a:r>
              <a:rPr lang="en-ID" sz="2000" dirty="0" err="1"/>
              <a:t>trafik</a:t>
            </a:r>
            <a:r>
              <a:rPr lang="en-ID" sz="2000" dirty="0"/>
              <a:t> data </a:t>
            </a:r>
            <a:r>
              <a:rPr lang="en-ID" sz="2000" dirty="0" err="1"/>
              <a:t>antara</a:t>
            </a:r>
            <a:r>
              <a:rPr lang="en-ID" sz="2000" dirty="0"/>
              <a:t> </a:t>
            </a:r>
            <a:r>
              <a:rPr lang="en-ID" sz="2000" dirty="0" err="1"/>
              <a:t>sistem</a:t>
            </a:r>
            <a:r>
              <a:rPr lang="en-ID" sz="2000" dirty="0"/>
              <a:t> yang </a:t>
            </a:r>
            <a:r>
              <a:rPr lang="en-ID" sz="2000" dirty="0" err="1"/>
              <a:t>berkomunikasi</a:t>
            </a:r>
            <a:r>
              <a:rPr lang="en-ID" sz="2000" dirty="0"/>
              <a:t>, </a:t>
            </a:r>
            <a:r>
              <a:rPr lang="en-ID" sz="2000" dirty="0" err="1"/>
              <a:t>dimana</a:t>
            </a:r>
            <a:r>
              <a:rPr lang="en-ID" sz="2000" dirty="0"/>
              <a:t> </a:t>
            </a:r>
            <a:r>
              <a:rPr lang="en-ID" sz="2000" dirty="0" err="1"/>
              <a:t>summerisasi</a:t>
            </a:r>
            <a:r>
              <a:rPr lang="en-ID" sz="2000" dirty="0"/>
              <a:t> </a:t>
            </a:r>
            <a:r>
              <a:rPr lang="en-ID" sz="2000" dirty="0" err="1"/>
              <a:t>trafik</a:t>
            </a:r>
            <a:r>
              <a:rPr lang="en-ID" sz="2000" dirty="0"/>
              <a:t> data </a:t>
            </a:r>
            <a:r>
              <a:rPr lang="en-ID" sz="2000" dirty="0" err="1"/>
              <a:t>hanya</a:t>
            </a:r>
            <a:r>
              <a:rPr lang="en-ID" sz="2000" dirty="0"/>
              <a:t> di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sistem</a:t>
            </a:r>
            <a:r>
              <a:rPr lang="en-ID" sz="2000" dirty="0"/>
              <a:t> </a:t>
            </a:r>
            <a:r>
              <a:rPr lang="en-ID" sz="2000" dirty="0" err="1"/>
              <a:t>saja</a:t>
            </a:r>
            <a:r>
              <a:rPr lang="en-ID" sz="2000" dirty="0"/>
              <a:t>,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bergantung</a:t>
            </a:r>
            <a:r>
              <a:rPr lang="en-ID" sz="2000" dirty="0"/>
              <a:t> pada partner </a:t>
            </a:r>
            <a:r>
              <a:rPr lang="en-ID" sz="2000" dirty="0" err="1"/>
              <a:t>komunikasinya</a:t>
            </a:r>
            <a:r>
              <a:rPr lang="en-ID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2E70-75A9-41A1-A113-C55585260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id-ID" dirty="0"/>
              <a:t>|S1 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4A0E3-61CC-43C1-B1E1-F9BB216BD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23</a:t>
            </a:fld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90F05E-1B17-4025-99F0-D5F4F5C3E38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600" y="3264490"/>
            <a:ext cx="5285970" cy="182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16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2314-106F-4C39-B081-0981E061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000" b="1" dirty="0" err="1"/>
              <a:t>Asimetris</a:t>
            </a:r>
            <a:r>
              <a:rPr lang="en-ID" sz="3000" b="1" dirty="0"/>
              <a:t> pada </a:t>
            </a:r>
            <a:r>
              <a:rPr lang="en-ID" sz="3000" b="1" dirty="0" err="1"/>
              <a:t>Trafik</a:t>
            </a:r>
            <a:r>
              <a:rPr lang="en-ID" sz="3000" b="1" dirty="0"/>
              <a:t> IP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F5C0-CAFE-447F-8C14-D99688B3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709120"/>
          </a:xfrm>
        </p:spPr>
        <p:txBody>
          <a:bodyPr>
            <a:normAutofit/>
          </a:bodyPr>
          <a:lstStyle/>
          <a:p>
            <a:pPr algn="just"/>
            <a:r>
              <a:rPr lang="en-ID" sz="2000" b="1" dirty="0" err="1"/>
              <a:t>Asimetris</a:t>
            </a:r>
            <a:r>
              <a:rPr lang="en-ID" sz="2000" b="1" dirty="0"/>
              <a:t> </a:t>
            </a:r>
            <a:r>
              <a:rPr lang="en-ID" sz="2000" b="1" dirty="0" err="1"/>
              <a:t>terhadap</a:t>
            </a:r>
            <a:r>
              <a:rPr lang="en-ID" sz="2000" b="1" dirty="0"/>
              <a:t> volume</a:t>
            </a:r>
            <a:r>
              <a:rPr lang="en-ID" sz="2000" dirty="0"/>
              <a:t> yang </a:t>
            </a:r>
            <a:r>
              <a:rPr lang="en-ID" sz="2000" dirty="0" err="1"/>
              <a:t>dipertukarkan</a:t>
            </a:r>
            <a:r>
              <a:rPr lang="en-ID" sz="2000" dirty="0"/>
              <a:t> </a:t>
            </a:r>
            <a:r>
              <a:rPr lang="en-ID" sz="2000" dirty="0" err="1"/>
              <a:t>antara</a:t>
            </a:r>
            <a:r>
              <a:rPr lang="en-ID" sz="2000" dirty="0"/>
              <a:t> </a:t>
            </a:r>
            <a:r>
              <a:rPr lang="en-ID" sz="2000" dirty="0" err="1"/>
              <a:t>klien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server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terjadi</a:t>
            </a:r>
            <a:r>
              <a:rPr lang="en-ID" sz="2000" dirty="0"/>
              <a:t> pada </a:t>
            </a:r>
            <a:r>
              <a:rPr lang="en-ID" sz="2000" dirty="0" err="1"/>
              <a:t>aplikasi</a:t>
            </a:r>
            <a:r>
              <a:rPr lang="en-ID" sz="2000" dirty="0"/>
              <a:t> </a:t>
            </a:r>
            <a:r>
              <a:rPr lang="en-ID" sz="2000" dirty="0" err="1"/>
              <a:t>layanan</a:t>
            </a:r>
            <a:r>
              <a:rPr lang="en-ID" sz="2000" dirty="0"/>
              <a:t> </a:t>
            </a:r>
            <a:r>
              <a:rPr lang="en-US" sz="2000" dirty="0"/>
              <a:t>World Wide Web, FTP, </a:t>
            </a:r>
            <a:r>
              <a:rPr lang="en-US" sz="2000" dirty="0" err="1"/>
              <a:t>ataupun</a:t>
            </a:r>
            <a:r>
              <a:rPr lang="en-US" sz="2000" dirty="0"/>
              <a:t> Email.</a:t>
            </a:r>
          </a:p>
          <a:p>
            <a:pPr algn="just"/>
            <a:r>
              <a:rPr lang="en-US" sz="2000" dirty="0" err="1"/>
              <a:t>Asumsi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koneksi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arah</a:t>
            </a:r>
            <a:r>
              <a:rPr lang="en-US" sz="2000" dirty="0"/>
              <a:t> </a:t>
            </a:r>
            <a:r>
              <a:rPr lang="en-US" sz="2000" dirty="0" err="1"/>
              <a:t>hampir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rasio</a:t>
            </a:r>
            <a:r>
              <a:rPr lang="en-US" sz="2000" dirty="0"/>
              <a:t> </a:t>
            </a:r>
            <a:r>
              <a:rPr lang="en-US" sz="2000" dirty="0" err="1"/>
              <a:t>laju</a:t>
            </a:r>
            <a:r>
              <a:rPr lang="en-US" sz="2000" dirty="0"/>
              <a:t> bit rata-rata upstream dan downstream </a:t>
            </a:r>
            <a:r>
              <a:rPr lang="en-US" sz="2000" b="1" dirty="0" err="1"/>
              <a:t>sama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rasio</a:t>
            </a:r>
            <a:r>
              <a:rPr lang="en-US" sz="2000" dirty="0"/>
              <a:t> volume </a:t>
            </a:r>
            <a:r>
              <a:rPr lang="en-US" sz="2000" dirty="0" err="1"/>
              <a:t>masing-masing</a:t>
            </a:r>
            <a:endParaRPr lang="en-US" sz="2000" dirty="0"/>
          </a:p>
          <a:p>
            <a:pPr algn="just"/>
            <a:r>
              <a:rPr lang="en-US" sz="2000" b="1" dirty="0" err="1"/>
              <a:t>Distribusi</a:t>
            </a:r>
            <a:r>
              <a:rPr lang="en-US" sz="2000" b="1" dirty="0"/>
              <a:t> lognormal </a:t>
            </a:r>
            <a:r>
              <a:rPr lang="en-US" sz="2000" dirty="0" err="1"/>
              <a:t>menjelaskan</a:t>
            </a:r>
            <a:r>
              <a:rPr lang="en-US" sz="2000" dirty="0"/>
              <a:t> </a:t>
            </a:r>
            <a:r>
              <a:rPr lang="en-US" sz="2000" dirty="0" err="1"/>
              <a:t>kaitan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pengiriman</a:t>
            </a:r>
            <a:r>
              <a:rPr lang="en-US" sz="2000" dirty="0"/>
              <a:t> volume data upstream dan downstream di </a:t>
            </a:r>
            <a:r>
              <a:rPr lang="en-US" sz="2000" dirty="0" err="1"/>
              <a:t>trafik</a:t>
            </a:r>
            <a:r>
              <a:rPr lang="en-US" sz="2000" dirty="0"/>
              <a:t> World Wide Web </a:t>
            </a:r>
            <a:r>
              <a:rPr lang="en-US" sz="2000" dirty="0" err="1"/>
              <a:t>atau</a:t>
            </a:r>
            <a:r>
              <a:rPr lang="en-US" sz="2000" dirty="0"/>
              <a:t> FTP,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ukuran</a:t>
            </a:r>
            <a:r>
              <a:rPr lang="en-US" sz="2000" dirty="0"/>
              <a:t> </a:t>
            </a:r>
            <a:r>
              <a:rPr lang="en-US" sz="2000" i="1" dirty="0" err="1"/>
              <a:t>Acknowlegment</a:t>
            </a:r>
            <a:r>
              <a:rPr lang="en-US" sz="2000" i="1" dirty="0"/>
              <a:t> </a:t>
            </a:r>
            <a:r>
              <a:rPr lang="en-US" sz="2000" dirty="0"/>
              <a:t>(ACK) </a:t>
            </a:r>
            <a:r>
              <a:rPr lang="en-US" sz="2000" dirty="0" err="1"/>
              <a:t>diabaikan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ditentukan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ukuran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yang </a:t>
            </a:r>
            <a:r>
              <a:rPr lang="en-US" sz="2000" dirty="0" err="1"/>
              <a:t>dikirimkan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.</a:t>
            </a:r>
          </a:p>
          <a:p>
            <a:pPr algn="just"/>
            <a:r>
              <a:rPr lang="en-US" sz="2000" b="1" dirty="0" err="1"/>
              <a:t>Asimetris</a:t>
            </a:r>
            <a:r>
              <a:rPr lang="en-US" sz="2000" b="1" dirty="0"/>
              <a:t> </a:t>
            </a:r>
            <a:r>
              <a:rPr lang="en-US" sz="2000" b="1" dirty="0" err="1"/>
              <a:t>variasi</a:t>
            </a:r>
            <a:r>
              <a:rPr lang="en-US" sz="2000" b="1" dirty="0"/>
              <a:t> </a:t>
            </a:r>
            <a:r>
              <a:rPr lang="en-US" sz="2000" b="1" dirty="0" err="1"/>
              <a:t>paket</a:t>
            </a:r>
            <a:r>
              <a:rPr lang="en-US" sz="2000" b="1" dirty="0"/>
              <a:t> IP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i="1" dirty="0"/>
              <a:t>ACK </a:t>
            </a:r>
            <a:r>
              <a:rPr lang="en-US" sz="2000" dirty="0"/>
              <a:t>yang </a:t>
            </a:r>
            <a:r>
              <a:rPr lang="en-US" sz="2000" dirty="0" err="1"/>
              <a:t>dikirim</a:t>
            </a:r>
            <a:r>
              <a:rPr lang="en-US" sz="2000" dirty="0"/>
              <a:t> oleh </a:t>
            </a:r>
            <a:r>
              <a:rPr lang="en-US" sz="2000" dirty="0" err="1"/>
              <a:t>klien</a:t>
            </a:r>
            <a:r>
              <a:rPr lang="en-US" sz="2000" dirty="0"/>
              <a:t>.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masing-masing</a:t>
            </a:r>
            <a:r>
              <a:rPr lang="en-US" sz="2000" dirty="0"/>
              <a:t> </a:t>
            </a:r>
            <a:r>
              <a:rPr lang="en-US" sz="2000" dirty="0" err="1"/>
              <a:t>segmen</a:t>
            </a:r>
            <a:r>
              <a:rPr lang="en-US" sz="2000" dirty="0"/>
              <a:t> TCP </a:t>
            </a:r>
            <a:r>
              <a:rPr lang="en-US" sz="2000" dirty="0" err="1"/>
              <a:t>dengan</a:t>
            </a:r>
            <a:r>
              <a:rPr lang="en-US" sz="2000" dirty="0"/>
              <a:t> ACK </a:t>
            </a:r>
            <a:r>
              <a:rPr lang="en-US" sz="2000" dirty="0" err="1"/>
              <a:t>diterima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paket</a:t>
            </a:r>
            <a:r>
              <a:rPr lang="en-US" sz="2000" dirty="0"/>
              <a:t> IP upstream dan downstream </a:t>
            </a:r>
            <a:r>
              <a:rPr lang="en-US" sz="2000" dirty="0" err="1"/>
              <a:t>hampir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(</a:t>
            </a:r>
            <a:r>
              <a:rPr lang="en-US" sz="2000" dirty="0" err="1"/>
              <a:t>independen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)</a:t>
            </a:r>
          </a:p>
          <a:p>
            <a:pPr algn="just"/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layanan</a:t>
            </a:r>
            <a:r>
              <a:rPr lang="en-US" sz="2000" b="1" dirty="0"/>
              <a:t> E-mail</a:t>
            </a:r>
            <a:r>
              <a:rPr lang="en-US" sz="2000" dirty="0"/>
              <a:t>, </a:t>
            </a:r>
            <a:r>
              <a:rPr lang="en-US" sz="2000" dirty="0" err="1"/>
              <a:t>asimetris</a:t>
            </a:r>
            <a:r>
              <a:rPr lang="en-US" sz="2000" dirty="0"/>
              <a:t> </a:t>
            </a:r>
            <a:r>
              <a:rPr lang="en-US" sz="2000" dirty="0" err="1"/>
              <a:t>diperoleh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protocol yang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upload dan download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klien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server.</a:t>
            </a:r>
            <a:endParaRPr lang="en-ID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2E70-75A9-41A1-A113-C55585260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id-ID" dirty="0"/>
              <a:t>|S1 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4A0E3-61CC-43C1-B1E1-F9BB216BD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9561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2314-106F-4C39-B081-0981E061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000" b="1" dirty="0"/>
              <a:t>Temporal </a:t>
            </a:r>
            <a:r>
              <a:rPr lang="en-ID" sz="3000" b="1" dirty="0" err="1"/>
              <a:t>Behavior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F5C0-CAFE-447F-8C14-D99688B3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709120"/>
          </a:xfrm>
        </p:spPr>
        <p:txBody>
          <a:bodyPr>
            <a:normAutofit/>
          </a:bodyPr>
          <a:lstStyle/>
          <a:p>
            <a:pPr algn="just"/>
            <a:r>
              <a:rPr lang="en-ID" sz="2000" dirty="0" err="1"/>
              <a:t>Dominan</a:t>
            </a:r>
            <a:r>
              <a:rPr lang="en-ID" sz="2000" dirty="0"/>
              <a:t> </a:t>
            </a:r>
            <a:r>
              <a:rPr lang="en-ID" sz="2000" dirty="0" err="1"/>
              <a:t>suatu</a:t>
            </a:r>
            <a:r>
              <a:rPr lang="en-ID" sz="2000" dirty="0"/>
              <a:t> </a:t>
            </a:r>
            <a:r>
              <a:rPr lang="en-ID" sz="2000" dirty="0" err="1"/>
              <a:t>sistem</a:t>
            </a:r>
            <a:r>
              <a:rPr lang="en-ID" sz="2000" dirty="0"/>
              <a:t> </a:t>
            </a:r>
            <a:r>
              <a:rPr lang="en-ID" sz="2000" dirty="0" err="1"/>
              <a:t>dipengaruhi</a:t>
            </a:r>
            <a:r>
              <a:rPr lang="en-ID" sz="2000" dirty="0"/>
              <a:t> oleh </a:t>
            </a:r>
            <a:r>
              <a:rPr lang="en-ID" sz="2000" dirty="0" err="1"/>
              <a:t>perilaku</a:t>
            </a:r>
            <a:r>
              <a:rPr lang="en-ID" sz="2000" dirty="0"/>
              <a:t> </a:t>
            </a:r>
            <a:r>
              <a:rPr lang="en-ID" sz="2000" dirty="0" err="1"/>
              <a:t>pengguna</a:t>
            </a:r>
            <a:endParaRPr lang="en-ID" sz="2000" dirty="0"/>
          </a:p>
          <a:p>
            <a:pPr algn="just"/>
            <a:r>
              <a:rPr lang="en-ID" sz="2000" dirty="0" err="1"/>
              <a:t>Aktivitas</a:t>
            </a:r>
            <a:r>
              <a:rPr lang="en-ID" sz="2000" dirty="0"/>
              <a:t> internet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terlihat</a:t>
            </a:r>
            <a:r>
              <a:rPr lang="en-ID" sz="2000" dirty="0"/>
              <a:t> di </a:t>
            </a:r>
            <a:r>
              <a:rPr lang="en-ID" sz="2000" dirty="0" err="1"/>
              <a:t>tiap</a:t>
            </a:r>
            <a:r>
              <a:rPr lang="en-ID" sz="2000" dirty="0"/>
              <a:t> </a:t>
            </a:r>
            <a:r>
              <a:rPr lang="en-ID" sz="2000" dirty="0" err="1"/>
              <a:t>hari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seminggu</a:t>
            </a:r>
            <a:r>
              <a:rPr lang="en-ID" sz="2000" dirty="0"/>
              <a:t> dan </a:t>
            </a:r>
            <a:r>
              <a:rPr lang="en-ID" sz="2000" dirty="0" err="1"/>
              <a:t>waktu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sehari</a:t>
            </a:r>
            <a:endParaRPr lang="en-ID" sz="2000" dirty="0"/>
          </a:p>
          <a:p>
            <a:pPr marL="0" indent="0" algn="just">
              <a:buNone/>
            </a:pPr>
            <a:endParaRPr lang="en-ID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2E70-75A9-41A1-A113-C55585260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id-ID" dirty="0"/>
              <a:t>|S1 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4A0E3-61CC-43C1-B1E1-F9BB216BD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25</a:t>
            </a:fld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65B966-3F5E-4E2E-B0E9-CFA48F6E7AA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7705" y="2636912"/>
            <a:ext cx="478838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31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73" b="-1567"/>
          <a:stretch/>
        </p:blipFill>
        <p:spPr>
          <a:xfrm>
            <a:off x="3124200" y="2514600"/>
            <a:ext cx="2723728" cy="227511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059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2314-106F-4C39-B081-0981E061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3600" b="1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F5C0-CAFE-447F-8C14-D99688B3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Arsitektur</a:t>
            </a:r>
            <a:r>
              <a:rPr lang="en-ID" dirty="0"/>
              <a:t> TCP/IP </a:t>
            </a:r>
          </a:p>
          <a:p>
            <a:r>
              <a:rPr lang="en-ID" dirty="0" err="1"/>
              <a:t>Aspek</a:t>
            </a:r>
            <a:r>
              <a:rPr lang="en-ID" dirty="0"/>
              <a:t> </a:t>
            </a:r>
            <a:r>
              <a:rPr lang="en-ID" dirty="0" err="1"/>
              <a:t>Pemodelan</a:t>
            </a:r>
            <a:r>
              <a:rPr lang="en-ID" dirty="0"/>
              <a:t> IP</a:t>
            </a:r>
          </a:p>
          <a:p>
            <a:r>
              <a:rPr lang="en-ID" dirty="0"/>
              <a:t>Quality of Service</a:t>
            </a:r>
          </a:p>
          <a:p>
            <a:r>
              <a:rPr lang="en-US" dirty="0"/>
              <a:t>Why Traditional Models Fail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2E70-75A9-41A1-A113-C55585260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id-ID" dirty="0"/>
              <a:t>|S1 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4A0E3-61CC-43C1-B1E1-F9BB216BD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678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2314-106F-4C39-B081-0981E061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PENDAHULUAN -Packet Data Unit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F5C0-CAFE-447F-8C14-D99688B3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2000" dirty="0" err="1"/>
              <a:t>Setiap</a:t>
            </a:r>
            <a:r>
              <a:rPr lang="en-ID" sz="2000" dirty="0"/>
              <a:t> </a:t>
            </a:r>
            <a:r>
              <a:rPr lang="en-ID" sz="2000" dirty="0" err="1"/>
              <a:t>pesan</a:t>
            </a:r>
            <a:r>
              <a:rPr lang="en-ID" sz="2000" dirty="0"/>
              <a:t> yang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dikirimkan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device </a:t>
            </a:r>
            <a:r>
              <a:rPr lang="en-ID" sz="2000" dirty="0" err="1"/>
              <a:t>ke</a:t>
            </a:r>
            <a:r>
              <a:rPr lang="en-ID" sz="2000" dirty="0"/>
              <a:t> device lain oleh </a:t>
            </a:r>
            <a:r>
              <a:rPr lang="en-ID" sz="2000" dirty="0" err="1"/>
              <a:t>pengirim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dibagi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unit-unit </a:t>
            </a:r>
            <a:r>
              <a:rPr lang="en-ID" sz="2000" dirty="0" err="1"/>
              <a:t>kecil</a:t>
            </a:r>
            <a:r>
              <a:rPr lang="en-ID" sz="2000" dirty="0"/>
              <a:t> </a:t>
            </a:r>
            <a:r>
              <a:rPr lang="en-ID" sz="2000" dirty="0" err="1"/>
              <a:t>disebut</a:t>
            </a:r>
            <a:r>
              <a:rPr lang="en-ID" sz="2000" dirty="0"/>
              <a:t> PDU (Packet Data Unit)</a:t>
            </a:r>
          </a:p>
          <a:p>
            <a:pPr algn="just"/>
            <a:r>
              <a:rPr lang="en-ID" sz="2000" dirty="0" err="1"/>
              <a:t>Setiap</a:t>
            </a:r>
            <a:r>
              <a:rPr lang="en-ID" sz="2000" dirty="0"/>
              <a:t> PDU </a:t>
            </a:r>
            <a:r>
              <a:rPr lang="en-ID" sz="2000" dirty="0" err="1"/>
              <a:t>dilengkapi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informasi</a:t>
            </a:r>
            <a:r>
              <a:rPr lang="en-ID" sz="2000" dirty="0"/>
              <a:t> control </a:t>
            </a:r>
            <a:r>
              <a:rPr lang="en-ID" sz="2000" dirty="0" err="1"/>
              <a:t>termasuk</a:t>
            </a:r>
            <a:r>
              <a:rPr lang="en-ID" sz="2000" dirty="0"/>
              <a:t> </a:t>
            </a:r>
            <a:r>
              <a:rPr lang="en-ID" sz="2000" dirty="0" err="1"/>
              <a:t>alamat</a:t>
            </a:r>
            <a:r>
              <a:rPr lang="en-ID" sz="2000" dirty="0"/>
              <a:t> </a:t>
            </a:r>
            <a:r>
              <a:rPr lang="en-ID" sz="2000" dirty="0" err="1"/>
              <a:t>penerima</a:t>
            </a:r>
            <a:r>
              <a:rPr lang="en-ID" sz="2000" dirty="0"/>
              <a:t> </a:t>
            </a:r>
            <a:r>
              <a:rPr lang="en-ID" sz="2000" dirty="0" err="1"/>
              <a:t>maupun</a:t>
            </a:r>
            <a:r>
              <a:rPr lang="en-ID" sz="2000" dirty="0"/>
              <a:t> </a:t>
            </a:r>
            <a:r>
              <a:rPr lang="en-ID" sz="2000" dirty="0" err="1"/>
              <a:t>pengirim</a:t>
            </a:r>
            <a:r>
              <a:rPr lang="en-ID" sz="2000" dirty="0"/>
              <a:t>, </a:t>
            </a:r>
            <a:r>
              <a:rPr lang="en-ID" sz="2000" dirty="0" err="1"/>
              <a:t>mekanisme</a:t>
            </a:r>
            <a:r>
              <a:rPr lang="en-ID" sz="2000" dirty="0"/>
              <a:t> pada protocol </a:t>
            </a:r>
            <a:r>
              <a:rPr lang="en-ID" sz="2000" dirty="0" err="1"/>
              <a:t>atau</a:t>
            </a:r>
            <a:r>
              <a:rPr lang="en-ID" sz="2000" dirty="0"/>
              <a:t> checksum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mengidentifikasi</a:t>
            </a:r>
            <a:r>
              <a:rPr lang="en-ID" sz="2000" dirty="0"/>
              <a:t> </a:t>
            </a:r>
            <a:r>
              <a:rPr lang="en-ID" sz="2000" dirty="0" err="1"/>
              <a:t>kesalahan</a:t>
            </a:r>
            <a:r>
              <a:rPr lang="en-ID" sz="2000" dirty="0"/>
              <a:t> </a:t>
            </a:r>
            <a:r>
              <a:rPr lang="en-ID" sz="2000" dirty="0" err="1"/>
              <a:t>transmisi</a:t>
            </a:r>
            <a:r>
              <a:rPr lang="en-ID" sz="2000" dirty="0"/>
              <a:t>.</a:t>
            </a:r>
          </a:p>
          <a:p>
            <a:pPr algn="just"/>
            <a:r>
              <a:rPr lang="en-ID" sz="2000" dirty="0" err="1"/>
              <a:t>Masing-masing</a:t>
            </a:r>
            <a:r>
              <a:rPr lang="en-ID" sz="2000" dirty="0"/>
              <a:t> PDU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independen</a:t>
            </a:r>
            <a:r>
              <a:rPr lang="en-ID" sz="2000" dirty="0"/>
              <a:t> </a:t>
            </a:r>
            <a:r>
              <a:rPr lang="en-ID" sz="2000" dirty="0" err="1"/>
              <a:t>diteruskan</a:t>
            </a:r>
            <a:r>
              <a:rPr lang="en-ID" sz="2000" dirty="0"/>
              <a:t> oleh router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penerima</a:t>
            </a:r>
            <a:r>
              <a:rPr lang="en-ID" sz="2000" dirty="0"/>
              <a:t>. </a:t>
            </a:r>
            <a:r>
              <a:rPr lang="en-ID" sz="2000" dirty="0" err="1"/>
              <a:t>Ukuran</a:t>
            </a:r>
            <a:r>
              <a:rPr lang="en-ID" sz="2000" dirty="0"/>
              <a:t>, </a:t>
            </a:r>
            <a:r>
              <a:rPr lang="en-ID" sz="2000" dirty="0" err="1"/>
              <a:t>kuantitas</a:t>
            </a:r>
            <a:r>
              <a:rPr lang="en-ID" sz="2000" dirty="0"/>
              <a:t> dan </a:t>
            </a:r>
            <a:r>
              <a:rPr lang="en-ID" sz="2000" dirty="0" err="1"/>
              <a:t>korelasi</a:t>
            </a:r>
            <a:r>
              <a:rPr lang="en-ID" sz="2000" dirty="0"/>
              <a:t> </a:t>
            </a:r>
            <a:r>
              <a:rPr lang="en-ID" sz="2000" dirty="0" err="1"/>
              <a:t>tepat</a:t>
            </a:r>
            <a:r>
              <a:rPr lang="en-ID" sz="2000" dirty="0"/>
              <a:t> </a:t>
            </a:r>
            <a:r>
              <a:rPr lang="en-ID" sz="2000" dirty="0" err="1"/>
              <a:t>waktu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PDU yang </a:t>
            </a:r>
            <a:r>
              <a:rPr lang="en-ID" sz="2000" dirty="0" err="1"/>
              <a:t>dikirim</a:t>
            </a:r>
            <a:r>
              <a:rPr lang="en-ID" sz="2000" dirty="0"/>
              <a:t> </a:t>
            </a:r>
            <a:r>
              <a:rPr lang="en-ID" sz="2000" dirty="0" err="1"/>
              <a:t>tergantung</a:t>
            </a:r>
            <a:r>
              <a:rPr lang="en-ID" sz="2000" dirty="0"/>
              <a:t> pada parameter yang </a:t>
            </a:r>
            <a:r>
              <a:rPr lang="en-ID" sz="2000" dirty="0" err="1"/>
              <a:t>berbeda</a:t>
            </a:r>
            <a:r>
              <a:rPr lang="en-ID" sz="2000" dirty="0"/>
              <a:t> di </a:t>
            </a:r>
            <a:r>
              <a:rPr lang="en-ID" sz="2000" dirty="0" err="1"/>
              <a:t>setiap</a:t>
            </a:r>
            <a:r>
              <a:rPr lang="en-ID" sz="2000" dirty="0"/>
              <a:t> </a:t>
            </a:r>
            <a:r>
              <a:rPr lang="en-ID" sz="2000" dirty="0" err="1"/>
              <a:t>protokol</a:t>
            </a:r>
            <a:r>
              <a:rPr lang="en-ID" sz="2000" dirty="0"/>
              <a:t>.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2E70-75A9-41A1-A113-C55585260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id-ID" dirty="0"/>
              <a:t>|S1 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4A0E3-61CC-43C1-B1E1-F9BB216BD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383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760" y="2388864"/>
            <a:ext cx="7406640" cy="1472184"/>
          </a:xfrm>
        </p:spPr>
        <p:txBody>
          <a:bodyPr/>
          <a:lstStyle/>
          <a:p>
            <a:pPr algn="ctr"/>
            <a:r>
              <a:rPr lang="en-ID" sz="4876" b="1" dirty="0" err="1"/>
              <a:t>Arsitektur</a:t>
            </a:r>
            <a:r>
              <a:rPr lang="en-ID" sz="4876" b="1" dirty="0"/>
              <a:t> TCP/IP </a:t>
            </a:r>
            <a:endParaRPr lang="en-US" sz="4876" b="1" dirty="0"/>
          </a:p>
        </p:txBody>
      </p:sp>
    </p:spTree>
    <p:extLst>
      <p:ext uri="{BB962C8B-B14F-4D97-AF65-F5344CB8AC3E}">
        <p14:creationId xmlns:p14="http://schemas.microsoft.com/office/powerpoint/2010/main" val="325600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755576" y="798805"/>
            <a:ext cx="6859786" cy="685979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35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1313603" y="1003066"/>
            <a:ext cx="27533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1-1   </a:t>
            </a:r>
            <a:r>
              <a:rPr lang="en-US" alt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Arsitektur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TCP/IP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7315915" y="5658431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350">
              <a:latin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BB204E-592D-44AA-9038-1DF04CABC2AD}"/>
              </a:ext>
            </a:extLst>
          </p:cNvPr>
          <p:cNvSpPr txBox="1">
            <a:spLocks/>
          </p:cNvSpPr>
          <p:nvPr/>
        </p:nvSpPr>
        <p:spPr>
          <a:xfrm>
            <a:off x="457200" y="1744216"/>
            <a:ext cx="8229600" cy="4709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D" sz="2000" dirty="0" err="1"/>
              <a:t>Protokol</a:t>
            </a:r>
            <a:r>
              <a:rPr lang="en-ID" sz="2000" dirty="0"/>
              <a:t> TCP/IP </a:t>
            </a:r>
            <a:r>
              <a:rPr lang="en-ID" sz="2000" dirty="0" err="1"/>
              <a:t>dikembangkan</a:t>
            </a:r>
            <a:r>
              <a:rPr lang="en-ID" sz="2000" dirty="0"/>
              <a:t> </a:t>
            </a:r>
            <a:r>
              <a:rPr lang="en-ID" sz="2000" dirty="0" err="1"/>
              <a:t>sebelum</a:t>
            </a:r>
            <a:r>
              <a:rPr lang="en-ID" sz="2000" dirty="0"/>
              <a:t> model OSI.</a:t>
            </a:r>
          </a:p>
          <a:p>
            <a:pPr algn="just"/>
            <a:r>
              <a:rPr lang="en-ID" sz="2000" dirty="0"/>
              <a:t>TCP/IP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protokol</a:t>
            </a:r>
            <a:r>
              <a:rPr lang="en-ID" sz="2000" dirty="0"/>
              <a:t> </a:t>
            </a:r>
            <a:r>
              <a:rPr lang="en-ID" sz="2000" dirty="0" err="1"/>
              <a:t>hierarki</a:t>
            </a:r>
            <a:r>
              <a:rPr lang="en-ID" sz="2000" dirty="0"/>
              <a:t> yang </a:t>
            </a:r>
            <a:r>
              <a:rPr lang="en-ID" sz="2000" dirty="0" err="1"/>
              <a:t>terdiri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modul-modul</a:t>
            </a:r>
            <a:r>
              <a:rPr lang="en-ID" sz="2000" dirty="0"/>
              <a:t> </a:t>
            </a:r>
            <a:r>
              <a:rPr lang="en-ID" sz="2000" dirty="0" err="1"/>
              <a:t>interaktif</a:t>
            </a:r>
            <a:r>
              <a:rPr lang="en-ID" sz="2000" dirty="0"/>
              <a:t>, </a:t>
            </a:r>
            <a:r>
              <a:rPr lang="en-ID" sz="2000" dirty="0" err="1"/>
              <a:t>masing-masing</a:t>
            </a:r>
            <a:r>
              <a:rPr lang="en-ID" sz="2000" dirty="0"/>
              <a:t> </a:t>
            </a:r>
            <a:r>
              <a:rPr lang="en-ID" sz="2000" dirty="0" err="1"/>
              <a:t>modul</a:t>
            </a:r>
            <a:r>
              <a:rPr lang="en-ID" sz="2000" dirty="0"/>
              <a:t> </a:t>
            </a:r>
            <a:r>
              <a:rPr lang="en-ID" sz="2000" dirty="0" err="1"/>
              <a:t>menyediakan</a:t>
            </a:r>
            <a:r>
              <a:rPr lang="en-ID" sz="2000" dirty="0"/>
              <a:t> </a:t>
            </a:r>
            <a:r>
              <a:rPr lang="en-ID" sz="2000" dirty="0" err="1"/>
              <a:t>fungsionalitas</a:t>
            </a:r>
            <a:r>
              <a:rPr lang="en-ID" sz="2000" dirty="0"/>
              <a:t> </a:t>
            </a:r>
            <a:r>
              <a:rPr lang="en-ID" sz="2000" dirty="0" err="1"/>
              <a:t>tertentu</a:t>
            </a:r>
            <a:r>
              <a:rPr lang="en-ID" sz="2000" dirty="0"/>
              <a:t>, </a:t>
            </a:r>
            <a:r>
              <a:rPr lang="en-ID" sz="2000" dirty="0" err="1"/>
              <a:t>namun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harus</a:t>
            </a:r>
            <a:r>
              <a:rPr lang="en-ID" sz="2000" dirty="0"/>
              <a:t> </a:t>
            </a:r>
            <a:r>
              <a:rPr lang="en-ID" sz="2000" dirty="0" err="1"/>
              <a:t>saling</a:t>
            </a:r>
            <a:r>
              <a:rPr lang="en-ID" sz="2000" dirty="0"/>
              <a:t> </a:t>
            </a:r>
            <a:r>
              <a:rPr lang="en-ID" sz="2000" dirty="0" err="1"/>
              <a:t>tergantung</a:t>
            </a:r>
            <a:r>
              <a:rPr lang="en-ID" sz="2000" dirty="0"/>
              <a:t>, dan </a:t>
            </a:r>
            <a:r>
              <a:rPr lang="en-ID" sz="2000" dirty="0" err="1"/>
              <a:t>protokol</a:t>
            </a:r>
            <a:r>
              <a:rPr lang="en-ID" sz="2000" dirty="0"/>
              <a:t> yang </a:t>
            </a:r>
            <a:r>
              <a:rPr lang="en-ID" sz="2000" dirty="0" err="1"/>
              <a:t>relatif</a:t>
            </a:r>
            <a:r>
              <a:rPr lang="en-ID" sz="2000" dirty="0"/>
              <a:t> </a:t>
            </a:r>
            <a:r>
              <a:rPr lang="en-ID" sz="2000" dirty="0" err="1"/>
              <a:t>independen</a:t>
            </a:r>
            <a:r>
              <a:rPr lang="en-ID" sz="2000" dirty="0"/>
              <a:t> yang </a:t>
            </a:r>
            <a:r>
              <a:rPr lang="en-ID" sz="2000" dirty="0" err="1"/>
              <a:t>dapat</a:t>
            </a:r>
            <a:r>
              <a:rPr lang="en-ID" sz="2000" dirty="0"/>
              <a:t> di </a:t>
            </a:r>
            <a:r>
              <a:rPr lang="en-ID" sz="2000" dirty="0" err="1"/>
              <a:t>sesuaikan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kebutuhan</a:t>
            </a:r>
            <a:r>
              <a:rPr lang="en-ID" sz="2000" dirty="0"/>
              <a:t> </a:t>
            </a:r>
            <a:r>
              <a:rPr lang="en-ID" sz="2000" dirty="0" err="1"/>
              <a:t>sistem</a:t>
            </a:r>
            <a:endParaRPr lang="en-ID" sz="2000" dirty="0"/>
          </a:p>
          <a:p>
            <a:pPr algn="just"/>
            <a:r>
              <a:rPr lang="en-ID" sz="2000" dirty="0" err="1"/>
              <a:t>Protokol</a:t>
            </a:r>
            <a:r>
              <a:rPr lang="en-ID" sz="2000" dirty="0"/>
              <a:t> TCP/IP </a:t>
            </a:r>
            <a:r>
              <a:rPr lang="en-ID" sz="2000" dirty="0" err="1"/>
              <a:t>tersusun</a:t>
            </a:r>
            <a:r>
              <a:rPr lang="en-ID" sz="2000" dirty="0"/>
              <a:t> </a:t>
            </a:r>
            <a:r>
              <a:rPr lang="en-ID" sz="2000" dirty="0" err="1"/>
              <a:t>atas</a:t>
            </a:r>
            <a:r>
              <a:rPr lang="en-ID" sz="2000" dirty="0"/>
              <a:t> 5 layer: </a:t>
            </a:r>
            <a:r>
              <a:rPr lang="en-ID" sz="2000" dirty="0" err="1"/>
              <a:t>Fisik</a:t>
            </a:r>
            <a:r>
              <a:rPr lang="en-ID" sz="2000" dirty="0"/>
              <a:t> dan data link layer, Network layer, transport layer, dan </a:t>
            </a:r>
            <a:r>
              <a:rPr lang="en-ID" sz="2000" dirty="0" err="1"/>
              <a:t>aplikasi</a:t>
            </a:r>
            <a:r>
              <a:rPr lang="en-ID" sz="2000" dirty="0"/>
              <a:t> layer</a:t>
            </a:r>
          </a:p>
          <a:p>
            <a:pPr algn="just"/>
            <a:r>
              <a:rPr lang="en-ID" sz="2000" dirty="0"/>
              <a:t>3 layer </a:t>
            </a:r>
            <a:r>
              <a:rPr lang="en-ID" sz="2000" dirty="0" err="1"/>
              <a:t>pertama</a:t>
            </a:r>
            <a:r>
              <a:rPr lang="en-ID" sz="2000" dirty="0"/>
              <a:t> </a:t>
            </a:r>
            <a:r>
              <a:rPr lang="en-ID" sz="2000" dirty="0" err="1"/>
              <a:t>menyediakan</a:t>
            </a:r>
            <a:r>
              <a:rPr lang="en-ID" sz="2000" dirty="0"/>
              <a:t> </a:t>
            </a:r>
            <a:r>
              <a:rPr lang="en-ID" sz="2000" dirty="0" err="1"/>
              <a:t>standar</a:t>
            </a:r>
            <a:r>
              <a:rPr lang="en-ID" sz="2000" dirty="0"/>
              <a:t> </a:t>
            </a:r>
            <a:r>
              <a:rPr lang="en-ID" sz="2000" dirty="0" err="1"/>
              <a:t>fisik</a:t>
            </a:r>
            <a:r>
              <a:rPr lang="en-ID" sz="2000" dirty="0"/>
              <a:t>, </a:t>
            </a:r>
            <a:r>
              <a:rPr lang="en-ID" sz="2000" dirty="0" err="1"/>
              <a:t>antarmuka</a:t>
            </a:r>
            <a:r>
              <a:rPr lang="en-ID" sz="2000" dirty="0"/>
              <a:t> </a:t>
            </a:r>
            <a:r>
              <a:rPr lang="en-ID" sz="2000" dirty="0" err="1"/>
              <a:t>jaringan</a:t>
            </a:r>
            <a:r>
              <a:rPr lang="en-ID" sz="2000" dirty="0"/>
              <a:t>, </a:t>
            </a:r>
            <a:r>
              <a:rPr lang="en-ID" sz="2000" dirty="0" err="1"/>
              <a:t>pengerjaan</a:t>
            </a:r>
            <a:r>
              <a:rPr lang="en-ID" sz="2000" dirty="0"/>
              <a:t> internet, dan </a:t>
            </a:r>
            <a:r>
              <a:rPr lang="en-ID" sz="2000" dirty="0" err="1"/>
              <a:t>fungsi</a:t>
            </a:r>
            <a:r>
              <a:rPr lang="en-ID" sz="2000" dirty="0"/>
              <a:t> </a:t>
            </a:r>
            <a:r>
              <a:rPr lang="en-ID" sz="2000" dirty="0" err="1"/>
              <a:t>transportasi</a:t>
            </a:r>
            <a:endParaRPr lang="en-ID" sz="2000" dirty="0"/>
          </a:p>
          <a:p>
            <a:pPr marL="0" indent="0" algn="just">
              <a:buNone/>
            </a:pPr>
            <a:endParaRPr lang="en-ID" sz="2000" dirty="0"/>
          </a:p>
          <a:p>
            <a:pPr algn="just"/>
            <a:endParaRPr lang="en-ID" sz="2000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F812564-0B48-4442-B95A-52677AC3C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709" y="6453336"/>
            <a:ext cx="3919227" cy="365125"/>
          </a:xfrm>
        </p:spPr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id-ID" dirty="0"/>
              <a:t>|S1 TT</a:t>
            </a:r>
          </a:p>
        </p:txBody>
      </p:sp>
    </p:spTree>
    <p:extLst>
      <p:ext uri="{BB962C8B-B14F-4D97-AF65-F5344CB8AC3E}">
        <p14:creationId xmlns:p14="http://schemas.microsoft.com/office/powerpoint/2010/main" val="270752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Line 2"/>
          <p:cNvSpPr>
            <a:spLocks noChangeShapeType="1"/>
          </p:cNvSpPr>
          <p:nvPr/>
        </p:nvSpPr>
        <p:spPr bwMode="auto">
          <a:xfrm>
            <a:off x="1256437" y="970910"/>
            <a:ext cx="657396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61187" name="Line 3"/>
          <p:cNvSpPr>
            <a:spLocks noChangeShapeType="1"/>
          </p:cNvSpPr>
          <p:nvPr/>
        </p:nvSpPr>
        <p:spPr bwMode="auto">
          <a:xfrm>
            <a:off x="1256437" y="1599724"/>
            <a:ext cx="6573962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61188" name="Text Box 4"/>
          <p:cNvSpPr txBox="1">
            <a:spLocks noChangeArrowheads="1"/>
          </p:cNvSpPr>
          <p:nvPr/>
        </p:nvSpPr>
        <p:spPr bwMode="auto">
          <a:xfrm>
            <a:off x="1370766" y="1142405"/>
            <a:ext cx="5602159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350" b="1" dirty="0">
                <a:latin typeface="Times New Roman" panose="02020603050405020304" pitchFamily="18" charset="0"/>
              </a:rPr>
              <a:t>Figure 1.1  </a:t>
            </a:r>
            <a:r>
              <a:rPr lang="en-US" altLang="en-US" sz="1500" b="1" i="1" dirty="0" err="1">
                <a:latin typeface="Times New Roman" panose="02020603050405020304" pitchFamily="18" charset="0"/>
              </a:rPr>
              <a:t>Arsitektur</a:t>
            </a:r>
            <a:r>
              <a:rPr lang="en-US" altLang="en-US" sz="15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500" b="1" i="1" dirty="0" err="1">
                <a:latin typeface="Times New Roman" panose="02020603050405020304" pitchFamily="18" charset="0"/>
              </a:rPr>
              <a:t>Komunikasi</a:t>
            </a:r>
            <a:r>
              <a:rPr lang="en-US" altLang="en-US" sz="1500" b="1" i="1" dirty="0">
                <a:latin typeface="Times New Roman" panose="02020603050405020304" pitchFamily="18" charset="0"/>
              </a:rPr>
              <a:t> TCP/IP</a:t>
            </a:r>
          </a:p>
        </p:txBody>
      </p:sp>
      <p:sp>
        <p:nvSpPr>
          <p:cNvPr id="861189" name="Line 5"/>
          <p:cNvSpPr>
            <a:spLocks noChangeShapeType="1"/>
          </p:cNvSpPr>
          <p:nvPr/>
        </p:nvSpPr>
        <p:spPr bwMode="auto">
          <a:xfrm>
            <a:off x="1256437" y="5544101"/>
            <a:ext cx="657396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DF2CFD-8E9A-4F7D-AD9F-C58CE5BA7F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6876" y="2024486"/>
            <a:ext cx="5740177" cy="259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4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E8721F-1759-469A-A974-F3FF1B8E8A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6876" y="2078498"/>
            <a:ext cx="5402007" cy="2106783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66EDFCAF-F465-4969-A2B3-4D3215703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824" y="1142405"/>
            <a:ext cx="5602159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350" b="1" dirty="0">
                <a:latin typeface="Times New Roman" panose="02020603050405020304" pitchFamily="18" charset="0"/>
              </a:rPr>
              <a:t>Figure 1.2  </a:t>
            </a:r>
            <a:r>
              <a:rPr lang="en-US" altLang="en-US" sz="1500" b="1" i="1" dirty="0" err="1">
                <a:latin typeface="Times New Roman" panose="02020603050405020304" pitchFamily="18" charset="0"/>
              </a:rPr>
              <a:t>Implementasi</a:t>
            </a:r>
            <a:r>
              <a:rPr lang="en-US" altLang="en-US" sz="1500" b="1" i="1" dirty="0">
                <a:latin typeface="Times New Roman" panose="02020603050405020304" pitchFamily="18" charset="0"/>
              </a:rPr>
              <a:t> dan Addressing TCP/IP</a:t>
            </a:r>
          </a:p>
        </p:txBody>
      </p:sp>
    </p:spTree>
    <p:extLst>
      <p:ext uri="{BB962C8B-B14F-4D97-AF65-F5344CB8AC3E}">
        <p14:creationId xmlns:p14="http://schemas.microsoft.com/office/powerpoint/2010/main" val="189690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2314-106F-4C39-B081-0981E061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000" b="1" dirty="0"/>
              <a:t> LAYER FISIK DAN DATA LINK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F5C0-CAFE-447F-8C14-D99688B3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2000" dirty="0"/>
              <a:t>Layer </a:t>
            </a:r>
            <a:r>
              <a:rPr lang="en-ID" sz="2000" dirty="0" err="1"/>
              <a:t>fisik</a:t>
            </a:r>
            <a:r>
              <a:rPr lang="en-ID" sz="2000" dirty="0"/>
              <a:t> </a:t>
            </a:r>
            <a:r>
              <a:rPr lang="en-ID" sz="2000" dirty="0" err="1"/>
              <a:t>menggambarkan</a:t>
            </a:r>
            <a:r>
              <a:rPr lang="en-ID" sz="2000" dirty="0"/>
              <a:t> </a:t>
            </a:r>
            <a:r>
              <a:rPr lang="en-ID" sz="2000" dirty="0" err="1"/>
              <a:t>transmisi</a:t>
            </a:r>
            <a:r>
              <a:rPr lang="en-ID" sz="2000" dirty="0"/>
              <a:t> </a:t>
            </a:r>
            <a:r>
              <a:rPr lang="en-ID" sz="2000" dirty="0" err="1"/>
              <a:t>sinyal</a:t>
            </a:r>
            <a:r>
              <a:rPr lang="en-ID" sz="2000" dirty="0"/>
              <a:t> </a:t>
            </a:r>
            <a:r>
              <a:rPr lang="en-ID" sz="2000" dirty="0" err="1"/>
              <a:t>melalui</a:t>
            </a:r>
            <a:r>
              <a:rPr lang="en-ID" sz="2000" dirty="0"/>
              <a:t> </a:t>
            </a:r>
            <a:r>
              <a:rPr lang="en-ID" sz="2000" dirty="0" err="1"/>
              <a:t>berbagai</a:t>
            </a:r>
            <a:r>
              <a:rPr lang="en-ID" sz="2000" dirty="0"/>
              <a:t> </a:t>
            </a:r>
            <a:r>
              <a:rPr lang="en-ID" sz="2000" dirty="0" err="1"/>
              <a:t>jenis</a:t>
            </a:r>
            <a:r>
              <a:rPr lang="en-ID" sz="2000" dirty="0"/>
              <a:t> </a:t>
            </a:r>
            <a:r>
              <a:rPr lang="en-ID" sz="2000" dirty="0" err="1"/>
              <a:t>kabel</a:t>
            </a:r>
            <a:r>
              <a:rPr lang="en-ID" sz="2000" dirty="0"/>
              <a:t>/media yang </a:t>
            </a:r>
            <a:r>
              <a:rPr lang="en-ID" sz="2000" dirty="0" err="1"/>
              <a:t>berbeda</a:t>
            </a:r>
            <a:r>
              <a:rPr lang="en-ID" sz="2000" dirty="0"/>
              <a:t>, </a:t>
            </a:r>
            <a:r>
              <a:rPr lang="en-ID" sz="2000" dirty="0" err="1"/>
              <a:t>seperti</a:t>
            </a:r>
            <a:r>
              <a:rPr lang="en-ID" sz="2000" dirty="0"/>
              <a:t> </a:t>
            </a:r>
            <a:r>
              <a:rPr lang="en-ID" sz="2000" dirty="0" err="1"/>
              <a:t>kabel</a:t>
            </a:r>
            <a:r>
              <a:rPr lang="en-ID" sz="2000" dirty="0"/>
              <a:t> </a:t>
            </a:r>
            <a:r>
              <a:rPr lang="en-ID" sz="2000" dirty="0" err="1"/>
              <a:t>tembaga</a:t>
            </a:r>
            <a:r>
              <a:rPr lang="en-ID" sz="2000" dirty="0"/>
              <a:t>, </a:t>
            </a:r>
            <a:r>
              <a:rPr lang="en-ID" sz="2000" dirty="0" err="1"/>
              <a:t>kabel</a:t>
            </a:r>
            <a:r>
              <a:rPr lang="en-ID" sz="2000" dirty="0"/>
              <a:t> </a:t>
            </a:r>
            <a:r>
              <a:rPr lang="en-ID" sz="2000" dirty="0" err="1"/>
              <a:t>serat</a:t>
            </a:r>
            <a:r>
              <a:rPr lang="en-ID" sz="2000" dirty="0"/>
              <a:t> </a:t>
            </a:r>
            <a:r>
              <a:rPr lang="en-ID" sz="2000" dirty="0" err="1"/>
              <a:t>optik</a:t>
            </a:r>
            <a:r>
              <a:rPr lang="en-ID" sz="2000" dirty="0"/>
              <a:t>. Parameter </a:t>
            </a:r>
            <a:r>
              <a:rPr lang="en-ID" sz="2000" dirty="0" err="1"/>
              <a:t>seperti</a:t>
            </a:r>
            <a:r>
              <a:rPr lang="en-ID" sz="2000" dirty="0"/>
              <a:t> level </a:t>
            </a:r>
            <a:r>
              <a:rPr lang="en-ID" sz="2000" dirty="0" err="1"/>
              <a:t>sinyal</a:t>
            </a:r>
            <a:r>
              <a:rPr lang="en-ID" sz="2000" dirty="0"/>
              <a:t> dan </a:t>
            </a:r>
            <a:r>
              <a:rPr lang="en-ID" sz="2000" dirty="0" err="1"/>
              <a:t>pengkodean,metode</a:t>
            </a:r>
            <a:r>
              <a:rPr lang="en-ID" sz="2000" dirty="0"/>
              <a:t> </a:t>
            </a:r>
            <a:r>
              <a:rPr lang="en-ID" sz="2000" dirty="0" err="1"/>
              <a:t>modulasi</a:t>
            </a:r>
            <a:r>
              <a:rPr lang="en-ID" sz="2000" dirty="0"/>
              <a:t>, dan domain </a:t>
            </a:r>
            <a:r>
              <a:rPr lang="en-ID" sz="2000" dirty="0" err="1"/>
              <a:t>frekuensi</a:t>
            </a:r>
            <a:r>
              <a:rPr lang="en-ID" sz="2000" dirty="0"/>
              <a:t>, </a:t>
            </a:r>
            <a:r>
              <a:rPr lang="en-ID" sz="2000" dirty="0" err="1"/>
              <a:t>antena</a:t>
            </a:r>
            <a:r>
              <a:rPr lang="en-ID" sz="2000" dirty="0"/>
              <a:t>, dan </a:t>
            </a:r>
            <a:r>
              <a:rPr lang="en-ID" sz="2000" dirty="0" err="1"/>
              <a:t>konektor</a:t>
            </a:r>
            <a:r>
              <a:rPr lang="en-ID" sz="2000" dirty="0"/>
              <a:t> </a:t>
            </a:r>
            <a:r>
              <a:rPr lang="en-ID" sz="2000" dirty="0" err="1"/>
              <a:t>kabel</a:t>
            </a:r>
            <a:r>
              <a:rPr lang="en-ID" sz="2000" dirty="0"/>
              <a:t> juga </a:t>
            </a:r>
            <a:r>
              <a:rPr lang="en-ID" sz="2000" dirty="0" err="1"/>
              <a:t>ditentukan</a:t>
            </a:r>
            <a:r>
              <a:rPr lang="en-ID" sz="2000" dirty="0"/>
              <a:t> di layer </a:t>
            </a:r>
            <a:r>
              <a:rPr lang="en-ID" sz="2000" dirty="0" err="1"/>
              <a:t>fisik</a:t>
            </a:r>
            <a:r>
              <a:rPr lang="en-ID" sz="2000" dirty="0"/>
              <a:t>.</a:t>
            </a:r>
          </a:p>
          <a:p>
            <a:pPr algn="just"/>
            <a:r>
              <a:rPr lang="en-US" sz="2000" dirty="0"/>
              <a:t>Di layer data link </a:t>
            </a:r>
            <a:r>
              <a:rPr lang="en-US" sz="2000" dirty="0" err="1"/>
              <a:t>mengatur</a:t>
            </a:r>
            <a:r>
              <a:rPr lang="en-US" sz="2000" dirty="0"/>
              <a:t> </a:t>
            </a:r>
            <a:r>
              <a:rPr lang="en-US" sz="2000" dirty="0" err="1"/>
              <a:t>penyaluran</a:t>
            </a:r>
            <a:r>
              <a:rPr lang="en-US" sz="2000" dirty="0"/>
              <a:t> frame-frame data pada media </a:t>
            </a:r>
            <a:r>
              <a:rPr lang="en-US" sz="2000" dirty="0" err="1"/>
              <a:t>fisik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handal</a:t>
            </a:r>
            <a:r>
              <a:rPr lang="en-US" sz="2000" dirty="0"/>
              <a:t>. </a:t>
            </a:r>
            <a:r>
              <a:rPr lang="en-US" sz="2000" dirty="0" err="1"/>
              <a:t>Lapisan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servis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b="1" dirty="0" err="1"/>
              <a:t>deteksi</a:t>
            </a:r>
            <a:r>
              <a:rPr lang="en-US" sz="2000" b="1" dirty="0"/>
              <a:t> dan </a:t>
            </a:r>
            <a:r>
              <a:rPr lang="en-US" sz="2000" b="1" dirty="0" err="1"/>
              <a:t>koreksi</a:t>
            </a:r>
            <a:r>
              <a:rPr lang="en-US" sz="2000" b="1" dirty="0"/>
              <a:t> </a:t>
            </a:r>
            <a:r>
              <a:rPr lang="en-US" sz="2000" b="1" dirty="0" err="1"/>
              <a:t>kesalahan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data yang </a:t>
            </a:r>
            <a:r>
              <a:rPr lang="en-US" sz="2000" dirty="0" err="1"/>
              <a:t>ditransmisikan</a:t>
            </a:r>
            <a:r>
              <a:rPr lang="en-US" sz="2000" dirty="0"/>
              <a:t>.</a:t>
            </a:r>
            <a:endParaRPr lang="en-ID" sz="2000" dirty="0"/>
          </a:p>
          <a:p>
            <a:pPr algn="just"/>
            <a:r>
              <a:rPr lang="en-ID" sz="2000" dirty="0"/>
              <a:t>Di layer </a:t>
            </a:r>
            <a:r>
              <a:rPr lang="en-ID" sz="2000" dirty="0" err="1"/>
              <a:t>fisik</a:t>
            </a:r>
            <a:r>
              <a:rPr lang="en-ID" sz="2000" dirty="0"/>
              <a:t> dan data link, TCP/IP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mendefenisikan</a:t>
            </a:r>
            <a:r>
              <a:rPr lang="en-ID" sz="2000" dirty="0"/>
              <a:t> protocol </a:t>
            </a:r>
            <a:r>
              <a:rPr lang="en-ID" sz="2000" dirty="0" err="1"/>
              <a:t>khusus</a:t>
            </a:r>
            <a:r>
              <a:rPr lang="en-ID" sz="2000" dirty="0"/>
              <a:t> </a:t>
            </a:r>
            <a:r>
              <a:rPr lang="en-ID" sz="2000" dirty="0" err="1"/>
              <a:t>apapun</a:t>
            </a:r>
            <a:r>
              <a:rPr lang="en-ID" sz="2000" dirty="0"/>
              <a:t>, </a:t>
            </a:r>
            <a:r>
              <a:rPr lang="en-ID" sz="2000" dirty="0" err="1"/>
              <a:t>hal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mendukung</a:t>
            </a:r>
            <a:r>
              <a:rPr lang="en-ID" sz="2000" dirty="0"/>
              <a:t> </a:t>
            </a:r>
            <a:r>
              <a:rPr lang="en-ID" sz="2000" dirty="0" err="1"/>
              <a:t>semua</a:t>
            </a:r>
            <a:r>
              <a:rPr lang="en-ID" sz="2000" dirty="0"/>
              <a:t> </a:t>
            </a:r>
            <a:r>
              <a:rPr lang="en-ID" sz="2000" dirty="0" err="1"/>
              <a:t>protokol</a:t>
            </a:r>
            <a:r>
              <a:rPr lang="en-ID" sz="2000" dirty="0"/>
              <a:t> </a:t>
            </a:r>
            <a:r>
              <a:rPr lang="en-ID" sz="2000" dirty="0" err="1"/>
              <a:t>standar</a:t>
            </a:r>
            <a:r>
              <a:rPr lang="en-ID" sz="2000" dirty="0"/>
              <a:t>, </a:t>
            </a:r>
            <a:r>
              <a:rPr lang="en-ID" sz="2000" dirty="0" err="1"/>
              <a:t>misal</a:t>
            </a:r>
            <a:r>
              <a:rPr lang="en-ID" sz="2000" dirty="0"/>
              <a:t> X.25, ethernet, </a:t>
            </a:r>
            <a:r>
              <a:rPr lang="en-ID" sz="2000" dirty="0" err="1"/>
              <a:t>dll</a:t>
            </a:r>
            <a:r>
              <a:rPr lang="en-ID" sz="2000" dirty="0"/>
              <a:t>.</a:t>
            </a:r>
          </a:p>
          <a:p>
            <a:pPr algn="just"/>
            <a:r>
              <a:rPr lang="en-ID" sz="2000" dirty="0" err="1"/>
              <a:t>Jaringan</a:t>
            </a:r>
            <a:r>
              <a:rPr lang="en-ID" sz="2000" dirty="0"/>
              <a:t> TCP/IP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berupa</a:t>
            </a:r>
            <a:r>
              <a:rPr lang="en-ID" sz="2000" dirty="0"/>
              <a:t> </a:t>
            </a:r>
            <a:r>
              <a:rPr lang="en-ID" sz="2000" dirty="0" err="1"/>
              <a:t>jaringan</a:t>
            </a:r>
            <a:r>
              <a:rPr lang="en-ID" sz="2000" dirty="0"/>
              <a:t> local area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jaringan</a:t>
            </a:r>
            <a:r>
              <a:rPr lang="en-ID" sz="2000" dirty="0"/>
              <a:t> wide-area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2E70-75A9-41A1-A113-C55585260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id-ID" dirty="0"/>
              <a:t>|S1 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4A0E3-61CC-43C1-B1E1-F9BB216BD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783054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TekD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TekDig</Template>
  <TotalTime>12133</TotalTime>
  <Words>1784</Words>
  <Application>Microsoft Office PowerPoint</Application>
  <PresentationFormat>On-screen Show (4:3)</PresentationFormat>
  <Paragraphs>143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(Body)</vt:lpstr>
      <vt:lpstr>Times</vt:lpstr>
      <vt:lpstr>Times New Roman</vt:lpstr>
      <vt:lpstr>Theme TekDig</vt:lpstr>
      <vt:lpstr>IP TRAFFIC INTRODUCTION</vt:lpstr>
      <vt:lpstr>References</vt:lpstr>
      <vt:lpstr>Outline</vt:lpstr>
      <vt:lpstr>PENDAHULUAN -Packet Data Unit</vt:lpstr>
      <vt:lpstr>Arsitektur TCP/IP </vt:lpstr>
      <vt:lpstr>PowerPoint Presentation</vt:lpstr>
      <vt:lpstr>PowerPoint Presentation</vt:lpstr>
      <vt:lpstr>PowerPoint Presentation</vt:lpstr>
      <vt:lpstr> LAYER FISIK DAN DATA LINK</vt:lpstr>
      <vt:lpstr>NETWORK/INTERNETWORK LAYER</vt:lpstr>
      <vt:lpstr> LAYER TRANSPORT</vt:lpstr>
      <vt:lpstr>PowerPoint Presentation</vt:lpstr>
      <vt:lpstr> LAYER TRANSPORT</vt:lpstr>
      <vt:lpstr> LAYER APLIKASI</vt:lpstr>
      <vt:lpstr>Aspek Pemodelan IP</vt:lpstr>
      <vt:lpstr>PowerPoint Presentation</vt:lpstr>
      <vt:lpstr>Level Pemodelan</vt:lpstr>
      <vt:lpstr>Level Pemodelan</vt:lpstr>
      <vt:lpstr>Level Pemodelan</vt:lpstr>
      <vt:lpstr>Level Pemodelan</vt:lpstr>
      <vt:lpstr>Traffic Relations</vt:lpstr>
      <vt:lpstr>Traffic Relations</vt:lpstr>
      <vt:lpstr>Traffic Relations</vt:lpstr>
      <vt:lpstr>Asimetris pada Trafik IP</vt:lpstr>
      <vt:lpstr>Temporal Behavior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X60</dc:creator>
  <cp:lastModifiedBy>fardan malaqbi</cp:lastModifiedBy>
  <cp:revision>184</cp:revision>
  <dcterms:created xsi:type="dcterms:W3CDTF">2016-08-16T08:15:10Z</dcterms:created>
  <dcterms:modified xsi:type="dcterms:W3CDTF">2020-09-03T09:55:33Z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471584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S9.0.1</vt:lpwstr>
  </property>
</Properties>
</file>