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1" Target="ppt/presentation.xml" Type="http://schemas.openxmlformats.org/officeDocument/2006/relationships/officeDocument"/><Relationship Id="rId4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9" r:id="rId2"/>
    <p:sldId id="494" r:id="rId3"/>
    <p:sldId id="489" r:id="rId4"/>
    <p:sldId id="490" r:id="rId5"/>
    <p:sldId id="491" r:id="rId6"/>
    <p:sldId id="492" r:id="rId7"/>
    <p:sldId id="497" r:id="rId8"/>
    <p:sldId id="498" r:id="rId9"/>
    <p:sldId id="499" r:id="rId10"/>
    <p:sldId id="500" r:id="rId11"/>
    <p:sldId id="501" r:id="rId12"/>
    <p:sldId id="502" r:id="rId13"/>
    <p:sldId id="503" r:id="rId14"/>
    <p:sldId id="504" r:id="rId15"/>
    <p:sldId id="265" r:id="rId1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>
      <p:cViewPr varScale="1">
        <p:scale>
          <a:sx n="66" d="100"/>
          <a:sy n="66" d="100"/>
        </p:scale>
        <p:origin x="124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515FB-B3BC-4EFF-A7BF-4803BA26EAA9}" type="datetimeFigureOut">
              <a:rPr lang="id-ID" smtClean="0"/>
              <a:pPr/>
              <a:t>03/09/2020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098A7-E9CA-4116-91C3-0ABD569D392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5400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1.#</a:t>
            </a:r>
          </a:p>
        </p:txBody>
      </p:sp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7658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098A7-E9CA-4116-91C3-0ABD569D3929}" type="slidenum">
              <a:rPr lang="id-ID" smtClean="0"/>
              <a:pPr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9983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 err="1"/>
              <a:t>antrian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IP pada </a:t>
            </a:r>
            <a:r>
              <a:rPr lang="en-US" dirty="0" err="1"/>
              <a:t>bab</a:t>
            </a:r>
            <a:r>
              <a:rPr lang="en-US" dirty="0"/>
              <a:t> 5.3.2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098A7-E9CA-4116-91C3-0ABD569D3929}" type="slidenum">
              <a:rPr lang="id-ID" smtClean="0"/>
              <a:pPr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87133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matematis</a:t>
            </a:r>
            <a:r>
              <a:rPr lang="en-US" dirty="0"/>
              <a:t> Brownian di </a:t>
            </a:r>
            <a:r>
              <a:rPr lang="en-US" dirty="0" err="1"/>
              <a:t>bab</a:t>
            </a:r>
            <a:r>
              <a:rPr lang="en-US" dirty="0"/>
              <a:t> 3.5.1 dan 3.5.2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098A7-E9CA-4116-91C3-0ABD569D3929}" type="slidenum">
              <a:rPr lang="id-ID" smtClean="0"/>
              <a:pPr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34618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098A7-E9CA-4116-91C3-0ABD569D3929}" type="slidenum">
              <a:rPr lang="id-ID" smtClean="0"/>
              <a:pPr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73772797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3" Target="../media/image3.jpeg" Type="http://schemas.openxmlformats.org/officeDocument/2006/relationships/image"/><Relationship Id="rId2" Target="../media/image2.jpeg" Type="http://schemas.openxmlformats.org/officeDocument/2006/relationships/image"/><Relationship Id="rId1" Target="../slideMasters/slideMaster1.xml" Type="http://schemas.openxmlformats.org/officeDocument/2006/relationships/slideMaster"/><Relationship Id="rId6" Target="../media/image6.png" Type="http://schemas.openxmlformats.org/officeDocument/2006/relationships/image"/><Relationship Id="rId5" Target="../media/image5.jpeg" Type="http://schemas.openxmlformats.org/officeDocument/2006/relationships/image"/><Relationship Id="rId4" Target="../media/image4.jpeg" Type="http://schemas.openxmlformats.org/officeDocument/2006/relationships/image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" name="Picture 15" descr="C:\Users\X60\Pictures\IMG_0007_21-copy-810x426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865"/>
          <a:stretch/>
        </p:blipFill>
        <p:spPr bwMode="auto">
          <a:xfrm>
            <a:off x="235114" y="2474799"/>
            <a:ext cx="4840942" cy="434958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id-ID" altLang="id-ID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id-ID" altLang="id-ID"/>
          </a:p>
        </p:txBody>
      </p:sp>
      <p:sp>
        <p:nvSpPr>
          <p:cNvPr id="10" name="Titel 1"/>
          <p:cNvSpPr txBox="1">
            <a:spLocks/>
          </p:cNvSpPr>
          <p:nvPr/>
        </p:nvSpPr>
        <p:spPr bwMode="auto">
          <a:xfrm>
            <a:off x="338138" y="404664"/>
            <a:ext cx="6734175" cy="679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id-ID" sz="2000" dirty="0">
                <a:solidFill>
                  <a:schemeClr val="bg1"/>
                </a:solidFill>
                <a:ea typeface="ＭＳ Ｐゴシック" pitchFamily="34" charset="-128"/>
              </a:rPr>
              <a:t>S</a:t>
            </a:r>
            <a:r>
              <a:rPr lang="id-ID" altLang="id-ID" sz="2000" dirty="0">
                <a:solidFill>
                  <a:schemeClr val="bg1"/>
                </a:solidFill>
                <a:ea typeface="ＭＳ Ｐゴシック" pitchFamily="34" charset="-128"/>
              </a:rPr>
              <a:t>1</a:t>
            </a:r>
            <a:r>
              <a:rPr lang="en-US" altLang="id-ID" sz="2000" dirty="0">
                <a:solidFill>
                  <a:schemeClr val="bg1"/>
                </a:solidFill>
                <a:ea typeface="ＭＳ Ｐゴシック" pitchFamily="34" charset="-128"/>
              </a:rPr>
              <a:t> </a:t>
            </a:r>
            <a:r>
              <a:rPr lang="en-US" altLang="id-ID" sz="2000" dirty="0" err="1">
                <a:solidFill>
                  <a:schemeClr val="bg1"/>
                </a:solidFill>
                <a:ea typeface="ＭＳ Ｐゴシック" pitchFamily="34" charset="-128"/>
              </a:rPr>
              <a:t>Teknik</a:t>
            </a:r>
            <a:r>
              <a:rPr lang="en-US" altLang="id-ID" sz="2000" baseline="0" dirty="0">
                <a:solidFill>
                  <a:schemeClr val="bg1"/>
                </a:solidFill>
                <a:ea typeface="ＭＳ Ｐゴシック" pitchFamily="34" charset="-128"/>
              </a:rPr>
              <a:t> Telekomunikasi</a:t>
            </a:r>
            <a:br>
              <a:rPr lang="de-DE" altLang="id-ID" sz="2000" dirty="0">
                <a:solidFill>
                  <a:schemeClr val="bg1"/>
                </a:solidFill>
                <a:ea typeface="ＭＳ Ｐゴシック" pitchFamily="34" charset="-128"/>
              </a:rPr>
            </a:br>
            <a:r>
              <a:rPr lang="id-ID" altLang="id-ID" sz="2000" dirty="0">
                <a:solidFill>
                  <a:schemeClr val="bg1"/>
                </a:solidFill>
                <a:ea typeface="ＭＳ Ｐゴシック" pitchFamily="34" charset="-128"/>
              </a:rPr>
              <a:t>Fakultas Teknik Elektro</a:t>
            </a:r>
            <a:endParaRPr lang="de-DE" altLang="id-ID" sz="20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11" name="Untertitel 2"/>
          <p:cNvSpPr txBox="1">
            <a:spLocks/>
          </p:cNvSpPr>
          <p:nvPr/>
        </p:nvSpPr>
        <p:spPr>
          <a:xfrm>
            <a:off x="281749" y="1988840"/>
            <a:ext cx="6856413" cy="360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altLang="id-ID" sz="1800">
                <a:ea typeface="ＭＳ Ｐゴシック" pitchFamily="34" charset="-128"/>
              </a:rPr>
              <a:t>SISTEM</a:t>
            </a:r>
            <a:r>
              <a:rPr lang="en-ID" altLang="id-ID" sz="1800" baseline="0">
                <a:ea typeface="ＭＳ Ｐゴシック" pitchFamily="34" charset="-128"/>
              </a:rPr>
              <a:t> ANTRIAN</a:t>
            </a:r>
            <a:r>
              <a:rPr lang="id-ID" altLang="id-ID" sz="1800">
                <a:ea typeface="ＭＳ Ｐゴシック" pitchFamily="34" charset="-128"/>
              </a:rPr>
              <a:t> </a:t>
            </a:r>
            <a:r>
              <a:rPr lang="id-ID" altLang="id-ID" sz="1800" dirty="0">
                <a:ea typeface="ＭＳ Ｐゴシック" pitchFamily="34" charset="-128"/>
              </a:rPr>
              <a:t>| TTH3J3 | Kur</a:t>
            </a:r>
            <a:r>
              <a:rPr lang="id-ID" altLang="id-ID" sz="1800">
                <a:ea typeface="ＭＳ Ｐゴシック" pitchFamily="34" charset="-128"/>
              </a:rPr>
              <a:t>. 20</a:t>
            </a:r>
            <a:r>
              <a:rPr lang="en-ID" altLang="id-ID" sz="1800">
                <a:ea typeface="ＭＳ Ｐゴシック" pitchFamily="34" charset="-128"/>
              </a:rPr>
              <a:t>20</a:t>
            </a:r>
            <a:r>
              <a:rPr lang="id-ID" altLang="id-ID" sz="1800">
                <a:ea typeface="ＭＳ Ｐゴシック" pitchFamily="34" charset="-128"/>
              </a:rPr>
              <a:t> | 20</a:t>
            </a:r>
            <a:r>
              <a:rPr lang="en-ID" altLang="id-ID" sz="1800">
                <a:ea typeface="ＭＳ Ｐゴシック" pitchFamily="34" charset="-128"/>
              </a:rPr>
              <a:t>20</a:t>
            </a:r>
            <a:r>
              <a:rPr lang="id-ID" altLang="id-ID" sz="1800">
                <a:ea typeface="ＭＳ Ｐゴシック" pitchFamily="34" charset="-128"/>
              </a:rPr>
              <a:t>/20</a:t>
            </a:r>
            <a:r>
              <a:rPr lang="en-ID" altLang="id-ID" sz="1800">
                <a:ea typeface="ＭＳ Ｐゴシック" pitchFamily="34" charset="-128"/>
              </a:rPr>
              <a:t>21</a:t>
            </a:r>
            <a:endParaRPr lang="de-DE" altLang="id-ID" sz="1800" dirty="0">
              <a:ea typeface="ＭＳ Ｐゴシック" pitchFamily="34" charset="-128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88946" y="332656"/>
            <a:ext cx="1712912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64860" y="2753023"/>
            <a:ext cx="1436998" cy="1786753"/>
          </a:xfrm>
          <a:prstGeom prst="rect">
            <a:avLst/>
          </a:prstGeom>
        </p:spPr>
      </p:pic>
      <p:sp>
        <p:nvSpPr>
          <p:cNvPr id="15" name="Titel 1"/>
          <p:cNvSpPr txBox="1">
            <a:spLocks/>
          </p:cNvSpPr>
          <p:nvPr userDrawn="1"/>
        </p:nvSpPr>
        <p:spPr bwMode="auto">
          <a:xfrm>
            <a:off x="362717" y="1170626"/>
            <a:ext cx="6734175" cy="679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endParaRPr lang="de-DE" altLang="id-ID" sz="20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5254" y="2732263"/>
            <a:ext cx="2203050" cy="186208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5254" y="4869160"/>
            <a:ext cx="3810838" cy="171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78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7E14-2FCE-4D03-B5BD-C7E6DC0C0336}" type="datetimeFigureOut">
              <a:rPr lang="id-ID" smtClean="0"/>
              <a:pPr/>
              <a:t>03/09/2020</a:t>
            </a:fld>
            <a:endParaRPr lang="id-ID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83FB-08BB-4E59-8FE7-77DD629BD1D4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5174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id-ID" altLang="id-ID"/>
          </a:p>
        </p:txBody>
      </p:sp>
      <p:sp>
        <p:nvSpPr>
          <p:cNvPr id="8" name="Line 14"/>
          <p:cNvSpPr>
            <a:spLocks noChangeShapeType="1"/>
          </p:cNvSpPr>
          <p:nvPr/>
        </p:nvSpPr>
        <p:spPr bwMode="auto">
          <a:xfrm>
            <a:off x="233300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4988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236082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773773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2709682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525077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2815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316097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1553871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id-ID" alt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476672"/>
            <a:ext cx="6085911" cy="940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3110" y="388285"/>
            <a:ext cx="2340000" cy="60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37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 ?><Relationships xmlns="http://schemas.openxmlformats.org/package/2006/relationships"><Relationship Id="rId2" Target="../media/image14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3.xml.rels><?xml version="1.0" encoding="UTF-8" standalone="yes" ?><Relationships xmlns="http://schemas.openxmlformats.org/package/2006/relationships"><Relationship Id="rId2" Target="../media/image15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4.xml.rels><?xml version="1.0" encoding="UTF-8" standalone="yes" ?><Relationships xmlns="http://schemas.openxmlformats.org/package/2006/relationships"><Relationship Id="rId2" Target="../media/image16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38138" y="1083991"/>
            <a:ext cx="6734175" cy="904849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IP TRAFFIC INTRODUCTION part 2</a:t>
            </a:r>
            <a:endParaRPr lang="id-ID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556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D81DB-2664-4F24-8742-16A17C8D1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08CA0-B6F2-4238-984D-0003A4D31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Weighted Fair Queuing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9C951-0F3D-4D8E-BE81-0E8960F93A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Antrian</a:t>
            </a:r>
            <a:r>
              <a:rPr lang="id-ID" dirty="0"/>
              <a:t>|S1 TT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229FBF-1475-45CD-A340-D3DCD0892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E8FB06-919F-4F57-948D-A55577DD09A6}" type="slidenum">
              <a:rPr lang="id-ID" smtClean="0"/>
              <a:pPr/>
              <a:t>10</a:t>
            </a:fld>
            <a:endParaRPr lang="id-ID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497BEE3-EB6F-44ED-A81E-2A21C7ADB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3568" y="2397224"/>
            <a:ext cx="7148381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79062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D81DB-2664-4F24-8742-16A17C8D1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08CA0-B6F2-4238-984D-0003A4D31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Traffic Shaping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9C951-0F3D-4D8E-BE81-0E8960F93A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Antrian</a:t>
            </a:r>
            <a:r>
              <a:rPr lang="id-ID" dirty="0"/>
              <a:t>|S1 TT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229FBF-1475-45CD-A340-D3DCD0892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E8FB06-919F-4F57-948D-A55577DD09A6}" type="slidenum">
              <a:rPr lang="id-ID" smtClean="0"/>
              <a:pPr/>
              <a:t>11</a:t>
            </a:fld>
            <a:endParaRPr lang="id-ID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59287A1-DA47-416A-8CF1-B308E9D9D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64251" y="2850232"/>
            <a:ext cx="4915247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030FDD6D-BC57-400D-BBC6-812B0BD0D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496" y="2850232"/>
            <a:ext cx="4086757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04706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D81DB-2664-4F24-8742-16A17C8D1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08CA0-B6F2-4238-984D-0003A4D31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Integrated Service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9C951-0F3D-4D8E-BE81-0E8960F93A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Antrian</a:t>
            </a:r>
            <a:r>
              <a:rPr lang="id-ID" dirty="0"/>
              <a:t>|S1 TT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229FBF-1475-45CD-A340-D3DCD0892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E8FB06-919F-4F57-948D-A55577DD09A6}" type="slidenum">
              <a:rPr lang="id-ID" smtClean="0"/>
              <a:pPr/>
              <a:t>12</a:t>
            </a:fld>
            <a:endParaRPr lang="id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058A42-E1E0-4B8A-9AC0-87351B0EABD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028" y="2275453"/>
            <a:ext cx="7553380" cy="403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734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7AD6C-64FB-436E-B68B-BD6F1B6F4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03229-0DB7-46D1-8472-5FD791FD7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838FB3-8FD6-4E0E-B2FB-9E0AF30229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Antrian</a:t>
            </a:r>
            <a:r>
              <a:rPr lang="id-ID" dirty="0"/>
              <a:t>|S1 TT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CCD8E-B192-481D-A0A5-F161836379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E8FB06-919F-4F57-948D-A55577DD09A6}" type="slidenum">
              <a:rPr lang="id-ID" smtClean="0"/>
              <a:pPr/>
              <a:t>13</a:t>
            </a:fld>
            <a:endParaRPr lang="id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66E44C-44A6-4599-9902-AE2C72A85A4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020" y="1634664"/>
            <a:ext cx="4772060" cy="193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346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D81DB-2664-4F24-8742-16A17C8D1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08CA0-B6F2-4238-984D-0003A4D31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Differentiated Service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9C951-0F3D-4D8E-BE81-0E8960F93A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Antrian</a:t>
            </a:r>
            <a:r>
              <a:rPr lang="id-ID" dirty="0"/>
              <a:t>|S1 TT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229FBF-1475-45CD-A340-D3DCD0892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E8FB06-919F-4F57-948D-A55577DD09A6}" type="slidenum">
              <a:rPr lang="id-ID" smtClean="0"/>
              <a:pPr/>
              <a:t>14</a:t>
            </a:fld>
            <a:endParaRPr lang="id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36CAE8-111E-4B6A-9059-7D8A392A744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" y="2209800"/>
            <a:ext cx="6075566" cy="334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502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573" b="-1567"/>
          <a:stretch/>
        </p:blipFill>
        <p:spPr>
          <a:xfrm>
            <a:off x="3352800" y="2514600"/>
            <a:ext cx="1937588" cy="1618456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E8FB06-919F-4F57-948D-A55577DD09A6}" type="slidenum">
              <a:rPr lang="id-ID" smtClean="0"/>
              <a:pPr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40593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5760" y="2388864"/>
            <a:ext cx="7406640" cy="1472184"/>
          </a:xfrm>
        </p:spPr>
        <p:txBody>
          <a:bodyPr/>
          <a:lstStyle/>
          <a:p>
            <a:pPr algn="ctr"/>
            <a:r>
              <a:rPr lang="en-ID" sz="4876" b="1" dirty="0"/>
              <a:t>Quality of Service</a:t>
            </a:r>
            <a:endParaRPr lang="en-US" sz="4876" b="1" dirty="0"/>
          </a:p>
        </p:txBody>
      </p:sp>
    </p:spTree>
    <p:extLst>
      <p:ext uri="{BB962C8B-B14F-4D97-AF65-F5344CB8AC3E}">
        <p14:creationId xmlns:p14="http://schemas.microsoft.com/office/powerpoint/2010/main" val="427421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1" name="Text Box 3"/>
          <p:cNvSpPr txBox="1">
            <a:spLocks noChangeArrowheads="1"/>
          </p:cNvSpPr>
          <p:nvPr/>
        </p:nvSpPr>
        <p:spPr bwMode="auto">
          <a:xfrm>
            <a:off x="1313603" y="1003066"/>
            <a:ext cx="268054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1-3   Quality of Service</a:t>
            </a:r>
          </a:p>
        </p:txBody>
      </p:sp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7315915" y="5658431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350">
              <a:latin typeface="Times New Roman" panose="02020603050405020304" pitchFamily="18" charset="0"/>
            </a:endParaRP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DA4000F1-F20A-4884-867E-1F27DBE596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</p:spPr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Antrian</a:t>
            </a:r>
            <a:r>
              <a:rPr lang="id-ID" dirty="0"/>
              <a:t>|S1 TT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8497C2D-FDE2-4BB2-AD1C-DF69D51AB2EC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70912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D" sz="2000" dirty="0" err="1"/>
              <a:t>Kualitas</a:t>
            </a:r>
            <a:r>
              <a:rPr lang="en-ID" sz="2000" dirty="0"/>
              <a:t> </a:t>
            </a:r>
            <a:r>
              <a:rPr lang="en-ID" sz="2000" dirty="0" err="1"/>
              <a:t>layanan</a:t>
            </a:r>
            <a:r>
              <a:rPr lang="en-ID" sz="2000" dirty="0"/>
              <a:t> (QoS) yang </a:t>
            </a:r>
            <a:r>
              <a:rPr lang="en-ID" sz="2000" dirty="0" err="1"/>
              <a:t>baik</a:t>
            </a:r>
            <a:r>
              <a:rPr lang="en-ID" sz="2000" dirty="0"/>
              <a:t> </a:t>
            </a:r>
            <a:r>
              <a:rPr lang="en-ID" sz="2000" dirty="0" err="1"/>
              <a:t>tergantung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dirty="0" err="1"/>
              <a:t>beberapa</a:t>
            </a:r>
            <a:r>
              <a:rPr lang="en-ID" sz="2000" dirty="0"/>
              <a:t> parameter, </a:t>
            </a:r>
            <a:r>
              <a:rPr lang="en-ID" sz="2000" dirty="0" err="1"/>
              <a:t>seperti</a:t>
            </a:r>
            <a:r>
              <a:rPr lang="en-ID" sz="2000" dirty="0"/>
              <a:t>  -    Data rate</a:t>
            </a:r>
          </a:p>
          <a:p>
            <a:pPr algn="just">
              <a:buFontTx/>
              <a:buChar char="-"/>
            </a:pPr>
            <a:r>
              <a:rPr lang="en-ID" sz="2000" dirty="0"/>
              <a:t>Delay</a:t>
            </a:r>
          </a:p>
          <a:p>
            <a:pPr algn="just">
              <a:buFontTx/>
              <a:buChar char="-"/>
            </a:pPr>
            <a:r>
              <a:rPr lang="en-ID" sz="2000" dirty="0"/>
              <a:t>Jitter</a:t>
            </a:r>
          </a:p>
          <a:p>
            <a:pPr algn="just">
              <a:buFontTx/>
              <a:buChar char="-"/>
            </a:pPr>
            <a:r>
              <a:rPr lang="en-ID" sz="2000" dirty="0" err="1"/>
              <a:t>Paket</a:t>
            </a:r>
            <a:r>
              <a:rPr lang="en-ID" sz="2000" dirty="0"/>
              <a:t> loss, </a:t>
            </a:r>
            <a:r>
              <a:rPr lang="en-ID" sz="2000" dirty="0" err="1"/>
              <a:t>dsb</a:t>
            </a:r>
            <a:endParaRPr lang="en-ID" sz="2000" dirty="0"/>
          </a:p>
          <a:p>
            <a:pPr marL="0" indent="0" algn="just">
              <a:buNone/>
            </a:pPr>
            <a:r>
              <a:rPr lang="en-ID" sz="2000" dirty="0" err="1"/>
              <a:t>Jenis</a:t>
            </a:r>
            <a:r>
              <a:rPr lang="en-ID" sz="2000" dirty="0"/>
              <a:t> yang </a:t>
            </a:r>
            <a:r>
              <a:rPr lang="en-ID" sz="2000" dirty="0" err="1"/>
              <a:t>mendasar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dirty="0" err="1"/>
              <a:t>trafik</a:t>
            </a:r>
            <a:r>
              <a:rPr lang="en-ID" sz="2000" dirty="0"/>
              <a:t> data, </a:t>
            </a:r>
            <a:r>
              <a:rPr lang="en-ID" sz="2000" dirty="0" err="1"/>
              <a:t>yaitu</a:t>
            </a:r>
            <a:r>
              <a:rPr lang="en-ID" sz="2000" dirty="0"/>
              <a:t>:</a:t>
            </a:r>
          </a:p>
          <a:p>
            <a:pPr algn="just">
              <a:buFontTx/>
              <a:buChar char="-"/>
            </a:pPr>
            <a:r>
              <a:rPr lang="en-ID" sz="2000" dirty="0" err="1"/>
              <a:t>Trafik</a:t>
            </a:r>
            <a:r>
              <a:rPr lang="en-ID" sz="2000" dirty="0"/>
              <a:t> Best Effort</a:t>
            </a:r>
          </a:p>
          <a:p>
            <a:pPr algn="just">
              <a:buFontTx/>
              <a:buChar char="-"/>
            </a:pPr>
            <a:r>
              <a:rPr lang="en-ID" sz="2000" dirty="0" err="1"/>
              <a:t>Trafik</a:t>
            </a:r>
            <a:r>
              <a:rPr lang="en-ID" sz="2000" dirty="0"/>
              <a:t> data yang </a:t>
            </a:r>
            <a:r>
              <a:rPr lang="en-ID" sz="2000" dirty="0" err="1"/>
              <a:t>sensitif</a:t>
            </a:r>
            <a:r>
              <a:rPr lang="en-ID" sz="2000" dirty="0"/>
              <a:t> </a:t>
            </a:r>
            <a:r>
              <a:rPr lang="en-ID" sz="2000" dirty="0" err="1"/>
              <a:t>terhadap</a:t>
            </a:r>
            <a:r>
              <a:rPr lang="en-ID" sz="2000" dirty="0"/>
              <a:t> </a:t>
            </a:r>
            <a:r>
              <a:rPr lang="en-ID" sz="2000" dirty="0" err="1"/>
              <a:t>waktu</a:t>
            </a:r>
            <a:endParaRPr lang="en-ID" sz="2000" dirty="0"/>
          </a:p>
          <a:p>
            <a:pPr algn="just">
              <a:buFontTx/>
              <a:buChar char="-"/>
            </a:pPr>
            <a:endParaRPr lang="en-ID" sz="2000" dirty="0"/>
          </a:p>
          <a:p>
            <a:pPr algn="just"/>
            <a:endParaRPr lang="en-ID" sz="2000" dirty="0"/>
          </a:p>
          <a:p>
            <a:pPr algn="just"/>
            <a:endParaRPr lang="en-ID" sz="2000" dirty="0"/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12637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62314-106F-4C39-B081-0981E061F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3000" b="1" dirty="0" err="1"/>
              <a:t>Trafik</a:t>
            </a:r>
            <a:r>
              <a:rPr lang="en-ID" sz="3000" b="1" dirty="0"/>
              <a:t> Best Effort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0F5C0-CAFE-447F-8C14-D99688B30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709120"/>
          </a:xfrm>
        </p:spPr>
        <p:txBody>
          <a:bodyPr>
            <a:normAutofit/>
          </a:bodyPr>
          <a:lstStyle/>
          <a:p>
            <a:pPr algn="just"/>
            <a:r>
              <a:rPr lang="en-ID" sz="2000" dirty="0" err="1"/>
              <a:t>Trafik</a:t>
            </a:r>
            <a:r>
              <a:rPr lang="en-ID" sz="2000" dirty="0"/>
              <a:t> Best Effort </a:t>
            </a:r>
            <a:r>
              <a:rPr lang="en-ID" sz="2000" dirty="0" err="1"/>
              <a:t>ditandai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penggunaan</a:t>
            </a:r>
            <a:r>
              <a:rPr lang="en-ID" sz="2000" dirty="0"/>
              <a:t> TCP </a:t>
            </a:r>
            <a:r>
              <a:rPr lang="en-ID" sz="2000" dirty="0" err="1"/>
              <a:t>sebagai</a:t>
            </a:r>
            <a:r>
              <a:rPr lang="en-ID" sz="2000" dirty="0"/>
              <a:t> </a:t>
            </a:r>
            <a:r>
              <a:rPr lang="en-ID" sz="2000" dirty="0" err="1"/>
              <a:t>protokol</a:t>
            </a:r>
            <a:r>
              <a:rPr lang="en-ID" sz="2000" dirty="0"/>
              <a:t> di layer transport.</a:t>
            </a:r>
          </a:p>
          <a:p>
            <a:pPr algn="just"/>
            <a:r>
              <a:rPr lang="en-ID" sz="2000" dirty="0" err="1"/>
              <a:t>Paket</a:t>
            </a:r>
            <a:r>
              <a:rPr lang="en-ID" sz="2000" dirty="0"/>
              <a:t> IP </a:t>
            </a:r>
            <a:r>
              <a:rPr lang="en-ID" sz="2000" dirty="0" err="1"/>
              <a:t>dapat</a:t>
            </a:r>
            <a:r>
              <a:rPr lang="en-ID" sz="2000" dirty="0"/>
              <a:t> </a:t>
            </a:r>
            <a:r>
              <a:rPr lang="en-ID" sz="2000" dirty="0" err="1"/>
              <a:t>sampai</a:t>
            </a:r>
            <a:r>
              <a:rPr lang="en-ID" sz="2000" dirty="0"/>
              <a:t> </a:t>
            </a:r>
            <a:r>
              <a:rPr lang="en-ID" sz="2000" dirty="0" err="1"/>
              <a:t>ke</a:t>
            </a:r>
            <a:r>
              <a:rPr lang="en-ID" sz="2000" dirty="0"/>
              <a:t> </a:t>
            </a:r>
            <a:r>
              <a:rPr lang="en-ID" sz="2000" dirty="0" err="1"/>
              <a:t>tujuan</a:t>
            </a:r>
            <a:r>
              <a:rPr lang="en-ID" sz="2000" dirty="0"/>
              <a:t> </a:t>
            </a:r>
            <a:r>
              <a:rPr lang="en-ID" sz="2000" dirty="0" err="1"/>
              <a:t>melewati</a:t>
            </a:r>
            <a:r>
              <a:rPr lang="en-ID" sz="2000" dirty="0"/>
              <a:t> </a:t>
            </a:r>
            <a:r>
              <a:rPr lang="en-ID" sz="2000" b="1" dirty="0" err="1"/>
              <a:t>jalur</a:t>
            </a:r>
            <a:r>
              <a:rPr lang="en-ID" sz="2000" b="1" dirty="0"/>
              <a:t> yang </a:t>
            </a:r>
            <a:r>
              <a:rPr lang="en-ID" sz="2000" b="1" dirty="0" err="1"/>
              <a:t>tidak</a:t>
            </a:r>
            <a:r>
              <a:rPr lang="en-ID" sz="2000" b="1" dirty="0"/>
              <a:t> </a:t>
            </a:r>
            <a:r>
              <a:rPr lang="en-ID" sz="2000" b="1" dirty="0" err="1"/>
              <a:t>ditentukan</a:t>
            </a:r>
            <a:r>
              <a:rPr lang="en-ID" sz="2000" dirty="0"/>
              <a:t>, </a:t>
            </a:r>
            <a:r>
              <a:rPr lang="en-ID" sz="2000" dirty="0" err="1"/>
              <a:t>sehingga</a:t>
            </a:r>
            <a:r>
              <a:rPr lang="en-ID" sz="2000" dirty="0"/>
              <a:t> </a:t>
            </a:r>
            <a:r>
              <a:rPr lang="en-ID" sz="2000" dirty="0" err="1"/>
              <a:t>bervariasi</a:t>
            </a:r>
            <a:r>
              <a:rPr lang="en-ID" sz="2000" dirty="0"/>
              <a:t> pada </a:t>
            </a:r>
            <a:r>
              <a:rPr lang="en-ID" sz="2000" dirty="0" err="1"/>
              <a:t>masing-masing</a:t>
            </a:r>
            <a:r>
              <a:rPr lang="en-ID" sz="2000" dirty="0"/>
              <a:t> </a:t>
            </a:r>
            <a:r>
              <a:rPr lang="en-ID" sz="2000" dirty="0" err="1"/>
              <a:t>paket</a:t>
            </a:r>
            <a:r>
              <a:rPr lang="en-ID" sz="2000" dirty="0"/>
              <a:t> IP. </a:t>
            </a:r>
          </a:p>
          <a:p>
            <a:pPr algn="just"/>
            <a:r>
              <a:rPr lang="en-ID" sz="2000" dirty="0" err="1"/>
              <a:t>Antrian</a:t>
            </a:r>
            <a:r>
              <a:rPr lang="en-ID" sz="2000" dirty="0"/>
              <a:t> router </a:t>
            </a:r>
            <a:r>
              <a:rPr lang="en-ID" sz="2000" dirty="0" err="1"/>
              <a:t>sepanjang</a:t>
            </a:r>
            <a:r>
              <a:rPr lang="en-ID" sz="2000" dirty="0"/>
              <a:t> </a:t>
            </a:r>
            <a:r>
              <a:rPr lang="en-ID" sz="2000" dirty="0" err="1"/>
              <a:t>jalur</a:t>
            </a:r>
            <a:r>
              <a:rPr lang="en-ID" sz="2000" dirty="0"/>
              <a:t> </a:t>
            </a:r>
            <a:r>
              <a:rPr lang="en-ID" sz="2000" dirty="0" err="1"/>
              <a:t>memiliki</a:t>
            </a:r>
            <a:r>
              <a:rPr lang="en-ID" sz="2000" dirty="0"/>
              <a:t> </a:t>
            </a:r>
            <a:r>
              <a:rPr lang="en-ID" sz="2000" dirty="0" err="1"/>
              <a:t>karakteristik</a:t>
            </a:r>
            <a:r>
              <a:rPr lang="en-ID" sz="2000" dirty="0"/>
              <a:t> yang </a:t>
            </a:r>
            <a:r>
              <a:rPr lang="en-ID" sz="2000" dirty="0" err="1"/>
              <a:t>berbeda-beda</a:t>
            </a:r>
            <a:r>
              <a:rPr lang="en-ID" sz="2000" dirty="0"/>
              <a:t>, </a:t>
            </a:r>
            <a:r>
              <a:rPr lang="en-ID" sz="2000" dirty="0" err="1"/>
              <a:t>tergantung</a:t>
            </a:r>
            <a:r>
              <a:rPr lang="en-ID" sz="2000" dirty="0"/>
              <a:t> pada </a:t>
            </a:r>
            <a:r>
              <a:rPr lang="en-ID" sz="2000" dirty="0" err="1"/>
              <a:t>beban</a:t>
            </a:r>
            <a:r>
              <a:rPr lang="en-ID" sz="2000" dirty="0"/>
              <a:t> di link yang </a:t>
            </a:r>
            <a:r>
              <a:rPr lang="en-ID" sz="2000" dirty="0" err="1"/>
              <a:t>terhubung</a:t>
            </a:r>
            <a:r>
              <a:rPr lang="en-ID" sz="2000" dirty="0"/>
              <a:t> </a:t>
            </a:r>
            <a:r>
              <a:rPr lang="en-ID" sz="2000" dirty="0" err="1"/>
              <a:t>secara</a:t>
            </a:r>
            <a:r>
              <a:rPr lang="en-ID" sz="2000" dirty="0"/>
              <a:t> </a:t>
            </a:r>
            <a:r>
              <a:rPr lang="en-ID" sz="2000" dirty="0" err="1"/>
              <a:t>langsung</a:t>
            </a:r>
            <a:r>
              <a:rPr lang="en-ID" sz="2000" dirty="0"/>
              <a:t>.</a:t>
            </a:r>
          </a:p>
          <a:p>
            <a:pPr marL="0" indent="0" algn="just">
              <a:buNone/>
            </a:pPr>
            <a:endParaRPr lang="en-ID" sz="2000" dirty="0"/>
          </a:p>
          <a:p>
            <a:pPr marL="0" indent="0" algn="just">
              <a:buNone/>
            </a:pPr>
            <a:endParaRPr lang="en-ID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A2E70-75A9-41A1-A113-C55585260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Antrian</a:t>
            </a:r>
            <a:r>
              <a:rPr lang="id-ID" dirty="0"/>
              <a:t>|S1 TT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54A0E3-61CC-43C1-B1E1-F9BB216BD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E8FB06-919F-4F57-948D-A55577DD09A6}" type="slidenum">
              <a:rPr lang="id-ID" smtClean="0"/>
              <a:pPr/>
              <a:t>4</a:t>
            </a:fld>
            <a:endParaRPr lang="id-ID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CAC40DE2-15B5-4AF7-A1D8-C7386021A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75656" y="3573015"/>
            <a:ext cx="5472608" cy="2880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7967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62314-106F-4C39-B081-0981E061F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3000" b="1" dirty="0" err="1"/>
              <a:t>Trafik</a:t>
            </a:r>
            <a:r>
              <a:rPr lang="en-ID" sz="3000" b="1" dirty="0"/>
              <a:t> Best Effort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0F5C0-CAFE-447F-8C14-D99688B30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709120"/>
          </a:xfrm>
        </p:spPr>
        <p:txBody>
          <a:bodyPr>
            <a:normAutofit/>
          </a:bodyPr>
          <a:lstStyle/>
          <a:p>
            <a:pPr algn="just"/>
            <a:r>
              <a:rPr lang="en-ID" sz="2000" dirty="0"/>
              <a:t>TCP </a:t>
            </a:r>
            <a:r>
              <a:rPr lang="en-ID" sz="2000" dirty="0" err="1"/>
              <a:t>menerapkan</a:t>
            </a:r>
            <a:r>
              <a:rPr lang="en-ID" sz="2000" dirty="0"/>
              <a:t> </a:t>
            </a:r>
            <a:r>
              <a:rPr lang="en-ID" sz="2000" dirty="0" err="1"/>
              <a:t>metode</a:t>
            </a:r>
            <a:r>
              <a:rPr lang="en-ID" sz="2000" dirty="0"/>
              <a:t> error control, </a:t>
            </a:r>
            <a:r>
              <a:rPr lang="en-ID" sz="2000" dirty="0" err="1"/>
              <a:t>dimana</a:t>
            </a:r>
            <a:r>
              <a:rPr lang="en-ID" sz="2000" dirty="0"/>
              <a:t> </a:t>
            </a:r>
            <a:r>
              <a:rPr lang="en-ID" sz="2000" dirty="0" err="1"/>
              <a:t>secara</a:t>
            </a:r>
            <a:r>
              <a:rPr lang="en-ID" sz="2000" dirty="0"/>
              <a:t> </a:t>
            </a:r>
            <a:r>
              <a:rPr lang="en-ID" sz="2000" dirty="0" err="1"/>
              <a:t>otomatis</a:t>
            </a:r>
            <a:r>
              <a:rPr lang="en-ID" sz="2000" dirty="0"/>
              <a:t>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melakukan</a:t>
            </a:r>
            <a:r>
              <a:rPr lang="en-ID" sz="2000" dirty="0"/>
              <a:t> re-</a:t>
            </a:r>
            <a:r>
              <a:rPr lang="en-ID" sz="2000" dirty="0" err="1"/>
              <a:t>transmisi</a:t>
            </a:r>
            <a:r>
              <a:rPr lang="en-ID" sz="2000" dirty="0"/>
              <a:t> </a:t>
            </a:r>
            <a:r>
              <a:rPr lang="en-ID" sz="2000" dirty="0" err="1"/>
              <a:t>segmen</a:t>
            </a:r>
            <a:r>
              <a:rPr lang="en-ID" sz="2000" dirty="0"/>
              <a:t> yang </a:t>
            </a:r>
            <a:r>
              <a:rPr lang="en-ID" sz="2000" dirty="0" err="1"/>
              <a:t>hilang</a:t>
            </a:r>
            <a:r>
              <a:rPr lang="en-ID" sz="2000" dirty="0"/>
              <a:t> </a:t>
            </a:r>
            <a:r>
              <a:rPr lang="en-ID" sz="2000" dirty="0" err="1"/>
              <a:t>setelah</a:t>
            </a:r>
            <a:r>
              <a:rPr lang="en-ID" sz="2000" dirty="0"/>
              <a:t> time-out.</a:t>
            </a:r>
          </a:p>
          <a:p>
            <a:pPr algn="just"/>
            <a:r>
              <a:rPr lang="en-ID" sz="2000" dirty="0"/>
              <a:t>TCP </a:t>
            </a:r>
            <a:r>
              <a:rPr lang="en-ID" sz="2000" dirty="0" err="1"/>
              <a:t>memiliki</a:t>
            </a:r>
            <a:r>
              <a:rPr lang="en-ID" sz="2000" dirty="0"/>
              <a:t> </a:t>
            </a:r>
            <a:r>
              <a:rPr lang="en-ID" sz="2000" dirty="0" err="1"/>
              <a:t>algoritma</a:t>
            </a:r>
            <a:r>
              <a:rPr lang="en-ID" sz="2000" dirty="0"/>
              <a:t> </a:t>
            </a:r>
            <a:r>
              <a:rPr lang="en-ID" sz="2000" dirty="0" err="1"/>
              <a:t>adaptif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kendali</a:t>
            </a:r>
            <a:r>
              <a:rPr lang="en-ID" sz="2000" dirty="0"/>
              <a:t> </a:t>
            </a:r>
            <a:r>
              <a:rPr lang="en-ID" sz="2000" dirty="0" err="1"/>
              <a:t>aliran</a:t>
            </a:r>
            <a:r>
              <a:rPr lang="en-ID" sz="2000" dirty="0"/>
              <a:t> (</a:t>
            </a:r>
            <a:r>
              <a:rPr lang="en-ID" sz="2000" dirty="0" err="1"/>
              <a:t>mencegah</a:t>
            </a:r>
            <a:r>
              <a:rPr lang="en-ID" sz="2000" dirty="0"/>
              <a:t> flooding di </a:t>
            </a:r>
            <a:r>
              <a:rPr lang="en-ID" sz="2000" dirty="0" err="1"/>
              <a:t>penerima</a:t>
            </a:r>
            <a:r>
              <a:rPr lang="en-ID" sz="2000" dirty="0"/>
              <a:t>) dan </a:t>
            </a:r>
            <a:r>
              <a:rPr lang="en-ID" sz="2000" dirty="0" err="1"/>
              <a:t>kendali</a:t>
            </a:r>
            <a:r>
              <a:rPr lang="en-ID" sz="2000" dirty="0"/>
              <a:t> </a:t>
            </a:r>
            <a:r>
              <a:rPr lang="en-ID" sz="2000" dirty="0" err="1"/>
              <a:t>kongesti</a:t>
            </a:r>
            <a:r>
              <a:rPr lang="en-ID" sz="2000" dirty="0"/>
              <a:t> (</a:t>
            </a:r>
            <a:r>
              <a:rPr lang="en-ID" sz="2000" dirty="0" err="1"/>
              <a:t>mencegah</a:t>
            </a:r>
            <a:r>
              <a:rPr lang="en-ID" sz="2000" dirty="0"/>
              <a:t> flooding di </a:t>
            </a:r>
            <a:r>
              <a:rPr lang="en-ID" sz="2000" dirty="0" err="1"/>
              <a:t>jaringan</a:t>
            </a:r>
            <a:r>
              <a:rPr lang="en-ID" sz="2000" dirty="0"/>
              <a:t>)</a:t>
            </a:r>
          </a:p>
          <a:p>
            <a:pPr algn="just"/>
            <a:r>
              <a:rPr lang="en-ID" sz="2000" dirty="0" err="1"/>
              <a:t>Segmen</a:t>
            </a:r>
            <a:r>
              <a:rPr lang="en-ID" sz="2000" dirty="0"/>
              <a:t> TCP yang dan </a:t>
            </a:r>
            <a:r>
              <a:rPr lang="en-ID" sz="2000" dirty="0" err="1"/>
              <a:t>paket</a:t>
            </a:r>
            <a:r>
              <a:rPr lang="en-ID" sz="2000" dirty="0"/>
              <a:t> IP </a:t>
            </a:r>
            <a:r>
              <a:rPr lang="en-ID" sz="2000" dirty="0" err="1"/>
              <a:t>menunjukkan</a:t>
            </a:r>
            <a:r>
              <a:rPr lang="en-ID" sz="2000" dirty="0"/>
              <a:t> </a:t>
            </a:r>
            <a:r>
              <a:rPr lang="en-ID" sz="2000" dirty="0" err="1"/>
              <a:t>ukuran</a:t>
            </a:r>
            <a:r>
              <a:rPr lang="en-ID" sz="2000" dirty="0"/>
              <a:t> </a:t>
            </a:r>
            <a:r>
              <a:rPr lang="en-ID" sz="2000" dirty="0" err="1"/>
              <a:t>atau</a:t>
            </a:r>
            <a:r>
              <a:rPr lang="en-ID" sz="2000" dirty="0"/>
              <a:t> </a:t>
            </a:r>
            <a:r>
              <a:rPr lang="en-ID" sz="2000" dirty="0" err="1"/>
              <a:t>waktu</a:t>
            </a:r>
            <a:r>
              <a:rPr lang="en-ID" sz="2000" dirty="0"/>
              <a:t> </a:t>
            </a:r>
            <a:r>
              <a:rPr lang="en-ID" sz="2000" dirty="0" err="1"/>
              <a:t>antar-kedatangan</a:t>
            </a:r>
            <a:r>
              <a:rPr lang="en-ID" sz="2000" dirty="0"/>
              <a:t> yang </a:t>
            </a:r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/>
              <a:t>konstan</a:t>
            </a:r>
            <a:r>
              <a:rPr lang="en-ID" sz="2000" dirty="0"/>
              <a:t>.</a:t>
            </a:r>
          </a:p>
          <a:p>
            <a:pPr algn="just"/>
            <a:r>
              <a:rPr lang="en-ID" sz="2000" dirty="0"/>
              <a:t>Model </a:t>
            </a:r>
            <a:r>
              <a:rPr lang="en-ID" sz="2000" dirty="0" err="1"/>
              <a:t>antrian</a:t>
            </a:r>
            <a:r>
              <a:rPr lang="en-ID" sz="2000" dirty="0"/>
              <a:t> </a:t>
            </a:r>
            <a:r>
              <a:rPr lang="en-ID" sz="2000" dirty="0" err="1"/>
              <a:t>tradisional</a:t>
            </a:r>
            <a:r>
              <a:rPr lang="en-ID" sz="2000" dirty="0"/>
              <a:t> (</a:t>
            </a:r>
            <a:r>
              <a:rPr lang="en-ID" sz="2000" dirty="0" err="1"/>
              <a:t>eksisting</a:t>
            </a:r>
            <a:r>
              <a:rPr lang="en-ID" sz="2000" dirty="0"/>
              <a:t>) </a:t>
            </a:r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/>
              <a:t>memungkinkan</a:t>
            </a:r>
            <a:r>
              <a:rPr lang="en-ID" sz="2000" dirty="0"/>
              <a:t> </a:t>
            </a:r>
            <a:r>
              <a:rPr lang="en-ID" sz="2000" dirty="0" err="1"/>
              <a:t>diterapkan</a:t>
            </a:r>
            <a:r>
              <a:rPr lang="en-ID" sz="2000" dirty="0"/>
              <a:t>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/>
              <a:t>hal</a:t>
            </a:r>
            <a:r>
              <a:rPr lang="en-ID" sz="2000" dirty="0"/>
              <a:t> </a:t>
            </a:r>
            <a:r>
              <a:rPr lang="en-ID" sz="2000" dirty="0" err="1"/>
              <a:t>ini</a:t>
            </a:r>
            <a:r>
              <a:rPr lang="en-ID" sz="2000" dirty="0"/>
              <a:t>, </a:t>
            </a:r>
            <a:r>
              <a:rPr lang="en-ID" sz="2000" dirty="0" err="1"/>
              <a:t>sehingga</a:t>
            </a:r>
            <a:r>
              <a:rPr lang="en-ID" sz="2000" dirty="0"/>
              <a:t> </a:t>
            </a:r>
            <a:r>
              <a:rPr lang="en-ID" sz="2000" dirty="0" err="1"/>
              <a:t>diperlukan</a:t>
            </a:r>
            <a:r>
              <a:rPr lang="en-ID" sz="2000" dirty="0"/>
              <a:t> model </a:t>
            </a:r>
            <a:r>
              <a:rPr lang="en-ID" sz="2000" dirty="0" err="1"/>
              <a:t>antrian</a:t>
            </a:r>
            <a:r>
              <a:rPr lang="en-ID" sz="2000" dirty="0"/>
              <a:t> yang focus pada </a:t>
            </a:r>
            <a:r>
              <a:rPr lang="en-ID" sz="2000" dirty="0" err="1"/>
              <a:t>meminimalisasi</a:t>
            </a:r>
            <a:r>
              <a:rPr lang="en-ID" sz="2000" dirty="0"/>
              <a:t> blocking dan </a:t>
            </a:r>
            <a:r>
              <a:rPr lang="en-ID" sz="2000" dirty="0" err="1"/>
              <a:t>kemungkinan</a:t>
            </a:r>
            <a:r>
              <a:rPr lang="en-ID" sz="2000" dirty="0"/>
              <a:t> loss yang </a:t>
            </a:r>
            <a:r>
              <a:rPr lang="en-ID" sz="2000" dirty="0" err="1"/>
              <a:t>terjadi</a:t>
            </a:r>
            <a:r>
              <a:rPr lang="en-ID" sz="2000" dirty="0"/>
              <a:t> pada </a:t>
            </a:r>
            <a:r>
              <a:rPr lang="en-ID" sz="2000" dirty="0" err="1"/>
              <a:t>paket</a:t>
            </a:r>
            <a:r>
              <a:rPr lang="en-ID" sz="2000" dirty="0"/>
              <a:t> IP.</a:t>
            </a:r>
          </a:p>
          <a:p>
            <a:pPr marL="0" indent="0" algn="just">
              <a:buNone/>
            </a:pPr>
            <a:endParaRPr lang="en-ID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A2E70-75A9-41A1-A113-C55585260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Antrian</a:t>
            </a:r>
            <a:r>
              <a:rPr lang="id-ID" dirty="0"/>
              <a:t>|S1 TT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54A0E3-61CC-43C1-B1E1-F9BB216BD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E8FB06-919F-4F57-948D-A55577DD09A6}" type="slidenum">
              <a:rPr lang="id-ID" smtClean="0"/>
              <a:pPr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41240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62314-106F-4C39-B081-0981E061F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3000" b="1" dirty="0" err="1"/>
              <a:t>Trafik</a:t>
            </a:r>
            <a:r>
              <a:rPr lang="en-ID" sz="3000" b="1" dirty="0"/>
              <a:t> Data </a:t>
            </a:r>
            <a:r>
              <a:rPr lang="en-ID" sz="3000" b="1" dirty="0" err="1"/>
              <a:t>Sensitif</a:t>
            </a:r>
            <a:r>
              <a:rPr lang="en-ID" sz="3000" b="1" dirty="0"/>
              <a:t> </a:t>
            </a:r>
            <a:r>
              <a:rPr lang="en-ID" sz="3000" b="1" dirty="0" err="1"/>
              <a:t>thd</a:t>
            </a:r>
            <a:r>
              <a:rPr lang="en-ID" sz="3000" b="1" dirty="0"/>
              <a:t> Waktu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0F5C0-CAFE-447F-8C14-D99688B30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709120"/>
          </a:xfrm>
        </p:spPr>
        <p:txBody>
          <a:bodyPr>
            <a:normAutofit/>
          </a:bodyPr>
          <a:lstStyle/>
          <a:p>
            <a:pPr algn="just"/>
            <a:r>
              <a:rPr lang="en-ID" sz="2000" dirty="0" err="1"/>
              <a:t>Aplikasi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UDP </a:t>
            </a:r>
            <a:r>
              <a:rPr lang="en-ID" sz="2000" dirty="0" err="1"/>
              <a:t>sebagai</a:t>
            </a:r>
            <a:r>
              <a:rPr lang="en-ID" sz="2000" dirty="0"/>
              <a:t> protocol transport </a:t>
            </a:r>
            <a:r>
              <a:rPr lang="en-ID" sz="2000" dirty="0" err="1"/>
              <a:t>digunakan</a:t>
            </a:r>
            <a:r>
              <a:rPr lang="en-ID" sz="2000" dirty="0"/>
              <a:t>. </a:t>
            </a:r>
          </a:p>
          <a:p>
            <a:pPr algn="just"/>
            <a:r>
              <a:rPr lang="en-ID" sz="2000" dirty="0" err="1"/>
              <a:t>Trafik</a:t>
            </a:r>
            <a:r>
              <a:rPr lang="en-ID" sz="2000" dirty="0"/>
              <a:t> data sensitive </a:t>
            </a:r>
            <a:r>
              <a:rPr lang="en-ID" sz="2000" dirty="0" err="1"/>
              <a:t>terhadap</a:t>
            </a:r>
            <a:r>
              <a:rPr lang="en-ID" sz="2000" dirty="0"/>
              <a:t> </a:t>
            </a:r>
            <a:r>
              <a:rPr lang="en-ID" sz="2000" dirty="0" err="1"/>
              <a:t>waktu</a:t>
            </a:r>
            <a:r>
              <a:rPr lang="en-ID" sz="2000" dirty="0"/>
              <a:t> </a:t>
            </a:r>
            <a:r>
              <a:rPr lang="en-ID" sz="2000" dirty="0" err="1"/>
              <a:t>seperti</a:t>
            </a:r>
            <a:r>
              <a:rPr lang="en-ID" sz="2000" dirty="0"/>
              <a:t> </a:t>
            </a:r>
            <a:r>
              <a:rPr lang="en-ID" sz="2000" dirty="0" err="1"/>
              <a:t>aplikasi</a:t>
            </a:r>
            <a:r>
              <a:rPr lang="en-ID" sz="2000" dirty="0"/>
              <a:t> real time; Live streaming, VoIP </a:t>
            </a:r>
            <a:r>
              <a:rPr lang="en-ID" sz="2000" dirty="0" err="1"/>
              <a:t>atau</a:t>
            </a:r>
            <a:r>
              <a:rPr lang="en-ID" sz="2000" dirty="0"/>
              <a:t> video </a:t>
            </a:r>
            <a:r>
              <a:rPr lang="en-ID" sz="2000" dirty="0" err="1"/>
              <a:t>konferens</a:t>
            </a:r>
            <a:r>
              <a:rPr lang="en-ID" sz="2000" dirty="0"/>
              <a:t> </a:t>
            </a:r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/>
              <a:t>memungkinkan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trafik</a:t>
            </a:r>
            <a:r>
              <a:rPr lang="en-ID" sz="2000" dirty="0"/>
              <a:t> best-effort</a:t>
            </a:r>
          </a:p>
          <a:p>
            <a:pPr algn="just"/>
            <a:r>
              <a:rPr lang="en-ID" sz="2000" dirty="0"/>
              <a:t>Parameter QoS, </a:t>
            </a:r>
            <a:r>
              <a:rPr lang="en-ID" sz="2000" dirty="0" err="1"/>
              <a:t>yaitu</a:t>
            </a:r>
            <a:r>
              <a:rPr lang="en-ID" sz="2000" dirty="0"/>
              <a:t> </a:t>
            </a:r>
            <a:r>
              <a:rPr lang="en-ID" sz="2000" dirty="0" err="1"/>
              <a:t>maksimum</a:t>
            </a:r>
            <a:r>
              <a:rPr lang="en-ID" sz="2000" dirty="0"/>
              <a:t> delay </a:t>
            </a:r>
            <a:r>
              <a:rPr lang="en-ID" sz="2000" dirty="0" err="1"/>
              <a:t>paket</a:t>
            </a:r>
            <a:r>
              <a:rPr lang="en-ID" sz="2000" dirty="0"/>
              <a:t>, </a:t>
            </a:r>
            <a:r>
              <a:rPr lang="en-ID" sz="2000" dirty="0" err="1"/>
              <a:t>maksimum</a:t>
            </a:r>
            <a:r>
              <a:rPr lang="en-ID" sz="2000" dirty="0"/>
              <a:t> delay (jitter), Batasan </a:t>
            </a:r>
            <a:r>
              <a:rPr lang="en-ID" sz="2000" dirty="0" err="1"/>
              <a:t>paket</a:t>
            </a:r>
            <a:r>
              <a:rPr lang="en-ID" sz="2000" dirty="0"/>
              <a:t> loss yang </a:t>
            </a:r>
            <a:r>
              <a:rPr lang="en-ID" sz="2000" dirty="0" err="1"/>
              <a:t>masih</a:t>
            </a:r>
            <a:r>
              <a:rPr lang="en-ID" sz="2000" dirty="0"/>
              <a:t> </a:t>
            </a:r>
            <a:r>
              <a:rPr lang="en-ID" sz="2000" dirty="0" err="1"/>
              <a:t>bisa</a:t>
            </a:r>
            <a:r>
              <a:rPr lang="en-ID" sz="2000" dirty="0"/>
              <a:t> </a:t>
            </a:r>
            <a:r>
              <a:rPr lang="en-ID" sz="2000" dirty="0" err="1"/>
              <a:t>diterima</a:t>
            </a:r>
            <a:r>
              <a:rPr lang="en-ID" sz="2000" dirty="0"/>
              <a:t>, dan </a:t>
            </a:r>
            <a:r>
              <a:rPr lang="en-ID" sz="2000" dirty="0" err="1"/>
              <a:t>batas</a:t>
            </a:r>
            <a:r>
              <a:rPr lang="en-ID" sz="2000" dirty="0"/>
              <a:t> minimum data-rate yang </a:t>
            </a:r>
            <a:r>
              <a:rPr lang="en-ID" sz="2000" dirty="0" err="1"/>
              <a:t>tersedia</a:t>
            </a:r>
            <a:r>
              <a:rPr lang="en-ID" sz="2000" dirty="0"/>
              <a:t>, </a:t>
            </a:r>
            <a:r>
              <a:rPr lang="en-ID" sz="2000" dirty="0" err="1"/>
              <a:t>harus</a:t>
            </a:r>
            <a:r>
              <a:rPr lang="en-ID" sz="2000" dirty="0"/>
              <a:t> </a:t>
            </a:r>
            <a:r>
              <a:rPr lang="en-ID" sz="2000" dirty="0" err="1"/>
              <a:t>dipenuhi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menjamin</a:t>
            </a:r>
            <a:r>
              <a:rPr lang="en-ID" sz="2000" dirty="0"/>
              <a:t> </a:t>
            </a:r>
            <a:r>
              <a:rPr lang="en-ID" sz="2000" dirty="0" err="1"/>
              <a:t>aplikasi</a:t>
            </a:r>
            <a:r>
              <a:rPr lang="en-ID" sz="2000" dirty="0"/>
              <a:t> </a:t>
            </a:r>
            <a:r>
              <a:rPr lang="en-ID" sz="2000" dirty="0" err="1"/>
              <a:t>tersebut</a:t>
            </a:r>
            <a:endParaRPr lang="en-ID" sz="2000" dirty="0"/>
          </a:p>
          <a:p>
            <a:pPr algn="just"/>
            <a:r>
              <a:rPr lang="en-ID" sz="2000" dirty="0" err="1"/>
              <a:t>Distribusi</a:t>
            </a:r>
            <a:r>
              <a:rPr lang="en-ID" sz="2000" dirty="0"/>
              <a:t> marginal Gaussian </a:t>
            </a:r>
            <a:r>
              <a:rPr lang="en-ID" sz="2000" dirty="0" err="1"/>
              <a:t>dengan</a:t>
            </a:r>
            <a:r>
              <a:rPr lang="en-ID" sz="2000" dirty="0"/>
              <a:t> model Brownian </a:t>
            </a:r>
            <a:r>
              <a:rPr lang="en-ID" sz="2000" dirty="0" err="1"/>
              <a:t>adalah</a:t>
            </a:r>
            <a:r>
              <a:rPr lang="en-ID" sz="2000" dirty="0"/>
              <a:t> </a:t>
            </a:r>
            <a:r>
              <a:rPr lang="en-ID" sz="2000" dirty="0" err="1"/>
              <a:t>pendekatan</a:t>
            </a:r>
            <a:r>
              <a:rPr lang="en-ID" sz="2000" dirty="0"/>
              <a:t> yang </a:t>
            </a:r>
            <a:r>
              <a:rPr lang="en-ID" sz="2000" dirty="0" err="1"/>
              <a:t>cocok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trafik</a:t>
            </a:r>
            <a:r>
              <a:rPr lang="en-ID" sz="2000" dirty="0"/>
              <a:t> data sensitive </a:t>
            </a:r>
            <a:r>
              <a:rPr lang="en-ID" sz="2000" dirty="0" err="1"/>
              <a:t>terhadap</a:t>
            </a:r>
            <a:r>
              <a:rPr lang="en-ID" sz="2000" dirty="0"/>
              <a:t> </a:t>
            </a:r>
            <a:r>
              <a:rPr lang="en-ID" sz="2000" dirty="0" err="1"/>
              <a:t>waktu</a:t>
            </a:r>
            <a:endParaRPr lang="en-ID" sz="2000" dirty="0"/>
          </a:p>
          <a:p>
            <a:pPr algn="just"/>
            <a:endParaRPr lang="en-ID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A2E70-75A9-41A1-A113-C55585260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Antrian</a:t>
            </a:r>
            <a:r>
              <a:rPr lang="id-ID" dirty="0"/>
              <a:t>|S1 TT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54A0E3-61CC-43C1-B1E1-F9BB216BD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E8FB06-919F-4F57-948D-A55577DD09A6}" type="slidenum">
              <a:rPr lang="id-ID" smtClean="0"/>
              <a:pPr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52229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62314-106F-4C39-B081-0981E061F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3000" b="1" dirty="0"/>
              <a:t>Prioritization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0F5C0-CAFE-447F-8C14-D99688B30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7091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 err="1"/>
              <a:t>Peningkatan</a:t>
            </a:r>
            <a:r>
              <a:rPr lang="en-US" sz="1800" dirty="0"/>
              <a:t> QoS pada </a:t>
            </a:r>
            <a:r>
              <a:rPr lang="en-US" sz="1800" dirty="0" err="1"/>
              <a:t>jaringan</a:t>
            </a:r>
            <a:r>
              <a:rPr lang="en-US" sz="1800" dirty="0"/>
              <a:t> </a:t>
            </a:r>
            <a:r>
              <a:rPr lang="en-US" sz="1800" dirty="0" err="1"/>
              <a:t>melalui</a:t>
            </a:r>
            <a:r>
              <a:rPr lang="en-US" sz="1800" dirty="0"/>
              <a:t> :</a:t>
            </a:r>
          </a:p>
          <a:p>
            <a:r>
              <a:rPr lang="en-US" sz="1800" dirty="0"/>
              <a:t>Scheduling : </a:t>
            </a:r>
          </a:p>
          <a:p>
            <a:pPr lvl="1"/>
            <a:r>
              <a:rPr lang="en-US" sz="1800" dirty="0"/>
              <a:t>FIFO Queuing</a:t>
            </a:r>
          </a:p>
          <a:p>
            <a:pPr lvl="1"/>
            <a:r>
              <a:rPr lang="en-US" sz="1800" dirty="0"/>
              <a:t>Priority Queuing</a:t>
            </a:r>
          </a:p>
          <a:p>
            <a:pPr lvl="1"/>
            <a:r>
              <a:rPr lang="en-US" sz="1800" dirty="0"/>
              <a:t>Weighted Fair Queuing</a:t>
            </a:r>
          </a:p>
          <a:p>
            <a:r>
              <a:rPr lang="en-US" sz="1800" dirty="0"/>
              <a:t>Traffic Shaping (Leaky Bucket)</a:t>
            </a:r>
          </a:p>
          <a:p>
            <a:r>
              <a:rPr lang="en-US" sz="1800" dirty="0"/>
              <a:t>Resource Reservation (Integrated Service/ </a:t>
            </a:r>
            <a:r>
              <a:rPr lang="en-US" sz="1800" dirty="0" err="1"/>
              <a:t>IntServ</a:t>
            </a:r>
            <a:r>
              <a:rPr lang="en-US" sz="1800" dirty="0"/>
              <a:t>)</a:t>
            </a:r>
          </a:p>
          <a:p>
            <a:r>
              <a:rPr lang="en-US" sz="1800" dirty="0"/>
              <a:t>Admission Control (Differentiated Service/ </a:t>
            </a:r>
            <a:r>
              <a:rPr lang="en-US" sz="1800" dirty="0" err="1"/>
              <a:t>DiffServ</a:t>
            </a:r>
            <a:r>
              <a:rPr lang="en-US" sz="1800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A2E70-75A9-41A1-A113-C55585260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Antrian</a:t>
            </a:r>
            <a:r>
              <a:rPr lang="id-ID" dirty="0"/>
              <a:t>|S1 TT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54A0E3-61CC-43C1-B1E1-F9BB216BD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E8FB06-919F-4F57-948D-A55577DD09A6}" type="slidenum">
              <a:rPr lang="id-ID" smtClean="0"/>
              <a:pPr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38884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D81DB-2664-4F24-8742-16A17C8D1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08CA0-B6F2-4238-984D-0003A4D31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FIFO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9C951-0F3D-4D8E-BE81-0E8960F93A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Antrian</a:t>
            </a:r>
            <a:r>
              <a:rPr lang="id-ID" dirty="0"/>
              <a:t>|S1 TT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229FBF-1475-45CD-A340-D3DCD0892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E8FB06-919F-4F57-948D-A55577DD09A6}" type="slidenum">
              <a:rPr lang="id-ID" smtClean="0"/>
              <a:pPr/>
              <a:t>8</a:t>
            </a:fld>
            <a:endParaRPr lang="id-ID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64164FC-B98D-4CD7-BA24-85FD74825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1560" y="2480295"/>
            <a:ext cx="7776863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59765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D81DB-2664-4F24-8742-16A17C8D1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08CA0-B6F2-4238-984D-0003A4D31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Priority Queuing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9C951-0F3D-4D8E-BE81-0E8960F93A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Antrian</a:t>
            </a:r>
            <a:r>
              <a:rPr lang="id-ID" dirty="0"/>
              <a:t>|S1 TT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229FBF-1475-45CD-A340-D3DCD0892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E8FB06-919F-4F57-948D-A55577DD09A6}" type="slidenum">
              <a:rPr lang="id-ID" smtClean="0"/>
              <a:pPr/>
              <a:t>9</a:t>
            </a:fld>
            <a:endParaRPr lang="id-ID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7C6FBEF-E1A8-4B22-A5AC-7ABFA80AF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2022" y="2293938"/>
            <a:ext cx="8002426" cy="296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9510609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TekDi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 TekDig</Template>
  <TotalTime>12132</TotalTime>
  <Words>423</Words>
  <Application>Microsoft Office PowerPoint</Application>
  <PresentationFormat>On-screen Show (4:3)</PresentationFormat>
  <Paragraphs>72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</vt:lpstr>
      <vt:lpstr>Times New Roman</vt:lpstr>
      <vt:lpstr>Theme TekDig</vt:lpstr>
      <vt:lpstr>IP TRAFFIC INTRODUCTION part 2</vt:lpstr>
      <vt:lpstr>Quality of Service</vt:lpstr>
      <vt:lpstr>PowerPoint Presentation</vt:lpstr>
      <vt:lpstr>Trafik Best Effort</vt:lpstr>
      <vt:lpstr>Trafik Best Effort</vt:lpstr>
      <vt:lpstr>Trafik Data Sensitif thd Waktu</vt:lpstr>
      <vt:lpstr>Prioritization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X60</dc:creator>
  <cp:lastModifiedBy>fardan malaqbi</cp:lastModifiedBy>
  <cp:revision>184</cp:revision>
  <dcterms:created xsi:type="dcterms:W3CDTF">2016-08-16T08:15:10Z</dcterms:created>
  <dcterms:modified xsi:type="dcterms:W3CDTF">2020-09-03T09:58:15Z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385200</vt:lpwstr>
  </property>
  <property fmtid="{D5CDD505-2E9C-101B-9397-08002B2CF9AE}" name="NXPowerLiteSettings" pid="3">
    <vt:lpwstr>C7000400038000</vt:lpwstr>
  </property>
  <property fmtid="{D5CDD505-2E9C-101B-9397-08002B2CF9AE}" name="NXPowerLiteVersion" pid="4">
    <vt:lpwstr>S9.0.1</vt:lpwstr>
  </property>
</Properties>
</file>