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9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265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A78519E-0A11-4843-9A32-98F04043A6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519D49-FCA5-4BB8-835D-4D0C62B32EF2}" type="slidenum">
              <a:rPr lang="en-US" altLang="id-ID">
                <a:latin typeface="Arial" panose="020B0604020202020204" pitchFamily="34" charset="0"/>
              </a:rPr>
              <a:pPr/>
              <a:t>25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4B59759-5FDC-4714-9C14-417688B2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7FC503A5-9D1D-4101-AEE6-21A3B7CB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13</a:t>
            </a:r>
          </a:p>
        </p:txBody>
      </p:sp>
      <p:sp>
        <p:nvSpPr>
          <p:cNvPr id="98309" name="Rectangle 4">
            <a:extLst>
              <a:ext uri="{FF2B5EF4-FFF2-40B4-BE49-F238E27FC236}">
                <a16:creationId xmlns:a16="http://schemas.microsoft.com/office/drawing/2014/main" id="{D3A5AA4A-72ED-42CB-A6E8-9D5ED6027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8310" name="Rectangle 5">
            <a:extLst>
              <a:ext uri="{FF2B5EF4-FFF2-40B4-BE49-F238E27FC236}">
                <a16:creationId xmlns:a16="http://schemas.microsoft.com/office/drawing/2014/main" id="{98A2078F-CF06-4FB7-8A71-885378F5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8311" name="Rectangle 6">
            <a:extLst>
              <a:ext uri="{FF2B5EF4-FFF2-40B4-BE49-F238E27FC236}">
                <a16:creationId xmlns:a16="http://schemas.microsoft.com/office/drawing/2014/main" id="{E7C3CDE1-2653-4D87-B6CF-F8A30DD0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8312" name="Rectangle 7">
            <a:extLst>
              <a:ext uri="{FF2B5EF4-FFF2-40B4-BE49-F238E27FC236}">
                <a16:creationId xmlns:a16="http://schemas.microsoft.com/office/drawing/2014/main" id="{9BE0571C-9619-44AA-AD07-0ECD3648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98313" name="Rectangle 8">
            <a:extLst>
              <a:ext uri="{FF2B5EF4-FFF2-40B4-BE49-F238E27FC236}">
                <a16:creationId xmlns:a16="http://schemas.microsoft.com/office/drawing/2014/main" id="{2F41421C-386C-437E-B390-92AFF731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8314" name="Rectangle 9">
            <a:extLst>
              <a:ext uri="{FF2B5EF4-FFF2-40B4-BE49-F238E27FC236}">
                <a16:creationId xmlns:a16="http://schemas.microsoft.com/office/drawing/2014/main" id="{7BF5AAB1-6811-49E5-B8D8-5CF5194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8315" name="Rectangle 10">
            <a:extLst>
              <a:ext uri="{FF2B5EF4-FFF2-40B4-BE49-F238E27FC236}">
                <a16:creationId xmlns:a16="http://schemas.microsoft.com/office/drawing/2014/main" id="{19506DE4-F6D1-4FB5-B0EC-DA31779C7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98316" name="Rectangle 11">
            <a:extLst>
              <a:ext uri="{FF2B5EF4-FFF2-40B4-BE49-F238E27FC236}">
                <a16:creationId xmlns:a16="http://schemas.microsoft.com/office/drawing/2014/main" id="{2F5EDEDF-3E1B-4BBA-B049-C4F354362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58750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7C43D3D3-DBD0-4E8F-AAE7-B4FB5FD53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058526-F6B5-4125-9BA7-F78936DA7102}" type="slidenum">
              <a:rPr lang="en-US" altLang="id-ID">
                <a:latin typeface="Arial" panose="020B0604020202020204" pitchFamily="34" charset="0"/>
              </a:rPr>
              <a:pPr/>
              <a:t>34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B96FDE3-7781-45F0-82DF-09FE7B510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C12E761-4341-457E-BD67-E78EB50A3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22</a:t>
            </a:r>
          </a:p>
        </p:txBody>
      </p:sp>
      <p:sp>
        <p:nvSpPr>
          <p:cNvPr id="107525" name="Rectangle 4">
            <a:extLst>
              <a:ext uri="{FF2B5EF4-FFF2-40B4-BE49-F238E27FC236}">
                <a16:creationId xmlns:a16="http://schemas.microsoft.com/office/drawing/2014/main" id="{BA4B4715-3CCD-4C2A-8CED-A20A3CAFF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7526" name="Rectangle 5">
            <a:extLst>
              <a:ext uri="{FF2B5EF4-FFF2-40B4-BE49-F238E27FC236}">
                <a16:creationId xmlns:a16="http://schemas.microsoft.com/office/drawing/2014/main" id="{F8023B1E-5F59-437E-8BD9-9A993F7D7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7527" name="Rectangle 6">
            <a:extLst>
              <a:ext uri="{FF2B5EF4-FFF2-40B4-BE49-F238E27FC236}">
                <a16:creationId xmlns:a16="http://schemas.microsoft.com/office/drawing/2014/main" id="{CCDCF209-96CD-410F-A120-FBEDF5AF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7528" name="Rectangle 7">
            <a:extLst>
              <a:ext uri="{FF2B5EF4-FFF2-40B4-BE49-F238E27FC236}">
                <a16:creationId xmlns:a16="http://schemas.microsoft.com/office/drawing/2014/main" id="{1F399563-1B93-4C72-A587-3506C1C7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7529" name="Rectangle 8">
            <a:extLst>
              <a:ext uri="{FF2B5EF4-FFF2-40B4-BE49-F238E27FC236}">
                <a16:creationId xmlns:a16="http://schemas.microsoft.com/office/drawing/2014/main" id="{530604ED-6CBD-42A5-9AF9-7111D3C2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7530" name="Rectangle 9">
            <a:extLst>
              <a:ext uri="{FF2B5EF4-FFF2-40B4-BE49-F238E27FC236}">
                <a16:creationId xmlns:a16="http://schemas.microsoft.com/office/drawing/2014/main" id="{354F2B3A-22EF-4933-BE6A-F223AD89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7531" name="Rectangle 10">
            <a:extLst>
              <a:ext uri="{FF2B5EF4-FFF2-40B4-BE49-F238E27FC236}">
                <a16:creationId xmlns:a16="http://schemas.microsoft.com/office/drawing/2014/main" id="{3837B7AA-C5CF-420D-86B2-DFB64F806B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7532" name="Rectangle 11">
            <a:extLst>
              <a:ext uri="{FF2B5EF4-FFF2-40B4-BE49-F238E27FC236}">
                <a16:creationId xmlns:a16="http://schemas.microsoft.com/office/drawing/2014/main" id="{39616FF3-AC3A-4544-8AAE-DB6AFFFAF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362940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30CDCEF-D617-4300-A287-7C028AC88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625C56-C787-4956-9C1B-EA02CDC3ABF2}" type="slidenum">
              <a:rPr lang="en-US" altLang="id-ID">
                <a:latin typeface="Arial" panose="020B0604020202020204" pitchFamily="34" charset="0"/>
              </a:rPr>
              <a:pPr/>
              <a:t>26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0FF1922-3958-4812-A1E1-5B6A045C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5DB0839-B76E-41B7-9123-1FA460A3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14</a:t>
            </a:r>
          </a:p>
        </p:txBody>
      </p:sp>
      <p:sp>
        <p:nvSpPr>
          <p:cNvPr id="99333" name="Rectangle 4">
            <a:extLst>
              <a:ext uri="{FF2B5EF4-FFF2-40B4-BE49-F238E27FC236}">
                <a16:creationId xmlns:a16="http://schemas.microsoft.com/office/drawing/2014/main" id="{4C286AA1-2FA8-4C21-AD8D-0724018F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9334" name="Rectangle 5">
            <a:extLst>
              <a:ext uri="{FF2B5EF4-FFF2-40B4-BE49-F238E27FC236}">
                <a16:creationId xmlns:a16="http://schemas.microsoft.com/office/drawing/2014/main" id="{F20BD136-EBE1-4E3E-8274-E1D91548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9335" name="Rectangle 6">
            <a:extLst>
              <a:ext uri="{FF2B5EF4-FFF2-40B4-BE49-F238E27FC236}">
                <a16:creationId xmlns:a16="http://schemas.microsoft.com/office/drawing/2014/main" id="{2645FF18-CE46-42D8-864F-0BC270AA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9336" name="Rectangle 7">
            <a:extLst>
              <a:ext uri="{FF2B5EF4-FFF2-40B4-BE49-F238E27FC236}">
                <a16:creationId xmlns:a16="http://schemas.microsoft.com/office/drawing/2014/main" id="{56D32DB9-B766-45BC-B250-575772F3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99337" name="Rectangle 8">
            <a:extLst>
              <a:ext uri="{FF2B5EF4-FFF2-40B4-BE49-F238E27FC236}">
                <a16:creationId xmlns:a16="http://schemas.microsoft.com/office/drawing/2014/main" id="{C3211F56-FFCD-4760-A936-C31F06DE3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9338" name="Rectangle 9">
            <a:extLst>
              <a:ext uri="{FF2B5EF4-FFF2-40B4-BE49-F238E27FC236}">
                <a16:creationId xmlns:a16="http://schemas.microsoft.com/office/drawing/2014/main" id="{2125DFFF-A677-4252-AAEF-FB9D4D9F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99339" name="Rectangle 10">
            <a:extLst>
              <a:ext uri="{FF2B5EF4-FFF2-40B4-BE49-F238E27FC236}">
                <a16:creationId xmlns:a16="http://schemas.microsoft.com/office/drawing/2014/main" id="{AD56D73F-6588-4847-9D9B-81C0EBF3FB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99340" name="Rectangle 11">
            <a:extLst>
              <a:ext uri="{FF2B5EF4-FFF2-40B4-BE49-F238E27FC236}">
                <a16:creationId xmlns:a16="http://schemas.microsoft.com/office/drawing/2014/main" id="{AE4DAE40-B4FA-401D-A6C3-0F0D151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350239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FA0924B-E8CE-410D-8B20-AC67876C3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7A2606-3E1F-44B5-A795-4F2116A837E4}" type="slidenum">
              <a:rPr lang="en-US" altLang="id-ID">
                <a:latin typeface="Arial" panose="020B0604020202020204" pitchFamily="34" charset="0"/>
              </a:rPr>
              <a:pPr/>
              <a:t>27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D25DED8-9B7F-4D74-BDDC-2ADF9D74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7A42DE2-063D-4F77-90D1-6D9BB20A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15</a:t>
            </a:r>
          </a:p>
        </p:txBody>
      </p:sp>
      <p:sp>
        <p:nvSpPr>
          <p:cNvPr id="100357" name="Rectangle 4">
            <a:extLst>
              <a:ext uri="{FF2B5EF4-FFF2-40B4-BE49-F238E27FC236}">
                <a16:creationId xmlns:a16="http://schemas.microsoft.com/office/drawing/2014/main" id="{4377888D-6242-4D0D-9E68-2466032E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0358" name="Rectangle 5">
            <a:extLst>
              <a:ext uri="{FF2B5EF4-FFF2-40B4-BE49-F238E27FC236}">
                <a16:creationId xmlns:a16="http://schemas.microsoft.com/office/drawing/2014/main" id="{8EA0F0DE-B5ED-438C-9BB7-6A583D8F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0359" name="Rectangle 6">
            <a:extLst>
              <a:ext uri="{FF2B5EF4-FFF2-40B4-BE49-F238E27FC236}">
                <a16:creationId xmlns:a16="http://schemas.microsoft.com/office/drawing/2014/main" id="{A0ABB077-3269-4C16-AB73-D2F3C9A6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0360" name="Rectangle 7">
            <a:extLst>
              <a:ext uri="{FF2B5EF4-FFF2-40B4-BE49-F238E27FC236}">
                <a16:creationId xmlns:a16="http://schemas.microsoft.com/office/drawing/2014/main" id="{A3386F21-37EF-48A2-8225-C5DD0821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0361" name="Rectangle 8">
            <a:extLst>
              <a:ext uri="{FF2B5EF4-FFF2-40B4-BE49-F238E27FC236}">
                <a16:creationId xmlns:a16="http://schemas.microsoft.com/office/drawing/2014/main" id="{A784F270-C718-44D7-9005-32019662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0362" name="Rectangle 9">
            <a:extLst>
              <a:ext uri="{FF2B5EF4-FFF2-40B4-BE49-F238E27FC236}">
                <a16:creationId xmlns:a16="http://schemas.microsoft.com/office/drawing/2014/main" id="{48A94E13-D5E0-4B03-B17A-31B8109C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0363" name="Rectangle 10">
            <a:extLst>
              <a:ext uri="{FF2B5EF4-FFF2-40B4-BE49-F238E27FC236}">
                <a16:creationId xmlns:a16="http://schemas.microsoft.com/office/drawing/2014/main" id="{E242ACA3-0A43-4528-B821-CE60C2BC9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0364" name="Rectangle 11">
            <a:extLst>
              <a:ext uri="{FF2B5EF4-FFF2-40B4-BE49-F238E27FC236}">
                <a16:creationId xmlns:a16="http://schemas.microsoft.com/office/drawing/2014/main" id="{F6D55F18-6346-43BB-8DF0-E7F0F0BA1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360078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DDB567E-7858-4F47-AD07-3DF02D75B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04BCE9-F962-490D-AAE2-BFDC4C7B2E3C}" type="slidenum">
              <a:rPr lang="en-US" altLang="id-ID">
                <a:latin typeface="Arial" panose="020B0604020202020204" pitchFamily="34" charset="0"/>
              </a:rPr>
              <a:pPr/>
              <a:t>28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1A4E634-3432-447A-9AE5-94140D7F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6A9BDB3D-75D6-4BFB-8BED-A09A3AB44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16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84E0F060-310C-4AE6-9D78-F9FF72AD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1382" name="Rectangle 5">
            <a:extLst>
              <a:ext uri="{FF2B5EF4-FFF2-40B4-BE49-F238E27FC236}">
                <a16:creationId xmlns:a16="http://schemas.microsoft.com/office/drawing/2014/main" id="{2E1125FF-83B8-4D14-957C-35217CC4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1383" name="Rectangle 6">
            <a:extLst>
              <a:ext uri="{FF2B5EF4-FFF2-40B4-BE49-F238E27FC236}">
                <a16:creationId xmlns:a16="http://schemas.microsoft.com/office/drawing/2014/main" id="{96A54943-6F80-4260-A112-E4452CCB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1384" name="Rectangle 7">
            <a:extLst>
              <a:ext uri="{FF2B5EF4-FFF2-40B4-BE49-F238E27FC236}">
                <a16:creationId xmlns:a16="http://schemas.microsoft.com/office/drawing/2014/main" id="{12A5EBA6-F638-4169-8406-F429BFA3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1385" name="Rectangle 8">
            <a:extLst>
              <a:ext uri="{FF2B5EF4-FFF2-40B4-BE49-F238E27FC236}">
                <a16:creationId xmlns:a16="http://schemas.microsoft.com/office/drawing/2014/main" id="{E0C3FFA5-7D87-4770-AFCF-C5678FAF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1386" name="Rectangle 9">
            <a:extLst>
              <a:ext uri="{FF2B5EF4-FFF2-40B4-BE49-F238E27FC236}">
                <a16:creationId xmlns:a16="http://schemas.microsoft.com/office/drawing/2014/main" id="{3DAE8828-3DCC-4DDB-9AA2-A5DB43C26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1387" name="Rectangle 10">
            <a:extLst>
              <a:ext uri="{FF2B5EF4-FFF2-40B4-BE49-F238E27FC236}">
                <a16:creationId xmlns:a16="http://schemas.microsoft.com/office/drawing/2014/main" id="{FCAF5855-9EE0-4D80-9E98-37A99DE83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1388" name="Rectangle 11">
            <a:extLst>
              <a:ext uri="{FF2B5EF4-FFF2-40B4-BE49-F238E27FC236}">
                <a16:creationId xmlns:a16="http://schemas.microsoft.com/office/drawing/2014/main" id="{83AB0F07-6FB6-43B1-B20B-DCD5F228A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256394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7081C91-8CA8-46F4-AB31-E547214E49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0927B1-B3D7-4BE6-8258-1275091C1247}" type="slidenum">
              <a:rPr lang="en-US" altLang="id-ID">
                <a:latin typeface="Arial" panose="020B0604020202020204" pitchFamily="34" charset="0"/>
              </a:rPr>
              <a:pPr/>
              <a:t>29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8A05DD4-527C-4300-86C9-C35E112B8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E9B3BE3D-2E06-4217-8413-7747E4BB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17</a:t>
            </a:r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D178CC38-5873-4208-8BEC-0C2CF9B1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2406" name="Rectangle 5">
            <a:extLst>
              <a:ext uri="{FF2B5EF4-FFF2-40B4-BE49-F238E27FC236}">
                <a16:creationId xmlns:a16="http://schemas.microsoft.com/office/drawing/2014/main" id="{11FFDA38-46DD-45F2-8380-94D08F6A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2407" name="Rectangle 6">
            <a:extLst>
              <a:ext uri="{FF2B5EF4-FFF2-40B4-BE49-F238E27FC236}">
                <a16:creationId xmlns:a16="http://schemas.microsoft.com/office/drawing/2014/main" id="{F88E0E04-E8D2-44E8-80FA-E5DFFA95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2408" name="Rectangle 7">
            <a:extLst>
              <a:ext uri="{FF2B5EF4-FFF2-40B4-BE49-F238E27FC236}">
                <a16:creationId xmlns:a16="http://schemas.microsoft.com/office/drawing/2014/main" id="{3CEFA44F-7E82-4BE6-AE60-E3666CD2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2409" name="Rectangle 8">
            <a:extLst>
              <a:ext uri="{FF2B5EF4-FFF2-40B4-BE49-F238E27FC236}">
                <a16:creationId xmlns:a16="http://schemas.microsoft.com/office/drawing/2014/main" id="{29AA9692-34DA-4A4D-99AF-0C57E103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2410" name="Rectangle 9">
            <a:extLst>
              <a:ext uri="{FF2B5EF4-FFF2-40B4-BE49-F238E27FC236}">
                <a16:creationId xmlns:a16="http://schemas.microsoft.com/office/drawing/2014/main" id="{D339B997-9BDA-4CFD-9440-D16E44CE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2411" name="Rectangle 10">
            <a:extLst>
              <a:ext uri="{FF2B5EF4-FFF2-40B4-BE49-F238E27FC236}">
                <a16:creationId xmlns:a16="http://schemas.microsoft.com/office/drawing/2014/main" id="{5E2A5741-B111-4110-8600-1DEF473D3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2412" name="Rectangle 11">
            <a:extLst>
              <a:ext uri="{FF2B5EF4-FFF2-40B4-BE49-F238E27FC236}">
                <a16:creationId xmlns:a16="http://schemas.microsoft.com/office/drawing/2014/main" id="{6CBDF138-F8AF-4497-94AC-09E93C939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128129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0928C21-52C9-407D-9226-882F5DC54A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DC56E4-ADFA-4171-9F84-FC2FE234A183}" type="slidenum">
              <a:rPr lang="en-US" altLang="id-ID">
                <a:latin typeface="Arial" panose="020B0604020202020204" pitchFamily="34" charset="0"/>
              </a:rPr>
              <a:pPr/>
              <a:t>30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A911621-0AC2-4256-88DA-5AA902BE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2692C582-A7B0-4C3C-8030-CCAC5B55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18</a:t>
            </a:r>
          </a:p>
        </p:txBody>
      </p:sp>
      <p:sp>
        <p:nvSpPr>
          <p:cNvPr id="103429" name="Rectangle 4">
            <a:extLst>
              <a:ext uri="{FF2B5EF4-FFF2-40B4-BE49-F238E27FC236}">
                <a16:creationId xmlns:a16="http://schemas.microsoft.com/office/drawing/2014/main" id="{62CE3C7C-A861-499A-92C0-BDEA6F57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3430" name="Rectangle 5">
            <a:extLst>
              <a:ext uri="{FF2B5EF4-FFF2-40B4-BE49-F238E27FC236}">
                <a16:creationId xmlns:a16="http://schemas.microsoft.com/office/drawing/2014/main" id="{B108E7EB-05FF-4B11-9CF3-9010C089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3431" name="Rectangle 6">
            <a:extLst>
              <a:ext uri="{FF2B5EF4-FFF2-40B4-BE49-F238E27FC236}">
                <a16:creationId xmlns:a16="http://schemas.microsoft.com/office/drawing/2014/main" id="{61B71D54-A2A1-439A-BEE3-5F7370DE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3432" name="Rectangle 7">
            <a:extLst>
              <a:ext uri="{FF2B5EF4-FFF2-40B4-BE49-F238E27FC236}">
                <a16:creationId xmlns:a16="http://schemas.microsoft.com/office/drawing/2014/main" id="{73B8705D-FD21-46B6-A341-BAF5E6BE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3433" name="Rectangle 8">
            <a:extLst>
              <a:ext uri="{FF2B5EF4-FFF2-40B4-BE49-F238E27FC236}">
                <a16:creationId xmlns:a16="http://schemas.microsoft.com/office/drawing/2014/main" id="{04B5632E-A250-4C2E-8F61-078786F7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3434" name="Rectangle 9">
            <a:extLst>
              <a:ext uri="{FF2B5EF4-FFF2-40B4-BE49-F238E27FC236}">
                <a16:creationId xmlns:a16="http://schemas.microsoft.com/office/drawing/2014/main" id="{04D484F7-60E0-4220-9955-B97FAE537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3435" name="Rectangle 10">
            <a:extLst>
              <a:ext uri="{FF2B5EF4-FFF2-40B4-BE49-F238E27FC236}">
                <a16:creationId xmlns:a16="http://schemas.microsoft.com/office/drawing/2014/main" id="{1C9A5866-92AA-4B74-8D34-63D8ECDE9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3436" name="Rectangle 11">
            <a:extLst>
              <a:ext uri="{FF2B5EF4-FFF2-40B4-BE49-F238E27FC236}">
                <a16:creationId xmlns:a16="http://schemas.microsoft.com/office/drawing/2014/main" id="{BE8260F5-CC4F-45FB-87A1-E8449F09A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426341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E9757E8-C0D3-4C16-BA9B-C79A6788E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087AE7-F265-49BB-A6CA-BCE240F85D01}" type="slidenum">
              <a:rPr lang="en-US" altLang="id-ID">
                <a:latin typeface="Arial" panose="020B0604020202020204" pitchFamily="34" charset="0"/>
              </a:rPr>
              <a:pPr/>
              <a:t>31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4001BB2-1EEB-449F-B287-36422EAE6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380CDDF-7600-41C9-BE1A-FD944519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19</a:t>
            </a:r>
          </a:p>
        </p:txBody>
      </p:sp>
      <p:sp>
        <p:nvSpPr>
          <p:cNvPr id="104453" name="Rectangle 4">
            <a:extLst>
              <a:ext uri="{FF2B5EF4-FFF2-40B4-BE49-F238E27FC236}">
                <a16:creationId xmlns:a16="http://schemas.microsoft.com/office/drawing/2014/main" id="{D0CFF443-0EEC-488D-A592-F62D718D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454" name="Rectangle 5">
            <a:extLst>
              <a:ext uri="{FF2B5EF4-FFF2-40B4-BE49-F238E27FC236}">
                <a16:creationId xmlns:a16="http://schemas.microsoft.com/office/drawing/2014/main" id="{8724956A-6B22-4AE9-9939-E17E5FE9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455" name="Rectangle 6">
            <a:extLst>
              <a:ext uri="{FF2B5EF4-FFF2-40B4-BE49-F238E27FC236}">
                <a16:creationId xmlns:a16="http://schemas.microsoft.com/office/drawing/2014/main" id="{4DD604D6-9937-4E89-9450-356CBB03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456" name="Rectangle 7">
            <a:extLst>
              <a:ext uri="{FF2B5EF4-FFF2-40B4-BE49-F238E27FC236}">
                <a16:creationId xmlns:a16="http://schemas.microsoft.com/office/drawing/2014/main" id="{D3CB83C5-6A21-4B30-9F83-60889702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4457" name="Rectangle 8">
            <a:extLst>
              <a:ext uri="{FF2B5EF4-FFF2-40B4-BE49-F238E27FC236}">
                <a16:creationId xmlns:a16="http://schemas.microsoft.com/office/drawing/2014/main" id="{04F5018D-76D0-404D-9636-30EABE51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458" name="Rectangle 9">
            <a:extLst>
              <a:ext uri="{FF2B5EF4-FFF2-40B4-BE49-F238E27FC236}">
                <a16:creationId xmlns:a16="http://schemas.microsoft.com/office/drawing/2014/main" id="{638B7CCA-CF95-4575-9B5E-6D4DF902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459" name="Rectangle 10">
            <a:extLst>
              <a:ext uri="{FF2B5EF4-FFF2-40B4-BE49-F238E27FC236}">
                <a16:creationId xmlns:a16="http://schemas.microsoft.com/office/drawing/2014/main" id="{C9206565-C8ED-4B48-B5BC-9ABD8C0C9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4460" name="Rectangle 11">
            <a:extLst>
              <a:ext uri="{FF2B5EF4-FFF2-40B4-BE49-F238E27FC236}">
                <a16:creationId xmlns:a16="http://schemas.microsoft.com/office/drawing/2014/main" id="{0A4C3687-7C71-4CFC-B9BF-3CE46D656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24366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F62B54B1-4F49-439D-8E01-822A250A9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0C2DB5-DD15-40F3-BDEE-DFEED6442DBA}" type="slidenum">
              <a:rPr lang="en-US" altLang="id-ID">
                <a:latin typeface="Arial" panose="020B0604020202020204" pitchFamily="34" charset="0"/>
              </a:rPr>
              <a:pPr/>
              <a:t>32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A846488-0176-439F-BC0F-B4F87D61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2B697CD-967F-4987-86C0-B59D32BB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20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6275CFB8-AC77-43E2-9E82-FC1F0C0DF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5478" name="Rectangle 5">
            <a:extLst>
              <a:ext uri="{FF2B5EF4-FFF2-40B4-BE49-F238E27FC236}">
                <a16:creationId xmlns:a16="http://schemas.microsoft.com/office/drawing/2014/main" id="{4D1D0428-9B21-4FE4-B7B6-C0D0C8561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5479" name="Rectangle 6">
            <a:extLst>
              <a:ext uri="{FF2B5EF4-FFF2-40B4-BE49-F238E27FC236}">
                <a16:creationId xmlns:a16="http://schemas.microsoft.com/office/drawing/2014/main" id="{15ECBE2D-6487-4F1C-BA37-74397854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5480" name="Rectangle 7">
            <a:extLst>
              <a:ext uri="{FF2B5EF4-FFF2-40B4-BE49-F238E27FC236}">
                <a16:creationId xmlns:a16="http://schemas.microsoft.com/office/drawing/2014/main" id="{93CA4AC8-EB2B-4202-A59E-5B37686D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5481" name="Rectangle 8">
            <a:extLst>
              <a:ext uri="{FF2B5EF4-FFF2-40B4-BE49-F238E27FC236}">
                <a16:creationId xmlns:a16="http://schemas.microsoft.com/office/drawing/2014/main" id="{1DDD0ADC-6FA3-45B6-B4DE-2AA7233A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5482" name="Rectangle 9">
            <a:extLst>
              <a:ext uri="{FF2B5EF4-FFF2-40B4-BE49-F238E27FC236}">
                <a16:creationId xmlns:a16="http://schemas.microsoft.com/office/drawing/2014/main" id="{A5DF0B3E-BF91-493E-B817-CD640A43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5483" name="Rectangle 10">
            <a:extLst>
              <a:ext uri="{FF2B5EF4-FFF2-40B4-BE49-F238E27FC236}">
                <a16:creationId xmlns:a16="http://schemas.microsoft.com/office/drawing/2014/main" id="{9B301FCA-7709-4FC2-B16C-B30F79EFF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5484" name="Rectangle 11">
            <a:extLst>
              <a:ext uri="{FF2B5EF4-FFF2-40B4-BE49-F238E27FC236}">
                <a16:creationId xmlns:a16="http://schemas.microsoft.com/office/drawing/2014/main" id="{CE39F8C6-6986-46AE-A0ED-7B9327EDA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193485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C7125E48-79D3-4816-A224-57F5ED4CE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61C150-1F8D-4701-B37D-5342D04BCA83}" type="slidenum">
              <a:rPr lang="en-US" altLang="id-ID">
                <a:latin typeface="Arial" panose="020B0604020202020204" pitchFamily="34" charset="0"/>
              </a:rPr>
              <a:pPr/>
              <a:t>33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258DCB5-49D4-45F1-ADBB-755246F6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3DFA763-2696-441E-B2B2-EC072FB96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000" i="1">
                <a:ea typeface="굴림" panose="020B0503020000020004" pitchFamily="34" charset="-127"/>
              </a:rPr>
              <a:t>21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BBD5B1A1-C2B6-4A1A-BD4C-CC5A714F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6502" name="Rectangle 5">
            <a:extLst>
              <a:ext uri="{FF2B5EF4-FFF2-40B4-BE49-F238E27FC236}">
                <a16:creationId xmlns:a16="http://schemas.microsoft.com/office/drawing/2014/main" id="{35EF57E2-7288-42E9-8446-E8CFDC432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6503" name="Rectangle 6">
            <a:extLst>
              <a:ext uri="{FF2B5EF4-FFF2-40B4-BE49-F238E27FC236}">
                <a16:creationId xmlns:a16="http://schemas.microsoft.com/office/drawing/2014/main" id="{CD4240F2-AEF1-4D90-B556-3C71B4AB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6504" name="Rectangle 7">
            <a:extLst>
              <a:ext uri="{FF2B5EF4-FFF2-40B4-BE49-F238E27FC236}">
                <a16:creationId xmlns:a16="http://schemas.microsoft.com/office/drawing/2014/main" id="{218B9C83-213E-457C-916F-6C30186D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200">
                <a:ea typeface="굴림" panose="020B0503020000020004" pitchFamily="34" charset="-127"/>
              </a:rPr>
              <a:t>30</a:t>
            </a:r>
          </a:p>
        </p:txBody>
      </p:sp>
      <p:sp>
        <p:nvSpPr>
          <p:cNvPr id="106505" name="Rectangle 8">
            <a:extLst>
              <a:ext uri="{FF2B5EF4-FFF2-40B4-BE49-F238E27FC236}">
                <a16:creationId xmlns:a16="http://schemas.microsoft.com/office/drawing/2014/main" id="{37F4855A-156A-439B-8B9C-E878B5C4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6506" name="Rectangle 9">
            <a:extLst>
              <a:ext uri="{FF2B5EF4-FFF2-40B4-BE49-F238E27FC236}">
                <a16:creationId xmlns:a16="http://schemas.microsoft.com/office/drawing/2014/main" id="{67A8057A-8DD1-4A68-8E89-90E5E426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6507" name="Rectangle 10">
            <a:extLst>
              <a:ext uri="{FF2B5EF4-FFF2-40B4-BE49-F238E27FC236}">
                <a16:creationId xmlns:a16="http://schemas.microsoft.com/office/drawing/2014/main" id="{EA14720D-24E9-4B50-938F-E7B19F43E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06508" name="Rectangle 11">
            <a:extLst>
              <a:ext uri="{FF2B5EF4-FFF2-40B4-BE49-F238E27FC236}">
                <a16:creationId xmlns:a16="http://schemas.microsoft.com/office/drawing/2014/main" id="{21AE9E4B-1C02-4E75-98EA-6BD8CC827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50292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230936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 fontScale="90000"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Sistem Tunggu 1:</a:t>
            </a:r>
            <a:br>
              <a:rPr lang="id-ID" sz="3600" b="1" dirty="0">
                <a:solidFill>
                  <a:schemeClr val="bg1"/>
                </a:solidFill>
              </a:rPr>
            </a:br>
            <a:r>
              <a:rPr lang="id-ID" sz="3600" b="1" dirty="0">
                <a:solidFill>
                  <a:schemeClr val="bg1"/>
                </a:solidFill>
              </a:rPr>
              <a:t>Distribusi Antrian dan M/M/1</a:t>
            </a: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2">
            <a:extLst>
              <a:ext uri="{FF2B5EF4-FFF2-40B4-BE49-F238E27FC236}">
                <a16:creationId xmlns:a16="http://schemas.microsoft.com/office/drawing/2014/main" id="{7ACFC6AE-21BC-4793-9F4A-EF6CCA741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196975"/>
            <a:ext cx="8675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Jumlah pelanggan rata-rata dalam sistem diberikan oleh</a:t>
            </a:r>
          </a:p>
        </p:txBody>
      </p:sp>
      <p:graphicFrame>
        <p:nvGraphicFramePr>
          <p:cNvPr id="30722" name="Object 3">
            <a:extLst>
              <a:ext uri="{FF2B5EF4-FFF2-40B4-BE49-F238E27FC236}">
                <a16:creationId xmlns:a16="http://schemas.microsoft.com/office/drawing/2014/main" id="{2F03E059-DC74-4671-9956-12B318BBF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256402"/>
              </p:ext>
            </p:extLst>
          </p:nvPr>
        </p:nvGraphicFramePr>
        <p:xfrm>
          <a:off x="2916238" y="1700213"/>
          <a:ext cx="3752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3" imgW="2476500" imgH="381000" progId="Equation.3">
                  <p:embed/>
                </p:oleObj>
              </mc:Choice>
              <mc:Fallback>
                <p:oleObj name="Equation" r:id="rId3" imgW="2476500" imgH="381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00213"/>
                        <a:ext cx="3752850" cy="577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4">
            <a:extLst>
              <a:ext uri="{FF2B5EF4-FFF2-40B4-BE49-F238E27FC236}">
                <a16:creationId xmlns:a16="http://schemas.microsoft.com/office/drawing/2014/main" id="{AFFA3211-6A46-438B-9C3C-9F437405F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317750"/>
            <a:ext cx="28082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Penurunan dari bentuk tertutup penjumlahan diperoleh dari pengamatan bahwa</a:t>
            </a:r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D7DCD86B-5CF7-4CD8-827B-4509DB088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80159"/>
              </p:ext>
            </p:extLst>
          </p:nvPr>
        </p:nvGraphicFramePr>
        <p:xfrm>
          <a:off x="2484438" y="2781300"/>
          <a:ext cx="6400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5" imgW="4064000" imgH="457200" progId="Equation.3">
                  <p:embed/>
                </p:oleObj>
              </mc:Choice>
              <mc:Fallback>
                <p:oleObj name="Equation" r:id="rId5" imgW="40640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6400800" cy="720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>
            <a:extLst>
              <a:ext uri="{FF2B5EF4-FFF2-40B4-BE49-F238E27FC236}">
                <a16:creationId xmlns:a16="http://schemas.microsoft.com/office/drawing/2014/main" id="{C26CC355-C4FF-4C49-B94A-BCAF3E8B8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65062"/>
              </p:ext>
            </p:extLst>
          </p:nvPr>
        </p:nvGraphicFramePr>
        <p:xfrm>
          <a:off x="3203848" y="3645024"/>
          <a:ext cx="3951635" cy="25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Worksheet" r:id="rId7" imgW="5803900" imgH="3822700" progId="Excel.Sheet.8">
                  <p:embed/>
                </p:oleObj>
              </mc:Choice>
              <mc:Fallback>
                <p:oleObj name="Worksheet" r:id="rId7" imgW="5803900" imgH="3822700" progId="Excel.Sheet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645024"/>
                        <a:ext cx="3951635" cy="252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Rectangle 7">
            <a:extLst>
              <a:ext uri="{FF2B5EF4-FFF2-40B4-BE49-F238E27FC236}">
                <a16:creationId xmlns:a16="http://schemas.microsoft.com/office/drawing/2014/main" id="{8A47C681-3CD2-4F4A-A94A-732B5A33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DAERAH STABIL </a:t>
            </a:r>
          </a:p>
        </p:txBody>
      </p:sp>
    </p:spTree>
    <p:extLst>
      <p:ext uri="{BB962C8B-B14F-4D97-AF65-F5344CB8AC3E}">
        <p14:creationId xmlns:p14="http://schemas.microsoft.com/office/powerpoint/2010/main" val="226899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0B63AC0-4B2E-452E-BC9C-9027D259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 EMPIRIK</a:t>
            </a:r>
          </a:p>
        </p:txBody>
      </p:sp>
      <p:pic>
        <p:nvPicPr>
          <p:cNvPr id="75781" name="Picture 3" descr="raid">
            <a:extLst>
              <a:ext uri="{FF2B5EF4-FFF2-40B4-BE49-F238E27FC236}">
                <a16:creationId xmlns:a16="http://schemas.microsoft.com/office/drawing/2014/main" id="{013280AA-88C9-47E0-8B4D-BED137B8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00213"/>
            <a:ext cx="73914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 Box 4">
            <a:extLst>
              <a:ext uri="{FF2B5EF4-FFF2-40B4-BE49-F238E27FC236}">
                <a16:creationId xmlns:a16="http://schemas.microsoft.com/office/drawing/2014/main" id="{1534C870-EBC4-4ED4-A571-BB5421A9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292600"/>
            <a:ext cx="1173163" cy="822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 dirty="0" err="1">
                <a:latin typeface="Tahoma" panose="020B0604030504040204" pitchFamily="34" charset="0"/>
              </a:rPr>
              <a:t>Sistem</a:t>
            </a:r>
            <a:r>
              <a:rPr lang="en-US" altLang="id-ID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en-US" altLang="id-ID" sz="2400" dirty="0">
                <a:latin typeface="Tahoma" panose="020B0604030504040204" pitchFamily="34" charset="0"/>
              </a:rPr>
              <a:t>M/M/m</a:t>
            </a:r>
          </a:p>
        </p:txBody>
      </p:sp>
    </p:spTree>
    <p:extLst>
      <p:ext uri="{BB962C8B-B14F-4D97-AF65-F5344CB8AC3E}">
        <p14:creationId xmlns:p14="http://schemas.microsoft.com/office/powerpoint/2010/main" val="225253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075CB2B-9565-44C3-89B5-D1C1E91D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CONTOH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10C37DA-547C-43AF-AB26-7245581C7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56456"/>
            <a:ext cx="8507412" cy="50688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N = 8 </a:t>
            </a:r>
            <a:r>
              <a:rPr lang="en-US" sz="2000" dirty="0" err="1"/>
              <a:t>saluran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 </a:t>
            </a:r>
            <a:r>
              <a:rPr lang="en-US" sz="2000" dirty="0" err="1"/>
              <a:t>sempurna</a:t>
            </a:r>
            <a:r>
              <a:rPr lang="en-US" sz="2000" dirty="0"/>
              <a:t>. </a:t>
            </a:r>
            <a:r>
              <a:rPr lang="en-US" sz="2000" dirty="0" err="1"/>
              <a:t>Penawaran</a:t>
            </a:r>
            <a:r>
              <a:rPr lang="en-US" sz="2000" dirty="0"/>
              <a:t> </a:t>
            </a:r>
            <a:r>
              <a:rPr lang="en-US" sz="2000" dirty="0" err="1"/>
              <a:t>trafik</a:t>
            </a:r>
            <a:r>
              <a:rPr lang="en-US" sz="2000" dirty="0"/>
              <a:t> A = 4,5 Erlang.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pendudukan</a:t>
            </a:r>
            <a:r>
              <a:rPr lang="en-US" sz="2000" dirty="0"/>
              <a:t> rata-rata h = 120 </a:t>
            </a:r>
            <a:r>
              <a:rPr lang="en-US" sz="2000" dirty="0" err="1"/>
              <a:t>detik</a:t>
            </a:r>
            <a:r>
              <a:rPr lang="en-US" sz="2000" dirty="0"/>
              <a:t>.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dilayani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datangnya</a:t>
            </a:r>
            <a:r>
              <a:rPr lang="en-US" sz="2000" dirty="0"/>
              <a:t>. </a:t>
            </a:r>
            <a:r>
              <a:rPr lang="en-US" sz="2000" dirty="0" err="1"/>
              <a:t>Ditanyakan</a:t>
            </a:r>
            <a:r>
              <a:rPr lang="en-US" sz="2000" dirty="0"/>
              <a:t>:</a:t>
            </a:r>
          </a:p>
          <a:p>
            <a:pPr lvl="1" eaLnBrk="1" hangingPunct="1">
              <a:defRPr/>
            </a:pPr>
            <a:r>
              <a:rPr lang="en-US" sz="2000" dirty="0"/>
              <a:t>P(t&gt;0) = ?</a:t>
            </a:r>
          </a:p>
          <a:p>
            <a:pPr lvl="1" eaLnBrk="1" hangingPunct="1">
              <a:defRPr/>
            </a:pP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tunggu</a:t>
            </a:r>
            <a:r>
              <a:rPr lang="en-US" sz="2000" dirty="0"/>
              <a:t> rata-rata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menunggu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tunggu</a:t>
            </a:r>
            <a:r>
              <a:rPr lang="en-US" sz="2000" dirty="0"/>
              <a:t> rata-rata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P(t&gt;60 </a:t>
            </a:r>
            <a:r>
              <a:rPr lang="en-US" sz="2000" dirty="0" err="1"/>
              <a:t>detik</a:t>
            </a:r>
            <a:r>
              <a:rPr lang="en-US" sz="2000" dirty="0"/>
              <a:t>) = ?</a:t>
            </a:r>
          </a:p>
          <a:p>
            <a:pPr eaLnBrk="1" hangingPunct="1">
              <a:defRPr/>
            </a:pP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A = 4,5 Erlang, N = 5 </a:t>
            </a:r>
            <a:r>
              <a:rPr lang="en-US" sz="2000" dirty="0" err="1"/>
              <a:t>saluran</a:t>
            </a:r>
            <a:r>
              <a:rPr lang="en-US" sz="2000" dirty="0"/>
              <a:t>, h = 120 </a:t>
            </a:r>
            <a:r>
              <a:rPr lang="en-US" sz="2000" dirty="0" err="1"/>
              <a:t>detik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x = 60 </a:t>
            </a:r>
            <a:r>
              <a:rPr lang="en-US" sz="2000" dirty="0" err="1"/>
              <a:t>detik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latihan</a:t>
            </a:r>
            <a:r>
              <a:rPr lang="en-US" sz="2000" dirty="0"/>
              <a:t>, </a:t>
            </a:r>
            <a:r>
              <a:rPr lang="en-US" sz="2000" dirty="0" err="1"/>
              <a:t>turunkan</a:t>
            </a:r>
            <a:r>
              <a:rPr lang="en-US" sz="2000" dirty="0"/>
              <a:t> P(t&gt;0) = 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group selector </a:t>
            </a:r>
            <a:r>
              <a:rPr lang="en-US" sz="2000" dirty="0" err="1"/>
              <a:t>mengolah</a:t>
            </a:r>
            <a:r>
              <a:rPr lang="en-US" sz="2000" dirty="0"/>
              <a:t> </a:t>
            </a:r>
            <a:r>
              <a:rPr lang="en-US" sz="2000" dirty="0" err="1"/>
              <a:t>trafik</a:t>
            </a:r>
            <a:r>
              <a:rPr lang="en-US" sz="2000" dirty="0"/>
              <a:t> </a:t>
            </a:r>
            <a:r>
              <a:rPr lang="en-US" sz="2000" dirty="0" err="1"/>
              <a:t>pembicaraan</a:t>
            </a:r>
            <a:r>
              <a:rPr lang="en-US" sz="2000" dirty="0"/>
              <a:t> = 360 </a:t>
            </a:r>
            <a:r>
              <a:rPr lang="en-US" sz="2000" dirty="0" err="1"/>
              <a:t>Erl</a:t>
            </a:r>
            <a:r>
              <a:rPr lang="en-US" sz="2000" dirty="0"/>
              <a:t> </a:t>
            </a:r>
            <a:r>
              <a:rPr lang="en-US" sz="2000" dirty="0" err="1"/>
              <a:t>dilayani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1 marker.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pembicaraan</a:t>
            </a:r>
            <a:r>
              <a:rPr lang="en-US" sz="2000" dirty="0"/>
              <a:t> rata-rata = 3 </a:t>
            </a:r>
            <a:r>
              <a:rPr lang="en-US" sz="2000" dirty="0" err="1"/>
              <a:t>menit</a:t>
            </a:r>
            <a:r>
              <a:rPr lang="en-US" sz="2000" dirty="0"/>
              <a:t> = 0,05 jam.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marker (</a:t>
            </a:r>
            <a:r>
              <a:rPr lang="en-US" sz="2000" dirty="0" err="1"/>
              <a:t>untuk</a:t>
            </a:r>
            <a:r>
              <a:rPr lang="en-US" sz="2000" dirty="0"/>
              <a:t> 1 </a:t>
            </a:r>
            <a:r>
              <a:rPr lang="en-US" sz="2000" dirty="0" err="1"/>
              <a:t>panggilan</a:t>
            </a:r>
            <a:r>
              <a:rPr lang="en-US" sz="2000" dirty="0"/>
              <a:t>) rata-rata = 100 </a:t>
            </a:r>
            <a:r>
              <a:rPr lang="en-US" sz="2000" dirty="0" err="1"/>
              <a:t>mdet</a:t>
            </a:r>
            <a:r>
              <a:rPr lang="en-US" sz="2000" dirty="0"/>
              <a:t>. </a:t>
            </a:r>
            <a:r>
              <a:rPr lang="en-US" sz="2000" dirty="0" err="1"/>
              <a:t>Ditanyakan</a:t>
            </a:r>
            <a:r>
              <a:rPr lang="en-US" sz="2000" dirty="0"/>
              <a:t>:</a:t>
            </a:r>
          </a:p>
          <a:p>
            <a:pPr lvl="1" eaLnBrk="1" hangingPunct="1">
              <a:defRPr/>
            </a:pPr>
            <a:r>
              <a:rPr lang="en-US" sz="2000" dirty="0" err="1"/>
              <a:t>T</a:t>
            </a:r>
            <a:r>
              <a:rPr lang="en-US" sz="2000" baseline="-25000" dirty="0" err="1"/>
              <a:t>r</a:t>
            </a:r>
            <a:r>
              <a:rPr lang="en-US" sz="2000" dirty="0"/>
              <a:t> = ?</a:t>
            </a:r>
          </a:p>
          <a:p>
            <a:pPr lvl="1" eaLnBrk="1" hangingPunct="1">
              <a:defRPr/>
            </a:pPr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?</a:t>
            </a:r>
          </a:p>
          <a:p>
            <a:pPr lvl="1" eaLnBrk="1" hangingPunct="1">
              <a:defRPr/>
            </a:pPr>
            <a:r>
              <a:rPr lang="en-US" sz="2000" dirty="0"/>
              <a:t>P(t&gt;300 </a:t>
            </a:r>
            <a:r>
              <a:rPr lang="en-US" sz="2000" dirty="0" err="1"/>
              <a:t>mdetik</a:t>
            </a:r>
            <a:r>
              <a:rPr lang="en-US" sz="2000" dirty="0"/>
              <a:t>) = ?</a:t>
            </a:r>
            <a:endParaRPr lang="en-US" sz="1800" dirty="0"/>
          </a:p>
        </p:txBody>
      </p:sp>
      <p:graphicFrame>
        <p:nvGraphicFramePr>
          <p:cNvPr id="31746" name="Object 4">
            <a:extLst>
              <a:ext uri="{FF2B5EF4-FFF2-40B4-BE49-F238E27FC236}">
                <a16:creationId xmlns:a16="http://schemas.microsoft.com/office/drawing/2014/main" id="{4A01FF1A-F346-4ADB-9F6E-88D23AF16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96759"/>
              </p:ext>
            </p:extLst>
          </p:nvPr>
        </p:nvGraphicFramePr>
        <p:xfrm>
          <a:off x="3491880" y="5556275"/>
          <a:ext cx="15113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1409088" imgH="634725" progId="Equation.3">
                  <p:embed/>
                </p:oleObj>
              </mc:Choice>
              <mc:Fallback>
                <p:oleObj name="Equation" r:id="rId3" imgW="1409088" imgH="63472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556275"/>
                        <a:ext cx="1511300" cy="681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46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6103865-9E85-400D-8947-DC371F9FC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BEBERAPA RUMUS BENTUK LAIN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F43AAC8-4328-4057-83AF-39466534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487045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pengertian</a:t>
            </a:r>
            <a:r>
              <a:rPr lang="en-US" sz="2000" dirty="0"/>
              <a:t> utilization factor </a:t>
            </a:r>
            <a:r>
              <a:rPr lang="en-US" sz="2000" dirty="0" err="1"/>
              <a:t>atau</a:t>
            </a:r>
            <a:r>
              <a:rPr lang="en-US" sz="2000" dirty="0"/>
              <a:t> facility utilization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 (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pendudukan</a:t>
            </a:r>
            <a:r>
              <a:rPr lang="en-US" sz="2000" dirty="0"/>
              <a:t> per </a:t>
            </a:r>
            <a:r>
              <a:rPr lang="en-US" sz="2000" dirty="0" err="1"/>
              <a:t>fasilitas</a:t>
            </a:r>
            <a:r>
              <a:rPr lang="en-US" sz="2000" dirty="0"/>
              <a:t>)/(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)</a:t>
            </a:r>
          </a:p>
          <a:p>
            <a:pPr eaLnBrk="1" hangingPunct="1">
              <a:defRPr/>
            </a:pP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Khintchine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Pollaczek</a:t>
            </a:r>
            <a:r>
              <a:rPr lang="en-US" sz="2000" dirty="0"/>
              <a:t>,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rata-rata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konstan</a:t>
            </a:r>
            <a:r>
              <a:rPr lang="en-US" sz="2000" dirty="0"/>
              <a:t> (</a:t>
            </a:r>
            <a:r>
              <a:rPr lang="en-US" sz="2000" dirty="0" err="1"/>
              <a:t>sistem</a:t>
            </a:r>
            <a:r>
              <a:rPr lang="en-US" sz="2000" dirty="0"/>
              <a:t> M/D/1): </a:t>
            </a:r>
            <a:r>
              <a:rPr lang="en-US" sz="2000" dirty="0">
                <a:sym typeface="Symbol" pitchFamily="18" charset="2"/>
              </a:rPr>
              <a:t></a:t>
            </a:r>
            <a:r>
              <a:rPr lang="en-US" sz="2000" baseline="-25000" dirty="0">
                <a:sym typeface="Symbol" pitchFamily="18" charset="2"/>
              </a:rPr>
              <a:t>h</a:t>
            </a:r>
            <a:r>
              <a:rPr lang="en-US" sz="2000" dirty="0">
                <a:sym typeface="Symbol" pitchFamily="18" charset="2"/>
              </a:rPr>
              <a:t> = 0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 </a:t>
            </a:r>
            <a:r>
              <a:rPr lang="en-US" sz="2000" dirty="0" err="1"/>
              <a:t>eksponensial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</a:t>
            </a:r>
            <a:r>
              <a:rPr lang="en-US" sz="2000" baseline="-25000" dirty="0">
                <a:sym typeface="Symbol" pitchFamily="18" charset="2"/>
              </a:rPr>
              <a:t>h</a:t>
            </a:r>
            <a:r>
              <a:rPr lang="en-US" sz="2000" dirty="0">
                <a:sym typeface="Symbol" pitchFamily="18" charset="2"/>
              </a:rPr>
              <a:t> = h</a:t>
            </a:r>
            <a:endParaRPr lang="en-US" sz="2000" dirty="0"/>
          </a:p>
          <a:p>
            <a:pPr eaLnBrk="1" hangingPunct="1">
              <a:defRPr/>
            </a:pPr>
            <a:r>
              <a:rPr lang="id-ID" sz="2000" dirty="0"/>
              <a:t>Waktu lamanya rata-rata dlm sistem : s</a:t>
            </a: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</p:txBody>
      </p:sp>
      <p:graphicFrame>
        <p:nvGraphicFramePr>
          <p:cNvPr id="32770" name="Object 4">
            <a:extLst>
              <a:ext uri="{FF2B5EF4-FFF2-40B4-BE49-F238E27FC236}">
                <a16:creationId xmlns:a16="http://schemas.microsoft.com/office/drawing/2014/main" id="{E4995BC8-E3F0-47FD-A458-067A7C11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51136"/>
              </p:ext>
            </p:extLst>
          </p:nvPr>
        </p:nvGraphicFramePr>
        <p:xfrm>
          <a:off x="4932363" y="3429000"/>
          <a:ext cx="1273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" imgW="1524000" imgH="1003300" progId="Equation.3">
                  <p:embed/>
                </p:oleObj>
              </mc:Choice>
              <mc:Fallback>
                <p:oleObj name="Equation" r:id="rId3" imgW="1524000" imgH="1003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429000"/>
                        <a:ext cx="1273175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186296A5-8E97-49E0-A0C3-2A8E76D16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98291"/>
              </p:ext>
            </p:extLst>
          </p:nvPr>
        </p:nvGraphicFramePr>
        <p:xfrm>
          <a:off x="6227763" y="4437063"/>
          <a:ext cx="1555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5" imgW="1624895" imgH="634725" progId="Equation.3">
                  <p:embed/>
                </p:oleObj>
              </mc:Choice>
              <mc:Fallback>
                <p:oleObj name="Equation" r:id="rId5" imgW="1624895" imgH="63472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437063"/>
                        <a:ext cx="1555750" cy="608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6">
            <a:extLst>
              <a:ext uri="{FF2B5EF4-FFF2-40B4-BE49-F238E27FC236}">
                <a16:creationId xmlns:a16="http://schemas.microsoft.com/office/drawing/2014/main" id="{C1CF5622-181A-4D79-8490-F691419F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873324"/>
              </p:ext>
            </p:extLst>
          </p:nvPr>
        </p:nvGraphicFramePr>
        <p:xfrm>
          <a:off x="7178675" y="5084763"/>
          <a:ext cx="19653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7" imgW="2260600" imgH="1371600" progId="Equation.3">
                  <p:embed/>
                </p:oleObj>
              </mc:Choice>
              <mc:Fallback>
                <p:oleObj name="Equation" r:id="rId7" imgW="2260600" imgH="1371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5084763"/>
                        <a:ext cx="1965325" cy="1192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0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B67502-C229-41FE-A6B0-B782851A2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ANTRIAN MELEBIHI HARGA TERTENTU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BEA572F-C137-4BA4-98F0-50323DC48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13787" cy="45307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/>
              <a:t>Probabilitas yang antri melebihi harga tertentu</a:t>
            </a:r>
          </a:p>
          <a:p>
            <a:pPr lvl="1" eaLnBrk="1" hangingPunct="1">
              <a:defRPr/>
            </a:pPr>
            <a:r>
              <a:rPr lang="en-US" sz="2000"/>
              <a:t>Probabilitas (n</a:t>
            </a:r>
            <a:r>
              <a:rPr lang="en-US" sz="2000">
                <a:sym typeface="Symbol" pitchFamily="18" charset="2"/>
              </a:rPr>
              <a:t>N) = </a:t>
            </a:r>
          </a:p>
          <a:p>
            <a:pPr lvl="1" eaLnBrk="1" hangingPunct="1">
              <a:defRPr/>
            </a:pPr>
            <a:endParaRPr lang="en-US" sz="200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sz="2000">
                <a:sym typeface="Symbol" pitchFamily="18" charset="2"/>
              </a:rPr>
              <a:t>Dapat diturunkan dari persamaan kesetimbangan</a:t>
            </a:r>
          </a:p>
          <a:p>
            <a:pPr eaLnBrk="1" hangingPunct="1">
              <a:defRPr/>
            </a:pPr>
            <a:endParaRPr lang="en-US" sz="2000"/>
          </a:p>
          <a:p>
            <a:pPr eaLnBrk="1" hangingPunct="1">
              <a:defRPr/>
            </a:pPr>
            <a:endParaRPr lang="en-US" sz="2000"/>
          </a:p>
          <a:p>
            <a:pPr eaLnBrk="1" hangingPunct="1">
              <a:defRPr/>
            </a:pPr>
            <a:endParaRPr lang="en-US" sz="2000"/>
          </a:p>
          <a:p>
            <a:pPr eaLnBrk="1" hangingPunct="1">
              <a:defRPr/>
            </a:pPr>
            <a:endParaRPr lang="en-US" sz="2000"/>
          </a:p>
          <a:p>
            <a:pPr eaLnBrk="1" hangingPunct="1">
              <a:defRPr/>
            </a:pPr>
            <a:r>
              <a:rPr lang="en-US" sz="2000"/>
              <a:t>Kedatangan yang enggan</a:t>
            </a:r>
          </a:p>
          <a:p>
            <a:pPr lvl="1" eaLnBrk="1" hangingPunct="1">
              <a:defRPr/>
            </a:pPr>
            <a:r>
              <a:rPr lang="en-US" sz="2000"/>
              <a:t>Koefisien kelahiran b</a:t>
            </a:r>
            <a:r>
              <a:rPr lang="en-US" sz="2000" baseline="-25000"/>
              <a:t>n</a:t>
            </a:r>
            <a:r>
              <a:rPr lang="en-US" sz="2000"/>
              <a:t> = </a:t>
            </a:r>
          </a:p>
          <a:p>
            <a:pPr lvl="1" eaLnBrk="1" hangingPunct="1">
              <a:defRPr/>
            </a:pPr>
            <a:r>
              <a:rPr lang="en-US" sz="2000"/>
              <a:t>Koefisien kematian d</a:t>
            </a:r>
            <a:r>
              <a:rPr lang="en-US" sz="2000" baseline="-25000"/>
              <a:t>n</a:t>
            </a:r>
            <a:r>
              <a:rPr lang="en-US" sz="2000"/>
              <a:t> = </a:t>
            </a:r>
            <a:r>
              <a:rPr lang="en-US" sz="2000">
                <a:sym typeface="Symbol" pitchFamily="18" charset="2"/>
              </a:rPr>
              <a:t></a:t>
            </a:r>
          </a:p>
          <a:p>
            <a:pPr lvl="1" eaLnBrk="1" hangingPunct="1">
              <a:defRPr/>
            </a:pPr>
            <a:r>
              <a:rPr lang="en-US" sz="2000">
                <a:sym typeface="Symbol" pitchFamily="18" charset="2"/>
              </a:rPr>
              <a:t>Dari persamaan kesetimbangan akan didapat hasil</a:t>
            </a:r>
          </a:p>
          <a:p>
            <a:pPr lvl="1" eaLnBrk="1" hangingPunct="1">
              <a:defRPr/>
            </a:pPr>
            <a:r>
              <a:rPr lang="en-US" sz="2000">
                <a:sym typeface="Symbol" pitchFamily="18" charset="2"/>
              </a:rPr>
              <a:t>Waktu lamanya rata-rata dalam sistem</a:t>
            </a:r>
          </a:p>
        </p:txBody>
      </p:sp>
      <p:graphicFrame>
        <p:nvGraphicFramePr>
          <p:cNvPr id="33794" name="Object 4">
            <a:extLst>
              <a:ext uri="{FF2B5EF4-FFF2-40B4-BE49-F238E27FC236}">
                <a16:creationId xmlns:a16="http://schemas.microsoft.com/office/drawing/2014/main" id="{45FA5A31-211E-44F8-A38D-8A632DE6A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03341"/>
              </p:ext>
            </p:extLst>
          </p:nvPr>
        </p:nvGraphicFramePr>
        <p:xfrm>
          <a:off x="3724275" y="1989138"/>
          <a:ext cx="1693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3" imgW="1600200" imgH="431800" progId="Equation.3">
                  <p:embed/>
                </p:oleObj>
              </mc:Choice>
              <mc:Fallback>
                <p:oleObj name="Equation" r:id="rId3" imgW="1600200" imgH="431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1989138"/>
                        <a:ext cx="169386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>
            <a:extLst>
              <a:ext uri="{FF2B5EF4-FFF2-40B4-BE49-F238E27FC236}">
                <a16:creationId xmlns:a16="http://schemas.microsoft.com/office/drawing/2014/main" id="{A5393EDB-C6D0-4729-A025-73E16E565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300283"/>
              </p:ext>
            </p:extLst>
          </p:nvPr>
        </p:nvGraphicFramePr>
        <p:xfrm>
          <a:off x="3515805" y="4474291"/>
          <a:ext cx="425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5" imgW="495085" imgH="583947" progId="Equation.3">
                  <p:embed/>
                </p:oleObj>
              </mc:Choice>
              <mc:Fallback>
                <p:oleObj name="Equation" r:id="rId5" imgW="495085" imgH="583947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805" y="4474291"/>
                        <a:ext cx="425450" cy="501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46224FA8-2EFB-4FF7-93F0-FBACC06BD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883322"/>
              </p:ext>
            </p:extLst>
          </p:nvPr>
        </p:nvGraphicFramePr>
        <p:xfrm>
          <a:off x="6557410" y="4977606"/>
          <a:ext cx="15859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7" imgW="1689100" imgH="596900" progId="Equation.3">
                  <p:embed/>
                </p:oleObj>
              </mc:Choice>
              <mc:Fallback>
                <p:oleObj name="Equation" r:id="rId7" imgW="1689100" imgH="596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410" y="4977606"/>
                        <a:ext cx="1585913" cy="560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7">
            <a:extLst>
              <a:ext uri="{FF2B5EF4-FFF2-40B4-BE49-F238E27FC236}">
                <a16:creationId xmlns:a16="http://schemas.microsoft.com/office/drawing/2014/main" id="{EB965BB9-3D9D-4FE7-B505-AAF75AE2D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78337"/>
              </p:ext>
            </p:extLst>
          </p:nvPr>
        </p:nvGraphicFramePr>
        <p:xfrm>
          <a:off x="6270073" y="5823744"/>
          <a:ext cx="16287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9" imgW="1968500" imgH="635000" progId="Equation.3">
                  <p:embed/>
                </p:oleObj>
              </mc:Choice>
              <mc:Fallback>
                <p:oleObj name="Equation" r:id="rId9" imgW="1968500" imgH="635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073" y="5823744"/>
                        <a:ext cx="1628775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8">
            <a:extLst>
              <a:ext uri="{FF2B5EF4-FFF2-40B4-BE49-F238E27FC236}">
                <a16:creationId xmlns:a16="http://schemas.microsoft.com/office/drawing/2014/main" id="{4B5B681C-6177-4A1E-8E03-7684B561E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3324225"/>
          <a:ext cx="1047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11" imgW="152268" imgH="304536" progId="Equation.3">
                  <p:embed/>
                </p:oleObj>
              </mc:Choice>
              <mc:Fallback>
                <p:oleObj name="Equation" r:id="rId11" imgW="152268" imgH="30453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3324225"/>
                        <a:ext cx="104775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9">
            <a:extLst>
              <a:ext uri="{FF2B5EF4-FFF2-40B4-BE49-F238E27FC236}">
                <a16:creationId xmlns:a16="http://schemas.microsoft.com/office/drawing/2014/main" id="{9FB88E2E-6D09-4EEC-9465-E1F0A6F28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7616"/>
              </p:ext>
            </p:extLst>
          </p:nvPr>
        </p:nvGraphicFramePr>
        <p:xfrm>
          <a:off x="1547813" y="3068960"/>
          <a:ext cx="19653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13" imgW="2260600" imgH="1371600" progId="Equation.3">
                  <p:embed/>
                </p:oleObj>
              </mc:Choice>
              <mc:Fallback>
                <p:oleObj name="Equation" r:id="rId13" imgW="2260600" imgH="1371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960"/>
                        <a:ext cx="1965325" cy="11922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Line 10">
            <a:extLst>
              <a:ext uri="{FF2B5EF4-FFF2-40B4-BE49-F238E27FC236}">
                <a16:creationId xmlns:a16="http://schemas.microsoft.com/office/drawing/2014/main" id="{91DCAB31-8791-4DF2-A8C6-CBC9B54D7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0073" y="5266531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5" name="Line 11">
            <a:extLst>
              <a:ext uri="{FF2B5EF4-FFF2-40B4-BE49-F238E27FC236}">
                <a16:creationId xmlns:a16="http://schemas.microsoft.com/office/drawing/2014/main" id="{2A4FB552-0103-43F5-893E-70F8FB322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7548" y="5895182"/>
            <a:ext cx="9366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956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DDC7909-6EFD-4614-856C-63F2FB3663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/>
              <a:t>CONTOH SOAL</a:t>
            </a:r>
            <a:endParaRPr lang="en-GB"/>
          </a:p>
        </p:txBody>
      </p:sp>
      <p:pic>
        <p:nvPicPr>
          <p:cNvPr id="76803" name="Picture 3" descr="bd05545_">
            <a:extLst>
              <a:ext uri="{FF2B5EF4-FFF2-40B4-BE49-F238E27FC236}">
                <a16:creationId xmlns:a16="http://schemas.microsoft.com/office/drawing/2014/main" id="{716E4238-DF32-4ED4-9155-C2009794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"/>
          <a:stretch>
            <a:fillRect/>
          </a:stretch>
        </p:blipFill>
        <p:spPr bwMode="auto">
          <a:xfrm>
            <a:off x="5580063" y="3357563"/>
            <a:ext cx="332581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0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308B5AB-70D3-4742-AB08-843A9D8DC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83049B0-268C-42D1-AA58-A53B69B3A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Pada gateway jaringan, pengukuran menunjukkan bahwa paket tiba dengan laju rata-rata 125 paket per detik (pps) dan gateway membutuhkan waktu sekitar 2 ms untuk forward. Dengan asumsi model M/M/1, berapa probabilitas overflow jika gateway hanya memiliki 13 buffer. Berapa buffer yang dibutuhkan untuk menjaga packet loss di bawah 1 paket per sejuta?</a:t>
            </a:r>
          </a:p>
        </p:txBody>
      </p:sp>
    </p:spTree>
    <p:extLst>
      <p:ext uri="{BB962C8B-B14F-4D97-AF65-F5344CB8AC3E}">
        <p14:creationId xmlns:p14="http://schemas.microsoft.com/office/powerpoint/2010/main" val="335056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6E50A7E-9BFE-4283-84D8-9976C6ACB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DB9A362-A626-436D-8DB3-A3F041B11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Pengukuran gateway jaringan:</a:t>
            </a:r>
          </a:p>
          <a:p>
            <a:pPr lvl="1" eaLnBrk="1" hangingPunct="1">
              <a:defRPr/>
            </a:pPr>
            <a:r>
              <a:rPr lang="en-US" sz="2400"/>
              <a:t>Laju kedatangan rata-rata (l): 125 paket/dt</a:t>
            </a:r>
          </a:p>
          <a:p>
            <a:pPr lvl="1" eaLnBrk="1" hangingPunct="1">
              <a:defRPr/>
            </a:pPr>
            <a:r>
              <a:rPr lang="en-US" sz="2400"/>
              <a:t>Waktu respon rata-rata (m): 2 ms</a:t>
            </a:r>
          </a:p>
          <a:p>
            <a:pPr eaLnBrk="1" hangingPunct="1">
              <a:defRPr/>
            </a:pPr>
            <a:r>
              <a:rPr lang="en-US" sz="2800"/>
              <a:t>Asumsi kedatangan eksponensial</a:t>
            </a:r>
          </a:p>
          <a:p>
            <a:pPr lvl="1" eaLnBrk="1" hangingPunct="1">
              <a:defRPr/>
            </a:pPr>
            <a:r>
              <a:rPr lang="en-US" sz="2400"/>
              <a:t>Berapa utilisasi gateway?</a:t>
            </a:r>
          </a:p>
          <a:p>
            <a:pPr lvl="1" eaLnBrk="1" hangingPunct="1">
              <a:defRPr/>
            </a:pPr>
            <a:r>
              <a:rPr lang="en-US" sz="2400"/>
              <a:t>Berapa probabilitas n paket di gateway?</a:t>
            </a:r>
          </a:p>
          <a:p>
            <a:pPr lvl="1" eaLnBrk="1" hangingPunct="1">
              <a:defRPr/>
            </a:pPr>
            <a:r>
              <a:rPr lang="en-US" sz="2400"/>
              <a:t>Jumlah rata-rata paket di gateway?</a:t>
            </a:r>
          </a:p>
          <a:p>
            <a:pPr lvl="1" eaLnBrk="1" hangingPunct="1">
              <a:defRPr/>
            </a:pPr>
            <a:r>
              <a:rPr lang="en-US" sz="2400"/>
              <a:t>Jumlah buffer sehinnga P(overflow) &lt; 10</a:t>
            </a:r>
            <a:r>
              <a:rPr lang="en-US" sz="2400" baseline="30000"/>
              <a:t>-6</a:t>
            </a:r>
            <a:r>
              <a:rPr lang="en-US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040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9EF9793-8AC6-4400-8CE4-2F07A5640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C7A1AAE-92BA-4B93-ACBC-D17A7158B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Laju kedatangan λ =</a:t>
            </a:r>
          </a:p>
          <a:p>
            <a:pPr eaLnBrk="1" hangingPunct="1">
              <a:defRPr/>
            </a:pPr>
            <a:r>
              <a:rPr lang="en-US"/>
              <a:t>Laju layanan μ =</a:t>
            </a:r>
          </a:p>
          <a:p>
            <a:pPr eaLnBrk="1" hangingPunct="1">
              <a:defRPr/>
            </a:pPr>
            <a:r>
              <a:rPr lang="en-US"/>
              <a:t>Utilisasi gateway ρ = λ/μ =</a:t>
            </a:r>
          </a:p>
          <a:p>
            <a:pPr eaLnBrk="1" hangingPunct="1">
              <a:defRPr/>
            </a:pPr>
            <a:r>
              <a:rPr lang="en-US"/>
              <a:t>Probabilitas </a:t>
            </a:r>
            <a:r>
              <a:rPr lang="en-US" i="1"/>
              <a:t>n</a:t>
            </a:r>
            <a:r>
              <a:rPr lang="en-US"/>
              <a:t> paket berada di gateway =</a:t>
            </a:r>
            <a:br>
              <a:rPr lang="en-US"/>
            </a:br>
            <a:endParaRPr lang="en-US"/>
          </a:p>
          <a:p>
            <a:pPr eaLnBrk="1" hangingPunct="1">
              <a:defRPr/>
            </a:pPr>
            <a:r>
              <a:rPr lang="en-US"/>
              <a:t>Jumlah paket rata-rata dalam gateway =</a:t>
            </a:r>
          </a:p>
        </p:txBody>
      </p:sp>
    </p:spTree>
    <p:extLst>
      <p:ext uri="{BB962C8B-B14F-4D97-AF65-F5344CB8AC3E}">
        <p14:creationId xmlns:p14="http://schemas.microsoft.com/office/powerpoint/2010/main" val="235272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>
            <a:extLst>
              <a:ext uri="{FF2B5EF4-FFF2-40B4-BE49-F238E27FC236}">
                <a16:creationId xmlns:a16="http://schemas.microsoft.com/office/drawing/2014/main" id="{78296E89-15EC-4219-B11E-06274218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4400">
                <a:solidFill>
                  <a:schemeClr val="tx2"/>
                </a:solidFill>
                <a:latin typeface="Tahoma" panose="020B0604030504040204" pitchFamily="34" charset="0"/>
              </a:rPr>
              <a:t>CONTOH</a:t>
            </a:r>
          </a:p>
        </p:txBody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451F51AD-BC56-4C2E-B711-6D6CF03D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Laju kedatangan λ = 125 pps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Laju layanan μ = 1/0.002 = 500 pps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Utilisasi gateway ρ = λ/μ = 0.25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Probabilitas </a:t>
            </a:r>
            <a:r>
              <a:rPr lang="en-US" altLang="id-ID" sz="3200" i="1">
                <a:latin typeface="Tahoma" panose="020B0604030504040204" pitchFamily="34" charset="0"/>
              </a:rPr>
              <a:t>n</a:t>
            </a:r>
            <a:r>
              <a:rPr lang="en-US" altLang="id-ID" sz="3200">
                <a:latin typeface="Tahoma" panose="020B0604030504040204" pitchFamily="34" charset="0"/>
              </a:rPr>
              <a:t> paket di gateway =</a:t>
            </a:r>
            <a:br>
              <a:rPr lang="en-US" altLang="id-ID" sz="3200">
                <a:latin typeface="Tahoma" panose="020B0604030504040204" pitchFamily="34" charset="0"/>
              </a:rPr>
            </a:br>
            <a:endParaRPr lang="en-US" altLang="id-ID" sz="32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Jumlah paket rata-rata di gateway =</a:t>
            </a:r>
          </a:p>
        </p:txBody>
      </p:sp>
      <p:graphicFrame>
        <p:nvGraphicFramePr>
          <p:cNvPr id="34818" name="Object 4">
            <a:extLst>
              <a:ext uri="{FF2B5EF4-FFF2-40B4-BE49-F238E27FC236}">
                <a16:creationId xmlns:a16="http://schemas.microsoft.com/office/drawing/2014/main" id="{9E638FE6-AEAE-4CD5-ABA9-CF3D5D559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33073"/>
              </p:ext>
            </p:extLst>
          </p:nvPr>
        </p:nvGraphicFramePr>
        <p:xfrm>
          <a:off x="1905000" y="4267200"/>
          <a:ext cx="3657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3" imgW="1384300" imgH="228600" progId="Equation.3">
                  <p:embed/>
                </p:oleObj>
              </mc:Choice>
              <mc:Fallback>
                <p:oleObj name="Equation" r:id="rId3" imgW="13843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3657600" cy="603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>
            <a:extLst>
              <a:ext uri="{FF2B5EF4-FFF2-40B4-BE49-F238E27FC236}">
                <a16:creationId xmlns:a16="http://schemas.microsoft.com/office/drawing/2014/main" id="{8C7E6F97-6FB5-4D67-95C4-464072D0C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225745"/>
              </p:ext>
            </p:extLst>
          </p:nvPr>
        </p:nvGraphicFramePr>
        <p:xfrm>
          <a:off x="1981200" y="5410200"/>
          <a:ext cx="25908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5" imgW="1180588" imgH="418918" progId="Equation.3">
                  <p:embed/>
                </p:oleObj>
              </mc:Choice>
              <mc:Fallback>
                <p:oleObj name="Equation" r:id="rId5" imgW="1180588" imgH="418918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2590800" cy="919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7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39F4DCC-089B-4F48-9A9F-8B0C36DB7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TEORI ANTRIAN UNTUK JARINGAN	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938C155-194D-4953-966C-048E50885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Jaringan dipandang sebagai kumpulan antrian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Struktur data FIFO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Teori antrian menyediakan analisis probabilistik untuk antrian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Contoh:   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Panjang antrian rata-rata 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Waktu tunggu rata-rata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Probabilitas antrian dengan panjang tertentu</a:t>
            </a:r>
          </a:p>
          <a:p>
            <a:pPr marL="692150" lvl="1" indent="-347663" eaLnBrk="1" hangingPunct="1">
              <a:lnSpc>
                <a:spcPct val="90000"/>
              </a:lnSpc>
              <a:defRPr/>
            </a:pPr>
            <a:r>
              <a:rPr lang="en-US"/>
              <a:t>Probabilitas paket hilang</a:t>
            </a:r>
          </a:p>
        </p:txBody>
      </p:sp>
    </p:spTree>
    <p:extLst>
      <p:ext uri="{BB962C8B-B14F-4D97-AF65-F5344CB8AC3E}">
        <p14:creationId xmlns:p14="http://schemas.microsoft.com/office/powerpoint/2010/main" val="101297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F24441F-DC6F-4E16-A84F-ADAEC5DB8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CE72367-3683-4887-AD77-A34F34558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Probabilitas buffer overflow: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eaLnBrk="1" hangingPunct="1">
              <a:defRPr/>
            </a:pPr>
            <a:r>
              <a:rPr lang="en-US"/>
              <a:t>Untuk membatasi probabilitas loss kurang dari 10</a:t>
            </a:r>
            <a:r>
              <a:rPr lang="en-US" baseline="30000"/>
              <a:t>-6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8502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>
            <a:extLst>
              <a:ext uri="{FF2B5EF4-FFF2-40B4-BE49-F238E27FC236}">
                <a16:creationId xmlns:a16="http://schemas.microsoft.com/office/drawing/2014/main" id="{0F60861C-B037-4640-92EC-303E2018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4400">
                <a:solidFill>
                  <a:schemeClr val="tx2"/>
                </a:solidFill>
                <a:latin typeface="Tahoma" panose="020B0604030504040204" pitchFamily="34" charset="0"/>
              </a:rPr>
              <a:t>CONTOH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7662A7B7-8A0E-4E23-8D09-75C4A9E29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Probabilitas buffer overflow: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= P(lebih dari 13 paket berada di gateway)</a:t>
            </a:r>
            <a:br>
              <a:rPr lang="en-US" altLang="id-ID" sz="3200">
                <a:latin typeface="Tahoma" panose="020B0604030504040204" pitchFamily="34" charset="0"/>
              </a:rPr>
            </a:br>
            <a:br>
              <a:rPr lang="en-US" altLang="id-ID" sz="3200">
                <a:latin typeface="Tahoma" panose="020B0604030504040204" pitchFamily="34" charset="0"/>
              </a:rPr>
            </a:br>
            <a:endParaRPr lang="en-US" altLang="id-ID" sz="32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Untuk membatasi probabilitas loss kurang dari 10</a:t>
            </a:r>
            <a:r>
              <a:rPr lang="en-US" altLang="id-ID" sz="3200" baseline="30000">
                <a:latin typeface="Tahoma" panose="020B0604030504040204" pitchFamily="34" charset="0"/>
              </a:rPr>
              <a:t>-6</a:t>
            </a:r>
            <a:r>
              <a:rPr lang="en-US" altLang="id-ID" sz="3200">
                <a:latin typeface="Tahom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227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>
            <a:extLst>
              <a:ext uri="{FF2B5EF4-FFF2-40B4-BE49-F238E27FC236}">
                <a16:creationId xmlns:a16="http://schemas.microsoft.com/office/drawing/2014/main" id="{4A1D2410-C6BE-4382-8E78-6FA62920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4400">
                <a:solidFill>
                  <a:schemeClr val="tx2"/>
                </a:solidFill>
                <a:latin typeface="Tahoma" panose="020B0604030504040204" pitchFamily="34" charset="0"/>
              </a:rPr>
              <a:t>CONTOH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AFFC53EA-CB02-4DE3-BAA3-F0B86610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Probabilitas buffer overflow: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= P(lebih dari 13 paket di gateway)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= ρ</a:t>
            </a:r>
            <a:r>
              <a:rPr lang="en-US" altLang="id-ID" sz="3200" baseline="30000">
                <a:latin typeface="Tahoma" panose="020B0604030504040204" pitchFamily="34" charset="0"/>
              </a:rPr>
              <a:t>13</a:t>
            </a:r>
            <a:r>
              <a:rPr lang="en-US" altLang="id-ID" sz="3200">
                <a:latin typeface="Tahoma" panose="020B0604030504040204" pitchFamily="34" charset="0"/>
              </a:rPr>
              <a:t> = 0.25</a:t>
            </a:r>
            <a:r>
              <a:rPr lang="en-US" altLang="id-ID" sz="3200" baseline="30000">
                <a:latin typeface="Tahoma" panose="020B0604030504040204" pitchFamily="34" charset="0"/>
              </a:rPr>
              <a:t>13</a:t>
            </a:r>
            <a:r>
              <a:rPr lang="en-US" altLang="id-ID" sz="3200">
                <a:latin typeface="Tahoma" panose="020B0604030504040204" pitchFamily="34" charset="0"/>
              </a:rPr>
              <a:t> = 1.49x10</a:t>
            </a:r>
            <a:r>
              <a:rPr lang="en-US" altLang="id-ID" sz="3200" baseline="30000">
                <a:latin typeface="Tahoma" panose="020B0604030504040204" pitchFamily="34" charset="0"/>
              </a:rPr>
              <a:t>-8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= 15 paket per milyar paket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Untuk membatasi probabilitas loss kurang dari 10</a:t>
            </a:r>
            <a:r>
              <a:rPr lang="en-US" altLang="id-ID" sz="3200" baseline="30000">
                <a:latin typeface="Tahoma" panose="020B0604030504040204" pitchFamily="34" charset="0"/>
              </a:rPr>
              <a:t>-6</a:t>
            </a:r>
            <a:r>
              <a:rPr lang="en-US" altLang="id-ID" sz="3200">
                <a:latin typeface="Tahom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0778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B454C2FD-02D8-4525-9B78-296FC496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4400">
                <a:solidFill>
                  <a:schemeClr val="tx2"/>
                </a:solidFill>
                <a:latin typeface="Tahoma" panose="020B0604030504040204" pitchFamily="34" charset="0"/>
              </a:rPr>
              <a:t>CONTOH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7F3A3004-734F-4961-9C9A-0A4018888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Probabilitas buffer overflow: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= P(lebih dari 13 paket di gateway) 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= ρ</a:t>
            </a:r>
            <a:r>
              <a:rPr lang="en-US" altLang="id-ID" sz="3200" baseline="30000">
                <a:latin typeface="Tahoma" panose="020B0604030504040204" pitchFamily="34" charset="0"/>
              </a:rPr>
              <a:t>13</a:t>
            </a:r>
            <a:r>
              <a:rPr lang="en-US" altLang="id-ID" sz="3200">
                <a:latin typeface="Tahoma" panose="020B0604030504040204" pitchFamily="34" charset="0"/>
              </a:rPr>
              <a:t> = 0.25</a:t>
            </a:r>
            <a:r>
              <a:rPr lang="en-US" altLang="id-ID" sz="3200" baseline="30000">
                <a:latin typeface="Tahoma" panose="020B0604030504040204" pitchFamily="34" charset="0"/>
              </a:rPr>
              <a:t>13</a:t>
            </a:r>
            <a:r>
              <a:rPr lang="en-US" altLang="id-ID" sz="3200">
                <a:latin typeface="Tahoma" panose="020B0604030504040204" pitchFamily="34" charset="0"/>
              </a:rPr>
              <a:t> = 1.49x10</a:t>
            </a:r>
            <a:r>
              <a:rPr lang="en-US" altLang="id-ID" sz="3200" baseline="30000">
                <a:latin typeface="Tahoma" panose="020B0604030504040204" pitchFamily="34" charset="0"/>
              </a:rPr>
              <a:t>-8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= 15 paket per milyar paket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Untuk membatasi probabilitas loss kurang dari 10</a:t>
            </a:r>
            <a:r>
              <a:rPr lang="en-US" altLang="id-ID" sz="3200" baseline="30000">
                <a:latin typeface="Tahoma" panose="020B0604030504040204" pitchFamily="34" charset="0"/>
              </a:rPr>
              <a:t>-6</a:t>
            </a:r>
            <a:r>
              <a:rPr lang="en-US" altLang="id-ID" sz="3200">
                <a:latin typeface="Tahoma" panose="020B0604030504040204" pitchFamily="34" charset="0"/>
              </a:rPr>
              <a:t>: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    </a:t>
            </a:r>
          </a:p>
        </p:txBody>
      </p:sp>
      <p:graphicFrame>
        <p:nvGraphicFramePr>
          <p:cNvPr id="35842" name="Object 4">
            <a:extLst>
              <a:ext uri="{FF2B5EF4-FFF2-40B4-BE49-F238E27FC236}">
                <a16:creationId xmlns:a16="http://schemas.microsoft.com/office/drawing/2014/main" id="{6998A02D-D61D-4E80-83F5-CEFBC8225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614732"/>
              </p:ext>
            </p:extLst>
          </p:nvPr>
        </p:nvGraphicFramePr>
        <p:xfrm>
          <a:off x="1905000" y="5105400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571252" imgH="228501" progId="Equation.3">
                  <p:embed/>
                </p:oleObj>
              </mc:Choice>
              <mc:Fallback>
                <p:oleObj name="Equation" r:id="rId3" imgW="571252" imgH="22850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1447800" cy="579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64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>
            <a:extLst>
              <a:ext uri="{FF2B5EF4-FFF2-40B4-BE49-F238E27FC236}">
                <a16:creationId xmlns:a16="http://schemas.microsoft.com/office/drawing/2014/main" id="{6160A403-58E8-4996-98B6-3B282B20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4400">
                <a:solidFill>
                  <a:schemeClr val="tx2"/>
                </a:solidFill>
                <a:latin typeface="Tahoma" panose="020B0604030504040204" pitchFamily="34" charset="0"/>
              </a:rPr>
              <a:t>CONTOH</a:t>
            </a:r>
          </a:p>
        </p:txBody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46F545E0-8C4B-4FD4-8340-63A3641F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Agar probabilitas loss kurang dari 10</a:t>
            </a:r>
            <a:r>
              <a:rPr lang="en-US" altLang="id-ID" sz="3200" baseline="30000">
                <a:latin typeface="Tahoma" panose="020B0604030504040204" pitchFamily="34" charset="0"/>
              </a:rPr>
              <a:t>-6</a:t>
            </a:r>
            <a:r>
              <a:rPr lang="en-US" altLang="id-ID" sz="3200">
                <a:latin typeface="Tahoma" panose="020B0604030504040204" pitchFamily="34" charset="0"/>
              </a:rPr>
              <a:t>:</a:t>
            </a:r>
            <a:br>
              <a:rPr lang="en-US" altLang="id-ID" sz="3200">
                <a:latin typeface="Tahoma" panose="020B0604030504040204" pitchFamily="34" charset="0"/>
              </a:rPr>
            </a:br>
            <a:endParaRPr lang="en-US" altLang="id-ID" sz="32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id-ID" sz="32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id-ID" sz="3200">
                <a:latin typeface="Tahoma" panose="020B0604030504040204" pitchFamily="34" charset="0"/>
              </a:rPr>
              <a:t>atau</a:t>
            </a:r>
            <a:br>
              <a:rPr lang="en-US" altLang="id-ID" sz="3200">
                <a:latin typeface="Tahoma" panose="020B0604030504040204" pitchFamily="34" charset="0"/>
              </a:rPr>
            </a:b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  </a:t>
            </a:r>
            <a:br>
              <a:rPr lang="en-US" altLang="id-ID" sz="3200">
                <a:latin typeface="Tahoma" panose="020B0604030504040204" pitchFamily="34" charset="0"/>
              </a:rPr>
            </a:br>
            <a:r>
              <a:rPr lang="en-US" altLang="id-ID" sz="3200">
                <a:latin typeface="Tahoma" panose="020B0604030504040204" pitchFamily="34" charset="0"/>
              </a:rPr>
              <a:t>   =  9.96</a:t>
            </a:r>
          </a:p>
        </p:txBody>
      </p:sp>
      <p:graphicFrame>
        <p:nvGraphicFramePr>
          <p:cNvPr id="36866" name="Object 4">
            <a:extLst>
              <a:ext uri="{FF2B5EF4-FFF2-40B4-BE49-F238E27FC236}">
                <a16:creationId xmlns:a16="http://schemas.microsoft.com/office/drawing/2014/main" id="{27E7A9CC-412D-4838-82D7-EDC5758AC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2716"/>
              </p:ext>
            </p:extLst>
          </p:nvPr>
        </p:nvGraphicFramePr>
        <p:xfrm>
          <a:off x="1979613" y="4508500"/>
          <a:ext cx="419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1447800" imgH="228600" progId="Equation.3">
                  <p:embed/>
                </p:oleObj>
              </mc:Choice>
              <mc:Fallback>
                <p:oleObj name="Equation" r:id="rId3" imgW="14478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08500"/>
                        <a:ext cx="4191000" cy="660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5">
            <a:extLst>
              <a:ext uri="{FF2B5EF4-FFF2-40B4-BE49-F238E27FC236}">
                <a16:creationId xmlns:a16="http://schemas.microsoft.com/office/drawing/2014/main" id="{3DF5A1A1-ECB4-4DDF-A8FD-DB06D084D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83292"/>
              </p:ext>
            </p:extLst>
          </p:nvPr>
        </p:nvGraphicFramePr>
        <p:xfrm>
          <a:off x="2484438" y="2781300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5" imgW="571252" imgH="228501" progId="Equation.3">
                  <p:embed/>
                </p:oleObj>
              </mc:Choice>
              <mc:Fallback>
                <p:oleObj name="Equation" r:id="rId5" imgW="571252" imgH="228501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1447800" cy="5794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1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DEC51DB-11D7-4BE2-88E8-7A802CE95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CONTOH I M/M/1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57C9636-FDCD-4689-91A3-239AE6309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00213"/>
            <a:ext cx="7924800" cy="4724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>
                <a:ea typeface="굴림" pitchFamily="50" charset="-127"/>
              </a:rPr>
              <a:t>Trafik ke suatu pusat message switching untuk salah satu saluran komunikasi outgoing datang dengan pola acak dan laju rata-rata 240 pesan per menit. Saluran memiliki laju transmisi 800 karakter per detik. Panjang pesan (termasuk karakter kontrol) kira-kira mengikuti distribusi eksponensial dengan panjang rata-rata 176 karakter. Hitung ukuran statistik dasar untuk kinerja sistem berikut ini, asumsikan tersedia kapasitas buffer pesan yang sangat besar</a:t>
            </a:r>
          </a:p>
        </p:txBody>
      </p:sp>
    </p:spTree>
    <p:extLst>
      <p:ext uri="{BB962C8B-B14F-4D97-AF65-F5344CB8AC3E}">
        <p14:creationId xmlns:p14="http://schemas.microsoft.com/office/powerpoint/2010/main" val="288467434"/>
      </p:ext>
    </p:extLst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650CF2A-242B-4F2C-90A0-1F3EBE721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CONTOH I M/M/1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1A94A15-1CB4-4E0D-9867-A75F138EB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421688" cy="3657600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Jumlah pesan rata-rata dalam sistem?</a:t>
            </a: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Jumlah pesan rata-rata dalam antrian yang menunggu untuk dikirimkan</a:t>
            </a: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Waktu rata-rata suatu pesan berada dalam sistem</a:t>
            </a: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Waktu rata-rata suatu pesan menunggu transmisi</a:t>
            </a: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Probabilitas 10 pesan atau lebih menunggu untuk dikirimkan</a:t>
            </a:r>
          </a:p>
        </p:txBody>
      </p:sp>
    </p:spTree>
    <p:extLst>
      <p:ext uri="{BB962C8B-B14F-4D97-AF65-F5344CB8AC3E}">
        <p14:creationId xmlns:p14="http://schemas.microsoft.com/office/powerpoint/2010/main" val="1111124417"/>
      </p:ext>
    </p:extLst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576F4AE-6B18-45B0-B975-A9214187A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658813"/>
            <a:ext cx="8070850" cy="609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>
                <a:ea typeface="굴림" pitchFamily="50" charset="-127"/>
              </a:rPr>
              <a:t>CONTOH I M/M/1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148BAC3-AE12-4EE8-ABF7-C94751E17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153400" cy="4114800"/>
          </a:xfrm>
        </p:spPr>
        <p:txBody>
          <a:bodyPr lIns="92075" tIns="46038" rIns="92075" bIns="46038">
            <a:normAutofit lnSpcReduction="10000"/>
          </a:bodyPr>
          <a:lstStyle/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</a:rPr>
              <a:t>E[s] 	= Panjang pesan rata-rata/laju saluran	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</a:rPr>
              <a:t>    		= {176 char/pesan} / {800 char/sec} 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</a:rPr>
              <a:t>		= 0.22  sec/pesan 	</a:t>
            </a:r>
          </a:p>
          <a:p>
            <a:pPr marL="914400" lvl="1" indent="-457200" eaLnBrk="1" hangingPunct="1">
              <a:lnSpc>
                <a:spcPct val="95000"/>
              </a:lnSpc>
              <a:buClr>
                <a:srgbClr val="003366"/>
              </a:buClr>
              <a:buFont typeface="Symbol" pitchFamily="18" charset="2"/>
              <a:buChar char="m"/>
              <a:defRPr/>
            </a:pPr>
            <a:r>
              <a:rPr lang="en-US" altLang="ko-KR" sz="2400">
                <a:ea typeface="굴림" pitchFamily="50" charset="-127"/>
              </a:rPr>
              <a:t>= 1 / 0.22  {pesan / sec}				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Symbol" pitchFamily="18" charset="2"/>
              <a:buNone/>
              <a:defRPr/>
            </a:pPr>
            <a:r>
              <a:rPr lang="en-US" altLang="ko-KR" sz="2800">
                <a:ea typeface="굴림" pitchFamily="50" charset="-127"/>
              </a:rPr>
              <a:t>		= 4.55 pesan / sec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800">
                <a:latin typeface="Symbol" pitchFamily="18" charset="2"/>
                <a:ea typeface="굴림" pitchFamily="50" charset="-127"/>
              </a:rPr>
              <a:t>	l	</a:t>
            </a:r>
            <a:r>
              <a:rPr lang="en-US" altLang="ko-KR" sz="2800">
                <a:ea typeface="굴림" pitchFamily="50" charset="-127"/>
              </a:rPr>
              <a:t>= 240 pesan / min					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</a:rPr>
              <a:t>		= 4 pesan / sec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800">
                <a:latin typeface="Symbol" pitchFamily="18" charset="2"/>
                <a:ea typeface="굴림" pitchFamily="50" charset="-127"/>
              </a:rPr>
              <a:t>	r	</a:t>
            </a:r>
            <a:r>
              <a:rPr lang="en-US" altLang="ko-KR" sz="2800">
                <a:ea typeface="굴림" pitchFamily="50" charset="-127"/>
              </a:rPr>
              <a:t>=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>
                <a:ea typeface="굴림" pitchFamily="50" charset="-127"/>
              </a:rPr>
              <a:t> E[s]  =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>
                <a:ea typeface="굴림" pitchFamily="50" charset="-127"/>
              </a:rPr>
              <a:t> /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m						</a:t>
            </a:r>
            <a:r>
              <a:rPr lang="en-US" altLang="ko-KR" sz="2800">
                <a:ea typeface="굴림" pitchFamily="50" charset="-127"/>
              </a:rPr>
              <a:t>= 0.88</a:t>
            </a:r>
          </a:p>
        </p:txBody>
      </p:sp>
    </p:spTree>
    <p:extLst>
      <p:ext uri="{BB962C8B-B14F-4D97-AF65-F5344CB8AC3E}">
        <p14:creationId xmlns:p14="http://schemas.microsoft.com/office/powerpoint/2010/main" val="209489929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9B7A329-1B77-4FDC-94D8-4815016C7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54868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CONTOH I M/M/1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139360E-C09F-4E18-9E94-814683443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04864"/>
            <a:ext cx="7391400" cy="3810000"/>
          </a:xfrm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dirty="0">
                <a:ea typeface="굴림" pitchFamily="50" charset="-127"/>
              </a:rPr>
              <a:t>N=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dirty="0">
                <a:ea typeface="굴림" pitchFamily="50" charset="-127"/>
              </a:rPr>
              <a:t> / (1 -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dirty="0">
                <a:ea typeface="굴림" pitchFamily="50" charset="-127"/>
              </a:rPr>
              <a:t>) = 7.33 (</a:t>
            </a:r>
            <a:r>
              <a:rPr lang="en-US" altLang="ko-KR" dirty="0" err="1">
                <a:ea typeface="굴림" pitchFamily="50" charset="-127"/>
              </a:rPr>
              <a:t>pesan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dirty="0">
                <a:ea typeface="굴림" pitchFamily="50" charset="-127"/>
              </a:rPr>
              <a:t>N</a:t>
            </a:r>
            <a:r>
              <a:rPr lang="en-US" altLang="ko-KR" baseline="-25000" dirty="0">
                <a:ea typeface="굴림" pitchFamily="50" charset="-127"/>
              </a:rPr>
              <a:t>q</a:t>
            </a:r>
            <a:r>
              <a:rPr lang="en-US" altLang="ko-KR" dirty="0">
                <a:ea typeface="굴림" pitchFamily="50" charset="-127"/>
              </a:rPr>
              <a:t> =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baseline="30000" dirty="0">
                <a:latin typeface="Symbol" pitchFamily="18" charset="2"/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 / (1 -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dirty="0">
                <a:ea typeface="굴림" pitchFamily="50" charset="-127"/>
              </a:rPr>
              <a:t>) = 6.45 (</a:t>
            </a:r>
            <a:r>
              <a:rPr lang="en-US" altLang="ko-KR" dirty="0" err="1">
                <a:ea typeface="굴림" pitchFamily="50" charset="-127"/>
              </a:rPr>
              <a:t>pesan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dirty="0">
                <a:ea typeface="굴림" pitchFamily="50" charset="-127"/>
              </a:rPr>
              <a:t>W = E[s] / (1 -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dirty="0">
                <a:ea typeface="굴림" pitchFamily="50" charset="-127"/>
              </a:rPr>
              <a:t>) = 1.83 (sec)</a:t>
            </a:r>
          </a:p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dirty="0" err="1">
                <a:ea typeface="굴림" pitchFamily="50" charset="-127"/>
              </a:rPr>
              <a:t>W</a:t>
            </a:r>
            <a:r>
              <a:rPr lang="en-US" altLang="ko-KR" baseline="-25000" dirty="0" err="1">
                <a:ea typeface="굴림" pitchFamily="50" charset="-127"/>
              </a:rPr>
              <a:t>q</a:t>
            </a:r>
            <a:r>
              <a:rPr lang="en-US" altLang="ko-KR" dirty="0">
                <a:ea typeface="굴림" pitchFamily="50" charset="-127"/>
              </a:rPr>
              <a:t> = 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3600" dirty="0">
                <a:latin typeface="Symbol" pitchFamily="18" charset="2"/>
                <a:ea typeface="굴림" pitchFamily="50" charset="-127"/>
              </a:rPr>
              <a:t>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× </a:t>
            </a:r>
            <a:r>
              <a:rPr lang="en-US" altLang="ko-KR" dirty="0">
                <a:ea typeface="굴림" pitchFamily="50" charset="-127"/>
              </a:rPr>
              <a:t>E[s] / (1 -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dirty="0">
                <a:ea typeface="굴림" pitchFamily="50" charset="-127"/>
              </a:rPr>
              <a:t>) = 1.61 (sec)</a:t>
            </a:r>
          </a:p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dirty="0">
                <a:ea typeface="굴림" pitchFamily="50" charset="-127"/>
              </a:rPr>
              <a:t>P [11 </a:t>
            </a:r>
            <a:r>
              <a:rPr lang="en-US" altLang="ko-KR" dirty="0" err="1">
                <a:ea typeface="굴림" pitchFamily="50" charset="-127"/>
              </a:rPr>
              <a:t>pesan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err="1">
                <a:ea typeface="굴림" pitchFamily="50" charset="-127"/>
              </a:rPr>
              <a:t>atau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err="1">
                <a:ea typeface="굴림" pitchFamily="50" charset="-127"/>
              </a:rPr>
              <a:t>lebih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err="1">
                <a:ea typeface="굴림" pitchFamily="50" charset="-127"/>
              </a:rPr>
              <a:t>dalam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err="1">
                <a:ea typeface="굴림" pitchFamily="50" charset="-127"/>
              </a:rPr>
              <a:t>sistem</a:t>
            </a:r>
            <a:r>
              <a:rPr lang="en-US" altLang="ko-KR" dirty="0">
                <a:ea typeface="굴림" pitchFamily="50" charset="-127"/>
              </a:rPr>
              <a:t>]			   = </a:t>
            </a:r>
            <a:r>
              <a:rPr lang="en-US" altLang="ko-KR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baseline="30000" dirty="0">
                <a:latin typeface="Symbol" pitchFamily="18" charset="2"/>
                <a:ea typeface="굴림" pitchFamily="50" charset="-127"/>
              </a:rPr>
              <a:t>11</a:t>
            </a:r>
            <a:r>
              <a:rPr lang="en-US" altLang="ko-KR" dirty="0">
                <a:ea typeface="굴림" pitchFamily="50" charset="-127"/>
              </a:rPr>
              <a:t> = 0.245</a:t>
            </a:r>
          </a:p>
        </p:txBody>
      </p:sp>
    </p:spTree>
    <p:extLst>
      <p:ext uri="{BB962C8B-B14F-4D97-AF65-F5344CB8AC3E}">
        <p14:creationId xmlns:p14="http://schemas.microsoft.com/office/powerpoint/2010/main" val="2082224299"/>
      </p:ext>
    </p:extLst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A0837ED-BCD2-457C-8CC8-63F0770EF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CONTOH II M/M/1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64BE081-5BCD-434F-9C73-BED7F0D8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159750" cy="396240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>
                <a:ea typeface="굴림" pitchFamily="50" charset="-127"/>
              </a:rPr>
              <a:t>Kantor cabang dari suatu perusahaan rekayasa memiliki 1 terminal online yang terhubung ke sistem komputer pusat selama </a:t>
            </a:r>
            <a:r>
              <a:rPr lang="en-US" altLang="ko-KR" sz="2800" u="sng">
                <a:ea typeface="굴림" pitchFamily="50" charset="-127"/>
              </a:rPr>
              <a:t>8 jam pada hari kerja</a:t>
            </a:r>
            <a:r>
              <a:rPr lang="en-US" altLang="ko-KR" sz="2800">
                <a:ea typeface="굴림" pitchFamily="50" charset="-127"/>
              </a:rPr>
              <a:t> normal. Insinyur yang bekerja di dalam kota, selalu menggunakan terminal tersebut untuk kalkulasi rutin. Statistik yang dikumpulkan selama periode waktu tertentu menunjukkan bahwa pola </a:t>
            </a:r>
            <a:r>
              <a:rPr lang="en-US" altLang="ko-KR" sz="2800" u="sng">
                <a:ea typeface="굴림" pitchFamily="50" charset="-127"/>
              </a:rPr>
              <a:t>kedatangan</a:t>
            </a:r>
            <a:r>
              <a:rPr lang="en-US" altLang="ko-KR" sz="2800">
                <a:ea typeface="굴림" pitchFamily="50" charset="-127"/>
              </a:rPr>
              <a:t> orang di kantor cabang untuk menggunakan terminal mengikuti </a:t>
            </a:r>
            <a:r>
              <a:rPr lang="en-US" altLang="ko-KR" sz="2800" u="sng">
                <a:ea typeface="굴림" pitchFamily="50" charset="-127"/>
              </a:rPr>
              <a:t>distribusi Poisson (acak) dengan rata-rata 10 orang</a:t>
            </a:r>
            <a:r>
              <a:rPr lang="en-US" altLang="ko-KR" sz="2800">
                <a:ea typeface="굴림" pitchFamily="50" charset="-127"/>
              </a:rPr>
              <a:t> datang tiap hari. Distribusi waktu yang dihabiskan oleh insinyur di terminal tersebut adalah eksponensial dengan</a:t>
            </a:r>
          </a:p>
        </p:txBody>
      </p:sp>
    </p:spTree>
    <p:extLst>
      <p:ext uri="{BB962C8B-B14F-4D97-AF65-F5344CB8AC3E}">
        <p14:creationId xmlns:p14="http://schemas.microsoft.com/office/powerpoint/2010/main" val="498574461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2">
            <a:extLst>
              <a:ext uri="{FF2B5EF4-FFF2-40B4-BE49-F238E27FC236}">
                <a16:creationId xmlns:a16="http://schemas.microsoft.com/office/drawing/2014/main" id="{957A1856-5452-4CDF-9575-312FBFB9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812212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Untuk suatu sistem antrian, elemen-elemen apa saja yang dapat diukur? Misalkan: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1) </a:t>
            </a:r>
            <a:r>
              <a:rPr lang="en-US" altLang="en-US" sz="2000" i="1">
                <a:latin typeface="Times" panose="02020603050405020304" pitchFamily="18" charset="0"/>
              </a:rPr>
              <a:t>D</a:t>
            </a:r>
            <a:r>
              <a:rPr lang="en-US" altLang="en-US" sz="2000" i="1" baseline="-25000">
                <a:latin typeface="Times" panose="02020603050405020304" pitchFamily="18" charset="0"/>
              </a:rPr>
              <a:t>i</a:t>
            </a:r>
            <a:r>
              <a:rPr lang="en-US" altLang="en-US" sz="2000">
                <a:latin typeface="Verdana" panose="020B0604030504040204" pitchFamily="34" charset="0"/>
              </a:rPr>
              <a:t> = delay antrian dari pelanggan ke-i;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2) </a:t>
            </a:r>
            <a:r>
              <a:rPr lang="en-US" altLang="en-US" sz="2000" i="1">
                <a:latin typeface="Times" panose="02020603050405020304" pitchFamily="18" charset="0"/>
              </a:rPr>
              <a:t>W</a:t>
            </a:r>
            <a:r>
              <a:rPr lang="en-US" altLang="en-US" sz="2000" i="1" baseline="-25000">
                <a:latin typeface="Times" panose="02020603050405020304" pitchFamily="18" charset="0"/>
              </a:rPr>
              <a:t>i</a:t>
            </a:r>
            <a:r>
              <a:rPr lang="en-US" altLang="en-US" sz="2000" i="1">
                <a:latin typeface="Times" panose="02020603050405020304" pitchFamily="18" charset="0"/>
              </a:rPr>
              <a:t> = D</a:t>
            </a:r>
            <a:r>
              <a:rPr lang="en-US" altLang="en-US" sz="2000" i="1" baseline="-25000">
                <a:latin typeface="Times" panose="02020603050405020304" pitchFamily="18" charset="0"/>
              </a:rPr>
              <a:t>i</a:t>
            </a:r>
            <a:r>
              <a:rPr lang="en-US" altLang="en-US" sz="2000" i="1">
                <a:latin typeface="Times" panose="02020603050405020304" pitchFamily="18" charset="0"/>
              </a:rPr>
              <a:t> + S</a:t>
            </a:r>
            <a:r>
              <a:rPr lang="en-US" altLang="en-US" sz="2000" i="1" baseline="-25000">
                <a:latin typeface="Times" panose="02020603050405020304" pitchFamily="18" charset="0"/>
              </a:rPr>
              <a:t>i</a:t>
            </a:r>
            <a:r>
              <a:rPr lang="en-US" altLang="en-US" sz="2000">
                <a:latin typeface="Verdana" panose="020B0604030504040204" pitchFamily="34" charset="0"/>
              </a:rPr>
              <a:t> = waktu tunggu dalam sistem dari pelanggan ke-i;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3) </a:t>
            </a:r>
            <a:r>
              <a:rPr lang="en-US" altLang="en-US" sz="2000" i="1">
                <a:latin typeface="Times" panose="02020603050405020304" pitchFamily="18" charset="0"/>
              </a:rPr>
              <a:t>Q(t)</a:t>
            </a:r>
            <a:r>
              <a:rPr lang="en-US" altLang="en-US" sz="2000">
                <a:latin typeface="Verdana" panose="020B0604030504040204" pitchFamily="34" charset="0"/>
              </a:rPr>
              <a:t> = jumlah pelanggan dalam antrian pada waktu </a:t>
            </a:r>
            <a:r>
              <a:rPr lang="en-US" altLang="en-US" sz="2000" i="1">
                <a:latin typeface="Times" panose="02020603050405020304" pitchFamily="18" charset="0"/>
              </a:rPr>
              <a:t>t</a:t>
            </a:r>
            <a:r>
              <a:rPr lang="en-US" altLang="en-US" sz="2000">
                <a:latin typeface="Verdana" panose="020B060403050404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4) </a:t>
            </a:r>
            <a:r>
              <a:rPr lang="en-US" altLang="en-US" sz="2000" i="1">
                <a:latin typeface="Times" panose="02020603050405020304" pitchFamily="18" charset="0"/>
              </a:rPr>
              <a:t>L(t)</a:t>
            </a:r>
            <a:r>
              <a:rPr lang="en-US" altLang="en-US" sz="2000">
                <a:latin typeface="Verdana" panose="020B0604030504040204" pitchFamily="34" charset="0"/>
              </a:rPr>
              <a:t> = jumlah pelanggan dalam sistem pada waktu </a:t>
            </a:r>
            <a:r>
              <a:rPr lang="en-US" altLang="en-US" sz="2000" i="1">
                <a:latin typeface="Times" panose="02020603050405020304" pitchFamily="18" charset="0"/>
              </a:rPr>
              <a:t>t</a:t>
            </a:r>
            <a:r>
              <a:rPr lang="en-US" altLang="en-US" sz="2000">
                <a:latin typeface="Verdana" panose="020B0604030504040204" pitchFamily="34" charset="0"/>
              </a:rPr>
              <a:t> = jumlah pelanggan dalam antrian + jumlah pelanggan yang sedang dilayani.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a) </a:t>
            </a:r>
            <a:r>
              <a:rPr lang="en-US" altLang="en-US" sz="2000" b="1">
                <a:latin typeface="Verdana" panose="020B0604030504040204" pitchFamily="34" charset="0"/>
              </a:rPr>
              <a:t>Delay Rata-rata Keadaan Tunak</a:t>
            </a:r>
            <a:r>
              <a:rPr lang="en-US" altLang="en-US" sz="2000">
                <a:latin typeface="Verdana" panose="020B0604030504040204" pitchFamily="34" charset="0"/>
              </a:rPr>
              <a:t>: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164CF37E-88E1-4097-AE1A-539958F47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853636"/>
              </p:ext>
            </p:extLst>
          </p:nvPr>
        </p:nvGraphicFramePr>
        <p:xfrm>
          <a:off x="5364163" y="4581525"/>
          <a:ext cx="2590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1397000" imgH="584200" progId="Equation.3">
                  <p:embed/>
                </p:oleObj>
              </mc:Choice>
              <mc:Fallback>
                <p:oleObj name="Equation" r:id="rId3" imgW="1397000" imgH="584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81525"/>
                        <a:ext cx="2590800" cy="1082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4">
            <a:extLst>
              <a:ext uri="{FF2B5EF4-FFF2-40B4-BE49-F238E27FC236}">
                <a16:creationId xmlns:a16="http://schemas.microsoft.com/office/drawing/2014/main" id="{B5573B9A-578C-48AF-8F8F-F5EE4ADAD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89588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Di mana </a:t>
            </a:r>
            <a:r>
              <a:rPr lang="en-US" altLang="en-US" sz="2000" i="1">
                <a:latin typeface="Times" panose="02020603050405020304" pitchFamily="18" charset="0"/>
              </a:rPr>
              <a:t>w.p.</a:t>
            </a:r>
            <a:r>
              <a:rPr lang="en-US" altLang="en-US" sz="2000">
                <a:latin typeface="Verdana" panose="020B0604030504040204" pitchFamily="34" charset="0"/>
              </a:rPr>
              <a:t> singkatan dari </a:t>
            </a:r>
            <a:r>
              <a:rPr lang="en-US" altLang="en-US" sz="2000" i="1">
                <a:latin typeface="Verdana" panose="020B0604030504040204" pitchFamily="34" charset="0"/>
              </a:rPr>
              <a:t>with probability</a:t>
            </a:r>
            <a:r>
              <a:rPr lang="en-US" altLang="en-US" sz="2000">
                <a:latin typeface="Verdana" panose="020B0604030504040204" pitchFamily="34" charset="0"/>
              </a:rPr>
              <a:t> dan berarti bahwa limit berlaku untuk hampir semua </a:t>
            </a:r>
            <a:r>
              <a:rPr lang="en-US" altLang="en-US" sz="2000" i="1">
                <a:latin typeface="Times" panose="02020603050405020304" pitchFamily="18" charset="0"/>
              </a:rPr>
              <a:t>D</a:t>
            </a:r>
            <a:r>
              <a:rPr lang="en-US" altLang="en-US" sz="2000" i="1" baseline="-25000">
                <a:latin typeface="Times" panose="02020603050405020304" pitchFamily="18" charset="0"/>
              </a:rPr>
              <a:t>1</a:t>
            </a:r>
            <a:r>
              <a:rPr lang="en-US" altLang="en-US" sz="2000" i="1">
                <a:latin typeface="Times" panose="02020603050405020304" pitchFamily="18" charset="0"/>
              </a:rPr>
              <a:t>, D</a:t>
            </a:r>
            <a:r>
              <a:rPr lang="en-US" altLang="en-US" sz="2000" i="1" baseline="-25000">
                <a:latin typeface="Times" panose="02020603050405020304" pitchFamily="18" charset="0"/>
              </a:rPr>
              <a:t>2</a:t>
            </a:r>
            <a:r>
              <a:rPr lang="en-US" altLang="en-US" sz="2000" i="1">
                <a:latin typeface="Times" panose="02020603050405020304" pitchFamily="18" charset="0"/>
              </a:rPr>
              <a:t>, ...</a:t>
            </a:r>
            <a:endParaRPr lang="en-US" altLang="en-US" sz="2000">
              <a:latin typeface="Verdana" panose="020B0604030504040204" pitchFamily="34" charset="0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91E80DC9-2A60-494E-9663-A652FBB64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UKURAN KINERJA SISTEM ANTRIAN</a:t>
            </a:r>
          </a:p>
        </p:txBody>
      </p:sp>
    </p:spTree>
    <p:extLst>
      <p:ext uri="{BB962C8B-B14F-4D97-AF65-F5344CB8AC3E}">
        <p14:creationId xmlns:p14="http://schemas.microsoft.com/office/powerpoint/2010/main" val="38869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0D263F6-E6C5-48B3-912D-C59B83E31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CONTOH II M/M/1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37273D3-C31B-466D-9206-26C63D8F3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00213"/>
            <a:ext cx="7391400" cy="35814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800" u="sng">
                <a:ea typeface="굴림" pitchFamily="50" charset="-127"/>
              </a:rPr>
              <a:t>rata-rata 30 menit</a:t>
            </a:r>
            <a:r>
              <a:rPr lang="en-US" altLang="ko-KR" sz="2800">
                <a:ea typeface="굴림" pitchFamily="50" charset="-127"/>
              </a:rPr>
              <a:t>. Kantor cabang menerima keluhan dari staf mengenai pelayanan terminal tersebut. Dilaporkan bahwa seseorang sering menunggu lebih dari 1 jam untuk menggunakan terminal dan kadang-kadang memakan waktu 1,5 jam untuk menyelesaikan sedikit kalkulasi. Manajer cukup bingung karena statistik menunjukkan bahwa terminal hanya digunakan </a:t>
            </a:r>
            <a:r>
              <a:rPr lang="en-US" altLang="ko-KR" sz="2800" u="sng">
                <a:ea typeface="굴림" pitchFamily="50" charset="-127"/>
              </a:rPr>
              <a:t>rata-rata 5 jam dari 8</a:t>
            </a:r>
            <a:r>
              <a:rPr lang="en-US" altLang="ko-KR" sz="2800">
                <a:ea typeface="굴림" pitchFamily="50" charset="-127"/>
              </a:rPr>
              <a:t>. Tingkat utilisasi ini sepertinya bukan merupakan justifikasi untuk menambah terminal. Apa penjelasan yang dapat diberikan dari teori antrian?	</a:t>
            </a:r>
          </a:p>
        </p:txBody>
      </p:sp>
    </p:spTree>
    <p:extLst>
      <p:ext uri="{BB962C8B-B14F-4D97-AF65-F5344CB8AC3E}">
        <p14:creationId xmlns:p14="http://schemas.microsoft.com/office/powerpoint/2010/main" val="2487777554"/>
      </p:ext>
    </p:extLst>
  </p:cSld>
  <p:clrMapOvr>
    <a:masterClrMapping/>
  </p:clrMapOvr>
  <p:transition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B178131-5DE7-4D23-8C90-971A48DCA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20688"/>
            <a:ext cx="7772400" cy="838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CONTOH II M/M/1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7759852-78EA-4F91-A72E-AFEEA7AC5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89138"/>
            <a:ext cx="7620000" cy="40386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{10 orang / hari}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×</a:t>
            </a:r>
            <a:r>
              <a:rPr lang="en-US" altLang="ko-KR" sz="2800">
                <a:ea typeface="굴림" pitchFamily="50" charset="-127"/>
              </a:rPr>
              <a:t>{1 hari / 8 jam}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×</a:t>
            </a:r>
            <a:r>
              <a:rPr lang="en-US" altLang="ko-KR" sz="2800">
                <a:ea typeface="굴림" pitchFamily="50" charset="-127"/>
              </a:rPr>
              <a:t>{1 jam / 60 min}	</a:t>
            </a:r>
          </a:p>
          <a:p>
            <a:pPr marL="609600" indent="-609600" eaLnBrk="1" hangingPunct="1">
              <a:lnSpc>
                <a:spcPct val="95000"/>
              </a:lnSpc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</a:rPr>
              <a:t>		= 10 orang / 480 min </a:t>
            </a:r>
          </a:p>
          <a:p>
            <a:pPr marL="609600" indent="-609600" eaLnBrk="1" hangingPunct="1">
              <a:lnSpc>
                <a:spcPct val="95000"/>
              </a:lnSpc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</a:rPr>
              <a:t>		= 1 orang / 48 min				 </a:t>
            </a:r>
          </a:p>
          <a:p>
            <a:pPr marL="609600" indent="-609600" eaLnBrk="1" hangingPunct="1">
              <a:lnSpc>
                <a:spcPct val="95000"/>
              </a:lnSpc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  <a:sym typeface="Wingdings" pitchFamily="2" charset="2"/>
              </a:rPr>
              <a:t>	</a:t>
            </a:r>
            <a:r>
              <a:rPr lang="en-US" altLang="ko-KR" sz="2800">
                <a:ea typeface="굴림" pitchFamily="50" charset="-127"/>
              </a:rPr>
              <a:t>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l 	</a:t>
            </a:r>
            <a:r>
              <a:rPr lang="en-US" altLang="ko-KR" sz="2800">
                <a:ea typeface="굴림" pitchFamily="50" charset="-127"/>
              </a:rPr>
              <a:t>= 1 / 48  (orang / min)</a:t>
            </a:r>
          </a:p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 startAt="2"/>
              <a:defRPr/>
            </a:pPr>
            <a:r>
              <a:rPr lang="en-US" altLang="ko-KR" sz="2800">
                <a:ea typeface="굴림" pitchFamily="50" charset="-127"/>
              </a:rPr>
              <a:t>30 menit : 1 orang 				 	  	=  1 (min) : 1/30 (orang)			</a:t>
            </a:r>
          </a:p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800">
                <a:ea typeface="굴림" pitchFamily="50" charset="-127"/>
                <a:sym typeface="Wingdings" pitchFamily="2" charset="2"/>
              </a:rPr>
              <a:t>	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m 	</a:t>
            </a:r>
            <a:r>
              <a:rPr lang="en-US" altLang="ko-KR" sz="2800">
                <a:ea typeface="굴림" pitchFamily="50" charset="-127"/>
              </a:rPr>
              <a:t>= 1 / 30  (person / min)</a:t>
            </a:r>
          </a:p>
          <a:p>
            <a:pPr marL="609600" indent="-6096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 startAt="3"/>
              <a:defRPr/>
            </a:pPr>
            <a:r>
              <a:rPr lang="en-US" altLang="ko-KR" sz="2800">
                <a:solidFill>
                  <a:srgbClr val="FF3300"/>
                </a:solidFill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>
                <a:solidFill>
                  <a:srgbClr val="FF3300"/>
                </a:solidFill>
                <a:ea typeface="굴림" pitchFamily="50" charset="-127"/>
              </a:rPr>
              <a:t> 	= </a:t>
            </a:r>
            <a:r>
              <a:rPr lang="en-US" altLang="ko-KR" sz="2800">
                <a:solidFill>
                  <a:srgbClr val="FF3300"/>
                </a:solidFill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>
                <a:solidFill>
                  <a:srgbClr val="FF3300"/>
                </a:solidFill>
                <a:ea typeface="굴림" pitchFamily="50" charset="-127"/>
              </a:rPr>
              <a:t> / </a:t>
            </a:r>
            <a:r>
              <a:rPr lang="en-US" altLang="ko-KR" sz="2800">
                <a:solidFill>
                  <a:srgbClr val="FF3300"/>
                </a:solidFill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800">
                <a:solidFill>
                  <a:srgbClr val="FF3300"/>
                </a:solidFill>
                <a:ea typeface="굴림" pitchFamily="50" charset="-127"/>
              </a:rPr>
              <a:t> = {1/48} / {1/30} = 30 / 48			= 5 / 8</a:t>
            </a:r>
          </a:p>
        </p:txBody>
      </p:sp>
    </p:spTree>
    <p:extLst>
      <p:ext uri="{BB962C8B-B14F-4D97-AF65-F5344CB8AC3E}">
        <p14:creationId xmlns:p14="http://schemas.microsoft.com/office/powerpoint/2010/main" val="189807271"/>
      </p:ext>
    </p:extLst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6DB0985-0D03-4C41-9E14-6E441E45A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343" y="476672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CONTOH II M/M/1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F18BDBD-8BF8-4FB4-AAB1-CA444EE2E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60575"/>
            <a:ext cx="7543800" cy="3886200"/>
          </a:xfrm>
        </p:spPr>
        <p:txBody>
          <a:bodyPr lIns="92075" tIns="46038" rIns="92075" bIns="46038">
            <a:normAutofit lnSpcReduction="10000"/>
          </a:bodyPr>
          <a:lstStyle/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 dirty="0" err="1">
                <a:ea typeface="굴림" pitchFamily="50" charset="-127"/>
              </a:rPr>
              <a:t>Laju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kedatangan</a:t>
            </a:r>
            <a:r>
              <a:rPr lang="en-US" altLang="ko-KR" sz="2800" dirty="0">
                <a:ea typeface="굴림" pitchFamily="50" charset="-127"/>
              </a:rPr>
              <a:t>							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 dirty="0">
                <a:ea typeface="굴림" pitchFamily="50" charset="-127"/>
              </a:rPr>
              <a:t> = 1 / 48  (</a:t>
            </a:r>
            <a:r>
              <a:rPr lang="en-US" altLang="ko-KR" sz="2800" dirty="0" err="1">
                <a:ea typeface="굴림" pitchFamily="50" charset="-127"/>
              </a:rPr>
              <a:t>pelanggan</a:t>
            </a:r>
            <a:r>
              <a:rPr lang="en-US" altLang="ko-KR" sz="2800" dirty="0">
                <a:ea typeface="굴림" pitchFamily="50" charset="-127"/>
              </a:rPr>
              <a:t> / min)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 dirty="0" err="1">
                <a:ea typeface="굴림" pitchFamily="50" charset="-127"/>
              </a:rPr>
              <a:t>Utilisasi</a:t>
            </a:r>
            <a:r>
              <a:rPr lang="en-US" altLang="ko-KR" sz="2800" dirty="0">
                <a:ea typeface="굴림" pitchFamily="50" charset="-127"/>
              </a:rPr>
              <a:t> server						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 dirty="0">
                <a:ea typeface="굴림" pitchFamily="50" charset="-127"/>
              </a:rPr>
              <a:t> =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800" dirty="0">
                <a:ea typeface="굴림" pitchFamily="50" charset="-127"/>
              </a:rPr>
              <a:t> /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m </a:t>
            </a:r>
            <a:r>
              <a:rPr lang="en-US" altLang="ko-KR" sz="2800" dirty="0">
                <a:ea typeface="굴림" pitchFamily="50" charset="-127"/>
              </a:rPr>
              <a:t>= 5 / 8 = 0.625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 dirty="0" err="1">
                <a:ea typeface="굴림" pitchFamily="50" charset="-127"/>
              </a:rPr>
              <a:t>Probabilitas</a:t>
            </a:r>
            <a:r>
              <a:rPr lang="en-US" altLang="ko-KR" sz="2800" dirty="0">
                <a:ea typeface="굴림" pitchFamily="50" charset="-127"/>
              </a:rPr>
              <a:t> 2 </a:t>
            </a:r>
            <a:r>
              <a:rPr lang="en-US" altLang="ko-KR" sz="2800" dirty="0" err="1">
                <a:ea typeface="굴림" pitchFamily="50" charset="-127"/>
              </a:rPr>
              <a:t>pelanggan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atau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lebih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dalam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sistem</a:t>
            </a:r>
            <a:r>
              <a:rPr lang="en-US" altLang="ko-KR" sz="2800" dirty="0">
                <a:ea typeface="굴림" pitchFamily="50" charset="-127"/>
              </a:rPr>
              <a:t> 		P[N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³ </a:t>
            </a:r>
            <a:r>
              <a:rPr lang="en-US" altLang="ko-KR" sz="2800" dirty="0">
                <a:ea typeface="굴림" pitchFamily="50" charset="-127"/>
              </a:rPr>
              <a:t>2] =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 baseline="30000" dirty="0">
                <a:latin typeface="Symbol" pitchFamily="18" charset="2"/>
                <a:ea typeface="굴림" pitchFamily="50" charset="-127"/>
              </a:rPr>
              <a:t>2</a:t>
            </a:r>
            <a:r>
              <a:rPr lang="en-US" altLang="ko-KR" sz="2800" dirty="0">
                <a:ea typeface="굴림" pitchFamily="50" charset="-127"/>
              </a:rPr>
              <a:t> = 0.391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 dirty="0" err="1">
                <a:ea typeface="굴림" pitchFamily="50" charset="-127"/>
              </a:rPr>
              <a:t>Jumlah</a:t>
            </a:r>
            <a:r>
              <a:rPr lang="en-US" altLang="ko-KR" sz="2800" dirty="0">
                <a:ea typeface="굴림" pitchFamily="50" charset="-127"/>
              </a:rPr>
              <a:t> steady-state rata-rata </a:t>
            </a:r>
            <a:r>
              <a:rPr lang="en-US" altLang="ko-KR" sz="2800" dirty="0" err="1">
                <a:ea typeface="굴림" pitchFamily="50" charset="-127"/>
              </a:rPr>
              <a:t>dalam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sistem</a:t>
            </a:r>
            <a:r>
              <a:rPr lang="en-US" altLang="ko-KR" sz="2800" dirty="0">
                <a:ea typeface="굴림" pitchFamily="50" charset="-127"/>
              </a:rPr>
              <a:t> 			L = E[N] =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r </a:t>
            </a:r>
            <a:r>
              <a:rPr lang="en-US" altLang="ko-KR" sz="2800" dirty="0">
                <a:ea typeface="굴림" pitchFamily="50" charset="-127"/>
              </a:rPr>
              <a:t>/ (1 -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 dirty="0">
                <a:ea typeface="굴림" pitchFamily="50" charset="-127"/>
              </a:rPr>
              <a:t>) = 1.667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 dirty="0">
                <a:ea typeface="굴림" pitchFamily="50" charset="-127"/>
              </a:rPr>
              <a:t>S.D. </a:t>
            </a:r>
            <a:r>
              <a:rPr lang="en-US" altLang="ko-KR" sz="2800" dirty="0" err="1">
                <a:ea typeface="굴림" pitchFamily="50" charset="-127"/>
              </a:rPr>
              <a:t>jumlah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pelanggan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dalam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 err="1">
                <a:ea typeface="굴림" pitchFamily="50" charset="-127"/>
              </a:rPr>
              <a:t>sistem</a:t>
            </a:r>
            <a:r>
              <a:rPr lang="en-US" altLang="ko-KR" sz="2800" dirty="0">
                <a:ea typeface="굴림" pitchFamily="50" charset="-127"/>
              </a:rPr>
              <a:t> 		</a:t>
            </a:r>
            <a:r>
              <a:rPr lang="en-US" altLang="ko-KR" sz="2800" dirty="0" err="1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800" baseline="-25000" dirty="0" err="1">
                <a:ea typeface="굴림" pitchFamily="50" charset="-127"/>
              </a:rPr>
              <a:t>N</a:t>
            </a:r>
            <a:r>
              <a:rPr lang="en-US" altLang="ko-KR" sz="2800" dirty="0">
                <a:ea typeface="굴림" pitchFamily="50" charset="-127"/>
              </a:rPr>
              <a:t> = sqrt(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 dirty="0">
                <a:ea typeface="굴림" pitchFamily="50" charset="-127"/>
              </a:rPr>
              <a:t>) / (1 -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 dirty="0">
                <a:ea typeface="굴림" pitchFamily="50" charset="-127"/>
              </a:rPr>
              <a:t>) = 2.108</a:t>
            </a:r>
          </a:p>
        </p:txBody>
      </p:sp>
    </p:spTree>
    <p:extLst>
      <p:ext uri="{BB962C8B-B14F-4D97-AF65-F5344CB8AC3E}">
        <p14:creationId xmlns:p14="http://schemas.microsoft.com/office/powerpoint/2010/main" val="1220653446"/>
      </p:ext>
    </p:extLst>
  </p:cSld>
  <p:clrMapOvr>
    <a:masterClrMapping/>
  </p:clrMapOvr>
  <p:transition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36F4191-59F5-48B1-B400-B24172F4B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CONTOH II M/M/1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666B297-BACE-4CAD-BAD5-4489DDA5B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44675"/>
            <a:ext cx="7924800" cy="4114800"/>
          </a:xfrm>
        </p:spPr>
        <p:txBody>
          <a:bodyPr lIns="92075" tIns="46038" rIns="92075" bIns="46038">
            <a:normAutofit lnSpcReduction="10000"/>
          </a:bodyPr>
          <a:lstStyle/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Waktu rata-rata pelanggan berada dalam sistem 		W = E[w] = E[s] / (1 -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>
                <a:ea typeface="굴림" pitchFamily="50" charset="-127"/>
              </a:rPr>
              <a:t>) = 80 (min)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S.D. waktu pelanggan berada di sistem			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800" baseline="-25000">
                <a:ea typeface="굴림" pitchFamily="50" charset="-127"/>
              </a:rPr>
              <a:t>w</a:t>
            </a:r>
            <a:r>
              <a:rPr lang="en-US" altLang="ko-KR" sz="2800">
                <a:ea typeface="굴림" pitchFamily="50" charset="-127"/>
              </a:rPr>
              <a:t> = E[w] = 80 (min)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Jumlah steady-state pelanggan rata-rata dalam antrian 		N</a:t>
            </a:r>
            <a:r>
              <a:rPr lang="en-US" altLang="ko-KR" sz="2800" baseline="-25000">
                <a:ea typeface="굴림" pitchFamily="50" charset="-127"/>
              </a:rPr>
              <a:t>q</a:t>
            </a:r>
            <a:r>
              <a:rPr lang="en-US" altLang="ko-KR" sz="2800">
                <a:ea typeface="굴림" pitchFamily="50" charset="-127"/>
              </a:rPr>
              <a:t> =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 baseline="30000">
                <a:latin typeface="Symbol" pitchFamily="18" charset="2"/>
                <a:ea typeface="굴림" pitchFamily="50" charset="-127"/>
              </a:rPr>
              <a:t>2</a:t>
            </a:r>
            <a:r>
              <a:rPr lang="en-US" altLang="ko-KR" sz="2800">
                <a:ea typeface="굴림" pitchFamily="50" charset="-127"/>
              </a:rPr>
              <a:t> / (1 -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>
                <a:ea typeface="굴림" pitchFamily="50" charset="-127"/>
              </a:rPr>
              <a:t>) = 1.04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Panjang antrian steady-state rata-rata dari sistem yang tidak kosong (nonempty) 			E[N</a:t>
            </a:r>
            <a:r>
              <a:rPr lang="en-US" altLang="ko-KR" sz="2800" baseline="-25000">
                <a:ea typeface="굴림" pitchFamily="50" charset="-127"/>
              </a:rPr>
              <a:t>q</a:t>
            </a:r>
            <a:r>
              <a:rPr lang="en-US" altLang="ko-KR" sz="2800">
                <a:ea typeface="굴림" pitchFamily="50" charset="-127"/>
              </a:rPr>
              <a:t> | N</a:t>
            </a:r>
            <a:r>
              <a:rPr lang="en-US" altLang="ko-KR" sz="2800" baseline="-25000">
                <a:ea typeface="굴림" pitchFamily="50" charset="-127"/>
              </a:rPr>
              <a:t>q</a:t>
            </a:r>
            <a:r>
              <a:rPr lang="en-US" altLang="ko-KR" sz="2800">
                <a:ea typeface="굴림" pitchFamily="50" charset="-127"/>
              </a:rPr>
              <a:t> &gt; 0] = 1 / (1 -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>
                <a:ea typeface="굴림" pitchFamily="50" charset="-127"/>
              </a:rPr>
              <a:t>) = 2.67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Waktu rata-rata dalam antrian 					W</a:t>
            </a:r>
            <a:r>
              <a:rPr lang="en-US" altLang="ko-KR" sz="2800" baseline="-25000">
                <a:ea typeface="굴림" pitchFamily="50" charset="-127"/>
              </a:rPr>
              <a:t>q</a:t>
            </a:r>
            <a:r>
              <a:rPr lang="en-US" altLang="ko-KR" sz="2800">
                <a:ea typeface="굴림" pitchFamily="50" charset="-127"/>
              </a:rPr>
              <a:t> = E[q] =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r×</a:t>
            </a:r>
            <a:r>
              <a:rPr lang="en-US" altLang="ko-KR" sz="2800">
                <a:ea typeface="굴림" pitchFamily="50" charset="-127"/>
              </a:rPr>
              <a:t>E[s] / (1 -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>
                <a:ea typeface="굴림" pitchFamily="50" charset="-127"/>
              </a:rPr>
              <a:t>) = 50 (min)</a:t>
            </a:r>
          </a:p>
        </p:txBody>
      </p:sp>
    </p:spTree>
    <p:extLst>
      <p:ext uri="{BB962C8B-B14F-4D97-AF65-F5344CB8AC3E}">
        <p14:creationId xmlns:p14="http://schemas.microsoft.com/office/powerpoint/2010/main" val="1674203738"/>
      </p:ext>
    </p:extLst>
  </p:cSld>
  <p:clrMapOvr>
    <a:masterClrMapping/>
  </p:clrMapOvr>
  <p:transition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A69A283-4A19-4C1E-B645-D49BD019D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354013"/>
            <a:ext cx="8070850" cy="990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CONTOH II M/M/1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C69CAD0-8DC2-45C0-99A6-04BB12ED9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2514600"/>
            <a:ext cx="7162800" cy="3733800"/>
          </a:xfrm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Waktu rata-rata di antrian untuk orang yang harus menunggu saja 				E[q | q &gt; 0] = E[w] = 80 (min)</a:t>
            </a: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endParaRPr lang="en-US" altLang="ko-KR" sz="2800">
              <a:ea typeface="굴림" pitchFamily="50" charset="-127"/>
            </a:endParaRPr>
          </a:p>
          <a:p>
            <a:pPr marL="609600" indent="-609600" eaLnBrk="1" hangingPunct="1">
              <a:lnSpc>
                <a:spcPct val="8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800">
                <a:ea typeface="굴림" pitchFamily="50" charset="-127"/>
              </a:rPr>
              <a:t>Persentil 90 dari waktu menunggu 				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800" baseline="-25000">
                <a:ea typeface="굴림" pitchFamily="50" charset="-127"/>
              </a:rPr>
              <a:t>q</a:t>
            </a:r>
            <a:r>
              <a:rPr lang="en-US" altLang="ko-KR" sz="2800">
                <a:ea typeface="굴림" pitchFamily="50" charset="-127"/>
              </a:rPr>
              <a:t>(90) = E[w] ln (10 </a:t>
            </a:r>
            <a:r>
              <a:rPr lang="en-US" altLang="ko-KR" sz="280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>
                <a:ea typeface="굴림" pitchFamily="50" charset="-127"/>
              </a:rPr>
              <a:t>)					 = 80 * 1.8326					 = 146.6 (min)</a:t>
            </a:r>
          </a:p>
        </p:txBody>
      </p:sp>
    </p:spTree>
    <p:extLst>
      <p:ext uri="{BB962C8B-B14F-4D97-AF65-F5344CB8AC3E}">
        <p14:creationId xmlns:p14="http://schemas.microsoft.com/office/powerpoint/2010/main" val="765019860"/>
      </p:ext>
    </p:extLst>
  </p:cSld>
  <p:clrMapOvr>
    <a:masterClrMapping/>
  </p:clrMapOvr>
  <p:transition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3" b="-1567"/>
          <a:stretch/>
        </p:blipFill>
        <p:spPr>
          <a:xfrm>
            <a:off x="3682400" y="2514600"/>
            <a:ext cx="1885528" cy="157497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35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Jaringan dan Teknik Penyambungan Telekomunikasi|S1 TT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2">
            <a:extLst>
              <a:ext uri="{FF2B5EF4-FFF2-40B4-BE49-F238E27FC236}">
                <a16:creationId xmlns:a16="http://schemas.microsoft.com/office/drawing/2014/main" id="{C2098E97-74ED-4FEE-8A68-AAE36CB98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845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b) </a:t>
            </a:r>
            <a:r>
              <a:rPr lang="en-US" altLang="en-US" sz="2000" b="1">
                <a:latin typeface="Verdana" panose="020B0604030504040204" pitchFamily="34" charset="0"/>
              </a:rPr>
              <a:t>Waktu Tunggu Rata-rata Keadaan Tunak</a:t>
            </a:r>
            <a:r>
              <a:rPr lang="en-US" altLang="en-US" sz="2000">
                <a:latin typeface="Verdana" panose="020B0604030504040204" pitchFamily="34" charset="0"/>
              </a:rPr>
              <a:t>:</a:t>
            </a:r>
          </a:p>
        </p:txBody>
      </p:sp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20C02206-7030-4539-ADD4-1E3AF737A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96003"/>
              </p:ext>
            </p:extLst>
          </p:nvPr>
        </p:nvGraphicFramePr>
        <p:xfrm>
          <a:off x="2947988" y="1143000"/>
          <a:ext cx="26384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1422400" imgH="584200" progId="Equation.3">
                  <p:embed/>
                </p:oleObj>
              </mc:Choice>
              <mc:Fallback>
                <p:oleObj name="Equation" r:id="rId3" imgW="1422400" imgH="584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1143000"/>
                        <a:ext cx="2638425" cy="1082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4">
            <a:extLst>
              <a:ext uri="{FF2B5EF4-FFF2-40B4-BE49-F238E27FC236}">
                <a16:creationId xmlns:a16="http://schemas.microsoft.com/office/drawing/2014/main" id="{25A3BFB6-7FAD-4BF2-AB0D-66741E73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c) </a:t>
            </a:r>
            <a:r>
              <a:rPr lang="en-US" altLang="en-US" sz="2000" b="1">
                <a:latin typeface="Verdana" panose="020B0604030504040204" pitchFamily="34" charset="0"/>
              </a:rPr>
              <a:t>Jumlah Paket Rata-rata Terhadap Waktu Dalam Antrian pada Keadaan Tunak</a:t>
            </a:r>
            <a:r>
              <a:rPr lang="en-US" altLang="en-US" sz="2000">
                <a:latin typeface="Verdana" panose="020B0604030504040204" pitchFamily="34" charset="0"/>
              </a:rPr>
              <a:t>:</a:t>
            </a:r>
          </a:p>
        </p:txBody>
      </p:sp>
      <p:graphicFrame>
        <p:nvGraphicFramePr>
          <p:cNvPr id="24579" name="Object 5">
            <a:extLst>
              <a:ext uri="{FF2B5EF4-FFF2-40B4-BE49-F238E27FC236}">
                <a16:creationId xmlns:a16="http://schemas.microsoft.com/office/drawing/2014/main" id="{BA29848A-91ED-4C18-B758-923E1A187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94684"/>
              </p:ext>
            </p:extLst>
          </p:nvPr>
        </p:nvGraphicFramePr>
        <p:xfrm>
          <a:off x="5003800" y="2708275"/>
          <a:ext cx="2968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1600200" imgH="622300" progId="Equation.3">
                  <p:embed/>
                </p:oleObj>
              </mc:Choice>
              <mc:Fallback>
                <p:oleObj name="Equation" r:id="rId5" imgW="1600200" imgH="622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08275"/>
                        <a:ext cx="2968625" cy="1152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6">
            <a:extLst>
              <a:ext uri="{FF2B5EF4-FFF2-40B4-BE49-F238E27FC236}">
                <a16:creationId xmlns:a16="http://schemas.microsoft.com/office/drawing/2014/main" id="{F297E8C7-CA4F-4D52-AD5B-6A9C8A0A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c) </a:t>
            </a:r>
            <a:r>
              <a:rPr lang="en-US" altLang="en-US" sz="2000" b="1">
                <a:latin typeface="Verdana" panose="020B0604030504040204" pitchFamily="34" charset="0"/>
              </a:rPr>
              <a:t>Jumlah Paket Rata-rata Terhadap Waktu Dalam Sistem pada Keadaan Tunak</a:t>
            </a:r>
            <a:r>
              <a:rPr lang="en-US" altLang="en-US" sz="2000">
                <a:latin typeface="Verdana" panose="020B0604030504040204" pitchFamily="34" charset="0"/>
              </a:rPr>
              <a:t>:</a:t>
            </a:r>
          </a:p>
        </p:txBody>
      </p:sp>
      <p:graphicFrame>
        <p:nvGraphicFramePr>
          <p:cNvPr id="24580" name="Object 7">
            <a:extLst>
              <a:ext uri="{FF2B5EF4-FFF2-40B4-BE49-F238E27FC236}">
                <a16:creationId xmlns:a16="http://schemas.microsoft.com/office/drawing/2014/main" id="{E7B3BAFE-0D6D-4088-9A23-66D465C28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05488"/>
              </p:ext>
            </p:extLst>
          </p:nvPr>
        </p:nvGraphicFramePr>
        <p:xfrm>
          <a:off x="4067175" y="4292600"/>
          <a:ext cx="2921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7" imgW="1574800" imgH="622300" progId="Equation.3">
                  <p:embed/>
                </p:oleObj>
              </mc:Choice>
              <mc:Fallback>
                <p:oleObj name="Equation" r:id="rId7" imgW="1574800" imgH="622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292600"/>
                        <a:ext cx="2921000" cy="1152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8">
            <a:extLst>
              <a:ext uri="{FF2B5EF4-FFF2-40B4-BE49-F238E27FC236}">
                <a16:creationId xmlns:a16="http://schemas.microsoft.com/office/drawing/2014/main" id="{9C178E71-6DFD-434C-8794-CA5338F1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688"/>
            <a:ext cx="8740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 Perhatikan bahwa pada semua kasus, </a:t>
            </a:r>
            <a:r>
              <a:rPr lang="en-US" altLang="en-US" sz="2000" i="1">
                <a:latin typeface="Symbol" panose="05050102010706020507" pitchFamily="18" charset="2"/>
              </a:rPr>
              <a:t>r</a:t>
            </a:r>
            <a:r>
              <a:rPr lang="en-US" altLang="en-US" sz="2000" i="1">
                <a:latin typeface="Times" panose="02020603050405020304" pitchFamily="18" charset="0"/>
              </a:rPr>
              <a:t> &lt; 1</a:t>
            </a:r>
            <a:r>
              <a:rPr lang="en-US" altLang="en-US" sz="2000">
                <a:latin typeface="Verdana" panose="020B0604030504040204" pitchFamily="34" charset="0"/>
              </a:rPr>
              <a:t> adalah syarat perlu agar limit memiliki nilai (jumlah rata-rata kedatangan harus kurang dari jumlah rata-rata keberangkatan yang mungkin)</a:t>
            </a:r>
          </a:p>
        </p:txBody>
      </p:sp>
    </p:spTree>
    <p:extLst>
      <p:ext uri="{BB962C8B-B14F-4D97-AF65-F5344CB8AC3E}">
        <p14:creationId xmlns:p14="http://schemas.microsoft.com/office/powerpoint/2010/main" val="218309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7142DF9-496C-4B87-AD37-10E926121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RUMUS TUNGGU ERLANG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E26C0C2-A90C-42C3-A55E-0801556D7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350963"/>
            <a:ext cx="8639175" cy="4968875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000" dirty="0" err="1"/>
              <a:t>Probabilitas</a:t>
            </a:r>
            <a:r>
              <a:rPr lang="en-US" sz="2000" dirty="0"/>
              <a:t> P(0)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normal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kedatangan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random (Poisson),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probabilitas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bahwa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suatu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panggilan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datang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menunggu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pelayan</a:t>
            </a:r>
            <a:r>
              <a:rPr lang="en-US" sz="2000" dirty="0"/>
              <a:t> </a:t>
            </a:r>
            <a:r>
              <a:rPr lang="en-US" sz="2000" dirty="0" err="1"/>
              <a:t>sibuk</a:t>
            </a:r>
            <a:r>
              <a:rPr lang="en-US" sz="2000" dirty="0"/>
              <a:t>, </a:t>
            </a:r>
            <a:r>
              <a:rPr lang="en-US" sz="2000" dirty="0" err="1"/>
              <a:t>jadi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D(N,A) =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</p:txBody>
      </p:sp>
      <p:graphicFrame>
        <p:nvGraphicFramePr>
          <p:cNvPr id="25602" name="Object 4">
            <a:extLst>
              <a:ext uri="{FF2B5EF4-FFF2-40B4-BE49-F238E27FC236}">
                <a16:creationId xmlns:a16="http://schemas.microsoft.com/office/drawing/2014/main" id="{C2F629AD-EED3-403F-9CCC-4FC06077B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45329"/>
              </p:ext>
            </p:extLst>
          </p:nvPr>
        </p:nvGraphicFramePr>
        <p:xfrm>
          <a:off x="3638550" y="1784350"/>
          <a:ext cx="29495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3" imgW="2603500" imgH="1193800" progId="Equation.3">
                  <p:embed/>
                </p:oleObj>
              </mc:Choice>
              <mc:Fallback>
                <p:oleObj name="Equation" r:id="rId3" imgW="2603500" imgH="119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784350"/>
                        <a:ext cx="2949575" cy="1352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>
            <a:extLst>
              <a:ext uri="{FF2B5EF4-FFF2-40B4-BE49-F238E27FC236}">
                <a16:creationId xmlns:a16="http://schemas.microsoft.com/office/drawing/2014/main" id="{2F7D118D-E028-4657-9BA8-4628D2884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469877"/>
              </p:ext>
            </p:extLst>
          </p:nvPr>
        </p:nvGraphicFramePr>
        <p:xfrm>
          <a:off x="2339975" y="4221163"/>
          <a:ext cx="4103688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5" imgW="3670300" imgH="1193800" progId="Equation.3">
                  <p:embed/>
                </p:oleObj>
              </mc:Choice>
              <mc:Fallback>
                <p:oleObj name="Equation" r:id="rId5" imgW="3670300" imgH="1193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1163"/>
                        <a:ext cx="4103688" cy="1335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>
            <a:extLst>
              <a:ext uri="{FF2B5EF4-FFF2-40B4-BE49-F238E27FC236}">
                <a16:creationId xmlns:a16="http://schemas.microsoft.com/office/drawing/2014/main" id="{77464C81-4473-4DEC-851D-D204C4BED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81391"/>
              </p:ext>
            </p:extLst>
          </p:nvPr>
        </p:nvGraphicFramePr>
        <p:xfrm>
          <a:off x="6643688" y="4508500"/>
          <a:ext cx="2500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7" imgW="2082800" imgH="419100" progId="Equation.3">
                  <p:embed/>
                </p:oleObj>
              </mc:Choice>
              <mc:Fallback>
                <p:oleObj name="Equation" r:id="rId7" imgW="2082800" imgH="419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508500"/>
                        <a:ext cx="2500312" cy="501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27">
            <a:extLst>
              <a:ext uri="{FF2B5EF4-FFF2-40B4-BE49-F238E27FC236}">
                <a16:creationId xmlns:a16="http://schemas.microsoft.com/office/drawing/2014/main" id="{72C1DC25-59A9-44CA-A737-8014BEEA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589588"/>
            <a:ext cx="71294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D(</a:t>
            </a:r>
            <a:r>
              <a:rPr lang="id-ID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N,</a:t>
            </a: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A)= P(t&gt;0) = RN/[A(N-A+R)]</a:t>
            </a:r>
          </a:p>
        </p:txBody>
      </p:sp>
    </p:spTree>
    <p:extLst>
      <p:ext uri="{BB962C8B-B14F-4D97-AF65-F5344CB8AC3E}">
        <p14:creationId xmlns:p14="http://schemas.microsoft.com/office/powerpoint/2010/main" val="25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CA91CE8-442C-4EF8-9D09-58CB12EB6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RUMUS TUNGGU ERLANG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BD88E83-C3FB-43CB-AF4C-47BCE48AC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Tabel B(N,A) ada, jadi D(N,A) dapat dihitung secara mudah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Jumlah pelanggan (panggilan) rata-rata yang antri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Waktu rata-rata pelanggan dalam antrian (sebelum dilayani) untuk semua panggilan termasuk yang tak menunggu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C88CD842-0CA7-4B37-BBE8-58ABD5493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44474"/>
              </p:ext>
            </p:extLst>
          </p:nvPr>
        </p:nvGraphicFramePr>
        <p:xfrm>
          <a:off x="3198813" y="2636838"/>
          <a:ext cx="2886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1981200" imgH="584200" progId="Equation.3">
                  <p:embed/>
                </p:oleObj>
              </mc:Choice>
              <mc:Fallback>
                <p:oleObj name="Equation" r:id="rId3" imgW="1981200" imgH="584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636838"/>
                        <a:ext cx="2886075" cy="850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>
            <a:extLst>
              <a:ext uri="{FF2B5EF4-FFF2-40B4-BE49-F238E27FC236}">
                <a16:creationId xmlns:a16="http://schemas.microsoft.com/office/drawing/2014/main" id="{76E5639C-2946-4734-B6DD-B6991C67E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325793"/>
              </p:ext>
            </p:extLst>
          </p:nvPr>
        </p:nvGraphicFramePr>
        <p:xfrm>
          <a:off x="3419475" y="6065838"/>
          <a:ext cx="22320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5" imgW="1930400" imgH="584200" progId="Equation.3">
                  <p:embed/>
                </p:oleObj>
              </mc:Choice>
              <mc:Fallback>
                <p:oleObj name="Equation" r:id="rId5" imgW="1930400" imgH="584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065838"/>
                        <a:ext cx="2232025" cy="676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82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DA3B5C5-099E-4C71-B2EB-604FE0AC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HASIL LAIN RUMUS TUNGGU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165D6B-346E-4D60-9527-DC94D8228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511968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err="1"/>
              <a:t>Waktu</a:t>
            </a:r>
            <a:r>
              <a:rPr lang="en-US" sz="2000" dirty="0"/>
              <a:t> rata-rata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antrian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yang </a:t>
            </a:r>
            <a:r>
              <a:rPr lang="en-US" sz="2000" dirty="0" err="1"/>
              <a:t>menunggu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Waktu</a:t>
            </a:r>
            <a:r>
              <a:rPr lang="en-US" sz="2000" dirty="0"/>
              <a:t> rata-rata </a:t>
            </a:r>
            <a:r>
              <a:rPr lang="en-US" sz="2000" dirty="0" err="1"/>
              <a:t>lamanya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(</a:t>
            </a:r>
            <a:r>
              <a:rPr lang="en-US" sz="2000" dirty="0" err="1"/>
              <a:t>panggilan</a:t>
            </a:r>
            <a:r>
              <a:rPr lang="en-US" sz="2000" dirty="0"/>
              <a:t>)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Jumlah</a:t>
            </a:r>
            <a:r>
              <a:rPr lang="en-US" sz="2000" dirty="0"/>
              <a:t> rata-rata </a:t>
            </a:r>
            <a:r>
              <a:rPr lang="en-US" sz="2000" dirty="0" err="1"/>
              <a:t>pelanggan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punya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tunggu</a:t>
            </a:r>
            <a:r>
              <a:rPr lang="en-US" sz="2000" dirty="0"/>
              <a:t> T </a:t>
            </a:r>
            <a:r>
              <a:rPr lang="en-US" sz="2000" dirty="0" err="1"/>
              <a:t>melebihi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t</a:t>
            </a:r>
          </a:p>
          <a:p>
            <a:pPr lvl="1" eaLnBrk="1" hangingPunct="1">
              <a:defRPr/>
            </a:pPr>
            <a:r>
              <a:rPr lang="en-US" sz="2000" dirty="0" err="1"/>
              <a:t>Prob</a:t>
            </a:r>
            <a:r>
              <a:rPr lang="en-US" sz="2000" dirty="0"/>
              <a:t>(T&gt;t) = D(N,A).e</a:t>
            </a:r>
            <a:r>
              <a:rPr lang="en-US" sz="2000" baseline="30000" dirty="0"/>
              <a:t>-(N-A)t/h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Rumus</a:t>
            </a:r>
            <a:r>
              <a:rPr lang="en-US" sz="2000" dirty="0"/>
              <a:t> Little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err="1"/>
              <a:t>Penurunan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Little </a:t>
            </a:r>
            <a:r>
              <a:rPr lang="en-US" sz="2000" dirty="0" err="1"/>
              <a:t>diawali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(t), (t), </a:t>
            </a:r>
            <a:r>
              <a:rPr lang="en-US" sz="2000" dirty="0" err="1">
                <a:sym typeface="Symbol" pitchFamily="18" charset="2"/>
              </a:rPr>
              <a:t>dan</a:t>
            </a:r>
            <a:r>
              <a:rPr lang="en-US" sz="2000" dirty="0">
                <a:sym typeface="Symbol" pitchFamily="18" charset="2"/>
              </a:rPr>
              <a:t> (t)</a:t>
            </a:r>
          </a:p>
        </p:txBody>
      </p:sp>
      <p:graphicFrame>
        <p:nvGraphicFramePr>
          <p:cNvPr id="27650" name="Object 5">
            <a:extLst>
              <a:ext uri="{FF2B5EF4-FFF2-40B4-BE49-F238E27FC236}">
                <a16:creationId xmlns:a16="http://schemas.microsoft.com/office/drawing/2014/main" id="{B9551E42-55AF-4066-BC14-248A3E8A7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233976"/>
              </p:ext>
            </p:extLst>
          </p:nvPr>
        </p:nvGraphicFramePr>
        <p:xfrm>
          <a:off x="2771775" y="1844675"/>
          <a:ext cx="16557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3" imgW="1129810" imgH="583947" progId="Equation.3">
                  <p:embed/>
                </p:oleObj>
              </mc:Choice>
              <mc:Fallback>
                <p:oleObj name="Equation" r:id="rId3" imgW="1129810" imgH="58394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4675"/>
                        <a:ext cx="1655763" cy="855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>
            <a:extLst>
              <a:ext uri="{FF2B5EF4-FFF2-40B4-BE49-F238E27FC236}">
                <a16:creationId xmlns:a16="http://schemas.microsoft.com/office/drawing/2014/main" id="{19A1BB91-BEE5-4E8F-A084-72D6CD205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688922"/>
              </p:ext>
            </p:extLst>
          </p:nvPr>
        </p:nvGraphicFramePr>
        <p:xfrm>
          <a:off x="5219700" y="3141663"/>
          <a:ext cx="12954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5" imgW="927100" imgH="330200" progId="Equation.3">
                  <p:embed/>
                </p:oleObj>
              </mc:Choice>
              <mc:Fallback>
                <p:oleObj name="Equation" r:id="rId5" imgW="927100" imgH="330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141663"/>
                        <a:ext cx="1295400" cy="4619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7">
            <a:extLst>
              <a:ext uri="{FF2B5EF4-FFF2-40B4-BE49-F238E27FC236}">
                <a16:creationId xmlns:a16="http://schemas.microsoft.com/office/drawing/2014/main" id="{B606511F-883D-4133-9BE4-B99D6DD65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914855"/>
              </p:ext>
            </p:extLst>
          </p:nvPr>
        </p:nvGraphicFramePr>
        <p:xfrm>
          <a:off x="3779838" y="3933825"/>
          <a:ext cx="25923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7" imgW="2362200" imgH="584200" progId="Equation.3">
                  <p:embed/>
                </p:oleObj>
              </mc:Choice>
              <mc:Fallback>
                <p:oleObj name="Equation" r:id="rId7" imgW="2362200" imgH="584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933825"/>
                        <a:ext cx="2592387" cy="641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>
            <a:extLst>
              <a:ext uri="{FF2B5EF4-FFF2-40B4-BE49-F238E27FC236}">
                <a16:creationId xmlns:a16="http://schemas.microsoft.com/office/drawing/2014/main" id="{66B88291-6E0A-4631-8D36-E8B1E9E71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12656"/>
              </p:ext>
            </p:extLst>
          </p:nvPr>
        </p:nvGraphicFramePr>
        <p:xfrm>
          <a:off x="2484438" y="5445125"/>
          <a:ext cx="1095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9" imgW="710891" imgH="241195" progId="Equation.3">
                  <p:embed/>
                </p:oleObj>
              </mc:Choice>
              <mc:Fallback>
                <p:oleObj name="Equation" r:id="rId9" imgW="710891" imgH="241195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109537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29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D83C089-01E0-4E47-BF6E-A1437F83C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WAKTU RESPON VS. KEDATANGAN</a:t>
            </a:r>
          </a:p>
        </p:txBody>
      </p:sp>
      <p:graphicFrame>
        <p:nvGraphicFramePr>
          <p:cNvPr id="28674" name="Object 3">
            <a:extLst>
              <a:ext uri="{FF2B5EF4-FFF2-40B4-BE49-F238E27FC236}">
                <a16:creationId xmlns:a16="http://schemas.microsoft.com/office/drawing/2014/main" id="{8AEC7E97-EE43-4577-99E8-010C4A9A2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03788"/>
              </p:ext>
            </p:extLst>
          </p:nvPr>
        </p:nvGraphicFramePr>
        <p:xfrm>
          <a:off x="3276600" y="5562600"/>
          <a:ext cx="24384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533169" imgH="241195" progId="Equation.3">
                  <p:embed/>
                </p:oleObj>
              </mc:Choice>
              <mc:Fallback>
                <p:oleObj name="Equation" r:id="rId3" imgW="533169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2438400" cy="1103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DAE88C00-9516-4101-A524-0C52667B9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05000"/>
          <a:ext cx="678180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Chart" r:id="rId5" imgW="4470840" imgH="2473920" progId="Excel.Chart.8">
                  <p:embed/>
                </p:oleObj>
              </mc:Choice>
              <mc:Fallback>
                <p:oleObj name="Chart" r:id="rId5" imgW="4470840" imgH="2473920" progId="Excel.Char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78180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44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435BB42-5C30-4AD7-86C0-F4B34F195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DAERAH STABIL </a:t>
            </a:r>
          </a:p>
        </p:txBody>
      </p:sp>
      <p:graphicFrame>
        <p:nvGraphicFramePr>
          <p:cNvPr id="29698" name="Object 3">
            <a:extLst>
              <a:ext uri="{FF2B5EF4-FFF2-40B4-BE49-F238E27FC236}">
                <a16:creationId xmlns:a16="http://schemas.microsoft.com/office/drawing/2014/main" id="{2E84EC82-D8F6-4BB4-A661-72E77D7E5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05000"/>
          <a:ext cx="7391400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Chart" r:id="rId3" imgW="4470840" imgH="2473920" progId="Excel.Chart.8">
                  <p:embed/>
                </p:oleObj>
              </mc:Choice>
              <mc:Fallback>
                <p:oleObj name="Chart" r:id="rId3" imgW="4470840" imgH="2473920" progId="Excel.Char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7391400" cy="407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Line 4">
            <a:extLst>
              <a:ext uri="{FF2B5EF4-FFF2-40B4-BE49-F238E27FC236}">
                <a16:creationId xmlns:a16="http://schemas.microsoft.com/office/drawing/2014/main" id="{EB671648-464A-455C-B0E3-ECF30A20F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343400"/>
            <a:ext cx="45720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9703" name="Text Box 5">
            <a:extLst>
              <a:ext uri="{FF2B5EF4-FFF2-40B4-BE49-F238E27FC236}">
                <a16:creationId xmlns:a16="http://schemas.microsoft.com/office/drawing/2014/main" id="{FFAB7689-A3B2-44E7-B170-0E289955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0"/>
            <a:ext cx="1862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linear region</a:t>
            </a:r>
          </a:p>
        </p:txBody>
      </p:sp>
      <p:sp>
        <p:nvSpPr>
          <p:cNvPr id="29704" name="Line 6">
            <a:extLst>
              <a:ext uri="{FF2B5EF4-FFF2-40B4-BE49-F238E27FC236}">
                <a16:creationId xmlns:a16="http://schemas.microsoft.com/office/drawing/2014/main" id="{0B694537-729E-4A83-B514-944FC0195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3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9004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299</TotalTime>
  <Words>2064</Words>
  <Application>Microsoft Office PowerPoint</Application>
  <PresentationFormat>On-screen Show (4:3)</PresentationFormat>
  <Paragraphs>224</Paragraphs>
  <Slides>35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Monotype Sorts</vt:lpstr>
      <vt:lpstr>Symbol</vt:lpstr>
      <vt:lpstr>Tahoma</vt:lpstr>
      <vt:lpstr>Times</vt:lpstr>
      <vt:lpstr>Times New Roman</vt:lpstr>
      <vt:lpstr>Verdana</vt:lpstr>
      <vt:lpstr>Wingdings</vt:lpstr>
      <vt:lpstr>Theme TekDig</vt:lpstr>
      <vt:lpstr>Equation</vt:lpstr>
      <vt:lpstr>Chart</vt:lpstr>
      <vt:lpstr>Worksheet</vt:lpstr>
      <vt:lpstr>Sistem Tunggu 1: Distribusi Antrian dan M/M/1</vt:lpstr>
      <vt:lpstr>TEORI ANTRIAN UNTUK JARINGAN </vt:lpstr>
      <vt:lpstr>PowerPoint Presentation</vt:lpstr>
      <vt:lpstr>PowerPoint Presentation</vt:lpstr>
      <vt:lpstr>RUMUS TUNGGU ERLANG</vt:lpstr>
      <vt:lpstr>RUMUS TUNGGU ERLANG</vt:lpstr>
      <vt:lpstr>HASIL LAIN RUMUS TUNGGU</vt:lpstr>
      <vt:lpstr>WAKTU RESPON VS. KEDATANGAN</vt:lpstr>
      <vt:lpstr>DAERAH STABIL </vt:lpstr>
      <vt:lpstr>PowerPoint Presentation</vt:lpstr>
      <vt:lpstr>CONTOH EMPIRIK</vt:lpstr>
      <vt:lpstr>CONTOH</vt:lpstr>
      <vt:lpstr>BEBERAPA RUMUS BENTUK LAIN</vt:lpstr>
      <vt:lpstr>ANTRIAN MELEBIHI HARGA TERTENTU</vt:lpstr>
      <vt:lpstr>CONTOH SOAL</vt:lpstr>
      <vt:lpstr>CONTOH</vt:lpstr>
      <vt:lpstr>CONTOH</vt:lpstr>
      <vt:lpstr>CONTOH</vt:lpstr>
      <vt:lpstr>PowerPoint Presentation</vt:lpstr>
      <vt:lpstr>CONTOH</vt:lpstr>
      <vt:lpstr>PowerPoint Presentation</vt:lpstr>
      <vt:lpstr>PowerPoint Presentation</vt:lpstr>
      <vt:lpstr>PowerPoint Presentation</vt:lpstr>
      <vt:lpstr>PowerPoint Presentation</vt:lpstr>
      <vt:lpstr>CONTOH I M/M/1</vt:lpstr>
      <vt:lpstr>CONTOH I M/M/1</vt:lpstr>
      <vt:lpstr>CONTOH I M/M/1</vt:lpstr>
      <vt:lpstr>CONTOH I M/M/1</vt:lpstr>
      <vt:lpstr>CONTOH II M/M/1</vt:lpstr>
      <vt:lpstr>CONTOH II M/M/1</vt:lpstr>
      <vt:lpstr>CONTOH II M/M/1</vt:lpstr>
      <vt:lpstr>CONTOH II M/M/1</vt:lpstr>
      <vt:lpstr>CONTOH II M/M/1</vt:lpstr>
      <vt:lpstr>CONTOH II M/M/1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29</cp:revision>
  <dcterms:created xsi:type="dcterms:W3CDTF">2016-08-16T08:15:10Z</dcterms:created>
  <dcterms:modified xsi:type="dcterms:W3CDTF">2020-09-03T10:07:30Z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847491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