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9" r:id="rId2"/>
    <p:sldId id="298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265" r:id="rId4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32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087D590A-677C-490E-8A6F-CD548371A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33DCD8-0622-49A2-B415-200DF1884E2F}" type="slidenum">
              <a:rPr lang="en-US" altLang="id-ID">
                <a:latin typeface="Arial" panose="020B0604020202020204" pitchFamily="34" charset="0"/>
              </a:rPr>
              <a:pPr/>
              <a:t>25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AC5C2B1-F2CC-43DE-A8B5-C34820CE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783FBA7-C450-48FC-9712-C2351B13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4</a:t>
            </a:r>
          </a:p>
        </p:txBody>
      </p:sp>
      <p:sp>
        <p:nvSpPr>
          <p:cNvPr id="96261" name="Rectangle 4">
            <a:extLst>
              <a:ext uri="{FF2B5EF4-FFF2-40B4-BE49-F238E27FC236}">
                <a16:creationId xmlns:a16="http://schemas.microsoft.com/office/drawing/2014/main" id="{1A75A98D-E8DF-4E8F-BFF7-5F2E61377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6262" name="Rectangle 5">
            <a:extLst>
              <a:ext uri="{FF2B5EF4-FFF2-40B4-BE49-F238E27FC236}">
                <a16:creationId xmlns:a16="http://schemas.microsoft.com/office/drawing/2014/main" id="{65B20F9C-D08A-4F64-8BC1-EFE69CC3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6263" name="Rectangle 6">
            <a:extLst>
              <a:ext uri="{FF2B5EF4-FFF2-40B4-BE49-F238E27FC236}">
                <a16:creationId xmlns:a16="http://schemas.microsoft.com/office/drawing/2014/main" id="{48F6D60C-A6CD-4B39-8068-3A5C603A2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6264" name="Rectangle 7">
            <a:extLst>
              <a:ext uri="{FF2B5EF4-FFF2-40B4-BE49-F238E27FC236}">
                <a16:creationId xmlns:a16="http://schemas.microsoft.com/office/drawing/2014/main" id="{CFDA6F83-64B7-4BEE-8DE8-B8B25370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58</a:t>
            </a:r>
          </a:p>
        </p:txBody>
      </p:sp>
      <p:sp>
        <p:nvSpPr>
          <p:cNvPr id="96265" name="Rectangle 8">
            <a:extLst>
              <a:ext uri="{FF2B5EF4-FFF2-40B4-BE49-F238E27FC236}">
                <a16:creationId xmlns:a16="http://schemas.microsoft.com/office/drawing/2014/main" id="{B3D7CEA9-C6AD-4B5A-BC0C-E04F746B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6266" name="Rectangle 9">
            <a:extLst>
              <a:ext uri="{FF2B5EF4-FFF2-40B4-BE49-F238E27FC236}">
                <a16:creationId xmlns:a16="http://schemas.microsoft.com/office/drawing/2014/main" id="{BE133F58-3A81-432F-9123-08576F8D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6267" name="Rectangle 10">
            <a:extLst>
              <a:ext uri="{FF2B5EF4-FFF2-40B4-BE49-F238E27FC236}">
                <a16:creationId xmlns:a16="http://schemas.microsoft.com/office/drawing/2014/main" id="{7E305BA4-2294-48E9-A293-2E78F5E88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  <p:sp>
        <p:nvSpPr>
          <p:cNvPr id="96268" name="Rectangle 11">
            <a:extLst>
              <a:ext uri="{FF2B5EF4-FFF2-40B4-BE49-F238E27FC236}">
                <a16:creationId xmlns:a16="http://schemas.microsoft.com/office/drawing/2014/main" id="{A0DD57B2-81E7-46AF-970C-39C52305C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</p:spTree>
    <p:extLst>
      <p:ext uri="{BB962C8B-B14F-4D97-AF65-F5344CB8AC3E}">
        <p14:creationId xmlns:p14="http://schemas.microsoft.com/office/powerpoint/2010/main" val="314639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6147566-CF56-4876-9D9B-0E211EF99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337B37-4ECC-4701-86DE-AE6B34F5C77B}" type="slidenum">
              <a:rPr lang="en-US" altLang="id-ID">
                <a:latin typeface="Arial" panose="020B0604020202020204" pitchFamily="34" charset="0"/>
              </a:rPr>
              <a:pPr/>
              <a:t>32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241A680-760F-4519-81AF-69CC9CA6A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933C9404-14F8-426E-9BBD-5581329EC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204666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Microsoft_Visio_2003-2010_Drawing.vsd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4.wmf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10" Type="http://schemas.openxmlformats.org/officeDocument/2006/relationships/image" Target="../media/image37.jpe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Sistem Tunggu 1:</a:t>
            </a:r>
            <a:br>
              <a:rPr lang="id-ID" sz="3600" b="1" dirty="0">
                <a:solidFill>
                  <a:schemeClr val="bg1"/>
                </a:solidFill>
              </a:rPr>
            </a:br>
            <a:r>
              <a:rPr lang="id-ID" sz="3600" b="1" dirty="0">
                <a:solidFill>
                  <a:schemeClr val="bg1"/>
                </a:solidFill>
              </a:rPr>
              <a:t>Distribusi Antrian dan M/M/1</a:t>
            </a: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60BB4E7-8FA2-42DE-898E-5B4C3DE3D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HUKUM LITTLE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CC0D053-D7BA-4F5B-8764-EF50D9AA8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458200" cy="27987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err="1">
                <a:solidFill>
                  <a:schemeClr val="hlink"/>
                </a:solidFill>
              </a:rPr>
              <a:t>Hukum</a:t>
            </a:r>
            <a:r>
              <a:rPr lang="en-US" sz="2800" u="sng" dirty="0">
                <a:solidFill>
                  <a:schemeClr val="hlink"/>
                </a:solidFill>
              </a:rPr>
              <a:t> Little</a:t>
            </a:r>
            <a:r>
              <a:rPr lang="en-US" sz="2800" dirty="0">
                <a:solidFill>
                  <a:schemeClr val="hlink"/>
                </a:solidFill>
              </a:rPr>
              <a:t>: </a:t>
            </a:r>
            <a:br>
              <a:rPr lang="en-US" sz="2800" dirty="0">
                <a:solidFill>
                  <a:schemeClr val="hlink"/>
                </a:solidFill>
              </a:rPr>
            </a:br>
            <a:r>
              <a:rPr lang="en-US" sz="2800" dirty="0" err="1">
                <a:solidFill>
                  <a:schemeClr val="hlink"/>
                </a:solidFill>
              </a:rPr>
              <a:t>Jumlah</a:t>
            </a:r>
            <a:r>
              <a:rPr lang="en-US" sz="2800" dirty="0">
                <a:solidFill>
                  <a:schemeClr val="hlink"/>
                </a:solidFill>
              </a:rPr>
              <a:t> task rata-rata </a:t>
            </a:r>
            <a:r>
              <a:rPr lang="en-US" sz="2800" dirty="0" err="1">
                <a:solidFill>
                  <a:schemeClr val="hlink"/>
                </a:solidFill>
              </a:rPr>
              <a:t>dalam</a:t>
            </a:r>
            <a:r>
              <a:rPr lang="en-US" sz="2800" dirty="0">
                <a:solidFill>
                  <a:schemeClr val="hlink"/>
                </a:solidFill>
              </a:rPr>
              <a:t> </a:t>
            </a:r>
            <a:r>
              <a:rPr lang="en-US" sz="2800" dirty="0" err="1">
                <a:solidFill>
                  <a:schemeClr val="hlink"/>
                </a:solidFill>
              </a:rPr>
              <a:t>sistem</a:t>
            </a:r>
            <a:r>
              <a:rPr lang="en-US" sz="2800" dirty="0">
                <a:solidFill>
                  <a:schemeClr val="hlink"/>
                </a:solidFill>
              </a:rPr>
              <a:t> = </a:t>
            </a:r>
            <a:r>
              <a:rPr lang="en-US" sz="2800" dirty="0" err="1">
                <a:solidFill>
                  <a:schemeClr val="hlink"/>
                </a:solidFill>
              </a:rPr>
              <a:t>laju</a:t>
            </a:r>
            <a:r>
              <a:rPr lang="en-US" sz="2800" dirty="0">
                <a:solidFill>
                  <a:schemeClr val="hlink"/>
                </a:solidFill>
              </a:rPr>
              <a:t> </a:t>
            </a:r>
            <a:r>
              <a:rPr lang="en-US" sz="2800" dirty="0" err="1">
                <a:solidFill>
                  <a:schemeClr val="hlink"/>
                </a:solidFill>
              </a:rPr>
              <a:t>kedatangan</a:t>
            </a:r>
            <a:r>
              <a:rPr lang="en-US" sz="2800" dirty="0">
                <a:solidFill>
                  <a:schemeClr val="hlink"/>
                </a:solidFill>
              </a:rPr>
              <a:t> rata-rata * </a:t>
            </a:r>
            <a:r>
              <a:rPr lang="en-US" sz="2800" dirty="0" err="1">
                <a:solidFill>
                  <a:schemeClr val="hlink"/>
                </a:solidFill>
              </a:rPr>
              <a:t>waktu</a:t>
            </a:r>
            <a:r>
              <a:rPr lang="en-US" sz="2800" dirty="0">
                <a:solidFill>
                  <a:schemeClr val="hlink"/>
                </a:solidFill>
              </a:rPr>
              <a:t> </a:t>
            </a:r>
            <a:r>
              <a:rPr lang="en-US" sz="2800" dirty="0" err="1">
                <a:solidFill>
                  <a:schemeClr val="hlink"/>
                </a:solidFill>
              </a:rPr>
              <a:t>respon</a:t>
            </a:r>
            <a:r>
              <a:rPr lang="en-US" sz="2800" dirty="0">
                <a:solidFill>
                  <a:schemeClr val="hlink"/>
                </a:solidFill>
              </a:rPr>
              <a:t> rata-rata</a:t>
            </a:r>
            <a:r>
              <a:rPr lang="id-ID" sz="2800" dirty="0">
                <a:solidFill>
                  <a:schemeClr val="hlink"/>
                </a:solidFill>
              </a:rPr>
              <a:t> </a:t>
            </a:r>
            <a:endParaRPr lang="en-US" sz="2800" dirty="0">
              <a:solidFill>
                <a:schemeClr val="hlink"/>
              </a:solidFill>
            </a:endParaRP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 sz="2400" dirty="0" err="1"/>
              <a:t>Hukum</a:t>
            </a:r>
            <a:r>
              <a:rPr lang="en-US" sz="2400" dirty="0"/>
              <a:t> Little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buktikan</a:t>
            </a:r>
            <a:r>
              <a:rPr lang="en-US" sz="2400" dirty="0"/>
              <a:t> !!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/>
              <a:t>Diterapkan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/>
              <a:t>equilibrium</a:t>
            </a:r>
            <a:r>
              <a:rPr lang="en-US" sz="2800" dirty="0"/>
              <a:t>, </a:t>
            </a:r>
            <a:r>
              <a:rPr lang="en-US" sz="2800" dirty="0" err="1"/>
              <a:t>asalkan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kotak</a:t>
            </a:r>
            <a:r>
              <a:rPr lang="en-US" sz="2800" dirty="0"/>
              <a:t> </a:t>
            </a:r>
            <a:r>
              <a:rPr lang="en-US" sz="2800" dirty="0" err="1"/>
              <a:t>hitam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yang </a:t>
            </a:r>
            <a:r>
              <a:rPr lang="en-US" sz="2800" dirty="0" err="1"/>
              <a:t>menciptakan</a:t>
            </a:r>
            <a:r>
              <a:rPr lang="en-US" sz="2800" dirty="0"/>
              <a:t> task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menghancurkan</a:t>
            </a:r>
            <a:r>
              <a:rPr lang="en-US" sz="2800" dirty="0"/>
              <a:t> task</a:t>
            </a:r>
          </a:p>
        </p:txBody>
      </p:sp>
      <p:sp>
        <p:nvSpPr>
          <p:cNvPr id="64518" name="Rectangle 4">
            <a:extLst>
              <a:ext uri="{FF2B5EF4-FFF2-40B4-BE49-F238E27FC236}">
                <a16:creationId xmlns:a16="http://schemas.microsoft.com/office/drawing/2014/main" id="{7C0FBD8A-F7D2-4D23-9F0F-DC63A7F2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2133600"/>
            <a:ext cx="1301750" cy="95885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64519" name="Line 5">
            <a:extLst>
              <a:ext uri="{FF2B5EF4-FFF2-40B4-BE49-F238E27FC236}">
                <a16:creationId xmlns:a16="http://schemas.microsoft.com/office/drawing/2014/main" id="{6B9181CC-08B9-4FD2-92C8-3BA6623C8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3488" y="2736850"/>
            <a:ext cx="1085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4520" name="Line 6">
            <a:extLst>
              <a:ext uri="{FF2B5EF4-FFF2-40B4-BE49-F238E27FC236}">
                <a16:creationId xmlns:a16="http://schemas.microsoft.com/office/drawing/2014/main" id="{A1C45F20-07E7-4F73-8D2F-99B6CC59E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2736850"/>
            <a:ext cx="1085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4521" name="Rectangle 7">
            <a:extLst>
              <a:ext uri="{FF2B5EF4-FFF2-40B4-BE49-F238E27FC236}">
                <a16:creationId xmlns:a16="http://schemas.microsoft.com/office/drawing/2014/main" id="{9FD3784F-2B73-4C52-B4C8-341A7A303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57425"/>
            <a:ext cx="1489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d-ID" b="1">
                <a:latin typeface="Arial" panose="020B0604020202020204" pitchFamily="34" charset="0"/>
              </a:rPr>
              <a:t>Kedatangan</a:t>
            </a:r>
          </a:p>
        </p:txBody>
      </p:sp>
      <p:sp>
        <p:nvSpPr>
          <p:cNvPr id="64522" name="Rectangle 8">
            <a:extLst>
              <a:ext uri="{FF2B5EF4-FFF2-40B4-BE49-F238E27FC236}">
                <a16:creationId xmlns:a16="http://schemas.microsoft.com/office/drawing/2014/main" id="{E56C5239-406F-477E-904B-80250C20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7425"/>
            <a:ext cx="183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d-ID" b="1">
                <a:latin typeface="Arial" panose="020B0604020202020204" pitchFamily="34" charset="0"/>
              </a:rPr>
              <a:t>Keberangkatan</a:t>
            </a:r>
          </a:p>
        </p:txBody>
      </p:sp>
      <p:sp>
        <p:nvSpPr>
          <p:cNvPr id="64523" name="Rectangle 9">
            <a:extLst>
              <a:ext uri="{FF2B5EF4-FFF2-40B4-BE49-F238E27FC236}">
                <a16:creationId xmlns:a16="http://schemas.microsoft.com/office/drawing/2014/main" id="{EC45EE96-724B-4BB9-834A-47456D2A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52600"/>
            <a:ext cx="930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d-ID" b="1">
                <a:latin typeface="Arial" panose="020B0604020202020204" pitchFamily="34" charset="0"/>
              </a:rPr>
              <a:t>Sistem</a:t>
            </a:r>
          </a:p>
        </p:txBody>
      </p:sp>
    </p:spTree>
    <p:extLst>
      <p:ext uri="{BB962C8B-B14F-4D97-AF65-F5344CB8AC3E}">
        <p14:creationId xmlns:p14="http://schemas.microsoft.com/office/powerpoint/2010/main" val="31670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1CDA023-84C1-4146-AA9C-E451D49F0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MENGHITUNG PROSES ANTRIAN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91F4C08-E95F-408A-A046-F820CD99C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3788" y="4489450"/>
            <a:ext cx="7772400" cy="1935163"/>
          </a:xfrm>
        </p:spPr>
        <p:txBody>
          <a:bodyPr/>
          <a:lstStyle/>
          <a:p>
            <a:pPr marL="222250" indent="-222250" eaLnBrk="1" hangingPunct="1">
              <a:lnSpc>
                <a:spcPct val="80000"/>
              </a:lnSpc>
              <a:defRPr/>
            </a:pPr>
            <a:r>
              <a:rPr lang="en-US" sz="2400" i="1"/>
              <a:t>N</a:t>
            </a:r>
            <a:r>
              <a:rPr lang="en-US" sz="2400"/>
              <a:t>(</a:t>
            </a:r>
            <a:r>
              <a:rPr lang="en-US" sz="2400" i="1"/>
              <a:t>t</a:t>
            </a:r>
            <a:r>
              <a:rPr lang="en-US" sz="2400"/>
              <a:t>) : jumlah pelanggan dalam sistem pada waktu t</a:t>
            </a:r>
          </a:p>
          <a:p>
            <a:pPr marL="222250" indent="-222250" eaLnBrk="1" hangingPunct="1">
              <a:lnSpc>
                <a:spcPct val="80000"/>
              </a:lnSpc>
              <a:defRPr/>
            </a:pPr>
            <a:r>
              <a:rPr lang="en-US" sz="2400">
                <a:sym typeface="Symbol" pitchFamily="18" charset="2"/>
              </a:rPr>
              <a:t></a:t>
            </a:r>
            <a:r>
              <a:rPr lang="en-US" sz="2400"/>
              <a:t>(</a:t>
            </a:r>
            <a:r>
              <a:rPr lang="en-US" sz="2400" i="1"/>
              <a:t>t</a:t>
            </a:r>
            <a:r>
              <a:rPr lang="en-US" sz="2400"/>
              <a:t>) : jumlah kedatangan pelanggan sampai waktu t</a:t>
            </a:r>
          </a:p>
          <a:p>
            <a:pPr marL="222250" indent="-222250" eaLnBrk="1" hangingPunct="1">
              <a:lnSpc>
                <a:spcPct val="80000"/>
              </a:lnSpc>
              <a:defRPr/>
            </a:pPr>
            <a:r>
              <a:rPr lang="en-US" sz="2400">
                <a:latin typeface="Symbol" pitchFamily="18" charset="2"/>
                <a:sym typeface="Symbol" pitchFamily="18" charset="2"/>
              </a:rPr>
              <a:t>b</a:t>
            </a:r>
            <a:r>
              <a:rPr lang="en-US" sz="2400"/>
              <a:t>(</a:t>
            </a:r>
            <a:r>
              <a:rPr lang="en-US" sz="2400" i="1"/>
              <a:t>t</a:t>
            </a:r>
            <a:r>
              <a:rPr lang="en-US" sz="2400"/>
              <a:t>) : jumlah keberangkatan pelanggan sampai waktu t</a:t>
            </a:r>
          </a:p>
          <a:p>
            <a:pPr marL="222250" indent="-222250" eaLnBrk="1" hangingPunct="1">
              <a:lnSpc>
                <a:spcPct val="80000"/>
              </a:lnSpc>
              <a:defRPr/>
            </a:pPr>
            <a:r>
              <a:rPr lang="en-US" sz="2400" i="1"/>
              <a:t>T</a:t>
            </a:r>
            <a:r>
              <a:rPr lang="en-US" sz="2400" i="1" baseline="-25000"/>
              <a:t>i</a:t>
            </a:r>
            <a:r>
              <a:rPr lang="en-US" sz="2400" i="1"/>
              <a:t> </a:t>
            </a:r>
            <a:r>
              <a:rPr lang="en-US" sz="2400"/>
              <a:t>: waktu yang dihabiskan dalam sistem oleh pelanggan ke-i</a:t>
            </a:r>
          </a:p>
        </p:txBody>
      </p:sp>
      <p:grpSp>
        <p:nvGrpSpPr>
          <p:cNvPr id="65542" name="Group 4">
            <a:extLst>
              <a:ext uri="{FF2B5EF4-FFF2-40B4-BE49-F238E27FC236}">
                <a16:creationId xmlns:a16="http://schemas.microsoft.com/office/drawing/2014/main" id="{6702B6FB-DB50-4745-A85F-4000A7A741DD}"/>
              </a:ext>
            </a:extLst>
          </p:cNvPr>
          <p:cNvGrpSpPr>
            <a:grpSpLocks/>
          </p:cNvGrpSpPr>
          <p:nvPr/>
        </p:nvGrpSpPr>
        <p:grpSpPr bwMode="auto">
          <a:xfrm>
            <a:off x="1144588" y="1585913"/>
            <a:ext cx="5299075" cy="2900362"/>
            <a:chOff x="703" y="999"/>
            <a:chExt cx="3338" cy="1827"/>
          </a:xfrm>
        </p:grpSpPr>
        <p:sp>
          <p:nvSpPr>
            <p:cNvPr id="65543" name="Text Box 5">
              <a:extLst>
                <a:ext uri="{FF2B5EF4-FFF2-40B4-BE49-F238E27FC236}">
                  <a16:creationId xmlns:a16="http://schemas.microsoft.com/office/drawing/2014/main" id="{C98034E5-1E55-4F2F-9F85-73F4800DB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1120"/>
              <a:ext cx="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id-ID">
                  <a:sym typeface="Symbol" panose="05050102010706020507" pitchFamily="18" charset="2"/>
                </a:rPr>
                <a:t></a:t>
              </a:r>
              <a:r>
                <a:rPr lang="en-US" altLang="id-ID"/>
                <a:t>(</a:t>
              </a:r>
              <a:r>
                <a:rPr lang="en-US" altLang="id-ID" i="1"/>
                <a:t>t</a:t>
              </a:r>
              <a:r>
                <a:rPr lang="en-US" altLang="id-ID"/>
                <a:t>)</a:t>
              </a:r>
            </a:p>
          </p:txBody>
        </p:sp>
        <p:sp>
          <p:nvSpPr>
            <p:cNvPr id="65544" name="Line 6">
              <a:extLst>
                <a:ext uri="{FF2B5EF4-FFF2-40B4-BE49-F238E27FC236}">
                  <a16:creationId xmlns:a16="http://schemas.microsoft.com/office/drawing/2014/main" id="{D734FF9E-9391-40E0-A981-7BE42F066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32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65545" name="Line 7">
              <a:extLst>
                <a:ext uri="{FF2B5EF4-FFF2-40B4-BE49-F238E27FC236}">
                  <a16:creationId xmlns:a16="http://schemas.microsoft.com/office/drawing/2014/main" id="{BBA61409-4563-4AE4-BCCB-D6858F5C3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" y="999"/>
              <a:ext cx="0" cy="1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grpSp>
          <p:nvGrpSpPr>
            <p:cNvPr id="65546" name="Group 8">
              <a:extLst>
                <a:ext uri="{FF2B5EF4-FFF2-40B4-BE49-F238E27FC236}">
                  <a16:creationId xmlns:a16="http://schemas.microsoft.com/office/drawing/2014/main" id="{9FECF212-4669-46A3-8B5A-575E3C1B5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" y="1998"/>
              <a:ext cx="1132" cy="634"/>
              <a:chOff x="1824" y="2304"/>
              <a:chExt cx="1344" cy="960"/>
            </a:xfrm>
          </p:grpSpPr>
          <p:sp>
            <p:nvSpPr>
              <p:cNvPr id="65562" name="Rectangle 9">
                <a:extLst>
                  <a:ext uri="{FF2B5EF4-FFF2-40B4-BE49-F238E27FC236}">
                    <a16:creationId xmlns:a16="http://schemas.microsoft.com/office/drawing/2014/main" id="{F91A23D8-6EB2-4DB6-AA4D-56AA2580F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384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65563" name="Rectangle 10">
                <a:extLst>
                  <a:ext uri="{FF2B5EF4-FFF2-40B4-BE49-F238E27FC236}">
                    <a16:creationId xmlns:a16="http://schemas.microsoft.com/office/drawing/2014/main" id="{19C529A9-4B37-45DD-98A2-A319990BD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432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65564" name="Rectangle 11">
                <a:extLst>
                  <a:ext uri="{FF2B5EF4-FFF2-40B4-BE49-F238E27FC236}">
                    <a16:creationId xmlns:a16="http://schemas.microsoft.com/office/drawing/2014/main" id="{69D631DC-95BA-4B84-A3B7-15C365CE1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576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65565" name="Rectangle 12">
                <a:extLst>
                  <a:ext uri="{FF2B5EF4-FFF2-40B4-BE49-F238E27FC236}">
                    <a16:creationId xmlns:a16="http://schemas.microsoft.com/office/drawing/2014/main" id="{CBA8427B-ABE3-4CA4-AE71-F2FBD3D76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496"/>
                <a:ext cx="624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65566" name="Rectangle 13">
                <a:extLst>
                  <a:ext uri="{FF2B5EF4-FFF2-40B4-BE49-F238E27FC236}">
                    <a16:creationId xmlns:a16="http://schemas.microsoft.com/office/drawing/2014/main" id="{B3E5260D-F189-4FC6-A15F-060223657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288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</p:grpSp>
        <p:sp>
          <p:nvSpPr>
            <p:cNvPr id="65547" name="Rectangle 14">
              <a:extLst>
                <a:ext uri="{FF2B5EF4-FFF2-40B4-BE49-F238E27FC236}">
                  <a16:creationId xmlns:a16="http://schemas.microsoft.com/office/drawing/2014/main" id="{F860B8E8-D1A4-4194-9AB7-6A1345FD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871"/>
              <a:ext cx="546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5548" name="Rectangle 15">
              <a:extLst>
                <a:ext uri="{FF2B5EF4-FFF2-40B4-BE49-F238E27FC236}">
                  <a16:creationId xmlns:a16="http://schemas.microsoft.com/office/drawing/2014/main" id="{1844719A-6C79-4411-B8D2-4103B2060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1744"/>
              <a:ext cx="46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5549" name="Rectangle 16">
              <a:extLst>
                <a:ext uri="{FF2B5EF4-FFF2-40B4-BE49-F238E27FC236}">
                  <a16:creationId xmlns:a16="http://schemas.microsoft.com/office/drawing/2014/main" id="{EB2CA18B-1AD7-4273-8BFB-53AB030A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617"/>
              <a:ext cx="4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5550" name="Rectangle 17">
              <a:extLst>
                <a:ext uri="{FF2B5EF4-FFF2-40B4-BE49-F238E27FC236}">
                  <a16:creationId xmlns:a16="http://schemas.microsoft.com/office/drawing/2014/main" id="{A6E9D454-8126-40F9-BAC6-8A3EB3D0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491"/>
              <a:ext cx="182" cy="12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5551" name="Rectangle 18">
              <a:extLst>
                <a:ext uri="{FF2B5EF4-FFF2-40B4-BE49-F238E27FC236}">
                  <a16:creationId xmlns:a16="http://schemas.microsoft.com/office/drawing/2014/main" id="{9A2B6EEA-2247-48B2-8647-3115348A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1364"/>
              <a:ext cx="61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5552" name="Freeform 19">
              <a:extLst>
                <a:ext uri="{FF2B5EF4-FFF2-40B4-BE49-F238E27FC236}">
                  <a16:creationId xmlns:a16="http://schemas.microsoft.com/office/drawing/2014/main" id="{3D6ABBCC-0D18-482E-AB19-7477AE130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1359"/>
              <a:ext cx="2387" cy="1269"/>
            </a:xfrm>
            <a:custGeom>
              <a:avLst/>
              <a:gdLst>
                <a:gd name="T0" fmla="*/ 0 w 2832"/>
                <a:gd name="T1" fmla="*/ 161 h 1920"/>
                <a:gd name="T2" fmla="*/ 0 w 2832"/>
                <a:gd name="T3" fmla="*/ 144 h 1920"/>
                <a:gd name="T4" fmla="*/ 86 w 2832"/>
                <a:gd name="T5" fmla="*/ 144 h 1920"/>
                <a:gd name="T6" fmla="*/ 86 w 2832"/>
                <a:gd name="T7" fmla="*/ 128 h 1920"/>
                <a:gd name="T8" fmla="*/ 172 w 2832"/>
                <a:gd name="T9" fmla="*/ 128 h 1920"/>
                <a:gd name="T10" fmla="*/ 172 w 2832"/>
                <a:gd name="T11" fmla="*/ 112 h 1920"/>
                <a:gd name="T12" fmla="*/ 345 w 2832"/>
                <a:gd name="T13" fmla="*/ 112 h 1920"/>
                <a:gd name="T14" fmla="*/ 345 w 2832"/>
                <a:gd name="T15" fmla="*/ 81 h 1920"/>
                <a:gd name="T16" fmla="*/ 722 w 2832"/>
                <a:gd name="T17" fmla="*/ 81 h 1920"/>
                <a:gd name="T18" fmla="*/ 722 w 2832"/>
                <a:gd name="T19" fmla="*/ 64 h 1920"/>
                <a:gd name="T20" fmla="*/ 791 w 2832"/>
                <a:gd name="T21" fmla="*/ 64 h 1920"/>
                <a:gd name="T22" fmla="*/ 791 w 2832"/>
                <a:gd name="T23" fmla="*/ 48 h 1920"/>
                <a:gd name="T24" fmla="*/ 826 w 2832"/>
                <a:gd name="T25" fmla="*/ 48 h 1920"/>
                <a:gd name="T26" fmla="*/ 826 w 2832"/>
                <a:gd name="T27" fmla="*/ 32 h 1920"/>
                <a:gd name="T28" fmla="*/ 894 w 2832"/>
                <a:gd name="T29" fmla="*/ 32 h 1920"/>
                <a:gd name="T30" fmla="*/ 894 w 2832"/>
                <a:gd name="T31" fmla="*/ 16 h 1920"/>
                <a:gd name="T32" fmla="*/ 981 w 2832"/>
                <a:gd name="T33" fmla="*/ 16 h 1920"/>
                <a:gd name="T34" fmla="*/ 981 w 2832"/>
                <a:gd name="T35" fmla="*/ 0 h 1920"/>
                <a:gd name="T36" fmla="*/ 1016 w 2832"/>
                <a:gd name="T37" fmla="*/ 0 h 19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32"/>
                <a:gd name="T58" fmla="*/ 0 h 1920"/>
                <a:gd name="T59" fmla="*/ 2832 w 2832"/>
                <a:gd name="T60" fmla="*/ 1920 h 19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32" h="1920">
                  <a:moveTo>
                    <a:pt x="0" y="1920"/>
                  </a:moveTo>
                  <a:lnTo>
                    <a:pt x="0" y="1728"/>
                  </a:lnTo>
                  <a:lnTo>
                    <a:pt x="240" y="1728"/>
                  </a:lnTo>
                  <a:lnTo>
                    <a:pt x="240" y="1536"/>
                  </a:lnTo>
                  <a:lnTo>
                    <a:pt x="480" y="1536"/>
                  </a:lnTo>
                  <a:lnTo>
                    <a:pt x="480" y="1344"/>
                  </a:lnTo>
                  <a:lnTo>
                    <a:pt x="960" y="1344"/>
                  </a:lnTo>
                  <a:lnTo>
                    <a:pt x="960" y="960"/>
                  </a:lnTo>
                  <a:lnTo>
                    <a:pt x="2016" y="960"/>
                  </a:lnTo>
                  <a:lnTo>
                    <a:pt x="2016" y="768"/>
                  </a:lnTo>
                  <a:lnTo>
                    <a:pt x="2208" y="768"/>
                  </a:lnTo>
                  <a:lnTo>
                    <a:pt x="2208" y="576"/>
                  </a:lnTo>
                  <a:lnTo>
                    <a:pt x="2304" y="576"/>
                  </a:lnTo>
                  <a:lnTo>
                    <a:pt x="2304" y="384"/>
                  </a:lnTo>
                  <a:lnTo>
                    <a:pt x="2496" y="384"/>
                  </a:lnTo>
                  <a:lnTo>
                    <a:pt x="2496" y="192"/>
                  </a:lnTo>
                  <a:lnTo>
                    <a:pt x="2736" y="192"/>
                  </a:lnTo>
                  <a:lnTo>
                    <a:pt x="2736" y="0"/>
                  </a:lnTo>
                  <a:lnTo>
                    <a:pt x="2832" y="0"/>
                  </a:lnTo>
                </a:path>
              </a:pathLst>
            </a:custGeom>
            <a:noFill/>
            <a:ln w="158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5553" name="Line 20">
              <a:extLst>
                <a:ext uri="{FF2B5EF4-FFF2-40B4-BE49-F238E27FC236}">
                  <a16:creationId xmlns:a16="http://schemas.microsoft.com/office/drawing/2014/main" id="{AB7679D0-1AB9-474A-A66F-03CC04A54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1363"/>
              <a:ext cx="0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65554" name="Line 21">
              <a:extLst>
                <a:ext uri="{FF2B5EF4-FFF2-40B4-BE49-F238E27FC236}">
                  <a16:creationId xmlns:a16="http://schemas.microsoft.com/office/drawing/2014/main" id="{FC68AE85-E268-4238-A616-990175853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1712"/>
              <a:ext cx="0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65555" name="Text Box 22">
              <a:extLst>
                <a:ext uri="{FF2B5EF4-FFF2-40B4-BE49-F238E27FC236}">
                  <a16:creationId xmlns:a16="http://schemas.microsoft.com/office/drawing/2014/main" id="{8E323CF9-7E62-4086-92B3-EFD6E73F5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" y="1501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N</a:t>
              </a:r>
              <a:r>
                <a:rPr lang="en-US" altLang="id-ID"/>
                <a:t>(</a:t>
              </a:r>
              <a:r>
                <a:rPr lang="en-US" altLang="id-ID" i="1"/>
                <a:t>t</a:t>
              </a:r>
              <a:r>
                <a:rPr lang="en-US" altLang="id-ID"/>
                <a:t>)</a:t>
              </a:r>
              <a:endParaRPr lang="en-US" altLang="id-ID" sz="2000"/>
            </a:p>
          </p:txBody>
        </p:sp>
        <p:sp>
          <p:nvSpPr>
            <p:cNvPr id="65556" name="Rectangle 23">
              <a:extLst>
                <a:ext uri="{FF2B5EF4-FFF2-40B4-BE49-F238E27FC236}">
                  <a16:creationId xmlns:a16="http://schemas.microsoft.com/office/drawing/2014/main" id="{CCB664CE-A16D-4001-9E94-380DE130F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998"/>
              <a:ext cx="162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5557" name="Freeform 24">
              <a:extLst>
                <a:ext uri="{FF2B5EF4-FFF2-40B4-BE49-F238E27FC236}">
                  <a16:creationId xmlns:a16="http://schemas.microsoft.com/office/drawing/2014/main" id="{7481EDEE-D4DD-44AB-B5C5-FF4472AEE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1998"/>
              <a:ext cx="162" cy="127"/>
            </a:xfrm>
            <a:custGeom>
              <a:avLst/>
              <a:gdLst>
                <a:gd name="T0" fmla="*/ 0 w 192"/>
                <a:gd name="T1" fmla="*/ 16 h 192"/>
                <a:gd name="T2" fmla="*/ 70 w 192"/>
                <a:gd name="T3" fmla="*/ 16 h 192"/>
                <a:gd name="T4" fmla="*/ 70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192"/>
                  </a:moveTo>
                  <a:lnTo>
                    <a:pt x="192" y="192"/>
                  </a:lnTo>
                  <a:lnTo>
                    <a:pt x="192" y="0"/>
                  </a:lnTo>
                </a:path>
              </a:pathLst>
            </a:custGeom>
            <a:noFill/>
            <a:ln w="158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5558" name="Freeform 25">
              <a:extLst>
                <a:ext uri="{FF2B5EF4-FFF2-40B4-BE49-F238E27FC236}">
                  <a16:creationId xmlns:a16="http://schemas.microsoft.com/office/drawing/2014/main" id="{A3BAFD63-3043-44C1-B5EC-530095CB8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" y="1103"/>
              <a:ext cx="2710" cy="1523"/>
            </a:xfrm>
            <a:custGeom>
              <a:avLst/>
              <a:gdLst>
                <a:gd name="T0" fmla="*/ 0 w 3216"/>
                <a:gd name="T1" fmla="*/ 192 h 2304"/>
                <a:gd name="T2" fmla="*/ 0 w 3216"/>
                <a:gd name="T3" fmla="*/ 176 h 2304"/>
                <a:gd name="T4" fmla="*/ 69 w 3216"/>
                <a:gd name="T5" fmla="*/ 176 h 2304"/>
                <a:gd name="T6" fmla="*/ 69 w 3216"/>
                <a:gd name="T7" fmla="*/ 161 h 2304"/>
                <a:gd name="T8" fmla="*/ 104 w 3216"/>
                <a:gd name="T9" fmla="*/ 161 h 2304"/>
                <a:gd name="T10" fmla="*/ 104 w 3216"/>
                <a:gd name="T11" fmla="*/ 144 h 2304"/>
                <a:gd name="T12" fmla="*/ 258 w 3216"/>
                <a:gd name="T13" fmla="*/ 144 h 2304"/>
                <a:gd name="T14" fmla="*/ 258 w 3216"/>
                <a:gd name="T15" fmla="*/ 128 h 2304"/>
                <a:gd name="T16" fmla="*/ 378 w 3216"/>
                <a:gd name="T17" fmla="*/ 128 h 2304"/>
                <a:gd name="T18" fmla="*/ 378 w 3216"/>
                <a:gd name="T19" fmla="*/ 112 h 2304"/>
                <a:gd name="T20" fmla="*/ 602 w 3216"/>
                <a:gd name="T21" fmla="*/ 112 h 2304"/>
                <a:gd name="T22" fmla="*/ 602 w 3216"/>
                <a:gd name="T23" fmla="*/ 96 h 2304"/>
                <a:gd name="T24" fmla="*/ 636 w 3216"/>
                <a:gd name="T25" fmla="*/ 96 h 2304"/>
                <a:gd name="T26" fmla="*/ 636 w 3216"/>
                <a:gd name="T27" fmla="*/ 81 h 2304"/>
                <a:gd name="T28" fmla="*/ 652 w 3216"/>
                <a:gd name="T29" fmla="*/ 81 h 2304"/>
                <a:gd name="T30" fmla="*/ 652 w 3216"/>
                <a:gd name="T31" fmla="*/ 64 h 2304"/>
                <a:gd name="T32" fmla="*/ 756 w 3216"/>
                <a:gd name="T33" fmla="*/ 64 h 2304"/>
                <a:gd name="T34" fmla="*/ 756 w 3216"/>
                <a:gd name="T35" fmla="*/ 48 h 2304"/>
                <a:gd name="T36" fmla="*/ 808 w 3216"/>
                <a:gd name="T37" fmla="*/ 48 h 2304"/>
                <a:gd name="T38" fmla="*/ 808 w 3216"/>
                <a:gd name="T39" fmla="*/ 32 h 2304"/>
                <a:gd name="T40" fmla="*/ 963 w 3216"/>
                <a:gd name="T41" fmla="*/ 32 h 2304"/>
                <a:gd name="T42" fmla="*/ 963 w 3216"/>
                <a:gd name="T43" fmla="*/ 16 h 2304"/>
                <a:gd name="T44" fmla="*/ 1014 w 3216"/>
                <a:gd name="T45" fmla="*/ 16 h 2304"/>
                <a:gd name="T46" fmla="*/ 1014 w 3216"/>
                <a:gd name="T47" fmla="*/ 0 h 2304"/>
                <a:gd name="T48" fmla="*/ 1135 w 3216"/>
                <a:gd name="T49" fmla="*/ 0 h 2304"/>
                <a:gd name="T50" fmla="*/ 1152 w 3216"/>
                <a:gd name="T51" fmla="*/ 0 h 23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216"/>
                <a:gd name="T79" fmla="*/ 0 h 2304"/>
                <a:gd name="T80" fmla="*/ 3216 w 3216"/>
                <a:gd name="T81" fmla="*/ 2304 h 230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216" h="2304">
                  <a:moveTo>
                    <a:pt x="0" y="2304"/>
                  </a:moveTo>
                  <a:lnTo>
                    <a:pt x="0" y="2112"/>
                  </a:lnTo>
                  <a:lnTo>
                    <a:pt x="192" y="2112"/>
                  </a:lnTo>
                  <a:lnTo>
                    <a:pt x="192" y="1920"/>
                  </a:lnTo>
                  <a:lnTo>
                    <a:pt x="288" y="1920"/>
                  </a:lnTo>
                  <a:lnTo>
                    <a:pt x="288" y="1728"/>
                  </a:lnTo>
                  <a:lnTo>
                    <a:pt x="720" y="1728"/>
                  </a:lnTo>
                  <a:lnTo>
                    <a:pt x="720" y="1536"/>
                  </a:lnTo>
                  <a:lnTo>
                    <a:pt x="1056" y="1536"/>
                  </a:lnTo>
                  <a:lnTo>
                    <a:pt x="1056" y="1344"/>
                  </a:lnTo>
                  <a:lnTo>
                    <a:pt x="1680" y="1344"/>
                  </a:lnTo>
                  <a:lnTo>
                    <a:pt x="1680" y="1152"/>
                  </a:lnTo>
                  <a:lnTo>
                    <a:pt x="1776" y="1152"/>
                  </a:lnTo>
                  <a:lnTo>
                    <a:pt x="1776" y="960"/>
                  </a:lnTo>
                  <a:lnTo>
                    <a:pt x="1824" y="960"/>
                  </a:lnTo>
                  <a:lnTo>
                    <a:pt x="1824" y="768"/>
                  </a:lnTo>
                  <a:lnTo>
                    <a:pt x="2112" y="768"/>
                  </a:lnTo>
                  <a:lnTo>
                    <a:pt x="2112" y="576"/>
                  </a:lnTo>
                  <a:lnTo>
                    <a:pt x="2256" y="576"/>
                  </a:lnTo>
                  <a:lnTo>
                    <a:pt x="2256" y="384"/>
                  </a:lnTo>
                  <a:lnTo>
                    <a:pt x="2688" y="384"/>
                  </a:lnTo>
                  <a:lnTo>
                    <a:pt x="2688" y="192"/>
                  </a:lnTo>
                  <a:lnTo>
                    <a:pt x="2832" y="192"/>
                  </a:lnTo>
                  <a:lnTo>
                    <a:pt x="2832" y="0"/>
                  </a:lnTo>
                  <a:lnTo>
                    <a:pt x="3168" y="0"/>
                  </a:lnTo>
                  <a:lnTo>
                    <a:pt x="3216" y="0"/>
                  </a:lnTo>
                </a:path>
              </a:pathLst>
            </a:cu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5559" name="Line 26">
              <a:extLst>
                <a:ext uri="{FF2B5EF4-FFF2-40B4-BE49-F238E27FC236}">
                  <a16:creationId xmlns:a16="http://schemas.microsoft.com/office/drawing/2014/main" id="{84371038-C602-4C61-BA3F-CCFC00856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1998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5560" name="Text Box 27">
              <a:extLst>
                <a:ext uri="{FF2B5EF4-FFF2-40B4-BE49-F238E27FC236}">
                  <a16:creationId xmlns:a16="http://schemas.microsoft.com/office/drawing/2014/main" id="{09A52769-B27A-4A19-8C30-FE3704FF8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259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t</a:t>
              </a:r>
              <a:endParaRPr lang="en-US" altLang="id-ID" sz="2000"/>
            </a:p>
          </p:txBody>
        </p:sp>
        <p:sp>
          <p:nvSpPr>
            <p:cNvPr id="65561" name="Text Box 28">
              <a:extLst>
                <a:ext uri="{FF2B5EF4-FFF2-40B4-BE49-F238E27FC236}">
                  <a16:creationId xmlns:a16="http://schemas.microsoft.com/office/drawing/2014/main" id="{7F061A5C-07F8-4E92-B794-DAC0FACB5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1942"/>
              <a:ext cx="3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id-ID">
                  <a:latin typeface="Symbol" panose="05050102010706020507" pitchFamily="18" charset="2"/>
                  <a:sym typeface="Symbol" panose="05050102010706020507" pitchFamily="18" charset="2"/>
                </a:rPr>
                <a:t>b</a:t>
              </a:r>
              <a:r>
                <a:rPr lang="en-US" altLang="id-ID"/>
                <a:t>(</a:t>
              </a:r>
              <a:r>
                <a:rPr lang="en-US" altLang="id-ID" i="1"/>
                <a:t>t</a:t>
              </a:r>
              <a:r>
                <a:rPr lang="en-US" altLang="id-ID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6886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653858B-D971-4EF7-B9C1-B49A9D104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RATA-RATA WAKTU 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D2E6D2B-E1F8-4DD9-8358-265FC4CA31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76400"/>
            <a:ext cx="4210050" cy="4456113"/>
          </a:xfrm>
        </p:spPr>
        <p:txBody>
          <a:bodyPr/>
          <a:lstStyle/>
          <a:p>
            <a:pPr marL="222250" indent="-222250" eaLnBrk="1" hangingPunct="1">
              <a:defRPr/>
            </a:pPr>
            <a:r>
              <a:rPr lang="en-US"/>
              <a:t>Rata-rata waktu dalam selang [0,t]</a:t>
            </a:r>
          </a:p>
          <a:p>
            <a:pPr marL="222250" indent="-222250" eaLnBrk="1" hangingPunct="1">
              <a:defRPr/>
            </a:pPr>
            <a:r>
              <a:rPr lang="en-US"/>
              <a:t>Rata-rata waktu keadaan tunak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68781639-37D7-49CA-99F1-B5155C9933C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600200"/>
            <a:ext cx="4343400" cy="4530725"/>
          </a:xfrm>
        </p:spPr>
        <p:txBody>
          <a:bodyPr/>
          <a:lstStyle/>
          <a:p>
            <a:pPr marL="222250" indent="-222250" eaLnBrk="1" hangingPunct="1">
              <a:defRPr/>
            </a:pPr>
            <a:r>
              <a:rPr lang="en-US" sz="2400"/>
              <a:t>Teorema Little </a:t>
            </a:r>
            <a:r>
              <a:rPr lang="en-US" sz="2400" i="1"/>
              <a:t>N=</a:t>
            </a:r>
            <a:r>
              <a:rPr lang="el-GR" sz="2400" i="1">
                <a:cs typeface="Times New Roman" pitchFamily="18" charset="0"/>
              </a:rPr>
              <a:t>λ</a:t>
            </a:r>
            <a:r>
              <a:rPr lang="en-US" sz="2400" i="1">
                <a:cs typeface="Times New Roman" pitchFamily="18" charset="0"/>
              </a:rPr>
              <a:t>T</a:t>
            </a:r>
          </a:p>
          <a:p>
            <a:pPr marL="222250" indent="-222250" eaLnBrk="1" hangingPunct="1">
              <a:defRPr/>
            </a:pPr>
            <a:r>
              <a:rPr lang="en-US" sz="2400">
                <a:cs typeface="Times New Roman" pitchFamily="18" charset="0"/>
              </a:rPr>
              <a:t>Little diterapkan pada sistem antrian apapun dengan syarat:</a:t>
            </a:r>
          </a:p>
          <a:p>
            <a:pPr marL="222250" indent="-222250"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>
                <a:cs typeface="Times New Roman" pitchFamily="18" charset="0"/>
              </a:rPr>
              <a:t>Limit </a:t>
            </a:r>
            <a:r>
              <a:rPr lang="en-US" sz="2400" i="1"/>
              <a:t>T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l-GR" sz="2400" i="1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, dan </a:t>
            </a:r>
            <a:r>
              <a:rPr lang="en-US" sz="24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>
                <a:cs typeface="Times New Roman" pitchFamily="18" charset="0"/>
              </a:rPr>
              <a:t> memiliki nilai, dan </a:t>
            </a:r>
          </a:p>
          <a:p>
            <a:pPr marL="222250" indent="-222250"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l-GR" sz="2400" i="1">
                <a:cs typeface="Times New Roman" pitchFamily="18" charset="0"/>
              </a:rPr>
              <a:t>λ</a:t>
            </a:r>
            <a:r>
              <a:rPr lang="en-US" sz="2400" i="1">
                <a:cs typeface="Times New Roman" pitchFamily="18" charset="0"/>
              </a:rPr>
              <a:t>= </a:t>
            </a:r>
            <a:r>
              <a:rPr lang="en-US" sz="2400">
                <a:latin typeface="Symbol" pitchFamily="18" charset="2"/>
                <a:cs typeface="Times New Roman" pitchFamily="18" charset="0"/>
              </a:rPr>
              <a:t>d</a:t>
            </a:r>
          </a:p>
          <a:p>
            <a:pPr marL="222250" indent="-222250"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endParaRPr lang="en-US" sz="2400">
              <a:cs typeface="Times New Roman" pitchFamily="18" charset="0"/>
            </a:endParaRPr>
          </a:p>
          <a:p>
            <a:pPr marL="222250" indent="-222250"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400">
                <a:cs typeface="Times New Roman" pitchFamily="18" charset="0"/>
              </a:rPr>
              <a:t>Berikut diberikan bukti grafis dengan beberapa asumsi</a:t>
            </a:r>
            <a:endParaRPr lang="el-GR" sz="2400">
              <a:cs typeface="Times New Roman" pitchFamily="18" charset="0"/>
            </a:endParaRP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2F67AD11-1494-428B-9C43-AD6B0115E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602576"/>
              </p:ext>
            </p:extLst>
          </p:nvPr>
        </p:nvGraphicFramePr>
        <p:xfrm>
          <a:off x="755650" y="3500438"/>
          <a:ext cx="3302000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1841500" imgH="1676400" progId="">
                  <p:embed/>
                </p:oleObj>
              </mc:Choice>
              <mc:Fallback>
                <p:oleObj name="Equation" r:id="rId4" imgW="1841500" imgH="1676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3302000" cy="30178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5077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7A43BF9-A31D-4BD4-AAD8-0CFED610D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BUKTI TEOREMA LITTLE UNTUK </a:t>
            </a:r>
            <a:r>
              <a:rPr lang="id-ID"/>
              <a:t>FIFO</a:t>
            </a: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33B8D0C-7A7C-4A3C-B3DA-E26E3C40FA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572000"/>
            <a:ext cx="8737600" cy="2170113"/>
          </a:xfrm>
        </p:spPr>
        <p:txBody>
          <a:bodyPr/>
          <a:lstStyle/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/>
              <a:t>Asumsi: N(t)=0, infinitely often. Untuk sembarang t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endParaRPr lang="en-US"/>
          </a:p>
          <a:p>
            <a:pPr marL="222250" indent="-222250" eaLnBrk="1" hangingPunct="1">
              <a:lnSpc>
                <a:spcPct val="90000"/>
              </a:lnSpc>
              <a:defRPr/>
            </a:pPr>
            <a:endParaRPr lang="en-US"/>
          </a:p>
          <a:p>
            <a:pPr marL="222250" indent="-222250"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/>
              <a:t>Jika limit </a:t>
            </a:r>
            <a:r>
              <a:rPr lang="en-US" i="1"/>
              <a:t>N</a:t>
            </a:r>
            <a:r>
              <a:rPr lang="en-US" i="1" baseline="-25000"/>
              <a:t>t</a:t>
            </a:r>
            <a:r>
              <a:rPr lang="en-US" i="1">
                <a:latin typeface="Lucida Sans Unicode" pitchFamily="34" charset="0"/>
                <a:cs typeface="Lucida Sans Unicode" pitchFamily="34" charset="0"/>
              </a:rPr>
              <a:t>→</a:t>
            </a:r>
            <a:r>
              <a:rPr lang="en-US" i="1"/>
              <a:t>N, T</a:t>
            </a:r>
            <a:r>
              <a:rPr lang="en-US" i="1" baseline="-25000"/>
              <a:t>t</a:t>
            </a:r>
            <a:r>
              <a:rPr lang="en-US" i="1">
                <a:latin typeface="Lucida Sans Unicode" pitchFamily="34" charset="0"/>
                <a:cs typeface="Lucida Sans Unicode" pitchFamily="34" charset="0"/>
              </a:rPr>
              <a:t>→</a:t>
            </a:r>
            <a:r>
              <a:rPr lang="en-US" i="1"/>
              <a:t>T,</a:t>
            </a:r>
            <a:r>
              <a:rPr lang="en-US" i="1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l-GR" i="1">
                <a:cs typeface="Times New Roman" pitchFamily="18" charset="0"/>
              </a:rPr>
              <a:t>λ</a:t>
            </a:r>
            <a:r>
              <a:rPr lang="en-US" i="1" baseline="-25000"/>
              <a:t>t</a:t>
            </a:r>
            <a:r>
              <a:rPr lang="en-US" i="1">
                <a:latin typeface="Lucida Sans Unicode" pitchFamily="34" charset="0"/>
                <a:cs typeface="Lucida Sans Unicode" pitchFamily="34" charset="0"/>
              </a:rPr>
              <a:t>→</a:t>
            </a:r>
            <a:r>
              <a:rPr lang="el-GR" i="1">
                <a:cs typeface="Times New Roman" pitchFamily="18" charset="0"/>
              </a:rPr>
              <a:t>λ</a:t>
            </a:r>
            <a:r>
              <a:rPr lang="en-US" i="1"/>
              <a:t> </a:t>
            </a:r>
            <a:r>
              <a:rPr lang="en-US"/>
              <a:t>ada, rumus Little berlaku</a:t>
            </a:r>
            <a:endParaRPr lang="en-US" i="1">
              <a:cs typeface="Times New Roman" pitchFamily="18" charset="0"/>
            </a:endParaRP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B751AC3C-8313-400A-819D-F231CBE24A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2465388"/>
          </a:xfrm>
        </p:spPr>
        <p:txBody>
          <a:bodyPr/>
          <a:lstStyle/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id-ID" dirty="0"/>
              <a:t>FIFO</a:t>
            </a:r>
            <a:r>
              <a:rPr lang="en-US" dirty="0"/>
              <a:t>, N(0)=0</a:t>
            </a:r>
          </a:p>
          <a:p>
            <a:pPr marL="222250" indent="-222250"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>
                <a:sym typeface="Symbol" pitchFamily="18" charset="2"/>
              </a:rPr>
              <a:t>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b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):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tangga</a:t>
            </a:r>
            <a:endParaRPr lang="en-US" dirty="0"/>
          </a:p>
          <a:p>
            <a:pPr marL="222250" indent="-222250"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)- </a:t>
            </a:r>
            <a:r>
              <a:rPr lang="en-US" dirty="0">
                <a:latin typeface="Symbol" pitchFamily="18" charset="2"/>
                <a:sym typeface="Symbol" pitchFamily="18" charset="2"/>
              </a:rPr>
              <a:t>b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marL="222250" indent="-222250"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/>
              <a:t>Daerah yang </a:t>
            </a:r>
            <a:r>
              <a:rPr lang="en-US" dirty="0" err="1"/>
              <a:t>diarsir</a:t>
            </a:r>
            <a:endParaRPr lang="en-US" sz="2400" dirty="0"/>
          </a:p>
        </p:txBody>
      </p:sp>
      <p:sp>
        <p:nvSpPr>
          <p:cNvPr id="4105" name="Text Box 5">
            <a:extLst>
              <a:ext uri="{FF2B5EF4-FFF2-40B4-BE49-F238E27FC236}">
                <a16:creationId xmlns:a16="http://schemas.microsoft.com/office/drawing/2014/main" id="{7B8BD001-7A55-4B45-A8AB-6A035A656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404177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id-ID" i="1"/>
              <a:t>t</a:t>
            </a:r>
            <a:endParaRPr lang="en-US" altLang="id-ID" sz="2000"/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id="{A15B71D7-32B2-4183-8293-BBE46B181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227030"/>
              </p:ext>
            </p:extLst>
          </p:nvPr>
        </p:nvGraphicFramePr>
        <p:xfrm>
          <a:off x="6300788" y="3933825"/>
          <a:ext cx="166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1028700" imgH="330200" progId="">
                  <p:embed/>
                </p:oleObj>
              </mc:Choice>
              <mc:Fallback>
                <p:oleObj name="Equation" r:id="rId4" imgW="1028700" imgH="330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933825"/>
                        <a:ext cx="1663700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" name="Group 7">
            <a:extLst>
              <a:ext uri="{FF2B5EF4-FFF2-40B4-BE49-F238E27FC236}">
                <a16:creationId xmlns:a16="http://schemas.microsoft.com/office/drawing/2014/main" id="{D2888362-91B0-49E9-B419-0A06B9ACE85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508125"/>
            <a:ext cx="4170362" cy="2670175"/>
            <a:chOff x="548" y="950"/>
            <a:chExt cx="2627" cy="1682"/>
          </a:xfrm>
        </p:grpSpPr>
        <p:sp>
          <p:nvSpPr>
            <p:cNvPr id="4107" name="Text Box 8">
              <a:extLst>
                <a:ext uri="{FF2B5EF4-FFF2-40B4-BE49-F238E27FC236}">
                  <a16:creationId xmlns:a16="http://schemas.microsoft.com/office/drawing/2014/main" id="{84A3FBE9-8EBA-4665-93A0-A966862CB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1071"/>
              <a:ext cx="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id-ID">
                  <a:sym typeface="Symbol" panose="05050102010706020507" pitchFamily="18" charset="2"/>
                </a:rPr>
                <a:t></a:t>
              </a:r>
              <a:r>
                <a:rPr lang="en-US" altLang="id-ID"/>
                <a:t>(</a:t>
              </a:r>
              <a:r>
                <a:rPr lang="en-US" altLang="id-ID" i="1"/>
                <a:t>t</a:t>
              </a:r>
              <a:r>
                <a:rPr lang="en-US" altLang="id-ID"/>
                <a:t>)</a:t>
              </a:r>
            </a:p>
          </p:txBody>
        </p:sp>
        <p:sp>
          <p:nvSpPr>
            <p:cNvPr id="4108" name="Text Box 9">
              <a:extLst>
                <a:ext uri="{FF2B5EF4-FFF2-40B4-BE49-F238E27FC236}">
                  <a16:creationId xmlns:a16="http://schemas.microsoft.com/office/drawing/2014/main" id="{94FDB9FE-15B9-4665-8640-A2E2F0690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401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T</a:t>
              </a:r>
              <a:r>
                <a:rPr lang="en-US" altLang="id-ID" baseline="-25000"/>
                <a:t>1</a:t>
              </a:r>
              <a:endParaRPr lang="en-US" altLang="id-ID" sz="2000"/>
            </a:p>
          </p:txBody>
        </p:sp>
        <p:sp>
          <p:nvSpPr>
            <p:cNvPr id="4109" name="Line 10">
              <a:extLst>
                <a:ext uri="{FF2B5EF4-FFF2-40B4-BE49-F238E27FC236}">
                  <a16:creationId xmlns:a16="http://schemas.microsoft.com/office/drawing/2014/main" id="{6DF3C021-892C-471E-823F-EF3A2A48A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" y="2579"/>
              <a:ext cx="2569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110" name="Line 11">
              <a:extLst>
                <a:ext uri="{FF2B5EF4-FFF2-40B4-BE49-F238E27FC236}">
                  <a16:creationId xmlns:a16="http://schemas.microsoft.com/office/drawing/2014/main" id="{3B069B94-5545-413E-827B-F9684372E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950"/>
              <a:ext cx="0" cy="1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grpSp>
          <p:nvGrpSpPr>
            <p:cNvPr id="4111" name="Group 12">
              <a:extLst>
                <a:ext uri="{FF2B5EF4-FFF2-40B4-BE49-F238E27FC236}">
                  <a16:creationId xmlns:a16="http://schemas.microsoft.com/office/drawing/2014/main" id="{86404F42-D12C-4F53-BFCB-F0FFCC0E2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" y="1949"/>
              <a:ext cx="1132" cy="634"/>
              <a:chOff x="1824" y="2304"/>
              <a:chExt cx="1344" cy="960"/>
            </a:xfrm>
          </p:grpSpPr>
          <p:sp>
            <p:nvSpPr>
              <p:cNvPr id="4136" name="Rectangle 13">
                <a:extLst>
                  <a:ext uri="{FF2B5EF4-FFF2-40B4-BE49-F238E27FC236}">
                    <a16:creationId xmlns:a16="http://schemas.microsoft.com/office/drawing/2014/main" id="{EF6EC5A2-B9A2-4DEA-8689-3E81A688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384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4137" name="Rectangle 14">
                <a:extLst>
                  <a:ext uri="{FF2B5EF4-FFF2-40B4-BE49-F238E27FC236}">
                    <a16:creationId xmlns:a16="http://schemas.microsoft.com/office/drawing/2014/main" id="{0FA80C1F-2D41-4E85-903A-728CF034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432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4138" name="Rectangle 15">
                <a:extLst>
                  <a:ext uri="{FF2B5EF4-FFF2-40B4-BE49-F238E27FC236}">
                    <a16:creationId xmlns:a16="http://schemas.microsoft.com/office/drawing/2014/main" id="{6EB628B3-46E6-47F1-8B8A-DD5F9CB92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576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4139" name="Rectangle 16">
                <a:extLst>
                  <a:ext uri="{FF2B5EF4-FFF2-40B4-BE49-F238E27FC236}">
                    <a16:creationId xmlns:a16="http://schemas.microsoft.com/office/drawing/2014/main" id="{509DC0AA-E103-46C5-9B1D-913332601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496"/>
                <a:ext cx="624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4140" name="Rectangle 17">
                <a:extLst>
                  <a:ext uri="{FF2B5EF4-FFF2-40B4-BE49-F238E27FC236}">
                    <a16:creationId xmlns:a16="http://schemas.microsoft.com/office/drawing/2014/main" id="{5237F0B5-3DD0-419B-9537-836C899A7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288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</p:grpSp>
        <p:sp>
          <p:nvSpPr>
            <p:cNvPr id="4112" name="Rectangle 18">
              <a:extLst>
                <a:ext uri="{FF2B5EF4-FFF2-40B4-BE49-F238E27FC236}">
                  <a16:creationId xmlns:a16="http://schemas.microsoft.com/office/drawing/2014/main" id="{0D689E9D-46E8-4E69-888E-B3C5AB6E1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822"/>
              <a:ext cx="546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113" name="Rectangle 19">
              <a:extLst>
                <a:ext uri="{FF2B5EF4-FFF2-40B4-BE49-F238E27FC236}">
                  <a16:creationId xmlns:a16="http://schemas.microsoft.com/office/drawing/2014/main" id="{C182F375-BBD7-4C15-8FF5-CDE9BA98C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1695"/>
              <a:ext cx="46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114" name="Rectangle 20">
              <a:extLst>
                <a:ext uri="{FF2B5EF4-FFF2-40B4-BE49-F238E27FC236}">
                  <a16:creationId xmlns:a16="http://schemas.microsoft.com/office/drawing/2014/main" id="{9A1F3C00-699A-4937-874F-36443D802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568"/>
              <a:ext cx="4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115" name="Rectangle 21">
              <a:extLst>
                <a:ext uri="{FF2B5EF4-FFF2-40B4-BE49-F238E27FC236}">
                  <a16:creationId xmlns:a16="http://schemas.microsoft.com/office/drawing/2014/main" id="{4FA135D5-8851-4AE2-B5FF-BF520FC07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1442"/>
              <a:ext cx="182" cy="12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116" name="Rectangle 22">
              <a:extLst>
                <a:ext uri="{FF2B5EF4-FFF2-40B4-BE49-F238E27FC236}">
                  <a16:creationId xmlns:a16="http://schemas.microsoft.com/office/drawing/2014/main" id="{9F51B739-25AA-420F-92E7-F9DB6C3DC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315"/>
              <a:ext cx="61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117" name="Freeform 23">
              <a:extLst>
                <a:ext uri="{FF2B5EF4-FFF2-40B4-BE49-F238E27FC236}">
                  <a16:creationId xmlns:a16="http://schemas.microsoft.com/office/drawing/2014/main" id="{82BA9DDD-E338-4730-BD3B-85BC0D9A1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" y="1564"/>
              <a:ext cx="1942" cy="1015"/>
            </a:xfrm>
            <a:custGeom>
              <a:avLst/>
              <a:gdLst>
                <a:gd name="T0" fmla="*/ 0 w 1942"/>
                <a:gd name="T1" fmla="*/ 1015 h 1015"/>
                <a:gd name="T2" fmla="*/ 0 w 1942"/>
                <a:gd name="T3" fmla="*/ 888 h 1015"/>
                <a:gd name="T4" fmla="*/ 202 w 1942"/>
                <a:gd name="T5" fmla="*/ 888 h 1015"/>
                <a:gd name="T6" fmla="*/ 202 w 1942"/>
                <a:gd name="T7" fmla="*/ 761 h 1015"/>
                <a:gd name="T8" fmla="*/ 405 w 1942"/>
                <a:gd name="T9" fmla="*/ 761 h 1015"/>
                <a:gd name="T10" fmla="*/ 405 w 1942"/>
                <a:gd name="T11" fmla="*/ 634 h 1015"/>
                <a:gd name="T12" fmla="*/ 809 w 1942"/>
                <a:gd name="T13" fmla="*/ 634 h 1015"/>
                <a:gd name="T14" fmla="*/ 809 w 1942"/>
                <a:gd name="T15" fmla="*/ 381 h 1015"/>
                <a:gd name="T16" fmla="*/ 1699 w 1942"/>
                <a:gd name="T17" fmla="*/ 381 h 1015"/>
                <a:gd name="T18" fmla="*/ 1699 w 1942"/>
                <a:gd name="T19" fmla="*/ 254 h 1015"/>
                <a:gd name="T20" fmla="*/ 1861 w 1942"/>
                <a:gd name="T21" fmla="*/ 254 h 1015"/>
                <a:gd name="T22" fmla="*/ 1861 w 1942"/>
                <a:gd name="T23" fmla="*/ 127 h 1015"/>
                <a:gd name="T24" fmla="*/ 1942 w 1942"/>
                <a:gd name="T25" fmla="*/ 127 h 1015"/>
                <a:gd name="T26" fmla="*/ 1942 w 1942"/>
                <a:gd name="T27" fmla="*/ 0 h 10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42"/>
                <a:gd name="T43" fmla="*/ 0 h 1015"/>
                <a:gd name="T44" fmla="*/ 1942 w 1942"/>
                <a:gd name="T45" fmla="*/ 1015 h 10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42" h="1015">
                  <a:moveTo>
                    <a:pt x="0" y="1015"/>
                  </a:moveTo>
                  <a:lnTo>
                    <a:pt x="0" y="888"/>
                  </a:lnTo>
                  <a:lnTo>
                    <a:pt x="202" y="888"/>
                  </a:lnTo>
                  <a:lnTo>
                    <a:pt x="202" y="761"/>
                  </a:lnTo>
                  <a:lnTo>
                    <a:pt x="405" y="761"/>
                  </a:lnTo>
                  <a:lnTo>
                    <a:pt x="405" y="634"/>
                  </a:lnTo>
                  <a:lnTo>
                    <a:pt x="809" y="634"/>
                  </a:lnTo>
                  <a:lnTo>
                    <a:pt x="809" y="381"/>
                  </a:lnTo>
                  <a:lnTo>
                    <a:pt x="1699" y="381"/>
                  </a:lnTo>
                  <a:lnTo>
                    <a:pt x="1699" y="254"/>
                  </a:lnTo>
                  <a:lnTo>
                    <a:pt x="1861" y="254"/>
                  </a:lnTo>
                  <a:lnTo>
                    <a:pt x="1861" y="127"/>
                  </a:lnTo>
                  <a:lnTo>
                    <a:pt x="1942" y="127"/>
                  </a:lnTo>
                  <a:lnTo>
                    <a:pt x="1942" y="0"/>
                  </a:lnTo>
                </a:path>
              </a:pathLst>
            </a:custGeom>
            <a:noFill/>
            <a:ln w="158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118" name="Line 24">
              <a:extLst>
                <a:ext uri="{FF2B5EF4-FFF2-40B4-BE49-F238E27FC236}">
                  <a16:creationId xmlns:a16="http://schemas.microsoft.com/office/drawing/2014/main" id="{112FDB08-BE36-48A0-8E59-C78038C77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2520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119" name="Line 25">
              <a:extLst>
                <a:ext uri="{FF2B5EF4-FFF2-40B4-BE49-F238E27FC236}">
                  <a16:creationId xmlns:a16="http://schemas.microsoft.com/office/drawing/2014/main" id="{B27485C9-1592-4157-A91F-35929E256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393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120" name="Line 26">
              <a:extLst>
                <a:ext uri="{FF2B5EF4-FFF2-40B4-BE49-F238E27FC236}">
                  <a16:creationId xmlns:a16="http://schemas.microsoft.com/office/drawing/2014/main" id="{3333257F-9AE8-472D-8891-3FB2AA69D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2266"/>
              <a:ext cx="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121" name="Line 27">
              <a:extLst>
                <a:ext uri="{FF2B5EF4-FFF2-40B4-BE49-F238E27FC236}">
                  <a16:creationId xmlns:a16="http://schemas.microsoft.com/office/drawing/2014/main" id="{CF63B450-6EC6-41BA-8D8A-431AA04A5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2139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122" name="Line 28">
              <a:extLst>
                <a:ext uri="{FF2B5EF4-FFF2-40B4-BE49-F238E27FC236}">
                  <a16:creationId xmlns:a16="http://schemas.microsoft.com/office/drawing/2014/main" id="{F560C4BC-E442-47EC-A968-FE7D73418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1759"/>
              <a:ext cx="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123" name="Line 29">
              <a:extLst>
                <a:ext uri="{FF2B5EF4-FFF2-40B4-BE49-F238E27FC236}">
                  <a16:creationId xmlns:a16="http://schemas.microsoft.com/office/drawing/2014/main" id="{71E78E48-2520-4ADF-948A-D9DDE6A30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1" y="1314"/>
              <a:ext cx="0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4124" name="Line 30">
              <a:extLst>
                <a:ext uri="{FF2B5EF4-FFF2-40B4-BE49-F238E27FC236}">
                  <a16:creationId xmlns:a16="http://schemas.microsoft.com/office/drawing/2014/main" id="{811C7A73-2DB1-422F-8AE8-A7A789690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663"/>
              <a:ext cx="0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4125" name="Text Box 31">
              <a:extLst>
                <a:ext uri="{FF2B5EF4-FFF2-40B4-BE49-F238E27FC236}">
                  <a16:creationId xmlns:a16="http://schemas.microsoft.com/office/drawing/2014/main" id="{291D107C-0A20-45DB-8EFA-1EBF876FF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1452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N</a:t>
              </a:r>
              <a:r>
                <a:rPr lang="en-US" altLang="id-ID"/>
                <a:t>(</a:t>
              </a:r>
              <a:r>
                <a:rPr lang="en-US" altLang="id-ID" i="1"/>
                <a:t>t</a:t>
              </a:r>
              <a:r>
                <a:rPr lang="en-US" altLang="id-ID"/>
                <a:t>)</a:t>
              </a:r>
              <a:endParaRPr lang="en-US" altLang="id-ID" sz="2000"/>
            </a:p>
          </p:txBody>
        </p:sp>
        <p:sp>
          <p:nvSpPr>
            <p:cNvPr id="4126" name="Rectangle 32">
              <a:extLst>
                <a:ext uri="{FF2B5EF4-FFF2-40B4-BE49-F238E27FC236}">
                  <a16:creationId xmlns:a16="http://schemas.microsoft.com/office/drawing/2014/main" id="{FC8C3325-6102-4D11-A658-C02F3DF40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949"/>
              <a:ext cx="162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127" name="Freeform 33">
              <a:extLst>
                <a:ext uri="{FF2B5EF4-FFF2-40B4-BE49-F238E27FC236}">
                  <a16:creationId xmlns:a16="http://schemas.microsoft.com/office/drawing/2014/main" id="{CB2EBDBB-26DA-463E-9758-51F5F48B7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49"/>
              <a:ext cx="162" cy="127"/>
            </a:xfrm>
            <a:custGeom>
              <a:avLst/>
              <a:gdLst>
                <a:gd name="T0" fmla="*/ 0 w 192"/>
                <a:gd name="T1" fmla="*/ 16 h 192"/>
                <a:gd name="T2" fmla="*/ 70 w 192"/>
                <a:gd name="T3" fmla="*/ 16 h 192"/>
                <a:gd name="T4" fmla="*/ 70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192"/>
                  </a:moveTo>
                  <a:lnTo>
                    <a:pt x="192" y="192"/>
                  </a:lnTo>
                  <a:lnTo>
                    <a:pt x="192" y="0"/>
                  </a:lnTo>
                </a:path>
              </a:pathLst>
            </a:custGeom>
            <a:noFill/>
            <a:ln w="158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128" name="Freeform 34">
              <a:extLst>
                <a:ext uri="{FF2B5EF4-FFF2-40B4-BE49-F238E27FC236}">
                  <a16:creationId xmlns:a16="http://schemas.microsoft.com/office/drawing/2014/main" id="{6C14A657-9630-45A0-9A63-C55ACEA56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1308"/>
              <a:ext cx="2265" cy="1269"/>
            </a:xfrm>
            <a:custGeom>
              <a:avLst/>
              <a:gdLst>
                <a:gd name="T0" fmla="*/ 0 w 2265"/>
                <a:gd name="T1" fmla="*/ 1269 h 1269"/>
                <a:gd name="T2" fmla="*/ 0 w 2265"/>
                <a:gd name="T3" fmla="*/ 1142 h 1269"/>
                <a:gd name="T4" fmla="*/ 162 w 2265"/>
                <a:gd name="T5" fmla="*/ 1142 h 1269"/>
                <a:gd name="T6" fmla="*/ 162 w 2265"/>
                <a:gd name="T7" fmla="*/ 1015 h 1269"/>
                <a:gd name="T8" fmla="*/ 243 w 2265"/>
                <a:gd name="T9" fmla="*/ 1015 h 1269"/>
                <a:gd name="T10" fmla="*/ 243 w 2265"/>
                <a:gd name="T11" fmla="*/ 888 h 1269"/>
                <a:gd name="T12" fmla="*/ 607 w 2265"/>
                <a:gd name="T13" fmla="*/ 888 h 1269"/>
                <a:gd name="T14" fmla="*/ 607 w 2265"/>
                <a:gd name="T15" fmla="*/ 761 h 1269"/>
                <a:gd name="T16" fmla="*/ 890 w 2265"/>
                <a:gd name="T17" fmla="*/ 761 h 1269"/>
                <a:gd name="T18" fmla="*/ 890 w 2265"/>
                <a:gd name="T19" fmla="*/ 634 h 1269"/>
                <a:gd name="T20" fmla="*/ 1416 w 2265"/>
                <a:gd name="T21" fmla="*/ 634 h 1269"/>
                <a:gd name="T22" fmla="*/ 1416 w 2265"/>
                <a:gd name="T23" fmla="*/ 508 h 1269"/>
                <a:gd name="T24" fmla="*/ 1497 w 2265"/>
                <a:gd name="T25" fmla="*/ 508 h 1269"/>
                <a:gd name="T26" fmla="*/ 1497 w 2265"/>
                <a:gd name="T27" fmla="*/ 381 h 1269"/>
                <a:gd name="T28" fmla="*/ 1537 w 2265"/>
                <a:gd name="T29" fmla="*/ 381 h 1269"/>
                <a:gd name="T30" fmla="*/ 1537 w 2265"/>
                <a:gd name="T31" fmla="*/ 254 h 1269"/>
                <a:gd name="T32" fmla="*/ 1780 w 2265"/>
                <a:gd name="T33" fmla="*/ 254 h 1269"/>
                <a:gd name="T34" fmla="*/ 1780 w 2265"/>
                <a:gd name="T35" fmla="*/ 127 h 1269"/>
                <a:gd name="T36" fmla="*/ 1901 w 2265"/>
                <a:gd name="T37" fmla="*/ 127 h 1269"/>
                <a:gd name="T38" fmla="*/ 1901 w 2265"/>
                <a:gd name="T39" fmla="*/ 0 h 1269"/>
                <a:gd name="T40" fmla="*/ 2265 w 2265"/>
                <a:gd name="T41" fmla="*/ 0 h 12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65"/>
                <a:gd name="T64" fmla="*/ 0 h 1269"/>
                <a:gd name="T65" fmla="*/ 2265 w 2265"/>
                <a:gd name="T66" fmla="*/ 1269 h 12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65" h="1269">
                  <a:moveTo>
                    <a:pt x="0" y="1269"/>
                  </a:moveTo>
                  <a:lnTo>
                    <a:pt x="0" y="1142"/>
                  </a:lnTo>
                  <a:lnTo>
                    <a:pt x="162" y="1142"/>
                  </a:lnTo>
                  <a:lnTo>
                    <a:pt x="162" y="1015"/>
                  </a:lnTo>
                  <a:lnTo>
                    <a:pt x="243" y="1015"/>
                  </a:lnTo>
                  <a:lnTo>
                    <a:pt x="243" y="888"/>
                  </a:lnTo>
                  <a:lnTo>
                    <a:pt x="607" y="888"/>
                  </a:lnTo>
                  <a:lnTo>
                    <a:pt x="607" y="761"/>
                  </a:lnTo>
                  <a:lnTo>
                    <a:pt x="890" y="761"/>
                  </a:lnTo>
                  <a:lnTo>
                    <a:pt x="890" y="634"/>
                  </a:lnTo>
                  <a:lnTo>
                    <a:pt x="1416" y="634"/>
                  </a:lnTo>
                  <a:lnTo>
                    <a:pt x="1416" y="508"/>
                  </a:lnTo>
                  <a:lnTo>
                    <a:pt x="1497" y="508"/>
                  </a:lnTo>
                  <a:lnTo>
                    <a:pt x="1497" y="381"/>
                  </a:lnTo>
                  <a:lnTo>
                    <a:pt x="1537" y="381"/>
                  </a:lnTo>
                  <a:lnTo>
                    <a:pt x="1537" y="254"/>
                  </a:lnTo>
                  <a:lnTo>
                    <a:pt x="1780" y="254"/>
                  </a:lnTo>
                  <a:lnTo>
                    <a:pt x="1780" y="127"/>
                  </a:lnTo>
                  <a:lnTo>
                    <a:pt x="1901" y="127"/>
                  </a:lnTo>
                  <a:lnTo>
                    <a:pt x="1901" y="0"/>
                  </a:lnTo>
                  <a:lnTo>
                    <a:pt x="2265" y="0"/>
                  </a:lnTo>
                </a:path>
              </a:pathLst>
            </a:cu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129" name="Text Box 35">
              <a:extLst>
                <a:ext uri="{FF2B5EF4-FFF2-40B4-BE49-F238E27FC236}">
                  <a16:creationId xmlns:a16="http://schemas.microsoft.com/office/drawing/2014/main" id="{E954C1C0-41E3-4298-B01F-55F5FF44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2267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T</a:t>
              </a:r>
              <a:r>
                <a:rPr lang="en-US" altLang="id-ID" baseline="-25000"/>
                <a:t>2</a:t>
              </a:r>
              <a:endParaRPr lang="en-US" altLang="id-ID" sz="2000"/>
            </a:p>
          </p:txBody>
        </p:sp>
        <p:sp>
          <p:nvSpPr>
            <p:cNvPr id="4130" name="Text Box 36">
              <a:extLst>
                <a:ext uri="{FF2B5EF4-FFF2-40B4-BE49-F238E27FC236}">
                  <a16:creationId xmlns:a16="http://schemas.microsoft.com/office/drawing/2014/main" id="{6DC225E2-20E6-4F6B-B9FF-DCFCF1059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1638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T</a:t>
              </a:r>
              <a:r>
                <a:rPr lang="en-US" altLang="id-ID" i="1" baseline="-25000"/>
                <a:t>i</a:t>
              </a:r>
              <a:endParaRPr lang="en-US" altLang="id-ID" sz="2000" i="1"/>
            </a:p>
          </p:txBody>
        </p:sp>
        <p:sp>
          <p:nvSpPr>
            <p:cNvPr id="4131" name="Line 37">
              <a:extLst>
                <a:ext uri="{FF2B5EF4-FFF2-40B4-BE49-F238E27FC236}">
                  <a16:creationId xmlns:a16="http://schemas.microsoft.com/office/drawing/2014/main" id="{8A534110-6349-4981-906B-E4649959A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949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4132" name="Line 38">
              <a:extLst>
                <a:ext uri="{FF2B5EF4-FFF2-40B4-BE49-F238E27FC236}">
                  <a16:creationId xmlns:a16="http://schemas.microsoft.com/office/drawing/2014/main" id="{B38773A9-DA32-4EA3-8F9B-EFE3444C9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4" y="1687"/>
              <a:ext cx="1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4133" name="Text Box 39">
              <a:extLst>
                <a:ext uri="{FF2B5EF4-FFF2-40B4-BE49-F238E27FC236}">
                  <a16:creationId xmlns:a16="http://schemas.microsoft.com/office/drawing/2014/main" id="{BD3460BD-91DC-4CDE-857C-CFF3C892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1566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i</a:t>
              </a:r>
              <a:endParaRPr lang="en-US" altLang="id-ID" sz="2000"/>
            </a:p>
          </p:txBody>
        </p:sp>
        <p:sp>
          <p:nvSpPr>
            <p:cNvPr id="4134" name="Text Box 40">
              <a:extLst>
                <a:ext uri="{FF2B5EF4-FFF2-40B4-BE49-F238E27FC236}">
                  <a16:creationId xmlns:a16="http://schemas.microsoft.com/office/drawing/2014/main" id="{71288430-FED7-47FA-A06D-FBADCCD96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" y="1893"/>
              <a:ext cx="3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id-ID">
                  <a:latin typeface="Symbol" panose="05050102010706020507" pitchFamily="18" charset="2"/>
                  <a:sym typeface="Symbol" panose="05050102010706020507" pitchFamily="18" charset="2"/>
                </a:rPr>
                <a:t>b</a:t>
              </a:r>
              <a:r>
                <a:rPr lang="en-US" altLang="id-ID"/>
                <a:t>(</a:t>
              </a:r>
              <a:r>
                <a:rPr lang="en-US" altLang="id-ID" i="1"/>
                <a:t>t</a:t>
              </a:r>
              <a:r>
                <a:rPr lang="en-US" altLang="id-ID"/>
                <a:t>)</a:t>
              </a:r>
            </a:p>
          </p:txBody>
        </p:sp>
        <p:sp>
          <p:nvSpPr>
            <p:cNvPr id="4135" name="Line 41">
              <a:extLst>
                <a:ext uri="{FF2B5EF4-FFF2-40B4-BE49-F238E27FC236}">
                  <a16:creationId xmlns:a16="http://schemas.microsoft.com/office/drawing/2014/main" id="{7EF226CF-8598-4AA5-9489-9F6F6DDB1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949"/>
              <a:ext cx="0" cy="63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aphicFrame>
        <p:nvGraphicFramePr>
          <p:cNvPr id="4099" name="Object 42">
            <a:extLst>
              <a:ext uri="{FF2B5EF4-FFF2-40B4-BE49-F238E27FC236}">
                <a16:creationId xmlns:a16="http://schemas.microsoft.com/office/drawing/2014/main" id="{354B6984-5B62-4F5D-8837-DAA059DF8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094182"/>
              </p:ext>
            </p:extLst>
          </p:nvPr>
        </p:nvGraphicFramePr>
        <p:xfrm>
          <a:off x="1619250" y="5084763"/>
          <a:ext cx="58150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6" imgW="3594100" imgH="469900" progId="">
                  <p:embed/>
                </p:oleObj>
              </mc:Choice>
              <mc:Fallback>
                <p:oleObj name="Equation" r:id="rId6" imgW="3594100" imgH="4699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84763"/>
                        <a:ext cx="5815013" cy="757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2096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F9FE085-6337-4B3F-8ABD-B2C9B895A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BUKTI LITTLE UNTUK </a:t>
            </a:r>
            <a:r>
              <a:rPr lang="id-ID"/>
              <a:t>FIFO</a:t>
            </a: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F8F7CAD-DCF0-4D2F-B8BD-A1C056AE6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4149725"/>
            <a:ext cx="8785225" cy="2189163"/>
          </a:xfrm>
        </p:spPr>
        <p:txBody>
          <a:bodyPr/>
          <a:lstStyle/>
          <a:p>
            <a:pPr marL="222250" indent="-222250" eaLnBrk="1" hangingPunct="1">
              <a:defRPr/>
            </a:pPr>
            <a:r>
              <a:rPr lang="en-US" sz="2000"/>
              <a:t>Secara umum – bahkan jika antrian tidak kosong dengan frekuensi sangat sering (tak hingga):</a:t>
            </a:r>
          </a:p>
          <a:p>
            <a:pPr marL="222250" indent="-222250" eaLnBrk="1" hangingPunct="1">
              <a:defRPr/>
            </a:pPr>
            <a:endParaRPr lang="en-US" sz="2000"/>
          </a:p>
          <a:p>
            <a:pPr marL="222250" indent="-222250" eaLnBrk="1" hangingPunct="1">
              <a:defRPr/>
            </a:pPr>
            <a:endParaRPr lang="en-US" sz="2000"/>
          </a:p>
          <a:p>
            <a:pPr marL="222250" indent="-222250" eaLnBrk="1" hangingPunct="1">
              <a:defRPr/>
            </a:pPr>
            <a:endParaRPr lang="en-US" sz="2000"/>
          </a:p>
          <a:p>
            <a:pPr marL="222250" indent="-222250" eaLnBrk="1" hangingPunct="1">
              <a:defRPr/>
            </a:pPr>
            <a:r>
              <a:rPr lang="en-US" sz="2000"/>
              <a:t>Hasil berikut mengasumsikan limit </a:t>
            </a:r>
            <a:r>
              <a:rPr lang="en-US" sz="2000" i="1"/>
              <a:t>T</a:t>
            </a:r>
            <a:r>
              <a:rPr lang="en-US" sz="2000" i="1" baseline="-25000"/>
              <a:t>t </a:t>
            </a:r>
            <a:r>
              <a:rPr lang="en-US" sz="2000">
                <a:latin typeface="Lucida Sans Unicode" pitchFamily="34" charset="0"/>
                <a:cs typeface="Lucida Sans Unicode" pitchFamily="34" charset="0"/>
              </a:rPr>
              <a:t>→</a:t>
            </a:r>
            <a:r>
              <a:rPr lang="en-US" sz="2000" i="1"/>
              <a:t>T</a:t>
            </a:r>
            <a:r>
              <a:rPr lang="en-US" sz="2000">
                <a:cs typeface="Times New Roman" pitchFamily="18" charset="0"/>
              </a:rPr>
              <a:t>, </a:t>
            </a:r>
            <a:r>
              <a:rPr lang="el-GR" sz="2000" i="1">
                <a:cs typeface="Times New Roman" pitchFamily="18" charset="0"/>
              </a:rPr>
              <a:t>λ</a:t>
            </a:r>
            <a:r>
              <a:rPr lang="en-US" sz="2000" i="1" baseline="-25000">
                <a:cs typeface="Times New Roman" pitchFamily="18" charset="0"/>
              </a:rPr>
              <a:t>t</a:t>
            </a:r>
            <a:r>
              <a:rPr lang="en-US" sz="2000">
                <a:latin typeface="Lucida Sans Unicode" pitchFamily="34" charset="0"/>
                <a:cs typeface="Lucida Sans Unicode" pitchFamily="34" charset="0"/>
              </a:rPr>
              <a:t>→</a:t>
            </a:r>
            <a:r>
              <a:rPr lang="el-GR" sz="2000" i="1">
                <a:cs typeface="Times New Roman" pitchFamily="18" charset="0"/>
              </a:rPr>
              <a:t>λ</a:t>
            </a:r>
            <a:r>
              <a:rPr lang="en-US" sz="2000">
                <a:cs typeface="Times New Roman" pitchFamily="18" charset="0"/>
              </a:rPr>
              <a:t>, and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000" i="1" baseline="-25000">
                <a:cs typeface="Times New Roman" pitchFamily="18" charset="0"/>
              </a:rPr>
              <a:t>t</a:t>
            </a:r>
            <a:r>
              <a:rPr lang="en-US" sz="2000">
                <a:latin typeface="Lucida Sans Unicode" pitchFamily="34" charset="0"/>
                <a:cs typeface="Lucida Sans Unicode" pitchFamily="34" charset="0"/>
              </a:rPr>
              <a:t>→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000">
                <a:cs typeface="Times New Roman" pitchFamily="18" charset="0"/>
              </a:rPr>
              <a:t> ada, dan </a:t>
            </a:r>
            <a:r>
              <a:rPr lang="el-GR" sz="2000" i="1">
                <a:cs typeface="Times New Roman" pitchFamily="18" charset="0"/>
              </a:rPr>
              <a:t>λ</a:t>
            </a:r>
            <a:r>
              <a:rPr lang="en-US" sz="2000">
                <a:cs typeface="Times New Roman" pitchFamily="18" charset="0"/>
              </a:rPr>
              <a:t>=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d</a:t>
            </a:r>
            <a:endParaRPr lang="en-US" sz="2000">
              <a:cs typeface="Times New Roman" pitchFamily="18" charset="0"/>
            </a:endParaRPr>
          </a:p>
        </p:txBody>
      </p:sp>
      <p:grpSp>
        <p:nvGrpSpPr>
          <p:cNvPr id="5127" name="Group 4">
            <a:extLst>
              <a:ext uri="{FF2B5EF4-FFF2-40B4-BE49-F238E27FC236}">
                <a16:creationId xmlns:a16="http://schemas.microsoft.com/office/drawing/2014/main" id="{C4D8677C-49A4-4FB3-904A-015804EE4EED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1263650"/>
            <a:ext cx="4170363" cy="2670175"/>
            <a:chOff x="548" y="950"/>
            <a:chExt cx="2627" cy="1682"/>
          </a:xfrm>
        </p:grpSpPr>
        <p:sp>
          <p:nvSpPr>
            <p:cNvPr id="5128" name="Text Box 5">
              <a:extLst>
                <a:ext uri="{FF2B5EF4-FFF2-40B4-BE49-F238E27FC236}">
                  <a16:creationId xmlns:a16="http://schemas.microsoft.com/office/drawing/2014/main" id="{BCABED08-2C84-4564-832B-4CF4834C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1071"/>
              <a:ext cx="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id-ID">
                  <a:sym typeface="Symbol" panose="05050102010706020507" pitchFamily="18" charset="2"/>
                </a:rPr>
                <a:t></a:t>
              </a:r>
              <a:r>
                <a:rPr lang="en-US" altLang="id-ID"/>
                <a:t>(</a:t>
              </a:r>
              <a:r>
                <a:rPr lang="en-US" altLang="id-ID" i="1"/>
                <a:t>t</a:t>
              </a:r>
              <a:r>
                <a:rPr lang="en-US" altLang="id-ID"/>
                <a:t>)</a:t>
              </a:r>
            </a:p>
          </p:txBody>
        </p:sp>
        <p:sp>
          <p:nvSpPr>
            <p:cNvPr id="5129" name="Text Box 6">
              <a:extLst>
                <a:ext uri="{FF2B5EF4-FFF2-40B4-BE49-F238E27FC236}">
                  <a16:creationId xmlns:a16="http://schemas.microsoft.com/office/drawing/2014/main" id="{3F7016B4-1991-4A8D-96F6-FE0F9AFC5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401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T</a:t>
              </a:r>
              <a:r>
                <a:rPr lang="en-US" altLang="id-ID" baseline="-25000"/>
                <a:t>1</a:t>
              </a:r>
              <a:endParaRPr lang="en-US" altLang="id-ID" sz="2000"/>
            </a:p>
          </p:txBody>
        </p:sp>
        <p:sp>
          <p:nvSpPr>
            <p:cNvPr id="5130" name="Line 7">
              <a:extLst>
                <a:ext uri="{FF2B5EF4-FFF2-40B4-BE49-F238E27FC236}">
                  <a16:creationId xmlns:a16="http://schemas.microsoft.com/office/drawing/2014/main" id="{9C04CFB0-E7CF-416C-A49A-1C1E99916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" y="2579"/>
              <a:ext cx="2569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5131" name="Line 8">
              <a:extLst>
                <a:ext uri="{FF2B5EF4-FFF2-40B4-BE49-F238E27FC236}">
                  <a16:creationId xmlns:a16="http://schemas.microsoft.com/office/drawing/2014/main" id="{7AA235F0-8CE6-4A3A-A08B-8751903E3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950"/>
              <a:ext cx="0" cy="1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grpSp>
          <p:nvGrpSpPr>
            <p:cNvPr id="5132" name="Group 9">
              <a:extLst>
                <a:ext uri="{FF2B5EF4-FFF2-40B4-BE49-F238E27FC236}">
                  <a16:creationId xmlns:a16="http://schemas.microsoft.com/office/drawing/2014/main" id="{B815DAE4-3474-47C6-B079-F169EF3B8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" y="1949"/>
              <a:ext cx="1132" cy="634"/>
              <a:chOff x="1824" y="2304"/>
              <a:chExt cx="1344" cy="960"/>
            </a:xfrm>
          </p:grpSpPr>
          <p:sp>
            <p:nvSpPr>
              <p:cNvPr id="5157" name="Rectangle 10">
                <a:extLst>
                  <a:ext uri="{FF2B5EF4-FFF2-40B4-BE49-F238E27FC236}">
                    <a16:creationId xmlns:a16="http://schemas.microsoft.com/office/drawing/2014/main" id="{FB4B3076-F073-4648-95A2-D50413681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384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5158" name="Rectangle 11">
                <a:extLst>
                  <a:ext uri="{FF2B5EF4-FFF2-40B4-BE49-F238E27FC236}">
                    <a16:creationId xmlns:a16="http://schemas.microsoft.com/office/drawing/2014/main" id="{383173F5-CDE2-4BC2-B1C5-395DB7926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432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5159" name="Rectangle 12">
                <a:extLst>
                  <a:ext uri="{FF2B5EF4-FFF2-40B4-BE49-F238E27FC236}">
                    <a16:creationId xmlns:a16="http://schemas.microsoft.com/office/drawing/2014/main" id="{1021500F-DA9C-4EB9-A25E-87A1D0AF3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576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5160" name="Rectangle 13">
                <a:extLst>
                  <a:ext uri="{FF2B5EF4-FFF2-40B4-BE49-F238E27FC236}">
                    <a16:creationId xmlns:a16="http://schemas.microsoft.com/office/drawing/2014/main" id="{A3600DA4-5622-44FC-BD12-EE853429F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496"/>
                <a:ext cx="624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5161" name="Rectangle 14">
                <a:extLst>
                  <a:ext uri="{FF2B5EF4-FFF2-40B4-BE49-F238E27FC236}">
                    <a16:creationId xmlns:a16="http://schemas.microsoft.com/office/drawing/2014/main" id="{939F8A22-C667-45CD-9475-F9E927E4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288" cy="19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</p:grpSp>
        <p:sp>
          <p:nvSpPr>
            <p:cNvPr id="5133" name="Rectangle 15">
              <a:extLst>
                <a:ext uri="{FF2B5EF4-FFF2-40B4-BE49-F238E27FC236}">
                  <a16:creationId xmlns:a16="http://schemas.microsoft.com/office/drawing/2014/main" id="{404E8D52-E5B3-4156-8879-5111F35E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822"/>
              <a:ext cx="546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34" name="Rectangle 16">
              <a:extLst>
                <a:ext uri="{FF2B5EF4-FFF2-40B4-BE49-F238E27FC236}">
                  <a16:creationId xmlns:a16="http://schemas.microsoft.com/office/drawing/2014/main" id="{D2C504BE-E97E-4DFA-98F6-21E3ADA59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1695"/>
              <a:ext cx="46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35" name="Rectangle 17">
              <a:extLst>
                <a:ext uri="{FF2B5EF4-FFF2-40B4-BE49-F238E27FC236}">
                  <a16:creationId xmlns:a16="http://schemas.microsoft.com/office/drawing/2014/main" id="{BB2CAD04-9F4B-4633-BC34-7FE466E28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568"/>
              <a:ext cx="4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36" name="Rectangle 18">
              <a:extLst>
                <a:ext uri="{FF2B5EF4-FFF2-40B4-BE49-F238E27FC236}">
                  <a16:creationId xmlns:a16="http://schemas.microsoft.com/office/drawing/2014/main" id="{7D4B08C1-42D6-4DF8-85FC-0EF9A41B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1442"/>
              <a:ext cx="182" cy="12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37" name="Rectangle 19">
              <a:extLst>
                <a:ext uri="{FF2B5EF4-FFF2-40B4-BE49-F238E27FC236}">
                  <a16:creationId xmlns:a16="http://schemas.microsoft.com/office/drawing/2014/main" id="{69EABD9B-685E-413C-AB44-1DD554A8A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315"/>
              <a:ext cx="61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38" name="Freeform 20">
              <a:extLst>
                <a:ext uri="{FF2B5EF4-FFF2-40B4-BE49-F238E27FC236}">
                  <a16:creationId xmlns:a16="http://schemas.microsoft.com/office/drawing/2014/main" id="{9A645C07-9137-4153-AD38-A2C4E1DBA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" y="1564"/>
              <a:ext cx="1942" cy="1015"/>
            </a:xfrm>
            <a:custGeom>
              <a:avLst/>
              <a:gdLst>
                <a:gd name="T0" fmla="*/ 0 w 1942"/>
                <a:gd name="T1" fmla="*/ 1015 h 1015"/>
                <a:gd name="T2" fmla="*/ 0 w 1942"/>
                <a:gd name="T3" fmla="*/ 888 h 1015"/>
                <a:gd name="T4" fmla="*/ 202 w 1942"/>
                <a:gd name="T5" fmla="*/ 888 h 1015"/>
                <a:gd name="T6" fmla="*/ 202 w 1942"/>
                <a:gd name="T7" fmla="*/ 761 h 1015"/>
                <a:gd name="T8" fmla="*/ 405 w 1942"/>
                <a:gd name="T9" fmla="*/ 761 h 1015"/>
                <a:gd name="T10" fmla="*/ 405 w 1942"/>
                <a:gd name="T11" fmla="*/ 634 h 1015"/>
                <a:gd name="T12" fmla="*/ 809 w 1942"/>
                <a:gd name="T13" fmla="*/ 634 h 1015"/>
                <a:gd name="T14" fmla="*/ 809 w 1942"/>
                <a:gd name="T15" fmla="*/ 381 h 1015"/>
                <a:gd name="T16" fmla="*/ 1699 w 1942"/>
                <a:gd name="T17" fmla="*/ 381 h 1015"/>
                <a:gd name="T18" fmla="*/ 1699 w 1942"/>
                <a:gd name="T19" fmla="*/ 254 h 1015"/>
                <a:gd name="T20" fmla="*/ 1861 w 1942"/>
                <a:gd name="T21" fmla="*/ 254 h 1015"/>
                <a:gd name="T22" fmla="*/ 1861 w 1942"/>
                <a:gd name="T23" fmla="*/ 127 h 1015"/>
                <a:gd name="T24" fmla="*/ 1942 w 1942"/>
                <a:gd name="T25" fmla="*/ 127 h 1015"/>
                <a:gd name="T26" fmla="*/ 1942 w 1942"/>
                <a:gd name="T27" fmla="*/ 0 h 10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42"/>
                <a:gd name="T43" fmla="*/ 0 h 1015"/>
                <a:gd name="T44" fmla="*/ 1942 w 1942"/>
                <a:gd name="T45" fmla="*/ 1015 h 10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42" h="1015">
                  <a:moveTo>
                    <a:pt x="0" y="1015"/>
                  </a:moveTo>
                  <a:lnTo>
                    <a:pt x="0" y="888"/>
                  </a:lnTo>
                  <a:lnTo>
                    <a:pt x="202" y="888"/>
                  </a:lnTo>
                  <a:lnTo>
                    <a:pt x="202" y="761"/>
                  </a:lnTo>
                  <a:lnTo>
                    <a:pt x="405" y="761"/>
                  </a:lnTo>
                  <a:lnTo>
                    <a:pt x="405" y="634"/>
                  </a:lnTo>
                  <a:lnTo>
                    <a:pt x="809" y="634"/>
                  </a:lnTo>
                  <a:lnTo>
                    <a:pt x="809" y="381"/>
                  </a:lnTo>
                  <a:lnTo>
                    <a:pt x="1699" y="381"/>
                  </a:lnTo>
                  <a:lnTo>
                    <a:pt x="1699" y="254"/>
                  </a:lnTo>
                  <a:lnTo>
                    <a:pt x="1861" y="254"/>
                  </a:lnTo>
                  <a:lnTo>
                    <a:pt x="1861" y="127"/>
                  </a:lnTo>
                  <a:lnTo>
                    <a:pt x="1942" y="127"/>
                  </a:lnTo>
                  <a:lnTo>
                    <a:pt x="1942" y="0"/>
                  </a:lnTo>
                </a:path>
              </a:pathLst>
            </a:custGeom>
            <a:noFill/>
            <a:ln w="158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39" name="Line 21">
              <a:extLst>
                <a:ext uri="{FF2B5EF4-FFF2-40B4-BE49-F238E27FC236}">
                  <a16:creationId xmlns:a16="http://schemas.microsoft.com/office/drawing/2014/main" id="{13EE1D4C-F059-4632-9A14-6E485CAB7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2520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5140" name="Line 22">
              <a:extLst>
                <a:ext uri="{FF2B5EF4-FFF2-40B4-BE49-F238E27FC236}">
                  <a16:creationId xmlns:a16="http://schemas.microsoft.com/office/drawing/2014/main" id="{16FD9DCD-18A3-4969-9F35-DFE7C8EEF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393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5141" name="Line 23">
              <a:extLst>
                <a:ext uri="{FF2B5EF4-FFF2-40B4-BE49-F238E27FC236}">
                  <a16:creationId xmlns:a16="http://schemas.microsoft.com/office/drawing/2014/main" id="{21819B02-48C0-46C0-ACA4-DB2F730D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2266"/>
              <a:ext cx="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5142" name="Line 24">
              <a:extLst>
                <a:ext uri="{FF2B5EF4-FFF2-40B4-BE49-F238E27FC236}">
                  <a16:creationId xmlns:a16="http://schemas.microsoft.com/office/drawing/2014/main" id="{30C468FD-6188-4C2E-B70E-95FAC99A5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2139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5143" name="Line 25">
              <a:extLst>
                <a:ext uri="{FF2B5EF4-FFF2-40B4-BE49-F238E27FC236}">
                  <a16:creationId xmlns:a16="http://schemas.microsoft.com/office/drawing/2014/main" id="{BBA97B14-C9B3-4600-901D-174A14A8A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1759"/>
              <a:ext cx="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5144" name="Line 26">
              <a:extLst>
                <a:ext uri="{FF2B5EF4-FFF2-40B4-BE49-F238E27FC236}">
                  <a16:creationId xmlns:a16="http://schemas.microsoft.com/office/drawing/2014/main" id="{04EF4F47-DCCF-423A-9D8C-EFA2F0344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1" y="1314"/>
              <a:ext cx="0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5145" name="Line 27">
              <a:extLst>
                <a:ext uri="{FF2B5EF4-FFF2-40B4-BE49-F238E27FC236}">
                  <a16:creationId xmlns:a16="http://schemas.microsoft.com/office/drawing/2014/main" id="{99206817-165A-4A42-84A6-519A5301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663"/>
              <a:ext cx="0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5146" name="Text Box 28">
              <a:extLst>
                <a:ext uri="{FF2B5EF4-FFF2-40B4-BE49-F238E27FC236}">
                  <a16:creationId xmlns:a16="http://schemas.microsoft.com/office/drawing/2014/main" id="{D8CE6C40-B056-44C6-A014-5C8AD6D9C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1452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N</a:t>
              </a:r>
              <a:r>
                <a:rPr lang="en-US" altLang="id-ID"/>
                <a:t>(</a:t>
              </a:r>
              <a:r>
                <a:rPr lang="en-US" altLang="id-ID" i="1"/>
                <a:t>t</a:t>
              </a:r>
              <a:r>
                <a:rPr lang="en-US" altLang="id-ID"/>
                <a:t>)</a:t>
              </a:r>
              <a:endParaRPr lang="en-US" altLang="id-ID" sz="2000"/>
            </a:p>
          </p:txBody>
        </p:sp>
        <p:sp>
          <p:nvSpPr>
            <p:cNvPr id="5147" name="Rectangle 29">
              <a:extLst>
                <a:ext uri="{FF2B5EF4-FFF2-40B4-BE49-F238E27FC236}">
                  <a16:creationId xmlns:a16="http://schemas.microsoft.com/office/drawing/2014/main" id="{20935DC0-308E-4CAA-B520-9E2D9A4DD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949"/>
              <a:ext cx="162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48" name="Freeform 30">
              <a:extLst>
                <a:ext uri="{FF2B5EF4-FFF2-40B4-BE49-F238E27FC236}">
                  <a16:creationId xmlns:a16="http://schemas.microsoft.com/office/drawing/2014/main" id="{AE4AA1CF-EAD1-4E98-8013-EC17A854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49"/>
              <a:ext cx="162" cy="127"/>
            </a:xfrm>
            <a:custGeom>
              <a:avLst/>
              <a:gdLst>
                <a:gd name="T0" fmla="*/ 0 w 192"/>
                <a:gd name="T1" fmla="*/ 16 h 192"/>
                <a:gd name="T2" fmla="*/ 70 w 192"/>
                <a:gd name="T3" fmla="*/ 16 h 192"/>
                <a:gd name="T4" fmla="*/ 70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192"/>
                  </a:moveTo>
                  <a:lnTo>
                    <a:pt x="192" y="192"/>
                  </a:lnTo>
                  <a:lnTo>
                    <a:pt x="192" y="0"/>
                  </a:lnTo>
                </a:path>
              </a:pathLst>
            </a:custGeom>
            <a:noFill/>
            <a:ln w="158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49" name="Freeform 31">
              <a:extLst>
                <a:ext uri="{FF2B5EF4-FFF2-40B4-BE49-F238E27FC236}">
                  <a16:creationId xmlns:a16="http://schemas.microsoft.com/office/drawing/2014/main" id="{B8B044AA-734F-41EE-BE04-2CC61C2CF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1308"/>
              <a:ext cx="2265" cy="1269"/>
            </a:xfrm>
            <a:custGeom>
              <a:avLst/>
              <a:gdLst>
                <a:gd name="T0" fmla="*/ 0 w 2265"/>
                <a:gd name="T1" fmla="*/ 1269 h 1269"/>
                <a:gd name="T2" fmla="*/ 0 w 2265"/>
                <a:gd name="T3" fmla="*/ 1142 h 1269"/>
                <a:gd name="T4" fmla="*/ 162 w 2265"/>
                <a:gd name="T5" fmla="*/ 1142 h 1269"/>
                <a:gd name="T6" fmla="*/ 162 w 2265"/>
                <a:gd name="T7" fmla="*/ 1015 h 1269"/>
                <a:gd name="T8" fmla="*/ 243 w 2265"/>
                <a:gd name="T9" fmla="*/ 1015 h 1269"/>
                <a:gd name="T10" fmla="*/ 243 w 2265"/>
                <a:gd name="T11" fmla="*/ 888 h 1269"/>
                <a:gd name="T12" fmla="*/ 607 w 2265"/>
                <a:gd name="T13" fmla="*/ 888 h 1269"/>
                <a:gd name="T14" fmla="*/ 607 w 2265"/>
                <a:gd name="T15" fmla="*/ 761 h 1269"/>
                <a:gd name="T16" fmla="*/ 890 w 2265"/>
                <a:gd name="T17" fmla="*/ 761 h 1269"/>
                <a:gd name="T18" fmla="*/ 890 w 2265"/>
                <a:gd name="T19" fmla="*/ 634 h 1269"/>
                <a:gd name="T20" fmla="*/ 1416 w 2265"/>
                <a:gd name="T21" fmla="*/ 634 h 1269"/>
                <a:gd name="T22" fmla="*/ 1416 w 2265"/>
                <a:gd name="T23" fmla="*/ 508 h 1269"/>
                <a:gd name="T24" fmla="*/ 1497 w 2265"/>
                <a:gd name="T25" fmla="*/ 508 h 1269"/>
                <a:gd name="T26" fmla="*/ 1497 w 2265"/>
                <a:gd name="T27" fmla="*/ 381 h 1269"/>
                <a:gd name="T28" fmla="*/ 1537 w 2265"/>
                <a:gd name="T29" fmla="*/ 381 h 1269"/>
                <a:gd name="T30" fmla="*/ 1537 w 2265"/>
                <a:gd name="T31" fmla="*/ 254 h 1269"/>
                <a:gd name="T32" fmla="*/ 1780 w 2265"/>
                <a:gd name="T33" fmla="*/ 254 h 1269"/>
                <a:gd name="T34" fmla="*/ 1780 w 2265"/>
                <a:gd name="T35" fmla="*/ 127 h 1269"/>
                <a:gd name="T36" fmla="*/ 1901 w 2265"/>
                <a:gd name="T37" fmla="*/ 127 h 1269"/>
                <a:gd name="T38" fmla="*/ 1901 w 2265"/>
                <a:gd name="T39" fmla="*/ 0 h 1269"/>
                <a:gd name="T40" fmla="*/ 2265 w 2265"/>
                <a:gd name="T41" fmla="*/ 0 h 12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65"/>
                <a:gd name="T64" fmla="*/ 0 h 1269"/>
                <a:gd name="T65" fmla="*/ 2265 w 2265"/>
                <a:gd name="T66" fmla="*/ 1269 h 12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65" h="1269">
                  <a:moveTo>
                    <a:pt x="0" y="1269"/>
                  </a:moveTo>
                  <a:lnTo>
                    <a:pt x="0" y="1142"/>
                  </a:lnTo>
                  <a:lnTo>
                    <a:pt x="162" y="1142"/>
                  </a:lnTo>
                  <a:lnTo>
                    <a:pt x="162" y="1015"/>
                  </a:lnTo>
                  <a:lnTo>
                    <a:pt x="243" y="1015"/>
                  </a:lnTo>
                  <a:lnTo>
                    <a:pt x="243" y="888"/>
                  </a:lnTo>
                  <a:lnTo>
                    <a:pt x="607" y="888"/>
                  </a:lnTo>
                  <a:lnTo>
                    <a:pt x="607" y="761"/>
                  </a:lnTo>
                  <a:lnTo>
                    <a:pt x="890" y="761"/>
                  </a:lnTo>
                  <a:lnTo>
                    <a:pt x="890" y="634"/>
                  </a:lnTo>
                  <a:lnTo>
                    <a:pt x="1416" y="634"/>
                  </a:lnTo>
                  <a:lnTo>
                    <a:pt x="1416" y="508"/>
                  </a:lnTo>
                  <a:lnTo>
                    <a:pt x="1497" y="508"/>
                  </a:lnTo>
                  <a:lnTo>
                    <a:pt x="1497" y="381"/>
                  </a:lnTo>
                  <a:lnTo>
                    <a:pt x="1537" y="381"/>
                  </a:lnTo>
                  <a:lnTo>
                    <a:pt x="1537" y="254"/>
                  </a:lnTo>
                  <a:lnTo>
                    <a:pt x="1780" y="254"/>
                  </a:lnTo>
                  <a:lnTo>
                    <a:pt x="1780" y="127"/>
                  </a:lnTo>
                  <a:lnTo>
                    <a:pt x="1901" y="127"/>
                  </a:lnTo>
                  <a:lnTo>
                    <a:pt x="1901" y="0"/>
                  </a:lnTo>
                  <a:lnTo>
                    <a:pt x="2265" y="0"/>
                  </a:lnTo>
                </a:path>
              </a:pathLst>
            </a:custGeom>
            <a:noFill/>
            <a:ln w="158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50" name="Text Box 32">
              <a:extLst>
                <a:ext uri="{FF2B5EF4-FFF2-40B4-BE49-F238E27FC236}">
                  <a16:creationId xmlns:a16="http://schemas.microsoft.com/office/drawing/2014/main" id="{A4E8D8B0-3ABC-4979-8886-A74AEDB8F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2267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T</a:t>
              </a:r>
              <a:r>
                <a:rPr lang="en-US" altLang="id-ID" baseline="-25000"/>
                <a:t>2</a:t>
              </a:r>
              <a:endParaRPr lang="en-US" altLang="id-ID" sz="2000"/>
            </a:p>
          </p:txBody>
        </p:sp>
        <p:sp>
          <p:nvSpPr>
            <p:cNvPr id="5151" name="Text Box 33">
              <a:extLst>
                <a:ext uri="{FF2B5EF4-FFF2-40B4-BE49-F238E27FC236}">
                  <a16:creationId xmlns:a16="http://schemas.microsoft.com/office/drawing/2014/main" id="{F20FFD80-F1E8-4479-BCE2-8D0C5C894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1638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T</a:t>
              </a:r>
              <a:r>
                <a:rPr lang="en-US" altLang="id-ID" i="1" baseline="-25000"/>
                <a:t>i</a:t>
              </a:r>
              <a:endParaRPr lang="en-US" altLang="id-ID" sz="2000" i="1"/>
            </a:p>
          </p:txBody>
        </p:sp>
        <p:sp>
          <p:nvSpPr>
            <p:cNvPr id="5152" name="Line 34">
              <a:extLst>
                <a:ext uri="{FF2B5EF4-FFF2-40B4-BE49-F238E27FC236}">
                  <a16:creationId xmlns:a16="http://schemas.microsoft.com/office/drawing/2014/main" id="{C951752E-E278-4040-A032-BB77612F6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949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153" name="Line 35">
              <a:extLst>
                <a:ext uri="{FF2B5EF4-FFF2-40B4-BE49-F238E27FC236}">
                  <a16:creationId xmlns:a16="http://schemas.microsoft.com/office/drawing/2014/main" id="{B5091D7D-B29C-4A7E-B454-884585BD3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4" y="1687"/>
              <a:ext cx="1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154" name="Text Box 36">
              <a:extLst>
                <a:ext uri="{FF2B5EF4-FFF2-40B4-BE49-F238E27FC236}">
                  <a16:creationId xmlns:a16="http://schemas.microsoft.com/office/drawing/2014/main" id="{378A102C-DA3B-4F2D-B66B-DCA9A6705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1566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id-ID" i="1"/>
                <a:t>i</a:t>
              </a:r>
              <a:endParaRPr lang="en-US" altLang="id-ID" sz="2000"/>
            </a:p>
          </p:txBody>
        </p:sp>
        <p:sp>
          <p:nvSpPr>
            <p:cNvPr id="5155" name="Text Box 37">
              <a:extLst>
                <a:ext uri="{FF2B5EF4-FFF2-40B4-BE49-F238E27FC236}">
                  <a16:creationId xmlns:a16="http://schemas.microsoft.com/office/drawing/2014/main" id="{837313A2-1A62-4EA7-9F43-EFB2C8A79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" y="1893"/>
              <a:ext cx="3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id-ID">
                  <a:latin typeface="Symbol" panose="05050102010706020507" pitchFamily="18" charset="2"/>
                  <a:sym typeface="Symbol" panose="05050102010706020507" pitchFamily="18" charset="2"/>
                </a:rPr>
                <a:t>b</a:t>
              </a:r>
              <a:r>
                <a:rPr lang="en-US" altLang="id-ID"/>
                <a:t>(</a:t>
              </a:r>
              <a:r>
                <a:rPr lang="en-US" altLang="id-ID" i="1"/>
                <a:t>t</a:t>
              </a:r>
              <a:r>
                <a:rPr lang="en-US" altLang="id-ID"/>
                <a:t>)</a:t>
              </a:r>
            </a:p>
          </p:txBody>
        </p:sp>
        <p:sp>
          <p:nvSpPr>
            <p:cNvPr id="5156" name="Line 38">
              <a:extLst>
                <a:ext uri="{FF2B5EF4-FFF2-40B4-BE49-F238E27FC236}">
                  <a16:creationId xmlns:a16="http://schemas.microsoft.com/office/drawing/2014/main" id="{48CE5775-790A-4CD9-AB96-296D3C108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949"/>
              <a:ext cx="0" cy="63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aphicFrame>
        <p:nvGraphicFramePr>
          <p:cNvPr id="5122" name="Object 39">
            <a:extLst>
              <a:ext uri="{FF2B5EF4-FFF2-40B4-BE49-F238E27FC236}">
                <a16:creationId xmlns:a16="http://schemas.microsoft.com/office/drawing/2014/main" id="{7EE7AA71-24AF-4982-B05A-92C273D61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305361"/>
              </p:ext>
            </p:extLst>
          </p:nvPr>
        </p:nvGraphicFramePr>
        <p:xfrm>
          <a:off x="1835150" y="4724400"/>
          <a:ext cx="6781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4191000" imgH="711200" progId="">
                  <p:embed/>
                </p:oleObj>
              </mc:Choice>
              <mc:Fallback>
                <p:oleObj name="Equation" r:id="rId3" imgW="4191000" imgH="71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6781800" cy="1146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2139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BB73B9B-71B4-4FB2-A727-55EE63F47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BENTUK PROBABILISTIK TEOREMA LITTLE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179A8F7-C678-408A-A088-A1639F361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3788" y="1676400"/>
            <a:ext cx="7772400" cy="4902200"/>
          </a:xfrm>
        </p:spPr>
        <p:txBody>
          <a:bodyPr/>
          <a:lstStyle/>
          <a:p>
            <a:pPr marL="222250" indent="-222250" eaLnBrk="1" hangingPunct="1">
              <a:defRPr/>
            </a:pPr>
            <a:r>
              <a:rPr lang="en-US" sz="2800" dirty="0" err="1"/>
              <a:t>Tinjau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sampel</a:t>
            </a:r>
            <a:r>
              <a:rPr lang="en-US" sz="2800" dirty="0"/>
              <a:t> </a:t>
            </a:r>
            <a:r>
              <a:rPr lang="en-US" sz="2800" dirty="0" err="1"/>
              <a:t>tunggal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proses </a:t>
            </a:r>
            <a:r>
              <a:rPr lang="en-US" sz="2800" dirty="0" err="1"/>
              <a:t>stokastik</a:t>
            </a:r>
            <a:endParaRPr lang="en-US" sz="2800" dirty="0"/>
          </a:p>
          <a:p>
            <a:pPr marL="222250" indent="-222250" eaLnBrk="1" hangingPunct="1">
              <a:defRPr/>
            </a:pPr>
            <a:r>
              <a:rPr lang="en-US" sz="2800" dirty="0" err="1"/>
              <a:t>Fokuskan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sampel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proses </a:t>
            </a:r>
            <a:r>
              <a:rPr lang="en-US" sz="2800" dirty="0" err="1"/>
              <a:t>stokastik</a:t>
            </a:r>
            <a:endParaRPr lang="en-US" sz="2800" dirty="0"/>
          </a:p>
          <a:p>
            <a:pPr marL="222250" indent="-222250" eaLnBrk="1" hangingPunct="1">
              <a:defRPr/>
            </a:pP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n </a:t>
            </a:r>
            <a:r>
              <a:rPr lang="en-US" sz="2800" dirty="0" err="1"/>
              <a:t>pelanggan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t</a:t>
            </a:r>
          </a:p>
          <a:p>
            <a:pPr marL="222250" indent="-222250" eaLnBrk="1" hangingPunct="1">
              <a:defRPr/>
            </a:pPr>
            <a:endParaRPr lang="en-US" sz="2800" dirty="0"/>
          </a:p>
          <a:p>
            <a:pPr marL="222250" indent="-222250" eaLnBrk="1" hangingPunct="1">
              <a:defRPr/>
            </a:pP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rata-rata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t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B0C01448-33FC-4BD9-866D-C46913860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99194"/>
              </p:ext>
            </p:extLst>
          </p:nvPr>
        </p:nvGraphicFramePr>
        <p:xfrm>
          <a:off x="3563938" y="4292600"/>
          <a:ext cx="26511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1257300" imgH="228600" progId="">
                  <p:embed/>
                </p:oleObj>
              </mc:Choice>
              <mc:Fallback>
                <p:oleObj name="Equation" r:id="rId3" imgW="1257300" imgH="228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292600"/>
                        <a:ext cx="2651125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id="{A991B315-1232-4B3B-A445-6B019DB6C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379444"/>
              </p:ext>
            </p:extLst>
          </p:nvPr>
        </p:nvGraphicFramePr>
        <p:xfrm>
          <a:off x="1835150" y="5589588"/>
          <a:ext cx="51403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5" imgW="2438400" imgH="431800" progId="">
                  <p:embed/>
                </p:oleObj>
              </mc:Choice>
              <mc:Fallback>
                <p:oleObj name="Equation" r:id="rId5" imgW="2438400" imgH="4318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89588"/>
                        <a:ext cx="5140325" cy="911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4925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612874F-36B2-4A10-94C4-397E103DC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BENTUK PROBABILISTIK LITTLE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942A6F3-1777-4AB3-A361-A485B1BE0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400" i="1"/>
              <a:t>p</a:t>
            </a:r>
            <a:r>
              <a:rPr lang="en-US" sz="2400" i="1" baseline="-25000"/>
              <a:t>n</a:t>
            </a:r>
            <a:r>
              <a:rPr lang="en-US" sz="2400"/>
              <a:t>(</a:t>
            </a:r>
            <a:r>
              <a:rPr lang="en-US" sz="2400" i="1"/>
              <a:t>t</a:t>
            </a:r>
            <a:r>
              <a:rPr lang="en-US" sz="2400"/>
              <a:t>)</a:t>
            </a:r>
            <a:r>
              <a:rPr lang="en-US" sz="2400" i="1"/>
              <a:t>, E</a:t>
            </a:r>
            <a:r>
              <a:rPr lang="en-US" sz="2400"/>
              <a:t>[</a:t>
            </a:r>
            <a:r>
              <a:rPr lang="en-US" sz="2400" i="1"/>
              <a:t>N</a:t>
            </a:r>
            <a:r>
              <a:rPr lang="en-US" sz="2400"/>
              <a:t>(</a:t>
            </a:r>
            <a:r>
              <a:rPr lang="en-US" sz="2400" i="1"/>
              <a:t>t</a:t>
            </a:r>
            <a:r>
              <a:rPr lang="en-US" sz="2400"/>
              <a:t>)]</a:t>
            </a:r>
            <a:r>
              <a:rPr lang="en-US" sz="2400" i="1"/>
              <a:t> </a:t>
            </a:r>
            <a:r>
              <a:rPr lang="en-US" sz="2400"/>
              <a:t>bergantung pada t dan distribusi inisial pada t=0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400"/>
              <a:t>Tinjau sistem yang konvergen ke keadaan tunak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400"/>
              <a:t>Terdapat </a:t>
            </a:r>
            <a:r>
              <a:rPr lang="en-US" sz="2400" i="1"/>
              <a:t>p</a:t>
            </a:r>
            <a:r>
              <a:rPr lang="en-US" sz="2400" i="1" baseline="-25000"/>
              <a:t>n</a:t>
            </a:r>
            <a:r>
              <a:rPr lang="en-US" sz="2400"/>
              <a:t> yang tidak bergantung pada distribusi inisial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endParaRPr lang="en-US" sz="2400"/>
          </a:p>
          <a:p>
            <a:pPr marL="222250" indent="-222250" eaLnBrk="1" hangingPunct="1">
              <a:lnSpc>
                <a:spcPct val="90000"/>
              </a:lnSpc>
              <a:defRPr/>
            </a:pPr>
            <a:endParaRPr lang="en-US" sz="2400"/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400"/>
              <a:t>Jumlah pelanggan rata-rata pada keadaan tunak [rata-rata stokastik]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endParaRPr lang="en-US" sz="2400"/>
          </a:p>
          <a:p>
            <a:pPr marL="222250" indent="-222250" eaLnBrk="1" hangingPunct="1">
              <a:lnSpc>
                <a:spcPct val="90000"/>
              </a:lnSpc>
              <a:defRPr/>
            </a:pPr>
            <a:endParaRPr lang="en-US" sz="2400"/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400"/>
              <a:t>Untuk </a:t>
            </a:r>
            <a:r>
              <a:rPr lang="en-US" sz="2400">
                <a:solidFill>
                  <a:schemeClr val="folHlink"/>
                </a:solidFill>
              </a:rPr>
              <a:t>proses ergodik</a:t>
            </a:r>
            <a:r>
              <a:rPr lang="en-US" sz="2400"/>
              <a:t>, rata-rata waktu dari fungsi sampel sama dengan ekspektasi keadaan tunak, dengan probabilitas 1.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B4B95E9E-40CB-4EA7-AB95-18734927D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19616"/>
              </p:ext>
            </p:extLst>
          </p:nvPr>
        </p:nvGraphicFramePr>
        <p:xfrm>
          <a:off x="2627313" y="2924175"/>
          <a:ext cx="31813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1600200" imgH="266700" progId="">
                  <p:embed/>
                </p:oleObj>
              </mc:Choice>
              <mc:Fallback>
                <p:oleObj name="Equation" r:id="rId3" imgW="1600200" imgH="2667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924175"/>
                        <a:ext cx="3181350" cy="531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1EA41D4C-0196-483F-BAE7-F08FD4B38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79988"/>
              </p:ext>
            </p:extLst>
          </p:nvPr>
        </p:nvGraphicFramePr>
        <p:xfrm>
          <a:off x="2484438" y="4170363"/>
          <a:ext cx="32861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5" imgW="1688367" imgH="431613" progId="">
                  <p:embed/>
                </p:oleObj>
              </mc:Choice>
              <mc:Fallback>
                <p:oleObj name="Equation" r:id="rId5" imgW="1688367" imgH="431613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70363"/>
                        <a:ext cx="3286125" cy="8429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FDD936CD-C560-4A08-97DA-F745C8327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7197"/>
              </p:ext>
            </p:extLst>
          </p:nvPr>
        </p:nvGraphicFramePr>
        <p:xfrm>
          <a:off x="2640013" y="6003925"/>
          <a:ext cx="38036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7" imgW="1954951" imgH="266584" progId="">
                  <p:embed/>
                </p:oleObj>
              </mc:Choice>
              <mc:Fallback>
                <p:oleObj name="Equation" r:id="rId7" imgW="1954951" imgH="266584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6003925"/>
                        <a:ext cx="3803650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468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47DB957-9ED7-4734-B042-C49412E82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BENTUK PROBABILISTIK LITTLE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894C6F7-91EB-4658-9FFD-C3B2A5759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2250" indent="-222250" eaLnBrk="1" hangingPunct="1">
              <a:lnSpc>
                <a:spcPct val="80000"/>
              </a:lnSpc>
              <a:defRPr/>
            </a:pPr>
            <a:r>
              <a:rPr lang="en-US" sz="2800"/>
              <a:t>Pada prinsipnya, dapat dihitung distribusi probabilitas dari delay </a:t>
            </a:r>
            <a:r>
              <a:rPr lang="en-US" sz="2800" i="1"/>
              <a:t>T</a:t>
            </a:r>
            <a:r>
              <a:rPr lang="en-US" sz="2800" i="1" baseline="-25000"/>
              <a:t>i</a:t>
            </a:r>
            <a:r>
              <a:rPr lang="en-US" sz="2800" i="1"/>
              <a:t> </a:t>
            </a:r>
            <a:r>
              <a:rPr lang="en-US" sz="2800"/>
              <a:t>untuk pelanggan i, dan dari nilai rata-rata </a:t>
            </a:r>
            <a:r>
              <a:rPr lang="en-US" sz="2800" i="1"/>
              <a:t>E</a:t>
            </a:r>
            <a:r>
              <a:rPr lang="en-US" sz="2800"/>
              <a:t>[</a:t>
            </a:r>
            <a:r>
              <a:rPr lang="en-US" sz="2800" i="1"/>
              <a:t>T</a:t>
            </a:r>
            <a:r>
              <a:rPr lang="en-US" sz="2800" i="1" baseline="-25000"/>
              <a:t>i</a:t>
            </a:r>
            <a:r>
              <a:rPr lang="en-US" sz="2800"/>
              <a:t>], konvergen ke keadaan tunak</a:t>
            </a:r>
          </a:p>
          <a:p>
            <a:pPr marL="222250" indent="-222250" eaLnBrk="1" hangingPunct="1">
              <a:lnSpc>
                <a:spcPct val="80000"/>
              </a:lnSpc>
              <a:defRPr/>
            </a:pPr>
            <a:endParaRPr lang="en-US" sz="2800"/>
          </a:p>
          <a:p>
            <a:pPr marL="222250" indent="-222250" eaLnBrk="1" hangingPunct="1">
              <a:lnSpc>
                <a:spcPct val="80000"/>
              </a:lnSpc>
              <a:defRPr/>
            </a:pPr>
            <a:endParaRPr lang="en-US" sz="2800"/>
          </a:p>
          <a:p>
            <a:pPr marL="222250" indent="-222250" eaLnBrk="1" hangingPunct="1">
              <a:lnSpc>
                <a:spcPct val="80000"/>
              </a:lnSpc>
              <a:defRPr/>
            </a:pPr>
            <a:r>
              <a:rPr lang="en-US" sz="2800"/>
              <a:t>Untuk sistem </a:t>
            </a:r>
            <a:r>
              <a:rPr lang="en-US" sz="2800">
                <a:solidFill>
                  <a:schemeClr val="folHlink"/>
                </a:solidFill>
              </a:rPr>
              <a:t>ergodik</a:t>
            </a:r>
            <a:endParaRPr lang="en-US" sz="2800"/>
          </a:p>
          <a:p>
            <a:pPr marL="222250" indent="-222250" eaLnBrk="1" hangingPunct="1">
              <a:lnSpc>
                <a:spcPct val="80000"/>
              </a:lnSpc>
              <a:defRPr/>
            </a:pPr>
            <a:endParaRPr lang="en-US" sz="2800"/>
          </a:p>
          <a:p>
            <a:pPr marL="222250" indent="-222250" eaLnBrk="1" hangingPunct="1">
              <a:lnSpc>
                <a:spcPct val="80000"/>
              </a:lnSpc>
              <a:defRPr/>
            </a:pPr>
            <a:endParaRPr lang="en-US" sz="2800"/>
          </a:p>
          <a:p>
            <a:pPr marL="222250" indent="-222250" eaLnBrk="1" hangingPunct="1">
              <a:lnSpc>
                <a:spcPct val="8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800"/>
              <a:t>Bentuk probabilitas dari Rumus Little: </a:t>
            </a:r>
          </a:p>
          <a:p>
            <a:pPr marL="222250" indent="-222250" eaLnBrk="1" hangingPunct="1">
              <a:lnSpc>
                <a:spcPct val="8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800"/>
              <a:t>Laju kedatangan didefinisikan sebagai</a:t>
            </a: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D632BF25-D16D-4482-8B83-DFC137E79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3507"/>
              </p:ext>
            </p:extLst>
          </p:nvPr>
        </p:nvGraphicFramePr>
        <p:xfrm>
          <a:off x="3213100" y="2852738"/>
          <a:ext cx="1827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4" imgW="939392" imgH="266584" progId="">
                  <p:embed/>
                </p:oleObj>
              </mc:Choice>
              <mc:Fallback>
                <p:oleObj name="Equation" r:id="rId4" imgW="939392" imgH="266584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852738"/>
                        <a:ext cx="1827213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>
            <a:extLst>
              <a:ext uri="{FF2B5EF4-FFF2-40B4-BE49-F238E27FC236}">
                <a16:creationId xmlns:a16="http://schemas.microsoft.com/office/drawing/2014/main" id="{8DD991D6-CC46-42E1-A6AD-00B269780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051337"/>
              </p:ext>
            </p:extLst>
          </p:nvPr>
        </p:nvGraphicFramePr>
        <p:xfrm>
          <a:off x="2411413" y="4002088"/>
          <a:ext cx="37306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6" imgW="1916868" imgH="444307" progId="">
                  <p:embed/>
                </p:oleObj>
              </mc:Choice>
              <mc:Fallback>
                <p:oleObj name="Equation" r:id="rId6" imgW="1916868" imgH="444307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02088"/>
                        <a:ext cx="3730625" cy="866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>
            <a:extLst>
              <a:ext uri="{FF2B5EF4-FFF2-40B4-BE49-F238E27FC236}">
                <a16:creationId xmlns:a16="http://schemas.microsoft.com/office/drawing/2014/main" id="{E3A97664-C9A2-457F-AF0A-7EEFB61DF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879684"/>
              </p:ext>
            </p:extLst>
          </p:nvPr>
        </p:nvGraphicFramePr>
        <p:xfrm>
          <a:off x="6372225" y="5013325"/>
          <a:ext cx="14557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8" imgW="748975" imgH="177723" progId="">
                  <p:embed/>
                </p:oleObj>
              </mc:Choice>
              <mc:Fallback>
                <p:oleObj name="Equation" r:id="rId8" imgW="748975" imgH="177723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013325"/>
                        <a:ext cx="1455738" cy="346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>
            <a:extLst>
              <a:ext uri="{FF2B5EF4-FFF2-40B4-BE49-F238E27FC236}">
                <a16:creationId xmlns:a16="http://schemas.microsoft.com/office/drawing/2014/main" id="{5C665031-40E8-4096-BE8A-18810D3D8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155780"/>
              </p:ext>
            </p:extLst>
          </p:nvPr>
        </p:nvGraphicFramePr>
        <p:xfrm>
          <a:off x="3779838" y="5734050"/>
          <a:ext cx="19510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0" imgW="1002865" imgH="393529" progId="">
                  <p:embed/>
                </p:oleObj>
              </mc:Choice>
              <mc:Fallback>
                <p:oleObj name="Equation" r:id="rId10" imgW="1002865" imgH="393529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734050"/>
                        <a:ext cx="1951037" cy="768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5355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350F6BE-8982-4671-9C9F-F69A88C90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RATA-RATA WAKTU VS STOKASTIK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909C1BE-A0A7-4AEB-A5AD-F14333DDE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311650"/>
          </a:xfrm>
        </p:spPr>
        <p:txBody>
          <a:bodyPr/>
          <a:lstStyle/>
          <a:p>
            <a:pPr marL="222250" indent="-222250" eaLnBrk="1" hangingPunct="1">
              <a:defRPr/>
            </a:pPr>
            <a:r>
              <a:rPr lang="en-US" sz="2800"/>
              <a:t>“Time average = Stochastic average,” untuk semua sistem yang dipelajari pada kuliah ini</a:t>
            </a:r>
          </a:p>
          <a:p>
            <a:pPr marL="222250" indent="-222250" eaLnBrk="1" hangingPunct="1">
              <a:defRPr/>
            </a:pPr>
            <a:r>
              <a:rPr lang="en-US" sz="2800"/>
              <a:t>Tercapai jika fungsi sampel tunggal dari proses stokastik berisi semua kemungkinan jika proses dijalankan pada t</a:t>
            </a:r>
            <a:r>
              <a:rPr lang="en-US" sz="2800">
                <a:latin typeface="Lucida Sans Unicode" pitchFamily="34" charset="0"/>
                <a:cs typeface="Lucida Sans Unicode" pitchFamily="34" charset="0"/>
              </a:rPr>
              <a:t>→</a:t>
            </a:r>
            <a:r>
              <a:rPr lang="en-US" sz="2800">
                <a:cs typeface="Lucida Sans Unicode" pitchFamily="34" charset="0"/>
              </a:rPr>
              <a:t>∞</a:t>
            </a:r>
          </a:p>
          <a:p>
            <a:pPr marL="222250" indent="-222250" eaLnBrk="1" hangingPunct="1">
              <a:defRPr/>
            </a:pPr>
            <a:r>
              <a:rPr lang="en-US" sz="2800">
                <a:cs typeface="Lucida Sans Unicode" pitchFamily="34" charset="0"/>
              </a:rPr>
              <a:t>Dapat dibuktikan berdasarkan sifat umum dari rantai Markov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009686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72799C2-F08B-4222-B196-D650E10B9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PEMBUKTIAN HUKUM LITTLE </a:t>
            </a:r>
          </a:p>
        </p:txBody>
      </p:sp>
      <p:sp>
        <p:nvSpPr>
          <p:cNvPr id="67589" name="Text Box 3">
            <a:extLst>
              <a:ext uri="{FF2B5EF4-FFF2-40B4-BE49-F238E27FC236}">
                <a16:creationId xmlns:a16="http://schemas.microsoft.com/office/drawing/2014/main" id="{189B8EEC-0F53-4A96-A383-D31F0BF0F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76800"/>
            <a:ext cx="3140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J = Daerah arsir = 9 </a:t>
            </a:r>
          </a:p>
          <a:p>
            <a:pPr eaLnBrk="1" hangingPunct="1"/>
            <a:endParaRPr lang="en-US" altLang="id-ID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Sama untuk semua kasus!  </a:t>
            </a:r>
          </a:p>
        </p:txBody>
      </p:sp>
      <p:sp>
        <p:nvSpPr>
          <p:cNvPr id="67590" name="Text Box 23">
            <a:extLst>
              <a:ext uri="{FF2B5EF4-FFF2-40B4-BE49-F238E27FC236}">
                <a16:creationId xmlns:a16="http://schemas.microsoft.com/office/drawing/2014/main" id="{031ACA2E-974F-4134-AE50-B01C8A4D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latin typeface="Courier New" panose="02070309020205020404" pitchFamily="49" charset="0"/>
              </a:rPr>
              <a:t>Waktu </a:t>
            </a:r>
          </a:p>
        </p:txBody>
      </p:sp>
      <p:grpSp>
        <p:nvGrpSpPr>
          <p:cNvPr id="67591" name="Group 32">
            <a:extLst>
              <a:ext uri="{FF2B5EF4-FFF2-40B4-BE49-F238E27FC236}">
                <a16:creationId xmlns:a16="http://schemas.microsoft.com/office/drawing/2014/main" id="{90CE7621-DC25-47ED-874D-652DA4FA795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1"/>
            <a:ext cx="3368781" cy="1981200"/>
            <a:chOff x="3024" y="1296"/>
            <a:chExt cx="2270" cy="1335"/>
          </a:xfrm>
        </p:grpSpPr>
        <p:sp>
          <p:nvSpPr>
            <p:cNvPr id="67653" name="Line 33">
              <a:extLst>
                <a:ext uri="{FF2B5EF4-FFF2-40B4-BE49-F238E27FC236}">
                  <a16:creationId xmlns:a16="http://schemas.microsoft.com/office/drawing/2014/main" id="{24D6A355-59E7-455B-9B29-AFDC63B76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54" name="Line 34">
              <a:extLst>
                <a:ext uri="{FF2B5EF4-FFF2-40B4-BE49-F238E27FC236}">
                  <a16:creationId xmlns:a16="http://schemas.microsoft.com/office/drawing/2014/main" id="{ECD53327-8296-4AD9-A8DC-820037B0C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29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55" name="Line 35">
              <a:extLst>
                <a:ext uri="{FF2B5EF4-FFF2-40B4-BE49-F238E27FC236}">
                  <a16:creationId xmlns:a16="http://schemas.microsoft.com/office/drawing/2014/main" id="{87BB9EF0-2EDE-4F60-8313-863AAD489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56" name="Line 36">
              <a:extLst>
                <a:ext uri="{FF2B5EF4-FFF2-40B4-BE49-F238E27FC236}">
                  <a16:creationId xmlns:a16="http://schemas.microsoft.com/office/drawing/2014/main" id="{9CBE4B16-4B96-4A12-8D60-F200D09E1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57" name="Line 37">
              <a:extLst>
                <a:ext uri="{FF2B5EF4-FFF2-40B4-BE49-F238E27FC236}">
                  <a16:creationId xmlns:a16="http://schemas.microsoft.com/office/drawing/2014/main" id="{98342C9E-9ADD-445E-A38E-4559CA822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58" name="Line 38">
              <a:extLst>
                <a:ext uri="{FF2B5EF4-FFF2-40B4-BE49-F238E27FC236}">
                  <a16:creationId xmlns:a16="http://schemas.microsoft.com/office/drawing/2014/main" id="{1C4575AC-694F-4D40-88CA-DE50BA62B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59" name="Text Box 39">
              <a:extLst>
                <a:ext uri="{FF2B5EF4-FFF2-40B4-BE49-F238E27FC236}">
                  <a16:creationId xmlns:a16="http://schemas.microsoft.com/office/drawing/2014/main" id="{A61DBABA-6815-4139-8BED-497BC83E3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00"/>
              <a:ext cx="1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1 2 3 4 5 6 7 8</a:t>
              </a:r>
            </a:p>
          </p:txBody>
        </p:sp>
        <p:sp>
          <p:nvSpPr>
            <p:cNvPr id="67660" name="Text Box 40">
              <a:extLst>
                <a:ext uri="{FF2B5EF4-FFF2-40B4-BE49-F238E27FC236}">
                  <a16:creationId xmlns:a16="http://schemas.microsoft.com/office/drawing/2014/main" id="{47DF1BD9-5561-4D1D-A15C-9C0337862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776"/>
              <a:ext cx="71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Jumlah </a:t>
              </a:r>
            </a:p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Paket </a:t>
              </a:r>
            </a:p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dalam </a:t>
              </a:r>
            </a:p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Sistem</a:t>
              </a:r>
            </a:p>
          </p:txBody>
        </p:sp>
        <p:sp>
          <p:nvSpPr>
            <p:cNvPr id="67661" name="Rectangle 41">
              <a:extLst>
                <a:ext uri="{FF2B5EF4-FFF2-40B4-BE49-F238E27FC236}">
                  <a16:creationId xmlns:a16="http://schemas.microsoft.com/office/drawing/2014/main" id="{CDA18733-B7DE-44D5-8B99-4FD87DF5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08"/>
              <a:ext cx="720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62" name="Rectangle 42">
              <a:extLst>
                <a:ext uri="{FF2B5EF4-FFF2-40B4-BE49-F238E27FC236}">
                  <a16:creationId xmlns:a16="http://schemas.microsoft.com/office/drawing/2014/main" id="{49CA66FE-8A92-4270-B335-FB7E93E73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8"/>
              <a:ext cx="192" cy="4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63" name="Rectangle 43">
              <a:extLst>
                <a:ext uri="{FF2B5EF4-FFF2-40B4-BE49-F238E27FC236}">
                  <a16:creationId xmlns:a16="http://schemas.microsoft.com/office/drawing/2014/main" id="{9377B048-0B55-455F-A3D1-595F41AD8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08"/>
              <a:ext cx="720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64" name="Rectangle 44">
              <a:extLst>
                <a:ext uri="{FF2B5EF4-FFF2-40B4-BE49-F238E27FC236}">
                  <a16:creationId xmlns:a16="http://schemas.microsoft.com/office/drawing/2014/main" id="{393EF24B-E990-451F-9BCD-27237F01F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968"/>
              <a:ext cx="192" cy="4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65" name="Line 45">
              <a:extLst>
                <a:ext uri="{FF2B5EF4-FFF2-40B4-BE49-F238E27FC236}">
                  <a16:creationId xmlns:a16="http://schemas.microsoft.com/office/drawing/2014/main" id="{73066E4F-A307-4D08-9190-3CB534A54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66" name="Line 46">
              <a:extLst>
                <a:ext uri="{FF2B5EF4-FFF2-40B4-BE49-F238E27FC236}">
                  <a16:creationId xmlns:a16="http://schemas.microsoft.com/office/drawing/2014/main" id="{6F3DE621-26A6-468C-BA57-CBE3EA687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96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67" name="Line 47">
              <a:extLst>
                <a:ext uri="{FF2B5EF4-FFF2-40B4-BE49-F238E27FC236}">
                  <a16:creationId xmlns:a16="http://schemas.microsoft.com/office/drawing/2014/main" id="{09B78156-2312-426E-AD4F-962BACFDC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96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68" name="Line 48">
              <a:extLst>
                <a:ext uri="{FF2B5EF4-FFF2-40B4-BE49-F238E27FC236}">
                  <a16:creationId xmlns:a16="http://schemas.microsoft.com/office/drawing/2014/main" id="{911ED99E-FBD0-4147-8387-E80C8AAD3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196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69" name="Line 49">
              <a:extLst>
                <a:ext uri="{FF2B5EF4-FFF2-40B4-BE49-F238E27FC236}">
                  <a16:creationId xmlns:a16="http://schemas.microsoft.com/office/drawing/2014/main" id="{347F84D7-63ED-4540-90D3-2C1ABF7E4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96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70" name="Line 50">
              <a:extLst>
                <a:ext uri="{FF2B5EF4-FFF2-40B4-BE49-F238E27FC236}">
                  <a16:creationId xmlns:a16="http://schemas.microsoft.com/office/drawing/2014/main" id="{01274E42-ACA3-4F41-9481-487CFE5DA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6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71" name="Line 51">
              <a:extLst>
                <a:ext uri="{FF2B5EF4-FFF2-40B4-BE49-F238E27FC236}">
                  <a16:creationId xmlns:a16="http://schemas.microsoft.com/office/drawing/2014/main" id="{38DED0A5-29B3-4066-BE09-9363EACDA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6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72" name="Line 52">
              <a:extLst>
                <a:ext uri="{FF2B5EF4-FFF2-40B4-BE49-F238E27FC236}">
                  <a16:creationId xmlns:a16="http://schemas.microsoft.com/office/drawing/2014/main" id="{F12CC72A-0A0C-49EC-AA15-FC529AD4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20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73" name="Line 53">
              <a:extLst>
                <a:ext uri="{FF2B5EF4-FFF2-40B4-BE49-F238E27FC236}">
                  <a16:creationId xmlns:a16="http://schemas.microsoft.com/office/drawing/2014/main" id="{BF64D7A9-35FF-4CBB-8D1B-A294B3475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0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74" name="Line 54">
              <a:extLst>
                <a:ext uri="{FF2B5EF4-FFF2-40B4-BE49-F238E27FC236}">
                  <a16:creationId xmlns:a16="http://schemas.microsoft.com/office/drawing/2014/main" id="{6504B55E-30C6-4203-BDED-06ABF63D9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2208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grpSp>
          <p:nvGrpSpPr>
            <p:cNvPr id="67675" name="Group 55">
              <a:extLst>
                <a:ext uri="{FF2B5EF4-FFF2-40B4-BE49-F238E27FC236}">
                  <a16:creationId xmlns:a16="http://schemas.microsoft.com/office/drawing/2014/main" id="{28DE3474-2D40-492E-99E9-C4B884123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632"/>
              <a:ext cx="240" cy="711"/>
              <a:chOff x="864" y="1632"/>
              <a:chExt cx="240" cy="711"/>
            </a:xfrm>
          </p:grpSpPr>
          <p:sp>
            <p:nvSpPr>
              <p:cNvPr id="67676" name="Line 56">
                <a:extLst>
                  <a:ext uri="{FF2B5EF4-FFF2-40B4-BE49-F238E27FC236}">
                    <a16:creationId xmlns:a16="http://schemas.microsoft.com/office/drawing/2014/main" id="{9003A9DE-9BBB-46AA-8C1E-ADB945C3A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77" name="Line 57">
                <a:extLst>
                  <a:ext uri="{FF2B5EF4-FFF2-40B4-BE49-F238E27FC236}">
                    <a16:creationId xmlns:a16="http://schemas.microsoft.com/office/drawing/2014/main" id="{9A11A38F-4453-42CD-A5F3-9C360D0A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78" name="Line 58">
                <a:extLst>
                  <a:ext uri="{FF2B5EF4-FFF2-40B4-BE49-F238E27FC236}">
                    <a16:creationId xmlns:a16="http://schemas.microsoft.com/office/drawing/2014/main" id="{C9065ED8-4B91-4136-94FC-7592C63C2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79" name="Line 59">
                <a:extLst>
                  <a:ext uri="{FF2B5EF4-FFF2-40B4-BE49-F238E27FC236}">
                    <a16:creationId xmlns:a16="http://schemas.microsoft.com/office/drawing/2014/main" id="{6BF15C87-6D85-4AAE-A714-96719457C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80" name="Text Box 60">
                <a:extLst>
                  <a:ext uri="{FF2B5EF4-FFF2-40B4-BE49-F238E27FC236}">
                    <a16:creationId xmlns:a16="http://schemas.microsoft.com/office/drawing/2014/main" id="{0EA39901-46E8-4362-A34D-3F9E7DA80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7681" name="Text Box 61">
                <a:extLst>
                  <a:ext uri="{FF2B5EF4-FFF2-40B4-BE49-F238E27FC236}">
                    <a16:creationId xmlns:a16="http://schemas.microsoft.com/office/drawing/2014/main" id="{664D3E45-8ABD-4418-A19F-B8A8ACFC7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7682" name="Text Box 62">
                <a:extLst>
                  <a:ext uri="{FF2B5EF4-FFF2-40B4-BE49-F238E27FC236}">
                    <a16:creationId xmlns:a16="http://schemas.microsoft.com/office/drawing/2014/main" id="{55DC5CB2-7AD5-4404-B32B-C39B5506D9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</p:grpSp>
      <p:grpSp>
        <p:nvGrpSpPr>
          <p:cNvPr id="67592" name="Group 63">
            <a:extLst>
              <a:ext uri="{FF2B5EF4-FFF2-40B4-BE49-F238E27FC236}">
                <a16:creationId xmlns:a16="http://schemas.microsoft.com/office/drawing/2014/main" id="{00911C5F-1BB8-4F41-819D-DE06F926E903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3284538"/>
            <a:ext cx="3810000" cy="2819400"/>
            <a:chOff x="144" y="2544"/>
            <a:chExt cx="2400" cy="1776"/>
          </a:xfrm>
        </p:grpSpPr>
        <p:sp>
          <p:nvSpPr>
            <p:cNvPr id="67625" name="Text Box 64">
              <a:extLst>
                <a:ext uri="{FF2B5EF4-FFF2-40B4-BE49-F238E27FC236}">
                  <a16:creationId xmlns:a16="http://schemas.microsoft.com/office/drawing/2014/main" id="{0F0AF40F-B0CE-4F2E-B119-83885B7D3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44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Waktu </a:t>
              </a:r>
            </a:p>
          </p:txBody>
        </p:sp>
        <p:sp>
          <p:nvSpPr>
            <p:cNvPr id="67626" name="Line 65">
              <a:extLst>
                <a:ext uri="{FF2B5EF4-FFF2-40B4-BE49-F238E27FC236}">
                  <a16:creationId xmlns:a16="http://schemas.microsoft.com/office/drawing/2014/main" id="{6760C367-AB9B-4F9C-BA8E-C04483FE3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8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27" name="Line 66">
              <a:extLst>
                <a:ext uri="{FF2B5EF4-FFF2-40B4-BE49-F238E27FC236}">
                  <a16:creationId xmlns:a16="http://schemas.microsoft.com/office/drawing/2014/main" id="{18C0E84A-8F50-40B0-A859-E9CE16B89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78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28" name="Line 67">
              <a:extLst>
                <a:ext uri="{FF2B5EF4-FFF2-40B4-BE49-F238E27FC236}">
                  <a16:creationId xmlns:a16="http://schemas.microsoft.com/office/drawing/2014/main" id="{9E4D80CD-113B-43FA-BAEF-86E182A25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6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29" name="Line 68">
              <a:extLst>
                <a:ext uri="{FF2B5EF4-FFF2-40B4-BE49-F238E27FC236}">
                  <a16:creationId xmlns:a16="http://schemas.microsoft.com/office/drawing/2014/main" id="{6F042B74-442E-4F4C-B1D5-3D79E2919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30" name="Line 69">
              <a:extLst>
                <a:ext uri="{FF2B5EF4-FFF2-40B4-BE49-F238E27FC236}">
                  <a16:creationId xmlns:a16="http://schemas.microsoft.com/office/drawing/2014/main" id="{2B391857-71FA-40FD-97EE-B6504862F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31" name="Line 70">
              <a:extLst>
                <a:ext uri="{FF2B5EF4-FFF2-40B4-BE49-F238E27FC236}">
                  <a16:creationId xmlns:a16="http://schemas.microsoft.com/office/drawing/2014/main" id="{319DB6DB-B124-4478-871D-38A8491A0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32" name="Text Box 71">
              <a:extLst>
                <a:ext uri="{FF2B5EF4-FFF2-40B4-BE49-F238E27FC236}">
                  <a16:creationId xmlns:a16="http://schemas.microsoft.com/office/drawing/2014/main" id="{9E93A7A8-80CE-489D-9591-659F9725A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888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1 2 3</a:t>
              </a:r>
            </a:p>
          </p:txBody>
        </p:sp>
        <p:sp>
          <p:nvSpPr>
            <p:cNvPr id="67633" name="Text Box 72">
              <a:extLst>
                <a:ext uri="{FF2B5EF4-FFF2-40B4-BE49-F238E27FC236}">
                  <a16:creationId xmlns:a16="http://schemas.microsoft.com/office/drawing/2014/main" id="{C2914152-0934-499F-AAEA-5770D845F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216"/>
              <a:ext cx="63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Waktu </a:t>
              </a:r>
            </a:p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dalam </a:t>
              </a:r>
            </a:p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Sistem</a:t>
              </a:r>
            </a:p>
          </p:txBody>
        </p:sp>
        <p:sp>
          <p:nvSpPr>
            <p:cNvPr id="67634" name="Rectangle 73">
              <a:extLst>
                <a:ext uri="{FF2B5EF4-FFF2-40B4-BE49-F238E27FC236}">
                  <a16:creationId xmlns:a16="http://schemas.microsoft.com/office/drawing/2014/main" id="{569305C2-6C97-4932-95ED-A1761BD2D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0"/>
              <a:ext cx="192" cy="76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35" name="Rectangle 74">
              <a:extLst>
                <a:ext uri="{FF2B5EF4-FFF2-40B4-BE49-F238E27FC236}">
                  <a16:creationId xmlns:a16="http://schemas.microsoft.com/office/drawing/2014/main" id="{4501CA29-EE6C-4BB5-BD98-CAEDF5D8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12"/>
              <a:ext cx="192" cy="57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36" name="Rectangle 75">
              <a:extLst>
                <a:ext uri="{FF2B5EF4-FFF2-40B4-BE49-F238E27FC236}">
                  <a16:creationId xmlns:a16="http://schemas.microsoft.com/office/drawing/2014/main" id="{5297603A-6F8F-4906-BC6E-6D4F6F1D0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504"/>
              <a:ext cx="192" cy="38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37" name="Text Box 76">
              <a:extLst>
                <a:ext uri="{FF2B5EF4-FFF2-40B4-BE49-F238E27FC236}">
                  <a16:creationId xmlns:a16="http://schemas.microsoft.com/office/drawing/2014/main" id="{D3B9A551-0127-4067-B7A5-EDA986C08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4089"/>
              <a:ext cx="1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Jumlah Paket </a:t>
              </a:r>
            </a:p>
          </p:txBody>
        </p:sp>
        <p:grpSp>
          <p:nvGrpSpPr>
            <p:cNvPr id="67638" name="Group 77">
              <a:extLst>
                <a:ext uri="{FF2B5EF4-FFF2-40B4-BE49-F238E27FC236}">
                  <a16:creationId xmlns:a16="http://schemas.microsoft.com/office/drawing/2014/main" id="{7087DD00-0A67-40A8-AE10-79375B002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120"/>
              <a:ext cx="240" cy="711"/>
              <a:chOff x="864" y="1632"/>
              <a:chExt cx="240" cy="711"/>
            </a:xfrm>
          </p:grpSpPr>
          <p:sp>
            <p:nvSpPr>
              <p:cNvPr id="67646" name="Line 78">
                <a:extLst>
                  <a:ext uri="{FF2B5EF4-FFF2-40B4-BE49-F238E27FC236}">
                    <a16:creationId xmlns:a16="http://schemas.microsoft.com/office/drawing/2014/main" id="{056CBB67-D103-444E-92F6-F75D309BF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47" name="Line 79">
                <a:extLst>
                  <a:ext uri="{FF2B5EF4-FFF2-40B4-BE49-F238E27FC236}">
                    <a16:creationId xmlns:a16="http://schemas.microsoft.com/office/drawing/2014/main" id="{720BBC19-EA28-43D4-9F6C-950B47068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48" name="Line 80">
                <a:extLst>
                  <a:ext uri="{FF2B5EF4-FFF2-40B4-BE49-F238E27FC236}">
                    <a16:creationId xmlns:a16="http://schemas.microsoft.com/office/drawing/2014/main" id="{6D91D1B3-32C5-460F-950A-7BC7BC9A1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49" name="Line 81">
                <a:extLst>
                  <a:ext uri="{FF2B5EF4-FFF2-40B4-BE49-F238E27FC236}">
                    <a16:creationId xmlns:a16="http://schemas.microsoft.com/office/drawing/2014/main" id="{262E571D-A7D7-4CB7-A7FA-871BFBF73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50" name="Text Box 82">
                <a:extLst>
                  <a:ext uri="{FF2B5EF4-FFF2-40B4-BE49-F238E27FC236}">
                    <a16:creationId xmlns:a16="http://schemas.microsoft.com/office/drawing/2014/main" id="{967D6256-EE08-4AF8-AE9C-D9FD1BAC7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7651" name="Text Box 83">
                <a:extLst>
                  <a:ext uri="{FF2B5EF4-FFF2-40B4-BE49-F238E27FC236}">
                    <a16:creationId xmlns:a16="http://schemas.microsoft.com/office/drawing/2014/main" id="{B6F810C8-1324-4E16-9DAA-CC21962C7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7652" name="Text Box 84">
                <a:extLst>
                  <a:ext uri="{FF2B5EF4-FFF2-40B4-BE49-F238E27FC236}">
                    <a16:creationId xmlns:a16="http://schemas.microsoft.com/office/drawing/2014/main" id="{9C45DEFA-6D09-44BF-9DFF-DB73EC820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7639" name="Line 85">
              <a:extLst>
                <a:ext uri="{FF2B5EF4-FFF2-40B4-BE49-F238E27FC236}">
                  <a16:creationId xmlns:a16="http://schemas.microsoft.com/office/drawing/2014/main" id="{BD75AB70-BC62-4A6C-83A4-1FACDE0B9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40" name="Line 86">
              <a:extLst>
                <a:ext uri="{FF2B5EF4-FFF2-40B4-BE49-F238E27FC236}">
                  <a16:creationId xmlns:a16="http://schemas.microsoft.com/office/drawing/2014/main" id="{3CA47F38-FAA1-466C-914C-F188752CB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1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41" name="Line 87">
              <a:extLst>
                <a:ext uri="{FF2B5EF4-FFF2-40B4-BE49-F238E27FC236}">
                  <a16:creationId xmlns:a16="http://schemas.microsoft.com/office/drawing/2014/main" id="{A06AA52C-0C57-4833-95D5-F9D1960FC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50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42" name="Line 88">
              <a:extLst>
                <a:ext uri="{FF2B5EF4-FFF2-40B4-BE49-F238E27FC236}">
                  <a16:creationId xmlns:a16="http://schemas.microsoft.com/office/drawing/2014/main" id="{FC31D482-F360-47C4-830F-BE5B7129C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120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43" name="Line 89">
              <a:extLst>
                <a:ext uri="{FF2B5EF4-FFF2-40B4-BE49-F238E27FC236}">
                  <a16:creationId xmlns:a16="http://schemas.microsoft.com/office/drawing/2014/main" id="{9B5C8547-FF44-4969-8F2C-4EB91760A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44" name="Line 90">
              <a:extLst>
                <a:ext uri="{FF2B5EF4-FFF2-40B4-BE49-F238E27FC236}">
                  <a16:creationId xmlns:a16="http://schemas.microsoft.com/office/drawing/2014/main" id="{73015A96-5D4C-466A-B72B-9C500F62A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50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45" name="Line 91">
              <a:extLst>
                <a:ext uri="{FF2B5EF4-FFF2-40B4-BE49-F238E27FC236}">
                  <a16:creationId xmlns:a16="http://schemas.microsoft.com/office/drawing/2014/main" id="{C357E9D8-ECD1-4287-A732-69721030A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120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67593" name="Group 96">
            <a:extLst>
              <a:ext uri="{FF2B5EF4-FFF2-40B4-BE49-F238E27FC236}">
                <a16:creationId xmlns:a16="http://schemas.microsoft.com/office/drawing/2014/main" id="{ACF6F768-CEC8-4D3E-BE46-F90900F3503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96976"/>
            <a:ext cx="3696913" cy="1912938"/>
            <a:chOff x="288" y="1296"/>
            <a:chExt cx="2580" cy="1335"/>
          </a:xfrm>
        </p:grpSpPr>
        <p:sp>
          <p:nvSpPr>
            <p:cNvPr id="67594" name="Line 4">
              <a:extLst>
                <a:ext uri="{FF2B5EF4-FFF2-40B4-BE49-F238E27FC236}">
                  <a16:creationId xmlns:a16="http://schemas.microsoft.com/office/drawing/2014/main" id="{A66418E1-F78D-4FB5-96B6-BD4D5D98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0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595" name="Line 5">
              <a:extLst>
                <a:ext uri="{FF2B5EF4-FFF2-40B4-BE49-F238E27FC236}">
                  <a16:creationId xmlns:a16="http://schemas.microsoft.com/office/drawing/2014/main" id="{8104C9DF-555B-4AA1-8631-AE7C9DE91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29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596" name="Text Box 6">
              <a:extLst>
                <a:ext uri="{FF2B5EF4-FFF2-40B4-BE49-F238E27FC236}">
                  <a16:creationId xmlns:a16="http://schemas.microsoft.com/office/drawing/2014/main" id="{36C5516A-7B81-488E-B405-BEE3CC08E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00"/>
              <a:ext cx="1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1 2 3 4 5 6 7 8</a:t>
              </a:r>
            </a:p>
          </p:txBody>
        </p:sp>
        <p:sp>
          <p:nvSpPr>
            <p:cNvPr id="67597" name="Text Box 7">
              <a:extLst>
                <a:ext uri="{FF2B5EF4-FFF2-40B4-BE49-F238E27FC236}">
                  <a16:creationId xmlns:a16="http://schemas.microsoft.com/office/drawing/2014/main" id="{6A09CF63-DEE9-4E1C-8226-AD9FFA958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28"/>
              <a:ext cx="7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Jumlah </a:t>
              </a:r>
            </a:p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Paket</a:t>
              </a:r>
            </a:p>
          </p:txBody>
        </p:sp>
        <p:sp>
          <p:nvSpPr>
            <p:cNvPr id="67598" name="Rectangle 8">
              <a:extLst>
                <a:ext uri="{FF2B5EF4-FFF2-40B4-BE49-F238E27FC236}">
                  <a16:creationId xmlns:a16="http://schemas.microsoft.com/office/drawing/2014/main" id="{6E8FB293-338F-4A77-B89E-DA40B0AAD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5"/>
              <a:ext cx="720" cy="1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599" name="Rectangle 9">
              <a:extLst>
                <a:ext uri="{FF2B5EF4-FFF2-40B4-BE49-F238E27FC236}">
                  <a16:creationId xmlns:a16="http://schemas.microsoft.com/office/drawing/2014/main" id="{7A4E7B62-29B5-4998-97DC-69EC08D9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968"/>
              <a:ext cx="192" cy="4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00" name="Rectangle 10">
              <a:extLst>
                <a:ext uri="{FF2B5EF4-FFF2-40B4-BE49-F238E27FC236}">
                  <a16:creationId xmlns:a16="http://schemas.microsoft.com/office/drawing/2014/main" id="{0F64342F-CF4E-433D-A32F-6E8D4E63F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968"/>
              <a:ext cx="528" cy="24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01" name="Rectangle 11">
              <a:extLst>
                <a:ext uri="{FF2B5EF4-FFF2-40B4-BE49-F238E27FC236}">
                  <a16:creationId xmlns:a16="http://schemas.microsoft.com/office/drawing/2014/main" id="{C4FEEF5F-DC99-4E25-9DCE-DC0879505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76"/>
              <a:ext cx="192" cy="43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02" name="Rectangle 12">
              <a:extLst>
                <a:ext uri="{FF2B5EF4-FFF2-40B4-BE49-F238E27FC236}">
                  <a16:creationId xmlns:a16="http://schemas.microsoft.com/office/drawing/2014/main" id="{76209C6B-E774-421C-ABC6-49F00C58D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76"/>
              <a:ext cx="384" cy="24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7603" name="Line 13">
              <a:extLst>
                <a:ext uri="{FF2B5EF4-FFF2-40B4-BE49-F238E27FC236}">
                  <a16:creationId xmlns:a16="http://schemas.microsoft.com/office/drawing/2014/main" id="{ECF11E51-4F79-4A0F-AA3A-726C960C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20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04" name="Line 14">
              <a:extLst>
                <a:ext uri="{FF2B5EF4-FFF2-40B4-BE49-F238E27FC236}">
                  <a16:creationId xmlns:a16="http://schemas.microsoft.com/office/drawing/2014/main" id="{0F1C6650-2021-407E-AAD3-48CA9160D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6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05" name="Line 15">
              <a:extLst>
                <a:ext uri="{FF2B5EF4-FFF2-40B4-BE49-F238E27FC236}">
                  <a16:creationId xmlns:a16="http://schemas.microsoft.com/office/drawing/2014/main" id="{E7E0218E-D625-4662-8310-AADF2722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76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06" name="Line 16">
              <a:extLst>
                <a:ext uri="{FF2B5EF4-FFF2-40B4-BE49-F238E27FC236}">
                  <a16:creationId xmlns:a16="http://schemas.microsoft.com/office/drawing/2014/main" id="{7B85291F-D0BA-422F-92A3-BE0125E9B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20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07" name="Line 17">
              <a:extLst>
                <a:ext uri="{FF2B5EF4-FFF2-40B4-BE49-F238E27FC236}">
                  <a16:creationId xmlns:a16="http://schemas.microsoft.com/office/drawing/2014/main" id="{676F874B-59EE-44C9-BC92-623ABA86D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208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08" name="Line 18">
              <a:extLst>
                <a:ext uri="{FF2B5EF4-FFF2-40B4-BE49-F238E27FC236}">
                  <a16:creationId xmlns:a16="http://schemas.microsoft.com/office/drawing/2014/main" id="{3C896502-E042-45A9-B1AB-AE484138C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16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09" name="Line 19">
              <a:extLst>
                <a:ext uri="{FF2B5EF4-FFF2-40B4-BE49-F238E27FC236}">
                  <a16:creationId xmlns:a16="http://schemas.microsoft.com/office/drawing/2014/main" id="{E1930C49-3041-48F5-ADA6-D04620F14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10" name="Line 20">
              <a:extLst>
                <a:ext uri="{FF2B5EF4-FFF2-40B4-BE49-F238E27FC236}">
                  <a16:creationId xmlns:a16="http://schemas.microsoft.com/office/drawing/2014/main" id="{79E6325E-0806-4AE8-B439-D1F19B92E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776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11" name="Line 21">
              <a:extLst>
                <a:ext uri="{FF2B5EF4-FFF2-40B4-BE49-F238E27FC236}">
                  <a16:creationId xmlns:a16="http://schemas.microsoft.com/office/drawing/2014/main" id="{D2B19B9A-17F8-4C2B-947B-52EBFE036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96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12" name="Line 22">
              <a:extLst>
                <a:ext uri="{FF2B5EF4-FFF2-40B4-BE49-F238E27FC236}">
                  <a16:creationId xmlns:a16="http://schemas.microsoft.com/office/drawing/2014/main" id="{C0155E81-9474-4EF2-8657-4514AD8EA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grpSp>
          <p:nvGrpSpPr>
            <p:cNvPr id="67613" name="Group 24">
              <a:extLst>
                <a:ext uri="{FF2B5EF4-FFF2-40B4-BE49-F238E27FC236}">
                  <a16:creationId xmlns:a16="http://schemas.microsoft.com/office/drawing/2014/main" id="{2201E092-474C-4455-96B7-E4040C881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632"/>
              <a:ext cx="240" cy="711"/>
              <a:chOff x="864" y="1632"/>
              <a:chExt cx="240" cy="711"/>
            </a:xfrm>
          </p:grpSpPr>
          <p:sp>
            <p:nvSpPr>
              <p:cNvPr id="67618" name="Line 25">
                <a:extLst>
                  <a:ext uri="{FF2B5EF4-FFF2-40B4-BE49-F238E27FC236}">
                    <a16:creationId xmlns:a16="http://schemas.microsoft.com/office/drawing/2014/main" id="{6F88CB12-32D6-43A8-9471-3C0C33378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19" name="Line 26">
                <a:extLst>
                  <a:ext uri="{FF2B5EF4-FFF2-40B4-BE49-F238E27FC236}">
                    <a16:creationId xmlns:a16="http://schemas.microsoft.com/office/drawing/2014/main" id="{0E0042B9-5048-4C08-94EB-1BD94AC7E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20" name="Line 27">
                <a:extLst>
                  <a:ext uri="{FF2B5EF4-FFF2-40B4-BE49-F238E27FC236}">
                    <a16:creationId xmlns:a16="http://schemas.microsoft.com/office/drawing/2014/main" id="{262A6700-6C6A-4B2E-9E13-90ECCCDA1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21" name="Line 28">
                <a:extLst>
                  <a:ext uri="{FF2B5EF4-FFF2-40B4-BE49-F238E27FC236}">
                    <a16:creationId xmlns:a16="http://schemas.microsoft.com/office/drawing/2014/main" id="{8D679E92-7208-4D97-85B2-5DE8C1E3E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67622" name="Text Box 29">
                <a:extLst>
                  <a:ext uri="{FF2B5EF4-FFF2-40B4-BE49-F238E27FC236}">
                    <a16:creationId xmlns:a16="http://schemas.microsoft.com/office/drawing/2014/main" id="{D25EBB17-F633-467E-B307-4A821177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7623" name="Text Box 30">
                <a:extLst>
                  <a:ext uri="{FF2B5EF4-FFF2-40B4-BE49-F238E27FC236}">
                    <a16:creationId xmlns:a16="http://schemas.microsoft.com/office/drawing/2014/main" id="{2087A468-3BBB-4160-AB31-F43A7D016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7624" name="Text Box 31">
                <a:extLst>
                  <a:ext uri="{FF2B5EF4-FFF2-40B4-BE49-F238E27FC236}">
                    <a16:creationId xmlns:a16="http://schemas.microsoft.com/office/drawing/2014/main" id="{0BFD70C1-9875-423D-BEE4-C31516DC4A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7614" name="Text Box 92">
              <a:extLst>
                <a:ext uri="{FF2B5EF4-FFF2-40B4-BE49-F238E27FC236}">
                  <a16:creationId xmlns:a16="http://schemas.microsoft.com/office/drawing/2014/main" id="{E640F213-17D0-4401-9883-4E500D4AA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40"/>
              <a:ext cx="9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Kedatangan</a:t>
              </a:r>
            </a:p>
          </p:txBody>
        </p:sp>
        <p:sp>
          <p:nvSpPr>
            <p:cNvPr id="67615" name="Text Box 93">
              <a:extLst>
                <a:ext uri="{FF2B5EF4-FFF2-40B4-BE49-F238E27FC236}">
                  <a16:creationId xmlns:a16="http://schemas.microsoft.com/office/drawing/2014/main" id="{4471B879-37A7-4A4B-8D4A-211B16192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6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Berakhir</a:t>
              </a:r>
            </a:p>
          </p:txBody>
        </p:sp>
        <p:sp>
          <p:nvSpPr>
            <p:cNvPr id="67616" name="Line 94">
              <a:extLst>
                <a:ext uri="{FF2B5EF4-FFF2-40B4-BE49-F238E27FC236}">
                  <a16:creationId xmlns:a16="http://schemas.microsoft.com/office/drawing/2014/main" id="{D239C1A9-ADA2-414A-BC52-0B851B2AA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8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67617" name="Line 95">
              <a:extLst>
                <a:ext uri="{FF2B5EF4-FFF2-40B4-BE49-F238E27FC236}">
                  <a16:creationId xmlns:a16="http://schemas.microsoft.com/office/drawing/2014/main" id="{85904F2A-E6CC-4494-8FCB-CB133B68E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67582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05A50E9-AC55-4246-ACC4-0B6301ACC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SISTEM TUNGGU/ANTRIAN</a:t>
            </a:r>
          </a:p>
        </p:txBody>
      </p:sp>
      <p:pic>
        <p:nvPicPr>
          <p:cNvPr id="40965" name="Picture 4" descr="pe01194_">
            <a:extLst>
              <a:ext uri="{FF2B5EF4-FFF2-40B4-BE49-F238E27FC236}">
                <a16:creationId xmlns:a16="http://schemas.microsoft.com/office/drawing/2014/main" id="{F9D73094-EB80-4CB9-B35E-24686740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1" y="1792355"/>
            <a:ext cx="1951260" cy="114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5" descr="bd05545_">
            <a:extLst>
              <a:ext uri="{FF2B5EF4-FFF2-40B4-BE49-F238E27FC236}">
                <a16:creationId xmlns:a16="http://schemas.microsoft.com/office/drawing/2014/main" id="{10D39FE5-B998-462F-A261-ED85D44B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45"/>
          <a:stretch>
            <a:fillRect/>
          </a:stretch>
        </p:blipFill>
        <p:spPr bwMode="auto">
          <a:xfrm>
            <a:off x="4975657" y="3444503"/>
            <a:ext cx="2473195" cy="173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AutoShape 6">
            <a:extLst>
              <a:ext uri="{FF2B5EF4-FFF2-40B4-BE49-F238E27FC236}">
                <a16:creationId xmlns:a16="http://schemas.microsoft.com/office/drawing/2014/main" id="{0683EEAA-CD39-4F34-880D-AD601E7B609F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895600" y="2728120"/>
            <a:ext cx="2052236" cy="139644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33" y="9869"/>
                </a:moveTo>
                <a:cubicBezTo>
                  <a:pt x="17664" y="6176"/>
                  <a:pt x="14522" y="3408"/>
                  <a:pt x="10800" y="3408"/>
                </a:cubicBezTo>
                <a:cubicBezTo>
                  <a:pt x="10187" y="3407"/>
                  <a:pt x="9577" y="3484"/>
                  <a:pt x="8983" y="3634"/>
                </a:cubicBezTo>
                <a:lnTo>
                  <a:pt x="8146" y="331"/>
                </a:lnTo>
                <a:cubicBezTo>
                  <a:pt x="9013" y="111"/>
                  <a:pt x="9905" y="-1"/>
                  <a:pt x="10800" y="0"/>
                </a:cubicBezTo>
                <a:cubicBezTo>
                  <a:pt x="16238" y="0"/>
                  <a:pt x="20829" y="4044"/>
                  <a:pt x="21514" y="9439"/>
                </a:cubicBezTo>
                <a:lnTo>
                  <a:pt x="24192" y="9099"/>
                </a:lnTo>
                <a:lnTo>
                  <a:pt x="20378" y="14023"/>
                </a:lnTo>
                <a:lnTo>
                  <a:pt x="15454" y="10209"/>
                </a:lnTo>
                <a:lnTo>
                  <a:pt x="18133" y="986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6843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E974FA8-E719-4B77-B41D-86F98C51B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DEFINISI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B9F5963-D539-496F-B976-1682866E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/>
              <a:t>J: “Daerah” dari slide sebelumnya </a:t>
            </a:r>
          </a:p>
          <a:p>
            <a:pPr eaLnBrk="1" hangingPunct="1">
              <a:defRPr/>
            </a:pPr>
            <a:r>
              <a:rPr lang="en-US"/>
              <a:t>N: Jumlah job (paket)</a:t>
            </a:r>
          </a:p>
          <a:p>
            <a:pPr eaLnBrk="1" hangingPunct="1">
              <a:defRPr/>
            </a:pPr>
            <a:r>
              <a:rPr lang="en-US"/>
              <a:t>T: Waktu total</a:t>
            </a:r>
          </a:p>
          <a:p>
            <a:pPr eaLnBrk="1" hangingPunct="1">
              <a:defRPr/>
            </a:pPr>
            <a:r>
              <a:rPr lang="en-US">
                <a:latin typeface="Symbol" pitchFamily="18" charset="2"/>
              </a:rPr>
              <a:t>l</a:t>
            </a:r>
            <a:r>
              <a:rPr lang="en-US"/>
              <a:t>: Laju kedatangan rata-rata</a:t>
            </a:r>
          </a:p>
          <a:p>
            <a:pPr marL="692150" lvl="1" indent="-347663" eaLnBrk="1" hangingPunct="1">
              <a:defRPr/>
            </a:pPr>
            <a:r>
              <a:rPr lang="en-US"/>
              <a:t>N/T </a:t>
            </a:r>
          </a:p>
          <a:p>
            <a:pPr eaLnBrk="1" hangingPunct="1">
              <a:defRPr/>
            </a:pPr>
            <a:r>
              <a:rPr lang="en-US"/>
              <a:t>W: Waktu rata-rata job berada dalam sistem</a:t>
            </a:r>
          </a:p>
          <a:p>
            <a:pPr marL="692150" lvl="1" indent="-347663" eaLnBrk="1" hangingPunct="1">
              <a:defRPr/>
            </a:pPr>
            <a:r>
              <a:rPr lang="en-US"/>
              <a:t>= J/N</a:t>
            </a:r>
          </a:p>
          <a:p>
            <a:pPr eaLnBrk="1" hangingPunct="1">
              <a:defRPr/>
            </a:pPr>
            <a:r>
              <a:rPr lang="en-US"/>
              <a:t>L: Jumlah rata-rata job dalam sistem</a:t>
            </a:r>
          </a:p>
          <a:p>
            <a:pPr marL="692150" lvl="1" indent="-347663" eaLnBrk="1" hangingPunct="1">
              <a:defRPr/>
            </a:pPr>
            <a:r>
              <a:rPr lang="en-US"/>
              <a:t>= J/T</a:t>
            </a:r>
          </a:p>
        </p:txBody>
      </p:sp>
    </p:spTree>
    <p:extLst>
      <p:ext uri="{BB962C8B-B14F-4D97-AF65-F5344CB8AC3E}">
        <p14:creationId xmlns:p14="http://schemas.microsoft.com/office/powerpoint/2010/main" val="268122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4" name="Rectangle 32">
            <a:extLst>
              <a:ext uri="{FF2B5EF4-FFF2-40B4-BE49-F238E27FC236}">
                <a16:creationId xmlns:a16="http://schemas.microsoft.com/office/drawing/2014/main" id="{F0AE2063-CD14-4D4D-A0DF-23A63CDBA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BUKTI: METODE 1: DEFINISI </a:t>
            </a:r>
          </a:p>
        </p:txBody>
      </p:sp>
      <p:graphicFrame>
        <p:nvGraphicFramePr>
          <p:cNvPr id="9218" name="Object 63">
            <a:extLst>
              <a:ext uri="{FF2B5EF4-FFF2-40B4-BE49-F238E27FC236}">
                <a16:creationId xmlns:a16="http://schemas.microsoft.com/office/drawing/2014/main" id="{CC629E66-006A-4175-A01B-04CEF5E14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75619"/>
              </p:ext>
            </p:extLst>
          </p:nvPr>
        </p:nvGraphicFramePr>
        <p:xfrm>
          <a:off x="3468688" y="4953000"/>
          <a:ext cx="16732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3" imgW="634725" imgH="228501" progId="Equation.3">
                  <p:embed/>
                </p:oleObj>
              </mc:Choice>
              <mc:Fallback>
                <p:oleObj name="Equation" r:id="rId3" imgW="634725" imgH="228501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4953000"/>
                        <a:ext cx="1673225" cy="603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5">
            <a:extLst>
              <a:ext uri="{FF2B5EF4-FFF2-40B4-BE49-F238E27FC236}">
                <a16:creationId xmlns:a16="http://schemas.microsoft.com/office/drawing/2014/main" id="{0BFF43C5-3887-465F-B75F-A111C533A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197312"/>
              </p:ext>
            </p:extLst>
          </p:nvPr>
        </p:nvGraphicFramePr>
        <p:xfrm>
          <a:off x="3508375" y="5702300"/>
          <a:ext cx="16398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5702300"/>
                        <a:ext cx="1639888" cy="5349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Line 2">
            <a:extLst>
              <a:ext uri="{FF2B5EF4-FFF2-40B4-BE49-F238E27FC236}">
                <a16:creationId xmlns:a16="http://schemas.microsoft.com/office/drawing/2014/main" id="{8F0492D4-65FA-4AE7-8EAB-EA8EEFB96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733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25" name="Line 3">
            <a:extLst>
              <a:ext uri="{FF2B5EF4-FFF2-40B4-BE49-F238E27FC236}">
                <a16:creationId xmlns:a16="http://schemas.microsoft.com/office/drawing/2014/main" id="{085C39EF-51B3-49FD-9C11-DD41EA7526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1981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26" name="Line 4">
            <a:extLst>
              <a:ext uri="{FF2B5EF4-FFF2-40B4-BE49-F238E27FC236}">
                <a16:creationId xmlns:a16="http://schemas.microsoft.com/office/drawing/2014/main" id="{5B4DD7C7-E193-4480-93A1-710ADA0D6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27" name="Line 5">
            <a:extLst>
              <a:ext uri="{FF2B5EF4-FFF2-40B4-BE49-F238E27FC236}">
                <a16:creationId xmlns:a16="http://schemas.microsoft.com/office/drawing/2014/main" id="{35B4B050-7D41-4F34-92D1-B4FDF56F1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28" name="Line 6">
            <a:extLst>
              <a:ext uri="{FF2B5EF4-FFF2-40B4-BE49-F238E27FC236}">
                <a16:creationId xmlns:a16="http://schemas.microsoft.com/office/drawing/2014/main" id="{9CCE1C7D-8CEA-4AE9-8D27-A962729CE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29" name="Line 7">
            <a:extLst>
              <a:ext uri="{FF2B5EF4-FFF2-40B4-BE49-F238E27FC236}">
                <a16:creationId xmlns:a16="http://schemas.microsoft.com/office/drawing/2014/main" id="{4EE0145D-D9B0-4B12-A4BC-09B35EBC0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30" name="Text Box 8">
            <a:extLst>
              <a:ext uri="{FF2B5EF4-FFF2-40B4-BE49-F238E27FC236}">
                <a16:creationId xmlns:a16="http://schemas.microsoft.com/office/drawing/2014/main" id="{15700352-4054-4A51-9045-83DC5FD04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2232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latin typeface="Courier New" panose="02070309020205020404" pitchFamily="49" charset="0"/>
              </a:rPr>
              <a:t>1 2 3 4 5 6 7 8</a:t>
            </a:r>
          </a:p>
        </p:txBody>
      </p:sp>
      <p:sp>
        <p:nvSpPr>
          <p:cNvPr id="9231" name="Text Box 9">
            <a:extLst>
              <a:ext uri="{FF2B5EF4-FFF2-40B4-BE49-F238E27FC236}">
                <a16:creationId xmlns:a16="http://schemas.microsoft.com/office/drawing/2014/main" id="{16453AE4-9DF0-4379-957F-00DACFDAA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2743200"/>
            <a:ext cx="1549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id-ID" b="1">
                <a:latin typeface="Courier New" panose="02070309020205020404" pitchFamily="49" charset="0"/>
              </a:rPr>
              <a:t>Jumlah </a:t>
            </a:r>
          </a:p>
          <a:p>
            <a:pPr algn="ctr" eaLnBrk="1" hangingPunct="1"/>
            <a:r>
              <a:rPr lang="en-US" altLang="id-ID" b="1">
                <a:latin typeface="Courier New" panose="02070309020205020404" pitchFamily="49" charset="0"/>
              </a:rPr>
              <a:t>Paket </a:t>
            </a:r>
          </a:p>
          <a:p>
            <a:pPr algn="ctr" eaLnBrk="1" hangingPunct="1"/>
            <a:r>
              <a:rPr lang="en-US" altLang="id-ID" b="1">
                <a:latin typeface="Courier New" panose="02070309020205020404" pitchFamily="49" charset="0"/>
              </a:rPr>
              <a:t>dalam </a:t>
            </a:r>
          </a:p>
          <a:p>
            <a:pPr algn="ctr" eaLnBrk="1" hangingPunct="1"/>
            <a:r>
              <a:rPr lang="en-US" altLang="id-ID" b="1">
                <a:latin typeface="Courier New" panose="02070309020205020404" pitchFamily="49" charset="0"/>
              </a:rPr>
              <a:t>S</a:t>
            </a:r>
            <a:r>
              <a:rPr lang="id-ID" altLang="id-ID" b="1">
                <a:latin typeface="Courier New" panose="02070309020205020404" pitchFamily="49" charset="0"/>
              </a:rPr>
              <a:t>i</a:t>
            </a:r>
            <a:r>
              <a:rPr lang="en-US" altLang="id-ID" b="1">
                <a:latin typeface="Courier New" panose="02070309020205020404" pitchFamily="49" charset="0"/>
              </a:rPr>
              <a:t>stem (L)</a:t>
            </a:r>
          </a:p>
        </p:txBody>
      </p:sp>
      <p:sp>
        <p:nvSpPr>
          <p:cNvPr id="9232" name="Rectangle 10">
            <a:extLst>
              <a:ext uri="{FF2B5EF4-FFF2-40B4-BE49-F238E27FC236}">
                <a16:creationId xmlns:a16="http://schemas.microsoft.com/office/drawing/2014/main" id="{4A2160E9-CC21-4E22-9CE6-3D9B5ACE8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29000"/>
            <a:ext cx="1143000" cy="3048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33" name="Rectangle 11">
            <a:extLst>
              <a:ext uri="{FF2B5EF4-FFF2-40B4-BE49-F238E27FC236}">
                <a16:creationId xmlns:a16="http://schemas.microsoft.com/office/drawing/2014/main" id="{AC95D281-8345-451B-9D1F-F6B2FD19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24200"/>
            <a:ext cx="304800" cy="6096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34" name="Rectangle 12">
            <a:extLst>
              <a:ext uri="{FF2B5EF4-FFF2-40B4-BE49-F238E27FC236}">
                <a16:creationId xmlns:a16="http://schemas.microsoft.com/office/drawing/2014/main" id="{6397303F-F7FF-4FC0-806D-176F9804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29000"/>
            <a:ext cx="1143000" cy="3048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35" name="Rectangle 13">
            <a:extLst>
              <a:ext uri="{FF2B5EF4-FFF2-40B4-BE49-F238E27FC236}">
                <a16:creationId xmlns:a16="http://schemas.microsoft.com/office/drawing/2014/main" id="{9C181DE9-EC71-4EF1-A337-9BE0ACEEA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304800" cy="6096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36" name="Line 14">
            <a:extLst>
              <a:ext uri="{FF2B5EF4-FFF2-40B4-BE49-F238E27FC236}">
                <a16:creationId xmlns:a16="http://schemas.microsoft.com/office/drawing/2014/main" id="{2DA5F7E2-4C5C-4820-9232-34D5A652B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4290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37" name="Line 15">
            <a:extLst>
              <a:ext uri="{FF2B5EF4-FFF2-40B4-BE49-F238E27FC236}">
                <a16:creationId xmlns:a16="http://schemas.microsoft.com/office/drawing/2014/main" id="{A2DBE354-2ADD-4BCE-9D90-07E0A9D04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048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38" name="Line 16">
            <a:extLst>
              <a:ext uri="{FF2B5EF4-FFF2-40B4-BE49-F238E27FC236}">
                <a16:creationId xmlns:a16="http://schemas.microsoft.com/office/drawing/2014/main" id="{8F962241-0742-48AB-8B0F-7AE42D3C50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048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39" name="Line 17">
            <a:extLst>
              <a:ext uri="{FF2B5EF4-FFF2-40B4-BE49-F238E27FC236}">
                <a16:creationId xmlns:a16="http://schemas.microsoft.com/office/drawing/2014/main" id="{216455EB-CB74-4F4C-ACE9-12D2BC120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048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40" name="Line 18">
            <a:extLst>
              <a:ext uri="{FF2B5EF4-FFF2-40B4-BE49-F238E27FC236}">
                <a16:creationId xmlns:a16="http://schemas.microsoft.com/office/drawing/2014/main" id="{CEA2F2AD-70FB-4A26-A9F1-A5E1C3E824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048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41" name="Line 19">
            <a:extLst>
              <a:ext uri="{FF2B5EF4-FFF2-40B4-BE49-F238E27FC236}">
                <a16:creationId xmlns:a16="http://schemas.microsoft.com/office/drawing/2014/main" id="{BC896017-CEA5-42B0-8453-F0CE3A9AC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1242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42" name="Line 20">
            <a:extLst>
              <a:ext uri="{FF2B5EF4-FFF2-40B4-BE49-F238E27FC236}">
                <a16:creationId xmlns:a16="http://schemas.microsoft.com/office/drawing/2014/main" id="{9A789C70-8675-40E0-9486-B8A35034F0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1242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43" name="Line 21">
            <a:extLst>
              <a:ext uri="{FF2B5EF4-FFF2-40B4-BE49-F238E27FC236}">
                <a16:creationId xmlns:a16="http://schemas.microsoft.com/office/drawing/2014/main" id="{1E8B6D1F-5504-4A38-8DF6-0E37FD05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44" name="Line 22">
            <a:extLst>
              <a:ext uri="{FF2B5EF4-FFF2-40B4-BE49-F238E27FC236}">
                <a16:creationId xmlns:a16="http://schemas.microsoft.com/office/drawing/2014/main" id="{0834CC1C-FB86-47E5-9B43-5D0328C51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429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9245" name="Line 23">
            <a:extLst>
              <a:ext uri="{FF2B5EF4-FFF2-40B4-BE49-F238E27FC236}">
                <a16:creationId xmlns:a16="http://schemas.microsoft.com/office/drawing/2014/main" id="{4E22AF3B-7752-4375-8AB5-405CA199C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429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grpSp>
        <p:nvGrpSpPr>
          <p:cNvPr id="9246" name="Group 24">
            <a:extLst>
              <a:ext uri="{FF2B5EF4-FFF2-40B4-BE49-F238E27FC236}">
                <a16:creationId xmlns:a16="http://schemas.microsoft.com/office/drawing/2014/main" id="{1C7A49DD-08FC-4132-9162-0AA673AF118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514600"/>
            <a:ext cx="381000" cy="1128713"/>
            <a:chOff x="864" y="1632"/>
            <a:chExt cx="240" cy="711"/>
          </a:xfrm>
        </p:grpSpPr>
        <p:sp>
          <p:nvSpPr>
            <p:cNvPr id="9295" name="Line 25">
              <a:extLst>
                <a:ext uri="{FF2B5EF4-FFF2-40B4-BE49-F238E27FC236}">
                  <a16:creationId xmlns:a16="http://schemas.microsoft.com/office/drawing/2014/main" id="{4D2750FF-E790-441F-A63B-16361FC5C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96" name="Line 26">
              <a:extLst>
                <a:ext uri="{FF2B5EF4-FFF2-40B4-BE49-F238E27FC236}">
                  <a16:creationId xmlns:a16="http://schemas.microsoft.com/office/drawing/2014/main" id="{B2F36921-01B6-4CEE-990E-00CD40DA0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97" name="Line 27">
              <a:extLst>
                <a:ext uri="{FF2B5EF4-FFF2-40B4-BE49-F238E27FC236}">
                  <a16:creationId xmlns:a16="http://schemas.microsoft.com/office/drawing/2014/main" id="{175DD018-D974-4CB3-8C00-DD336A3F7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98" name="Line 28">
              <a:extLst>
                <a:ext uri="{FF2B5EF4-FFF2-40B4-BE49-F238E27FC236}">
                  <a16:creationId xmlns:a16="http://schemas.microsoft.com/office/drawing/2014/main" id="{97E52C8B-5D78-40CF-BF64-FBBA38136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99" name="Text Box 29">
              <a:extLst>
                <a:ext uri="{FF2B5EF4-FFF2-40B4-BE49-F238E27FC236}">
                  <a16:creationId xmlns:a16="http://schemas.microsoft.com/office/drawing/2014/main" id="{0E6F70B5-D96E-4CF2-BE83-4CC2E26C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12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9300" name="Text Box 30">
              <a:extLst>
                <a:ext uri="{FF2B5EF4-FFF2-40B4-BE49-F238E27FC236}">
                  <a16:creationId xmlns:a16="http://schemas.microsoft.com/office/drawing/2014/main" id="{5CA47EE4-8E93-4704-9E1D-0B77418DE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920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9301" name="Text Box 31">
              <a:extLst>
                <a:ext uri="{FF2B5EF4-FFF2-40B4-BE49-F238E27FC236}">
                  <a16:creationId xmlns:a16="http://schemas.microsoft.com/office/drawing/2014/main" id="{6F9B4600-D958-43F9-AB90-8FE1FDD79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3</a:t>
              </a:r>
            </a:p>
          </p:txBody>
        </p:sp>
      </p:grpSp>
      <p:sp>
        <p:nvSpPr>
          <p:cNvPr id="9247" name="Text Box 33">
            <a:extLst>
              <a:ext uri="{FF2B5EF4-FFF2-40B4-BE49-F238E27FC236}">
                <a16:creationId xmlns:a16="http://schemas.microsoft.com/office/drawing/2014/main" id="{36C35E43-A273-450D-BDD9-B438B0A6F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latin typeface="Courier New" panose="02070309020205020404" pitchFamily="49" charset="0"/>
              </a:rPr>
              <a:t>Waktu (T) </a:t>
            </a:r>
          </a:p>
        </p:txBody>
      </p:sp>
      <p:grpSp>
        <p:nvGrpSpPr>
          <p:cNvPr id="9248" name="Group 34">
            <a:extLst>
              <a:ext uri="{FF2B5EF4-FFF2-40B4-BE49-F238E27FC236}">
                <a16:creationId xmlns:a16="http://schemas.microsoft.com/office/drawing/2014/main" id="{58AE21DD-B86F-4C65-B898-551649951DA4}"/>
              </a:ext>
            </a:extLst>
          </p:cNvPr>
          <p:cNvGrpSpPr>
            <a:grpSpLocks/>
          </p:cNvGrpSpPr>
          <p:nvPr/>
        </p:nvGrpSpPr>
        <p:grpSpPr bwMode="auto">
          <a:xfrm>
            <a:off x="4443413" y="2057400"/>
            <a:ext cx="4173537" cy="2438400"/>
            <a:chOff x="2559" y="1296"/>
            <a:chExt cx="2629" cy="1536"/>
          </a:xfrm>
        </p:grpSpPr>
        <p:sp>
          <p:nvSpPr>
            <p:cNvPr id="9268" name="Line 35">
              <a:extLst>
                <a:ext uri="{FF2B5EF4-FFF2-40B4-BE49-F238E27FC236}">
                  <a16:creationId xmlns:a16="http://schemas.microsoft.com/office/drawing/2014/main" id="{94A41B9B-2B2C-42E2-B7C7-CAFCA2FA6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0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69" name="Line 36">
              <a:extLst>
                <a:ext uri="{FF2B5EF4-FFF2-40B4-BE49-F238E27FC236}">
                  <a16:creationId xmlns:a16="http://schemas.microsoft.com/office/drawing/2014/main" id="{E40C58CE-BCFC-422E-9305-988633BC8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29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70" name="Line 37">
              <a:extLst>
                <a:ext uri="{FF2B5EF4-FFF2-40B4-BE49-F238E27FC236}">
                  <a16:creationId xmlns:a16="http://schemas.microsoft.com/office/drawing/2014/main" id="{CB204219-86FD-4F01-AF2A-74CEBC5BA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71" name="Line 38">
              <a:extLst>
                <a:ext uri="{FF2B5EF4-FFF2-40B4-BE49-F238E27FC236}">
                  <a16:creationId xmlns:a16="http://schemas.microsoft.com/office/drawing/2014/main" id="{88B6888C-0240-47B9-80D9-E90A9DB45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72" name="Line 39">
              <a:extLst>
                <a:ext uri="{FF2B5EF4-FFF2-40B4-BE49-F238E27FC236}">
                  <a16:creationId xmlns:a16="http://schemas.microsoft.com/office/drawing/2014/main" id="{B881827C-38CD-48C1-9BFC-03059C352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73" name="Line 40">
              <a:extLst>
                <a:ext uri="{FF2B5EF4-FFF2-40B4-BE49-F238E27FC236}">
                  <a16:creationId xmlns:a16="http://schemas.microsoft.com/office/drawing/2014/main" id="{E61A3D3E-FA3E-4E8F-A88A-D71B10EA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74" name="Text Box 41">
              <a:extLst>
                <a:ext uri="{FF2B5EF4-FFF2-40B4-BE49-F238E27FC236}">
                  <a16:creationId xmlns:a16="http://schemas.microsoft.com/office/drawing/2014/main" id="{4ABABEC3-3F19-4774-8E4E-A2FB95251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1 2 3</a:t>
              </a:r>
            </a:p>
          </p:txBody>
        </p:sp>
        <p:sp>
          <p:nvSpPr>
            <p:cNvPr id="9275" name="Text Box 42">
              <a:extLst>
                <a:ext uri="{FF2B5EF4-FFF2-40B4-BE49-F238E27FC236}">
                  <a16:creationId xmlns:a16="http://schemas.microsoft.com/office/drawing/2014/main" id="{27264146-6049-4714-AC2D-1E5B8C1D4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728"/>
              <a:ext cx="9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id-ID" b="1">
                  <a:latin typeface="Courier New" panose="02070309020205020404" pitchFamily="49" charset="0"/>
                </a:rPr>
                <a:t>Waktu </a:t>
              </a:r>
            </a:p>
            <a:p>
              <a:pPr algn="ctr" eaLnBrk="1" hangingPunct="1"/>
              <a:r>
                <a:rPr lang="en-US" altLang="id-ID" b="1">
                  <a:latin typeface="Courier New" panose="02070309020205020404" pitchFamily="49" charset="0"/>
                </a:rPr>
                <a:t>dalam </a:t>
              </a:r>
            </a:p>
            <a:p>
              <a:pPr algn="ctr" eaLnBrk="1" hangingPunct="1"/>
              <a:r>
                <a:rPr lang="en-US" altLang="id-ID" b="1">
                  <a:latin typeface="Courier New" panose="02070309020205020404" pitchFamily="49" charset="0"/>
                </a:rPr>
                <a:t>Sistem (W)</a:t>
              </a:r>
            </a:p>
          </p:txBody>
        </p:sp>
        <p:sp>
          <p:nvSpPr>
            <p:cNvPr id="9276" name="Rectangle 43">
              <a:extLst>
                <a:ext uri="{FF2B5EF4-FFF2-40B4-BE49-F238E27FC236}">
                  <a16:creationId xmlns:a16="http://schemas.microsoft.com/office/drawing/2014/main" id="{A9AF8E8B-3D43-42C7-AD66-4F65E9A7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32"/>
              <a:ext cx="192" cy="76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9277" name="Rectangle 44">
              <a:extLst>
                <a:ext uri="{FF2B5EF4-FFF2-40B4-BE49-F238E27FC236}">
                  <a16:creationId xmlns:a16="http://schemas.microsoft.com/office/drawing/2014/main" id="{79CACE42-C6D2-44BE-AF70-70A9365F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24"/>
              <a:ext cx="192" cy="57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9278" name="Rectangle 45">
              <a:extLst>
                <a:ext uri="{FF2B5EF4-FFF2-40B4-BE49-F238E27FC236}">
                  <a16:creationId xmlns:a16="http://schemas.microsoft.com/office/drawing/2014/main" id="{12F0DFCD-69B0-49AA-B238-F5AB6588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16"/>
              <a:ext cx="192" cy="38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9279" name="Text Box 46">
              <a:extLst>
                <a:ext uri="{FF2B5EF4-FFF2-40B4-BE49-F238E27FC236}">
                  <a16:creationId xmlns:a16="http://schemas.microsoft.com/office/drawing/2014/main" id="{B9DB6523-953A-466D-89C7-94D3EC1F0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601"/>
              <a:ext cx="1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b="1">
                  <a:latin typeface="Courier New" panose="02070309020205020404" pitchFamily="49" charset="0"/>
                </a:rPr>
                <a:t>Jumlah Paket (N)</a:t>
              </a:r>
            </a:p>
          </p:txBody>
        </p:sp>
        <p:grpSp>
          <p:nvGrpSpPr>
            <p:cNvPr id="9280" name="Group 47">
              <a:extLst>
                <a:ext uri="{FF2B5EF4-FFF2-40B4-BE49-F238E27FC236}">
                  <a16:creationId xmlns:a16="http://schemas.microsoft.com/office/drawing/2014/main" id="{75D5006B-8D82-489C-B154-549FDD84E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632"/>
              <a:ext cx="240" cy="711"/>
              <a:chOff x="864" y="1632"/>
              <a:chExt cx="240" cy="711"/>
            </a:xfrm>
          </p:grpSpPr>
          <p:sp>
            <p:nvSpPr>
              <p:cNvPr id="9288" name="Line 48">
                <a:extLst>
                  <a:ext uri="{FF2B5EF4-FFF2-40B4-BE49-F238E27FC236}">
                    <a16:creationId xmlns:a16="http://schemas.microsoft.com/office/drawing/2014/main" id="{3FEED121-BFDA-473D-A306-D6095BF29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89" name="Line 49">
                <a:extLst>
                  <a:ext uri="{FF2B5EF4-FFF2-40B4-BE49-F238E27FC236}">
                    <a16:creationId xmlns:a16="http://schemas.microsoft.com/office/drawing/2014/main" id="{B5679DB3-662A-4CD2-A316-543788DED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90" name="Line 50">
                <a:extLst>
                  <a:ext uri="{FF2B5EF4-FFF2-40B4-BE49-F238E27FC236}">
                    <a16:creationId xmlns:a16="http://schemas.microsoft.com/office/drawing/2014/main" id="{1ED38362-192C-4D7E-A608-5A7DA6ABB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91" name="Line 51">
                <a:extLst>
                  <a:ext uri="{FF2B5EF4-FFF2-40B4-BE49-F238E27FC236}">
                    <a16:creationId xmlns:a16="http://schemas.microsoft.com/office/drawing/2014/main" id="{C2FB7C04-9827-4FF4-A82D-49BA27B7D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9292" name="Text Box 52">
                <a:extLst>
                  <a:ext uri="{FF2B5EF4-FFF2-40B4-BE49-F238E27FC236}">
                    <a16:creationId xmlns:a16="http://schemas.microsoft.com/office/drawing/2014/main" id="{0C725CD7-1C47-4D40-8460-93374527E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9293" name="Text Box 53">
                <a:extLst>
                  <a:ext uri="{FF2B5EF4-FFF2-40B4-BE49-F238E27FC236}">
                    <a16:creationId xmlns:a16="http://schemas.microsoft.com/office/drawing/2014/main" id="{E6ECA41A-36F4-477F-9A0D-6C7B195C9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9294" name="Text Box 54">
                <a:extLst>
                  <a:ext uri="{FF2B5EF4-FFF2-40B4-BE49-F238E27FC236}">
                    <a16:creationId xmlns:a16="http://schemas.microsoft.com/office/drawing/2014/main" id="{C919FF60-0507-40F9-9538-637A5A3A7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id-ID" b="1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9281" name="Line 55">
              <a:extLst>
                <a:ext uri="{FF2B5EF4-FFF2-40B4-BE49-F238E27FC236}">
                  <a16:creationId xmlns:a16="http://schemas.microsoft.com/office/drawing/2014/main" id="{53E8F4EA-9FE1-4939-87B4-032591210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3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82" name="Line 56">
              <a:extLst>
                <a:ext uri="{FF2B5EF4-FFF2-40B4-BE49-F238E27FC236}">
                  <a16:creationId xmlns:a16="http://schemas.microsoft.com/office/drawing/2014/main" id="{372DCE60-DDBC-4932-9D68-16E6A63E3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82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83" name="Line 57">
              <a:extLst>
                <a:ext uri="{FF2B5EF4-FFF2-40B4-BE49-F238E27FC236}">
                  <a16:creationId xmlns:a16="http://schemas.microsoft.com/office/drawing/2014/main" id="{6B2BB4E1-5D77-4C5C-9E2A-1B0D058BE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1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84" name="Line 58">
              <a:extLst>
                <a:ext uri="{FF2B5EF4-FFF2-40B4-BE49-F238E27FC236}">
                  <a16:creationId xmlns:a16="http://schemas.microsoft.com/office/drawing/2014/main" id="{06A99A36-B7B9-434C-9A12-7FEAB8016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632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85" name="Line 59">
              <a:extLst>
                <a:ext uri="{FF2B5EF4-FFF2-40B4-BE49-F238E27FC236}">
                  <a16:creationId xmlns:a16="http://schemas.microsoft.com/office/drawing/2014/main" id="{0AE8BC2F-6484-4742-AE72-9D940BA86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824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86" name="Line 60">
              <a:extLst>
                <a:ext uri="{FF2B5EF4-FFF2-40B4-BE49-F238E27FC236}">
                  <a16:creationId xmlns:a16="http://schemas.microsoft.com/office/drawing/2014/main" id="{B471C851-C813-46E0-A51E-B3AB4C12A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01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9287" name="Line 61">
              <a:extLst>
                <a:ext uri="{FF2B5EF4-FFF2-40B4-BE49-F238E27FC236}">
                  <a16:creationId xmlns:a16="http://schemas.microsoft.com/office/drawing/2014/main" id="{A631215F-8DAE-4D75-80E9-FDAE37FAA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632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9249" name="Text Box 62">
            <a:extLst>
              <a:ext uri="{FF2B5EF4-FFF2-40B4-BE49-F238E27FC236}">
                <a16:creationId xmlns:a16="http://schemas.microsoft.com/office/drawing/2014/main" id="{D4BF6116-22A9-4B2C-B12C-A4F65337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2852738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= </a:t>
            </a:r>
          </a:p>
        </p:txBody>
      </p:sp>
      <p:graphicFrame>
        <p:nvGraphicFramePr>
          <p:cNvPr id="9220" name="Object 64">
            <a:extLst>
              <a:ext uri="{FF2B5EF4-FFF2-40B4-BE49-F238E27FC236}">
                <a16:creationId xmlns:a16="http://schemas.microsoft.com/office/drawing/2014/main" id="{D71574FE-BC9D-4634-A534-F26B97532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10504"/>
              </p:ext>
            </p:extLst>
          </p:nvPr>
        </p:nvGraphicFramePr>
        <p:xfrm>
          <a:off x="3200400" y="4343400"/>
          <a:ext cx="231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7" imgW="875920" imgH="177723" progId="Equation.3">
                  <p:embed/>
                </p:oleObj>
              </mc:Choice>
              <mc:Fallback>
                <p:oleObj name="Equation" r:id="rId7" imgW="875920" imgH="17772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311400" cy="469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Rectangle 66">
            <a:extLst>
              <a:ext uri="{FF2B5EF4-FFF2-40B4-BE49-F238E27FC236}">
                <a16:creationId xmlns:a16="http://schemas.microsoft.com/office/drawing/2014/main" id="{854D988B-3C03-4D60-8D46-E4557264D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51" name="Rectangle 67">
            <a:extLst>
              <a:ext uri="{FF2B5EF4-FFF2-40B4-BE49-F238E27FC236}">
                <a16:creationId xmlns:a16="http://schemas.microsoft.com/office/drawing/2014/main" id="{472CD090-E199-4C8E-B8BE-B3F19191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52" name="Rectangle 68">
            <a:extLst>
              <a:ext uri="{FF2B5EF4-FFF2-40B4-BE49-F238E27FC236}">
                <a16:creationId xmlns:a16="http://schemas.microsoft.com/office/drawing/2014/main" id="{AD78C31A-3D70-4C42-B7B5-F19204B90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53" name="Rectangle 69">
            <a:extLst>
              <a:ext uri="{FF2B5EF4-FFF2-40B4-BE49-F238E27FC236}">
                <a16:creationId xmlns:a16="http://schemas.microsoft.com/office/drawing/2014/main" id="{EF44C343-6D79-42CE-81B1-92A226B8F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54" name="Rectangle 70">
            <a:extLst>
              <a:ext uri="{FF2B5EF4-FFF2-40B4-BE49-F238E27FC236}">
                <a16:creationId xmlns:a16="http://schemas.microsoft.com/office/drawing/2014/main" id="{B59D0C66-A4EB-4D0C-B496-7DC7A1B06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24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55" name="Rectangle 71">
            <a:extLst>
              <a:ext uri="{FF2B5EF4-FFF2-40B4-BE49-F238E27FC236}">
                <a16:creationId xmlns:a16="http://schemas.microsoft.com/office/drawing/2014/main" id="{5349831E-A457-46EE-A14A-F6C3F260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228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56" name="Rectangle 72">
            <a:extLst>
              <a:ext uri="{FF2B5EF4-FFF2-40B4-BE49-F238E27FC236}">
                <a16:creationId xmlns:a16="http://schemas.microsoft.com/office/drawing/2014/main" id="{A8C444DE-F980-4EC0-8562-99E10529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57" name="Rectangle 73">
            <a:extLst>
              <a:ext uri="{FF2B5EF4-FFF2-40B4-BE49-F238E27FC236}">
                <a16:creationId xmlns:a16="http://schemas.microsoft.com/office/drawing/2014/main" id="{3892B2B4-F7EE-4EAB-B298-7BCA33FA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58" name="Rectangle 74">
            <a:extLst>
              <a:ext uri="{FF2B5EF4-FFF2-40B4-BE49-F238E27FC236}">
                <a16:creationId xmlns:a16="http://schemas.microsoft.com/office/drawing/2014/main" id="{0F2A1D3D-E267-4AF4-84E8-F4F51592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4290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59" name="Rectangle 75">
            <a:extLst>
              <a:ext uri="{FF2B5EF4-FFF2-40B4-BE49-F238E27FC236}">
                <a16:creationId xmlns:a16="http://schemas.microsoft.com/office/drawing/2014/main" id="{4B66320C-B6DC-40B3-897E-434C8D0C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60" name="Rectangle 76">
            <a:extLst>
              <a:ext uri="{FF2B5EF4-FFF2-40B4-BE49-F238E27FC236}">
                <a16:creationId xmlns:a16="http://schemas.microsoft.com/office/drawing/2014/main" id="{89CD765A-C1D0-44E3-84AC-624011F9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004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61" name="Rectangle 77">
            <a:extLst>
              <a:ext uri="{FF2B5EF4-FFF2-40B4-BE49-F238E27FC236}">
                <a16:creationId xmlns:a16="http://schemas.microsoft.com/office/drawing/2014/main" id="{38418ECA-2030-40A1-B002-5582D9169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62" name="Rectangle 78">
            <a:extLst>
              <a:ext uri="{FF2B5EF4-FFF2-40B4-BE49-F238E27FC236}">
                <a16:creationId xmlns:a16="http://schemas.microsoft.com/office/drawing/2014/main" id="{F274935A-D2B2-4D45-8234-F7D69559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63" name="Rectangle 79">
            <a:extLst>
              <a:ext uri="{FF2B5EF4-FFF2-40B4-BE49-F238E27FC236}">
                <a16:creationId xmlns:a16="http://schemas.microsoft.com/office/drawing/2014/main" id="{13178784-57AB-4CC8-BB1B-6957D76D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64" name="Rectangle 80">
            <a:extLst>
              <a:ext uri="{FF2B5EF4-FFF2-40B4-BE49-F238E27FC236}">
                <a16:creationId xmlns:a16="http://schemas.microsoft.com/office/drawing/2014/main" id="{F833F67F-BC47-4D06-9593-F4E407D6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65" name="Rectangle 81">
            <a:extLst>
              <a:ext uri="{FF2B5EF4-FFF2-40B4-BE49-F238E27FC236}">
                <a16:creationId xmlns:a16="http://schemas.microsoft.com/office/drawing/2014/main" id="{321296EE-F8AB-4F64-B21B-50BD2782D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66" name="Rectangle 82">
            <a:extLst>
              <a:ext uri="{FF2B5EF4-FFF2-40B4-BE49-F238E27FC236}">
                <a16:creationId xmlns:a16="http://schemas.microsoft.com/office/drawing/2014/main" id="{1AB57AEA-658F-4435-8C7E-268942BC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00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267" name="Rectangle 83">
            <a:extLst>
              <a:ext uri="{FF2B5EF4-FFF2-40B4-BE49-F238E27FC236}">
                <a16:creationId xmlns:a16="http://schemas.microsoft.com/office/drawing/2014/main" id="{26D5E9FF-15E4-4E01-9483-C20CFBA1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73446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56DD085-2F62-4BE0-8605-59E613164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BUKTI: METODE 2: SUBSTITUSI  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12A8132D-FCB3-46B7-A854-428916179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77918"/>
              </p:ext>
            </p:extLst>
          </p:nvPr>
        </p:nvGraphicFramePr>
        <p:xfrm>
          <a:off x="3352800" y="2743200"/>
          <a:ext cx="1905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3" imgW="634725" imgH="228501" progId="Equation.3">
                  <p:embed/>
                </p:oleObj>
              </mc:Choice>
              <mc:Fallback>
                <p:oleObj name="Equation" r:id="rId3" imgW="634725" imgH="22850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1905000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1B573E3C-6995-465D-8AD5-C096D14AA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68666"/>
              </p:ext>
            </p:extLst>
          </p:nvPr>
        </p:nvGraphicFramePr>
        <p:xfrm>
          <a:off x="3352800" y="1981200"/>
          <a:ext cx="1981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1981200" cy="646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>
            <a:extLst>
              <a:ext uri="{FF2B5EF4-FFF2-40B4-BE49-F238E27FC236}">
                <a16:creationId xmlns:a16="http://schemas.microsoft.com/office/drawing/2014/main" id="{080F38AD-DE25-44FD-A0A4-95A84F4A9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760168"/>
              </p:ext>
            </p:extLst>
          </p:nvPr>
        </p:nvGraphicFramePr>
        <p:xfrm>
          <a:off x="3276600" y="3657600"/>
          <a:ext cx="2438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7" imgW="698500" imgH="228600" progId="Equation.3">
                  <p:embed/>
                </p:oleObj>
              </mc:Choice>
              <mc:Fallback>
                <p:oleObj name="Equation" r:id="rId7" imgW="6985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438400" cy="800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6">
            <a:extLst>
              <a:ext uri="{FF2B5EF4-FFF2-40B4-BE49-F238E27FC236}">
                <a16:creationId xmlns:a16="http://schemas.microsoft.com/office/drawing/2014/main" id="{E937387A-7980-4A75-9874-ADD61ABA7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694153"/>
              </p:ext>
            </p:extLst>
          </p:nvPr>
        </p:nvGraphicFramePr>
        <p:xfrm>
          <a:off x="3200400" y="4572000"/>
          <a:ext cx="1447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9" imgW="368300" imgH="228600" progId="Equation.3">
                  <p:embed/>
                </p:oleObj>
              </mc:Choice>
              <mc:Fallback>
                <p:oleObj name="Equation" r:id="rId9" imgW="3683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1447800" cy="900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7">
            <a:extLst>
              <a:ext uri="{FF2B5EF4-FFF2-40B4-BE49-F238E27FC236}">
                <a16:creationId xmlns:a16="http://schemas.microsoft.com/office/drawing/2014/main" id="{38946907-7030-44D1-B74D-D3DBBCAE1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143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Tautologi</a:t>
            </a:r>
          </a:p>
        </p:txBody>
      </p:sp>
    </p:spTree>
    <p:extLst>
      <p:ext uri="{BB962C8B-B14F-4D97-AF65-F5344CB8AC3E}">
        <p14:creationId xmlns:p14="http://schemas.microsoft.com/office/powerpoint/2010/main" val="126044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BF245BB-CACE-422A-92EE-5DB478E4D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ANALISIS ANTRIAN M/M/1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C9BE29-01E1-446B-ACE9-C96F19A99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Diketahui: </a:t>
            </a:r>
          </a:p>
          <a:p>
            <a:pPr marL="692150" lvl="1" indent="-347663" eaLnBrk="1" hangingPunct="1">
              <a:lnSpc>
                <a:spcPct val="90000"/>
              </a:lnSpc>
              <a:buClr>
                <a:schemeClr val="tx1"/>
              </a:buClr>
              <a:buFont typeface="Times"/>
              <a:buChar char="•"/>
              <a:defRPr/>
            </a:pPr>
            <a:r>
              <a:rPr lang="en-US">
                <a:latin typeface="Symbol" pitchFamily="18" charset="2"/>
              </a:rPr>
              <a:t>l</a:t>
            </a:r>
            <a:r>
              <a:rPr lang="en-US"/>
              <a:t>: Laju kedatangan job (paket pada link input) </a:t>
            </a:r>
          </a:p>
          <a:p>
            <a:pPr marL="692150" lvl="1" indent="-347663" eaLnBrk="1" hangingPunct="1">
              <a:lnSpc>
                <a:spcPct val="90000"/>
              </a:lnSpc>
              <a:buClr>
                <a:schemeClr val="tx1"/>
              </a:buClr>
              <a:buFont typeface="Times"/>
              <a:buChar char="•"/>
              <a:defRPr/>
            </a:pPr>
            <a:r>
              <a:rPr lang="en-US">
                <a:latin typeface="Symbol" pitchFamily="18" charset="2"/>
              </a:rPr>
              <a:t>m</a:t>
            </a:r>
            <a:r>
              <a:rPr lang="en-US"/>
              <a:t>: Laju layanan server (link output)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Hitung: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/>
              <a:t>L: jumlah paket rata-rata dalam sistem 	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/>
              <a:t>L</a:t>
            </a:r>
            <a:r>
              <a:rPr lang="en-US" baseline="-25000"/>
              <a:t>q </a:t>
            </a:r>
            <a:r>
              <a:rPr lang="en-US"/>
              <a:t> jumlah paket rata-rata dalam antrian</a:t>
            </a:r>
            <a:endParaRPr lang="en-US" baseline="-25000"/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/>
              <a:t>W: waktu tunggu rata-rata dalam keseluruhan sistem 	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/>
              <a:t>W</a:t>
            </a:r>
            <a:r>
              <a:rPr lang="en-US" baseline="-25000"/>
              <a:t>q</a:t>
            </a:r>
            <a:r>
              <a:rPr lang="en-US"/>
              <a:t> waktu tunggu rata-rata dalam antrian</a:t>
            </a:r>
          </a:p>
        </p:txBody>
      </p:sp>
    </p:spTree>
    <p:extLst>
      <p:ext uri="{BB962C8B-B14F-4D97-AF65-F5344CB8AC3E}">
        <p14:creationId xmlns:p14="http://schemas.microsoft.com/office/powerpoint/2010/main" val="4076272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F68414E-092F-4F16-BCDE-5363FE25B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 ANTRIAN M/M/1</a:t>
            </a:r>
          </a:p>
        </p:txBody>
      </p:sp>
      <p:sp>
        <p:nvSpPr>
          <p:cNvPr id="11270" name="Line 3">
            <a:extLst>
              <a:ext uri="{FF2B5EF4-FFF2-40B4-BE49-F238E27FC236}">
                <a16:creationId xmlns:a16="http://schemas.microsoft.com/office/drawing/2014/main" id="{A5FBFF22-6619-4147-B040-BCC6B41F9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524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grpSp>
        <p:nvGrpSpPr>
          <p:cNvPr id="11271" name="Group 4">
            <a:extLst>
              <a:ext uri="{FF2B5EF4-FFF2-40B4-BE49-F238E27FC236}">
                <a16:creationId xmlns:a16="http://schemas.microsoft.com/office/drawing/2014/main" id="{C64BD5C3-4A67-4865-88E7-807A422526D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676400"/>
            <a:ext cx="5638800" cy="4648200"/>
            <a:chOff x="1056" y="1056"/>
            <a:chExt cx="3552" cy="2928"/>
          </a:xfrm>
        </p:grpSpPr>
        <p:sp>
          <p:nvSpPr>
            <p:cNvPr id="11272" name="Text Box 5">
              <a:extLst>
                <a:ext uri="{FF2B5EF4-FFF2-40B4-BE49-F238E27FC236}">
                  <a16:creationId xmlns:a16="http://schemas.microsoft.com/office/drawing/2014/main" id="{AD639B97-79A9-49D8-AC2E-785816D7B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373"/>
              <a:ext cx="17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1273" name="Text Box 6">
              <a:extLst>
                <a:ext uri="{FF2B5EF4-FFF2-40B4-BE49-F238E27FC236}">
                  <a16:creationId xmlns:a16="http://schemas.microsoft.com/office/drawing/2014/main" id="{CEC8693A-F1C0-48CB-9031-1CF5AE085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52"/>
              <a:ext cx="17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1274" name="Text Box 7">
              <a:extLst>
                <a:ext uri="{FF2B5EF4-FFF2-40B4-BE49-F238E27FC236}">
                  <a16:creationId xmlns:a16="http://schemas.microsoft.com/office/drawing/2014/main" id="{F50E8CFF-3AF0-4332-95B4-B91226DC5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296"/>
              <a:ext cx="17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1275" name="Rectangle 8">
              <a:extLst>
                <a:ext uri="{FF2B5EF4-FFF2-40B4-BE49-F238E27FC236}">
                  <a16:creationId xmlns:a16="http://schemas.microsoft.com/office/drawing/2014/main" id="{78C0DCF7-0F37-41E5-82F1-74E743149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12"/>
              <a:ext cx="1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1276" name="Rectangle 9">
              <a:extLst>
                <a:ext uri="{FF2B5EF4-FFF2-40B4-BE49-F238E27FC236}">
                  <a16:creationId xmlns:a16="http://schemas.microsoft.com/office/drawing/2014/main" id="{4FC851DC-30D9-47DA-B515-1DFD25509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12"/>
              <a:ext cx="144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1277" name="Rectangle 10">
              <a:extLst>
                <a:ext uri="{FF2B5EF4-FFF2-40B4-BE49-F238E27FC236}">
                  <a16:creationId xmlns:a16="http://schemas.microsoft.com/office/drawing/2014/main" id="{87BD137E-B268-4281-AE65-C55024328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12"/>
              <a:ext cx="336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1278" name="Rectangle 11">
              <a:extLst>
                <a:ext uri="{FF2B5EF4-FFF2-40B4-BE49-F238E27FC236}">
                  <a16:creationId xmlns:a16="http://schemas.microsoft.com/office/drawing/2014/main" id="{391C7FCA-B6A2-42CD-A9DA-C1E59BADC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12"/>
              <a:ext cx="9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1279" name="Line 12">
              <a:extLst>
                <a:ext uri="{FF2B5EF4-FFF2-40B4-BE49-F238E27FC236}">
                  <a16:creationId xmlns:a16="http://schemas.microsoft.com/office/drawing/2014/main" id="{CDEE28A4-DCB5-4D50-964A-12A392B2A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80" name="Line 13">
              <a:extLst>
                <a:ext uri="{FF2B5EF4-FFF2-40B4-BE49-F238E27FC236}">
                  <a16:creationId xmlns:a16="http://schemas.microsoft.com/office/drawing/2014/main" id="{751C74F2-08D4-47A4-8101-5722ED1E6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12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81" name="Line 14">
              <a:extLst>
                <a:ext uri="{FF2B5EF4-FFF2-40B4-BE49-F238E27FC236}">
                  <a16:creationId xmlns:a16="http://schemas.microsoft.com/office/drawing/2014/main" id="{C724E87A-9BE8-47D3-8ED2-6D0FE5988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82" name="Oval 15">
              <a:extLst>
                <a:ext uri="{FF2B5EF4-FFF2-40B4-BE49-F238E27FC236}">
                  <a16:creationId xmlns:a16="http://schemas.microsoft.com/office/drawing/2014/main" id="{D3198FAE-3663-4579-B80B-8818E6790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12"/>
              <a:ext cx="480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1283" name="Rectangle 16">
              <a:extLst>
                <a:ext uri="{FF2B5EF4-FFF2-40B4-BE49-F238E27FC236}">
                  <a16:creationId xmlns:a16="http://schemas.microsoft.com/office/drawing/2014/main" id="{A95A1240-EC4F-4B8F-943F-8DA4ED65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1284" name="Rectangle 17">
              <a:extLst>
                <a:ext uri="{FF2B5EF4-FFF2-40B4-BE49-F238E27FC236}">
                  <a16:creationId xmlns:a16="http://schemas.microsoft.com/office/drawing/2014/main" id="{BC673F01-60B2-425E-94EB-E7D6AE3A3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1285" name="Line 18">
              <a:extLst>
                <a:ext uri="{FF2B5EF4-FFF2-40B4-BE49-F238E27FC236}">
                  <a16:creationId xmlns:a16="http://schemas.microsoft.com/office/drawing/2014/main" id="{D34B02B1-7CA7-4353-95BD-3B6121E6D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04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86" name="Text Box 19">
              <a:extLst>
                <a:ext uri="{FF2B5EF4-FFF2-40B4-BE49-F238E27FC236}">
                  <a16:creationId xmlns:a16="http://schemas.microsoft.com/office/drawing/2014/main" id="{8ED710E4-E64B-435B-8667-9F4C49CCA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l</a:t>
              </a:r>
              <a:r>
                <a:rPr lang="en-US" altLang="id-ID" sz="240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1287" name="Text Box 20">
              <a:extLst>
                <a:ext uri="{FF2B5EF4-FFF2-40B4-BE49-F238E27FC236}">
                  <a16:creationId xmlns:a16="http://schemas.microsoft.com/office/drawing/2014/main" id="{65CAE50D-711F-48E4-830E-FE1A9FF4A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1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m</a:t>
              </a:r>
              <a:r>
                <a:rPr lang="en-US" altLang="id-ID" sz="240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1288" name="Line 21">
              <a:extLst>
                <a:ext uri="{FF2B5EF4-FFF2-40B4-BE49-F238E27FC236}">
                  <a16:creationId xmlns:a16="http://schemas.microsoft.com/office/drawing/2014/main" id="{A321E832-944E-4896-94C7-66099E41B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04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89" name="Line 22">
              <a:extLst>
                <a:ext uri="{FF2B5EF4-FFF2-40B4-BE49-F238E27FC236}">
                  <a16:creationId xmlns:a16="http://schemas.microsoft.com/office/drawing/2014/main" id="{BDE170C9-E517-4087-AE39-5769F1EC5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440"/>
              <a:ext cx="2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0" name="Line 23">
              <a:extLst>
                <a:ext uri="{FF2B5EF4-FFF2-40B4-BE49-F238E27FC236}">
                  <a16:creationId xmlns:a16="http://schemas.microsoft.com/office/drawing/2014/main" id="{A879628F-BC92-4C81-BE4C-92E7EE2FB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1" name="Line 24">
              <a:extLst>
                <a:ext uri="{FF2B5EF4-FFF2-40B4-BE49-F238E27FC236}">
                  <a16:creationId xmlns:a16="http://schemas.microsoft.com/office/drawing/2014/main" id="{29F64387-E797-4BD0-B6A5-8C5C9D7B8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3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2" name="Line 25">
              <a:extLst>
                <a:ext uri="{FF2B5EF4-FFF2-40B4-BE49-F238E27FC236}">
                  <a16:creationId xmlns:a16="http://schemas.microsoft.com/office/drawing/2014/main" id="{2ABE4EFE-01A8-4E38-A7ED-32B6E8DE4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824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3" name="Line 26">
              <a:extLst>
                <a:ext uri="{FF2B5EF4-FFF2-40B4-BE49-F238E27FC236}">
                  <a16:creationId xmlns:a16="http://schemas.microsoft.com/office/drawing/2014/main" id="{C0BC6DD8-74D0-49DA-9FE0-79A838A2C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7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4" name="Line 27">
              <a:extLst>
                <a:ext uri="{FF2B5EF4-FFF2-40B4-BE49-F238E27FC236}">
                  <a16:creationId xmlns:a16="http://schemas.microsoft.com/office/drawing/2014/main" id="{BFFF52AF-9CF8-4D1D-9EFB-CC273029F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5" name="Line 28">
              <a:extLst>
                <a:ext uri="{FF2B5EF4-FFF2-40B4-BE49-F238E27FC236}">
                  <a16:creationId xmlns:a16="http://schemas.microsoft.com/office/drawing/2014/main" id="{D55CD610-7E1A-43B8-96B7-2342579A0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024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6" name="Line 29">
              <a:extLst>
                <a:ext uri="{FF2B5EF4-FFF2-40B4-BE49-F238E27FC236}">
                  <a16:creationId xmlns:a16="http://schemas.microsoft.com/office/drawing/2014/main" id="{73B365D3-4E9C-47FD-9AB6-61507431B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504"/>
              <a:ext cx="2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7" name="Line 30">
              <a:extLst>
                <a:ext uri="{FF2B5EF4-FFF2-40B4-BE49-F238E27FC236}">
                  <a16:creationId xmlns:a16="http://schemas.microsoft.com/office/drawing/2014/main" id="{7F9EEABB-7456-43B5-B72A-63095A9B1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8" name="Line 31">
              <a:extLst>
                <a:ext uri="{FF2B5EF4-FFF2-40B4-BE49-F238E27FC236}">
                  <a16:creationId xmlns:a16="http://schemas.microsoft.com/office/drawing/2014/main" id="{C9BC3042-6B7F-4551-B038-115B7048B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299" name="Line 32">
              <a:extLst>
                <a:ext uri="{FF2B5EF4-FFF2-40B4-BE49-F238E27FC236}">
                  <a16:creationId xmlns:a16="http://schemas.microsoft.com/office/drawing/2014/main" id="{531B8430-8BDF-4183-B9B6-16D8F1DF9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1300" name="Line 33">
              <a:extLst>
                <a:ext uri="{FF2B5EF4-FFF2-40B4-BE49-F238E27FC236}">
                  <a16:creationId xmlns:a16="http://schemas.microsoft.com/office/drawing/2014/main" id="{DD0CCB51-F471-4C4B-8718-FE02917CD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graphicFrame>
          <p:nvGraphicFramePr>
            <p:cNvPr id="11266" name="Object 34">
              <a:extLst>
                <a:ext uri="{FF2B5EF4-FFF2-40B4-BE49-F238E27FC236}">
                  <a16:creationId xmlns:a16="http://schemas.microsoft.com/office/drawing/2014/main" id="{643ABA44-2F52-4B47-A2BC-ABB5C29B7B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544"/>
            <a:ext cx="20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Equation" r:id="rId3" imgW="177723" imgH="418918" progId="Equation.3">
                    <p:embed/>
                  </p:oleObj>
                </mc:Choice>
                <mc:Fallback>
                  <p:oleObj name="Equation" r:id="rId3" imgW="177723" imgH="418918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544"/>
                          <a:ext cx="204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Text Box 35">
              <a:extLst>
                <a:ext uri="{FF2B5EF4-FFF2-40B4-BE49-F238E27FC236}">
                  <a16:creationId xmlns:a16="http://schemas.microsoft.com/office/drawing/2014/main" id="{51A99B9E-F489-4D42-90A9-B3B451AF7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36"/>
              <a:ext cx="3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W</a:t>
              </a:r>
              <a:r>
                <a:rPr lang="en-US" altLang="id-ID" sz="2400" baseline="-25000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11302" name="Text Box 36">
              <a:extLst>
                <a:ext uri="{FF2B5EF4-FFF2-40B4-BE49-F238E27FC236}">
                  <a16:creationId xmlns:a16="http://schemas.microsoft.com/office/drawing/2014/main" id="{E9B041A6-FB3F-473F-8DED-B631ADA2B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216"/>
              <a:ext cx="28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W</a:t>
              </a:r>
              <a:endParaRPr lang="en-US" altLang="id-ID" sz="2400" baseline="-25000">
                <a:latin typeface="Tahoma" panose="020B0604030504040204" pitchFamily="34" charset="0"/>
              </a:endParaRPr>
            </a:p>
          </p:txBody>
        </p:sp>
        <p:sp>
          <p:nvSpPr>
            <p:cNvPr id="11303" name="Text Box 37">
              <a:extLst>
                <a:ext uri="{FF2B5EF4-FFF2-40B4-BE49-F238E27FC236}">
                  <a16:creationId xmlns:a16="http://schemas.microsoft.com/office/drawing/2014/main" id="{BAD214FD-AA39-4F8B-A351-0D568C30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52"/>
              <a:ext cx="21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L</a:t>
              </a:r>
            </a:p>
          </p:txBody>
        </p:sp>
        <p:sp>
          <p:nvSpPr>
            <p:cNvPr id="11304" name="Text Box 38">
              <a:extLst>
                <a:ext uri="{FF2B5EF4-FFF2-40B4-BE49-F238E27FC236}">
                  <a16:creationId xmlns:a16="http://schemas.microsoft.com/office/drawing/2014/main" id="{D4EA3EED-825F-4FDA-AFB1-E166B873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88"/>
              <a:ext cx="28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L</a:t>
              </a:r>
              <a:r>
                <a:rPr lang="en-US" altLang="id-ID" sz="2400" baseline="-25000">
                  <a:latin typeface="Tahoma" panose="020B0604030504040204" pitchFamily="34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71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0A17430-2BE6-4714-8622-91F70ECB9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354013"/>
            <a:ext cx="8070850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 sz="4000">
                <a:ea typeface="굴림" pitchFamily="50" charset="-127"/>
              </a:rPr>
              <a:t>PROSES KELAHIRAN DAN KEMATIAN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B1CEDB84-F38E-4AFA-A593-7DE222C53D63}"/>
              </a:ext>
            </a:extLst>
          </p:cNvPr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8850182"/>
              </p:ext>
            </p:extLst>
          </p:nvPr>
        </p:nvGraphicFramePr>
        <p:xfrm>
          <a:off x="755650" y="1844675"/>
          <a:ext cx="77533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4" imgW="7577328" imgH="3849624" progId="Visio.Drawing.11">
                  <p:embed/>
                </p:oleObj>
              </mc:Choice>
              <mc:Fallback>
                <p:oleObj name="Visio" r:id="rId4" imgW="7577328" imgH="3849624" progId="Visio.Drawing.11">
                  <p:embed/>
                  <p:pic>
                    <p:nvPicPr>
                      <p:cNvPr id="0" name="Picture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7753350" cy="393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528027"/>
      </p:ext>
    </p:extLst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 descr="40%">
            <a:extLst>
              <a:ext uri="{FF2B5EF4-FFF2-40B4-BE49-F238E27FC236}">
                <a16:creationId xmlns:a16="http://schemas.microsoft.com/office/drawing/2014/main" id="{E9FEE8E8-F30A-4EC6-AC9E-9E332B155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3124200"/>
            <a:ext cx="6607026" cy="1113656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3600" b="1"/>
              <a:t>Beban trafik (intensitas trafik) = </a:t>
            </a:r>
            <a:r>
              <a:rPr lang="en-US" sz="3600" b="1">
                <a:latin typeface="Symbol" pitchFamily="18" charset="2"/>
              </a:rPr>
              <a:t>l</a:t>
            </a:r>
            <a:r>
              <a:rPr lang="en-US" sz="3600" b="1"/>
              <a:t>/</a:t>
            </a:r>
            <a:r>
              <a:rPr lang="en-US" sz="3600" b="1">
                <a:latin typeface="Symbol" pitchFamily="18" charset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93142709"/>
      </p:ext>
    </p:extLst>
  </p:cSld>
  <p:clrMapOvr>
    <a:masterClrMapping/>
  </p:clrMapOvr>
  <p:transition>
    <p:sndAc>
      <p:stSnd>
        <p:snd r:embed="rId2" name="gunshot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F36D758D-8489-4206-8BD1-3E7CFBD1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2800" b="1">
                <a:solidFill>
                  <a:srgbClr val="FF9900"/>
                </a:solidFill>
                <a:latin typeface="Arial" panose="020B0604020202020204" pitchFamily="34" charset="0"/>
              </a:rPr>
              <a:t>Contoh-contoh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947E6431-FEEC-496C-B5F4-461F7E53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82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id-ID" sz="2400">
                <a:latin typeface="Arial" panose="020B0604020202020204" pitchFamily="34" charset="0"/>
              </a:rPr>
              <a:t>Bila rata-rata terdapat 10 panggilan per jam yang datang secara acak, hitung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Peluang terdapat dua atau lebih panggilan dalam waktu 12 menit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Peluang waktu antar kedatangan tidak lebih dari 6 menit</a:t>
            </a:r>
          </a:p>
          <a:p>
            <a:pPr lvl="1">
              <a:spcBef>
                <a:spcPct val="20000"/>
              </a:spcBef>
            </a:pPr>
            <a:r>
              <a:rPr lang="en-US" altLang="id-ID" sz="2000" u="sng">
                <a:latin typeface="Arial" panose="020B0604020202020204" pitchFamily="34" charset="0"/>
              </a:rPr>
              <a:t>Jawab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Arrival rate = 10 call/jam = 1/6 per menit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Peluang tidak ada panggilan dalam waktu 12 menit =p</a:t>
            </a:r>
            <a:r>
              <a:rPr lang="en-US" altLang="id-ID" sz="2000" baseline="-25000">
                <a:latin typeface="Arial" panose="020B0604020202020204" pitchFamily="34" charset="0"/>
              </a:rPr>
              <a:t>0</a:t>
            </a:r>
            <a:r>
              <a:rPr lang="en-US" altLang="id-ID" sz="2000">
                <a:latin typeface="Arial" panose="020B0604020202020204" pitchFamily="34" charset="0"/>
              </a:rPr>
              <a:t>(t)=e</a:t>
            </a:r>
            <a:r>
              <a:rPr lang="en-US" altLang="id-ID" sz="2000" baseline="30000">
                <a:latin typeface="Arial" panose="020B0604020202020204" pitchFamily="34" charset="0"/>
              </a:rPr>
              <a:t>-</a:t>
            </a:r>
            <a:r>
              <a:rPr lang="en-US" altLang="id-ID" sz="2000" baseline="30000">
                <a:latin typeface="Symbol" panose="05050102010706020507" pitchFamily="18" charset="2"/>
              </a:rPr>
              <a:t>l</a:t>
            </a:r>
            <a:r>
              <a:rPr lang="en-US" altLang="id-ID" sz="2000" baseline="30000">
                <a:latin typeface="Arial" panose="020B0604020202020204" pitchFamily="34" charset="0"/>
              </a:rPr>
              <a:t>t</a:t>
            </a:r>
            <a:r>
              <a:rPr lang="en-US" altLang="id-ID" sz="2000">
                <a:latin typeface="Arial" panose="020B0604020202020204" pitchFamily="34" charset="0"/>
              </a:rPr>
              <a:t> = e</a:t>
            </a:r>
            <a:r>
              <a:rPr lang="en-US" altLang="id-ID" sz="2000" baseline="30000">
                <a:latin typeface="Arial" panose="020B0604020202020204" pitchFamily="34" charset="0"/>
              </a:rPr>
              <a:t>-12/6</a:t>
            </a:r>
            <a:r>
              <a:rPr lang="en-US" altLang="id-ID" sz="2000">
                <a:latin typeface="Arial" panose="020B0604020202020204" pitchFamily="34" charset="0"/>
              </a:rPr>
              <a:t>= e</a:t>
            </a:r>
            <a:r>
              <a:rPr lang="en-US" altLang="id-ID" sz="2000" baseline="30000">
                <a:latin typeface="Arial" panose="020B0604020202020204" pitchFamily="34" charset="0"/>
              </a:rPr>
              <a:t>-2</a:t>
            </a:r>
            <a:r>
              <a:rPr lang="en-US" altLang="id-ID" sz="2000">
                <a:latin typeface="Arial" panose="020B0604020202020204" pitchFamily="34" charset="0"/>
              </a:rPr>
              <a:t>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Peluang muncul 1 panggilan dalam waktu 12 menit =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id-ID" sz="2000"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id-ID" sz="2000"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Maka peluang muncul 2 panggilan atau lebih dalam waktu 12 menit adalah = 1-(p</a:t>
            </a:r>
            <a:r>
              <a:rPr lang="en-US" altLang="id-ID" sz="2000" baseline="-25000">
                <a:latin typeface="Arial" panose="020B0604020202020204" pitchFamily="34" charset="0"/>
              </a:rPr>
              <a:t>0</a:t>
            </a:r>
            <a:r>
              <a:rPr lang="en-US" altLang="id-ID" sz="2000">
                <a:latin typeface="Arial" panose="020B0604020202020204" pitchFamily="34" charset="0"/>
              </a:rPr>
              <a:t>(t)+p</a:t>
            </a:r>
            <a:r>
              <a:rPr lang="en-US" altLang="id-ID" sz="2000" baseline="-25000">
                <a:latin typeface="Arial" panose="020B0604020202020204" pitchFamily="34" charset="0"/>
              </a:rPr>
              <a:t>1</a:t>
            </a:r>
            <a:r>
              <a:rPr lang="en-US" altLang="id-ID" sz="2000">
                <a:latin typeface="Arial" panose="020B0604020202020204" pitchFamily="34" charset="0"/>
              </a:rPr>
              <a:t>(t)) = 1-(e</a:t>
            </a:r>
            <a:r>
              <a:rPr lang="en-US" altLang="id-ID" sz="2000" baseline="30000">
                <a:latin typeface="Arial" panose="020B0604020202020204" pitchFamily="34" charset="0"/>
              </a:rPr>
              <a:t>-2</a:t>
            </a:r>
            <a:r>
              <a:rPr lang="en-US" altLang="id-ID" sz="2000">
                <a:latin typeface="Arial" panose="020B0604020202020204" pitchFamily="34" charset="0"/>
              </a:rPr>
              <a:t>+2e</a:t>
            </a:r>
            <a:r>
              <a:rPr lang="en-US" altLang="id-ID" sz="2000" baseline="30000">
                <a:latin typeface="Arial" panose="020B0604020202020204" pitchFamily="34" charset="0"/>
              </a:rPr>
              <a:t>-2</a:t>
            </a:r>
            <a:r>
              <a:rPr lang="en-US" altLang="id-ID" sz="2000">
                <a:latin typeface="Arial" panose="020B0604020202020204" pitchFamily="34" charset="0"/>
              </a:rPr>
              <a:t>) =1-3e</a:t>
            </a:r>
            <a:r>
              <a:rPr lang="en-US" altLang="id-ID" sz="2000" baseline="30000">
                <a:latin typeface="Arial" panose="020B0604020202020204" pitchFamily="34" charset="0"/>
              </a:rPr>
              <a:t>-2</a:t>
            </a:r>
            <a:r>
              <a:rPr lang="en-US" altLang="id-ID" sz="2000">
                <a:latin typeface="Arial" panose="020B0604020202020204" pitchFamily="34" charset="0"/>
              </a:rPr>
              <a:t>= 0,5940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Peluang waktu kedatangan tidak lebih dari 6 menit = A(t) = 1- e</a:t>
            </a:r>
            <a:r>
              <a:rPr lang="en-US" altLang="id-ID" sz="2000" baseline="30000">
                <a:latin typeface="Arial" panose="020B0604020202020204" pitchFamily="34" charset="0"/>
              </a:rPr>
              <a:t>-</a:t>
            </a:r>
            <a:r>
              <a:rPr lang="en-US" altLang="id-ID" sz="2000" baseline="30000">
                <a:latin typeface="Symbol" panose="05050102010706020507" pitchFamily="18" charset="2"/>
              </a:rPr>
              <a:t>l</a:t>
            </a:r>
            <a:r>
              <a:rPr lang="en-US" altLang="id-ID" sz="2000" baseline="30000">
                <a:latin typeface="Arial" panose="020B0604020202020204" pitchFamily="34" charset="0"/>
              </a:rPr>
              <a:t>t  </a:t>
            </a:r>
            <a:r>
              <a:rPr lang="en-US" altLang="id-ID" sz="2000">
                <a:latin typeface="Arial" panose="020B0604020202020204" pitchFamily="34" charset="0"/>
              </a:rPr>
              <a:t>= 1 – e</a:t>
            </a:r>
            <a:r>
              <a:rPr lang="en-US" altLang="id-ID" sz="2000" baseline="30000">
                <a:latin typeface="Arial" panose="020B0604020202020204" pitchFamily="34" charset="0"/>
              </a:rPr>
              <a:t>-6/6</a:t>
            </a:r>
            <a:r>
              <a:rPr lang="en-US" altLang="id-ID" sz="2000">
                <a:latin typeface="Arial" panose="020B0604020202020204" pitchFamily="34" charset="0"/>
              </a:rPr>
              <a:t> =1- e</a:t>
            </a:r>
            <a:r>
              <a:rPr lang="en-US" altLang="id-ID" sz="2000" baseline="30000">
                <a:latin typeface="Arial" panose="020B0604020202020204" pitchFamily="34" charset="0"/>
              </a:rPr>
              <a:t>-1</a:t>
            </a:r>
            <a:r>
              <a:rPr lang="en-US" altLang="id-ID" sz="2000">
                <a:latin typeface="Arial" panose="020B0604020202020204" pitchFamily="34" charset="0"/>
              </a:rPr>
              <a:t> = 0,6231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id-ID" sz="2000">
              <a:latin typeface="Arial" panose="020B0604020202020204" pitchFamily="34" charset="0"/>
            </a:endParaRP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69ADF964-05E8-438B-AE75-4557EB2BB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81133"/>
              </p:ext>
            </p:extLst>
          </p:nvPr>
        </p:nvGraphicFramePr>
        <p:xfrm>
          <a:off x="1354138" y="4114800"/>
          <a:ext cx="343376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1803400" imgH="419100" progId="Equation.3">
                  <p:embed/>
                </p:oleObj>
              </mc:Choice>
              <mc:Fallback>
                <p:oleObj name="Equation" r:id="rId3" imgW="18034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114800"/>
                        <a:ext cx="3433762" cy="798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6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>
            <a:extLst>
              <a:ext uri="{FF2B5EF4-FFF2-40B4-BE49-F238E27FC236}">
                <a16:creationId xmlns:a16="http://schemas.microsoft.com/office/drawing/2014/main" id="{C576235A-19E4-4511-8542-FE89A831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2800" b="1">
                <a:solidFill>
                  <a:srgbClr val="FF9900"/>
                </a:solidFill>
                <a:latin typeface="Arial" panose="020B0604020202020204" pitchFamily="34" charset="0"/>
              </a:rPr>
              <a:t>Contoh-contoh (2)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4AEB9220-2E9A-4286-9E1F-1DF9943E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id-ID" sz="2800">
                <a:latin typeface="Arial" panose="020B0604020202020204" pitchFamily="34" charset="0"/>
              </a:rPr>
              <a:t>Misalnya waktu pelayanan terdistribusi secara eksponensial dengan rata-rata 3 menit, hitung peluang bahwa waktu pelayanan melebihi 6 menit</a:t>
            </a:r>
          </a:p>
          <a:p>
            <a:pPr>
              <a:spcBef>
                <a:spcPct val="20000"/>
              </a:spcBef>
            </a:pPr>
            <a:r>
              <a:rPr lang="en-US" altLang="id-ID" sz="2800">
                <a:latin typeface="Arial" panose="020B0604020202020204" pitchFamily="34" charset="0"/>
              </a:rPr>
              <a:t>	</a:t>
            </a:r>
            <a:r>
              <a:rPr lang="en-US" altLang="id-ID" sz="2800" u="sng">
                <a:latin typeface="Arial" panose="020B0604020202020204" pitchFamily="34" charset="0"/>
              </a:rPr>
              <a:t>Jawab 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400">
                <a:latin typeface="Arial" panose="020B0604020202020204" pitchFamily="34" charset="0"/>
              </a:rPr>
              <a:t>Service rate = 1/3 call per menit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400">
                <a:latin typeface="Arial" panose="020B0604020202020204" pitchFamily="34" charset="0"/>
              </a:rPr>
              <a:t>Peluang waktu pelayanan melebihi t = H(t) = e</a:t>
            </a:r>
            <a:r>
              <a:rPr lang="en-US" altLang="id-ID" sz="2400" baseline="30000">
                <a:latin typeface="Arial" panose="020B0604020202020204" pitchFamily="34" charset="0"/>
              </a:rPr>
              <a:t>-</a:t>
            </a:r>
            <a:r>
              <a:rPr lang="en-US" altLang="id-ID" sz="2400" baseline="30000">
                <a:latin typeface="Symbol" panose="05050102010706020507" pitchFamily="18" charset="2"/>
              </a:rPr>
              <a:t>m</a:t>
            </a:r>
            <a:r>
              <a:rPr lang="en-US" altLang="id-ID" sz="2400" baseline="30000">
                <a:latin typeface="Arial" panose="020B0604020202020204" pitchFamily="34" charset="0"/>
              </a:rPr>
              <a:t>t</a:t>
            </a:r>
            <a:endParaRPr lang="en-US" altLang="id-ID" sz="2400"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400">
                <a:latin typeface="Arial" panose="020B0604020202020204" pitchFamily="34" charset="0"/>
              </a:rPr>
              <a:t>Maka peluang waktu pelayanan melebihi 6 menit adalah = e</a:t>
            </a:r>
            <a:r>
              <a:rPr lang="en-US" altLang="id-ID" sz="2400" baseline="30000">
                <a:latin typeface="Arial" panose="020B0604020202020204" pitchFamily="34" charset="0"/>
              </a:rPr>
              <a:t>-(1/3)x6</a:t>
            </a:r>
            <a:r>
              <a:rPr lang="en-US" altLang="id-ID" sz="2400">
                <a:latin typeface="Arial" panose="020B0604020202020204" pitchFamily="34" charset="0"/>
              </a:rPr>
              <a:t> = e</a:t>
            </a:r>
            <a:r>
              <a:rPr lang="en-US" altLang="id-ID" sz="2400" baseline="30000">
                <a:latin typeface="Arial" panose="020B0604020202020204" pitchFamily="34" charset="0"/>
              </a:rPr>
              <a:t>-2 </a:t>
            </a:r>
            <a:r>
              <a:rPr lang="en-US" altLang="id-ID" sz="2400">
                <a:latin typeface="Arial" panose="020B0604020202020204" pitchFamily="34" charset="0"/>
              </a:rPr>
              <a:t>=0,1353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id-ID" sz="2400" baseline="30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24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>
            <a:extLst>
              <a:ext uri="{FF2B5EF4-FFF2-40B4-BE49-F238E27FC236}">
                <a16:creationId xmlns:a16="http://schemas.microsoft.com/office/drawing/2014/main" id="{CA0E05B2-C86D-4C20-9E7B-E4666087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2800" b="1">
                <a:solidFill>
                  <a:srgbClr val="FF9900"/>
                </a:solidFill>
                <a:latin typeface="Arial" panose="020B0604020202020204" pitchFamily="34" charset="0"/>
              </a:rPr>
              <a:t>Contoh-contoh (3)</a:t>
            </a:r>
            <a:endParaRPr lang="en-US" altLang="id-ID" sz="2800" b="1" baseline="30000">
              <a:solidFill>
                <a:srgbClr val="FF9900"/>
              </a:solidFill>
              <a:latin typeface="Arial" panose="020B0604020202020204" pitchFamily="34" charset="0"/>
            </a:endParaRP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5C594C5B-D7EF-4C41-9044-7C868B72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id-ID" sz="2400">
                <a:latin typeface="Arial" panose="020B0604020202020204" pitchFamily="34" charset="0"/>
              </a:rPr>
              <a:t>Pada suatu wartel yang terdiri dari lebih 2 pesawat telepon, diketahui 50 pelanggan melakukan panggilan di dalam satu jamnya dengan rata-rata waktu pemakaian 3 menit. Hitung 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Jumlah telepon rata-rata yang digunakan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Waktu tunggu rata-rata jika terdapat rata-rata 1,2 pelanggan yang menunggu </a:t>
            </a:r>
          </a:p>
          <a:p>
            <a:pPr lvl="1">
              <a:spcBef>
                <a:spcPct val="20000"/>
              </a:spcBef>
            </a:pPr>
            <a:r>
              <a:rPr lang="en-US" altLang="id-ID" sz="2000" u="sng">
                <a:latin typeface="Arial" panose="020B0604020202020204" pitchFamily="34" charset="0"/>
              </a:rPr>
              <a:t>Jawab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Arrival rate = </a:t>
            </a:r>
            <a:r>
              <a:rPr lang="en-US" altLang="id-ID" sz="2000">
                <a:latin typeface="Symbol" panose="05050102010706020507" pitchFamily="18" charset="2"/>
              </a:rPr>
              <a:t>l</a:t>
            </a:r>
            <a:r>
              <a:rPr lang="en-US" altLang="id-ID" sz="2000">
                <a:latin typeface="Arial" panose="020B0604020202020204" pitchFamily="34" charset="0"/>
              </a:rPr>
              <a:t> =50/jam = 50/60 = 5/6 call per menit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Service rate = </a:t>
            </a:r>
            <a:r>
              <a:rPr lang="en-US" altLang="id-ID" sz="2000">
                <a:latin typeface="Symbol" panose="05050102010706020507" pitchFamily="18" charset="2"/>
              </a:rPr>
              <a:t>m</a:t>
            </a:r>
            <a:r>
              <a:rPr lang="en-US" altLang="id-ID" sz="2000">
                <a:latin typeface="Arial" panose="020B0604020202020204" pitchFamily="34" charset="0"/>
              </a:rPr>
              <a:t> = 1/3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Traffic load = </a:t>
            </a:r>
            <a:r>
              <a:rPr lang="en-US" altLang="id-ID" sz="2000">
                <a:latin typeface="Symbol" panose="05050102010706020507" pitchFamily="18" charset="2"/>
              </a:rPr>
              <a:t>l</a:t>
            </a:r>
            <a:r>
              <a:rPr lang="en-US" altLang="id-ID" sz="2000">
                <a:latin typeface="Arial" panose="020B0604020202020204" pitchFamily="34" charset="0"/>
              </a:rPr>
              <a:t>/</a:t>
            </a:r>
            <a:r>
              <a:rPr lang="en-US" altLang="id-ID" sz="2000">
                <a:latin typeface="Symbol" panose="05050102010706020507" pitchFamily="18" charset="2"/>
              </a:rPr>
              <a:t>m</a:t>
            </a:r>
            <a:r>
              <a:rPr lang="en-US" altLang="id-ID" sz="2000">
                <a:latin typeface="Arial" panose="020B0604020202020204" pitchFamily="34" charset="0"/>
              </a:rPr>
              <a:t> = (5/6)x3 = 2,5 Erlang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id-ID">
                <a:latin typeface="Arial" panose="020B0604020202020204" pitchFamily="34" charset="0"/>
              </a:rPr>
              <a:t>Ini berarti jumlah rata-rata telepon yang digunakan adalah 2,5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id-ID" sz="2000">
                <a:latin typeface="Arial" panose="020B0604020202020204" pitchFamily="34" charset="0"/>
              </a:rPr>
              <a:t>Waktu tunggu rata-rata dicari menggunakan rumus Little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id-ID">
                <a:latin typeface="Arial" panose="020B0604020202020204" pitchFamily="34" charset="0"/>
              </a:rPr>
              <a:t>Diketahui L=1,2 maka W=L/</a:t>
            </a:r>
            <a:r>
              <a:rPr lang="en-US" altLang="id-ID">
                <a:latin typeface="Symbol" panose="05050102010706020507" pitchFamily="18" charset="2"/>
              </a:rPr>
              <a:t>l</a:t>
            </a:r>
            <a:r>
              <a:rPr lang="en-US" altLang="id-ID">
                <a:latin typeface="Arial" panose="020B0604020202020204" pitchFamily="34" charset="0"/>
              </a:rPr>
              <a:t> =1,2/(5/6)=1,44 menit</a:t>
            </a: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8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2" name="Rectangle 22">
            <a:extLst>
              <a:ext uri="{FF2B5EF4-FFF2-40B4-BE49-F238E27FC236}">
                <a16:creationId xmlns:a16="http://schemas.microsoft.com/office/drawing/2014/main" id="{B58F1C61-819E-4D7A-B41C-F8039A62A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Model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</a:p>
          <a:p>
            <a:pPr marL="692150" lvl="1" indent="-347663" eaLnBrk="1" hangingPunct="1">
              <a:defRPr/>
            </a:pP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endParaRPr lang="en-US" dirty="0"/>
          </a:p>
          <a:p>
            <a:pPr marL="692150" lvl="1" indent="-347663" eaLnBrk="1" hangingPunct="1">
              <a:defRPr/>
            </a:pP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437712D-8E40-4395-849F-BDD452124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 SISTEM ANTRIAN  </a:t>
            </a:r>
          </a:p>
        </p:txBody>
      </p:sp>
      <p:grpSp>
        <p:nvGrpSpPr>
          <p:cNvPr id="57350" name="Group 3">
            <a:extLst>
              <a:ext uri="{FF2B5EF4-FFF2-40B4-BE49-F238E27FC236}">
                <a16:creationId xmlns:a16="http://schemas.microsoft.com/office/drawing/2014/main" id="{EDD96230-43F4-4D79-9B4C-6B66A67086F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24000"/>
            <a:ext cx="6854825" cy="2819400"/>
            <a:chOff x="480" y="960"/>
            <a:chExt cx="4318" cy="1776"/>
          </a:xfrm>
        </p:grpSpPr>
        <p:sp>
          <p:nvSpPr>
            <p:cNvPr id="57351" name="Text Box 4">
              <a:extLst>
                <a:ext uri="{FF2B5EF4-FFF2-40B4-BE49-F238E27FC236}">
                  <a16:creationId xmlns:a16="http://schemas.microsoft.com/office/drawing/2014/main" id="{C7221498-7643-438A-A97A-A4C815834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48"/>
              <a:ext cx="13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Sistem Server </a:t>
              </a:r>
            </a:p>
          </p:txBody>
        </p:sp>
        <p:sp>
          <p:nvSpPr>
            <p:cNvPr id="57352" name="Text Box 5">
              <a:extLst>
                <a:ext uri="{FF2B5EF4-FFF2-40B4-BE49-F238E27FC236}">
                  <a16:creationId xmlns:a16="http://schemas.microsoft.com/office/drawing/2014/main" id="{6063FBE3-83D8-464D-AA03-F07846493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00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Sistem Antrian </a:t>
              </a:r>
            </a:p>
          </p:txBody>
        </p:sp>
        <p:sp>
          <p:nvSpPr>
            <p:cNvPr id="57353" name="Rectangle 6">
              <a:extLst>
                <a:ext uri="{FF2B5EF4-FFF2-40B4-BE49-F238E27FC236}">
                  <a16:creationId xmlns:a16="http://schemas.microsoft.com/office/drawing/2014/main" id="{980DF0C5-6C26-48C9-9C4B-72B420E3D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40"/>
              <a:ext cx="1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7354" name="Rectangle 7">
              <a:extLst>
                <a:ext uri="{FF2B5EF4-FFF2-40B4-BE49-F238E27FC236}">
                  <a16:creationId xmlns:a16="http://schemas.microsoft.com/office/drawing/2014/main" id="{F2C92104-3397-417C-878B-5740DAA51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40"/>
              <a:ext cx="144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7355" name="Rectangle 8">
              <a:extLst>
                <a:ext uri="{FF2B5EF4-FFF2-40B4-BE49-F238E27FC236}">
                  <a16:creationId xmlns:a16="http://schemas.microsoft.com/office/drawing/2014/main" id="{11523D7B-AB9F-4C90-A271-7C58FD08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40"/>
              <a:ext cx="336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7356" name="Rectangle 9">
              <a:extLst>
                <a:ext uri="{FF2B5EF4-FFF2-40B4-BE49-F238E27FC236}">
                  <a16:creationId xmlns:a16="http://schemas.microsoft.com/office/drawing/2014/main" id="{36A841B9-12F4-43E8-A586-8FCE976D3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9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7357" name="Line 10">
              <a:extLst>
                <a:ext uri="{FF2B5EF4-FFF2-40B4-BE49-F238E27FC236}">
                  <a16:creationId xmlns:a16="http://schemas.microsoft.com/office/drawing/2014/main" id="{86A3B20A-B4D3-4D2B-BE1A-3036F3ADE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7358" name="Line 11">
              <a:extLst>
                <a:ext uri="{FF2B5EF4-FFF2-40B4-BE49-F238E27FC236}">
                  <a16:creationId xmlns:a16="http://schemas.microsoft.com/office/drawing/2014/main" id="{D11CA2A4-3CD4-4D90-816B-C4B6A8FC1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7359" name="Line 12">
              <a:extLst>
                <a:ext uri="{FF2B5EF4-FFF2-40B4-BE49-F238E27FC236}">
                  <a16:creationId xmlns:a16="http://schemas.microsoft.com/office/drawing/2014/main" id="{CA0719BD-F0D0-4EB4-9F53-56C80348A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24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7360" name="Oval 13">
              <a:extLst>
                <a:ext uri="{FF2B5EF4-FFF2-40B4-BE49-F238E27FC236}">
                  <a16:creationId xmlns:a16="http://schemas.microsoft.com/office/drawing/2014/main" id="{4512A456-C145-450F-B038-E2B268A3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480" cy="480"/>
            </a:xfrm>
            <a:prstGeom prst="ellipse">
              <a:avLst/>
            </a:prstGeom>
            <a:solidFill>
              <a:srgbClr val="A5002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7361" name="Text Box 14">
              <a:extLst>
                <a:ext uri="{FF2B5EF4-FFF2-40B4-BE49-F238E27FC236}">
                  <a16:creationId xmlns:a16="http://schemas.microsoft.com/office/drawing/2014/main" id="{262338B8-D04A-456A-9980-DB2F60928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037"/>
              <a:ext cx="7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Antrian </a:t>
              </a:r>
            </a:p>
          </p:txBody>
        </p:sp>
        <p:sp>
          <p:nvSpPr>
            <p:cNvPr id="57362" name="Text Box 15">
              <a:extLst>
                <a:ext uri="{FF2B5EF4-FFF2-40B4-BE49-F238E27FC236}">
                  <a16:creationId xmlns:a16="http://schemas.microsoft.com/office/drawing/2014/main" id="{BEBFE591-164F-498C-A6B5-FD24DCA0E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16"/>
              <a:ext cx="7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Server </a:t>
              </a:r>
            </a:p>
          </p:txBody>
        </p:sp>
        <p:sp>
          <p:nvSpPr>
            <p:cNvPr id="57363" name="Rectangle 16">
              <a:extLst>
                <a:ext uri="{FF2B5EF4-FFF2-40B4-BE49-F238E27FC236}">
                  <a16:creationId xmlns:a16="http://schemas.microsoft.com/office/drawing/2014/main" id="{D18C490A-9C32-4394-8156-5A79EFA11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00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7364" name="Rectangle 17">
              <a:extLst>
                <a:ext uri="{FF2B5EF4-FFF2-40B4-BE49-F238E27FC236}">
                  <a16:creationId xmlns:a16="http://schemas.microsoft.com/office/drawing/2014/main" id="{DE236F32-60F5-445A-BA84-147A55E36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44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7365" name="Rectangle 18">
              <a:extLst>
                <a:ext uri="{FF2B5EF4-FFF2-40B4-BE49-F238E27FC236}">
                  <a16:creationId xmlns:a16="http://schemas.microsoft.com/office/drawing/2014/main" id="{9D03644F-937C-4FD8-A067-4CFF92838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7366" name="Text Box 19">
              <a:extLst>
                <a:ext uri="{FF2B5EF4-FFF2-40B4-BE49-F238E27FC236}">
                  <a16:creationId xmlns:a16="http://schemas.microsoft.com/office/drawing/2014/main" id="{5157FB13-6C76-4EFE-B5F2-63E70720F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60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Sistem Antrian </a:t>
              </a:r>
            </a:p>
          </p:txBody>
        </p:sp>
        <p:sp>
          <p:nvSpPr>
            <p:cNvPr id="57367" name="Line 20">
              <a:extLst>
                <a:ext uri="{FF2B5EF4-FFF2-40B4-BE49-F238E27FC236}">
                  <a16:creationId xmlns:a16="http://schemas.microsoft.com/office/drawing/2014/main" id="{13250FD2-36DD-4B49-A2FB-27AACF3ED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632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7368" name="Line 21">
              <a:extLst>
                <a:ext uri="{FF2B5EF4-FFF2-40B4-BE49-F238E27FC236}">
                  <a16:creationId xmlns:a16="http://schemas.microsoft.com/office/drawing/2014/main" id="{0DEBFABA-40F4-40E2-B85A-384AF95F5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32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55640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4C30653-6988-44CC-826D-A3EA0B8B6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MEMECAHKAN SISTEM ANTRIAN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DE7CD5A-6DFC-47EC-9F5B-880880486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03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4 tidak diketahui: L, L</a:t>
            </a:r>
            <a:r>
              <a:rPr lang="en-US" sz="2800" baseline="-25000"/>
              <a:t>q</a:t>
            </a:r>
            <a:r>
              <a:rPr lang="en-US" sz="2800"/>
              <a:t> W, W</a:t>
            </a:r>
            <a:r>
              <a:rPr lang="en-US" sz="2800" baseline="-25000"/>
              <a:t>q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Hubungan: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L=</a:t>
            </a:r>
            <a:r>
              <a:rPr lang="en-US" sz="2400">
                <a:latin typeface="Symbol" pitchFamily="18" charset="2"/>
              </a:rPr>
              <a:t>l</a:t>
            </a:r>
            <a:r>
              <a:rPr lang="en-US" sz="2400"/>
              <a:t>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L</a:t>
            </a:r>
            <a:r>
              <a:rPr lang="en-US" sz="2400" baseline="-25000"/>
              <a:t>q</a:t>
            </a:r>
            <a:r>
              <a:rPr lang="en-US" sz="2400"/>
              <a:t>=</a:t>
            </a:r>
            <a:r>
              <a:rPr lang="en-US" sz="2400">
                <a:latin typeface="Symbol" pitchFamily="18" charset="2"/>
              </a:rPr>
              <a:t>l</a:t>
            </a:r>
            <a:r>
              <a:rPr lang="en-US" sz="2400"/>
              <a:t>Wq (argumen keadaan tunak)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W = W</a:t>
            </a:r>
            <a:r>
              <a:rPr lang="en-US" sz="2400" baseline="-25000"/>
              <a:t>q</a:t>
            </a:r>
            <a:r>
              <a:rPr lang="en-US" sz="2400"/>
              <a:t> + (1/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Jika diketahui 1, yang lain dapat dicari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Menghitung L bisa sulit atau mudah, bergantung pada tipe sistem. Secara umum: </a:t>
            </a: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A5D88DA2-85BF-4F69-A594-BD8498B87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245882"/>
              </p:ext>
            </p:extLst>
          </p:nvPr>
        </p:nvGraphicFramePr>
        <p:xfrm>
          <a:off x="3348038" y="5157788"/>
          <a:ext cx="18288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710891" imgH="431613" progId="Equation.3">
                  <p:embed/>
                </p:oleObj>
              </mc:Choice>
              <mc:Fallback>
                <p:oleObj name="Equation" r:id="rId3" imgW="710891" imgH="43161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157788"/>
                        <a:ext cx="1828800" cy="1111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750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55AB670-454B-431B-9210-1AFCC445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ANALISIS ANTRIAN M/M/1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FF6C6C1-C567-49A0-BB6E-B22FF5F5B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Tujuan: Persamaan bentuk tertutup dari probabilitas jumlah job dalam antrian (P</a:t>
            </a:r>
            <a:r>
              <a:rPr lang="en-US" baseline="-25000"/>
              <a:t>i</a:t>
            </a:r>
            <a:r>
              <a:rPr lang="en-US"/>
              <a:t>), diketahui hanya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 dan </a:t>
            </a:r>
            <a:r>
              <a:rPr lang="en-US">
                <a:latin typeface="Symbol" pitchFamily="18" charset="2"/>
              </a:rPr>
              <a:t>m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457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875FE6E-2191-4BF2-BDEA-D55E05FE5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116888" cy="4343400"/>
          </a:xfrm>
        </p:spPr>
        <p:txBody>
          <a:bodyPr/>
          <a:lstStyle/>
          <a:p>
            <a:pPr eaLnBrk="1" hangingPunct="1">
              <a:defRPr/>
            </a:pPr>
            <a:endParaRPr lang="en-US" altLang="ko-KR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>
                <a:ea typeface="굴림" pitchFamily="50" charset="-127"/>
              </a:rPr>
              <a:t>Persamaan kesetimbangan global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15362" name="Object 3">
            <a:hlinkClick r:id="" action="ppaction://ole?verb=0"/>
            <a:extLst>
              <a:ext uri="{FF2B5EF4-FFF2-40B4-BE49-F238E27FC236}">
                <a16:creationId xmlns:a16="http://schemas.microsoft.com/office/drawing/2014/main" id="{A3FE7A3B-502B-4F90-AF32-0E220D309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498800"/>
              </p:ext>
            </p:extLst>
          </p:nvPr>
        </p:nvGraphicFramePr>
        <p:xfrm>
          <a:off x="1143000" y="4953000"/>
          <a:ext cx="2587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훈민정음 수식편집기" r:id="rId4" imgW="772019" imgH="202497" progId="">
                  <p:embed/>
                </p:oleObj>
              </mc:Choice>
              <mc:Fallback>
                <p:oleObj name="훈민정음 수식편집기" r:id="rId4" imgW="772019" imgH="202497" progId="">
                  <p:embed/>
                  <p:pic>
                    <p:nvPicPr>
                      <p:cNvPr id="0" name="Picture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587625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>
            <a:hlinkClick r:id="" action="ppaction://ole?verb=0"/>
            <a:extLst>
              <a:ext uri="{FF2B5EF4-FFF2-40B4-BE49-F238E27FC236}">
                <a16:creationId xmlns:a16="http://schemas.microsoft.com/office/drawing/2014/main" id="{3396269B-5830-4889-958E-60EEE6498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173964"/>
              </p:ext>
            </p:extLst>
          </p:nvPr>
        </p:nvGraphicFramePr>
        <p:xfrm>
          <a:off x="5486400" y="4419600"/>
          <a:ext cx="1635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훈민정음 수식편집기" r:id="rId6" imgW="695782" imgH="202409" progId="">
                  <p:embed/>
                </p:oleObj>
              </mc:Choice>
              <mc:Fallback>
                <p:oleObj name="훈민정음 수식편집기" r:id="rId6" imgW="695782" imgH="202409" progId="">
                  <p:embed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419600"/>
                        <a:ext cx="1635125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>
            <a:hlinkClick r:id="" action="ppaction://ole?verb=0"/>
            <a:extLst>
              <a:ext uri="{FF2B5EF4-FFF2-40B4-BE49-F238E27FC236}">
                <a16:creationId xmlns:a16="http://schemas.microsoft.com/office/drawing/2014/main" id="{3998D8A0-AD82-42E1-B704-991996B5E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595799"/>
              </p:ext>
            </p:extLst>
          </p:nvPr>
        </p:nvGraphicFramePr>
        <p:xfrm>
          <a:off x="1143000" y="4419600"/>
          <a:ext cx="34782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훈민정음 수식편집기" r:id="rId8" imgW="1624190" imgH="228402" progId="">
                  <p:embed/>
                </p:oleObj>
              </mc:Choice>
              <mc:Fallback>
                <p:oleObj name="훈민정음 수식편집기" r:id="rId8" imgW="1624190" imgH="228402" progId="">
                  <p:embed/>
                  <p:pic>
                    <p:nvPicPr>
                      <p:cNvPr id="0" name="Picture 1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3478213" cy="473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9" name="Picture 6" descr="36">
            <a:extLst>
              <a:ext uri="{FF2B5EF4-FFF2-40B4-BE49-F238E27FC236}">
                <a16:creationId xmlns:a16="http://schemas.microsoft.com/office/drawing/2014/main" id="{43799BBB-8E09-4FF1-A211-82671031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170113"/>
            <a:ext cx="792480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5" name="Object 7">
            <a:extLst>
              <a:ext uri="{FF2B5EF4-FFF2-40B4-BE49-F238E27FC236}">
                <a16:creationId xmlns:a16="http://schemas.microsoft.com/office/drawing/2014/main" id="{092AACDC-B29C-4FD7-8F2F-7622A761B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790517"/>
              </p:ext>
            </p:extLst>
          </p:nvPr>
        </p:nvGraphicFramePr>
        <p:xfrm>
          <a:off x="1143000" y="5562600"/>
          <a:ext cx="3657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수식" r:id="rId11" imgW="1676400" imgH="241300" progId="Equation.3">
                  <p:embed/>
                </p:oleObj>
              </mc:Choice>
              <mc:Fallback>
                <p:oleObj name="수식" r:id="rId11" imgW="1676400" imgH="241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3657600" cy="522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Rectangle 8">
            <a:extLst>
              <a:ext uri="{FF2B5EF4-FFF2-40B4-BE49-F238E27FC236}">
                <a16:creationId xmlns:a16="http://schemas.microsoft.com/office/drawing/2014/main" id="{2115CC40-15B6-4E7A-9F1A-7BA335AE4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277813"/>
            <a:ext cx="7913687" cy="838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altLang="ko-KR">
                <a:ea typeface="굴림" pitchFamily="50" charset="-127"/>
              </a:rPr>
              <a:t>SISTEM ANTRIAN M/M/1</a:t>
            </a:r>
          </a:p>
        </p:txBody>
      </p:sp>
    </p:spTree>
    <p:extLst>
      <p:ext uri="{BB962C8B-B14F-4D97-AF65-F5344CB8AC3E}">
        <p14:creationId xmlns:p14="http://schemas.microsoft.com/office/powerpoint/2010/main" val="167225227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25">
            <a:extLst>
              <a:ext uri="{FF2B5EF4-FFF2-40B4-BE49-F238E27FC236}">
                <a16:creationId xmlns:a16="http://schemas.microsoft.com/office/drawing/2014/main" id="{DFA823E8-5ECD-473D-ABB0-D07068D32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420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000">
                <a:latin typeface="Arial" panose="020B0604020202020204" pitchFamily="34" charset="0"/>
                <a:cs typeface="Arial" panose="020B0604020202020204" pitchFamily="34" charset="0"/>
              </a:rPr>
              <a:t>Didefinisikan          sebagai probabilitas </a:t>
            </a:r>
            <a:r>
              <a:rPr lang="en-US" altLang="id-ID" sz="2000" b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id-ID" sz="2000">
                <a:latin typeface="Arial" panose="020B0604020202020204" pitchFamily="34" charset="0"/>
                <a:cs typeface="Arial" panose="020B0604020202020204" pitchFamily="34" charset="0"/>
              </a:rPr>
              <a:t> task dalam sistem pada waktu t</a:t>
            </a:r>
            <a:endParaRPr lang="en-US" altLang="id-ID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B38C80AB-E24A-442E-AB9E-C54719E7F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KONDISI EQUILIBRIUM</a:t>
            </a:r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4357DBE8-7FA6-40F7-9EF6-B2B7FE095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4286250"/>
          <a:ext cx="3397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4286250"/>
                        <a:ext cx="339725" cy="6413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3" name="Group 4">
            <a:extLst>
              <a:ext uri="{FF2B5EF4-FFF2-40B4-BE49-F238E27FC236}">
                <a16:creationId xmlns:a16="http://schemas.microsoft.com/office/drawing/2014/main" id="{07CB8AF0-50DB-42BF-8EE3-F9FA11666B6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71600"/>
            <a:ext cx="6477000" cy="2209800"/>
            <a:chOff x="816" y="1152"/>
            <a:chExt cx="4080" cy="1392"/>
          </a:xfrm>
        </p:grpSpPr>
        <p:sp>
          <p:nvSpPr>
            <p:cNvPr id="16394" name="Oval 5">
              <a:extLst>
                <a:ext uri="{FF2B5EF4-FFF2-40B4-BE49-F238E27FC236}">
                  <a16:creationId xmlns:a16="http://schemas.microsoft.com/office/drawing/2014/main" id="{3F5CE6EA-4056-410A-B85A-013B84528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84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id-ID" sz="2400">
                  <a:latin typeface="Tahoma" panose="020B0604030504040204" pitchFamily="34" charset="0"/>
                </a:rPr>
                <a:t>n+1</a:t>
              </a:r>
            </a:p>
          </p:txBody>
        </p:sp>
        <p:sp>
          <p:nvSpPr>
            <p:cNvPr id="16395" name="Oval 6">
              <a:extLst>
                <a:ext uri="{FF2B5EF4-FFF2-40B4-BE49-F238E27FC236}">
                  <a16:creationId xmlns:a16="http://schemas.microsoft.com/office/drawing/2014/main" id="{D32BBCBD-0B28-4C05-AB3D-DD21D2D0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84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id-ID" sz="2400"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16396" name="Oval 7">
              <a:extLst>
                <a:ext uri="{FF2B5EF4-FFF2-40B4-BE49-F238E27FC236}">
                  <a16:creationId xmlns:a16="http://schemas.microsoft.com/office/drawing/2014/main" id="{9E5F2B8B-29DB-4A1D-8D37-E269DA00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84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id-ID" sz="2400">
                  <a:latin typeface="Tahoma" panose="020B0604030504040204" pitchFamily="34" charset="0"/>
                </a:rPr>
                <a:t>n-1</a:t>
              </a:r>
            </a:p>
          </p:txBody>
        </p:sp>
        <p:cxnSp>
          <p:nvCxnSpPr>
            <p:cNvPr id="16397" name="AutoShape 8">
              <a:extLst>
                <a:ext uri="{FF2B5EF4-FFF2-40B4-BE49-F238E27FC236}">
                  <a16:creationId xmlns:a16="http://schemas.microsoft.com/office/drawing/2014/main" id="{6A101DDA-E452-4245-AC88-75758493E7D7}"/>
                </a:ext>
              </a:extLst>
            </p:cNvPr>
            <p:cNvCxnSpPr>
              <a:cxnSpLocks noChangeShapeType="1"/>
              <a:stCxn id="16396" idx="0"/>
              <a:endCxn id="16395" idx="0"/>
            </p:cNvCxnSpPr>
            <p:nvPr/>
          </p:nvCxnSpPr>
          <p:spPr bwMode="auto">
            <a:xfrm rot="5400000" flipV="1">
              <a:off x="2327" y="1081"/>
              <a:ext cx="1" cy="1008"/>
            </a:xfrm>
            <a:prstGeom prst="curvedConnector3">
              <a:avLst>
                <a:gd name="adj1" fmla="val -144000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AutoShape 9">
              <a:extLst>
                <a:ext uri="{FF2B5EF4-FFF2-40B4-BE49-F238E27FC236}">
                  <a16:creationId xmlns:a16="http://schemas.microsoft.com/office/drawing/2014/main" id="{C5893AC0-ED17-4A5C-922B-74FB50180837}"/>
                </a:ext>
              </a:extLst>
            </p:cNvPr>
            <p:cNvCxnSpPr>
              <a:cxnSpLocks noChangeShapeType="1"/>
              <a:stCxn id="16395" idx="0"/>
              <a:endCxn id="16394" idx="0"/>
            </p:cNvCxnSpPr>
            <p:nvPr/>
          </p:nvCxnSpPr>
          <p:spPr bwMode="auto">
            <a:xfrm rot="5400000" flipV="1">
              <a:off x="3335" y="1081"/>
              <a:ext cx="1" cy="1008"/>
            </a:xfrm>
            <a:prstGeom prst="curvedConnector3">
              <a:avLst>
                <a:gd name="adj1" fmla="val -144000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10">
              <a:extLst>
                <a:ext uri="{FF2B5EF4-FFF2-40B4-BE49-F238E27FC236}">
                  <a16:creationId xmlns:a16="http://schemas.microsoft.com/office/drawing/2014/main" id="{4FA15C95-D394-47E3-A625-4BA499A7EB49}"/>
                </a:ext>
              </a:extLst>
            </p:cNvPr>
            <p:cNvCxnSpPr>
              <a:cxnSpLocks noChangeShapeType="1"/>
              <a:stCxn id="16395" idx="4"/>
              <a:endCxn id="16396" idx="4"/>
            </p:cNvCxnSpPr>
            <p:nvPr/>
          </p:nvCxnSpPr>
          <p:spPr bwMode="auto">
            <a:xfrm rot="5400000">
              <a:off x="2327" y="1561"/>
              <a:ext cx="1" cy="1008"/>
            </a:xfrm>
            <a:prstGeom prst="curvedConnector3">
              <a:avLst>
                <a:gd name="adj1" fmla="val 144000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11">
              <a:extLst>
                <a:ext uri="{FF2B5EF4-FFF2-40B4-BE49-F238E27FC236}">
                  <a16:creationId xmlns:a16="http://schemas.microsoft.com/office/drawing/2014/main" id="{8C206F87-9141-4FA9-8A45-12F3DB6FA8B9}"/>
                </a:ext>
              </a:extLst>
            </p:cNvPr>
            <p:cNvCxnSpPr>
              <a:cxnSpLocks noChangeShapeType="1"/>
              <a:stCxn id="16394" idx="4"/>
              <a:endCxn id="16395" idx="4"/>
            </p:cNvCxnSpPr>
            <p:nvPr/>
          </p:nvCxnSpPr>
          <p:spPr bwMode="auto">
            <a:xfrm rot="5400000">
              <a:off x="3335" y="1561"/>
              <a:ext cx="1" cy="1008"/>
            </a:xfrm>
            <a:prstGeom prst="curvedConnector3">
              <a:avLst>
                <a:gd name="adj1" fmla="val 144000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AutoShape 12">
              <a:extLst>
                <a:ext uri="{FF2B5EF4-FFF2-40B4-BE49-F238E27FC236}">
                  <a16:creationId xmlns:a16="http://schemas.microsoft.com/office/drawing/2014/main" id="{FAB0AD30-9319-4B5F-8E67-57058003E431}"/>
                </a:ext>
              </a:extLst>
            </p:cNvPr>
            <p:cNvCxnSpPr>
              <a:cxnSpLocks noChangeShapeType="1"/>
              <a:stCxn id="16394" idx="0"/>
            </p:cNvCxnSpPr>
            <p:nvPr/>
          </p:nvCxnSpPr>
          <p:spPr bwMode="auto">
            <a:xfrm rot="-5400000">
              <a:off x="4128" y="1152"/>
              <a:ext cx="144" cy="72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AutoShape 13">
              <a:extLst>
                <a:ext uri="{FF2B5EF4-FFF2-40B4-BE49-F238E27FC236}">
                  <a16:creationId xmlns:a16="http://schemas.microsoft.com/office/drawing/2014/main" id="{AE3B4130-CB66-4ADC-8E72-359BD9B00F70}"/>
                </a:ext>
              </a:extLst>
            </p:cNvPr>
            <p:cNvCxnSpPr>
              <a:cxnSpLocks noChangeShapeType="1"/>
              <a:endCxn id="16396" idx="0"/>
            </p:cNvCxnSpPr>
            <p:nvPr/>
          </p:nvCxnSpPr>
          <p:spPr bwMode="auto">
            <a:xfrm flipV="1">
              <a:off x="1104" y="1584"/>
              <a:ext cx="720" cy="96"/>
            </a:xfrm>
            <a:prstGeom prst="curvedConnector4">
              <a:avLst>
                <a:gd name="adj1" fmla="val 134"/>
                <a:gd name="adj2" fmla="val 2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3" name="Text Box 14">
              <a:extLst>
                <a:ext uri="{FF2B5EF4-FFF2-40B4-BE49-F238E27FC236}">
                  <a16:creationId xmlns:a16="http://schemas.microsoft.com/office/drawing/2014/main" id="{98E408F6-35DE-460B-9D1D-D4EE7CC9B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15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16404" name="Text Box 15">
              <a:extLst>
                <a:ext uri="{FF2B5EF4-FFF2-40B4-BE49-F238E27FC236}">
                  <a16:creationId xmlns:a16="http://schemas.microsoft.com/office/drawing/2014/main" id="{83E6A44E-08DC-4345-8DA3-1E8EF09F1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5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16405" name="Text Box 16">
              <a:extLst>
                <a:ext uri="{FF2B5EF4-FFF2-40B4-BE49-F238E27FC236}">
                  <a16:creationId xmlns:a16="http://schemas.microsoft.com/office/drawing/2014/main" id="{87EF439D-0B0E-4E07-B69D-4FB71000B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15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16406" name="Text Box 17">
              <a:extLst>
                <a:ext uri="{FF2B5EF4-FFF2-40B4-BE49-F238E27FC236}">
                  <a16:creationId xmlns:a16="http://schemas.microsoft.com/office/drawing/2014/main" id="{40DCCBCD-EE11-43A8-AF6C-B1B539B80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16407" name="Text Box 18">
              <a:extLst>
                <a:ext uri="{FF2B5EF4-FFF2-40B4-BE49-F238E27FC236}">
                  <a16:creationId xmlns:a16="http://schemas.microsoft.com/office/drawing/2014/main" id="{A87633EA-22F8-4509-B446-6F7DA4A2B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m</a:t>
              </a:r>
            </a:p>
          </p:txBody>
        </p:sp>
        <p:sp>
          <p:nvSpPr>
            <p:cNvPr id="16408" name="Text Box 19">
              <a:extLst>
                <a:ext uri="{FF2B5EF4-FFF2-40B4-BE49-F238E27FC236}">
                  <a16:creationId xmlns:a16="http://schemas.microsoft.com/office/drawing/2014/main" id="{FBC2DA5D-06CD-43D9-8E10-D548BFCCF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25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m</a:t>
              </a:r>
            </a:p>
          </p:txBody>
        </p:sp>
        <p:cxnSp>
          <p:nvCxnSpPr>
            <p:cNvPr id="16409" name="AutoShape 20">
              <a:extLst>
                <a:ext uri="{FF2B5EF4-FFF2-40B4-BE49-F238E27FC236}">
                  <a16:creationId xmlns:a16="http://schemas.microsoft.com/office/drawing/2014/main" id="{F6DB3AB6-85A6-4A18-9B44-CC575F1F01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91" y="1561"/>
              <a:ext cx="1" cy="1008"/>
            </a:xfrm>
            <a:prstGeom prst="curvedConnector3">
              <a:avLst>
                <a:gd name="adj1" fmla="val 144000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AutoShape 21">
              <a:extLst>
                <a:ext uri="{FF2B5EF4-FFF2-40B4-BE49-F238E27FC236}">
                  <a16:creationId xmlns:a16="http://schemas.microsoft.com/office/drawing/2014/main" id="{C456BC40-D2CC-46AB-A5A3-45F8462D71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319" y="1609"/>
              <a:ext cx="1" cy="1008"/>
            </a:xfrm>
            <a:prstGeom prst="curvedConnector3">
              <a:avLst>
                <a:gd name="adj1" fmla="val 144000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1" name="Text Box 22">
              <a:extLst>
                <a:ext uri="{FF2B5EF4-FFF2-40B4-BE49-F238E27FC236}">
                  <a16:creationId xmlns:a16="http://schemas.microsoft.com/office/drawing/2014/main" id="{C06F8415-FFA5-4E41-AF97-9E377F92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5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m</a:t>
              </a:r>
            </a:p>
          </p:txBody>
        </p:sp>
        <p:sp>
          <p:nvSpPr>
            <p:cNvPr id="16412" name="Text Box 23">
              <a:extLst>
                <a:ext uri="{FF2B5EF4-FFF2-40B4-BE49-F238E27FC236}">
                  <a16:creationId xmlns:a16="http://schemas.microsoft.com/office/drawing/2014/main" id="{9C7EC42D-91B6-4081-9B66-C28F7E82B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Symbol" panose="05050102010706020507" pitchFamily="18" charset="2"/>
                </a:rPr>
                <a:t>m</a:t>
              </a:r>
            </a:p>
          </p:txBody>
        </p:sp>
      </p:grpSp>
      <p:graphicFrame>
        <p:nvGraphicFramePr>
          <p:cNvPr id="16387" name="Object 24">
            <a:extLst>
              <a:ext uri="{FF2B5EF4-FFF2-40B4-BE49-F238E27FC236}">
                <a16:creationId xmlns:a16="http://schemas.microsoft.com/office/drawing/2014/main" id="{75987B52-C979-48E0-9AF2-3E7457320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644900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5" imgW="342751" imgH="228501" progId="Equation.3">
                  <p:embed/>
                </p:oleObj>
              </mc:Choice>
              <mc:Fallback>
                <p:oleObj name="Equation" r:id="rId5" imgW="342751" imgH="228501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44900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6">
            <a:extLst>
              <a:ext uri="{FF2B5EF4-FFF2-40B4-BE49-F238E27FC236}">
                <a16:creationId xmlns:a16="http://schemas.microsoft.com/office/drawing/2014/main" id="{86E36F51-ABCD-4EE2-9A63-C20C87A94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407912"/>
              </p:ext>
            </p:extLst>
          </p:nvPr>
        </p:nvGraphicFramePr>
        <p:xfrm>
          <a:off x="533400" y="4114800"/>
          <a:ext cx="8077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7" imgW="5715000" imgH="1689100" progId="Equation.3">
                  <p:embed/>
                </p:oleObj>
              </mc:Choice>
              <mc:Fallback>
                <p:oleObj name="Equation" r:id="rId7" imgW="5715000" imgH="1689100" progId="Equation.3">
                  <p:embed/>
                  <p:pic>
                    <p:nvPicPr>
                      <p:cNvPr id="0" name="Picture 1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8077200" cy="213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143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6DF337B-0D0B-41B1-8695-1F672B1C9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KONDISI EQUILIBRIUM</a:t>
            </a:r>
          </a:p>
        </p:txBody>
      </p:sp>
      <p:graphicFrame>
        <p:nvGraphicFramePr>
          <p:cNvPr id="17410" name="Object 3">
            <a:extLst>
              <a:ext uri="{FF2B5EF4-FFF2-40B4-BE49-F238E27FC236}">
                <a16:creationId xmlns:a16="http://schemas.microsoft.com/office/drawing/2014/main" id="{1B506BC2-74AE-4792-9A04-66C294B9C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441157"/>
              </p:ext>
            </p:extLst>
          </p:nvPr>
        </p:nvGraphicFramePr>
        <p:xfrm>
          <a:off x="1143000" y="3810000"/>
          <a:ext cx="4495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4495800" cy="1358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Oval 4">
            <a:extLst>
              <a:ext uri="{FF2B5EF4-FFF2-40B4-BE49-F238E27FC236}">
                <a16:creationId xmlns:a16="http://schemas.microsoft.com/office/drawing/2014/main" id="{6FAB8979-E4B7-4FE1-B2D0-8D7BF5341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id-ID" sz="2400">
                <a:latin typeface="Tahoma" panose="020B0604030504040204" pitchFamily="34" charset="0"/>
              </a:rPr>
              <a:t>n+1</a:t>
            </a:r>
          </a:p>
        </p:txBody>
      </p:sp>
      <p:sp>
        <p:nvSpPr>
          <p:cNvPr id="17415" name="Oval 5">
            <a:extLst>
              <a:ext uri="{FF2B5EF4-FFF2-40B4-BE49-F238E27FC236}">
                <a16:creationId xmlns:a16="http://schemas.microsoft.com/office/drawing/2014/main" id="{9A3E1FAC-70A3-4B22-966F-35EBCF20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id-ID" sz="24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17416" name="Oval 6">
            <a:extLst>
              <a:ext uri="{FF2B5EF4-FFF2-40B4-BE49-F238E27FC236}">
                <a16:creationId xmlns:a16="http://schemas.microsoft.com/office/drawing/2014/main" id="{3D852FDF-E151-4421-B035-9571A7DEA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id-ID" sz="2400">
                <a:latin typeface="Tahoma" panose="020B0604030504040204" pitchFamily="34" charset="0"/>
              </a:rPr>
              <a:t>n-1</a:t>
            </a:r>
          </a:p>
        </p:txBody>
      </p:sp>
      <p:cxnSp>
        <p:nvCxnSpPr>
          <p:cNvPr id="17417" name="AutoShape 7">
            <a:extLst>
              <a:ext uri="{FF2B5EF4-FFF2-40B4-BE49-F238E27FC236}">
                <a16:creationId xmlns:a16="http://schemas.microsoft.com/office/drawing/2014/main" id="{A2F8002D-D714-4960-B7B1-D98C97822248}"/>
              </a:ext>
            </a:extLst>
          </p:cNvPr>
          <p:cNvCxnSpPr>
            <a:cxnSpLocks noChangeShapeType="1"/>
            <a:stCxn id="17416" idx="0"/>
            <a:endCxn id="17415" idx="0"/>
          </p:cNvCxnSpPr>
          <p:nvPr/>
        </p:nvCxnSpPr>
        <p:spPr bwMode="auto">
          <a:xfrm rot="5400000" flipV="1">
            <a:off x="3009106" y="1181894"/>
            <a:ext cx="1588" cy="1600200"/>
          </a:xfrm>
          <a:prstGeom prst="curvedConnector3">
            <a:avLst>
              <a:gd name="adj1" fmla="val -1440000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8">
            <a:extLst>
              <a:ext uri="{FF2B5EF4-FFF2-40B4-BE49-F238E27FC236}">
                <a16:creationId xmlns:a16="http://schemas.microsoft.com/office/drawing/2014/main" id="{844A1EAB-ECB5-4E61-BC4E-9CEBCA8B5CAE}"/>
              </a:ext>
            </a:extLst>
          </p:cNvPr>
          <p:cNvCxnSpPr>
            <a:cxnSpLocks noChangeShapeType="1"/>
            <a:stCxn id="17415" idx="0"/>
            <a:endCxn id="17414" idx="0"/>
          </p:cNvCxnSpPr>
          <p:nvPr/>
        </p:nvCxnSpPr>
        <p:spPr bwMode="auto">
          <a:xfrm rot="5400000" flipV="1">
            <a:off x="4609306" y="1181894"/>
            <a:ext cx="1588" cy="1600200"/>
          </a:xfrm>
          <a:prstGeom prst="curvedConnector3">
            <a:avLst>
              <a:gd name="adj1" fmla="val -1440000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9">
            <a:extLst>
              <a:ext uri="{FF2B5EF4-FFF2-40B4-BE49-F238E27FC236}">
                <a16:creationId xmlns:a16="http://schemas.microsoft.com/office/drawing/2014/main" id="{28B829B2-47D3-41E9-B37C-C22E660550C4}"/>
              </a:ext>
            </a:extLst>
          </p:cNvPr>
          <p:cNvCxnSpPr>
            <a:cxnSpLocks noChangeShapeType="1"/>
            <a:stCxn id="17415" idx="4"/>
            <a:endCxn id="17416" idx="4"/>
          </p:cNvCxnSpPr>
          <p:nvPr/>
        </p:nvCxnSpPr>
        <p:spPr bwMode="auto">
          <a:xfrm rot="5400000">
            <a:off x="3009106" y="1943894"/>
            <a:ext cx="1588" cy="1600200"/>
          </a:xfrm>
          <a:prstGeom prst="curvedConnector3">
            <a:avLst>
              <a:gd name="adj1" fmla="val 1440000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0">
            <a:extLst>
              <a:ext uri="{FF2B5EF4-FFF2-40B4-BE49-F238E27FC236}">
                <a16:creationId xmlns:a16="http://schemas.microsoft.com/office/drawing/2014/main" id="{97A41065-A381-429A-9FE9-FE7E314D5134}"/>
              </a:ext>
            </a:extLst>
          </p:cNvPr>
          <p:cNvCxnSpPr>
            <a:cxnSpLocks noChangeShapeType="1"/>
            <a:stCxn id="17414" idx="4"/>
            <a:endCxn id="17415" idx="4"/>
          </p:cNvCxnSpPr>
          <p:nvPr/>
        </p:nvCxnSpPr>
        <p:spPr bwMode="auto">
          <a:xfrm rot="5400000">
            <a:off x="4609306" y="1943894"/>
            <a:ext cx="1588" cy="1600200"/>
          </a:xfrm>
          <a:prstGeom prst="curvedConnector3">
            <a:avLst>
              <a:gd name="adj1" fmla="val 1440000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1">
            <a:extLst>
              <a:ext uri="{FF2B5EF4-FFF2-40B4-BE49-F238E27FC236}">
                <a16:creationId xmlns:a16="http://schemas.microsoft.com/office/drawing/2014/main" id="{80E30512-0904-4EA9-9472-CDC84523983F}"/>
              </a:ext>
            </a:extLst>
          </p:cNvPr>
          <p:cNvCxnSpPr>
            <a:cxnSpLocks noChangeShapeType="1"/>
            <a:stCxn id="17414" idx="0"/>
          </p:cNvCxnSpPr>
          <p:nvPr/>
        </p:nvCxnSpPr>
        <p:spPr bwMode="auto">
          <a:xfrm rot="-5400000">
            <a:off x="5867400" y="1295400"/>
            <a:ext cx="228600" cy="1143000"/>
          </a:xfrm>
          <a:prstGeom prst="curved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2">
            <a:extLst>
              <a:ext uri="{FF2B5EF4-FFF2-40B4-BE49-F238E27FC236}">
                <a16:creationId xmlns:a16="http://schemas.microsoft.com/office/drawing/2014/main" id="{2B384AD9-382D-481D-8E37-BE0B556BF43C}"/>
              </a:ext>
            </a:extLst>
          </p:cNvPr>
          <p:cNvCxnSpPr>
            <a:cxnSpLocks noChangeShapeType="1"/>
            <a:endCxn id="17416" idx="0"/>
          </p:cNvCxnSpPr>
          <p:nvPr/>
        </p:nvCxnSpPr>
        <p:spPr bwMode="auto">
          <a:xfrm flipV="1">
            <a:off x="1066800" y="1981200"/>
            <a:ext cx="1143000" cy="152400"/>
          </a:xfrm>
          <a:prstGeom prst="curvedConnector4">
            <a:avLst>
              <a:gd name="adj1" fmla="val 134"/>
              <a:gd name="adj2" fmla="val 2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Text Box 13">
            <a:extLst>
              <a:ext uri="{FF2B5EF4-FFF2-40B4-BE49-F238E27FC236}">
                <a16:creationId xmlns:a16="http://schemas.microsoft.com/office/drawing/2014/main" id="{03E893CB-2ED0-46E1-BC16-EAA1BECF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295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17424" name="Text Box 14">
            <a:extLst>
              <a:ext uri="{FF2B5EF4-FFF2-40B4-BE49-F238E27FC236}">
                <a16:creationId xmlns:a16="http://schemas.microsoft.com/office/drawing/2014/main" id="{8C7D51A6-CBDE-4F02-B400-0FBB65328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295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17425" name="Text Box 15">
            <a:extLst>
              <a:ext uri="{FF2B5EF4-FFF2-40B4-BE49-F238E27FC236}">
                <a16:creationId xmlns:a16="http://schemas.microsoft.com/office/drawing/2014/main" id="{AD55FE75-B1FB-41E6-9011-0C3D06923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17426" name="Text Box 16">
            <a:extLst>
              <a:ext uri="{FF2B5EF4-FFF2-40B4-BE49-F238E27FC236}">
                <a16:creationId xmlns:a16="http://schemas.microsoft.com/office/drawing/2014/main" id="{6F4C127D-BE4F-467D-A4CE-E216B4C9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71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17427" name="Text Box 17">
            <a:extLst>
              <a:ext uri="{FF2B5EF4-FFF2-40B4-BE49-F238E27FC236}">
                <a16:creationId xmlns:a16="http://schemas.microsoft.com/office/drawing/2014/main" id="{BE3892C1-F0D2-458E-AD3D-2A4B7DA47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718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17428" name="Text Box 18">
            <a:extLst>
              <a:ext uri="{FF2B5EF4-FFF2-40B4-BE49-F238E27FC236}">
                <a16:creationId xmlns:a16="http://schemas.microsoft.com/office/drawing/2014/main" id="{D65570FF-A7D2-4F18-8780-B3FF29443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480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Symbol" panose="05050102010706020507" pitchFamily="18" charset="2"/>
              </a:rPr>
              <a:t>m</a:t>
            </a:r>
          </a:p>
        </p:txBody>
      </p:sp>
      <p:cxnSp>
        <p:nvCxnSpPr>
          <p:cNvPr id="17429" name="AutoShape 19">
            <a:extLst>
              <a:ext uri="{FF2B5EF4-FFF2-40B4-BE49-F238E27FC236}">
                <a16:creationId xmlns:a16="http://schemas.microsoft.com/office/drawing/2014/main" id="{55E1906A-AA16-4129-A036-1599F5A841B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285706" y="1943894"/>
            <a:ext cx="1588" cy="1600200"/>
          </a:xfrm>
          <a:prstGeom prst="curvedConnector3">
            <a:avLst>
              <a:gd name="adj1" fmla="val 1440000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0">
            <a:extLst>
              <a:ext uri="{FF2B5EF4-FFF2-40B4-BE49-F238E27FC236}">
                <a16:creationId xmlns:a16="http://schemas.microsoft.com/office/drawing/2014/main" id="{1020C164-EC4A-4643-A443-5F3BB29174A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08906" y="2020094"/>
            <a:ext cx="1588" cy="1600200"/>
          </a:xfrm>
          <a:prstGeom prst="curvedConnector3">
            <a:avLst>
              <a:gd name="adj1" fmla="val 1440000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1" name="Text Box 21">
            <a:extLst>
              <a:ext uri="{FF2B5EF4-FFF2-40B4-BE49-F238E27FC236}">
                <a16:creationId xmlns:a16="http://schemas.microsoft.com/office/drawing/2014/main" id="{34A878B1-A164-4295-8C19-B21E6300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0480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17432" name="Text Box 22">
            <a:extLst>
              <a:ext uri="{FF2B5EF4-FFF2-40B4-BE49-F238E27FC236}">
                <a16:creationId xmlns:a16="http://schemas.microsoft.com/office/drawing/2014/main" id="{0CA7AEAC-FE04-471D-A61D-9EB743E3C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17433" name="Line 23">
            <a:extLst>
              <a:ext uri="{FF2B5EF4-FFF2-40B4-BE49-F238E27FC236}">
                <a16:creationId xmlns:a16="http://schemas.microsoft.com/office/drawing/2014/main" id="{D6CA2D58-19F4-4D1A-8FE2-A8EB71065E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447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253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97E3619-6018-4CB8-A2A8-D4240327B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PEMECAHAN UNTUK P</a:t>
            </a:r>
            <a:r>
              <a:rPr lang="en-US" sz="4000" baseline="-25000"/>
              <a:t>0</a:t>
            </a:r>
            <a:r>
              <a:rPr lang="en-US" sz="4000"/>
              <a:t> DAN P</a:t>
            </a:r>
            <a:r>
              <a:rPr lang="en-US" sz="4000" baseline="-25000"/>
              <a:t>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958927D-526C-451D-8DCE-AAF54EAEF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Langkah 1</a:t>
            </a:r>
            <a:br>
              <a:rPr lang="en-US"/>
            </a:br>
            <a:br>
              <a:rPr lang="en-US"/>
            </a:br>
            <a:endParaRPr lang="en-US"/>
          </a:p>
          <a:p>
            <a:pPr eaLnBrk="1" hangingPunct="1">
              <a:defRPr/>
            </a:pPr>
            <a:r>
              <a:rPr lang="en-US"/>
              <a:t>Langkah 2</a:t>
            </a:r>
            <a:br>
              <a:rPr lang="en-US"/>
            </a:br>
            <a:endParaRPr lang="en-US"/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CCB23EF8-8630-4216-94BD-6CD922A67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79962"/>
              </p:ext>
            </p:extLst>
          </p:nvPr>
        </p:nvGraphicFramePr>
        <p:xfrm>
          <a:off x="1905000" y="2209800"/>
          <a:ext cx="4114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3" imgW="2400300" imgH="495300" progId="Equation.3">
                  <p:embed/>
                </p:oleObj>
              </mc:Choice>
              <mc:Fallback>
                <p:oleObj name="Equation" r:id="rId3" imgW="2400300" imgH="495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4114800" cy="849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>
            <a:extLst>
              <a:ext uri="{FF2B5EF4-FFF2-40B4-BE49-F238E27FC236}">
                <a16:creationId xmlns:a16="http://schemas.microsoft.com/office/drawing/2014/main" id="{D50C8E4C-0635-4DF8-BF48-867B6D3E2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39393"/>
              </p:ext>
            </p:extLst>
          </p:nvPr>
        </p:nvGraphicFramePr>
        <p:xfrm>
          <a:off x="1600200" y="4114800"/>
          <a:ext cx="57912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5" imgW="3213100" imgH="762000" progId="Equation.3">
                  <p:embed/>
                </p:oleObj>
              </mc:Choice>
              <mc:Fallback>
                <p:oleObj name="Equation" r:id="rId5" imgW="3213100" imgH="762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5791200" cy="1373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810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EF187D4-AFBE-4B2D-842F-39C0F232B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PEMECAHAN UNTUK P</a:t>
            </a:r>
            <a:r>
              <a:rPr lang="en-US" sz="4000" baseline="-25000"/>
              <a:t>0</a:t>
            </a:r>
            <a:r>
              <a:rPr lang="en-US" sz="4000"/>
              <a:t> DAN P</a:t>
            </a:r>
            <a:r>
              <a:rPr lang="en-US" sz="4000" baseline="-25000"/>
              <a:t>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DC25630-82DB-4943-BDF7-E72079290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Langkah 3</a:t>
            </a:r>
            <a:br>
              <a:rPr lang="en-US"/>
            </a:br>
            <a:br>
              <a:rPr lang="en-US"/>
            </a:br>
            <a:endParaRPr lang="en-US"/>
          </a:p>
          <a:p>
            <a:pPr eaLnBrk="1" hangingPunct="1">
              <a:defRPr/>
            </a:pPr>
            <a:r>
              <a:rPr lang="en-US"/>
              <a:t>Langkah 4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E520DADB-D3ED-468E-99FF-E96D87551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680184"/>
              </p:ext>
            </p:extLst>
          </p:nvPr>
        </p:nvGraphicFramePr>
        <p:xfrm>
          <a:off x="1371600" y="2133600"/>
          <a:ext cx="6705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3263900" imgH="495300" progId="Equation.3">
                  <p:embed/>
                </p:oleObj>
              </mc:Choice>
              <mc:Fallback>
                <p:oleObj name="Equation" r:id="rId3" imgW="3263900" imgH="495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6705600" cy="101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88926C39-285E-4E56-9CD5-4ED29A33F3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160440"/>
              </p:ext>
            </p:extLst>
          </p:nvPr>
        </p:nvGraphicFramePr>
        <p:xfrm>
          <a:off x="1524000" y="3962400"/>
          <a:ext cx="4191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5" imgW="2336800" imgH="622300" progId="Equation.3">
                  <p:embed/>
                </p:oleObj>
              </mc:Choice>
              <mc:Fallback>
                <p:oleObj name="Equation" r:id="rId5" imgW="2336800" imgH="622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4191000" cy="1116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4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DA91663-194D-48FD-A85B-147D7660A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PEMECAHAN UNTUK L </a:t>
            </a: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99FCE111-3440-4882-814D-9A00F9211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8299"/>
              </p:ext>
            </p:extLst>
          </p:nvPr>
        </p:nvGraphicFramePr>
        <p:xfrm>
          <a:off x="533400" y="2133600"/>
          <a:ext cx="19812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3" imgW="710891" imgH="431613" progId="Equation.3">
                  <p:embed/>
                </p:oleObj>
              </mc:Choice>
              <mc:Fallback>
                <p:oleObj name="Equation" r:id="rId3" imgW="710891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1981200" cy="1203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448BBE25-D4A5-45FD-84D4-416922452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963979"/>
              </p:ext>
            </p:extLst>
          </p:nvPr>
        </p:nvGraphicFramePr>
        <p:xfrm>
          <a:off x="2508250" y="2133600"/>
          <a:ext cx="28289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5" imgW="1016000" imgH="431800" progId="Equation.3">
                  <p:embed/>
                </p:oleObj>
              </mc:Choice>
              <mc:Fallback>
                <p:oleObj name="Equation" r:id="rId5" imgW="1016000" imgH="431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133600"/>
                        <a:ext cx="2828925" cy="1203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68F313B8-9840-4676-B2CA-C21C8CEB4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39143"/>
              </p:ext>
            </p:extLst>
          </p:nvPr>
        </p:nvGraphicFramePr>
        <p:xfrm>
          <a:off x="5334000" y="2133600"/>
          <a:ext cx="33591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7" imgW="1206500" imgH="431800" progId="Equation.3">
                  <p:embed/>
                </p:oleObj>
              </mc:Choice>
              <mc:Fallback>
                <p:oleObj name="Equation" r:id="rId7" imgW="1206500" imgH="431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3359150" cy="1203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D8093855-4E11-4E8F-AFB0-D307553BF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456046"/>
              </p:ext>
            </p:extLst>
          </p:nvPr>
        </p:nvGraphicFramePr>
        <p:xfrm>
          <a:off x="4343400" y="3810000"/>
          <a:ext cx="30527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9" imgW="1079032" imgH="241195" progId="Equation.3">
                  <p:embed/>
                </p:oleObj>
              </mc:Choice>
              <mc:Fallback>
                <p:oleObj name="Equation" r:id="rId9" imgW="1079032" imgH="241195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10000"/>
                        <a:ext cx="3052763" cy="6842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D9B742F5-DFF9-478D-88CB-A1E2FDC1D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101043"/>
              </p:ext>
            </p:extLst>
          </p:nvPr>
        </p:nvGraphicFramePr>
        <p:xfrm>
          <a:off x="914400" y="3505200"/>
          <a:ext cx="34131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11" imgW="1206500" imgH="457200" progId="Equation.3">
                  <p:embed/>
                </p:oleObj>
              </mc:Choice>
              <mc:Fallback>
                <p:oleObj name="Equation" r:id="rId11" imgW="1206500" imgH="457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3413125" cy="12969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8">
            <a:extLst>
              <a:ext uri="{FF2B5EF4-FFF2-40B4-BE49-F238E27FC236}">
                <a16:creationId xmlns:a16="http://schemas.microsoft.com/office/drawing/2014/main" id="{A75B4AA4-1186-43F8-B189-48408AC4E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89558"/>
              </p:ext>
            </p:extLst>
          </p:nvPr>
        </p:nvGraphicFramePr>
        <p:xfrm>
          <a:off x="1752600" y="5105400"/>
          <a:ext cx="25495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13" imgW="901309" imgH="266584" progId="Equation.3">
                  <p:embed/>
                </p:oleObj>
              </mc:Choice>
              <mc:Fallback>
                <p:oleObj name="Equation" r:id="rId13" imgW="901309" imgH="266584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2549525" cy="757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>
            <a:extLst>
              <a:ext uri="{FF2B5EF4-FFF2-40B4-BE49-F238E27FC236}">
                <a16:creationId xmlns:a16="http://schemas.microsoft.com/office/drawing/2014/main" id="{F6335517-51A5-482D-9E6A-7F0864602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242661"/>
              </p:ext>
            </p:extLst>
          </p:nvPr>
        </p:nvGraphicFramePr>
        <p:xfrm>
          <a:off x="4343400" y="4876800"/>
          <a:ext cx="31432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15" imgW="761669" imgH="253890" progId="Equation.3">
                  <p:embed/>
                </p:oleObj>
              </mc:Choice>
              <mc:Fallback>
                <p:oleObj name="Equation" r:id="rId15" imgW="761669" imgH="25389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76800"/>
                        <a:ext cx="3143250" cy="1052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341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3F1E40A-51DD-4A37-A2ED-0210DCC66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PEMECAHAN W, W</a:t>
            </a:r>
            <a:r>
              <a:rPr lang="en-US" baseline="-25000"/>
              <a:t>q</a:t>
            </a:r>
            <a:r>
              <a:rPr lang="en-US"/>
              <a:t> DAN L</a:t>
            </a:r>
            <a:r>
              <a:rPr lang="en-US" baseline="-25000"/>
              <a:t>q</a:t>
            </a:r>
            <a:r>
              <a:rPr lang="en-US"/>
              <a:t> </a:t>
            </a:r>
          </a:p>
        </p:txBody>
      </p:sp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195AB7BB-F2DB-4CEB-8C9D-D2B09C783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65012"/>
              </p:ext>
            </p:extLst>
          </p:nvPr>
        </p:nvGraphicFramePr>
        <p:xfrm>
          <a:off x="857250" y="1857375"/>
          <a:ext cx="56388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3" imgW="1371600" imgH="241300" progId="Equation.3">
                  <p:embed/>
                </p:oleObj>
              </mc:Choice>
              <mc:Fallback>
                <p:oleObj name="Equation" r:id="rId3" imgW="13716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857375"/>
                        <a:ext cx="5638800" cy="992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6A7A2569-DB36-4AD4-8672-5F2609CB7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321046"/>
              </p:ext>
            </p:extLst>
          </p:nvPr>
        </p:nvGraphicFramePr>
        <p:xfrm>
          <a:off x="533400" y="3581400"/>
          <a:ext cx="79883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5" imgW="1943100" imgH="241300" progId="Equation.3">
                  <p:embed/>
                </p:oleObj>
              </mc:Choice>
              <mc:Fallback>
                <p:oleObj name="Equation" r:id="rId5" imgW="19431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7988300" cy="992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>
            <a:extLst>
              <a:ext uri="{FF2B5EF4-FFF2-40B4-BE49-F238E27FC236}">
                <a16:creationId xmlns:a16="http://schemas.microsoft.com/office/drawing/2014/main" id="{3553CA17-19D6-481B-B5CD-74448F231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25606"/>
              </p:ext>
            </p:extLst>
          </p:nvPr>
        </p:nvGraphicFramePr>
        <p:xfrm>
          <a:off x="609600" y="4800600"/>
          <a:ext cx="69437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7" imgW="1688367" imgH="253890" progId="Equation.3">
                  <p:embed/>
                </p:oleObj>
              </mc:Choice>
              <mc:Fallback>
                <p:oleObj name="Equation" r:id="rId7" imgW="1688367" imgH="25389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6943725" cy="1044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635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0498FD1-07AE-4741-BE1B-1997CF67C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PERSAMAAN UMUM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251FAB9-A5F2-4BB2-A87B-DD6F1DE78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Dengan substitusi dari persamaan satu ke persamaan lainnya untuk n = 0, 1, 2, … dst diperoleh</a:t>
            </a:r>
          </a:p>
          <a:p>
            <a:pPr lvl="1" eaLnBrk="1" hangingPunct="1">
              <a:defRPr/>
            </a:pPr>
            <a:r>
              <a:rPr lang="en-US"/>
              <a:t>P(n) =</a:t>
            </a:r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r>
              <a:rPr lang="en-US"/>
              <a:t>Di mana A = </a:t>
            </a:r>
            <a:r>
              <a:rPr lang="en-US">
                <a:sym typeface="Symbol" pitchFamily="18" charset="2"/>
              </a:rPr>
              <a:t>/ = .h</a:t>
            </a:r>
          </a:p>
          <a:p>
            <a:pPr eaLnBrk="1" hangingPunct="1">
              <a:defRPr/>
            </a:pPr>
            <a:endParaRPr lang="en-US" sz="2800"/>
          </a:p>
        </p:txBody>
      </p:sp>
      <p:graphicFrame>
        <p:nvGraphicFramePr>
          <p:cNvPr id="22530" name="Object 4">
            <a:extLst>
              <a:ext uri="{FF2B5EF4-FFF2-40B4-BE49-F238E27FC236}">
                <a16:creationId xmlns:a16="http://schemas.microsoft.com/office/drawing/2014/main" id="{C83FD325-E15B-4E9B-8F4B-7B2C982DD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814897"/>
              </p:ext>
            </p:extLst>
          </p:nvPr>
        </p:nvGraphicFramePr>
        <p:xfrm>
          <a:off x="2525713" y="2933700"/>
          <a:ext cx="370205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3" imgW="2413000" imgH="1168400" progId="Equation.3">
                  <p:embed/>
                </p:oleObj>
              </mc:Choice>
              <mc:Fallback>
                <p:oleObj name="Equation" r:id="rId3" imgW="2413000" imgH="116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933700"/>
                        <a:ext cx="3702050" cy="1792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3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7234C7E-F317-4A28-8FF7-DA14D14BF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KARAKTERISTIK SISTEM ANTRIAN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AE31A08-1E69-44C7-B133-FB8DBF4D0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Proses Kedatangan</a:t>
            </a:r>
          </a:p>
          <a:p>
            <a:pPr marL="692150" lvl="1" indent="-347663" eaLnBrk="1" hangingPunct="1">
              <a:defRPr/>
            </a:pPr>
            <a:r>
              <a:rPr lang="en-US"/>
              <a:t>Distribusi yang menentukan bagaimana task datang ke sistem.</a:t>
            </a:r>
          </a:p>
          <a:p>
            <a:pPr eaLnBrk="1" hangingPunct="1">
              <a:defRPr/>
            </a:pPr>
            <a:r>
              <a:rPr lang="en-US"/>
              <a:t>Proses Pelayanan</a:t>
            </a:r>
          </a:p>
          <a:p>
            <a:pPr marL="692150" lvl="1" indent="-347663" eaLnBrk="1" hangingPunct="1">
              <a:defRPr/>
            </a:pPr>
            <a:r>
              <a:rPr lang="en-US"/>
              <a:t>Distribusi yang menentukan waktu proses task</a:t>
            </a:r>
          </a:p>
          <a:p>
            <a:pPr eaLnBrk="1" hangingPunct="1">
              <a:defRPr/>
            </a:pPr>
            <a:r>
              <a:rPr lang="en-US"/>
              <a:t>Jumlah Server</a:t>
            </a:r>
          </a:p>
          <a:p>
            <a:pPr marL="692150" lvl="1" indent="-347663" eaLnBrk="1" hangingPunct="1">
              <a:defRPr/>
            </a:pPr>
            <a:r>
              <a:rPr lang="en-US"/>
              <a:t>Jumlah total server yang tersedia untuk memproses task</a:t>
            </a:r>
          </a:p>
        </p:txBody>
      </p:sp>
    </p:spTree>
    <p:extLst>
      <p:ext uri="{BB962C8B-B14F-4D97-AF65-F5344CB8AC3E}">
        <p14:creationId xmlns:p14="http://schemas.microsoft.com/office/powerpoint/2010/main" val="325741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3429000" y="2514600"/>
            <a:ext cx="1740914" cy="145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40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Jaringan dan Teknik Penyambungan Telekomunikasi|S1 TT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C0FA695-C02C-4681-9ED9-3671C59CE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NOTASI KENDALL 1/2/3(/4/5/6)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3EF2D75-7E92-4C67-918E-132E8AE20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en-US"/>
              <a:t>Enam parameter</a:t>
            </a:r>
          </a:p>
          <a:p>
            <a:pPr marL="1295400" lvl="2" indent="-601663" eaLnBrk="1" hangingPunct="1">
              <a:defRPr/>
            </a:pPr>
            <a:r>
              <a:rPr lang="en-US"/>
              <a:t>Tiga parameter awal selalu digunakan, nomor 4, 5, dan 6 dispesifikasikan secara khusus </a:t>
            </a:r>
          </a:p>
          <a:p>
            <a:pPr marL="914400" lvl="1" indent="-569913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/>
              <a:t>Distribusi Kedatangan</a:t>
            </a:r>
          </a:p>
          <a:p>
            <a:pPr marL="914400" lvl="1" indent="-569913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/>
              <a:t>Distribusi Layanan</a:t>
            </a:r>
          </a:p>
          <a:p>
            <a:pPr marL="914400" lvl="1" indent="-569913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/>
              <a:t>Jumlah Server </a:t>
            </a:r>
          </a:p>
          <a:p>
            <a:pPr marL="914400" lvl="1" indent="-569913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/>
              <a:t>Kapasitas Total (tak hingga jika tidak dituliskan) </a:t>
            </a:r>
          </a:p>
          <a:p>
            <a:pPr marL="914400" lvl="1" indent="-569913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/>
              <a:t>Ukuran Populasi (tak hingga) </a:t>
            </a:r>
          </a:p>
          <a:p>
            <a:pPr marL="914400" lvl="1" indent="-569913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/>
              <a:t>Disiplin Layanan (FCFS/FIFO) </a:t>
            </a:r>
          </a:p>
        </p:txBody>
      </p:sp>
    </p:spTree>
    <p:extLst>
      <p:ext uri="{BB962C8B-B14F-4D97-AF65-F5344CB8AC3E}">
        <p14:creationId xmlns:p14="http://schemas.microsoft.com/office/powerpoint/2010/main" val="6029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50FA997-415B-4FE9-9189-DEC939931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DISTRIBUSI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C245044-86D3-48D4-89A2-DF268F33F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M: singkatan "Markovian", menyatakan distribusi eksponensial untuk waktu layanan atau waktu antar kedatangan </a:t>
            </a:r>
          </a:p>
          <a:p>
            <a:pPr eaLnBrk="1" hangingPunct="1">
              <a:defRPr/>
            </a:pPr>
            <a:r>
              <a:rPr lang="en-US"/>
              <a:t>D: Deterministik (contohnya fixed constant) </a:t>
            </a:r>
          </a:p>
          <a:p>
            <a:pPr eaLnBrk="1" hangingPunct="1">
              <a:defRPr/>
            </a:pPr>
            <a:r>
              <a:rPr lang="en-US"/>
              <a:t>E</a:t>
            </a:r>
            <a:r>
              <a:rPr lang="en-US" i="1" baseline="-25000"/>
              <a:t>k</a:t>
            </a:r>
            <a:r>
              <a:rPr lang="en-US"/>
              <a:t>: Erlang dengan parameter </a:t>
            </a:r>
            <a:r>
              <a:rPr lang="en-US" i="1"/>
              <a:t>k</a:t>
            </a:r>
          </a:p>
          <a:p>
            <a:pPr eaLnBrk="1" hangingPunct="1">
              <a:defRPr/>
            </a:pPr>
            <a:r>
              <a:rPr lang="en-US"/>
              <a:t>H</a:t>
            </a:r>
            <a:r>
              <a:rPr lang="en-US" i="1" baseline="-25000"/>
              <a:t>k</a:t>
            </a:r>
            <a:r>
              <a:rPr lang="en-US"/>
              <a:t>: Hyperexponential dengan parameter </a:t>
            </a:r>
            <a:r>
              <a:rPr lang="en-US" i="1"/>
              <a:t>k</a:t>
            </a:r>
            <a:endParaRPr lang="en-US"/>
          </a:p>
          <a:p>
            <a:pPr eaLnBrk="1" hangingPunct="1">
              <a:defRPr/>
            </a:pPr>
            <a:r>
              <a:rPr lang="en-US"/>
              <a:t>G: General (umum) </a:t>
            </a:r>
          </a:p>
        </p:txBody>
      </p:sp>
    </p:spTree>
    <p:extLst>
      <p:ext uri="{BB962C8B-B14F-4D97-AF65-F5344CB8AC3E}">
        <p14:creationId xmlns:p14="http://schemas.microsoft.com/office/powerpoint/2010/main" val="3538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7389663-D012-41E8-AC1A-588BA6905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 NOTASI KENDALL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723D24F-1592-4A76-BC0C-AD7CFBBFE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M/M/1: </a:t>
            </a:r>
          </a:p>
          <a:p>
            <a:pPr marL="692150" lvl="1" indent="-347663" eaLnBrk="1" hangingPunct="1">
              <a:defRPr/>
            </a:pPr>
            <a:r>
              <a:rPr lang="en-US" sz="2400" dirty="0" err="1"/>
              <a:t>Kedatangan</a:t>
            </a:r>
            <a:r>
              <a:rPr lang="en-US" sz="2400" dirty="0"/>
              <a:t> Poisson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eksponensial</a:t>
            </a:r>
            <a:r>
              <a:rPr lang="en-US" sz="2400" dirty="0"/>
              <a:t>, 1 server, </a:t>
            </a:r>
            <a:r>
              <a:rPr lang="en-US" sz="2400" dirty="0" err="1"/>
              <a:t>kapasitas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populasi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, FCFS (FIFO)</a:t>
            </a:r>
          </a:p>
          <a:p>
            <a:pPr marL="692150" lvl="1" indent="-347663" eaLnBrk="1" hangingPunct="1">
              <a:defRPr/>
            </a:pPr>
            <a:r>
              <a:rPr lang="en-US" sz="2400" dirty="0" err="1"/>
              <a:t>Antrian</a:t>
            </a:r>
            <a:r>
              <a:rPr lang="en-US" sz="2400" dirty="0"/>
              <a:t> </a:t>
            </a:r>
            <a:r>
              <a:rPr lang="en-US" sz="2400" dirty="0" err="1"/>
              <a:t>realistik</a:t>
            </a:r>
            <a:r>
              <a:rPr lang="en-US" sz="2400" dirty="0"/>
              <a:t> yang paling </a:t>
            </a:r>
            <a:r>
              <a:rPr lang="en-US" sz="2400" dirty="0" err="1"/>
              <a:t>sederhana</a:t>
            </a:r>
            <a:endParaRPr lang="en-US" sz="2400" dirty="0"/>
          </a:p>
          <a:p>
            <a:pPr eaLnBrk="1" hangingPunct="1">
              <a:defRPr/>
            </a:pPr>
            <a:r>
              <a:rPr lang="en-US" sz="2800" dirty="0"/>
              <a:t>M/M/m</a:t>
            </a:r>
          </a:p>
          <a:p>
            <a:pPr marL="692150" lvl="1" indent="-347663" eaLnBrk="1" hangingPunct="1">
              <a:defRPr/>
            </a:pPr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 server</a:t>
            </a:r>
          </a:p>
          <a:p>
            <a:pPr eaLnBrk="1" hangingPunct="1">
              <a:defRPr/>
            </a:pPr>
            <a:r>
              <a:rPr lang="en-US" sz="2800" dirty="0"/>
              <a:t>G/G/3/20/1500/SPF</a:t>
            </a:r>
          </a:p>
          <a:p>
            <a:pPr marL="692150" lvl="1" indent="-347663" eaLnBrk="1" hangingPunct="1">
              <a:defRPr/>
            </a:pP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kedatangan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general, 3 server, 17 slot </a:t>
            </a:r>
            <a:r>
              <a:rPr lang="en-US" sz="2400" dirty="0" err="1"/>
              <a:t>antrian</a:t>
            </a:r>
            <a:r>
              <a:rPr lang="en-US" sz="2400" dirty="0"/>
              <a:t> (20-3), 1500 total job, Shortest Packet First  </a:t>
            </a:r>
          </a:p>
        </p:txBody>
      </p:sp>
    </p:spTree>
    <p:extLst>
      <p:ext uri="{BB962C8B-B14F-4D97-AF65-F5344CB8AC3E}">
        <p14:creationId xmlns:p14="http://schemas.microsoft.com/office/powerpoint/2010/main" val="190326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E8238D7-C630-4B59-91A3-C37D2960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DESKRIPTOR ANTRIAN: CONTOH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150CF2B-145C-48ED-A2D1-23CC9D7DF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3788" y="1892300"/>
            <a:ext cx="7772400" cy="4456113"/>
          </a:xfrm>
        </p:spPr>
        <p:txBody>
          <a:bodyPr/>
          <a:lstStyle/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800"/>
              <a:t>M/M/1: kedatangan Poisson, waktu layanan terdistribusi eksponensial, 1 server, buffer tak hingga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800"/>
              <a:t>M/M/m: m server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800"/>
              <a:t>M/M/m/m: kedatangan Poisson, waktu layanan terdistribusi eksponensial, m server, no buffer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800"/>
              <a:t>M/G/1: kedatangan Poisson, waktu layanan terdistribusi identik mengikuti distribusi general, 1 server, buffer tak hingga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800"/>
              <a:t>*/D/∞ : sistem delay konstan</a:t>
            </a:r>
          </a:p>
        </p:txBody>
      </p:sp>
    </p:spTree>
    <p:extLst>
      <p:ext uri="{BB962C8B-B14F-4D97-AF65-F5344CB8AC3E}">
        <p14:creationId xmlns:p14="http://schemas.microsoft.com/office/powerpoint/2010/main" val="23358078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98C12FE-1ACD-499B-A228-3778CF764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SIMBOL KENDALL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953C77-196B-4992-8C18-4FF6770C6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Pada sistem tunggu, permintaan (panggilan) yang datang pada waktu peralatan sedang sibuk semua, tidak dihilangkan tetapi menunggu sampai ada peralatan yang bebas, kemudian diduduki.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DG Kendall memberikan simbol pada sistem antrian A/B/C, di mana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A: pola kedatangan panggilan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B: pola waktu pelayanan (pendudukan)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C: jumlah pelayan (peralatan)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Simbol untuk pola datang dan waktu pendudukan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M: distribusi eksponensial negatif (m = markov)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D: distribusi tertentu (tetap/fixed)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G: distribusi yang umum (general)</a:t>
            </a:r>
          </a:p>
        </p:txBody>
      </p:sp>
    </p:spTree>
    <p:extLst>
      <p:ext uri="{BB962C8B-B14F-4D97-AF65-F5344CB8AC3E}">
        <p14:creationId xmlns:p14="http://schemas.microsoft.com/office/powerpoint/2010/main" val="3219966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301</TotalTime>
  <Words>1710</Words>
  <Application>Microsoft Office PowerPoint</Application>
  <PresentationFormat>On-screen Show (4:3)</PresentationFormat>
  <Paragraphs>320</Paragraphs>
  <Slides>40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Arial</vt:lpstr>
      <vt:lpstr>Calibri</vt:lpstr>
      <vt:lpstr>Courier New</vt:lpstr>
      <vt:lpstr>Lucida Sans Unicode</vt:lpstr>
      <vt:lpstr>Symbol</vt:lpstr>
      <vt:lpstr>Tahoma</vt:lpstr>
      <vt:lpstr>Times</vt:lpstr>
      <vt:lpstr>Times New Roman</vt:lpstr>
      <vt:lpstr>Wingdings</vt:lpstr>
      <vt:lpstr>Theme TekDig</vt:lpstr>
      <vt:lpstr>Equation</vt:lpstr>
      <vt:lpstr>훈민정음 수식편집기</vt:lpstr>
      <vt:lpstr>수식</vt:lpstr>
      <vt:lpstr>Microsoft Visio 2003-2010 Drawing</vt:lpstr>
      <vt:lpstr>Sistem Tunggu 1: Distribusi Antrian dan M/M/1</vt:lpstr>
      <vt:lpstr>SISTEM TUNGGU/ANTRIAN</vt:lpstr>
      <vt:lpstr>MODEL SISTEM ANTRIAN  </vt:lpstr>
      <vt:lpstr>KARAKTERISTIK SISTEM ANTRIAN</vt:lpstr>
      <vt:lpstr>NOTASI KENDALL 1/2/3(/4/5/6)</vt:lpstr>
      <vt:lpstr>DISTRIBUSI</vt:lpstr>
      <vt:lpstr>CONTOH NOTASI KENDALL</vt:lpstr>
      <vt:lpstr>DESKRIPTOR ANTRIAN: CONTOH</vt:lpstr>
      <vt:lpstr>SIMBOL KENDALL</vt:lpstr>
      <vt:lpstr>HUKUM LITTLE </vt:lpstr>
      <vt:lpstr>MENGHITUNG PROSES ANTRIAN</vt:lpstr>
      <vt:lpstr>RATA-RATA WAKTU </vt:lpstr>
      <vt:lpstr>BUKTI TEOREMA LITTLE UNTUK FIFO</vt:lpstr>
      <vt:lpstr>BUKTI LITTLE UNTUK FIFO</vt:lpstr>
      <vt:lpstr>BENTUK PROBABILISTIK TEOREMA LITTLE</vt:lpstr>
      <vt:lpstr>BENTUK PROBABILISTIK LITTLE</vt:lpstr>
      <vt:lpstr>BENTUK PROBABILISTIK LITTLE</vt:lpstr>
      <vt:lpstr>RATA-RATA WAKTU VS STOKASTIK</vt:lpstr>
      <vt:lpstr>PEMBUKTIAN HUKUM LITTLE </vt:lpstr>
      <vt:lpstr>DEFINISI </vt:lpstr>
      <vt:lpstr>BUKTI: METODE 1: DEFINISI </vt:lpstr>
      <vt:lpstr>BUKTI: METODE 2: SUBSTITUSI  </vt:lpstr>
      <vt:lpstr>ANALISIS ANTRIAN M/M/1</vt:lpstr>
      <vt:lpstr>MODEL ANTRIAN M/M/1</vt:lpstr>
      <vt:lpstr>PROSES KELAHIRAN DAN KEMATIAN</vt:lpstr>
      <vt:lpstr>PowerPoint Presentation</vt:lpstr>
      <vt:lpstr>PowerPoint Presentation</vt:lpstr>
      <vt:lpstr>PowerPoint Presentation</vt:lpstr>
      <vt:lpstr>PowerPoint Presentation</vt:lpstr>
      <vt:lpstr>MEMECAHKAN SISTEM ANTRIAN</vt:lpstr>
      <vt:lpstr>ANALISIS ANTRIAN M/M/1</vt:lpstr>
      <vt:lpstr>SISTEM ANTRIAN M/M/1</vt:lpstr>
      <vt:lpstr>KONDISI EQUILIBRIUM</vt:lpstr>
      <vt:lpstr>KONDISI EQUILIBRIUM</vt:lpstr>
      <vt:lpstr>PEMECAHAN UNTUK P0 DAN Pn</vt:lpstr>
      <vt:lpstr>PEMECAHAN UNTUK P0 DAN Pn</vt:lpstr>
      <vt:lpstr>PEMECAHAN UNTUK L </vt:lpstr>
      <vt:lpstr>PEMECAHAN W, Wq DAN Lq </vt:lpstr>
      <vt:lpstr>PERSAMAAN UMUM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34</cp:revision>
  <dcterms:created xsi:type="dcterms:W3CDTF">2016-08-16T08:15:10Z</dcterms:created>
  <dcterms:modified xsi:type="dcterms:W3CDTF">2020-09-03T10:11:23Z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847491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