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9" r:id="rId2"/>
    <p:sldId id="298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265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Sistem Tunggu 2:</a:t>
            </a:r>
            <a:br>
              <a:rPr lang="id-ID" sz="3600" b="1" dirty="0">
                <a:solidFill>
                  <a:schemeClr val="bg1"/>
                </a:solidFill>
              </a:rPr>
            </a:br>
            <a:r>
              <a:rPr lang="id-ID" sz="3600" b="1" dirty="0">
                <a:solidFill>
                  <a:schemeClr val="bg1"/>
                </a:solidFill>
              </a:rPr>
              <a:t>M/M/m dan M/M/m/N </a:t>
            </a: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51E73B0B-5961-4401-AAA2-FD00D7EF5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18592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altLang="id-ID" dirty="0" err="1"/>
              <a:t>Probabilitas</a:t>
            </a:r>
            <a:r>
              <a:rPr lang="en-US" altLang="id-ID" dirty="0"/>
              <a:t> </a:t>
            </a:r>
            <a:r>
              <a:rPr lang="en-US" altLang="id-ID" dirty="0" err="1"/>
              <a:t>jumlah</a:t>
            </a:r>
            <a:r>
              <a:rPr lang="en-US" altLang="id-ID" dirty="0"/>
              <a:t> yang </a:t>
            </a:r>
            <a:r>
              <a:rPr lang="en-US" altLang="id-ID" dirty="0" err="1"/>
              <a:t>antri</a:t>
            </a:r>
            <a:r>
              <a:rPr lang="en-US" altLang="id-ID" dirty="0"/>
              <a:t> </a:t>
            </a:r>
            <a:r>
              <a:rPr lang="en-US" altLang="id-ID" dirty="0" err="1"/>
              <a:t>melebihi</a:t>
            </a:r>
            <a:r>
              <a:rPr lang="en-US" altLang="id-ID" dirty="0"/>
              <a:t> </a:t>
            </a:r>
            <a:r>
              <a:rPr lang="en-US" altLang="id-ID" dirty="0" err="1"/>
              <a:t>harga</a:t>
            </a:r>
            <a:r>
              <a:rPr lang="en-US" altLang="id-ID" dirty="0"/>
              <a:t> </a:t>
            </a:r>
            <a:r>
              <a:rPr lang="en-US" altLang="id-ID" dirty="0" err="1"/>
              <a:t>tertentu</a:t>
            </a:r>
            <a:endParaRPr lang="en-US" altLang="id-ID" dirty="0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A02E323-964C-42A4-850D-51C6F7B1E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id-ID"/>
              <a:t>Kita tinjau sistem M/M/1 dengan :</a:t>
            </a:r>
          </a:p>
          <a:p>
            <a:pPr lvl="1">
              <a:lnSpc>
                <a:spcPct val="90000"/>
              </a:lnSpc>
            </a:pPr>
            <a:r>
              <a:rPr lang="en-US" altLang="id-ID"/>
              <a:t>Laju kedatangan panggilan rata-rata:</a:t>
            </a:r>
            <a:r>
              <a:rPr lang="en-US" altLang="id-ID">
                <a:latin typeface="Symbol" panose="05050102010706020507" pitchFamily="18" charset="2"/>
              </a:rPr>
              <a:t>l</a:t>
            </a:r>
          </a:p>
          <a:p>
            <a:pPr lvl="1">
              <a:lnSpc>
                <a:spcPct val="90000"/>
              </a:lnSpc>
            </a:pPr>
            <a:r>
              <a:rPr lang="en-US" altLang="id-ID"/>
              <a:t>Waktu pelayanan rata-rata: h=1/</a:t>
            </a:r>
            <a:r>
              <a:rPr lang="en-US" altLang="id-ID">
                <a:latin typeface="Symbol" panose="05050102010706020507" pitchFamily="18" charset="2"/>
              </a:rPr>
              <a:t>m</a:t>
            </a:r>
          </a:p>
          <a:p>
            <a:pPr lvl="1">
              <a:lnSpc>
                <a:spcPct val="90000"/>
              </a:lnSpc>
            </a:pPr>
            <a:r>
              <a:rPr lang="en-US" altLang="id-ID"/>
              <a:t>Diagram transisi kondisi</a:t>
            </a:r>
          </a:p>
          <a:p>
            <a:pPr lvl="1">
              <a:lnSpc>
                <a:spcPct val="90000"/>
              </a:lnSpc>
            </a:pPr>
            <a:endParaRPr lang="en-US" altLang="id-ID"/>
          </a:p>
          <a:p>
            <a:pPr lvl="1">
              <a:lnSpc>
                <a:spcPct val="90000"/>
              </a:lnSpc>
            </a:pPr>
            <a:endParaRPr lang="en-US" altLang="id-ID"/>
          </a:p>
          <a:p>
            <a:pPr lvl="1">
              <a:lnSpc>
                <a:spcPct val="90000"/>
              </a:lnSpc>
            </a:pPr>
            <a:endParaRPr lang="en-US" altLang="id-ID"/>
          </a:p>
          <a:p>
            <a:pPr lvl="1">
              <a:lnSpc>
                <a:spcPct val="90000"/>
              </a:lnSpc>
            </a:pPr>
            <a:endParaRPr lang="en-US" altLang="id-ID"/>
          </a:p>
          <a:p>
            <a:pPr lvl="1">
              <a:lnSpc>
                <a:spcPct val="90000"/>
              </a:lnSpc>
            </a:pPr>
            <a:endParaRPr lang="en-US" altLang="id-ID"/>
          </a:p>
          <a:p>
            <a:pPr lvl="1">
              <a:lnSpc>
                <a:spcPct val="90000"/>
              </a:lnSpc>
            </a:pPr>
            <a:endParaRPr lang="en-US" altLang="id-ID"/>
          </a:p>
          <a:p>
            <a:pPr lvl="1">
              <a:lnSpc>
                <a:spcPct val="90000"/>
              </a:lnSpc>
            </a:pPr>
            <a:r>
              <a:rPr lang="en-US" altLang="id-ID"/>
              <a:t>Dengan langkah solusi yang sudah sering kita lakukan, akan diperoleh hasil seperti pada slide no 20</a:t>
            </a:r>
          </a:p>
        </p:txBody>
      </p:sp>
      <p:sp>
        <p:nvSpPr>
          <p:cNvPr id="16390" name="Oval 4">
            <a:extLst>
              <a:ext uri="{FF2B5EF4-FFF2-40B4-BE49-F238E27FC236}">
                <a16:creationId xmlns:a16="http://schemas.microsoft.com/office/drawing/2014/main" id="{F4603427-E11B-4C23-9EE6-5F1CAB50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71763"/>
            <a:ext cx="457200" cy="3810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solidFill>
                  <a:schemeClr val="tx1"/>
                </a:solidFill>
                <a:latin typeface="Trebuchet MS" panose="020B0603020202020204" pitchFamily="34" charset="0"/>
              </a:rPr>
              <a:t>0</a:t>
            </a:r>
          </a:p>
        </p:txBody>
      </p:sp>
      <p:sp>
        <p:nvSpPr>
          <p:cNvPr id="16391" name="Oval 5">
            <a:extLst>
              <a:ext uri="{FF2B5EF4-FFF2-40B4-BE49-F238E27FC236}">
                <a16:creationId xmlns:a16="http://schemas.microsoft.com/office/drawing/2014/main" id="{BADDD948-72F7-40D3-BB3C-AB5E6B0D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71763"/>
            <a:ext cx="457200" cy="3810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solidFill>
                  <a:schemeClr val="tx1"/>
                </a:solidFill>
                <a:latin typeface="Trebuchet MS" panose="020B0603020202020204" pitchFamily="34" charset="0"/>
              </a:rPr>
              <a:t>1</a:t>
            </a:r>
          </a:p>
        </p:txBody>
      </p:sp>
      <p:cxnSp>
        <p:nvCxnSpPr>
          <p:cNvPr id="16392" name="AutoShape 6">
            <a:extLst>
              <a:ext uri="{FF2B5EF4-FFF2-40B4-BE49-F238E27FC236}">
                <a16:creationId xmlns:a16="http://schemas.microsoft.com/office/drawing/2014/main" id="{90E64118-47D7-4154-BAF2-47DE47BEB150}"/>
              </a:ext>
            </a:extLst>
          </p:cNvPr>
          <p:cNvCxnSpPr>
            <a:cxnSpLocks noChangeShapeType="1"/>
            <a:stCxn id="16390" idx="0"/>
            <a:endCxn id="16391" idx="0"/>
          </p:cNvCxnSpPr>
          <p:nvPr/>
        </p:nvCxnSpPr>
        <p:spPr bwMode="auto">
          <a:xfrm rot="5400000" flipV="1">
            <a:off x="1637506" y="3148657"/>
            <a:ext cx="1588" cy="1447800"/>
          </a:xfrm>
          <a:prstGeom prst="curvedConnector3">
            <a:avLst>
              <a:gd name="adj1" fmla="val -2440000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Oval 7">
            <a:extLst>
              <a:ext uri="{FF2B5EF4-FFF2-40B4-BE49-F238E27FC236}">
                <a16:creationId xmlns:a16="http://schemas.microsoft.com/office/drawing/2014/main" id="{D40A3D3D-3D5C-4AE3-8F66-ABF96E54F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71763"/>
            <a:ext cx="457200" cy="3810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</a:p>
        </p:txBody>
      </p:sp>
      <p:cxnSp>
        <p:nvCxnSpPr>
          <p:cNvPr id="16394" name="AutoShape 8">
            <a:extLst>
              <a:ext uri="{FF2B5EF4-FFF2-40B4-BE49-F238E27FC236}">
                <a16:creationId xmlns:a16="http://schemas.microsoft.com/office/drawing/2014/main" id="{2AD91F3E-0BE5-4B47-A73E-6607D50B6D01}"/>
              </a:ext>
            </a:extLst>
          </p:cNvPr>
          <p:cNvCxnSpPr>
            <a:cxnSpLocks noChangeShapeType="1"/>
            <a:endCxn id="16393" idx="0"/>
          </p:cNvCxnSpPr>
          <p:nvPr/>
        </p:nvCxnSpPr>
        <p:spPr bwMode="auto">
          <a:xfrm rot="5400000" flipV="1">
            <a:off x="3085306" y="3147070"/>
            <a:ext cx="1587" cy="1447800"/>
          </a:xfrm>
          <a:prstGeom prst="curvedConnector3">
            <a:avLst>
              <a:gd name="adj1" fmla="val -2440000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Freeform 9">
            <a:extLst>
              <a:ext uri="{FF2B5EF4-FFF2-40B4-BE49-F238E27FC236}">
                <a16:creationId xmlns:a16="http://schemas.microsoft.com/office/drawing/2014/main" id="{3DD43A65-542D-4678-AA46-3E5EA6A49DF4}"/>
              </a:ext>
            </a:extLst>
          </p:cNvPr>
          <p:cNvSpPr>
            <a:spLocks/>
          </p:cNvSpPr>
          <p:nvPr/>
        </p:nvSpPr>
        <p:spPr bwMode="auto">
          <a:xfrm>
            <a:off x="3810000" y="35542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6396" name="Freeform 10">
            <a:extLst>
              <a:ext uri="{FF2B5EF4-FFF2-40B4-BE49-F238E27FC236}">
                <a16:creationId xmlns:a16="http://schemas.microsoft.com/office/drawing/2014/main" id="{B2CBFD78-8543-4CDC-8E14-0C261AF20545}"/>
              </a:ext>
            </a:extLst>
          </p:cNvPr>
          <p:cNvSpPr>
            <a:spLocks/>
          </p:cNvSpPr>
          <p:nvPr/>
        </p:nvSpPr>
        <p:spPr bwMode="auto">
          <a:xfrm flipH="1">
            <a:off x="5257800" y="35542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6397" name="Freeform 11">
            <a:extLst>
              <a:ext uri="{FF2B5EF4-FFF2-40B4-BE49-F238E27FC236}">
                <a16:creationId xmlns:a16="http://schemas.microsoft.com/office/drawing/2014/main" id="{A9728FF5-DA10-4F4B-A0F9-3E3533D84C7C}"/>
              </a:ext>
            </a:extLst>
          </p:cNvPr>
          <p:cNvSpPr>
            <a:spLocks/>
          </p:cNvSpPr>
          <p:nvPr/>
        </p:nvSpPr>
        <p:spPr bwMode="auto">
          <a:xfrm flipH="1" flipV="1">
            <a:off x="5257800" y="42400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6398" name="Oval 12">
            <a:extLst>
              <a:ext uri="{FF2B5EF4-FFF2-40B4-BE49-F238E27FC236}">
                <a16:creationId xmlns:a16="http://schemas.microsoft.com/office/drawing/2014/main" id="{C78B7566-FC34-45BF-8908-A810BC63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71763"/>
            <a:ext cx="457200" cy="3810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solidFill>
                  <a:schemeClr val="tx1"/>
                </a:solidFill>
                <a:latin typeface="Trebuchet MS" panose="020B0603020202020204" pitchFamily="34" charset="0"/>
              </a:rPr>
              <a:t>k</a:t>
            </a:r>
          </a:p>
        </p:txBody>
      </p:sp>
      <p:sp>
        <p:nvSpPr>
          <p:cNvPr id="16399" name="Line 13">
            <a:extLst>
              <a:ext uri="{FF2B5EF4-FFF2-40B4-BE49-F238E27FC236}">
                <a16:creationId xmlns:a16="http://schemas.microsoft.com/office/drawing/2014/main" id="{B45E8ADE-64E8-4BB7-8F86-53E063D4B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24163"/>
            <a:ext cx="762000" cy="0"/>
          </a:xfrm>
          <a:prstGeom prst="line">
            <a:avLst/>
          </a:prstGeom>
          <a:noFill/>
          <a:ln w="38100">
            <a:solidFill>
              <a:srgbClr val="007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0" name="Text Box 14">
            <a:extLst>
              <a:ext uri="{FF2B5EF4-FFF2-40B4-BE49-F238E27FC236}">
                <a16:creationId xmlns:a16="http://schemas.microsoft.com/office/drawing/2014/main" id="{C9161853-53FF-4A91-89C5-233CA7FBC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310976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6401" name="Text Box 15">
            <a:extLst>
              <a:ext uri="{FF2B5EF4-FFF2-40B4-BE49-F238E27FC236}">
                <a16:creationId xmlns:a16="http://schemas.microsoft.com/office/drawing/2014/main" id="{CC95A2F4-AB0D-427F-9A9D-FEB30178C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10976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6402" name="Text Box 16">
            <a:extLst>
              <a:ext uri="{FF2B5EF4-FFF2-40B4-BE49-F238E27FC236}">
                <a16:creationId xmlns:a16="http://schemas.microsoft.com/office/drawing/2014/main" id="{7D39853E-2D55-4824-84D9-EE9B5A55B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10976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6403" name="Text Box 17">
            <a:extLst>
              <a:ext uri="{FF2B5EF4-FFF2-40B4-BE49-F238E27FC236}">
                <a16:creationId xmlns:a16="http://schemas.microsoft.com/office/drawing/2014/main" id="{57DFCBE7-8A68-4ABF-9D68-ABBCAD1A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10976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16404" name="AutoShape 18">
            <a:extLst>
              <a:ext uri="{FF2B5EF4-FFF2-40B4-BE49-F238E27FC236}">
                <a16:creationId xmlns:a16="http://schemas.microsoft.com/office/drawing/2014/main" id="{4A0887AC-5A0D-4C6A-B31F-4B1F5A4D54C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637506" y="3542357"/>
            <a:ext cx="1588" cy="1447800"/>
          </a:xfrm>
          <a:prstGeom prst="curvedConnector3">
            <a:avLst>
              <a:gd name="adj1" fmla="val 23099991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19">
            <a:extLst>
              <a:ext uri="{FF2B5EF4-FFF2-40B4-BE49-F238E27FC236}">
                <a16:creationId xmlns:a16="http://schemas.microsoft.com/office/drawing/2014/main" id="{DD3E35B7-9F1E-4154-8D7E-FBC650543CB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085306" y="3542357"/>
            <a:ext cx="1588" cy="1447800"/>
          </a:xfrm>
          <a:prstGeom prst="curvedConnector3">
            <a:avLst>
              <a:gd name="adj1" fmla="val 23099991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6" name="Freeform 20">
            <a:extLst>
              <a:ext uri="{FF2B5EF4-FFF2-40B4-BE49-F238E27FC236}">
                <a16:creationId xmlns:a16="http://schemas.microsoft.com/office/drawing/2014/main" id="{4DEC9F78-592F-4BB7-AA7A-D000DD61BE72}"/>
              </a:ext>
            </a:extLst>
          </p:cNvPr>
          <p:cNvSpPr>
            <a:spLocks/>
          </p:cNvSpPr>
          <p:nvPr/>
        </p:nvSpPr>
        <p:spPr bwMode="auto">
          <a:xfrm flipV="1">
            <a:off x="3810000" y="42527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6407" name="Text Box 21">
            <a:extLst>
              <a:ext uri="{FF2B5EF4-FFF2-40B4-BE49-F238E27FC236}">
                <a16:creationId xmlns:a16="http://schemas.microsoft.com/office/drawing/2014/main" id="{84A63D1F-CA5A-4B65-8AED-41DA06B55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55976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20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408" name="Text Box 22">
            <a:extLst>
              <a:ext uri="{FF2B5EF4-FFF2-40B4-BE49-F238E27FC236}">
                <a16:creationId xmlns:a16="http://schemas.microsoft.com/office/drawing/2014/main" id="{6416E31D-476B-4A52-A363-DBF0B5695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55976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20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409" name="Text Box 23">
            <a:extLst>
              <a:ext uri="{FF2B5EF4-FFF2-40B4-BE49-F238E27FC236}">
                <a16:creationId xmlns:a16="http://schemas.microsoft.com/office/drawing/2014/main" id="{54A135A7-8BC5-45A1-BA4E-B15564AC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4616301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20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410" name="Text Box 24">
            <a:extLst>
              <a:ext uri="{FF2B5EF4-FFF2-40B4-BE49-F238E27FC236}">
                <a16:creationId xmlns:a16="http://schemas.microsoft.com/office/drawing/2014/main" id="{814F5C87-5FE8-4873-B493-BF63ABABF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4616301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20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411" name="Line 25">
            <a:extLst>
              <a:ext uri="{FF2B5EF4-FFF2-40B4-BE49-F238E27FC236}">
                <a16:creationId xmlns:a16="http://schemas.microsoft.com/office/drawing/2014/main" id="{DCB53AFA-4363-43A2-B1CB-ED7A80A1D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024163"/>
            <a:ext cx="762000" cy="0"/>
          </a:xfrm>
          <a:prstGeom prst="line">
            <a:avLst/>
          </a:prstGeom>
          <a:noFill/>
          <a:ln w="38100">
            <a:solidFill>
              <a:srgbClr val="007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12" name="Oval 26">
            <a:extLst>
              <a:ext uri="{FF2B5EF4-FFF2-40B4-BE49-F238E27FC236}">
                <a16:creationId xmlns:a16="http://schemas.microsoft.com/office/drawing/2014/main" id="{788C16B7-F8C8-4F46-968C-4330A86C8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95563"/>
            <a:ext cx="609600" cy="3810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solidFill>
                  <a:schemeClr val="tx1"/>
                </a:solidFill>
                <a:latin typeface="Trebuchet MS" panose="020B0603020202020204" pitchFamily="34" charset="0"/>
              </a:rPr>
              <a:t>k+1</a:t>
            </a:r>
          </a:p>
        </p:txBody>
      </p:sp>
      <p:cxnSp>
        <p:nvCxnSpPr>
          <p:cNvPr id="16413" name="AutoShape 27">
            <a:extLst>
              <a:ext uri="{FF2B5EF4-FFF2-40B4-BE49-F238E27FC236}">
                <a16:creationId xmlns:a16="http://schemas.microsoft.com/office/drawing/2014/main" id="{4C4A2E9C-F7D4-4C02-9C09-15F5BF8A433A}"/>
              </a:ext>
            </a:extLst>
          </p:cNvPr>
          <p:cNvCxnSpPr>
            <a:cxnSpLocks noChangeShapeType="1"/>
            <a:endCxn id="16412" idx="0"/>
          </p:cNvCxnSpPr>
          <p:nvPr/>
        </p:nvCxnSpPr>
        <p:spPr bwMode="auto">
          <a:xfrm rot="5400000" flipV="1">
            <a:off x="6819106" y="3070870"/>
            <a:ext cx="1587" cy="1447800"/>
          </a:xfrm>
          <a:prstGeom prst="curvedConnector3">
            <a:avLst>
              <a:gd name="adj1" fmla="val -2440000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4" name="Freeform 28">
            <a:extLst>
              <a:ext uri="{FF2B5EF4-FFF2-40B4-BE49-F238E27FC236}">
                <a16:creationId xmlns:a16="http://schemas.microsoft.com/office/drawing/2014/main" id="{2E31185E-1C41-489F-B6AE-80B1FD53716C}"/>
              </a:ext>
            </a:extLst>
          </p:cNvPr>
          <p:cNvSpPr>
            <a:spLocks/>
          </p:cNvSpPr>
          <p:nvPr/>
        </p:nvSpPr>
        <p:spPr bwMode="auto">
          <a:xfrm>
            <a:off x="7562850" y="34780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6415" name="Text Box 29">
            <a:extLst>
              <a:ext uri="{FF2B5EF4-FFF2-40B4-BE49-F238E27FC236}">
                <a16:creationId xmlns:a16="http://schemas.microsoft.com/office/drawing/2014/main" id="{9C678866-EDBE-4EF2-92A7-0107A5075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3356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6416" name="Text Box 30">
            <a:extLst>
              <a:ext uri="{FF2B5EF4-FFF2-40B4-BE49-F238E27FC236}">
                <a16:creationId xmlns:a16="http://schemas.microsoft.com/office/drawing/2014/main" id="{E0A751B7-1007-4206-8AED-62A3418B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03356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16417" name="AutoShape 31">
            <a:extLst>
              <a:ext uri="{FF2B5EF4-FFF2-40B4-BE49-F238E27FC236}">
                <a16:creationId xmlns:a16="http://schemas.microsoft.com/office/drawing/2014/main" id="{797FAF65-481E-41F1-A011-48A3593B819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838156" y="3466157"/>
            <a:ext cx="1588" cy="1447800"/>
          </a:xfrm>
          <a:prstGeom prst="curvedConnector3">
            <a:avLst>
              <a:gd name="adj1" fmla="val 23099991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8" name="Freeform 32">
            <a:extLst>
              <a:ext uri="{FF2B5EF4-FFF2-40B4-BE49-F238E27FC236}">
                <a16:creationId xmlns:a16="http://schemas.microsoft.com/office/drawing/2014/main" id="{BBB47EE9-8AAA-4B90-86CA-E7E0C37CD7DB}"/>
              </a:ext>
            </a:extLst>
          </p:cNvPr>
          <p:cNvSpPr>
            <a:spLocks/>
          </p:cNvSpPr>
          <p:nvPr/>
        </p:nvSpPr>
        <p:spPr bwMode="auto">
          <a:xfrm flipV="1">
            <a:off x="7562850" y="41765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6419" name="Text Box 33">
            <a:extLst>
              <a:ext uri="{FF2B5EF4-FFF2-40B4-BE49-F238E27FC236}">
                <a16:creationId xmlns:a16="http://schemas.microsoft.com/office/drawing/2014/main" id="{3F01B6D0-BF73-4FC9-A1BD-5E34920E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79776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20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420" name="Text Box 34">
            <a:extLst>
              <a:ext uri="{FF2B5EF4-FFF2-40B4-BE49-F238E27FC236}">
                <a16:creationId xmlns:a16="http://schemas.microsoft.com/office/drawing/2014/main" id="{E102235C-7490-4998-94AB-31AE1D04D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4540101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20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421" name="Line 35">
            <a:extLst>
              <a:ext uri="{FF2B5EF4-FFF2-40B4-BE49-F238E27FC236}">
                <a16:creationId xmlns:a16="http://schemas.microsoft.com/office/drawing/2014/main" id="{6FE821D2-8BCB-44B6-B5E6-ED3B892AF0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51054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22" name="Line 36">
            <a:extLst>
              <a:ext uri="{FF2B5EF4-FFF2-40B4-BE49-F238E27FC236}">
                <a16:creationId xmlns:a16="http://schemas.microsoft.com/office/drawing/2014/main" id="{A94D9904-5D80-4A90-BC88-14D7067C01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6600" y="51054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663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349163A5-A182-4B73-9760-328A2AF74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/>
              <a:t>Probabilitas jumlah yang antri melebihi harga tertentu (2)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A313BEA3-4BA0-4C46-A273-6C363AAA9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 err="1"/>
              <a:t>Probabilitas</a:t>
            </a:r>
            <a:r>
              <a:rPr lang="en-US" altLang="id-ID" dirty="0"/>
              <a:t> yang </a:t>
            </a:r>
            <a:r>
              <a:rPr lang="en-US" altLang="id-ID" dirty="0" err="1"/>
              <a:t>antri</a:t>
            </a:r>
            <a:r>
              <a:rPr lang="en-US" altLang="id-ID" dirty="0"/>
              <a:t> </a:t>
            </a:r>
            <a:r>
              <a:rPr lang="en-US" altLang="id-ID" dirty="0" err="1"/>
              <a:t>melebihi</a:t>
            </a:r>
            <a:r>
              <a:rPr lang="en-US" altLang="id-ID" dirty="0"/>
              <a:t> </a:t>
            </a:r>
            <a:r>
              <a:rPr lang="en-US" altLang="id-ID" dirty="0" err="1"/>
              <a:t>harga</a:t>
            </a:r>
            <a:r>
              <a:rPr lang="en-US" altLang="id-ID" dirty="0"/>
              <a:t> </a:t>
            </a:r>
            <a:r>
              <a:rPr lang="en-US" altLang="id-ID" dirty="0" err="1"/>
              <a:t>tertentu</a:t>
            </a:r>
            <a:r>
              <a:rPr lang="en-US" altLang="id-ID" dirty="0"/>
              <a:t> (N)</a:t>
            </a:r>
          </a:p>
          <a:p>
            <a:endParaRPr lang="en-US" altLang="id-ID" dirty="0"/>
          </a:p>
          <a:p>
            <a:endParaRPr lang="en-US" altLang="id-ID" dirty="0"/>
          </a:p>
          <a:p>
            <a:endParaRPr lang="en-US" altLang="id-ID" dirty="0"/>
          </a:p>
          <a:p>
            <a:r>
              <a:rPr lang="en-US" altLang="id-ID" dirty="0" err="1"/>
              <a:t>Hati-hati</a:t>
            </a:r>
            <a:r>
              <a:rPr lang="en-US" altLang="id-ID" dirty="0"/>
              <a:t>, di </a:t>
            </a:r>
            <a:r>
              <a:rPr lang="en-US" altLang="id-ID" dirty="0" err="1"/>
              <a:t>sini</a:t>
            </a:r>
            <a:r>
              <a:rPr lang="en-US" altLang="id-ID" dirty="0"/>
              <a:t> </a:t>
            </a:r>
            <a:r>
              <a:rPr lang="en-US" altLang="id-ID" dirty="0">
                <a:solidFill>
                  <a:schemeClr val="tx1"/>
                </a:solidFill>
                <a:latin typeface="Symbol" panose="05050102010706020507" pitchFamily="18" charset="2"/>
              </a:rPr>
              <a:t>r</a:t>
            </a:r>
            <a:r>
              <a:rPr lang="en-US" altLang="id-ID" dirty="0">
                <a:solidFill>
                  <a:schemeClr val="tx1"/>
                </a:solidFill>
              </a:rPr>
              <a:t>=</a:t>
            </a:r>
            <a:r>
              <a:rPr lang="en-US" altLang="id-ID" dirty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lang="en-US" altLang="id-ID" dirty="0">
                <a:solidFill>
                  <a:schemeClr val="tx1"/>
                </a:solidFill>
              </a:rPr>
              <a:t>/</a:t>
            </a:r>
            <a:r>
              <a:rPr lang="en-US" altLang="id-ID" dirty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</a:p>
        </p:txBody>
      </p:sp>
      <p:grpSp>
        <p:nvGrpSpPr>
          <p:cNvPr id="17414" name="Group 4">
            <a:extLst>
              <a:ext uri="{FF2B5EF4-FFF2-40B4-BE49-F238E27FC236}">
                <a16:creationId xmlns:a16="http://schemas.microsoft.com/office/drawing/2014/main" id="{2204C680-BB3F-4FA8-A5DE-6C2029349D9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19648"/>
            <a:ext cx="617538" cy="1041400"/>
            <a:chOff x="1269" y="1809"/>
            <a:chExt cx="389" cy="656"/>
          </a:xfrm>
        </p:grpSpPr>
        <p:sp>
          <p:nvSpPr>
            <p:cNvPr id="17417" name="Rectangle 5">
              <a:extLst>
                <a:ext uri="{FF2B5EF4-FFF2-40B4-BE49-F238E27FC236}">
                  <a16:creationId xmlns:a16="http://schemas.microsoft.com/office/drawing/2014/main" id="{114A626E-1563-422F-9914-DADA73C4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1874"/>
              <a:ext cx="3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4400" baseline="0">
                  <a:solidFill>
                    <a:schemeClr val="tx1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</a:t>
              </a:r>
            </a:p>
          </p:txBody>
        </p:sp>
        <p:sp>
          <p:nvSpPr>
            <p:cNvPr id="17418" name="Text Box 6">
              <a:extLst>
                <a:ext uri="{FF2B5EF4-FFF2-40B4-BE49-F238E27FC236}">
                  <a16:creationId xmlns:a16="http://schemas.microsoft.com/office/drawing/2014/main" id="{ECF18790-F749-4925-8C1D-092D6717C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215"/>
              <a:ext cx="3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aseline="0">
                  <a:solidFill>
                    <a:schemeClr val="tx1"/>
                  </a:solidFill>
                  <a:latin typeface="Trebuchet MS" panose="020B0603020202020204" pitchFamily="34" charset="0"/>
                </a:rPr>
                <a:t>n=N</a:t>
              </a:r>
            </a:p>
          </p:txBody>
        </p:sp>
        <p:sp>
          <p:nvSpPr>
            <p:cNvPr id="17419" name="Text Box 7">
              <a:extLst>
                <a:ext uri="{FF2B5EF4-FFF2-40B4-BE49-F238E27FC236}">
                  <a16:creationId xmlns:a16="http://schemas.microsoft.com/office/drawing/2014/main" id="{689286D5-309E-4BE9-BF68-A2BA38D0C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" y="1809"/>
              <a:ext cx="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accent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aseline="0">
                  <a:solidFill>
                    <a:schemeClr val="tx1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</a:t>
              </a:r>
              <a:endParaRPr lang="en-US" altLang="id-ID" sz="2000" baseline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17415" name="Text Box 8">
            <a:extLst>
              <a:ext uri="{FF2B5EF4-FFF2-40B4-BE49-F238E27FC236}">
                <a16:creationId xmlns:a16="http://schemas.microsoft.com/office/drawing/2014/main" id="{08D1615E-8A44-4A9B-B061-5E01A3A41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53903"/>
            <a:ext cx="343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800" baseline="0" dirty="0" err="1">
                <a:solidFill>
                  <a:schemeClr val="tx1"/>
                </a:solidFill>
              </a:rPr>
              <a:t>Probabilitas</a:t>
            </a:r>
            <a:r>
              <a:rPr lang="en-US" altLang="id-ID" sz="2800" baseline="0" dirty="0">
                <a:solidFill>
                  <a:schemeClr val="tx1"/>
                </a:solidFill>
              </a:rPr>
              <a:t> (n </a:t>
            </a:r>
            <a:r>
              <a:rPr lang="en-US" altLang="id-ID" sz="2800" baseline="0" dirty="0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lang="en-US" altLang="id-ID" sz="2800" baseline="0" dirty="0">
                <a:solidFill>
                  <a:schemeClr val="tx1"/>
                </a:solidFill>
              </a:rPr>
              <a:t>N)=</a:t>
            </a:r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01547592-B502-4BFB-9276-0A93AF219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3022848"/>
            <a:ext cx="2039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800" baseline="0">
                <a:solidFill>
                  <a:schemeClr val="tx1"/>
                </a:solidFill>
              </a:rPr>
              <a:t>(1-</a:t>
            </a:r>
            <a:r>
              <a:rPr lang="en-US" altLang="id-ID" sz="2800" baseline="0">
                <a:solidFill>
                  <a:schemeClr val="tx1"/>
                </a:solidFill>
                <a:latin typeface="Symbol" panose="05050102010706020507" pitchFamily="18" charset="2"/>
              </a:rPr>
              <a:t>r</a:t>
            </a:r>
            <a:r>
              <a:rPr lang="en-US" altLang="id-ID" sz="2800" baseline="0">
                <a:solidFill>
                  <a:schemeClr val="tx1"/>
                </a:solidFill>
              </a:rPr>
              <a:t>)</a:t>
            </a:r>
            <a:r>
              <a:rPr lang="en-US" altLang="id-ID" sz="2800" baseline="0">
                <a:solidFill>
                  <a:schemeClr val="tx1"/>
                </a:solidFill>
                <a:latin typeface="Symbol" panose="05050102010706020507" pitchFamily="18" charset="2"/>
              </a:rPr>
              <a:t>r</a:t>
            </a:r>
            <a:r>
              <a:rPr lang="en-US" altLang="id-ID" sz="2800">
                <a:solidFill>
                  <a:schemeClr val="tx1"/>
                </a:solidFill>
              </a:rPr>
              <a:t>n</a:t>
            </a:r>
            <a:r>
              <a:rPr lang="en-US" altLang="id-ID" sz="2800" baseline="0">
                <a:solidFill>
                  <a:schemeClr val="tx1"/>
                </a:solidFill>
              </a:rPr>
              <a:t> = </a:t>
            </a:r>
            <a:r>
              <a:rPr lang="en-US" altLang="id-ID" sz="2800" baseline="0">
                <a:solidFill>
                  <a:schemeClr val="tx1"/>
                </a:solidFill>
                <a:latin typeface="Symbol" panose="05050102010706020507" pitchFamily="18" charset="2"/>
              </a:rPr>
              <a:t>r</a:t>
            </a:r>
            <a:r>
              <a:rPr lang="en-US" altLang="id-ID" sz="280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3207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709B3D10-6A40-4A5E-9C87-8FC5BA91A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Sistem</a:t>
            </a:r>
            <a:r>
              <a:rPr lang="en-US" altLang="id-ID" dirty="0"/>
              <a:t> </a:t>
            </a:r>
            <a:r>
              <a:rPr lang="en-US" altLang="id-ID" dirty="0" err="1"/>
              <a:t>Antrian</a:t>
            </a:r>
            <a:r>
              <a:rPr lang="en-US" altLang="id-ID" dirty="0"/>
              <a:t> M/M/m/N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022D9D3F-1A22-4291-A001-B4023F7FC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3036"/>
            <a:ext cx="8534400" cy="5033963"/>
          </a:xfrm>
        </p:spPr>
        <p:txBody>
          <a:bodyPr/>
          <a:lstStyle/>
          <a:p>
            <a:r>
              <a:rPr lang="en-US" altLang="id-ID" sz="2400" dirty="0"/>
              <a:t>Poisson Arrival</a:t>
            </a:r>
          </a:p>
          <a:p>
            <a:r>
              <a:rPr lang="en-US" altLang="id-ID" sz="2400" dirty="0"/>
              <a:t>Exponential Distribution Service Time</a:t>
            </a:r>
          </a:p>
          <a:p>
            <a:r>
              <a:rPr lang="en-US" altLang="id-ID" sz="2400" dirty="0" err="1"/>
              <a:t>Jumlah</a:t>
            </a:r>
            <a:r>
              <a:rPr lang="en-US" altLang="id-ID" sz="2400" dirty="0"/>
              <a:t> server = m</a:t>
            </a:r>
          </a:p>
          <a:p>
            <a:r>
              <a:rPr lang="en-US" altLang="id-ID" sz="2400" dirty="0" err="1"/>
              <a:t>Jumlah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panggilan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dalam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= N</a:t>
            </a:r>
          </a:p>
          <a:p>
            <a:pPr lvl="1"/>
            <a:r>
              <a:rPr lang="en-US" altLang="id-ID" sz="2000" dirty="0" err="1"/>
              <a:t>Jadi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bila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panggilan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datang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tempat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menunggu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penuh</a:t>
            </a:r>
            <a:r>
              <a:rPr lang="en-US" altLang="id-ID" sz="2000" dirty="0"/>
              <a:t> (</a:t>
            </a:r>
            <a:r>
              <a:rPr lang="en-US" altLang="id-ID" sz="2000" dirty="0" err="1"/>
              <a:t>yaitu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kondisi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terdapat</a:t>
            </a:r>
            <a:r>
              <a:rPr lang="en-US" altLang="id-ID" sz="2000" dirty="0"/>
              <a:t> N </a:t>
            </a:r>
            <a:r>
              <a:rPr lang="en-US" altLang="id-ID" sz="2000" dirty="0" err="1"/>
              <a:t>panggilan</a:t>
            </a:r>
            <a:r>
              <a:rPr lang="en-US" altLang="id-ID" sz="2000" dirty="0"/>
              <a:t> di </a:t>
            </a:r>
            <a:r>
              <a:rPr lang="en-US" altLang="id-ID" sz="2000" dirty="0" err="1"/>
              <a:t>dalam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sistem</a:t>
            </a:r>
            <a:r>
              <a:rPr lang="en-US" altLang="id-ID" sz="2000" dirty="0"/>
              <a:t>), </a:t>
            </a:r>
            <a:r>
              <a:rPr lang="en-US" altLang="id-ID" sz="2000" dirty="0" err="1"/>
              <a:t>maka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panggilan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tersebut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ditolak</a:t>
            </a:r>
            <a:r>
              <a:rPr lang="en-US" altLang="id-ID" sz="2000" dirty="0"/>
              <a:t> (loss)</a:t>
            </a:r>
          </a:p>
        </p:txBody>
      </p:sp>
      <p:sp>
        <p:nvSpPr>
          <p:cNvPr id="18438" name="Oval 4">
            <a:extLst>
              <a:ext uri="{FF2B5EF4-FFF2-40B4-BE49-F238E27FC236}">
                <a16:creationId xmlns:a16="http://schemas.microsoft.com/office/drawing/2014/main" id="{D5F8BBD9-54C1-4C0A-AA75-448BEF40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1" y="5013821"/>
            <a:ext cx="401638" cy="36195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aseline="0">
                <a:solidFill>
                  <a:schemeClr val="tx1"/>
                </a:solidFill>
                <a:latin typeface="Trebuchet MS" panose="020B0603020202020204" pitchFamily="34" charset="0"/>
              </a:rPr>
              <a:t>0</a:t>
            </a:r>
          </a:p>
        </p:txBody>
      </p:sp>
      <p:sp>
        <p:nvSpPr>
          <p:cNvPr id="18439" name="Oval 5">
            <a:extLst>
              <a:ext uri="{FF2B5EF4-FFF2-40B4-BE49-F238E27FC236}">
                <a16:creationId xmlns:a16="http://schemas.microsoft.com/office/drawing/2014/main" id="{53F4CD56-FD13-45AC-8C10-905354A84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466" y="5013821"/>
            <a:ext cx="401638" cy="36195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aseline="0">
                <a:solidFill>
                  <a:schemeClr val="tx1"/>
                </a:solidFill>
                <a:latin typeface="Trebuchet MS" panose="020B0603020202020204" pitchFamily="34" charset="0"/>
              </a:rPr>
              <a:t>1</a:t>
            </a:r>
          </a:p>
        </p:txBody>
      </p:sp>
      <p:cxnSp>
        <p:nvCxnSpPr>
          <p:cNvPr id="18440" name="AutoShape 6">
            <a:extLst>
              <a:ext uri="{FF2B5EF4-FFF2-40B4-BE49-F238E27FC236}">
                <a16:creationId xmlns:a16="http://schemas.microsoft.com/office/drawing/2014/main" id="{02B3EBEE-AB6D-4B30-93C6-571E755306C3}"/>
              </a:ext>
            </a:extLst>
          </p:cNvPr>
          <p:cNvCxnSpPr>
            <a:cxnSpLocks noChangeShapeType="1"/>
            <a:stCxn id="18438" idx="0"/>
            <a:endCxn id="18439" idx="0"/>
          </p:cNvCxnSpPr>
          <p:nvPr/>
        </p:nvCxnSpPr>
        <p:spPr bwMode="auto">
          <a:xfrm rot="5400000" flipV="1">
            <a:off x="1005904" y="4378821"/>
            <a:ext cx="1587" cy="1271587"/>
          </a:xfrm>
          <a:prstGeom prst="curvedConnector3">
            <a:avLst>
              <a:gd name="adj1" fmla="val -2440000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Oval 7">
            <a:extLst>
              <a:ext uri="{FF2B5EF4-FFF2-40B4-BE49-F238E27FC236}">
                <a16:creationId xmlns:a16="http://schemas.microsoft.com/office/drawing/2014/main" id="{9CCD1342-28F2-4B9A-A497-5E806C195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641" y="5013821"/>
            <a:ext cx="401638" cy="36195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aseline="0"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</a:p>
        </p:txBody>
      </p:sp>
      <p:cxnSp>
        <p:nvCxnSpPr>
          <p:cNvPr id="18442" name="AutoShape 8">
            <a:extLst>
              <a:ext uri="{FF2B5EF4-FFF2-40B4-BE49-F238E27FC236}">
                <a16:creationId xmlns:a16="http://schemas.microsoft.com/office/drawing/2014/main" id="{B4D79874-E07B-41CF-8EB2-182F660FD0F2}"/>
              </a:ext>
            </a:extLst>
          </p:cNvPr>
          <p:cNvCxnSpPr>
            <a:cxnSpLocks noChangeShapeType="1"/>
            <a:endCxn id="18441" idx="0"/>
          </p:cNvCxnSpPr>
          <p:nvPr/>
        </p:nvCxnSpPr>
        <p:spPr bwMode="auto">
          <a:xfrm rot="5400000" flipV="1">
            <a:off x="2279873" y="4376439"/>
            <a:ext cx="1588" cy="1273175"/>
          </a:xfrm>
          <a:prstGeom prst="curvedConnector3">
            <a:avLst>
              <a:gd name="adj1" fmla="val -2440000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Freeform 9">
            <a:extLst>
              <a:ext uri="{FF2B5EF4-FFF2-40B4-BE49-F238E27FC236}">
                <a16:creationId xmlns:a16="http://schemas.microsoft.com/office/drawing/2014/main" id="{60A5F9B4-EA67-4FA9-96DB-59450AB9AFDD}"/>
              </a:ext>
            </a:extLst>
          </p:cNvPr>
          <p:cNvSpPr>
            <a:spLocks/>
          </p:cNvSpPr>
          <p:nvPr/>
        </p:nvSpPr>
        <p:spPr bwMode="auto">
          <a:xfrm>
            <a:off x="2915666" y="4712196"/>
            <a:ext cx="738188" cy="301625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8444" name="Freeform 10">
            <a:extLst>
              <a:ext uri="{FF2B5EF4-FFF2-40B4-BE49-F238E27FC236}">
                <a16:creationId xmlns:a16="http://schemas.microsoft.com/office/drawing/2014/main" id="{5750036A-982A-4026-8AAC-8CAA492021C7}"/>
              </a:ext>
            </a:extLst>
          </p:cNvPr>
          <p:cNvSpPr>
            <a:spLocks/>
          </p:cNvSpPr>
          <p:nvPr/>
        </p:nvSpPr>
        <p:spPr bwMode="auto">
          <a:xfrm flipH="1">
            <a:off x="3988816" y="4712196"/>
            <a:ext cx="736600" cy="301625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8445" name="Freeform 11">
            <a:extLst>
              <a:ext uri="{FF2B5EF4-FFF2-40B4-BE49-F238E27FC236}">
                <a16:creationId xmlns:a16="http://schemas.microsoft.com/office/drawing/2014/main" id="{1B5D295A-5E4E-4E7F-BD91-C72CB01F1026}"/>
              </a:ext>
            </a:extLst>
          </p:cNvPr>
          <p:cNvSpPr>
            <a:spLocks/>
          </p:cNvSpPr>
          <p:nvPr/>
        </p:nvSpPr>
        <p:spPr bwMode="auto">
          <a:xfrm flipH="1" flipV="1">
            <a:off x="3988816" y="5364658"/>
            <a:ext cx="736600" cy="301625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8446" name="Oval 12">
            <a:extLst>
              <a:ext uri="{FF2B5EF4-FFF2-40B4-BE49-F238E27FC236}">
                <a16:creationId xmlns:a16="http://schemas.microsoft.com/office/drawing/2014/main" id="{D9056CB1-FE91-47C8-ADE0-73BA003A3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454" y="5013821"/>
            <a:ext cx="681037" cy="376237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aseline="0">
                <a:solidFill>
                  <a:schemeClr val="tx1"/>
                </a:solidFill>
                <a:latin typeface="Trebuchet MS" panose="020B0603020202020204" pitchFamily="34" charset="0"/>
              </a:rPr>
              <a:t>m-1</a:t>
            </a:r>
          </a:p>
        </p:txBody>
      </p:sp>
      <p:sp>
        <p:nvSpPr>
          <p:cNvPr id="18447" name="Line 13">
            <a:extLst>
              <a:ext uri="{FF2B5EF4-FFF2-40B4-BE49-F238E27FC236}">
                <a16:creationId xmlns:a16="http://schemas.microsoft.com/office/drawing/2014/main" id="{B08DA1A8-7BDE-494C-B051-B51E3D75A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5591" y="5158283"/>
            <a:ext cx="452438" cy="0"/>
          </a:xfrm>
          <a:prstGeom prst="line">
            <a:avLst/>
          </a:prstGeom>
          <a:noFill/>
          <a:ln w="38100">
            <a:solidFill>
              <a:srgbClr val="007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8" name="Text Box 14">
            <a:extLst>
              <a:ext uri="{FF2B5EF4-FFF2-40B4-BE49-F238E27FC236}">
                <a16:creationId xmlns:a16="http://schemas.microsoft.com/office/drawing/2014/main" id="{846DF5A6-3500-4CA9-9104-919A1E4F1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16" y="4366121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14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8449" name="Text Box 15">
            <a:extLst>
              <a:ext uri="{FF2B5EF4-FFF2-40B4-BE49-F238E27FC236}">
                <a16:creationId xmlns:a16="http://schemas.microsoft.com/office/drawing/2014/main" id="{B84837D4-6D0A-4082-9CEF-731A568E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191" y="4366121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14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8450" name="Text Box 16">
            <a:extLst>
              <a:ext uri="{FF2B5EF4-FFF2-40B4-BE49-F238E27FC236}">
                <a16:creationId xmlns:a16="http://schemas.microsoft.com/office/drawing/2014/main" id="{109ACFA4-FA73-4C5D-BD86-A6A2B5723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429" y="4366121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14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8451" name="Text Box 17">
            <a:extLst>
              <a:ext uri="{FF2B5EF4-FFF2-40B4-BE49-F238E27FC236}">
                <a16:creationId xmlns:a16="http://schemas.microsoft.com/office/drawing/2014/main" id="{E9C940FC-A3B3-4658-8EEE-7D51844E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029" y="4366121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14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18452" name="AutoShape 18">
            <a:extLst>
              <a:ext uri="{FF2B5EF4-FFF2-40B4-BE49-F238E27FC236}">
                <a16:creationId xmlns:a16="http://schemas.microsoft.com/office/drawing/2014/main" id="{DE6805D0-B54D-4FAF-BF2F-1D878F206CA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005904" y="4753471"/>
            <a:ext cx="1587" cy="1271587"/>
          </a:xfrm>
          <a:prstGeom prst="curvedConnector3">
            <a:avLst>
              <a:gd name="adj1" fmla="val 23099991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9">
            <a:extLst>
              <a:ext uri="{FF2B5EF4-FFF2-40B4-BE49-F238E27FC236}">
                <a16:creationId xmlns:a16="http://schemas.microsoft.com/office/drawing/2014/main" id="{E042097E-7853-4DB0-89C0-60305F3F648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278285" y="4752677"/>
            <a:ext cx="1587" cy="1273175"/>
          </a:xfrm>
          <a:prstGeom prst="curvedConnector3">
            <a:avLst>
              <a:gd name="adj1" fmla="val 23099991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4" name="Freeform 20">
            <a:extLst>
              <a:ext uri="{FF2B5EF4-FFF2-40B4-BE49-F238E27FC236}">
                <a16:creationId xmlns:a16="http://schemas.microsoft.com/office/drawing/2014/main" id="{6E3E48B6-F1AD-4202-A8E1-93959F6131D4}"/>
              </a:ext>
            </a:extLst>
          </p:cNvPr>
          <p:cNvSpPr>
            <a:spLocks/>
          </p:cNvSpPr>
          <p:nvPr/>
        </p:nvSpPr>
        <p:spPr bwMode="auto">
          <a:xfrm flipV="1">
            <a:off x="2915666" y="5375771"/>
            <a:ext cx="738188" cy="303212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8455" name="Text Box 21">
            <a:extLst>
              <a:ext uri="{FF2B5EF4-FFF2-40B4-BE49-F238E27FC236}">
                <a16:creationId xmlns:a16="http://schemas.microsoft.com/office/drawing/2014/main" id="{BD35E501-4AB1-4529-82CA-B91678D2D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79" y="5766296"/>
            <a:ext cx="738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(</a:t>
            </a:r>
            <a:r>
              <a:rPr lang="en-US" altLang="id-ID" sz="1400" baseline="0">
                <a:solidFill>
                  <a:schemeClr val="tx1"/>
                </a:solidFill>
              </a:rPr>
              <a:t>m</a:t>
            </a:r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-1)m</a:t>
            </a:r>
            <a:endParaRPr lang="en-US" altLang="id-ID" sz="14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456" name="Text Box 22">
            <a:extLst>
              <a:ext uri="{FF2B5EF4-FFF2-40B4-BE49-F238E27FC236}">
                <a16:creationId xmlns:a16="http://schemas.microsoft.com/office/drawing/2014/main" id="{6E36CB63-94A1-4361-87BF-EDB455861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54" y="5799633"/>
            <a:ext cx="287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14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457" name="Oval 24">
            <a:extLst>
              <a:ext uri="{FF2B5EF4-FFF2-40B4-BE49-F238E27FC236}">
                <a16:creationId xmlns:a16="http://schemas.microsoft.com/office/drawing/2014/main" id="{7619F90B-5DC5-40DC-BC26-A07A500D9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016" y="4940796"/>
            <a:ext cx="536575" cy="363537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aseline="0">
                <a:solidFill>
                  <a:schemeClr val="tx1"/>
                </a:solidFill>
                <a:latin typeface="Trebuchet MS" panose="020B0603020202020204" pitchFamily="34" charset="0"/>
              </a:rPr>
              <a:t>m</a:t>
            </a:r>
          </a:p>
        </p:txBody>
      </p:sp>
      <p:cxnSp>
        <p:nvCxnSpPr>
          <p:cNvPr id="18458" name="AutoShape 25">
            <a:extLst>
              <a:ext uri="{FF2B5EF4-FFF2-40B4-BE49-F238E27FC236}">
                <a16:creationId xmlns:a16="http://schemas.microsoft.com/office/drawing/2014/main" id="{5E6EC25B-5149-4760-9D13-7B4572CA31B3}"/>
              </a:ext>
            </a:extLst>
          </p:cNvPr>
          <p:cNvCxnSpPr>
            <a:cxnSpLocks noChangeShapeType="1"/>
            <a:stCxn id="18446" idx="0"/>
            <a:endCxn id="18457" idx="0"/>
          </p:cNvCxnSpPr>
          <p:nvPr/>
        </p:nvCxnSpPr>
        <p:spPr bwMode="auto">
          <a:xfrm rot="16200000">
            <a:off x="5193729" y="4477246"/>
            <a:ext cx="73025" cy="1000125"/>
          </a:xfrm>
          <a:prstGeom prst="curvedConnector3">
            <a:avLst>
              <a:gd name="adj1" fmla="val 400000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Text Box 26">
            <a:extLst>
              <a:ext uri="{FF2B5EF4-FFF2-40B4-BE49-F238E27FC236}">
                <a16:creationId xmlns:a16="http://schemas.microsoft.com/office/drawing/2014/main" id="{AE8478D0-27BA-4AF3-A4A7-4FCAF97AA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404" y="4293096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14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8460" name="Text Box 27">
            <a:extLst>
              <a:ext uri="{FF2B5EF4-FFF2-40B4-BE49-F238E27FC236}">
                <a16:creationId xmlns:a16="http://schemas.microsoft.com/office/drawing/2014/main" id="{C3955F15-B5C4-491C-BADC-12DABA06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229" y="4293096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14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8461" name="Text Box 28">
            <a:extLst>
              <a:ext uri="{FF2B5EF4-FFF2-40B4-BE49-F238E27FC236}">
                <a16:creationId xmlns:a16="http://schemas.microsoft.com/office/drawing/2014/main" id="{25CDEB14-AD9A-400C-AE40-7B59CDAA0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379" y="5709146"/>
            <a:ext cx="43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</a:rPr>
              <a:t>m</a:t>
            </a:r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14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462" name="Text Box 29">
            <a:extLst>
              <a:ext uri="{FF2B5EF4-FFF2-40B4-BE49-F238E27FC236}">
                <a16:creationId xmlns:a16="http://schemas.microsoft.com/office/drawing/2014/main" id="{43A24737-F9D7-4985-8A2B-2EBBBAF6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391" y="5780583"/>
            <a:ext cx="376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2m</a:t>
            </a:r>
            <a:endParaRPr lang="en-US" altLang="id-ID" sz="14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463" name="Text Box 30">
            <a:extLst>
              <a:ext uri="{FF2B5EF4-FFF2-40B4-BE49-F238E27FC236}">
                <a16:creationId xmlns:a16="http://schemas.microsoft.com/office/drawing/2014/main" id="{7BC0B2C7-29CF-417C-BDF7-7ED38AA02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41" y="5780583"/>
            <a:ext cx="376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3m</a:t>
            </a:r>
            <a:endParaRPr lang="en-US" altLang="id-ID" sz="14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464" name="Oval 31">
            <a:extLst>
              <a:ext uri="{FF2B5EF4-FFF2-40B4-BE49-F238E27FC236}">
                <a16:creationId xmlns:a16="http://schemas.microsoft.com/office/drawing/2014/main" id="{AF5F46C6-A861-4459-BC03-006EAE01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141" y="4940796"/>
            <a:ext cx="682625" cy="363537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aseline="0">
                <a:solidFill>
                  <a:schemeClr val="tx1"/>
                </a:solidFill>
                <a:latin typeface="Trebuchet MS" panose="020B0603020202020204" pitchFamily="34" charset="0"/>
              </a:rPr>
              <a:t>m+1</a:t>
            </a:r>
          </a:p>
        </p:txBody>
      </p:sp>
      <p:cxnSp>
        <p:nvCxnSpPr>
          <p:cNvPr id="18465" name="AutoShape 32">
            <a:extLst>
              <a:ext uri="{FF2B5EF4-FFF2-40B4-BE49-F238E27FC236}">
                <a16:creationId xmlns:a16="http://schemas.microsoft.com/office/drawing/2014/main" id="{3C11B275-D556-4BE5-93BE-A36160A67A93}"/>
              </a:ext>
            </a:extLst>
          </p:cNvPr>
          <p:cNvCxnSpPr>
            <a:cxnSpLocks noChangeShapeType="1"/>
            <a:stCxn id="18446" idx="4"/>
            <a:endCxn id="18457" idx="4"/>
          </p:cNvCxnSpPr>
          <p:nvPr/>
        </p:nvCxnSpPr>
        <p:spPr bwMode="auto">
          <a:xfrm rot="5400000" flipH="1" flipV="1">
            <a:off x="5187775" y="4847530"/>
            <a:ext cx="85725" cy="999331"/>
          </a:xfrm>
          <a:prstGeom prst="curvedConnector3">
            <a:avLst>
              <a:gd name="adj1" fmla="val -320000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6" name="Freeform 33">
            <a:extLst>
              <a:ext uri="{FF2B5EF4-FFF2-40B4-BE49-F238E27FC236}">
                <a16:creationId xmlns:a16="http://schemas.microsoft.com/office/drawing/2014/main" id="{2655388C-D536-4D40-B748-A3B917E13701}"/>
              </a:ext>
            </a:extLst>
          </p:cNvPr>
          <p:cNvSpPr>
            <a:spLocks/>
          </p:cNvSpPr>
          <p:nvPr/>
        </p:nvSpPr>
        <p:spPr bwMode="auto">
          <a:xfrm>
            <a:off x="7003479" y="4639171"/>
            <a:ext cx="736600" cy="301625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8467" name="Text Box 34">
            <a:extLst>
              <a:ext uri="{FF2B5EF4-FFF2-40B4-BE49-F238E27FC236}">
                <a16:creationId xmlns:a16="http://schemas.microsoft.com/office/drawing/2014/main" id="{A2DC9842-AD79-4D51-9C46-C82EB8D9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6729" y="4293096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14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8468" name="Freeform 35">
            <a:extLst>
              <a:ext uri="{FF2B5EF4-FFF2-40B4-BE49-F238E27FC236}">
                <a16:creationId xmlns:a16="http://schemas.microsoft.com/office/drawing/2014/main" id="{8C20692D-70CD-4614-BC0F-F392E4F911E0}"/>
              </a:ext>
            </a:extLst>
          </p:cNvPr>
          <p:cNvSpPr>
            <a:spLocks/>
          </p:cNvSpPr>
          <p:nvPr/>
        </p:nvSpPr>
        <p:spPr bwMode="auto">
          <a:xfrm flipV="1">
            <a:off x="7003479" y="5304333"/>
            <a:ext cx="736600" cy="301625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cxnSp>
        <p:nvCxnSpPr>
          <p:cNvPr id="18469" name="AutoShape 36">
            <a:extLst>
              <a:ext uri="{FF2B5EF4-FFF2-40B4-BE49-F238E27FC236}">
                <a16:creationId xmlns:a16="http://schemas.microsoft.com/office/drawing/2014/main" id="{AB14E34A-6D14-4020-A991-66194725DD9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6366098" y="4303414"/>
            <a:ext cx="1588" cy="1273175"/>
          </a:xfrm>
          <a:prstGeom prst="curvedConnector3">
            <a:avLst>
              <a:gd name="adj1" fmla="val -2440000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0" name="AutoShape 37">
            <a:extLst>
              <a:ext uri="{FF2B5EF4-FFF2-40B4-BE49-F238E27FC236}">
                <a16:creationId xmlns:a16="http://schemas.microsoft.com/office/drawing/2014/main" id="{B485C607-23C1-44DF-9657-6D44D305AF2B}"/>
              </a:ext>
            </a:extLst>
          </p:cNvPr>
          <p:cNvCxnSpPr>
            <a:cxnSpLocks noChangeShapeType="1"/>
            <a:stCxn id="18457" idx="4"/>
            <a:endCxn id="18464" idx="4"/>
          </p:cNvCxnSpPr>
          <p:nvPr/>
        </p:nvCxnSpPr>
        <p:spPr bwMode="auto">
          <a:xfrm rot="16200000" flipH="1">
            <a:off x="6330379" y="4704258"/>
            <a:ext cx="12700" cy="1200150"/>
          </a:xfrm>
          <a:prstGeom prst="curvedConnector3">
            <a:avLst>
              <a:gd name="adj1" fmla="val 2640000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1" name="Text Box 38">
            <a:extLst>
              <a:ext uri="{FF2B5EF4-FFF2-40B4-BE49-F238E27FC236}">
                <a16:creationId xmlns:a16="http://schemas.microsoft.com/office/drawing/2014/main" id="{10ACEAE0-AE6C-4E6D-9133-6557A5191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916" y="5755183"/>
            <a:ext cx="43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</a:rPr>
              <a:t>m</a:t>
            </a:r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14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472" name="Text Box 39">
            <a:extLst>
              <a:ext uri="{FF2B5EF4-FFF2-40B4-BE49-F238E27FC236}">
                <a16:creationId xmlns:a16="http://schemas.microsoft.com/office/drawing/2014/main" id="{6C841873-46D7-45A1-B398-E5C3BEEE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766" y="5780583"/>
            <a:ext cx="43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</a:rPr>
              <a:t>m</a:t>
            </a:r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14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473" name="Freeform 41">
            <a:extLst>
              <a:ext uri="{FF2B5EF4-FFF2-40B4-BE49-F238E27FC236}">
                <a16:creationId xmlns:a16="http://schemas.microsoft.com/office/drawing/2014/main" id="{9C10CC2A-97EA-4180-9B43-4DD42B9DEF07}"/>
              </a:ext>
            </a:extLst>
          </p:cNvPr>
          <p:cNvSpPr>
            <a:spLocks/>
          </p:cNvSpPr>
          <p:nvPr/>
        </p:nvSpPr>
        <p:spPr bwMode="auto">
          <a:xfrm flipH="1">
            <a:off x="8025829" y="4639171"/>
            <a:ext cx="736600" cy="301625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8474" name="Freeform 42">
            <a:extLst>
              <a:ext uri="{FF2B5EF4-FFF2-40B4-BE49-F238E27FC236}">
                <a16:creationId xmlns:a16="http://schemas.microsoft.com/office/drawing/2014/main" id="{4DE57B19-AE88-4A5D-A5E0-D96AF6658F7D}"/>
              </a:ext>
            </a:extLst>
          </p:cNvPr>
          <p:cNvSpPr>
            <a:spLocks/>
          </p:cNvSpPr>
          <p:nvPr/>
        </p:nvSpPr>
        <p:spPr bwMode="auto">
          <a:xfrm flipH="1" flipV="1">
            <a:off x="8025829" y="5291633"/>
            <a:ext cx="736600" cy="301625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solidFill>
                <a:schemeClr val="tx1"/>
              </a:solidFill>
            </a:endParaRPr>
          </a:p>
        </p:txBody>
      </p:sp>
      <p:sp>
        <p:nvSpPr>
          <p:cNvPr id="18475" name="Oval 43">
            <a:extLst>
              <a:ext uri="{FF2B5EF4-FFF2-40B4-BE49-F238E27FC236}">
                <a16:creationId xmlns:a16="http://schemas.microsoft.com/office/drawing/2014/main" id="{13CACB8C-B093-418E-9C2C-C153CE7A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7466" y="4940796"/>
            <a:ext cx="681038" cy="376237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aseline="0">
                <a:solidFill>
                  <a:schemeClr val="tx1"/>
                </a:solidFill>
                <a:latin typeface="Trebuchet MS" panose="020B0603020202020204" pitchFamily="34" charset="0"/>
              </a:rPr>
              <a:t>N</a:t>
            </a:r>
          </a:p>
        </p:txBody>
      </p:sp>
      <p:sp>
        <p:nvSpPr>
          <p:cNvPr id="18476" name="Line 44">
            <a:extLst>
              <a:ext uri="{FF2B5EF4-FFF2-40B4-BE49-F238E27FC236}">
                <a16:creationId xmlns:a16="http://schemas.microsoft.com/office/drawing/2014/main" id="{2BD39764-900B-474B-9867-1ED0A1D7C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2604" y="5085258"/>
            <a:ext cx="452437" cy="0"/>
          </a:xfrm>
          <a:prstGeom prst="line">
            <a:avLst/>
          </a:prstGeom>
          <a:noFill/>
          <a:ln w="38100">
            <a:solidFill>
              <a:srgbClr val="007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77" name="Text Box 45">
            <a:extLst>
              <a:ext uri="{FF2B5EF4-FFF2-40B4-BE49-F238E27FC236}">
                <a16:creationId xmlns:a16="http://schemas.microsoft.com/office/drawing/2014/main" id="{5B359250-854C-4891-9257-6B5E1410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041" y="4293096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1400" baseline="-250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8478" name="Text Box 46">
            <a:extLst>
              <a:ext uri="{FF2B5EF4-FFF2-40B4-BE49-F238E27FC236}">
                <a16:creationId xmlns:a16="http://schemas.microsoft.com/office/drawing/2014/main" id="{BB6D60C3-F854-4561-9EA8-2FF0B2C1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316" y="5693271"/>
            <a:ext cx="43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aseline="0">
                <a:solidFill>
                  <a:schemeClr val="tx1"/>
                </a:solidFill>
              </a:rPr>
              <a:t>m</a:t>
            </a:r>
            <a:r>
              <a:rPr lang="en-US" altLang="id-ID" sz="1400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1400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2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>
            <a:extLst>
              <a:ext uri="{FF2B5EF4-FFF2-40B4-BE49-F238E27FC236}">
                <a16:creationId xmlns:a16="http://schemas.microsoft.com/office/drawing/2014/main" id="{E3E1C5AA-53EF-44EB-9CD3-19490BF3A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Sistem Antrian M/M/m/N (2)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A43E3A88-5110-4E32-AFB5-CC17E699B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0"/>
            <a:ext cx="8534400" cy="2743200"/>
          </a:xfrm>
        </p:spPr>
        <p:txBody>
          <a:bodyPr/>
          <a:lstStyle/>
          <a:p>
            <a:r>
              <a:rPr lang="en-US" altLang="id-ID"/>
              <a:t>Bila kita menghitung P</a:t>
            </a:r>
            <a:r>
              <a:rPr lang="en-US" altLang="id-ID" baseline="-25000"/>
              <a:t>0</a:t>
            </a:r>
            <a:r>
              <a:rPr lang="en-US" altLang="id-ID"/>
              <a:t> menggunakan kondisi </a:t>
            </a:r>
            <a:r>
              <a:rPr lang="en-US" altLang="id-ID">
                <a:sym typeface="Symbol" panose="05050102010706020507" pitchFamily="18" charset="2"/>
              </a:rPr>
              <a:t></a:t>
            </a:r>
            <a:r>
              <a:rPr lang="en-US" altLang="id-ID" baseline="-25000">
                <a:sym typeface="Symbol" panose="05050102010706020507" pitchFamily="18" charset="2"/>
              </a:rPr>
              <a:t>k=0</a:t>
            </a:r>
            <a:r>
              <a:rPr lang="en-US" altLang="id-ID">
                <a:sym typeface="Symbol" panose="05050102010706020507" pitchFamily="18" charset="2"/>
              </a:rPr>
              <a:t>P</a:t>
            </a:r>
            <a:r>
              <a:rPr lang="en-US" altLang="id-ID" baseline="-25000">
                <a:sym typeface="Symbol" panose="05050102010706020507" pitchFamily="18" charset="2"/>
              </a:rPr>
              <a:t>k</a:t>
            </a:r>
            <a:r>
              <a:rPr lang="en-US" altLang="id-ID">
                <a:sym typeface="Symbol" panose="05050102010706020507" pitchFamily="18" charset="2"/>
              </a:rPr>
              <a:t>=1, maka kita peroleh :</a:t>
            </a:r>
            <a:endParaRPr lang="en-US" altLang="id-ID" baseline="-25000"/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C3A49BEE-323D-41DD-B7F7-F6BDC48B5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59796"/>
              </p:ext>
            </p:extLst>
          </p:nvPr>
        </p:nvGraphicFramePr>
        <p:xfrm>
          <a:off x="872102" y="1633160"/>
          <a:ext cx="2043714" cy="217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977900" imgH="1041400" progId="Equation.3">
                  <p:embed/>
                </p:oleObj>
              </mc:Choice>
              <mc:Fallback>
                <p:oleObj name="Equation" r:id="rId3" imgW="977900" imgH="1041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102" y="1633160"/>
                        <a:ext cx="2043714" cy="2176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5">
            <a:extLst>
              <a:ext uri="{FF2B5EF4-FFF2-40B4-BE49-F238E27FC236}">
                <a16:creationId xmlns:a16="http://schemas.microsoft.com/office/drawing/2014/main" id="{62DEE3ED-B19E-457D-AEFA-851EABFE2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589" y="1811311"/>
            <a:ext cx="240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aseline="0" dirty="0" err="1"/>
              <a:t>Untuk</a:t>
            </a:r>
            <a:r>
              <a:rPr lang="en-US" altLang="id-ID" baseline="0" dirty="0"/>
              <a:t> 0 </a:t>
            </a:r>
            <a:r>
              <a:rPr lang="en-US" altLang="id-ID" baseline="0" dirty="0">
                <a:sym typeface="Symbol" panose="05050102010706020507" pitchFamily="18" charset="2"/>
              </a:rPr>
              <a:t></a:t>
            </a:r>
            <a:r>
              <a:rPr lang="en-US" altLang="id-ID" baseline="0" dirty="0"/>
              <a:t> k &lt; m </a:t>
            </a:r>
          </a:p>
        </p:txBody>
      </p:sp>
      <p:sp>
        <p:nvSpPr>
          <p:cNvPr id="6153" name="Text Box 6">
            <a:extLst>
              <a:ext uri="{FF2B5EF4-FFF2-40B4-BE49-F238E27FC236}">
                <a16:creationId xmlns:a16="http://schemas.microsoft.com/office/drawing/2014/main" id="{E2EA913D-0D17-4358-9974-A385D0E3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745" y="3048000"/>
            <a:ext cx="244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aseline="0" dirty="0" err="1"/>
              <a:t>Untuk</a:t>
            </a:r>
            <a:r>
              <a:rPr lang="en-US" altLang="id-ID" baseline="0" dirty="0"/>
              <a:t> m </a:t>
            </a:r>
            <a:r>
              <a:rPr lang="en-US" altLang="id-ID" baseline="0" dirty="0">
                <a:sym typeface="Symbol" panose="05050102010706020507" pitchFamily="18" charset="2"/>
              </a:rPr>
              <a:t></a:t>
            </a:r>
            <a:r>
              <a:rPr lang="en-US" altLang="id-ID" baseline="0" dirty="0"/>
              <a:t> k </a:t>
            </a:r>
            <a:r>
              <a:rPr lang="en-US" altLang="id-ID" baseline="0" dirty="0">
                <a:sym typeface="Symbol" panose="05050102010706020507" pitchFamily="18" charset="2"/>
              </a:rPr>
              <a:t></a:t>
            </a:r>
            <a:r>
              <a:rPr lang="en-US" altLang="id-ID" baseline="0" dirty="0"/>
              <a:t> N </a:t>
            </a:r>
          </a:p>
        </p:txBody>
      </p:sp>
      <p:graphicFrame>
        <p:nvGraphicFramePr>
          <p:cNvPr id="6147" name="Object 7">
            <a:extLst>
              <a:ext uri="{FF2B5EF4-FFF2-40B4-BE49-F238E27FC236}">
                <a16:creationId xmlns:a16="http://schemas.microsoft.com/office/drawing/2014/main" id="{0948050B-EF34-46A4-85B2-B80E2E881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4800600"/>
          <a:ext cx="4713287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1968500" imgH="635000" progId="Equation.3">
                  <p:embed/>
                </p:oleObj>
              </mc:Choice>
              <mc:Fallback>
                <p:oleObj name="Equation" r:id="rId5" imgW="1968500" imgH="635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800600"/>
                        <a:ext cx="4713287" cy="152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8">
            <a:extLst>
              <a:ext uri="{FF2B5EF4-FFF2-40B4-BE49-F238E27FC236}">
                <a16:creationId xmlns:a16="http://schemas.microsoft.com/office/drawing/2014/main" id="{46B33D03-0785-4613-9A83-DAA988E1C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23" y="5332412"/>
            <a:ext cx="271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aseline="0" dirty="0" err="1"/>
              <a:t>Dimana</a:t>
            </a:r>
            <a:r>
              <a:rPr lang="en-US" altLang="id-ID" baseline="0" dirty="0"/>
              <a:t> </a:t>
            </a:r>
            <a:r>
              <a:rPr lang="en-US" altLang="id-ID" baseline="0" dirty="0">
                <a:latin typeface="Symbol" panose="05050102010706020507" pitchFamily="18" charset="2"/>
              </a:rPr>
              <a:t>r</a:t>
            </a:r>
            <a:r>
              <a:rPr lang="en-US" altLang="id-ID" baseline="0" dirty="0"/>
              <a:t> = </a:t>
            </a:r>
            <a:r>
              <a:rPr lang="en-US" altLang="id-ID" baseline="0" dirty="0">
                <a:latin typeface="Symbol" panose="05050102010706020507" pitchFamily="18" charset="2"/>
              </a:rPr>
              <a:t>l</a:t>
            </a:r>
            <a:r>
              <a:rPr lang="en-US" altLang="id-ID" baseline="0" dirty="0"/>
              <a:t>/(m</a:t>
            </a:r>
            <a:r>
              <a:rPr lang="en-US" altLang="id-ID" baseline="0" dirty="0">
                <a:latin typeface="Symbol" panose="05050102010706020507" pitchFamily="18" charset="2"/>
              </a:rPr>
              <a:t>m</a:t>
            </a:r>
            <a:r>
              <a:rPr lang="en-US" altLang="id-ID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91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>
            <a:extLst>
              <a:ext uri="{FF2B5EF4-FFF2-40B4-BE49-F238E27FC236}">
                <a16:creationId xmlns:a16="http://schemas.microsoft.com/office/drawing/2014/main" id="{3C5B5B50-35F7-435C-9741-D2D2C953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95990"/>
            <a:ext cx="8534400" cy="838200"/>
          </a:xfrm>
        </p:spPr>
        <p:txBody>
          <a:bodyPr/>
          <a:lstStyle/>
          <a:p>
            <a:r>
              <a:rPr lang="en-US" altLang="id-ID" dirty="0" err="1"/>
              <a:t>Sistem</a:t>
            </a:r>
            <a:r>
              <a:rPr lang="en-US" altLang="id-ID" dirty="0"/>
              <a:t> </a:t>
            </a:r>
            <a:r>
              <a:rPr lang="en-US" altLang="id-ID" dirty="0" err="1"/>
              <a:t>Antrian</a:t>
            </a:r>
            <a:r>
              <a:rPr lang="en-US" altLang="id-ID" dirty="0"/>
              <a:t> M/M/m/N (3)</a:t>
            </a:r>
          </a:p>
        </p:txBody>
      </p:sp>
      <p:sp>
        <p:nvSpPr>
          <p:cNvPr id="7176" name="Rectangle 3">
            <a:extLst>
              <a:ext uri="{FF2B5EF4-FFF2-40B4-BE49-F238E27FC236}">
                <a16:creationId xmlns:a16="http://schemas.microsoft.com/office/drawing/2014/main" id="{C0211CEB-46C9-4711-9DFB-4A89B4E2F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56792"/>
            <a:ext cx="8534400" cy="4691608"/>
          </a:xfrm>
        </p:spPr>
        <p:txBody>
          <a:bodyPr/>
          <a:lstStyle/>
          <a:p>
            <a:r>
              <a:rPr lang="en-US" altLang="id-ID" sz="2000" dirty="0" err="1"/>
              <a:t>Jumlah</a:t>
            </a:r>
            <a:r>
              <a:rPr lang="en-US" altLang="id-ID" sz="2000" dirty="0"/>
              <a:t> rata-rata </a:t>
            </a:r>
            <a:r>
              <a:rPr lang="en-US" altLang="id-ID" sz="2000" dirty="0" err="1"/>
              <a:t>panggilan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menunggu</a:t>
            </a:r>
            <a:r>
              <a:rPr lang="en-US" altLang="id-ID" sz="2000" dirty="0"/>
              <a:t> di </a:t>
            </a:r>
            <a:r>
              <a:rPr lang="en-US" altLang="id-ID" sz="2000" dirty="0" err="1"/>
              <a:t>dalam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antrian</a:t>
            </a:r>
            <a:r>
              <a:rPr lang="en-US" altLang="id-ID" sz="2000" dirty="0"/>
              <a:t> (</a:t>
            </a:r>
            <a:r>
              <a:rPr lang="en-US" altLang="id-ID" sz="2000" dirty="0" err="1"/>
              <a:t>belum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dilayani</a:t>
            </a:r>
            <a:r>
              <a:rPr lang="en-US" altLang="id-ID" sz="2000" dirty="0"/>
              <a:t>)</a:t>
            </a:r>
          </a:p>
          <a:p>
            <a:endParaRPr lang="en-US" altLang="id-ID" sz="2000" dirty="0"/>
          </a:p>
          <a:p>
            <a:endParaRPr lang="en-US" altLang="id-ID" sz="2000" dirty="0"/>
          </a:p>
          <a:p>
            <a:endParaRPr lang="en-US" altLang="id-ID" sz="2000" dirty="0"/>
          </a:p>
          <a:p>
            <a:r>
              <a:rPr lang="en-US" altLang="id-ID" sz="2000" dirty="0"/>
              <a:t>Karena </a:t>
            </a:r>
            <a:r>
              <a:rPr lang="en-US" altLang="id-ID" sz="2000" dirty="0" err="1"/>
              <a:t>beberapa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panggilan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diblok</a:t>
            </a:r>
            <a:r>
              <a:rPr lang="en-US" altLang="id-ID" sz="2000" dirty="0"/>
              <a:t> (loss) </a:t>
            </a:r>
            <a:r>
              <a:rPr lang="en-US" altLang="id-ID" sz="2000" dirty="0" err="1"/>
              <a:t>maka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kita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menghitung</a:t>
            </a:r>
            <a:r>
              <a:rPr lang="en-US" altLang="id-ID" sz="2000" dirty="0"/>
              <a:t> effective (equivalent) arrival </a:t>
            </a:r>
            <a:r>
              <a:rPr lang="en-US" altLang="id-ID" sz="2000" dirty="0" err="1"/>
              <a:t>rate,</a:t>
            </a:r>
            <a:r>
              <a:rPr lang="en-US" altLang="id-ID" sz="2000" dirty="0" err="1">
                <a:latin typeface="Symbol" panose="05050102010706020507" pitchFamily="18" charset="2"/>
              </a:rPr>
              <a:t>l</a:t>
            </a:r>
            <a:r>
              <a:rPr lang="en-US" altLang="id-ID" sz="2000" baseline="-25000" dirty="0" err="1"/>
              <a:t>e</a:t>
            </a:r>
            <a:r>
              <a:rPr lang="en-US" altLang="id-ID" sz="2000" dirty="0" err="1"/>
              <a:t>,sebagai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berikut</a:t>
            </a:r>
            <a:r>
              <a:rPr lang="en-US" altLang="id-ID" sz="2000" dirty="0"/>
              <a:t> (</a:t>
            </a:r>
            <a:r>
              <a:rPr lang="en-US" altLang="id-ID" sz="2000" dirty="0" err="1"/>
              <a:t>ingat</a:t>
            </a:r>
            <a:r>
              <a:rPr lang="en-US" altLang="id-ID" sz="2000" dirty="0"/>
              <a:t> </a:t>
            </a:r>
            <a:r>
              <a:rPr lang="en-US" altLang="id-ID" sz="2000" dirty="0">
                <a:latin typeface="Symbol" panose="05050102010706020507" pitchFamily="18" charset="2"/>
              </a:rPr>
              <a:t>l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adalah</a:t>
            </a:r>
            <a:r>
              <a:rPr lang="en-US" altLang="id-ID" sz="2000" dirty="0"/>
              <a:t> </a:t>
            </a:r>
            <a:r>
              <a:rPr lang="en-US" altLang="id-ID" sz="2000" i="1" dirty="0"/>
              <a:t>actual </a:t>
            </a:r>
            <a:r>
              <a:rPr lang="en-US" altLang="id-ID" sz="2000" i="1" dirty="0" err="1"/>
              <a:t>arival</a:t>
            </a:r>
            <a:r>
              <a:rPr lang="en-US" altLang="id-ID" sz="2000" i="1" dirty="0"/>
              <a:t> rate </a:t>
            </a:r>
            <a:r>
              <a:rPr lang="en-US" altLang="id-ID" sz="2000" dirty="0"/>
              <a:t>):</a:t>
            </a:r>
          </a:p>
          <a:p>
            <a:endParaRPr lang="en-US" altLang="id-ID" sz="2000" dirty="0"/>
          </a:p>
          <a:p>
            <a:endParaRPr lang="en-US" altLang="id-ID" sz="2000" dirty="0"/>
          </a:p>
          <a:p>
            <a:r>
              <a:rPr lang="en-US" altLang="id-ID" sz="2000" dirty="0" err="1"/>
              <a:t>Jumlah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panggilan</a:t>
            </a:r>
            <a:r>
              <a:rPr lang="en-US" altLang="id-ID" sz="2000" dirty="0"/>
              <a:t> rata-rata di </a:t>
            </a:r>
            <a:r>
              <a:rPr lang="en-US" altLang="id-ID" sz="2000" dirty="0" err="1"/>
              <a:t>dalam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sistem,E</a:t>
            </a:r>
            <a:r>
              <a:rPr lang="en-US" altLang="id-ID" sz="2000" dirty="0"/>
              <a:t>(k), </a:t>
            </a:r>
            <a:r>
              <a:rPr lang="en-US" altLang="id-ID" sz="2000" dirty="0" err="1"/>
              <a:t>adalah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sama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jumlah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panggilan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menunggu</a:t>
            </a:r>
            <a:r>
              <a:rPr lang="en-US" altLang="id-ID" sz="2000" dirty="0"/>
              <a:t> di </a:t>
            </a:r>
            <a:r>
              <a:rPr lang="en-US" altLang="id-ID" sz="2000" dirty="0" err="1"/>
              <a:t>dalam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antrian,E</a:t>
            </a:r>
            <a:r>
              <a:rPr lang="en-US" altLang="id-ID" sz="2000" dirty="0"/>
              <a:t>[</a:t>
            </a:r>
            <a:r>
              <a:rPr lang="en-US" altLang="id-ID" sz="2000" dirty="0" err="1"/>
              <a:t>k</a:t>
            </a:r>
            <a:r>
              <a:rPr lang="en-US" altLang="id-ID" sz="2000" baseline="-25000" dirty="0" err="1"/>
              <a:t>q</a:t>
            </a:r>
            <a:r>
              <a:rPr lang="en-US" altLang="id-ID" sz="2000" dirty="0"/>
              <a:t>], </a:t>
            </a:r>
            <a:r>
              <a:rPr lang="en-US" altLang="id-ID" sz="2000" dirty="0" err="1"/>
              <a:t>ditambah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panggilan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sedang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dilayani</a:t>
            </a:r>
            <a:r>
              <a:rPr lang="en-US" altLang="id-ID" sz="2000" dirty="0"/>
              <a:t> :</a:t>
            </a:r>
          </a:p>
          <a:p>
            <a:endParaRPr lang="en-US" altLang="id-ID" sz="2000" dirty="0"/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B5AABAC8-4006-4979-BB39-B338F1301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11780"/>
              </p:ext>
            </p:extLst>
          </p:nvPr>
        </p:nvGraphicFramePr>
        <p:xfrm>
          <a:off x="736801" y="1884090"/>
          <a:ext cx="7467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3162300" imgH="419100" progId="Equation.3">
                  <p:embed/>
                </p:oleObj>
              </mc:Choice>
              <mc:Fallback>
                <p:oleObj name="Equation" r:id="rId3" imgW="3162300" imgH="419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801" y="1884090"/>
                        <a:ext cx="7467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2D3521F2-EA26-41E6-82E8-87ABBF8C8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50416"/>
              </p:ext>
            </p:extLst>
          </p:nvPr>
        </p:nvGraphicFramePr>
        <p:xfrm>
          <a:off x="1835696" y="3642729"/>
          <a:ext cx="4800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1993900" imgH="419100" progId="Equation.3">
                  <p:embed/>
                </p:oleObj>
              </mc:Choice>
              <mc:Fallback>
                <p:oleObj name="Equation" r:id="rId5" imgW="1993900" imgH="4191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642729"/>
                        <a:ext cx="48006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>
            <a:extLst>
              <a:ext uri="{FF2B5EF4-FFF2-40B4-BE49-F238E27FC236}">
                <a16:creationId xmlns:a16="http://schemas.microsoft.com/office/drawing/2014/main" id="{F5A44CBA-AE98-4CCB-A747-B8A863AA0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5449"/>
              </p:ext>
            </p:extLst>
          </p:nvPr>
        </p:nvGraphicFramePr>
        <p:xfrm>
          <a:off x="2438400" y="5451879"/>
          <a:ext cx="4267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2019300" imgH="419100" progId="Equation.3">
                  <p:embed/>
                </p:oleObj>
              </mc:Choice>
              <mc:Fallback>
                <p:oleObj name="Equation" r:id="rId7" imgW="2019300" imgH="4191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51879"/>
                        <a:ext cx="42672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6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>
            <a:extLst>
              <a:ext uri="{FF2B5EF4-FFF2-40B4-BE49-F238E27FC236}">
                <a16:creationId xmlns:a16="http://schemas.microsoft.com/office/drawing/2014/main" id="{DA6DD9BD-CEC2-4BF4-98D8-448FF434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0" y="34352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800" b="1" baseline="0" dirty="0" err="1">
                <a:solidFill>
                  <a:schemeClr val="tx1"/>
                </a:solidFill>
              </a:rPr>
              <a:t>Sistem</a:t>
            </a:r>
            <a:r>
              <a:rPr lang="en-US" altLang="id-ID" sz="2800" b="1" baseline="0" dirty="0">
                <a:solidFill>
                  <a:schemeClr val="tx1"/>
                </a:solidFill>
              </a:rPr>
              <a:t> </a:t>
            </a:r>
            <a:r>
              <a:rPr lang="en-US" altLang="id-ID" sz="2800" b="1" baseline="0" dirty="0" err="1">
                <a:solidFill>
                  <a:schemeClr val="tx1"/>
                </a:solidFill>
              </a:rPr>
              <a:t>Antrian</a:t>
            </a:r>
            <a:r>
              <a:rPr lang="en-US" altLang="id-ID" sz="2800" b="1" baseline="0" dirty="0">
                <a:solidFill>
                  <a:schemeClr val="tx1"/>
                </a:solidFill>
              </a:rPr>
              <a:t> M/M/m/N (4)</a:t>
            </a:r>
          </a:p>
        </p:txBody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355E0B26-75E2-4029-ACC5-95204988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94792"/>
            <a:ext cx="8534400" cy="491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id-ID" sz="2000" baseline="0" dirty="0" err="1">
                <a:solidFill>
                  <a:schemeClr val="tx1"/>
                </a:solidFill>
              </a:rPr>
              <a:t>Waktu</a:t>
            </a:r>
            <a:r>
              <a:rPr lang="en-US" altLang="id-ID" sz="2000" baseline="0" dirty="0">
                <a:solidFill>
                  <a:schemeClr val="tx1"/>
                </a:solidFill>
              </a:rPr>
              <a:t> rata-rata di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dalam</a:t>
            </a:r>
            <a:r>
              <a:rPr lang="en-US" altLang="id-ID" sz="2000" baseline="0" dirty="0">
                <a:solidFill>
                  <a:schemeClr val="tx1"/>
                </a:solidFill>
              </a:rPr>
              <a:t>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antrian</a:t>
            </a:r>
            <a:r>
              <a:rPr lang="en-US" altLang="id-ID" sz="2000" baseline="0" dirty="0">
                <a:solidFill>
                  <a:schemeClr val="tx1"/>
                </a:solidFill>
              </a:rPr>
              <a:t>, E[w] :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id-ID" sz="2000" baseline="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id-ID" sz="2000" baseline="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id-ID" sz="2000" baseline="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id-ID" sz="2000" baseline="0" dirty="0" err="1">
                <a:solidFill>
                  <a:schemeClr val="tx1"/>
                </a:solidFill>
              </a:rPr>
              <a:t>Waktu</a:t>
            </a:r>
            <a:r>
              <a:rPr lang="en-US" altLang="id-ID" sz="2000" baseline="0" dirty="0">
                <a:solidFill>
                  <a:schemeClr val="tx1"/>
                </a:solidFill>
              </a:rPr>
              <a:t> rata-rata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panggilan</a:t>
            </a:r>
            <a:r>
              <a:rPr lang="en-US" altLang="id-ID" sz="2000" baseline="0" dirty="0">
                <a:solidFill>
                  <a:schemeClr val="tx1"/>
                </a:solidFill>
              </a:rPr>
              <a:t>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dalam</a:t>
            </a:r>
            <a:r>
              <a:rPr lang="en-US" altLang="id-ID" sz="2000" baseline="0" dirty="0">
                <a:solidFill>
                  <a:schemeClr val="tx1"/>
                </a:solidFill>
              </a:rPr>
              <a:t>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sistem</a:t>
            </a:r>
            <a:r>
              <a:rPr lang="en-US" altLang="id-ID" sz="2000" baseline="0" dirty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id-ID" sz="2000" baseline="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id-ID" sz="2000" baseline="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id-ID" sz="2000" baseline="0" dirty="0" err="1">
                <a:solidFill>
                  <a:schemeClr val="tx1"/>
                </a:solidFill>
              </a:rPr>
              <a:t>Utilisasi</a:t>
            </a:r>
            <a:r>
              <a:rPr lang="en-US" altLang="id-ID" sz="2000" baseline="0" dirty="0">
                <a:solidFill>
                  <a:schemeClr val="tx1"/>
                </a:solidFill>
              </a:rPr>
              <a:t>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untuk</a:t>
            </a:r>
            <a:r>
              <a:rPr lang="en-US" altLang="id-ID" sz="2000" baseline="0" dirty="0">
                <a:solidFill>
                  <a:schemeClr val="tx1"/>
                </a:solidFill>
              </a:rPr>
              <a:t>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sistem</a:t>
            </a:r>
            <a:r>
              <a:rPr lang="en-US" altLang="id-ID" sz="2000" baseline="0" dirty="0">
                <a:solidFill>
                  <a:schemeClr val="tx1"/>
                </a:solidFill>
              </a:rPr>
              <a:t>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antrian</a:t>
            </a:r>
            <a:r>
              <a:rPr lang="en-US" altLang="id-ID" sz="2000" baseline="0" dirty="0">
                <a:solidFill>
                  <a:schemeClr val="tx1"/>
                </a:solidFill>
              </a:rPr>
              <a:t>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ini</a:t>
            </a:r>
            <a:r>
              <a:rPr lang="en-US" altLang="id-ID" sz="2000" baseline="0" dirty="0">
                <a:solidFill>
                  <a:schemeClr val="tx1"/>
                </a:solidFill>
              </a:rPr>
              <a:t>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adalah</a:t>
            </a:r>
            <a:r>
              <a:rPr lang="en-US" altLang="id-ID" sz="2000" baseline="0" dirty="0">
                <a:solidFill>
                  <a:schemeClr val="tx1"/>
                </a:solidFill>
              </a:rPr>
              <a:t> </a:t>
            </a:r>
            <a:r>
              <a:rPr lang="en-US" altLang="id-ID" sz="2000" baseline="0" dirty="0" err="1">
                <a:solidFill>
                  <a:schemeClr val="tx1"/>
                </a:solidFill>
              </a:rPr>
              <a:t>sbb</a:t>
            </a:r>
            <a:r>
              <a:rPr lang="en-US" altLang="id-ID" sz="2000" baseline="0" dirty="0">
                <a:solidFill>
                  <a:schemeClr val="tx1"/>
                </a:solidFill>
              </a:rPr>
              <a:t> :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id-ID" sz="2000" baseline="0" dirty="0">
              <a:solidFill>
                <a:schemeClr val="tx1"/>
              </a:solidFill>
            </a:endParaRPr>
          </a:p>
        </p:txBody>
      </p:sp>
      <p:graphicFrame>
        <p:nvGraphicFramePr>
          <p:cNvPr id="8194" name="Object 0">
            <a:extLst>
              <a:ext uri="{FF2B5EF4-FFF2-40B4-BE49-F238E27FC236}">
                <a16:creationId xmlns:a16="http://schemas.microsoft.com/office/drawing/2014/main" id="{DF5F6E92-2CDD-459B-B32A-F6396094C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7805"/>
              </p:ext>
            </p:extLst>
          </p:nvPr>
        </p:nvGraphicFramePr>
        <p:xfrm>
          <a:off x="838200" y="1775792"/>
          <a:ext cx="4991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2717800" imgH="622300" progId="Equation.3">
                  <p:embed/>
                </p:oleObj>
              </mc:Choice>
              <mc:Fallback>
                <p:oleObj name="Equation" r:id="rId3" imgW="2717800" imgH="622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75792"/>
                        <a:ext cx="4991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extLst>
              <a:ext uri="{FF2B5EF4-FFF2-40B4-BE49-F238E27FC236}">
                <a16:creationId xmlns:a16="http://schemas.microsoft.com/office/drawing/2014/main" id="{C12208C0-0FEC-47BB-8F65-55F9C966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264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aseline="0" dirty="0">
                <a:solidFill>
                  <a:schemeClr val="tx1"/>
                </a:solidFill>
              </a:rPr>
              <a:t>E[d] = E[w] + (1/</a:t>
            </a:r>
            <a:r>
              <a:rPr lang="en-US" altLang="id-ID" baseline="0" dirty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US" altLang="id-ID" baseline="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8195" name="Object 1">
            <a:extLst>
              <a:ext uri="{FF2B5EF4-FFF2-40B4-BE49-F238E27FC236}">
                <a16:creationId xmlns:a16="http://schemas.microsoft.com/office/drawing/2014/main" id="{7EF41847-7083-4230-B906-1FE6646F8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65042"/>
              </p:ext>
            </p:extLst>
          </p:nvPr>
        </p:nvGraphicFramePr>
        <p:xfrm>
          <a:off x="838200" y="5041280"/>
          <a:ext cx="5334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2247900" imgH="444500" progId="Equation.3">
                  <p:embed/>
                </p:oleObj>
              </mc:Choice>
              <mc:Fallback>
                <p:oleObj name="Equation" r:id="rId5" imgW="22479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41280"/>
                        <a:ext cx="53340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62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53113639-48E8-4F42-A9F3-9C19C89EF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Sistem Antrian M/M/m/N (5)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BFA95CD-F895-42F5-A28F-6E186E2B6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id-ID" dirty="0" err="1"/>
              <a:t>Jika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asumsikan</a:t>
            </a:r>
            <a:r>
              <a:rPr lang="en-US" altLang="id-ID" dirty="0"/>
              <a:t> N=m, </a:t>
            </a:r>
            <a:r>
              <a:rPr lang="en-US" altLang="id-ID" dirty="0" err="1"/>
              <a:t>maka</a:t>
            </a:r>
            <a:r>
              <a:rPr lang="en-US" altLang="id-ID" dirty="0"/>
              <a:t> </a:t>
            </a:r>
            <a:r>
              <a:rPr lang="en-US" altLang="id-ID" dirty="0" err="1"/>
              <a:t>setiap</a:t>
            </a:r>
            <a:r>
              <a:rPr lang="en-US" altLang="id-ID" dirty="0"/>
              <a:t> </a:t>
            </a:r>
            <a:r>
              <a:rPr lang="en-US" altLang="id-ID" dirty="0" err="1"/>
              <a:t>panggilan</a:t>
            </a:r>
            <a:r>
              <a:rPr lang="en-US" altLang="id-ID" dirty="0"/>
              <a:t> yang </a:t>
            </a:r>
            <a:r>
              <a:rPr lang="en-US" altLang="id-ID" dirty="0" err="1"/>
              <a:t>datang</a:t>
            </a:r>
            <a:r>
              <a:rPr lang="en-US" altLang="id-ID" dirty="0"/>
              <a:t> </a:t>
            </a:r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saat</a:t>
            </a:r>
            <a:r>
              <a:rPr lang="en-US" altLang="id-ID" dirty="0"/>
              <a:t> </a:t>
            </a:r>
            <a:r>
              <a:rPr lang="en-US" altLang="id-ID" dirty="0" err="1"/>
              <a:t>seluruh</a:t>
            </a:r>
            <a:r>
              <a:rPr lang="en-US" altLang="id-ID" dirty="0"/>
              <a:t> server </a:t>
            </a:r>
            <a:r>
              <a:rPr lang="en-US" altLang="id-ID" dirty="0" err="1"/>
              <a:t>sibuk</a:t>
            </a:r>
            <a:r>
              <a:rPr lang="en-US" altLang="id-ID" dirty="0"/>
              <a:t>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di-blok</a:t>
            </a:r>
            <a:r>
              <a:rPr lang="en-US" altLang="id-ID" dirty="0"/>
              <a:t> (loss)</a:t>
            </a:r>
          </a:p>
          <a:p>
            <a:pPr lvl="1"/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kondisi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, </a:t>
            </a:r>
            <a:r>
              <a:rPr lang="en-US" altLang="id-ID" dirty="0" err="1"/>
              <a:t>sistem</a:t>
            </a:r>
            <a:r>
              <a:rPr lang="en-US" altLang="id-ID" dirty="0"/>
              <a:t> </a:t>
            </a:r>
            <a:r>
              <a:rPr lang="en-US" altLang="id-ID" dirty="0" err="1"/>
              <a:t>menjadi</a:t>
            </a:r>
            <a:r>
              <a:rPr lang="en-US" altLang="id-ID" dirty="0"/>
              <a:t> </a:t>
            </a:r>
            <a:r>
              <a:rPr lang="en-US" altLang="id-ID" i="1" dirty="0"/>
              <a:t>blocking system</a:t>
            </a:r>
            <a:r>
              <a:rPr lang="en-US" altLang="id-ID" dirty="0"/>
              <a:t> (</a:t>
            </a:r>
            <a:r>
              <a:rPr lang="en-US" altLang="id-ID" dirty="0" err="1"/>
              <a:t>sama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sistem</a:t>
            </a:r>
            <a:r>
              <a:rPr lang="en-US" altLang="id-ID" dirty="0"/>
              <a:t> M/M/m/</a:t>
            </a:r>
            <a:r>
              <a:rPr lang="id-ID" altLang="id-ID" dirty="0"/>
              <a:t>m</a:t>
            </a:r>
            <a:r>
              <a:rPr lang="en-US" altLang="id-ID" dirty="0"/>
              <a:t>)</a:t>
            </a:r>
          </a:p>
          <a:p>
            <a:pPr lvl="1"/>
            <a:r>
              <a:rPr lang="en-US" altLang="id-ID" dirty="0" err="1"/>
              <a:t>Rumus</a:t>
            </a:r>
            <a:r>
              <a:rPr lang="en-US" altLang="id-ID" dirty="0"/>
              <a:t> Erlang B </a:t>
            </a:r>
            <a:r>
              <a:rPr lang="en-US" altLang="id-ID" dirty="0" err="1"/>
              <a:t>merupakan</a:t>
            </a:r>
            <a:r>
              <a:rPr lang="en-US" altLang="id-ID" dirty="0"/>
              <a:t> </a:t>
            </a:r>
            <a:r>
              <a:rPr lang="en-US" altLang="id-ID" dirty="0" err="1"/>
              <a:t>peluang</a:t>
            </a:r>
            <a:r>
              <a:rPr lang="en-US" altLang="id-ID" dirty="0"/>
              <a:t> </a:t>
            </a:r>
            <a:r>
              <a:rPr lang="en-US" altLang="id-ID" dirty="0" err="1"/>
              <a:t>suatu</a:t>
            </a:r>
            <a:r>
              <a:rPr lang="en-US" altLang="id-ID" dirty="0"/>
              <a:t> </a:t>
            </a:r>
            <a:r>
              <a:rPr lang="en-US" altLang="id-ID" dirty="0" err="1"/>
              <a:t>panggilan</a:t>
            </a:r>
            <a:r>
              <a:rPr lang="en-US" altLang="id-ID" dirty="0"/>
              <a:t> yang </a:t>
            </a:r>
            <a:r>
              <a:rPr lang="en-US" altLang="id-ID" dirty="0" err="1"/>
              <a:t>datang</a:t>
            </a:r>
            <a:r>
              <a:rPr lang="en-US" altLang="id-ID" dirty="0"/>
              <a:t> </a:t>
            </a:r>
            <a:r>
              <a:rPr lang="en-US" altLang="id-ID" dirty="0" err="1"/>
              <a:t>menemui</a:t>
            </a:r>
            <a:r>
              <a:rPr lang="en-US" altLang="id-ID" dirty="0"/>
              <a:t> </a:t>
            </a:r>
            <a:r>
              <a:rPr lang="en-US" altLang="id-ID" dirty="0" err="1"/>
              <a:t>seluruh</a:t>
            </a:r>
            <a:r>
              <a:rPr lang="en-US" altLang="id-ID" dirty="0"/>
              <a:t> server </a:t>
            </a:r>
            <a:r>
              <a:rPr lang="en-US" altLang="id-ID" dirty="0" err="1"/>
              <a:t>sibuk</a:t>
            </a:r>
            <a:endParaRPr lang="en-US" altLang="id-ID" dirty="0"/>
          </a:p>
          <a:p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kondisi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 :</a:t>
            </a:r>
          </a:p>
          <a:p>
            <a:pPr lvl="1"/>
            <a:r>
              <a:rPr lang="en-US" altLang="id-ID" dirty="0"/>
              <a:t>E[</a:t>
            </a:r>
            <a:r>
              <a:rPr lang="en-US" altLang="id-ID" dirty="0" err="1"/>
              <a:t>k</a:t>
            </a:r>
            <a:r>
              <a:rPr lang="en-US" altLang="id-ID" baseline="-25000" dirty="0" err="1"/>
              <a:t>q</a:t>
            </a:r>
            <a:r>
              <a:rPr lang="en-US" altLang="id-ID" dirty="0"/>
              <a:t>] = E[w] = 0 (</a:t>
            </a:r>
            <a:r>
              <a:rPr lang="en-US" altLang="id-ID" dirty="0" err="1"/>
              <a:t>jumlah</a:t>
            </a:r>
            <a:r>
              <a:rPr lang="en-US" altLang="id-ID" dirty="0"/>
              <a:t> rata-rata </a:t>
            </a:r>
            <a:r>
              <a:rPr lang="en-US" altLang="id-ID" dirty="0" err="1"/>
              <a:t>panggilan</a:t>
            </a:r>
            <a:r>
              <a:rPr lang="en-US" altLang="id-ID" dirty="0"/>
              <a:t> </a:t>
            </a:r>
            <a:r>
              <a:rPr lang="en-US" altLang="id-ID" dirty="0" err="1"/>
              <a:t>yg</a:t>
            </a:r>
            <a:r>
              <a:rPr lang="en-US" altLang="id-ID" dirty="0"/>
              <a:t> </a:t>
            </a:r>
            <a:r>
              <a:rPr lang="en-US" altLang="id-ID" dirty="0" err="1"/>
              <a:t>antri</a:t>
            </a:r>
            <a:r>
              <a:rPr lang="en-US" altLang="id-ID" dirty="0"/>
              <a:t>)</a:t>
            </a:r>
          </a:p>
          <a:p>
            <a:pPr lvl="1"/>
            <a:r>
              <a:rPr lang="en-US" altLang="id-ID" dirty="0"/>
              <a:t>E[k] = (</a:t>
            </a:r>
            <a:r>
              <a:rPr lang="en-US" altLang="id-ID" dirty="0">
                <a:latin typeface="Symbol" panose="05050102010706020507" pitchFamily="18" charset="2"/>
              </a:rPr>
              <a:t>l</a:t>
            </a:r>
            <a:r>
              <a:rPr lang="en-US" altLang="id-ID" dirty="0"/>
              <a:t>/</a:t>
            </a:r>
            <a:r>
              <a:rPr lang="en-US" altLang="id-ID" dirty="0">
                <a:latin typeface="Symbol" panose="05050102010706020507" pitchFamily="18" charset="2"/>
              </a:rPr>
              <a:t>m</a:t>
            </a:r>
            <a:r>
              <a:rPr lang="en-US" altLang="id-ID" dirty="0"/>
              <a:t>)(1-B) (</a:t>
            </a:r>
            <a:r>
              <a:rPr lang="en-US" altLang="id-ID" dirty="0" err="1"/>
              <a:t>jumlah</a:t>
            </a:r>
            <a:r>
              <a:rPr lang="en-US" altLang="id-ID" dirty="0"/>
              <a:t> rata-rata </a:t>
            </a:r>
            <a:r>
              <a:rPr lang="en-US" altLang="id-ID" dirty="0" err="1"/>
              <a:t>panggilan</a:t>
            </a:r>
            <a:r>
              <a:rPr lang="en-US" altLang="id-ID" dirty="0"/>
              <a:t> </a:t>
            </a:r>
            <a:r>
              <a:rPr lang="en-US" altLang="id-ID" dirty="0" err="1"/>
              <a:t>dlm</a:t>
            </a:r>
            <a:r>
              <a:rPr lang="en-US" altLang="id-ID" dirty="0"/>
              <a:t> </a:t>
            </a:r>
            <a:r>
              <a:rPr lang="en-US" altLang="id-ID" dirty="0" err="1"/>
              <a:t>sistem</a:t>
            </a:r>
            <a:r>
              <a:rPr lang="en-US" altLang="id-ID" dirty="0"/>
              <a:t>)</a:t>
            </a:r>
          </a:p>
          <a:p>
            <a:pPr lvl="2"/>
            <a:r>
              <a:rPr lang="en-US" altLang="id-ID" dirty="0"/>
              <a:t>B : blocking</a:t>
            </a:r>
          </a:p>
        </p:txBody>
      </p:sp>
    </p:spTree>
    <p:extLst>
      <p:ext uri="{BB962C8B-B14F-4D97-AF65-F5344CB8AC3E}">
        <p14:creationId xmlns:p14="http://schemas.microsoft.com/office/powerpoint/2010/main" val="72616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1619672" y="1124744"/>
            <a:ext cx="6120680" cy="51125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Jaringan dan Teknik Penyambungan Telekomunikasi|S1 TT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5FE325CA-CD0F-4D0F-8D51-3C22BA0CC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Sistem</a:t>
            </a:r>
            <a:r>
              <a:rPr lang="en-US" altLang="id-ID" dirty="0"/>
              <a:t> </a:t>
            </a:r>
            <a:r>
              <a:rPr lang="en-US" altLang="id-ID" dirty="0" err="1"/>
              <a:t>Antrian</a:t>
            </a:r>
            <a:r>
              <a:rPr lang="en-US" altLang="id-ID" dirty="0"/>
              <a:t> M/M/m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49A90CBB-C1BF-4A02-953E-4D3360283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56792"/>
            <a:ext cx="8534400" cy="4539207"/>
          </a:xfrm>
        </p:spPr>
        <p:txBody>
          <a:bodyPr>
            <a:normAutofit/>
          </a:bodyPr>
          <a:lstStyle/>
          <a:p>
            <a:r>
              <a:rPr lang="en-US" altLang="id-ID" sz="2400" dirty="0" err="1"/>
              <a:t>Kedatangan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panggilan</a:t>
            </a:r>
            <a:r>
              <a:rPr lang="en-US" altLang="id-ID" sz="2400" dirty="0"/>
              <a:t> : Poisson arrival</a:t>
            </a:r>
          </a:p>
          <a:p>
            <a:r>
              <a:rPr lang="en-US" altLang="id-ID" sz="2400" dirty="0"/>
              <a:t>Service time : exponentially distributed</a:t>
            </a:r>
          </a:p>
          <a:p>
            <a:r>
              <a:rPr lang="en-US" altLang="id-ID" sz="2400" dirty="0" err="1"/>
              <a:t>Jumlah</a:t>
            </a:r>
            <a:r>
              <a:rPr lang="en-US" altLang="id-ID" sz="2400" dirty="0"/>
              <a:t> server : m</a:t>
            </a:r>
          </a:p>
          <a:p>
            <a:r>
              <a:rPr lang="en-US" altLang="id-ID" sz="2400" dirty="0"/>
              <a:t>Panjang </a:t>
            </a:r>
            <a:r>
              <a:rPr lang="en-US" altLang="id-ID" sz="2400" dirty="0" err="1"/>
              <a:t>antrian</a:t>
            </a:r>
            <a:r>
              <a:rPr lang="en-US" altLang="id-ID" sz="2400" dirty="0"/>
              <a:t> : </a:t>
            </a:r>
            <a:r>
              <a:rPr lang="en-US" altLang="id-ID" sz="2400" dirty="0" err="1"/>
              <a:t>tak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terhingga</a:t>
            </a:r>
            <a:endParaRPr lang="en-US" altLang="id-ID" sz="2400" dirty="0"/>
          </a:p>
          <a:p>
            <a:r>
              <a:rPr lang="en-US" altLang="id-ID" sz="2400" dirty="0"/>
              <a:t>Diagram </a:t>
            </a:r>
            <a:r>
              <a:rPr lang="en-US" altLang="id-ID" sz="2400" dirty="0" err="1"/>
              <a:t>transisi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kondisi</a:t>
            </a:r>
            <a:endParaRPr lang="en-US" altLang="id-ID" sz="2400" dirty="0"/>
          </a:p>
        </p:txBody>
      </p:sp>
      <p:sp>
        <p:nvSpPr>
          <p:cNvPr id="11270" name="Oval 4">
            <a:extLst>
              <a:ext uri="{FF2B5EF4-FFF2-40B4-BE49-F238E27FC236}">
                <a16:creationId xmlns:a16="http://schemas.microsoft.com/office/drawing/2014/main" id="{B084A321-022A-460E-BF04-BD9BDA503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56113"/>
            <a:ext cx="457200" cy="3810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0</a:t>
            </a:r>
          </a:p>
        </p:txBody>
      </p:sp>
      <p:sp>
        <p:nvSpPr>
          <p:cNvPr id="11271" name="Oval 5">
            <a:extLst>
              <a:ext uri="{FF2B5EF4-FFF2-40B4-BE49-F238E27FC236}">
                <a16:creationId xmlns:a16="http://schemas.microsoft.com/office/drawing/2014/main" id="{2F320CCC-C0AE-4FA9-BD6A-033E609A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56113"/>
            <a:ext cx="457200" cy="3810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1</a:t>
            </a:r>
          </a:p>
        </p:txBody>
      </p:sp>
      <p:cxnSp>
        <p:nvCxnSpPr>
          <p:cNvPr id="11272" name="AutoShape 6">
            <a:extLst>
              <a:ext uri="{FF2B5EF4-FFF2-40B4-BE49-F238E27FC236}">
                <a16:creationId xmlns:a16="http://schemas.microsoft.com/office/drawing/2014/main" id="{26DBCCA0-E3A0-440B-8DEC-F5ABF60866C4}"/>
              </a:ext>
            </a:extLst>
          </p:cNvPr>
          <p:cNvCxnSpPr>
            <a:cxnSpLocks noChangeShapeType="1"/>
            <a:stCxn id="11270" idx="0"/>
            <a:endCxn id="11271" idx="0"/>
          </p:cNvCxnSpPr>
          <p:nvPr/>
        </p:nvCxnSpPr>
        <p:spPr bwMode="auto">
          <a:xfrm rot="5400000" flipV="1">
            <a:off x="1104106" y="3733007"/>
            <a:ext cx="1587" cy="1447800"/>
          </a:xfrm>
          <a:prstGeom prst="curvedConnector3">
            <a:avLst>
              <a:gd name="adj1" fmla="val -2440000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Oval 7">
            <a:extLst>
              <a:ext uri="{FF2B5EF4-FFF2-40B4-BE49-F238E27FC236}">
                <a16:creationId xmlns:a16="http://schemas.microsoft.com/office/drawing/2014/main" id="{0BEDB1F3-F771-4403-9131-5D0BFC317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56113"/>
            <a:ext cx="457200" cy="3810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</a:p>
        </p:txBody>
      </p:sp>
      <p:cxnSp>
        <p:nvCxnSpPr>
          <p:cNvPr id="11274" name="AutoShape 8">
            <a:extLst>
              <a:ext uri="{FF2B5EF4-FFF2-40B4-BE49-F238E27FC236}">
                <a16:creationId xmlns:a16="http://schemas.microsoft.com/office/drawing/2014/main" id="{D6A89E59-A2BF-4E5D-9F8B-5808015DF4B2}"/>
              </a:ext>
            </a:extLst>
          </p:cNvPr>
          <p:cNvCxnSpPr>
            <a:cxnSpLocks noChangeShapeType="1"/>
            <a:endCxn id="11273" idx="0"/>
          </p:cNvCxnSpPr>
          <p:nvPr/>
        </p:nvCxnSpPr>
        <p:spPr bwMode="auto">
          <a:xfrm rot="5400000" flipV="1">
            <a:off x="2551906" y="3731419"/>
            <a:ext cx="1588" cy="1447800"/>
          </a:xfrm>
          <a:prstGeom prst="curvedConnector3">
            <a:avLst>
              <a:gd name="adj1" fmla="val -2440000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5" name="Freeform 9">
            <a:extLst>
              <a:ext uri="{FF2B5EF4-FFF2-40B4-BE49-F238E27FC236}">
                <a16:creationId xmlns:a16="http://schemas.microsoft.com/office/drawing/2014/main" id="{2A95DFB5-8959-4A63-9A0C-F8426E97237B}"/>
              </a:ext>
            </a:extLst>
          </p:cNvPr>
          <p:cNvSpPr>
            <a:spLocks/>
          </p:cNvSpPr>
          <p:nvPr/>
        </p:nvSpPr>
        <p:spPr bwMode="auto">
          <a:xfrm>
            <a:off x="3276600" y="413861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276" name="Freeform 10">
            <a:extLst>
              <a:ext uri="{FF2B5EF4-FFF2-40B4-BE49-F238E27FC236}">
                <a16:creationId xmlns:a16="http://schemas.microsoft.com/office/drawing/2014/main" id="{D6B380D5-40DB-4A24-99DA-7C5A807667CD}"/>
              </a:ext>
            </a:extLst>
          </p:cNvPr>
          <p:cNvSpPr>
            <a:spLocks/>
          </p:cNvSpPr>
          <p:nvPr/>
        </p:nvSpPr>
        <p:spPr bwMode="auto">
          <a:xfrm flipH="1">
            <a:off x="4495800" y="413861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277" name="Freeform 11">
            <a:extLst>
              <a:ext uri="{FF2B5EF4-FFF2-40B4-BE49-F238E27FC236}">
                <a16:creationId xmlns:a16="http://schemas.microsoft.com/office/drawing/2014/main" id="{7ACBC8D6-2D64-4136-A22C-604284663AED}"/>
              </a:ext>
            </a:extLst>
          </p:cNvPr>
          <p:cNvSpPr>
            <a:spLocks/>
          </p:cNvSpPr>
          <p:nvPr/>
        </p:nvSpPr>
        <p:spPr bwMode="auto">
          <a:xfrm flipH="1" flipV="1">
            <a:off x="4495800" y="482441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278" name="Oval 12">
            <a:extLst>
              <a:ext uri="{FF2B5EF4-FFF2-40B4-BE49-F238E27FC236}">
                <a16:creationId xmlns:a16="http://schemas.microsoft.com/office/drawing/2014/main" id="{5F82806C-3387-4837-9A0A-8348FF100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56113"/>
            <a:ext cx="774700" cy="395287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m-1</a:t>
            </a:r>
          </a:p>
        </p:txBody>
      </p:sp>
      <p:sp>
        <p:nvSpPr>
          <p:cNvPr id="11279" name="Line 13">
            <a:extLst>
              <a:ext uri="{FF2B5EF4-FFF2-40B4-BE49-F238E27FC236}">
                <a16:creationId xmlns:a16="http://schemas.microsoft.com/office/drawing/2014/main" id="{38A906CF-9325-4B68-ACCA-93E6C8206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608513"/>
            <a:ext cx="514350" cy="0"/>
          </a:xfrm>
          <a:prstGeom prst="line">
            <a:avLst/>
          </a:prstGeom>
          <a:noFill/>
          <a:ln w="38100">
            <a:solidFill>
              <a:srgbClr val="007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280" name="Text Box 14">
            <a:extLst>
              <a:ext uri="{FF2B5EF4-FFF2-40B4-BE49-F238E27FC236}">
                <a16:creationId xmlns:a16="http://schemas.microsoft.com/office/drawing/2014/main" id="{9F9957B1-A301-4A1C-AAF2-AD8B059A6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9411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1281" name="Text Box 15">
            <a:extLst>
              <a:ext uri="{FF2B5EF4-FFF2-40B4-BE49-F238E27FC236}">
                <a16:creationId xmlns:a16="http://schemas.microsoft.com/office/drawing/2014/main" id="{F842065F-197A-4FFD-AB9B-D28C92A9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369411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1282" name="Text Box 16">
            <a:extLst>
              <a:ext uri="{FF2B5EF4-FFF2-40B4-BE49-F238E27FC236}">
                <a16:creationId xmlns:a16="http://schemas.microsoft.com/office/drawing/2014/main" id="{FD161164-D939-4CA9-BCF5-E2563342B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369411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1283" name="Text Box 17">
            <a:extLst>
              <a:ext uri="{FF2B5EF4-FFF2-40B4-BE49-F238E27FC236}">
                <a16:creationId xmlns:a16="http://schemas.microsoft.com/office/drawing/2014/main" id="{8316EE74-73B5-4689-91E9-64A47635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369411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11284" name="AutoShape 18">
            <a:extLst>
              <a:ext uri="{FF2B5EF4-FFF2-40B4-BE49-F238E27FC236}">
                <a16:creationId xmlns:a16="http://schemas.microsoft.com/office/drawing/2014/main" id="{579B6BD7-DAE8-444D-97AF-11E134E56E3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104106" y="4126707"/>
            <a:ext cx="1587" cy="1447800"/>
          </a:xfrm>
          <a:prstGeom prst="curvedConnector3">
            <a:avLst>
              <a:gd name="adj1" fmla="val 23099991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19">
            <a:extLst>
              <a:ext uri="{FF2B5EF4-FFF2-40B4-BE49-F238E27FC236}">
                <a16:creationId xmlns:a16="http://schemas.microsoft.com/office/drawing/2014/main" id="{01E37901-4D79-4F99-877A-F8A722902EB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551906" y="4126707"/>
            <a:ext cx="1587" cy="1447800"/>
          </a:xfrm>
          <a:prstGeom prst="curvedConnector3">
            <a:avLst>
              <a:gd name="adj1" fmla="val 23099991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Freeform 20">
            <a:extLst>
              <a:ext uri="{FF2B5EF4-FFF2-40B4-BE49-F238E27FC236}">
                <a16:creationId xmlns:a16="http://schemas.microsoft.com/office/drawing/2014/main" id="{6391A82D-2DD7-4CA3-9C3F-F56ABC0DC542}"/>
              </a:ext>
            </a:extLst>
          </p:cNvPr>
          <p:cNvSpPr>
            <a:spLocks/>
          </p:cNvSpPr>
          <p:nvPr/>
        </p:nvSpPr>
        <p:spPr bwMode="auto">
          <a:xfrm flipV="1">
            <a:off x="3276600" y="483711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287" name="Text Box 21">
            <a:extLst>
              <a:ext uri="{FF2B5EF4-FFF2-40B4-BE49-F238E27FC236}">
                <a16:creationId xmlns:a16="http://schemas.microsoft.com/office/drawing/2014/main" id="{702E0B7F-8CF6-4A31-8173-D49C8C426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165725"/>
            <a:ext cx="976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(</a:t>
            </a:r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-1)m</a:t>
            </a:r>
            <a:endParaRPr lang="en-US" altLang="id-ID" sz="2000" baseline="-250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288" name="Text Box 24">
            <a:extLst>
              <a:ext uri="{FF2B5EF4-FFF2-40B4-BE49-F238E27FC236}">
                <a16:creationId xmlns:a16="http://schemas.microsoft.com/office/drawing/2014/main" id="{BD3DC243-674A-4BD4-8064-52E55BB14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5200650"/>
            <a:ext cx="33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2000" b="1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B71DE576-01C5-484A-8911-09B6D8029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0900" y="4608513"/>
            <a:ext cx="673100" cy="0"/>
          </a:xfrm>
          <a:prstGeom prst="line">
            <a:avLst/>
          </a:prstGeom>
          <a:noFill/>
          <a:ln w="38100">
            <a:solidFill>
              <a:srgbClr val="007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290" name="Oval 26">
            <a:extLst>
              <a:ext uri="{FF2B5EF4-FFF2-40B4-BE49-F238E27FC236}">
                <a16:creationId xmlns:a16="http://schemas.microsoft.com/office/drawing/2014/main" id="{4E7C3B79-DF82-4021-891B-D6FA80E3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379913"/>
            <a:ext cx="609600" cy="3810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</a:t>
            </a:r>
          </a:p>
        </p:txBody>
      </p:sp>
      <p:cxnSp>
        <p:nvCxnSpPr>
          <p:cNvPr id="11291" name="AutoShape 27">
            <a:extLst>
              <a:ext uri="{FF2B5EF4-FFF2-40B4-BE49-F238E27FC236}">
                <a16:creationId xmlns:a16="http://schemas.microsoft.com/office/drawing/2014/main" id="{744E809F-EEAB-41B6-8E9D-9F5C0BFE40B4}"/>
              </a:ext>
            </a:extLst>
          </p:cNvPr>
          <p:cNvCxnSpPr>
            <a:cxnSpLocks noChangeShapeType="1"/>
            <a:stCxn id="11278" idx="0"/>
            <a:endCxn id="11290" idx="0"/>
          </p:cNvCxnSpPr>
          <p:nvPr/>
        </p:nvCxnSpPr>
        <p:spPr bwMode="auto">
          <a:xfrm rot="-5400000">
            <a:off x="5870575" y="3849688"/>
            <a:ext cx="76200" cy="1136650"/>
          </a:xfrm>
          <a:prstGeom prst="curvedConnector3">
            <a:avLst>
              <a:gd name="adj1" fmla="val 400000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Text Box 29">
            <a:extLst>
              <a:ext uri="{FF2B5EF4-FFF2-40B4-BE49-F238E27FC236}">
                <a16:creationId xmlns:a16="http://schemas.microsoft.com/office/drawing/2014/main" id="{29823992-EC20-4F44-8BB1-4CDA3BB1C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61791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1293" name="Text Box 30">
            <a:extLst>
              <a:ext uri="{FF2B5EF4-FFF2-40B4-BE49-F238E27FC236}">
                <a16:creationId xmlns:a16="http://schemas.microsoft.com/office/drawing/2014/main" id="{DE29E0A1-2E2B-4975-B8CF-46FDBE0C2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1791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1294" name="Text Box 34">
            <a:extLst>
              <a:ext uri="{FF2B5EF4-FFF2-40B4-BE49-F238E27FC236}">
                <a16:creationId xmlns:a16="http://schemas.microsoft.com/office/drawing/2014/main" id="{0602AFFA-15B9-410F-BACE-E7CD8FF91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05400"/>
            <a:ext cx="54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2000" baseline="-250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295" name="Text Box 37">
            <a:extLst>
              <a:ext uri="{FF2B5EF4-FFF2-40B4-BE49-F238E27FC236}">
                <a16:creationId xmlns:a16="http://schemas.microsoft.com/office/drawing/2014/main" id="{8FF80F20-EA59-45DE-8C72-546098000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 baseline="0">
                <a:solidFill>
                  <a:schemeClr val="tx1"/>
                </a:solidFill>
                <a:latin typeface="Symbol" panose="05050102010706020507" pitchFamily="18" charset="2"/>
              </a:rPr>
              <a:t>2m</a:t>
            </a:r>
            <a:endParaRPr lang="en-US" altLang="id-ID" sz="2000" b="1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296" name="Text Box 38">
            <a:extLst>
              <a:ext uri="{FF2B5EF4-FFF2-40B4-BE49-F238E27FC236}">
                <a16:creationId xmlns:a16="http://schemas.microsoft.com/office/drawing/2014/main" id="{3054FF61-D78F-46D5-BC51-D534ED32B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5181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 baseline="0">
                <a:solidFill>
                  <a:schemeClr val="tx1"/>
                </a:solidFill>
                <a:latin typeface="Symbol" panose="05050102010706020507" pitchFamily="18" charset="2"/>
              </a:rPr>
              <a:t>3m</a:t>
            </a:r>
            <a:endParaRPr lang="en-US" altLang="id-ID" sz="2000" b="1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297" name="Oval 39">
            <a:extLst>
              <a:ext uri="{FF2B5EF4-FFF2-40B4-BE49-F238E27FC236}">
                <a16:creationId xmlns:a16="http://schemas.microsoft.com/office/drawing/2014/main" id="{522C9912-CE87-42FB-AC79-7A909A81A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379913"/>
            <a:ext cx="774700" cy="3810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m+1</a:t>
            </a:r>
          </a:p>
        </p:txBody>
      </p:sp>
      <p:cxnSp>
        <p:nvCxnSpPr>
          <p:cNvPr id="11298" name="AutoShape 41">
            <a:extLst>
              <a:ext uri="{FF2B5EF4-FFF2-40B4-BE49-F238E27FC236}">
                <a16:creationId xmlns:a16="http://schemas.microsoft.com/office/drawing/2014/main" id="{40725C12-A7BD-4283-97DD-96F539092ED3}"/>
              </a:ext>
            </a:extLst>
          </p:cNvPr>
          <p:cNvCxnSpPr>
            <a:cxnSpLocks noChangeShapeType="1"/>
            <a:stCxn id="11278" idx="4"/>
          </p:cNvCxnSpPr>
          <p:nvPr/>
        </p:nvCxnSpPr>
        <p:spPr bwMode="auto">
          <a:xfrm rot="5400000" flipH="1" flipV="1">
            <a:off x="5884863" y="4217987"/>
            <a:ext cx="88900" cy="1177925"/>
          </a:xfrm>
          <a:prstGeom prst="curvedConnector4">
            <a:avLst>
              <a:gd name="adj1" fmla="val -257144"/>
              <a:gd name="adj2" fmla="val 93935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9" name="Freeform 43">
            <a:extLst>
              <a:ext uri="{FF2B5EF4-FFF2-40B4-BE49-F238E27FC236}">
                <a16:creationId xmlns:a16="http://schemas.microsoft.com/office/drawing/2014/main" id="{4BFD0425-2D15-4FB6-BB5C-815BBA77D66B}"/>
              </a:ext>
            </a:extLst>
          </p:cNvPr>
          <p:cNvSpPr>
            <a:spLocks/>
          </p:cNvSpPr>
          <p:nvPr/>
        </p:nvSpPr>
        <p:spPr bwMode="auto">
          <a:xfrm>
            <a:off x="7924800" y="406241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00" name="Text Box 44">
            <a:extLst>
              <a:ext uri="{FF2B5EF4-FFF2-40B4-BE49-F238E27FC236}">
                <a16:creationId xmlns:a16="http://schemas.microsoft.com/office/drawing/2014/main" id="{D638C40F-08AA-4223-A89C-50F9312E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61791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lang="en-US" altLang="id-ID" sz="2000" baseline="-250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1301" name="Freeform 45">
            <a:extLst>
              <a:ext uri="{FF2B5EF4-FFF2-40B4-BE49-F238E27FC236}">
                <a16:creationId xmlns:a16="http://schemas.microsoft.com/office/drawing/2014/main" id="{102FD644-1F51-4F84-9443-C25D58A8DFDC}"/>
              </a:ext>
            </a:extLst>
          </p:cNvPr>
          <p:cNvSpPr>
            <a:spLocks/>
          </p:cNvSpPr>
          <p:nvPr/>
        </p:nvSpPr>
        <p:spPr bwMode="auto">
          <a:xfrm flipV="1">
            <a:off x="7924800" y="476091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302" name="AutoShape 46">
            <a:extLst>
              <a:ext uri="{FF2B5EF4-FFF2-40B4-BE49-F238E27FC236}">
                <a16:creationId xmlns:a16="http://schemas.microsoft.com/office/drawing/2014/main" id="{CDE190F0-1667-4BAB-BCF5-53A0B7F78DC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7200106" y="3655219"/>
            <a:ext cx="1588" cy="1447800"/>
          </a:xfrm>
          <a:prstGeom prst="curvedConnector3">
            <a:avLst>
              <a:gd name="adj1" fmla="val -2440000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3" name="AutoShape 47">
            <a:extLst>
              <a:ext uri="{FF2B5EF4-FFF2-40B4-BE49-F238E27FC236}">
                <a16:creationId xmlns:a16="http://schemas.microsoft.com/office/drawing/2014/main" id="{EA829F3D-96AC-4EE3-B22F-722B9D5BDE5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112001" y="4217987"/>
            <a:ext cx="88900" cy="1177925"/>
          </a:xfrm>
          <a:prstGeom prst="curvedConnector4">
            <a:avLst>
              <a:gd name="adj1" fmla="val -257144"/>
              <a:gd name="adj2" fmla="val 93935"/>
            </a:avLst>
          </a:prstGeom>
          <a:noFill/>
          <a:ln w="9525">
            <a:solidFill>
              <a:srgbClr val="0070C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4" name="Text Box 48">
            <a:extLst>
              <a:ext uri="{FF2B5EF4-FFF2-40B4-BE49-F238E27FC236}">
                <a16:creationId xmlns:a16="http://schemas.microsoft.com/office/drawing/2014/main" id="{B809EFD8-7E7C-469E-9B8A-0A6F3A9B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3" y="5154613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US" altLang="id-ID" sz="200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2000" baseline="-250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305" name="Text Box 49">
            <a:extLst>
              <a:ext uri="{FF2B5EF4-FFF2-40B4-BE49-F238E27FC236}">
                <a16:creationId xmlns:a16="http://schemas.microsoft.com/office/drawing/2014/main" id="{3FD3963C-C39B-4E8D-BF10-FBDB61586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063" y="5181600"/>
            <a:ext cx="559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 baseline="0">
                <a:solidFill>
                  <a:schemeClr val="tx1"/>
                </a:solidFill>
              </a:rPr>
              <a:t>m</a:t>
            </a:r>
            <a:r>
              <a:rPr lang="en-US" altLang="id-ID" sz="2000" b="1" baseline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endParaRPr lang="en-US" altLang="id-ID" sz="2000" b="1" baseline="-25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306" name="Text Box 50">
            <a:extLst>
              <a:ext uri="{FF2B5EF4-FFF2-40B4-BE49-F238E27FC236}">
                <a16:creationId xmlns:a16="http://schemas.microsoft.com/office/drawing/2014/main" id="{E599F8D7-50F7-4DFF-9FF6-A4C9ABBF6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5661248"/>
            <a:ext cx="8594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id-ID" dirty="0">
                <a:solidFill>
                  <a:schemeClr val="tx1"/>
                </a:solidFill>
              </a:rPr>
              <a:t> k = system state </a:t>
            </a:r>
          </a:p>
          <a:p>
            <a:pPr>
              <a:buFontTx/>
              <a:buChar char="•"/>
            </a:pP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Ketika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jumlah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panggilan,k</a:t>
            </a:r>
            <a:r>
              <a:rPr lang="en-US" altLang="id-ID" dirty="0">
                <a:solidFill>
                  <a:schemeClr val="tx1"/>
                </a:solidFill>
              </a:rPr>
              <a:t>, </a:t>
            </a:r>
            <a:r>
              <a:rPr lang="en-US" altLang="id-ID" dirty="0" err="1">
                <a:solidFill>
                  <a:schemeClr val="tx1"/>
                </a:solidFill>
              </a:rPr>
              <a:t>kurang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dari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jumlah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server,m</a:t>
            </a:r>
            <a:r>
              <a:rPr lang="en-US" altLang="id-ID" dirty="0">
                <a:solidFill>
                  <a:schemeClr val="tx1"/>
                </a:solidFill>
              </a:rPr>
              <a:t>, (k&lt;m), </a:t>
            </a:r>
            <a:r>
              <a:rPr lang="en-US" altLang="id-ID" dirty="0" err="1">
                <a:solidFill>
                  <a:schemeClr val="tx1"/>
                </a:solidFill>
              </a:rPr>
              <a:t>maka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i="1" dirty="0">
                <a:solidFill>
                  <a:schemeClr val="tx1"/>
                </a:solidFill>
              </a:rPr>
              <a:t>service rate </a:t>
            </a:r>
            <a:r>
              <a:rPr lang="en-US" altLang="id-ID" dirty="0" err="1">
                <a:solidFill>
                  <a:schemeClr val="tx1"/>
                </a:solidFill>
              </a:rPr>
              <a:t>adalah</a:t>
            </a:r>
            <a:r>
              <a:rPr lang="en-US" altLang="id-ID" dirty="0">
                <a:solidFill>
                  <a:schemeClr val="tx1"/>
                </a:solidFill>
              </a:rPr>
              <a:t> k</a:t>
            </a:r>
            <a:r>
              <a:rPr lang="en-US" altLang="id-ID" dirty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</a:p>
          <a:p>
            <a:pPr>
              <a:buFontTx/>
              <a:buChar char="•"/>
            </a:pP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Ketika</a:t>
            </a:r>
            <a:r>
              <a:rPr lang="en-US" altLang="id-ID" dirty="0">
                <a:solidFill>
                  <a:schemeClr val="tx1"/>
                </a:solidFill>
              </a:rPr>
              <a:t> k </a:t>
            </a:r>
            <a:r>
              <a:rPr lang="en-US" altLang="id-ID" dirty="0">
                <a:solidFill>
                  <a:schemeClr val="tx1"/>
                </a:solidFill>
                <a:sym typeface="Symbol" panose="05050102010706020507" pitchFamily="18" charset="2"/>
              </a:rPr>
              <a:t> m, </a:t>
            </a:r>
            <a:r>
              <a:rPr lang="en-US" altLang="id-ID" dirty="0" err="1">
                <a:solidFill>
                  <a:schemeClr val="tx1"/>
                </a:solidFill>
                <a:sym typeface="Symbol" panose="05050102010706020507" pitchFamily="18" charset="2"/>
              </a:rPr>
              <a:t>maka</a:t>
            </a:r>
            <a:r>
              <a:rPr lang="en-US" altLang="id-ID" dirty="0">
                <a:solidFill>
                  <a:schemeClr val="tx1"/>
                </a:solidFill>
                <a:sym typeface="Symbol" panose="05050102010706020507" pitchFamily="18" charset="2"/>
              </a:rPr>
              <a:t> service rate </a:t>
            </a:r>
            <a:r>
              <a:rPr lang="en-US" altLang="id-ID" dirty="0" err="1">
                <a:solidFill>
                  <a:schemeClr val="tx1"/>
                </a:solidFill>
                <a:sym typeface="Symbol" panose="05050102010706020507" pitchFamily="18" charset="2"/>
              </a:rPr>
              <a:t>adalah</a:t>
            </a:r>
            <a:r>
              <a:rPr lang="en-US" altLang="id-ID" dirty="0">
                <a:solidFill>
                  <a:schemeClr val="tx1"/>
                </a:solidFill>
                <a:sym typeface="Symbol" panose="05050102010706020507" pitchFamily="18" charset="2"/>
              </a:rPr>
              <a:t> m</a:t>
            </a:r>
            <a:r>
              <a:rPr lang="en-US" altLang="id-ID" dirty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US" altLang="id-ID" baseline="0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417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>
            <a:extLst>
              <a:ext uri="{FF2B5EF4-FFF2-40B4-BE49-F238E27FC236}">
                <a16:creationId xmlns:a16="http://schemas.microsoft.com/office/drawing/2014/main" id="{1174FB7C-5E91-483E-AD5C-FE3B14404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116632"/>
            <a:ext cx="6085911" cy="940966"/>
          </a:xfrm>
        </p:spPr>
        <p:txBody>
          <a:bodyPr/>
          <a:lstStyle/>
          <a:p>
            <a:r>
              <a:rPr lang="en-US" altLang="id-ID" dirty="0" err="1"/>
              <a:t>Sistem</a:t>
            </a:r>
            <a:r>
              <a:rPr lang="en-US" altLang="id-ID" dirty="0"/>
              <a:t> </a:t>
            </a:r>
            <a:r>
              <a:rPr lang="en-US" altLang="id-ID" dirty="0" err="1"/>
              <a:t>Antrian</a:t>
            </a:r>
            <a:r>
              <a:rPr lang="en-US" altLang="id-ID" dirty="0"/>
              <a:t> M/M/m (2)</a:t>
            </a: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1F38D5F6-DE2C-4F64-A61A-71C8BA4F3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</p:spPr>
        <p:txBody>
          <a:bodyPr>
            <a:normAutofit/>
          </a:bodyPr>
          <a:lstStyle/>
          <a:p>
            <a:r>
              <a:rPr lang="en-US" altLang="id-ID" sz="2800" dirty="0" err="1"/>
              <a:t>Bila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</a:t>
            </a:r>
            <a:r>
              <a:rPr lang="en-US" altLang="id-ID" sz="2800" baseline="-25000" dirty="0" err="1"/>
              <a:t>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adalah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peluang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kondisi</a:t>
            </a:r>
            <a:r>
              <a:rPr lang="en-US" altLang="id-ID" sz="2800" dirty="0"/>
              <a:t> k, </a:t>
            </a:r>
            <a:r>
              <a:rPr lang="en-US" altLang="id-ID" sz="2800" dirty="0" err="1"/>
              <a:t>maka</a:t>
            </a:r>
            <a:r>
              <a:rPr lang="en-US" altLang="id-ID" sz="2800" dirty="0"/>
              <a:t> global balance equation :</a:t>
            </a:r>
          </a:p>
          <a:p>
            <a:pPr lvl="1">
              <a:buFontTx/>
              <a:buNone/>
            </a:pPr>
            <a:r>
              <a:rPr lang="en-US" altLang="id-ID" sz="2400" dirty="0">
                <a:latin typeface="Symbol" panose="05050102010706020507" pitchFamily="18" charset="2"/>
              </a:rPr>
              <a:t>m</a:t>
            </a:r>
            <a:r>
              <a:rPr lang="en-US" altLang="id-ID" sz="2400" dirty="0"/>
              <a:t> P</a:t>
            </a:r>
            <a:r>
              <a:rPr lang="en-US" altLang="id-ID" sz="2400" baseline="-25000" dirty="0"/>
              <a:t>1 </a:t>
            </a:r>
            <a:r>
              <a:rPr lang="en-US" altLang="id-ID" sz="2400" dirty="0"/>
              <a:t>=</a:t>
            </a:r>
            <a:r>
              <a:rPr lang="en-US" altLang="id-ID" sz="2400" dirty="0">
                <a:latin typeface="Symbol" panose="05050102010706020507" pitchFamily="18" charset="2"/>
              </a:rPr>
              <a:t> l</a:t>
            </a:r>
            <a:r>
              <a:rPr lang="en-US" altLang="id-ID" sz="2400" dirty="0"/>
              <a:t> P</a:t>
            </a:r>
            <a:r>
              <a:rPr lang="en-US" altLang="id-ID" sz="2400" baseline="-25000" dirty="0"/>
              <a:t>0</a:t>
            </a:r>
            <a:r>
              <a:rPr lang="en-US" altLang="id-ID" sz="2400" dirty="0"/>
              <a:t> </a:t>
            </a:r>
            <a:r>
              <a:rPr lang="en-US" altLang="id-ID" sz="2400" baseline="-25000" dirty="0"/>
              <a:t>	</a:t>
            </a:r>
            <a:r>
              <a:rPr lang="en-US" altLang="id-ID" sz="2400" dirty="0" err="1"/>
              <a:t>untuk</a:t>
            </a:r>
            <a:r>
              <a:rPr lang="en-US" altLang="id-ID" sz="2400" dirty="0"/>
              <a:t> k=0</a:t>
            </a:r>
          </a:p>
          <a:p>
            <a:pPr lvl="1">
              <a:buFontTx/>
              <a:buNone/>
            </a:pPr>
            <a:r>
              <a:rPr lang="en-US" altLang="id-ID" sz="2400" dirty="0"/>
              <a:t>(</a:t>
            </a:r>
            <a:r>
              <a:rPr lang="en-US" altLang="id-ID" sz="2400" dirty="0">
                <a:latin typeface="Symbol" panose="05050102010706020507" pitchFamily="18" charset="2"/>
              </a:rPr>
              <a:t>l</a:t>
            </a:r>
            <a:r>
              <a:rPr lang="en-US" altLang="id-ID" sz="2400" dirty="0"/>
              <a:t> + k</a:t>
            </a:r>
            <a:r>
              <a:rPr lang="en-US" altLang="id-ID" sz="2400" dirty="0">
                <a:latin typeface="Symbol" panose="05050102010706020507" pitchFamily="18" charset="2"/>
              </a:rPr>
              <a:t>m</a:t>
            </a:r>
            <a:r>
              <a:rPr lang="en-US" altLang="id-ID" sz="2400" dirty="0"/>
              <a:t>)</a:t>
            </a:r>
            <a:r>
              <a:rPr lang="en-US" altLang="id-ID" sz="2400" dirty="0" err="1"/>
              <a:t>P</a:t>
            </a:r>
            <a:r>
              <a:rPr lang="en-US" altLang="id-ID" sz="2400" baseline="-25000" dirty="0" err="1"/>
              <a:t>k</a:t>
            </a:r>
            <a:r>
              <a:rPr lang="en-US" altLang="id-ID" sz="2400" dirty="0"/>
              <a:t>  = </a:t>
            </a:r>
            <a:r>
              <a:rPr lang="en-US" altLang="id-ID" sz="2400" dirty="0">
                <a:latin typeface="Symbol" panose="05050102010706020507" pitchFamily="18" charset="2"/>
              </a:rPr>
              <a:t>l </a:t>
            </a:r>
            <a:r>
              <a:rPr lang="en-US" altLang="id-ID" sz="2400" dirty="0"/>
              <a:t>P</a:t>
            </a:r>
            <a:r>
              <a:rPr lang="en-US" altLang="id-ID" sz="2400" baseline="-25000" dirty="0"/>
              <a:t>k-1</a:t>
            </a:r>
            <a:r>
              <a:rPr lang="en-US" altLang="id-ID" sz="2400" dirty="0"/>
              <a:t> + (k+1)</a:t>
            </a:r>
            <a:r>
              <a:rPr lang="en-US" altLang="id-ID" sz="2400" dirty="0">
                <a:latin typeface="Symbol" panose="05050102010706020507" pitchFamily="18" charset="2"/>
              </a:rPr>
              <a:t>m</a:t>
            </a:r>
            <a:r>
              <a:rPr lang="en-US" altLang="id-ID" sz="2400" baseline="-25000" dirty="0"/>
              <a:t> </a:t>
            </a:r>
            <a:r>
              <a:rPr lang="en-US" altLang="id-ID" sz="2400" dirty="0"/>
              <a:t>P</a:t>
            </a:r>
            <a:r>
              <a:rPr lang="en-US" altLang="id-ID" sz="2400" baseline="-25000" dirty="0"/>
              <a:t>k+1</a:t>
            </a:r>
            <a:r>
              <a:rPr lang="en-US" altLang="id-ID" sz="2400" dirty="0"/>
              <a:t>	</a:t>
            </a:r>
            <a:r>
              <a:rPr lang="en-US" altLang="id-ID" sz="2400" dirty="0" err="1"/>
              <a:t>untuk</a:t>
            </a:r>
            <a:r>
              <a:rPr lang="en-US" altLang="id-ID" sz="2400" dirty="0"/>
              <a:t> 0 &lt; k &lt; </a:t>
            </a:r>
            <a:r>
              <a:rPr lang="en-US" altLang="id-ID" sz="2400" dirty="0">
                <a:sym typeface="Symbol" panose="05050102010706020507" pitchFamily="18" charset="2"/>
              </a:rPr>
              <a:t>m</a:t>
            </a:r>
          </a:p>
          <a:p>
            <a:pPr lvl="1">
              <a:buFontTx/>
              <a:buNone/>
            </a:pPr>
            <a:r>
              <a:rPr lang="en-US" altLang="id-ID" sz="2400" dirty="0"/>
              <a:t>(</a:t>
            </a:r>
            <a:r>
              <a:rPr lang="en-US" altLang="id-ID" sz="2400" dirty="0">
                <a:latin typeface="Symbol" panose="05050102010706020507" pitchFamily="18" charset="2"/>
              </a:rPr>
              <a:t>l</a:t>
            </a:r>
            <a:r>
              <a:rPr lang="en-US" altLang="id-ID" sz="2400" dirty="0"/>
              <a:t> + m</a:t>
            </a:r>
            <a:r>
              <a:rPr lang="en-US" altLang="id-ID" sz="2400" dirty="0">
                <a:latin typeface="Symbol" panose="05050102010706020507" pitchFamily="18" charset="2"/>
              </a:rPr>
              <a:t>m</a:t>
            </a:r>
            <a:r>
              <a:rPr lang="en-US" altLang="id-ID" sz="2400" dirty="0"/>
              <a:t>)</a:t>
            </a:r>
            <a:r>
              <a:rPr lang="en-US" altLang="id-ID" sz="2400" dirty="0" err="1"/>
              <a:t>P</a:t>
            </a:r>
            <a:r>
              <a:rPr lang="en-US" altLang="id-ID" sz="2400" baseline="-25000" dirty="0" err="1"/>
              <a:t>k</a:t>
            </a:r>
            <a:r>
              <a:rPr lang="en-US" altLang="id-ID" sz="2400" dirty="0"/>
              <a:t>  = </a:t>
            </a:r>
            <a:r>
              <a:rPr lang="en-US" altLang="id-ID" sz="2400" dirty="0">
                <a:latin typeface="Symbol" panose="05050102010706020507" pitchFamily="18" charset="2"/>
              </a:rPr>
              <a:t>l </a:t>
            </a:r>
            <a:r>
              <a:rPr lang="en-US" altLang="id-ID" sz="2400" dirty="0"/>
              <a:t>P</a:t>
            </a:r>
            <a:r>
              <a:rPr lang="en-US" altLang="id-ID" sz="2400" baseline="-25000" dirty="0"/>
              <a:t>k-1</a:t>
            </a:r>
            <a:r>
              <a:rPr lang="en-US" altLang="id-ID" sz="2400" dirty="0"/>
              <a:t> + m</a:t>
            </a:r>
            <a:r>
              <a:rPr lang="en-US" altLang="id-ID" sz="2400" dirty="0">
                <a:latin typeface="Symbol" panose="05050102010706020507" pitchFamily="18" charset="2"/>
              </a:rPr>
              <a:t>m</a:t>
            </a:r>
            <a:r>
              <a:rPr lang="en-US" altLang="id-ID" sz="2400" baseline="-25000" dirty="0"/>
              <a:t> </a:t>
            </a:r>
            <a:r>
              <a:rPr lang="en-US" altLang="id-ID" sz="2400" dirty="0"/>
              <a:t>P</a:t>
            </a:r>
            <a:r>
              <a:rPr lang="en-US" altLang="id-ID" sz="2400" baseline="-25000" dirty="0"/>
              <a:t>k+1</a:t>
            </a:r>
            <a:r>
              <a:rPr lang="en-US" altLang="id-ID" sz="2400" dirty="0"/>
              <a:t>		</a:t>
            </a:r>
            <a:r>
              <a:rPr lang="en-US" altLang="id-ID" sz="2400" dirty="0" err="1"/>
              <a:t>untuk</a:t>
            </a:r>
            <a:r>
              <a:rPr lang="en-US" altLang="id-ID" sz="2400" dirty="0"/>
              <a:t> m </a:t>
            </a:r>
            <a:r>
              <a:rPr lang="en-US" altLang="id-ID" sz="2400" dirty="0">
                <a:sym typeface="Symbol" panose="05050102010706020507" pitchFamily="18" charset="2"/>
              </a:rPr>
              <a:t></a:t>
            </a:r>
            <a:r>
              <a:rPr lang="en-US" altLang="id-ID" sz="2400" dirty="0"/>
              <a:t> k &lt; </a:t>
            </a:r>
            <a:r>
              <a:rPr lang="en-US" altLang="id-ID" sz="2400" dirty="0">
                <a:sym typeface="Symbol" panose="05050102010706020507" pitchFamily="18" charset="2"/>
              </a:rPr>
              <a:t>	</a:t>
            </a:r>
          </a:p>
          <a:p>
            <a:r>
              <a:rPr lang="en-US" altLang="id-ID" sz="2800" dirty="0" err="1"/>
              <a:t>Untuk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mencari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</a:t>
            </a:r>
            <a:r>
              <a:rPr lang="en-US" altLang="id-ID" sz="2800" baseline="-25000" dirty="0" err="1"/>
              <a:t>k</a:t>
            </a:r>
            <a:r>
              <a:rPr lang="en-US" altLang="id-ID" sz="2800" dirty="0"/>
              <a:t>, </a:t>
            </a:r>
            <a:r>
              <a:rPr lang="en-US" altLang="id-ID" sz="2800" dirty="0" err="1"/>
              <a:t>kita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gunakan</a:t>
            </a:r>
            <a:r>
              <a:rPr lang="en-US" altLang="id-ID" sz="2800" dirty="0"/>
              <a:t> </a:t>
            </a:r>
            <a:r>
              <a:rPr lang="en-US" altLang="id-ID" sz="2800" i="1" dirty="0"/>
              <a:t>local balance equation</a:t>
            </a:r>
            <a:r>
              <a:rPr lang="en-US" altLang="id-ID" sz="2800" dirty="0"/>
              <a:t> :</a:t>
            </a:r>
          </a:p>
          <a:p>
            <a:pPr lvl="1"/>
            <a:r>
              <a:rPr lang="en-US" altLang="id-ID" sz="2400" dirty="0" err="1">
                <a:sym typeface="Symbol" panose="05050102010706020507" pitchFamily="18" charset="2"/>
              </a:rPr>
              <a:t>Untuk</a:t>
            </a:r>
            <a:r>
              <a:rPr lang="en-US" altLang="id-ID" sz="2400" dirty="0">
                <a:sym typeface="Symbol" panose="05050102010706020507" pitchFamily="18" charset="2"/>
              </a:rPr>
              <a:t> k  m, </a:t>
            </a:r>
            <a:r>
              <a:rPr lang="en-US" altLang="id-ID" sz="2400" dirty="0" err="1">
                <a:sym typeface="Symbol" panose="05050102010706020507" pitchFamily="18" charset="2"/>
              </a:rPr>
              <a:t>kita</a:t>
            </a:r>
            <a:r>
              <a:rPr lang="en-US" altLang="id-ID" sz="2400" dirty="0">
                <a:sym typeface="Symbol" panose="05050102010706020507" pitchFamily="18" charset="2"/>
              </a:rPr>
              <a:t> </a:t>
            </a:r>
            <a:r>
              <a:rPr lang="en-US" altLang="id-ID" sz="2400" dirty="0" err="1">
                <a:sym typeface="Symbol" panose="05050102010706020507" pitchFamily="18" charset="2"/>
              </a:rPr>
              <a:t>peroleh</a:t>
            </a:r>
            <a:r>
              <a:rPr lang="en-US" altLang="id-ID" sz="2400" dirty="0">
                <a:sym typeface="Symbol" panose="05050102010706020507" pitchFamily="18" charset="2"/>
              </a:rPr>
              <a:t> </a:t>
            </a:r>
            <a:r>
              <a:rPr lang="en-US" altLang="id-ID" sz="2400" dirty="0">
                <a:latin typeface="Symbol" panose="05050102010706020507" pitchFamily="18" charset="2"/>
              </a:rPr>
              <a:t>l</a:t>
            </a:r>
            <a:r>
              <a:rPr lang="en-US" altLang="id-ID" sz="2400" dirty="0"/>
              <a:t> P</a:t>
            </a:r>
            <a:r>
              <a:rPr lang="en-US" altLang="id-ID" sz="2400" baseline="-25000" dirty="0"/>
              <a:t>0</a:t>
            </a:r>
            <a:r>
              <a:rPr lang="en-US" altLang="id-ID" sz="2400" dirty="0"/>
              <a:t>= </a:t>
            </a:r>
            <a:r>
              <a:rPr lang="en-US" altLang="id-ID" sz="2400" dirty="0">
                <a:latin typeface="Symbol" panose="05050102010706020507" pitchFamily="18" charset="2"/>
              </a:rPr>
              <a:t>m</a:t>
            </a:r>
            <a:r>
              <a:rPr lang="en-US" altLang="id-ID" sz="2400" dirty="0"/>
              <a:t> P</a:t>
            </a:r>
            <a:r>
              <a:rPr lang="en-US" altLang="id-ID" sz="2400" baseline="-25000" dirty="0"/>
              <a:t>1</a:t>
            </a:r>
            <a:r>
              <a:rPr lang="en-US" altLang="id-ID" sz="2400" dirty="0"/>
              <a:t>, </a:t>
            </a:r>
            <a:r>
              <a:rPr lang="en-US" altLang="id-ID" sz="2400" dirty="0">
                <a:latin typeface="Symbol" panose="05050102010706020507" pitchFamily="18" charset="2"/>
              </a:rPr>
              <a:t>l</a:t>
            </a:r>
            <a:r>
              <a:rPr lang="en-US" altLang="id-ID" sz="2400" dirty="0"/>
              <a:t> P</a:t>
            </a:r>
            <a:r>
              <a:rPr lang="en-US" altLang="id-ID" sz="2400" baseline="-25000" dirty="0"/>
              <a:t>1</a:t>
            </a:r>
            <a:r>
              <a:rPr lang="en-US" altLang="id-ID" sz="2400" dirty="0"/>
              <a:t>= 2</a:t>
            </a:r>
            <a:r>
              <a:rPr lang="en-US" altLang="id-ID" sz="2400" dirty="0">
                <a:latin typeface="Symbol" panose="05050102010706020507" pitchFamily="18" charset="2"/>
              </a:rPr>
              <a:t>m</a:t>
            </a:r>
            <a:r>
              <a:rPr lang="en-US" altLang="id-ID" sz="2400" dirty="0"/>
              <a:t> P</a:t>
            </a:r>
            <a:r>
              <a:rPr lang="en-US" altLang="id-ID" sz="2400" baseline="-25000" dirty="0"/>
              <a:t>2 </a:t>
            </a:r>
            <a:r>
              <a:rPr lang="en-US" altLang="id-ID" sz="2400" dirty="0"/>
              <a:t>, …,   </a:t>
            </a:r>
            <a:r>
              <a:rPr lang="en-US" altLang="id-ID" sz="2400" dirty="0">
                <a:latin typeface="Symbol" panose="05050102010706020507" pitchFamily="18" charset="2"/>
              </a:rPr>
              <a:t>l</a:t>
            </a:r>
            <a:r>
              <a:rPr lang="en-US" altLang="id-ID" sz="2400" dirty="0"/>
              <a:t> P</a:t>
            </a:r>
            <a:r>
              <a:rPr lang="en-US" altLang="id-ID" sz="2400" baseline="-25000" dirty="0"/>
              <a:t>k-1 </a:t>
            </a:r>
            <a:r>
              <a:rPr lang="en-US" altLang="id-ID" sz="2400" dirty="0"/>
              <a:t>= k</a:t>
            </a:r>
            <a:r>
              <a:rPr lang="en-US" altLang="id-ID" sz="2400" dirty="0">
                <a:latin typeface="Symbol" panose="05050102010706020507" pitchFamily="18" charset="2"/>
              </a:rPr>
              <a:t>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</a:t>
            </a:r>
            <a:r>
              <a:rPr lang="en-US" altLang="id-ID" sz="2400" baseline="-25000" dirty="0" err="1"/>
              <a:t>k</a:t>
            </a:r>
            <a:endParaRPr lang="en-US" altLang="id-ID" sz="2400" dirty="0"/>
          </a:p>
          <a:p>
            <a:pPr lvl="1"/>
            <a:r>
              <a:rPr lang="en-US" altLang="id-ID" sz="2400" dirty="0" err="1"/>
              <a:t>Maka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kita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peroleh</a:t>
            </a:r>
            <a:r>
              <a:rPr lang="en-US" altLang="id-ID" sz="2400" dirty="0"/>
              <a:t> </a:t>
            </a:r>
            <a:endParaRPr lang="en-US" altLang="id-ID" sz="2400" dirty="0">
              <a:sym typeface="Symbol" panose="05050102010706020507" pitchFamily="18" charset="2"/>
            </a:endParaRPr>
          </a:p>
        </p:txBody>
      </p:sp>
      <p:graphicFrame>
        <p:nvGraphicFramePr>
          <p:cNvPr id="1026" name="Object 10">
            <a:extLst>
              <a:ext uri="{FF2B5EF4-FFF2-40B4-BE49-F238E27FC236}">
                <a16:creationId xmlns:a16="http://schemas.microsoft.com/office/drawing/2014/main" id="{9B34E155-8FA9-4FEB-9E30-83330B974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5538" y="4808538"/>
          <a:ext cx="46402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146300" imgH="419100" progId="Equation.3">
                  <p:embed/>
                </p:oleObj>
              </mc:Choice>
              <mc:Fallback>
                <p:oleObj name="Equation" r:id="rId3" imgW="21463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4808538"/>
                        <a:ext cx="4640262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1">
            <a:extLst>
              <a:ext uri="{FF2B5EF4-FFF2-40B4-BE49-F238E27FC236}">
                <a16:creationId xmlns:a16="http://schemas.microsoft.com/office/drawing/2014/main" id="{47270355-89B6-49CE-979A-5BEAF49E8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3838" y="5638800"/>
          <a:ext cx="48053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2222500" imgH="444500" progId="Equation.3">
                  <p:embed/>
                </p:oleObj>
              </mc:Choice>
              <mc:Fallback>
                <p:oleObj name="Equation" r:id="rId5" imgW="22225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5638800"/>
                        <a:ext cx="4805362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2">
            <a:extLst>
              <a:ext uri="{FF2B5EF4-FFF2-40B4-BE49-F238E27FC236}">
                <a16:creationId xmlns:a16="http://schemas.microsoft.com/office/drawing/2014/main" id="{CE7117AA-E9C4-401C-A3DB-2CACBB6A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5866606"/>
            <a:ext cx="2616422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3200" dirty="0" err="1">
                <a:solidFill>
                  <a:schemeClr val="accent2">
                    <a:lumMod val="75000"/>
                  </a:schemeClr>
                </a:solidFill>
              </a:rPr>
              <a:t>Catatan</a:t>
            </a:r>
            <a:r>
              <a:rPr lang="en-US" altLang="id-ID" sz="3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id-ID" sz="3200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r </a:t>
            </a:r>
            <a:r>
              <a:rPr lang="en-US" altLang="id-ID" sz="32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altLang="id-ID" sz="3200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l</a:t>
            </a:r>
            <a:r>
              <a:rPr lang="en-US" altLang="id-ID" sz="3200" dirty="0">
                <a:solidFill>
                  <a:schemeClr val="accent2">
                    <a:lumMod val="75000"/>
                  </a:schemeClr>
                </a:solidFill>
              </a:rPr>
              <a:t>/(m</a:t>
            </a:r>
            <a:r>
              <a:rPr lang="en-US" altLang="id-ID" sz="3200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m)</a:t>
            </a:r>
            <a:r>
              <a:rPr lang="en-US" altLang="id-ID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id-ID" sz="3200" dirty="0">
              <a:solidFill>
                <a:schemeClr val="accent2">
                  <a:lumMod val="75000"/>
                </a:schemeClr>
              </a:solidFill>
              <a:latin typeface="Symbol" panose="05050102010706020507" pitchFamily="18" charset="2"/>
            </a:endParaRPr>
          </a:p>
        </p:txBody>
      </p:sp>
      <p:sp>
        <p:nvSpPr>
          <p:cNvPr id="1033" name="Text Box 13">
            <a:extLst>
              <a:ext uri="{FF2B5EF4-FFF2-40B4-BE49-F238E27FC236}">
                <a16:creationId xmlns:a16="http://schemas.microsoft.com/office/drawing/2014/main" id="{19E94473-09EA-40D6-96C8-A4512D516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5867400"/>
            <a:ext cx="42068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4800" baseline="0">
                <a:solidFill>
                  <a:srgbClr val="FF006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97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>
            <a:extLst>
              <a:ext uri="{FF2B5EF4-FFF2-40B4-BE49-F238E27FC236}">
                <a16:creationId xmlns:a16="http://schemas.microsoft.com/office/drawing/2014/main" id="{F5060EE9-8717-4549-8F4C-433790D81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800" b="1" baseline="0">
                <a:solidFill>
                  <a:schemeClr val="tx1"/>
                </a:solidFill>
              </a:rPr>
              <a:t>Sistem Antrian M/M/m (3)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58D39399-4013-492E-91D9-DA74437E2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534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id-ID" sz="2800" baseline="0" dirty="0" err="1">
                <a:solidFill>
                  <a:schemeClr val="tx1"/>
                </a:solidFill>
              </a:rPr>
              <a:t>Dengan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cara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serupa</a:t>
            </a:r>
            <a:r>
              <a:rPr lang="en-US" altLang="id-ID" sz="2800" baseline="0" dirty="0">
                <a:solidFill>
                  <a:schemeClr val="tx1"/>
                </a:solidFill>
              </a:rPr>
              <a:t>,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untuk</a:t>
            </a:r>
            <a:r>
              <a:rPr lang="en-US" altLang="id-ID" sz="2800" baseline="0" dirty="0">
                <a:solidFill>
                  <a:schemeClr val="tx1"/>
                </a:solidFill>
              </a:rPr>
              <a:t> k &gt; m,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diperoleh</a:t>
            </a:r>
            <a:r>
              <a:rPr lang="en-US" altLang="id-ID" sz="2800" baseline="0" dirty="0">
                <a:solidFill>
                  <a:schemeClr val="tx1"/>
                </a:solidFill>
              </a:rPr>
              <a:t> :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id-ID" sz="2800" baseline="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id-ID" sz="2800" baseline="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id-ID" sz="2800" baseline="0" dirty="0">
                <a:solidFill>
                  <a:schemeClr val="tx1"/>
                </a:solidFill>
              </a:rPr>
              <a:t>P</a:t>
            </a:r>
            <a:r>
              <a:rPr lang="en-US" altLang="id-ID" sz="2800" baseline="-25000" dirty="0">
                <a:solidFill>
                  <a:schemeClr val="tx1"/>
                </a:solidFill>
              </a:rPr>
              <a:t>0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dicari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menggunakan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dua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persamaan</a:t>
            </a:r>
            <a:r>
              <a:rPr lang="en-US" altLang="id-ID" sz="2800" baseline="0" dirty="0">
                <a:solidFill>
                  <a:schemeClr val="tx1"/>
                </a:solidFill>
              </a:rPr>
              <a:t> (*)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dan</a:t>
            </a:r>
            <a:r>
              <a:rPr lang="en-US" altLang="id-ID" sz="2800" baseline="0" dirty="0">
                <a:solidFill>
                  <a:schemeClr val="tx1"/>
                </a:solidFill>
              </a:rPr>
              <a:t> (**)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serta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hukum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peluang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seperti</a:t>
            </a:r>
            <a:r>
              <a:rPr lang="en-US" altLang="id-ID" sz="2800" baseline="0" dirty="0">
                <a:solidFill>
                  <a:schemeClr val="tx1"/>
                </a:solidFill>
              </a:rPr>
              <a:t> yang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sudah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kita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lakukan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sebelumnya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ketika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menurunkan</a:t>
            </a:r>
            <a:r>
              <a:rPr lang="en-US" altLang="id-ID" sz="2800" baseline="0" dirty="0">
                <a:solidFill>
                  <a:schemeClr val="tx1"/>
                </a:solidFill>
              </a:rPr>
              <a:t> P</a:t>
            </a:r>
            <a:r>
              <a:rPr lang="en-US" altLang="id-ID" sz="2800" baseline="-25000" dirty="0">
                <a:solidFill>
                  <a:schemeClr val="tx1"/>
                </a:solidFill>
              </a:rPr>
              <a:t>0</a:t>
            </a:r>
            <a:r>
              <a:rPr lang="en-US" altLang="id-ID" sz="2800" baseline="0" dirty="0">
                <a:solidFill>
                  <a:schemeClr val="tx1"/>
                </a:solidFill>
              </a:rPr>
              <a:t> </a:t>
            </a:r>
            <a:r>
              <a:rPr lang="en-US" altLang="id-ID" sz="2800" baseline="0" dirty="0" err="1">
                <a:solidFill>
                  <a:schemeClr val="tx1"/>
                </a:solidFill>
              </a:rPr>
              <a:t>untuk</a:t>
            </a:r>
            <a:r>
              <a:rPr lang="en-US" altLang="id-ID" sz="2800" baseline="0" dirty="0">
                <a:solidFill>
                  <a:schemeClr val="tx1"/>
                </a:solidFill>
              </a:rPr>
              <a:t> M/M/1</a:t>
            </a:r>
            <a:endParaRPr lang="en-US" altLang="id-ID" baseline="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8F44761B-A30F-4266-8DD0-E8A96D922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150554"/>
              </p:ext>
            </p:extLst>
          </p:nvPr>
        </p:nvGraphicFramePr>
        <p:xfrm>
          <a:off x="762000" y="1474788"/>
          <a:ext cx="3962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689100" imgH="419100" progId="Equation.3">
                  <p:embed/>
                </p:oleObj>
              </mc:Choice>
              <mc:Fallback>
                <p:oleObj name="Equation" r:id="rId3" imgW="16891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74788"/>
                        <a:ext cx="39624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7">
            <a:extLst>
              <a:ext uri="{FF2B5EF4-FFF2-40B4-BE49-F238E27FC236}">
                <a16:creationId xmlns:a16="http://schemas.microsoft.com/office/drawing/2014/main" id="{E575968B-33B5-4729-8DC2-CBE0A8AA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90688"/>
            <a:ext cx="6572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4800" baseline="0">
                <a:solidFill>
                  <a:schemeClr val="tx1"/>
                </a:solidFill>
              </a:rPr>
              <a:t>**</a:t>
            </a:r>
          </a:p>
        </p:txBody>
      </p:sp>
      <p:graphicFrame>
        <p:nvGraphicFramePr>
          <p:cNvPr id="2051" name="Object 8">
            <a:extLst>
              <a:ext uri="{FF2B5EF4-FFF2-40B4-BE49-F238E27FC236}">
                <a16:creationId xmlns:a16="http://schemas.microsoft.com/office/drawing/2014/main" id="{A1F821B7-F094-4400-8FD0-EFE906646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343400"/>
          <a:ext cx="46482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1637589" imgH="634725" progId="Equation.3">
                  <p:embed/>
                </p:oleObj>
              </mc:Choice>
              <mc:Fallback>
                <p:oleObj name="Equation" r:id="rId5" imgW="1637589" imgH="634725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46482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34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26">
            <a:extLst>
              <a:ext uri="{FF2B5EF4-FFF2-40B4-BE49-F238E27FC236}">
                <a16:creationId xmlns:a16="http://schemas.microsoft.com/office/drawing/2014/main" id="{3C3836EB-DCD5-4B56-8DFA-9E3CEE5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30560"/>
            <a:ext cx="8534400" cy="838200"/>
          </a:xfrm>
        </p:spPr>
        <p:txBody>
          <a:bodyPr/>
          <a:lstStyle/>
          <a:p>
            <a:r>
              <a:rPr lang="en-US" altLang="id-ID" dirty="0" err="1"/>
              <a:t>Sistem</a:t>
            </a:r>
            <a:r>
              <a:rPr lang="en-US" altLang="id-ID" dirty="0"/>
              <a:t> </a:t>
            </a:r>
            <a:r>
              <a:rPr lang="en-US" altLang="id-ID" dirty="0" err="1"/>
              <a:t>Antrian</a:t>
            </a:r>
            <a:r>
              <a:rPr lang="en-US" altLang="id-ID" dirty="0"/>
              <a:t> M/M/m (4)</a:t>
            </a:r>
          </a:p>
        </p:txBody>
      </p:sp>
      <p:sp>
        <p:nvSpPr>
          <p:cNvPr id="3080" name="Rectangle 1027">
            <a:extLst>
              <a:ext uri="{FF2B5EF4-FFF2-40B4-BE49-F238E27FC236}">
                <a16:creationId xmlns:a16="http://schemas.microsoft.com/office/drawing/2014/main" id="{C765FB27-2C3E-4E73-BA6C-FF104ADBC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56792"/>
            <a:ext cx="8534400" cy="50116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id-ID" sz="2400" dirty="0" err="1"/>
              <a:t>Peluang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kondisi</a:t>
            </a:r>
            <a:r>
              <a:rPr lang="en-US" altLang="id-ID" sz="2400" dirty="0"/>
              <a:t> k </a:t>
            </a:r>
            <a:r>
              <a:rPr lang="en-US" altLang="id-ID" sz="2400" dirty="0" err="1"/>
              <a:t>adalah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sbb</a:t>
            </a:r>
            <a:r>
              <a:rPr lang="en-US" altLang="id-ID" sz="2400" dirty="0"/>
              <a:t> :</a:t>
            </a:r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r>
              <a:rPr lang="en-US" altLang="id-ID" sz="2400" dirty="0" err="1"/>
              <a:t>Peluang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bahwa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suatu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kedatangan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menemukan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seluruh</a:t>
            </a:r>
            <a:r>
              <a:rPr lang="en-US" altLang="id-ID" sz="2400" dirty="0"/>
              <a:t> server </a:t>
            </a:r>
            <a:r>
              <a:rPr lang="en-US" altLang="id-ID" sz="2400" dirty="0" err="1"/>
              <a:t>sibuk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sehingga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harus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menunggu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adalah</a:t>
            </a:r>
            <a:r>
              <a:rPr lang="en-US" altLang="id-ID" sz="2400" dirty="0"/>
              <a:t> :</a:t>
            </a:r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endParaRPr lang="en-US" altLang="id-ID" sz="2400" dirty="0"/>
          </a:p>
          <a:p>
            <a:pPr>
              <a:lnSpc>
                <a:spcPct val="90000"/>
              </a:lnSpc>
            </a:pPr>
            <a:r>
              <a:rPr lang="en-US" altLang="id-ID" sz="2400" dirty="0" err="1"/>
              <a:t>Ini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adalah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rumus</a:t>
            </a:r>
            <a:r>
              <a:rPr lang="en-US" altLang="id-ID" sz="2400" dirty="0"/>
              <a:t> </a:t>
            </a:r>
            <a:r>
              <a:rPr lang="en-US" altLang="id-ID" sz="2400" b="1" i="1" dirty="0"/>
              <a:t>Erlang-C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atau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disebut</a:t>
            </a:r>
            <a:r>
              <a:rPr lang="en-US" altLang="id-ID" sz="2400" dirty="0"/>
              <a:t> juga </a:t>
            </a:r>
            <a:r>
              <a:rPr lang="en-US" altLang="id-ID" sz="2400" b="1" i="1" dirty="0"/>
              <a:t>Erlang’s Delay Formula</a:t>
            </a:r>
          </a:p>
        </p:txBody>
      </p:sp>
      <p:graphicFrame>
        <p:nvGraphicFramePr>
          <p:cNvPr id="3074" name="Object 1028">
            <a:extLst>
              <a:ext uri="{FF2B5EF4-FFF2-40B4-BE49-F238E27FC236}">
                <a16:creationId xmlns:a16="http://schemas.microsoft.com/office/drawing/2014/main" id="{52B5C7E7-CDA4-4B8C-9A41-012C89A83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846323"/>
              </p:ext>
            </p:extLst>
          </p:nvPr>
        </p:nvGraphicFramePr>
        <p:xfrm>
          <a:off x="2363688" y="1628800"/>
          <a:ext cx="4800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2057400" imgH="660400" progId="Equation.3">
                  <p:embed/>
                </p:oleObj>
              </mc:Choice>
              <mc:Fallback>
                <p:oleObj name="Equation" r:id="rId3" imgW="2057400" imgH="660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688" y="1628800"/>
                        <a:ext cx="4800600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9">
            <a:extLst>
              <a:ext uri="{FF2B5EF4-FFF2-40B4-BE49-F238E27FC236}">
                <a16:creationId xmlns:a16="http://schemas.microsoft.com/office/drawing/2014/main" id="{32268B58-9E00-4CB9-8AD6-DF94CB848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64774"/>
              </p:ext>
            </p:extLst>
          </p:nvPr>
        </p:nvGraphicFramePr>
        <p:xfrm>
          <a:off x="762000" y="3746227"/>
          <a:ext cx="5943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2514600" imgH="444500" progId="Equation.3">
                  <p:embed/>
                </p:oleObj>
              </mc:Choice>
              <mc:Fallback>
                <p:oleObj name="Equation" r:id="rId5" imgW="2514600" imgH="4445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46227"/>
                        <a:ext cx="59436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30">
            <a:extLst>
              <a:ext uri="{FF2B5EF4-FFF2-40B4-BE49-F238E27FC236}">
                <a16:creationId xmlns:a16="http://schemas.microsoft.com/office/drawing/2014/main" id="{FE378384-A02C-4042-85F3-A22AE0AC8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81070"/>
              </p:ext>
            </p:extLst>
          </p:nvPr>
        </p:nvGraphicFramePr>
        <p:xfrm>
          <a:off x="2743200" y="4746402"/>
          <a:ext cx="47244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1981200" imgH="444500" progId="Equation.3">
                  <p:embed/>
                </p:oleObj>
              </mc:Choice>
              <mc:Fallback>
                <p:oleObj name="Equation" r:id="rId7" imgW="1981200" imgH="4445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46402"/>
                        <a:ext cx="472440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5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6C211EFA-6220-41F9-8FE4-7396E8D35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Sistem Antrian M/M/m (5)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F043AACB-B2F8-4ECE-87CB-A1F3D25D4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28800"/>
            <a:ext cx="8534400" cy="4924400"/>
          </a:xfrm>
        </p:spPr>
        <p:txBody>
          <a:bodyPr/>
          <a:lstStyle/>
          <a:p>
            <a:r>
              <a:rPr lang="en-US" altLang="id-ID" dirty="0" err="1"/>
              <a:t>Utilisasi</a:t>
            </a:r>
            <a:endParaRPr lang="en-US" altLang="id-ID" dirty="0"/>
          </a:p>
          <a:p>
            <a:pPr lvl="1"/>
            <a:r>
              <a:rPr lang="en-US" altLang="id-ID" dirty="0" err="1"/>
              <a:t>Untuk</a:t>
            </a:r>
            <a:r>
              <a:rPr lang="en-US" altLang="id-ID" dirty="0"/>
              <a:t> k &lt; m, </a:t>
            </a:r>
            <a:r>
              <a:rPr lang="en-US" altLang="id-ID" dirty="0" err="1"/>
              <a:t>utilisasi</a:t>
            </a:r>
            <a:r>
              <a:rPr lang="en-US" altLang="id-ID" dirty="0"/>
              <a:t> server rata-rata </a:t>
            </a:r>
            <a:r>
              <a:rPr lang="en-US" altLang="id-ID" dirty="0" err="1"/>
              <a:t>adalah</a:t>
            </a:r>
            <a:r>
              <a:rPr lang="en-US" altLang="id-ID" dirty="0"/>
              <a:t> k/m</a:t>
            </a:r>
          </a:p>
          <a:p>
            <a:pPr lvl="1"/>
            <a:r>
              <a:rPr lang="en-US" altLang="id-ID" dirty="0" err="1"/>
              <a:t>Untuk</a:t>
            </a:r>
            <a:r>
              <a:rPr lang="en-US" altLang="id-ID" dirty="0"/>
              <a:t> k </a:t>
            </a:r>
            <a:r>
              <a:rPr lang="en-US" altLang="id-ID" dirty="0">
                <a:sym typeface="Symbol" panose="05050102010706020507" pitchFamily="18" charset="2"/>
              </a:rPr>
              <a:t> m, </a:t>
            </a:r>
            <a:r>
              <a:rPr lang="en-US" altLang="id-ID" dirty="0" err="1">
                <a:sym typeface="Symbol" panose="05050102010706020507" pitchFamily="18" charset="2"/>
              </a:rPr>
              <a:t>utilisasi</a:t>
            </a:r>
            <a:r>
              <a:rPr lang="en-US" altLang="id-ID" dirty="0"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ym typeface="Symbol" panose="05050102010706020507" pitchFamily="18" charset="2"/>
              </a:rPr>
              <a:t>adalah</a:t>
            </a:r>
            <a:r>
              <a:rPr lang="en-US" altLang="id-ID" dirty="0"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ym typeface="Symbol" panose="05050102010706020507" pitchFamily="18" charset="2"/>
              </a:rPr>
              <a:t>satu</a:t>
            </a:r>
            <a:endParaRPr lang="en-US" altLang="id-ID" dirty="0">
              <a:sym typeface="Symbol" panose="05050102010706020507" pitchFamily="18" charset="2"/>
            </a:endParaRPr>
          </a:p>
          <a:p>
            <a:pPr lvl="1"/>
            <a:r>
              <a:rPr lang="en-US" altLang="id-ID" dirty="0" err="1">
                <a:sym typeface="Symbol" panose="05050102010706020507" pitchFamily="18" charset="2"/>
              </a:rPr>
              <a:t>Maka</a:t>
            </a:r>
            <a:r>
              <a:rPr lang="en-US" altLang="id-ID" dirty="0"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ym typeface="Symbol" panose="05050102010706020507" pitchFamily="18" charset="2"/>
              </a:rPr>
              <a:t>utilisasi</a:t>
            </a:r>
            <a:r>
              <a:rPr lang="en-US" altLang="id-ID" dirty="0">
                <a:sym typeface="Symbol" panose="05050102010706020507" pitchFamily="18" charset="2"/>
              </a:rPr>
              <a:t> total </a:t>
            </a:r>
            <a:r>
              <a:rPr lang="en-US" altLang="id-ID" dirty="0" err="1">
                <a:sym typeface="Symbol" panose="05050102010706020507" pitchFamily="18" charset="2"/>
              </a:rPr>
              <a:t>adalah</a:t>
            </a:r>
            <a:r>
              <a:rPr lang="en-US" altLang="id-ID" dirty="0"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ym typeface="Symbol" panose="05050102010706020507" pitchFamily="18" charset="2"/>
              </a:rPr>
              <a:t>sbb</a:t>
            </a:r>
            <a:r>
              <a:rPr lang="en-US" altLang="id-ID" dirty="0">
                <a:sym typeface="Symbol" panose="05050102010706020507" pitchFamily="18" charset="2"/>
              </a:rPr>
              <a:t>:</a:t>
            </a:r>
          </a:p>
          <a:p>
            <a:pPr lvl="1"/>
            <a:endParaRPr lang="en-US" altLang="id-ID" dirty="0">
              <a:sym typeface="Symbol" panose="05050102010706020507" pitchFamily="18" charset="2"/>
            </a:endParaRPr>
          </a:p>
          <a:p>
            <a:pPr lvl="1"/>
            <a:endParaRPr lang="en-US" altLang="id-ID" dirty="0">
              <a:sym typeface="Symbol" panose="05050102010706020507" pitchFamily="18" charset="2"/>
            </a:endParaRPr>
          </a:p>
          <a:p>
            <a:pPr lvl="1"/>
            <a:endParaRPr lang="en-US" altLang="id-ID" dirty="0">
              <a:sym typeface="Symbol" panose="05050102010706020507" pitchFamily="18" charset="2"/>
            </a:endParaRPr>
          </a:p>
          <a:p>
            <a:pPr lvl="1"/>
            <a:endParaRPr lang="en-US" altLang="id-ID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endParaRPr lang="en-US" altLang="id-ID" dirty="0"/>
          </a:p>
        </p:txBody>
      </p:sp>
      <p:graphicFrame>
        <p:nvGraphicFramePr>
          <p:cNvPr id="4098" name="Object 0">
            <a:extLst>
              <a:ext uri="{FF2B5EF4-FFF2-40B4-BE49-F238E27FC236}">
                <a16:creationId xmlns:a16="http://schemas.microsoft.com/office/drawing/2014/main" id="{E95E45C9-6651-4636-BF7C-0EC03A97A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650095"/>
              </p:ext>
            </p:extLst>
          </p:nvPr>
        </p:nvGraphicFramePr>
        <p:xfrm>
          <a:off x="1115616" y="3861048"/>
          <a:ext cx="43434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866900" imgH="431800" progId="Equation.3">
                  <p:embed/>
                </p:oleObj>
              </mc:Choice>
              <mc:Fallback>
                <p:oleObj name="Equation" r:id="rId3" imgW="18669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861048"/>
                        <a:ext cx="4343400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1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1026">
            <a:extLst>
              <a:ext uri="{FF2B5EF4-FFF2-40B4-BE49-F238E27FC236}">
                <a16:creationId xmlns:a16="http://schemas.microsoft.com/office/drawing/2014/main" id="{63A8B1E8-A32E-4C9A-AC35-29C4AB89B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58552"/>
            <a:ext cx="8534400" cy="838200"/>
          </a:xfrm>
        </p:spPr>
        <p:txBody>
          <a:bodyPr/>
          <a:lstStyle/>
          <a:p>
            <a:r>
              <a:rPr lang="en-US" altLang="id-ID" dirty="0" err="1"/>
              <a:t>Sistem</a:t>
            </a:r>
            <a:r>
              <a:rPr lang="en-US" altLang="id-ID" dirty="0"/>
              <a:t> </a:t>
            </a:r>
            <a:r>
              <a:rPr lang="en-US" altLang="id-ID" dirty="0" err="1"/>
              <a:t>Antrian</a:t>
            </a:r>
            <a:r>
              <a:rPr lang="en-US" altLang="id-ID" dirty="0"/>
              <a:t> M/M/m (6)</a:t>
            </a:r>
          </a:p>
        </p:txBody>
      </p:sp>
      <p:sp>
        <p:nvSpPr>
          <p:cNvPr id="5127" name="Rectangle 1027">
            <a:extLst>
              <a:ext uri="{FF2B5EF4-FFF2-40B4-BE49-F238E27FC236}">
                <a16:creationId xmlns:a16="http://schemas.microsoft.com/office/drawing/2014/main" id="{A6F87DAE-5EA8-46A7-B6E6-3FDA2D7FB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28800"/>
            <a:ext cx="8534400" cy="3502695"/>
          </a:xfrm>
        </p:spPr>
        <p:txBody>
          <a:bodyPr>
            <a:normAutofit fontScale="92500" lnSpcReduction="10000"/>
          </a:bodyPr>
          <a:lstStyle/>
          <a:p>
            <a:r>
              <a:rPr lang="en-US" altLang="id-ID" sz="2400" dirty="0"/>
              <a:t>Mari </a:t>
            </a:r>
            <a:r>
              <a:rPr lang="en-US" altLang="id-ID" sz="2400" dirty="0" err="1"/>
              <a:t>kita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sesuaikan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notasinya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diktat :</a:t>
            </a:r>
          </a:p>
          <a:p>
            <a:pPr lvl="1"/>
            <a:r>
              <a:rPr lang="en-US" altLang="id-ID" sz="2000" dirty="0" err="1"/>
              <a:t>Pada</a:t>
            </a:r>
            <a:r>
              <a:rPr lang="en-US" altLang="id-ID" sz="2000" dirty="0"/>
              <a:t> diktat, </a:t>
            </a:r>
            <a:r>
              <a:rPr lang="en-US" altLang="id-ID" sz="2000" dirty="0" err="1"/>
              <a:t>sistem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antrian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sedang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kita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bahas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disebut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sistem</a:t>
            </a:r>
            <a:r>
              <a:rPr lang="en-US" altLang="id-ID" sz="2000" dirty="0"/>
              <a:t> M/M/N</a:t>
            </a:r>
          </a:p>
          <a:p>
            <a:pPr lvl="2"/>
            <a:r>
              <a:rPr lang="en-US" altLang="id-ID" sz="1800" dirty="0" err="1"/>
              <a:t>Sehingga</a:t>
            </a:r>
            <a:r>
              <a:rPr lang="en-US" altLang="id-ID" sz="1800" dirty="0"/>
              <a:t> N </a:t>
            </a:r>
            <a:r>
              <a:rPr lang="en-US" altLang="id-ID" sz="1800" dirty="0" err="1"/>
              <a:t>adalah</a:t>
            </a:r>
            <a:r>
              <a:rPr lang="en-US" altLang="id-ID" sz="1800" dirty="0"/>
              <a:t> </a:t>
            </a:r>
            <a:r>
              <a:rPr lang="en-US" altLang="id-ID" sz="1800" dirty="0" err="1"/>
              <a:t>sama</a:t>
            </a:r>
            <a:r>
              <a:rPr lang="en-US" altLang="id-ID" sz="1800" dirty="0"/>
              <a:t> </a:t>
            </a:r>
            <a:r>
              <a:rPr lang="en-US" altLang="id-ID" sz="1800" dirty="0" err="1"/>
              <a:t>dengan</a:t>
            </a:r>
            <a:r>
              <a:rPr lang="en-US" altLang="id-ID" sz="1800" dirty="0"/>
              <a:t> m</a:t>
            </a:r>
          </a:p>
          <a:p>
            <a:pPr lvl="2"/>
            <a:r>
              <a:rPr lang="en-US" altLang="id-ID" sz="1800" dirty="0" err="1"/>
              <a:t>Sedangkan</a:t>
            </a:r>
            <a:r>
              <a:rPr lang="en-US" altLang="id-ID" sz="1800" dirty="0"/>
              <a:t> </a:t>
            </a:r>
            <a:r>
              <a:rPr lang="en-US" altLang="id-ID" sz="1800" dirty="0">
                <a:latin typeface="Symbol" panose="05050102010706020507" pitchFamily="18" charset="2"/>
              </a:rPr>
              <a:t>r </a:t>
            </a:r>
            <a:r>
              <a:rPr lang="en-US" altLang="id-ID" sz="1800" dirty="0"/>
              <a:t>=</a:t>
            </a:r>
            <a:r>
              <a:rPr lang="en-US" altLang="id-ID" sz="1800" dirty="0">
                <a:latin typeface="Symbol" panose="05050102010706020507" pitchFamily="18" charset="2"/>
              </a:rPr>
              <a:t>l</a:t>
            </a:r>
            <a:r>
              <a:rPr lang="en-US" altLang="id-ID" sz="1800" dirty="0"/>
              <a:t>/(m</a:t>
            </a:r>
            <a:r>
              <a:rPr lang="en-US" altLang="id-ID" sz="1800" dirty="0">
                <a:latin typeface="Symbol" panose="05050102010706020507" pitchFamily="18" charset="2"/>
              </a:rPr>
              <a:t>m</a:t>
            </a:r>
            <a:r>
              <a:rPr lang="en-US" altLang="id-ID" sz="1800" dirty="0"/>
              <a:t>)</a:t>
            </a:r>
          </a:p>
          <a:p>
            <a:pPr lvl="3"/>
            <a:r>
              <a:rPr lang="en-US" altLang="id-ID" sz="1600" dirty="0" err="1"/>
              <a:t>Bila</a:t>
            </a:r>
            <a:r>
              <a:rPr lang="en-US" altLang="id-ID" sz="1600" dirty="0"/>
              <a:t> </a:t>
            </a:r>
            <a:r>
              <a:rPr lang="en-US" altLang="id-ID" sz="1600" dirty="0" err="1"/>
              <a:t>kita</a:t>
            </a:r>
            <a:r>
              <a:rPr lang="en-US" altLang="id-ID" sz="1600" dirty="0"/>
              <a:t> </a:t>
            </a:r>
            <a:r>
              <a:rPr lang="en-US" altLang="id-ID" sz="1600" dirty="0" err="1"/>
              <a:t>menggunakan</a:t>
            </a:r>
            <a:r>
              <a:rPr lang="en-US" altLang="id-ID" sz="1600" dirty="0"/>
              <a:t> </a:t>
            </a:r>
            <a:r>
              <a:rPr lang="en-US" altLang="id-ID" sz="1600" dirty="0" err="1"/>
              <a:t>notasi</a:t>
            </a:r>
            <a:r>
              <a:rPr lang="en-US" altLang="id-ID" sz="1600" dirty="0"/>
              <a:t> di diktat, </a:t>
            </a:r>
            <a:r>
              <a:rPr lang="en-US" altLang="id-ID" sz="1600" dirty="0" err="1"/>
              <a:t>maka</a:t>
            </a:r>
            <a:r>
              <a:rPr lang="en-US" altLang="id-ID" sz="1600" dirty="0"/>
              <a:t> </a:t>
            </a:r>
            <a:r>
              <a:rPr lang="en-US" altLang="id-ID" sz="1600" dirty="0">
                <a:latin typeface="Symbol" panose="05050102010706020507" pitchFamily="18" charset="2"/>
              </a:rPr>
              <a:t>r </a:t>
            </a:r>
            <a:r>
              <a:rPr lang="en-US" altLang="id-ID" sz="1600" dirty="0" err="1"/>
              <a:t>adalah</a:t>
            </a:r>
            <a:r>
              <a:rPr lang="en-US" altLang="id-ID" sz="1600" dirty="0"/>
              <a:t> A/N (</a:t>
            </a:r>
            <a:r>
              <a:rPr lang="en-US" altLang="id-ID" sz="1600" dirty="0" err="1"/>
              <a:t>ingat</a:t>
            </a:r>
            <a:r>
              <a:rPr lang="en-US" altLang="id-ID" sz="1600" dirty="0"/>
              <a:t> A=</a:t>
            </a:r>
            <a:r>
              <a:rPr lang="en-US" altLang="id-ID" sz="1600" dirty="0">
                <a:latin typeface="Symbol" panose="05050102010706020507" pitchFamily="18" charset="2"/>
              </a:rPr>
              <a:t>l</a:t>
            </a:r>
            <a:r>
              <a:rPr lang="en-US" altLang="id-ID" sz="1600" dirty="0"/>
              <a:t>/</a:t>
            </a:r>
            <a:r>
              <a:rPr lang="en-US" altLang="id-ID" sz="1600" dirty="0">
                <a:latin typeface="Symbol" panose="05050102010706020507" pitchFamily="18" charset="2"/>
              </a:rPr>
              <a:t>m</a:t>
            </a:r>
            <a:r>
              <a:rPr lang="en-US" altLang="id-ID" sz="1600" dirty="0"/>
              <a:t>)</a:t>
            </a:r>
          </a:p>
          <a:p>
            <a:pPr lvl="1"/>
            <a:r>
              <a:rPr lang="en-US" altLang="id-ID" sz="2000" dirty="0" err="1"/>
              <a:t>Jadi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bila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kita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menggunakan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notasi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seperti</a:t>
            </a:r>
            <a:r>
              <a:rPr lang="en-US" altLang="id-ID" sz="2000" dirty="0"/>
              <a:t> di diktat, </a:t>
            </a:r>
            <a:r>
              <a:rPr lang="en-US" altLang="id-ID" sz="2000" dirty="0" err="1"/>
              <a:t>kita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peroleh</a:t>
            </a:r>
            <a:r>
              <a:rPr lang="en-US" altLang="id-ID" sz="2000" dirty="0"/>
              <a:t> </a:t>
            </a:r>
          </a:p>
          <a:p>
            <a:pPr lvl="1"/>
            <a:endParaRPr lang="en-US" altLang="id-ID" sz="2000" dirty="0"/>
          </a:p>
          <a:p>
            <a:pPr lvl="1"/>
            <a:endParaRPr lang="en-US" altLang="id-ID" sz="2000" dirty="0"/>
          </a:p>
          <a:p>
            <a:pPr lvl="1"/>
            <a:endParaRPr lang="en-US" altLang="id-ID" sz="2000" dirty="0"/>
          </a:p>
          <a:p>
            <a:pPr lvl="1"/>
            <a:endParaRPr lang="en-US" altLang="id-ID" sz="2000" dirty="0"/>
          </a:p>
          <a:p>
            <a:r>
              <a:rPr lang="en-US" altLang="id-ID" sz="2400" dirty="0"/>
              <a:t>D</a:t>
            </a:r>
            <a:r>
              <a:rPr lang="en-US" altLang="id-ID" sz="2400" baseline="-25000" dirty="0"/>
              <a:t>N</a:t>
            </a:r>
            <a:r>
              <a:rPr lang="en-US" altLang="id-ID" sz="2400" dirty="0"/>
              <a:t>(A) </a:t>
            </a:r>
            <a:r>
              <a:rPr lang="en-US" altLang="id-ID" sz="2400" dirty="0" err="1"/>
              <a:t>dapat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dihitung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menggunakan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rumus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rugi</a:t>
            </a:r>
            <a:r>
              <a:rPr lang="en-US" altLang="id-ID" sz="2400" dirty="0"/>
              <a:t> Erlang :</a:t>
            </a:r>
          </a:p>
        </p:txBody>
      </p:sp>
      <p:graphicFrame>
        <p:nvGraphicFramePr>
          <p:cNvPr id="5122" name="Object 1028">
            <a:extLst>
              <a:ext uri="{FF2B5EF4-FFF2-40B4-BE49-F238E27FC236}">
                <a16:creationId xmlns:a16="http://schemas.microsoft.com/office/drawing/2014/main" id="{93064ECC-6ECB-43E8-9D5A-F0049D642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915449"/>
              </p:ext>
            </p:extLst>
          </p:nvPr>
        </p:nvGraphicFramePr>
        <p:xfrm>
          <a:off x="2627784" y="3522442"/>
          <a:ext cx="3006080" cy="120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524000" imgH="609600" progId="Equation.3">
                  <p:embed/>
                </p:oleObj>
              </mc:Choice>
              <mc:Fallback>
                <p:oleObj name="Equation" r:id="rId3" imgW="1524000" imgH="609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522442"/>
                        <a:ext cx="3006080" cy="1202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9">
            <a:extLst>
              <a:ext uri="{FF2B5EF4-FFF2-40B4-BE49-F238E27FC236}">
                <a16:creationId xmlns:a16="http://schemas.microsoft.com/office/drawing/2014/main" id="{3A9277A2-722A-4D0D-8583-AECCA2D13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85844"/>
              </p:ext>
            </p:extLst>
          </p:nvPr>
        </p:nvGraphicFramePr>
        <p:xfrm>
          <a:off x="2807502" y="5131495"/>
          <a:ext cx="2841352" cy="7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1701800" imgH="431800" progId="Equation.3">
                  <p:embed/>
                </p:oleObj>
              </mc:Choice>
              <mc:Fallback>
                <p:oleObj name="Equation" r:id="rId5" imgW="1701800" imgH="43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502" y="5131495"/>
                        <a:ext cx="2841352" cy="72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27">
            <a:extLst>
              <a:ext uri="{FF2B5EF4-FFF2-40B4-BE49-F238E27FC236}">
                <a16:creationId xmlns:a16="http://schemas.microsoft.com/office/drawing/2014/main" id="{005A2A45-5F53-40CC-BE92-857DD82E164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5920680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400"/>
              <a:t>D</a:t>
            </a:r>
            <a:r>
              <a:rPr lang="en-US" altLang="id-ID" sz="2400" baseline="-25000"/>
              <a:t>N</a:t>
            </a:r>
            <a:r>
              <a:rPr lang="en-US" altLang="id-ID" sz="2400"/>
              <a:t>(A)= P(t&gt;0) = RN/[A(N-A+R)]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286071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>
            <a:extLst>
              <a:ext uri="{FF2B5EF4-FFF2-40B4-BE49-F238E27FC236}">
                <a16:creationId xmlns:a16="http://schemas.microsoft.com/office/drawing/2014/main" id="{D5441612-56AD-45CB-9EED-034D334C5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399"/>
            <a:ext cx="8534400" cy="47049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id-ID" dirty="0" err="1"/>
              <a:t>Hasil-hasil</a:t>
            </a:r>
            <a:r>
              <a:rPr lang="en-US" altLang="id-ID" dirty="0"/>
              <a:t> lain</a:t>
            </a:r>
          </a:p>
          <a:p>
            <a:pPr lvl="1">
              <a:lnSpc>
                <a:spcPct val="90000"/>
              </a:lnSpc>
            </a:pPr>
            <a:r>
              <a:rPr lang="en-US" altLang="id-ID" dirty="0" err="1"/>
              <a:t>Jumlah</a:t>
            </a:r>
            <a:r>
              <a:rPr lang="en-US" altLang="id-ID" dirty="0"/>
              <a:t> </a:t>
            </a:r>
            <a:r>
              <a:rPr lang="en-US" altLang="id-ID" dirty="0" err="1"/>
              <a:t>pelanggan</a:t>
            </a:r>
            <a:r>
              <a:rPr lang="en-US" altLang="id-ID" dirty="0"/>
              <a:t> rata-rata yang </a:t>
            </a:r>
            <a:r>
              <a:rPr lang="en-US" altLang="id-ID" dirty="0" err="1"/>
              <a:t>antri</a:t>
            </a:r>
            <a:endParaRPr lang="en-US" altLang="id-ID" dirty="0"/>
          </a:p>
          <a:p>
            <a:pPr lvl="2">
              <a:lnSpc>
                <a:spcPct val="90000"/>
              </a:lnSpc>
            </a:pPr>
            <a:r>
              <a:rPr lang="en-US" altLang="id-ID" dirty="0"/>
              <a:t>n</a:t>
            </a:r>
            <a:r>
              <a:rPr lang="en-US" altLang="id-ID" baseline="-25000" dirty="0"/>
              <a:t>q</a:t>
            </a:r>
            <a:r>
              <a:rPr lang="en-US" altLang="id-ID" dirty="0"/>
              <a:t>=D</a:t>
            </a:r>
            <a:r>
              <a:rPr lang="en-US" altLang="id-ID" baseline="-25000" dirty="0"/>
              <a:t>N</a:t>
            </a:r>
            <a:r>
              <a:rPr lang="en-US" altLang="id-ID" dirty="0"/>
              <a:t>(A)[A/(N-A)]</a:t>
            </a:r>
          </a:p>
          <a:p>
            <a:pPr lvl="1">
              <a:lnSpc>
                <a:spcPct val="90000"/>
              </a:lnSpc>
            </a:pPr>
            <a:r>
              <a:rPr lang="en-US" altLang="id-ID" dirty="0" err="1"/>
              <a:t>Waktu</a:t>
            </a:r>
            <a:r>
              <a:rPr lang="en-US" altLang="id-ID" dirty="0"/>
              <a:t> rata-rata </a:t>
            </a:r>
            <a:r>
              <a:rPr lang="en-US" altLang="id-ID" dirty="0" err="1"/>
              <a:t>pelanggan</a:t>
            </a:r>
            <a:r>
              <a:rPr lang="en-US" altLang="id-ID" dirty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</a:t>
            </a:r>
            <a:r>
              <a:rPr lang="en-US" altLang="id-ID" dirty="0" err="1"/>
              <a:t>antrian</a:t>
            </a:r>
            <a:r>
              <a:rPr lang="en-US" altLang="id-ID" dirty="0"/>
              <a:t> (</a:t>
            </a:r>
            <a:r>
              <a:rPr lang="en-US" altLang="id-ID" dirty="0" err="1"/>
              <a:t>sebelum</a:t>
            </a:r>
            <a:r>
              <a:rPr lang="en-US" altLang="id-ID" dirty="0"/>
              <a:t> </a:t>
            </a:r>
            <a:r>
              <a:rPr lang="en-US" altLang="id-ID" dirty="0" err="1"/>
              <a:t>dilayani</a:t>
            </a:r>
            <a:r>
              <a:rPr lang="en-US" altLang="id-ID" dirty="0"/>
              <a:t>)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semua</a:t>
            </a:r>
            <a:r>
              <a:rPr lang="en-US" altLang="id-ID" dirty="0"/>
              <a:t> </a:t>
            </a:r>
            <a:r>
              <a:rPr lang="en-US" altLang="id-ID" dirty="0" err="1"/>
              <a:t>panggilan</a:t>
            </a:r>
            <a:r>
              <a:rPr lang="en-US" altLang="id-ID" dirty="0"/>
              <a:t> </a:t>
            </a:r>
            <a:r>
              <a:rPr lang="en-US" altLang="id-ID" dirty="0" err="1"/>
              <a:t>termasuk</a:t>
            </a:r>
            <a:r>
              <a:rPr lang="en-US" altLang="id-ID" dirty="0"/>
              <a:t> yang </a:t>
            </a:r>
            <a:r>
              <a:rPr lang="en-US" altLang="id-ID" dirty="0" err="1"/>
              <a:t>tak</a:t>
            </a:r>
            <a:r>
              <a:rPr lang="en-US" altLang="id-ID" dirty="0"/>
              <a:t> </a:t>
            </a:r>
            <a:r>
              <a:rPr lang="en-US" altLang="id-ID" dirty="0" err="1"/>
              <a:t>menunggu</a:t>
            </a:r>
            <a:endParaRPr lang="en-US" altLang="id-ID" dirty="0"/>
          </a:p>
          <a:p>
            <a:pPr lvl="2">
              <a:lnSpc>
                <a:spcPct val="90000"/>
              </a:lnSpc>
            </a:pPr>
            <a:r>
              <a:rPr lang="en-US" altLang="id-ID" dirty="0" err="1"/>
              <a:t>t</a:t>
            </a:r>
            <a:r>
              <a:rPr lang="en-US" altLang="id-ID" baseline="-25000" dirty="0" err="1"/>
              <a:t>q</a:t>
            </a:r>
            <a:r>
              <a:rPr lang="en-US" altLang="id-ID" dirty="0"/>
              <a:t>= D</a:t>
            </a:r>
            <a:r>
              <a:rPr lang="en-US" altLang="id-ID" baseline="-25000" dirty="0"/>
              <a:t>N</a:t>
            </a:r>
            <a:r>
              <a:rPr lang="en-US" altLang="id-ID" dirty="0"/>
              <a:t>(A)[h/(N-A)]</a:t>
            </a:r>
          </a:p>
          <a:p>
            <a:pPr lvl="1">
              <a:lnSpc>
                <a:spcPct val="90000"/>
              </a:lnSpc>
            </a:pPr>
            <a:r>
              <a:rPr lang="en-US" altLang="id-ID" dirty="0" err="1"/>
              <a:t>Waktu</a:t>
            </a:r>
            <a:r>
              <a:rPr lang="en-US" altLang="id-ID" dirty="0"/>
              <a:t> rata-rata </a:t>
            </a:r>
            <a:r>
              <a:rPr lang="en-US" altLang="id-ID" dirty="0" err="1"/>
              <a:t>pelanggan</a:t>
            </a:r>
            <a:r>
              <a:rPr lang="en-US" altLang="id-ID" dirty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</a:t>
            </a:r>
            <a:r>
              <a:rPr lang="en-US" altLang="id-ID" dirty="0" err="1"/>
              <a:t>antrian</a:t>
            </a:r>
            <a:r>
              <a:rPr lang="en-US" altLang="id-ID" dirty="0"/>
              <a:t> </a:t>
            </a:r>
            <a:r>
              <a:rPr lang="en-US" altLang="id-ID" dirty="0" err="1"/>
              <a:t>dihitung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pelanggan</a:t>
            </a:r>
            <a:r>
              <a:rPr lang="en-US" altLang="id-ID" dirty="0"/>
              <a:t> yang </a:t>
            </a:r>
            <a:r>
              <a:rPr lang="en-US" altLang="id-ID" dirty="0" err="1"/>
              <a:t>menunggu</a:t>
            </a:r>
            <a:r>
              <a:rPr lang="en-US" altLang="id-ID" dirty="0"/>
              <a:t> </a:t>
            </a:r>
            <a:r>
              <a:rPr lang="en-US" altLang="id-ID" dirty="0" err="1"/>
              <a:t>saja</a:t>
            </a:r>
            <a:endParaRPr lang="en-US" altLang="id-ID" dirty="0"/>
          </a:p>
          <a:p>
            <a:pPr lvl="2">
              <a:lnSpc>
                <a:spcPct val="90000"/>
              </a:lnSpc>
            </a:pPr>
            <a:r>
              <a:rPr lang="en-US" altLang="id-ID" dirty="0" err="1"/>
              <a:t>t</a:t>
            </a:r>
            <a:r>
              <a:rPr lang="en-US" altLang="id-ID" baseline="-25000" dirty="0" err="1"/>
              <a:t>qm</a:t>
            </a:r>
            <a:r>
              <a:rPr lang="en-US" altLang="id-ID" dirty="0"/>
              <a:t>=h/(N-A)</a:t>
            </a:r>
          </a:p>
          <a:p>
            <a:pPr lvl="1">
              <a:lnSpc>
                <a:spcPct val="90000"/>
              </a:lnSpc>
            </a:pPr>
            <a:r>
              <a:rPr lang="en-US" altLang="id-ID" dirty="0" err="1"/>
              <a:t>Waktu</a:t>
            </a:r>
            <a:r>
              <a:rPr lang="en-US" altLang="id-ID" dirty="0"/>
              <a:t> rata-rata </a:t>
            </a:r>
            <a:r>
              <a:rPr lang="en-US" altLang="id-ID" dirty="0" err="1"/>
              <a:t>lamanya</a:t>
            </a:r>
            <a:r>
              <a:rPr lang="en-US" altLang="id-ID" dirty="0"/>
              <a:t> </a:t>
            </a:r>
            <a:r>
              <a:rPr lang="en-US" altLang="id-ID" dirty="0" err="1"/>
              <a:t>pelanggan</a:t>
            </a:r>
            <a:r>
              <a:rPr lang="en-US" altLang="id-ID" dirty="0"/>
              <a:t> di </a:t>
            </a:r>
            <a:r>
              <a:rPr lang="en-US" altLang="id-ID" dirty="0" err="1"/>
              <a:t>dalam</a:t>
            </a:r>
            <a:r>
              <a:rPr lang="en-US" altLang="id-ID" dirty="0"/>
              <a:t> </a:t>
            </a:r>
            <a:r>
              <a:rPr lang="en-US" altLang="id-ID" dirty="0" err="1"/>
              <a:t>sistem</a:t>
            </a:r>
            <a:endParaRPr lang="en-US" altLang="id-ID" dirty="0"/>
          </a:p>
          <a:p>
            <a:pPr lvl="2">
              <a:lnSpc>
                <a:spcPct val="90000"/>
              </a:lnSpc>
            </a:pPr>
            <a:r>
              <a:rPr lang="en-US" altLang="id-ID" dirty="0" err="1"/>
              <a:t>t</a:t>
            </a:r>
            <a:r>
              <a:rPr lang="en-US" altLang="id-ID" baseline="-25000" dirty="0" err="1"/>
              <a:t>s</a:t>
            </a:r>
            <a:r>
              <a:rPr lang="en-US" altLang="id-ID" dirty="0"/>
              <a:t>= h + </a:t>
            </a:r>
            <a:r>
              <a:rPr lang="en-US" altLang="id-ID" dirty="0" err="1"/>
              <a:t>t</a:t>
            </a:r>
            <a:r>
              <a:rPr lang="en-US" altLang="id-ID" baseline="-25000" dirty="0" err="1"/>
              <a:t>q</a:t>
            </a:r>
            <a:endParaRPr lang="en-US" altLang="id-ID" dirty="0"/>
          </a:p>
          <a:p>
            <a:pPr lvl="3">
              <a:lnSpc>
                <a:spcPct val="90000"/>
              </a:lnSpc>
            </a:pPr>
            <a:r>
              <a:rPr lang="en-US" altLang="id-ID" sz="1800" dirty="0"/>
              <a:t>h=</a:t>
            </a:r>
            <a:r>
              <a:rPr lang="en-US" altLang="id-ID" sz="1800" dirty="0" err="1"/>
              <a:t>waktu</a:t>
            </a:r>
            <a:r>
              <a:rPr lang="en-US" altLang="id-ID" sz="1800" dirty="0"/>
              <a:t> rata-rata </a:t>
            </a:r>
            <a:r>
              <a:rPr lang="en-US" altLang="id-ID" sz="1800" dirty="0" err="1"/>
              <a:t>lamanya</a:t>
            </a:r>
            <a:r>
              <a:rPr lang="en-US" altLang="id-ID" sz="1800" dirty="0"/>
              <a:t> </a:t>
            </a:r>
            <a:r>
              <a:rPr lang="en-US" altLang="id-ID" sz="1800" dirty="0" err="1"/>
              <a:t>pelanggan</a:t>
            </a:r>
            <a:r>
              <a:rPr lang="en-US" altLang="id-ID" sz="1800" dirty="0"/>
              <a:t> di </a:t>
            </a:r>
            <a:r>
              <a:rPr lang="en-US" altLang="id-ID" sz="1800" dirty="0" err="1"/>
              <a:t>dalam</a:t>
            </a:r>
            <a:r>
              <a:rPr lang="en-US" altLang="id-ID" sz="1800" dirty="0"/>
              <a:t> </a:t>
            </a:r>
            <a:r>
              <a:rPr lang="en-US" altLang="id-ID" sz="1800" dirty="0" err="1"/>
              <a:t>pelayanan</a:t>
            </a:r>
            <a:endParaRPr lang="en-US" altLang="id-ID" sz="1800" dirty="0"/>
          </a:p>
          <a:p>
            <a:pPr lvl="3">
              <a:lnSpc>
                <a:spcPct val="90000"/>
              </a:lnSpc>
            </a:pPr>
            <a:r>
              <a:rPr lang="en-US" altLang="id-ID" sz="1800" dirty="0" err="1"/>
              <a:t>t</a:t>
            </a:r>
            <a:r>
              <a:rPr lang="en-US" altLang="id-ID" sz="1800" baseline="-25000" dirty="0" err="1"/>
              <a:t>q</a:t>
            </a:r>
            <a:r>
              <a:rPr lang="en-US" altLang="id-ID" sz="1800" dirty="0"/>
              <a:t>=</a:t>
            </a:r>
            <a:r>
              <a:rPr lang="en-US" altLang="id-ID" sz="1800" dirty="0" err="1"/>
              <a:t>waktu</a:t>
            </a:r>
            <a:r>
              <a:rPr lang="en-US" altLang="id-ID" sz="1800" dirty="0"/>
              <a:t> rata-rata </a:t>
            </a:r>
            <a:r>
              <a:rPr lang="en-US" altLang="id-ID" sz="1800" dirty="0" err="1"/>
              <a:t>lamanya</a:t>
            </a:r>
            <a:r>
              <a:rPr lang="en-US" altLang="id-ID" sz="1800" dirty="0"/>
              <a:t> </a:t>
            </a:r>
            <a:r>
              <a:rPr lang="en-US" altLang="id-ID" sz="1800" dirty="0" err="1"/>
              <a:t>pelanggan</a:t>
            </a:r>
            <a:r>
              <a:rPr lang="en-US" altLang="id-ID" sz="1800" dirty="0"/>
              <a:t> di </a:t>
            </a:r>
            <a:r>
              <a:rPr lang="en-US" altLang="id-ID" sz="1800" dirty="0" err="1"/>
              <a:t>dalam</a:t>
            </a:r>
            <a:r>
              <a:rPr lang="en-US" altLang="id-ID" sz="1800" dirty="0"/>
              <a:t> </a:t>
            </a:r>
            <a:r>
              <a:rPr lang="en-US" altLang="id-ID" sz="1800" dirty="0" err="1"/>
              <a:t>antrian</a:t>
            </a:r>
            <a:endParaRPr lang="en-US" altLang="id-ID" sz="1800" dirty="0"/>
          </a:p>
        </p:txBody>
      </p:sp>
      <p:sp>
        <p:nvSpPr>
          <p:cNvPr id="13317" name="Line 4">
            <a:extLst>
              <a:ext uri="{FF2B5EF4-FFF2-40B4-BE49-F238E27FC236}">
                <a16:creationId xmlns:a16="http://schemas.microsoft.com/office/drawing/2014/main" id="{FEEC0D1E-50D6-4EB1-A7E2-0CFAA4290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1816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18" name="Line 5">
            <a:extLst>
              <a:ext uri="{FF2B5EF4-FFF2-40B4-BE49-F238E27FC236}">
                <a16:creationId xmlns:a16="http://schemas.microsoft.com/office/drawing/2014/main" id="{91A152E3-7907-46CC-A92B-DB37E66EC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816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19" name="Line 6">
            <a:extLst>
              <a:ext uri="{FF2B5EF4-FFF2-40B4-BE49-F238E27FC236}">
                <a16:creationId xmlns:a16="http://schemas.microsoft.com/office/drawing/2014/main" id="{66F954FD-E736-4A0C-BDA3-9D9FF9541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8674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0" name="Rectangle 7">
            <a:extLst>
              <a:ext uri="{FF2B5EF4-FFF2-40B4-BE49-F238E27FC236}">
                <a16:creationId xmlns:a16="http://schemas.microsoft.com/office/drawing/2014/main" id="{91FF2A24-E813-4A4B-A603-D374E8D7A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23557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>
            <a:extLst>
              <a:ext uri="{FF2B5EF4-FFF2-40B4-BE49-F238E27FC236}">
                <a16:creationId xmlns:a16="http://schemas.microsoft.com/office/drawing/2014/main" id="{8FB46E37-55A6-4080-B95C-355D0D12F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00808"/>
            <a:ext cx="8534400" cy="4852392"/>
          </a:xfrm>
        </p:spPr>
        <p:txBody>
          <a:bodyPr>
            <a:normAutofit/>
          </a:bodyPr>
          <a:lstStyle/>
          <a:p>
            <a:r>
              <a:rPr lang="en-US" altLang="id-ID" dirty="0" err="1"/>
              <a:t>Hasil-hasil</a:t>
            </a:r>
            <a:r>
              <a:rPr lang="en-US" altLang="id-ID" dirty="0"/>
              <a:t> lain (2)</a:t>
            </a:r>
          </a:p>
          <a:p>
            <a:pPr lvl="1"/>
            <a:r>
              <a:rPr lang="en-US" altLang="id-ID" dirty="0" err="1"/>
              <a:t>Jumlah</a:t>
            </a:r>
            <a:r>
              <a:rPr lang="en-US" altLang="id-ID" dirty="0"/>
              <a:t> rata-rata </a:t>
            </a:r>
            <a:r>
              <a:rPr lang="en-US" altLang="id-ID" dirty="0" err="1"/>
              <a:t>pelanggan</a:t>
            </a:r>
            <a:r>
              <a:rPr lang="en-US" altLang="id-ID" dirty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</a:t>
            </a:r>
            <a:r>
              <a:rPr lang="en-US" altLang="id-ID" dirty="0" err="1"/>
              <a:t>sistem</a:t>
            </a:r>
            <a:endParaRPr lang="en-US" altLang="id-ID" dirty="0"/>
          </a:p>
          <a:p>
            <a:pPr lvl="2"/>
            <a:r>
              <a:rPr lang="en-US" altLang="id-ID" dirty="0"/>
              <a:t>N=A + [D</a:t>
            </a:r>
            <a:r>
              <a:rPr lang="en-US" altLang="id-ID" baseline="-25000" dirty="0"/>
              <a:t>N</a:t>
            </a:r>
            <a:r>
              <a:rPr lang="en-US" altLang="id-ID" dirty="0"/>
              <a:t>(A).A/(N-A)]</a:t>
            </a:r>
          </a:p>
          <a:p>
            <a:pPr lvl="1"/>
            <a:r>
              <a:rPr lang="en-US" altLang="id-ID" dirty="0" err="1"/>
              <a:t>Peluang</a:t>
            </a:r>
            <a:r>
              <a:rPr lang="en-US" altLang="id-ID" dirty="0"/>
              <a:t> </a:t>
            </a:r>
            <a:r>
              <a:rPr lang="en-US" altLang="id-ID" dirty="0" err="1"/>
              <a:t>panggilan</a:t>
            </a:r>
            <a:r>
              <a:rPr lang="en-US" altLang="id-ID" dirty="0"/>
              <a:t> </a:t>
            </a:r>
            <a:r>
              <a:rPr lang="en-US" altLang="id-ID" dirty="0" err="1"/>
              <a:t>menunggu</a:t>
            </a:r>
            <a:r>
              <a:rPr lang="en-US" altLang="id-ID" dirty="0"/>
              <a:t> </a:t>
            </a:r>
            <a:r>
              <a:rPr lang="en-US" altLang="id-ID" dirty="0" err="1"/>
              <a:t>selama</a:t>
            </a:r>
            <a:r>
              <a:rPr lang="en-US" altLang="id-ID" dirty="0"/>
              <a:t> T yang </a:t>
            </a:r>
            <a:r>
              <a:rPr lang="en-US" altLang="id-ID" dirty="0" err="1"/>
              <a:t>melebihi</a:t>
            </a:r>
            <a:r>
              <a:rPr lang="en-US" altLang="id-ID" dirty="0"/>
              <a:t> </a:t>
            </a:r>
            <a:r>
              <a:rPr lang="en-US" altLang="id-ID" dirty="0" err="1"/>
              <a:t>harga</a:t>
            </a:r>
            <a:r>
              <a:rPr lang="en-US" altLang="id-ID" dirty="0"/>
              <a:t> t </a:t>
            </a:r>
            <a:r>
              <a:rPr lang="en-US" altLang="id-ID" dirty="0" err="1"/>
              <a:t>tertentu</a:t>
            </a:r>
            <a:r>
              <a:rPr lang="en-US" altLang="id-ID" dirty="0"/>
              <a:t> (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merupakan</a:t>
            </a:r>
            <a:r>
              <a:rPr lang="en-US" altLang="id-ID" dirty="0"/>
              <a:t> </a:t>
            </a:r>
            <a:r>
              <a:rPr lang="en-US" altLang="id-ID" dirty="0" err="1"/>
              <a:t>bagian</a:t>
            </a:r>
            <a:r>
              <a:rPr lang="en-US" altLang="id-ID" dirty="0"/>
              <a:t> </a:t>
            </a:r>
            <a:r>
              <a:rPr lang="en-US" altLang="id-ID" dirty="0" err="1"/>
              <a:t>panggilan</a:t>
            </a:r>
            <a:r>
              <a:rPr lang="en-US" altLang="id-ID" dirty="0"/>
              <a:t> yang </a:t>
            </a:r>
            <a:r>
              <a:rPr lang="en-US" altLang="id-ID" dirty="0" err="1"/>
              <a:t>memiliki</a:t>
            </a:r>
            <a:r>
              <a:rPr lang="en-US" altLang="id-ID" dirty="0"/>
              <a:t> </a:t>
            </a:r>
            <a:r>
              <a:rPr lang="en-US" altLang="id-ID" dirty="0" err="1"/>
              <a:t>waktu</a:t>
            </a:r>
            <a:r>
              <a:rPr lang="en-US" altLang="id-ID" dirty="0"/>
              <a:t> </a:t>
            </a:r>
            <a:r>
              <a:rPr lang="en-US" altLang="id-ID" dirty="0" err="1"/>
              <a:t>tunggu</a:t>
            </a:r>
            <a:r>
              <a:rPr lang="en-US" altLang="id-ID" dirty="0"/>
              <a:t> </a:t>
            </a:r>
            <a:r>
              <a:rPr lang="en-US" altLang="id-ID" dirty="0" err="1"/>
              <a:t>melebihi</a:t>
            </a:r>
            <a:r>
              <a:rPr lang="en-US" altLang="id-ID" dirty="0"/>
              <a:t> t)</a:t>
            </a:r>
            <a:endParaRPr lang="id-ID" altLang="id-ID" dirty="0"/>
          </a:p>
          <a:p>
            <a:pPr lvl="2"/>
            <a:r>
              <a:rPr lang="en-US" altLang="id-ID" dirty="0" err="1"/>
              <a:t>Prob</a:t>
            </a:r>
            <a:r>
              <a:rPr lang="en-US" altLang="id-ID" dirty="0"/>
              <a:t> (T&gt;t) = D</a:t>
            </a:r>
            <a:r>
              <a:rPr lang="en-US" altLang="id-ID" baseline="-25000" dirty="0"/>
              <a:t>N</a:t>
            </a:r>
            <a:r>
              <a:rPr lang="en-US" altLang="id-ID" dirty="0"/>
              <a:t>(A).e</a:t>
            </a:r>
            <a:r>
              <a:rPr lang="en-US" altLang="id-ID" baseline="30000" dirty="0"/>
              <a:t>-(N-A)t/h</a:t>
            </a:r>
          </a:p>
          <a:p>
            <a:pPr lvl="2"/>
            <a:r>
              <a:rPr lang="en-US" altLang="id-ID" dirty="0" err="1"/>
              <a:t>Prob</a:t>
            </a:r>
            <a:r>
              <a:rPr lang="en-US" altLang="id-ID" dirty="0"/>
              <a:t> (T&gt;0) = D</a:t>
            </a:r>
            <a:r>
              <a:rPr lang="en-US" altLang="id-ID" baseline="-25000" dirty="0"/>
              <a:t>N</a:t>
            </a:r>
            <a:r>
              <a:rPr lang="en-US" altLang="id-ID" dirty="0"/>
              <a:t>(A)</a:t>
            </a:r>
            <a:endParaRPr lang="id-ID" altLang="id-ID" baseline="30000" dirty="0"/>
          </a:p>
          <a:p>
            <a:pPr lvl="1"/>
            <a:r>
              <a:rPr lang="en-US" altLang="id-ID" dirty="0" err="1"/>
              <a:t>Probabilitas</a:t>
            </a:r>
            <a:r>
              <a:rPr lang="en-US" altLang="id-ID" dirty="0"/>
              <a:t> </a:t>
            </a:r>
            <a:r>
              <a:rPr lang="en-US" altLang="id-ID" dirty="0" err="1"/>
              <a:t>waktu</a:t>
            </a:r>
            <a:r>
              <a:rPr lang="en-US" altLang="id-ID" dirty="0"/>
              <a:t> </a:t>
            </a:r>
            <a:r>
              <a:rPr lang="en-US" altLang="id-ID" dirty="0" err="1"/>
              <a:t>tunggu</a:t>
            </a:r>
            <a:r>
              <a:rPr lang="en-US" altLang="id-ID" dirty="0"/>
              <a:t> </a:t>
            </a:r>
            <a:r>
              <a:rPr lang="en-US" altLang="id-ID" dirty="0" err="1"/>
              <a:t>melebihi</a:t>
            </a:r>
            <a:r>
              <a:rPr lang="en-US" altLang="id-ID" dirty="0"/>
              <a:t> </a:t>
            </a:r>
            <a:r>
              <a:rPr lang="en-US" altLang="id-ID" dirty="0" err="1"/>
              <a:t>harga</a:t>
            </a:r>
            <a:r>
              <a:rPr lang="en-US" altLang="id-ID" dirty="0"/>
              <a:t> </a:t>
            </a:r>
            <a:r>
              <a:rPr lang="en-US" altLang="id-ID" dirty="0" err="1"/>
              <a:t>tertentu</a:t>
            </a:r>
            <a:endParaRPr lang="id-ID" altLang="id-ID" dirty="0"/>
          </a:p>
          <a:p>
            <a:pPr lvl="2"/>
            <a:r>
              <a:rPr lang="en-US" altLang="id-ID" dirty="0"/>
              <a:t>P(t&gt;to)=P(t&gt;0).e</a:t>
            </a:r>
            <a:r>
              <a:rPr lang="en-US" altLang="id-ID" baseline="30000" dirty="0"/>
              <a:t>-(N-A)to/h</a:t>
            </a:r>
            <a:r>
              <a:rPr lang="en-US" altLang="id-ID" dirty="0"/>
              <a:t> = D</a:t>
            </a:r>
            <a:r>
              <a:rPr lang="en-US" altLang="id-ID" baseline="-25000" dirty="0"/>
              <a:t>N</a:t>
            </a:r>
            <a:r>
              <a:rPr lang="en-US" altLang="id-ID" dirty="0"/>
              <a:t>(A). e</a:t>
            </a:r>
            <a:r>
              <a:rPr lang="en-US" altLang="id-ID" baseline="30000" dirty="0"/>
              <a:t>-(N-A)to/h</a:t>
            </a:r>
          </a:p>
          <a:p>
            <a:pPr marL="449263" lvl="2" indent="0">
              <a:buNone/>
            </a:pPr>
            <a:endParaRPr lang="en-US" altLang="id-ID" sz="2800" baseline="30000" dirty="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B4D21A7A-C26B-4C8D-969C-DDB7CEAA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3592371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291</TotalTime>
  <Words>1177</Words>
  <Application>Microsoft Office PowerPoint</Application>
  <PresentationFormat>On-screen Show (4:3)</PresentationFormat>
  <Paragraphs>203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Trebuchet MS</vt:lpstr>
      <vt:lpstr>Theme TekDig</vt:lpstr>
      <vt:lpstr>Equation</vt:lpstr>
      <vt:lpstr>Sistem Tunggu 2: M/M/m dan M/M/m/N </vt:lpstr>
      <vt:lpstr>Sistem Antrian M/M/m</vt:lpstr>
      <vt:lpstr>Sistem Antrian M/M/m (2)</vt:lpstr>
      <vt:lpstr>PowerPoint Presentation</vt:lpstr>
      <vt:lpstr>Sistem Antrian M/M/m (4)</vt:lpstr>
      <vt:lpstr>Sistem Antrian M/M/m (5)</vt:lpstr>
      <vt:lpstr>Sistem Antrian M/M/m (6)</vt:lpstr>
      <vt:lpstr>PowerPoint Presentation</vt:lpstr>
      <vt:lpstr>PowerPoint Presentation</vt:lpstr>
      <vt:lpstr>Probabilitas jumlah yang antri melebihi harga tertentu</vt:lpstr>
      <vt:lpstr>Probabilitas jumlah yang antri melebihi harga tertentu (2)</vt:lpstr>
      <vt:lpstr>Sistem Antrian M/M/m/N</vt:lpstr>
      <vt:lpstr>Sistem Antrian M/M/m/N (2)</vt:lpstr>
      <vt:lpstr>Sistem Antrian M/M/m/N (3)</vt:lpstr>
      <vt:lpstr>PowerPoint Presentation</vt:lpstr>
      <vt:lpstr>Sistem Antrian M/M/m/N (5)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28</cp:revision>
  <dcterms:created xsi:type="dcterms:W3CDTF">2016-08-16T08:15:10Z</dcterms:created>
  <dcterms:modified xsi:type="dcterms:W3CDTF">2020-09-03T09:10:08Z</dcterms:modified>
</cp:coreProperties>
</file>