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SISTEM TUNGGU DAN M/M/1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9604-6D2F-4599-9D29-175DAB28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289A-864F-4A23-8B77-9CE619B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err="1">
                <a:ea typeface="굴림" pitchFamily="50" charset="-127"/>
              </a:rPr>
              <a:t>Trafik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ke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suatu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pusat</a:t>
            </a:r>
            <a:r>
              <a:rPr lang="en-US" altLang="ko-KR" sz="2000" dirty="0">
                <a:ea typeface="굴림" pitchFamily="50" charset="-127"/>
              </a:rPr>
              <a:t> message switching </a:t>
            </a:r>
            <a:r>
              <a:rPr lang="en-US" altLang="ko-KR" sz="2000" dirty="0" err="1">
                <a:ea typeface="굴림" pitchFamily="50" charset="-127"/>
              </a:rPr>
              <a:t>untuk</a:t>
            </a:r>
            <a:r>
              <a:rPr lang="en-US" altLang="ko-KR" sz="2000" dirty="0">
                <a:ea typeface="굴림" pitchFamily="50" charset="-127"/>
              </a:rPr>
              <a:t> salah </a:t>
            </a:r>
            <a:r>
              <a:rPr lang="en-US" altLang="ko-KR" sz="2000" dirty="0" err="1">
                <a:ea typeface="굴림" pitchFamily="50" charset="-127"/>
              </a:rPr>
              <a:t>satu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saluran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komunikasi</a:t>
            </a:r>
            <a:r>
              <a:rPr lang="en-US" altLang="ko-KR" sz="2000" dirty="0">
                <a:ea typeface="굴림" pitchFamily="50" charset="-127"/>
              </a:rPr>
              <a:t> outgoing </a:t>
            </a:r>
            <a:r>
              <a:rPr lang="en-US" altLang="ko-KR" sz="2000" dirty="0" err="1">
                <a:ea typeface="굴림" pitchFamily="50" charset="-127"/>
              </a:rPr>
              <a:t>datang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dengan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pola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acak</a:t>
            </a:r>
            <a:r>
              <a:rPr lang="en-US" altLang="ko-KR" sz="2000" dirty="0">
                <a:ea typeface="굴림" pitchFamily="50" charset="-127"/>
              </a:rPr>
              <a:t> dan </a:t>
            </a:r>
            <a:r>
              <a:rPr lang="en-US" altLang="ko-KR" sz="2000" b="1" dirty="0" err="1">
                <a:ea typeface="굴림" pitchFamily="50" charset="-127"/>
              </a:rPr>
              <a:t>laju</a:t>
            </a:r>
            <a:r>
              <a:rPr lang="en-US" altLang="ko-KR" sz="2000" b="1" dirty="0">
                <a:ea typeface="굴림" pitchFamily="50" charset="-127"/>
              </a:rPr>
              <a:t> rata-rata 240 </a:t>
            </a:r>
            <a:r>
              <a:rPr lang="en-US" altLang="ko-KR" sz="2000" b="1" dirty="0" err="1">
                <a:ea typeface="굴림" pitchFamily="50" charset="-127"/>
              </a:rPr>
              <a:t>pesan</a:t>
            </a:r>
            <a:r>
              <a:rPr lang="en-US" altLang="ko-KR" sz="2000" b="1" dirty="0">
                <a:ea typeface="굴림" pitchFamily="50" charset="-127"/>
              </a:rPr>
              <a:t> per </a:t>
            </a:r>
            <a:r>
              <a:rPr lang="en-US" altLang="ko-KR" sz="2000" b="1" dirty="0" err="1">
                <a:ea typeface="굴림" pitchFamily="50" charset="-127"/>
              </a:rPr>
              <a:t>menit</a:t>
            </a:r>
            <a:r>
              <a:rPr lang="en-US" altLang="ko-KR" sz="2000" dirty="0">
                <a:ea typeface="굴림" pitchFamily="50" charset="-127"/>
              </a:rPr>
              <a:t>. </a:t>
            </a:r>
            <a:r>
              <a:rPr lang="en-US" altLang="ko-KR" sz="2000" dirty="0" err="1">
                <a:ea typeface="굴림" pitchFamily="50" charset="-127"/>
              </a:rPr>
              <a:t>Saluran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memiliki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b="1" dirty="0" err="1">
                <a:ea typeface="굴림" pitchFamily="50" charset="-127"/>
              </a:rPr>
              <a:t>laju</a:t>
            </a:r>
            <a:r>
              <a:rPr lang="en-US" altLang="ko-KR" sz="2000" b="1" dirty="0">
                <a:ea typeface="굴림" pitchFamily="50" charset="-127"/>
              </a:rPr>
              <a:t> </a:t>
            </a:r>
            <a:r>
              <a:rPr lang="en-US" altLang="ko-KR" sz="2000" b="1" dirty="0" err="1">
                <a:ea typeface="굴림" pitchFamily="50" charset="-127"/>
              </a:rPr>
              <a:t>transmisi</a:t>
            </a:r>
            <a:r>
              <a:rPr lang="en-US" altLang="ko-KR" sz="2000" b="1" dirty="0">
                <a:ea typeface="굴림" pitchFamily="50" charset="-127"/>
              </a:rPr>
              <a:t> 800 </a:t>
            </a:r>
            <a:r>
              <a:rPr lang="en-US" altLang="ko-KR" sz="2000" b="1" dirty="0" err="1">
                <a:ea typeface="굴림" pitchFamily="50" charset="-127"/>
              </a:rPr>
              <a:t>karakter</a:t>
            </a:r>
            <a:r>
              <a:rPr lang="en-US" altLang="ko-KR" sz="2000" b="1" dirty="0">
                <a:ea typeface="굴림" pitchFamily="50" charset="-127"/>
              </a:rPr>
              <a:t> per </a:t>
            </a:r>
            <a:r>
              <a:rPr lang="en-US" altLang="ko-KR" sz="2000" b="1" dirty="0" err="1">
                <a:ea typeface="굴림" pitchFamily="50" charset="-127"/>
              </a:rPr>
              <a:t>detik</a:t>
            </a:r>
            <a:r>
              <a:rPr lang="en-US" altLang="ko-KR" sz="2000" dirty="0">
                <a:ea typeface="굴림" pitchFamily="50" charset="-127"/>
              </a:rPr>
              <a:t>. Panjang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(</a:t>
            </a:r>
            <a:r>
              <a:rPr lang="en-US" altLang="ko-KR" sz="2000" dirty="0" err="1">
                <a:ea typeface="굴림" pitchFamily="50" charset="-127"/>
              </a:rPr>
              <a:t>termasuk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karakter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kontrol</a:t>
            </a:r>
            <a:r>
              <a:rPr lang="en-US" altLang="ko-KR" sz="2000" dirty="0">
                <a:ea typeface="굴림" pitchFamily="50" charset="-127"/>
              </a:rPr>
              <a:t>) </a:t>
            </a:r>
            <a:r>
              <a:rPr lang="en-US" altLang="ko-KR" sz="2000" dirty="0" err="1">
                <a:ea typeface="굴림" pitchFamily="50" charset="-127"/>
              </a:rPr>
              <a:t>kira-kira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mengikuti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distribusi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eksponensial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dengan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panjang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b="1" dirty="0">
                <a:ea typeface="굴림" pitchFamily="50" charset="-127"/>
              </a:rPr>
              <a:t>rata-rata 176 </a:t>
            </a:r>
            <a:r>
              <a:rPr lang="en-US" altLang="ko-KR" sz="2000" b="1" dirty="0" err="1">
                <a:ea typeface="굴림" pitchFamily="50" charset="-127"/>
              </a:rPr>
              <a:t>karakter</a:t>
            </a:r>
            <a:r>
              <a:rPr lang="en-US" altLang="ko-KR" sz="2000" dirty="0">
                <a:ea typeface="굴림" pitchFamily="50" charset="-127"/>
              </a:rPr>
              <a:t>. </a:t>
            </a:r>
            <a:r>
              <a:rPr lang="en-US" altLang="ko-KR" sz="2000" dirty="0" err="1">
                <a:ea typeface="굴림" pitchFamily="50" charset="-127"/>
              </a:rPr>
              <a:t>Hitung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ukuran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statistik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dasar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untuk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kinerja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sistem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berikut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ini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 err="1">
                <a:ea typeface="굴림" pitchFamily="50" charset="-127"/>
              </a:rPr>
              <a:t>asumsikan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tersedia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kapasitas</a:t>
            </a:r>
            <a:r>
              <a:rPr lang="en-US" altLang="ko-KR" sz="2000" dirty="0">
                <a:ea typeface="굴림" pitchFamily="50" charset="-127"/>
              </a:rPr>
              <a:t> buffer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yang sangat </a:t>
            </a:r>
            <a:r>
              <a:rPr lang="en-US" altLang="ko-KR" sz="2000" dirty="0" err="1">
                <a:ea typeface="굴림" pitchFamily="50" charset="-127"/>
              </a:rPr>
              <a:t>besar</a:t>
            </a:r>
            <a:endParaRPr lang="en-US" altLang="ko-KR" sz="2000" dirty="0">
              <a:ea typeface="굴림" pitchFamily="50" charset="-127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000" dirty="0" err="1">
                <a:ea typeface="굴림" pitchFamily="50" charset="-127"/>
              </a:rPr>
              <a:t>Jumlah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rata-rata </a:t>
            </a:r>
            <a:r>
              <a:rPr lang="en-US" altLang="ko-KR" sz="2000" dirty="0" err="1">
                <a:ea typeface="굴림" pitchFamily="50" charset="-127"/>
              </a:rPr>
              <a:t>dalam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sistem</a:t>
            </a:r>
            <a:r>
              <a:rPr lang="en-US" altLang="ko-KR" sz="2000" dirty="0">
                <a:ea typeface="굴림" pitchFamily="50" charset="-127"/>
              </a:rPr>
              <a:t>? </a:t>
            </a:r>
            <a:r>
              <a:rPr lang="en-US" altLang="ko-KR" sz="2000" dirty="0">
                <a:ea typeface="굴림" pitchFamily="50" charset="-127"/>
                <a:sym typeface="Wingdings" panose="05000000000000000000" pitchFamily="2" charset="2"/>
              </a:rPr>
              <a:t> L</a:t>
            </a:r>
            <a:endParaRPr lang="en-US" altLang="ko-KR" sz="2000" dirty="0">
              <a:ea typeface="굴림" pitchFamily="50" charset="-127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000" dirty="0" err="1">
                <a:ea typeface="굴림" pitchFamily="50" charset="-127"/>
              </a:rPr>
              <a:t>Jumlah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rata-rata </a:t>
            </a:r>
            <a:r>
              <a:rPr lang="en-US" altLang="ko-KR" sz="2000" dirty="0" err="1">
                <a:ea typeface="굴림" pitchFamily="50" charset="-127"/>
              </a:rPr>
              <a:t>dalam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antrian</a:t>
            </a:r>
            <a:r>
              <a:rPr lang="en-US" altLang="ko-KR" sz="2000" dirty="0">
                <a:ea typeface="굴림" pitchFamily="50" charset="-127"/>
              </a:rPr>
              <a:t> yang </a:t>
            </a:r>
            <a:r>
              <a:rPr lang="en-US" altLang="ko-KR" sz="2000" dirty="0" err="1">
                <a:ea typeface="굴림" pitchFamily="50" charset="-127"/>
              </a:rPr>
              <a:t>menunggu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untuk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dikirimkan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ea typeface="굴림" pitchFamily="50" charset="-127"/>
                <a:sym typeface="Wingdings" panose="05000000000000000000" pitchFamily="2" charset="2"/>
              </a:rPr>
              <a:t>Lq</a:t>
            </a:r>
            <a:endParaRPr lang="en-US" altLang="ko-KR" sz="2000" dirty="0">
              <a:ea typeface="굴림" pitchFamily="50" charset="-127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000" dirty="0">
                <a:ea typeface="굴림" pitchFamily="50" charset="-127"/>
              </a:rPr>
              <a:t>Waktu rata-rata </a:t>
            </a:r>
            <a:r>
              <a:rPr lang="en-US" altLang="ko-KR" sz="2000" dirty="0" err="1">
                <a:ea typeface="굴림" pitchFamily="50" charset="-127"/>
              </a:rPr>
              <a:t>suatu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berada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dalam</a:t>
            </a:r>
            <a:r>
              <a:rPr lang="en-US" altLang="ko-KR" sz="2000" dirty="0">
                <a:ea typeface="굴림" pitchFamily="50" charset="-127"/>
              </a:rPr>
              <a:t> system </a:t>
            </a:r>
            <a:r>
              <a:rPr lang="en-US" altLang="ko-KR" sz="2000" dirty="0">
                <a:ea typeface="굴림" pitchFamily="50" charset="-127"/>
                <a:sym typeface="Wingdings" panose="05000000000000000000" pitchFamily="2" charset="2"/>
              </a:rPr>
              <a:t> W</a:t>
            </a:r>
            <a:endParaRPr lang="en-US" altLang="ko-KR" sz="2000" dirty="0">
              <a:ea typeface="굴림" pitchFamily="50" charset="-127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000" dirty="0">
                <a:ea typeface="굴림" pitchFamily="50" charset="-127"/>
              </a:rPr>
              <a:t>Waktu rata-rata </a:t>
            </a:r>
            <a:r>
              <a:rPr lang="en-US" altLang="ko-KR" sz="2000" dirty="0" err="1">
                <a:ea typeface="굴림" pitchFamily="50" charset="-127"/>
              </a:rPr>
              <a:t>suatu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menunggu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transmisi</a:t>
            </a:r>
            <a:r>
              <a:rPr lang="en-US" altLang="ko-KR" sz="2000" dirty="0">
                <a:ea typeface="굴림" pitchFamily="50" charset="-127"/>
              </a:rPr>
              <a:t>  </a:t>
            </a:r>
            <a:r>
              <a:rPr lang="en-US" altLang="ko-KR" sz="2000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ea typeface="굴림" pitchFamily="50" charset="-127"/>
                <a:sym typeface="Wingdings" panose="05000000000000000000" pitchFamily="2" charset="2"/>
              </a:rPr>
              <a:t>Wq</a:t>
            </a:r>
            <a:endParaRPr lang="en-US" altLang="ko-KR" sz="2000" dirty="0">
              <a:ea typeface="굴림" pitchFamily="50" charset="-127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AutoNum type="arabicPeriod"/>
              <a:defRPr/>
            </a:pPr>
            <a:r>
              <a:rPr lang="en-US" altLang="ko-KR" sz="2000" dirty="0" err="1">
                <a:ea typeface="굴림" pitchFamily="50" charset="-127"/>
              </a:rPr>
              <a:t>Probabilitas</a:t>
            </a:r>
            <a:r>
              <a:rPr lang="en-US" altLang="ko-KR" sz="2000" dirty="0">
                <a:ea typeface="굴림" pitchFamily="50" charset="-127"/>
              </a:rPr>
              <a:t> 10 </a:t>
            </a:r>
            <a:r>
              <a:rPr lang="en-US" altLang="ko-KR" sz="2000" dirty="0" err="1">
                <a:ea typeface="굴림" pitchFamily="50" charset="-127"/>
              </a:rPr>
              <a:t>pesan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atau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lebih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menunggu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untuk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dikirimkan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  <a:sym typeface="Wingdings" panose="05000000000000000000" pitchFamily="2" charset="2"/>
              </a:rPr>
              <a:t> P(11)</a:t>
            </a:r>
            <a:endParaRPr lang="en-US" altLang="ko-KR" sz="2000" dirty="0">
              <a:ea typeface="굴림" pitchFamily="50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4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3650-158B-4DCA-BEC4-D2B2D698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A31C-A854-425A-8B5B-9EEE182E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600" dirty="0">
                <a:ea typeface="굴림" pitchFamily="50" charset="-127"/>
              </a:rPr>
              <a:t>E[s] = Panjang 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 rata-rata yang </a:t>
            </a:r>
            <a:r>
              <a:rPr lang="en-US" altLang="ko-KR" sz="2600" dirty="0" err="1">
                <a:ea typeface="굴림" pitchFamily="50" charset="-127"/>
              </a:rPr>
              <a:t>ditransmisikan</a:t>
            </a:r>
            <a:r>
              <a:rPr lang="en-US" altLang="ko-KR" sz="2600" dirty="0">
                <a:ea typeface="굴림" pitchFamily="50" charset="-127"/>
              </a:rPr>
              <a:t>/</a:t>
            </a:r>
            <a:r>
              <a:rPr lang="en-US" altLang="ko-KR" sz="2600" dirty="0" err="1">
                <a:ea typeface="굴림" pitchFamily="50" charset="-127"/>
              </a:rPr>
              <a:t>laju</a:t>
            </a:r>
            <a:r>
              <a:rPr lang="en-US" altLang="ko-KR" sz="2600" dirty="0">
                <a:ea typeface="굴림" pitchFamily="50" charset="-127"/>
              </a:rPr>
              <a:t> </a:t>
            </a:r>
            <a:r>
              <a:rPr lang="en-US" altLang="ko-KR" sz="2600" dirty="0" err="1">
                <a:ea typeface="굴림" pitchFamily="50" charset="-127"/>
              </a:rPr>
              <a:t>transmisi</a:t>
            </a:r>
            <a:r>
              <a:rPr lang="en-US" altLang="ko-KR" sz="2600" dirty="0">
                <a:ea typeface="굴림" pitchFamily="50" charset="-127"/>
              </a:rPr>
              <a:t> </a:t>
            </a:r>
            <a:r>
              <a:rPr lang="en-US" altLang="ko-KR" sz="2600" dirty="0" err="1">
                <a:ea typeface="굴림" pitchFamily="50" charset="-127"/>
              </a:rPr>
              <a:t>saluran</a:t>
            </a:r>
            <a:r>
              <a:rPr lang="en-US" altLang="ko-KR" sz="2600" dirty="0">
                <a:ea typeface="굴림" pitchFamily="50" charset="-127"/>
              </a:rPr>
              <a:t>	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600" dirty="0">
                <a:ea typeface="굴림" pitchFamily="50" charset="-127"/>
              </a:rPr>
              <a:t>    		= (176 char/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) / (800 char/sec) 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600" dirty="0">
                <a:ea typeface="굴림" pitchFamily="50" charset="-127"/>
              </a:rPr>
              <a:t>		= 0.22  sec/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 	</a:t>
            </a:r>
          </a:p>
          <a:p>
            <a:pPr marL="914400" lvl="1" indent="-457200" eaLnBrk="1" hangingPunct="1">
              <a:lnSpc>
                <a:spcPct val="95000"/>
              </a:lnSpc>
              <a:buClr>
                <a:srgbClr val="003366"/>
              </a:buClr>
              <a:buFont typeface="Symbol" pitchFamily="18" charset="2"/>
              <a:buChar char="m"/>
              <a:defRPr/>
            </a:pPr>
            <a:r>
              <a:rPr lang="en-US" altLang="ko-KR" sz="2600" dirty="0">
                <a:ea typeface="굴림" pitchFamily="50" charset="-127"/>
              </a:rPr>
              <a:t>= 1 / 0.22  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 / sec				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Symbol" pitchFamily="18" charset="2"/>
              <a:buNone/>
              <a:defRPr/>
            </a:pPr>
            <a:r>
              <a:rPr lang="en-US" altLang="ko-KR" sz="2600" dirty="0">
                <a:ea typeface="굴림" pitchFamily="50" charset="-127"/>
              </a:rPr>
              <a:t>		= 4.55 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 / sec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600" dirty="0">
                <a:latin typeface="Symbol" pitchFamily="18" charset="2"/>
                <a:ea typeface="굴림" pitchFamily="50" charset="-127"/>
              </a:rPr>
              <a:t>	l	</a:t>
            </a:r>
            <a:r>
              <a:rPr lang="en-US" altLang="ko-KR" sz="2600" dirty="0">
                <a:ea typeface="굴림" pitchFamily="50" charset="-127"/>
              </a:rPr>
              <a:t>= 240 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 / min					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600" dirty="0">
                <a:ea typeface="굴림" pitchFamily="50" charset="-127"/>
              </a:rPr>
              <a:t>		= 4 </a:t>
            </a:r>
            <a:r>
              <a:rPr lang="en-US" altLang="ko-KR" sz="2600" dirty="0" err="1">
                <a:ea typeface="굴림" pitchFamily="50" charset="-127"/>
              </a:rPr>
              <a:t>pesan</a:t>
            </a:r>
            <a:r>
              <a:rPr lang="en-US" altLang="ko-KR" sz="2600" dirty="0">
                <a:ea typeface="굴림" pitchFamily="50" charset="-127"/>
              </a:rPr>
              <a:t> / sec</a:t>
            </a:r>
          </a:p>
          <a:p>
            <a:pPr marL="533400" indent="-533400" eaLnBrk="1" hangingPunct="1">
              <a:lnSpc>
                <a:spcPct val="95000"/>
              </a:lnSpc>
              <a:buClr>
                <a:srgbClr val="003366"/>
              </a:buClr>
              <a:buFont typeface="Monotype Sorts" charset="0"/>
              <a:buNone/>
              <a:defRPr/>
            </a:pPr>
            <a:r>
              <a:rPr lang="en-US" altLang="ko-KR" sz="2600" dirty="0">
                <a:latin typeface="Symbol" pitchFamily="18" charset="2"/>
                <a:ea typeface="굴림" pitchFamily="50" charset="-127"/>
              </a:rPr>
              <a:t>	r	</a:t>
            </a:r>
            <a:r>
              <a:rPr lang="en-US" altLang="ko-KR" sz="2600" dirty="0">
                <a:ea typeface="굴림" pitchFamily="50" charset="-127"/>
              </a:rPr>
              <a:t>= </a:t>
            </a:r>
            <a:r>
              <a:rPr lang="en-US" altLang="ko-KR" sz="2600" dirty="0">
                <a:latin typeface="Symbol" pitchFamily="18" charset="2"/>
                <a:ea typeface="굴림" pitchFamily="50" charset="-127"/>
              </a:rPr>
              <a:t>l</a:t>
            </a:r>
            <a:r>
              <a:rPr lang="en-US" altLang="ko-KR" sz="2600" dirty="0">
                <a:ea typeface="굴림" pitchFamily="50" charset="-127"/>
              </a:rPr>
              <a:t> / </a:t>
            </a:r>
            <a:r>
              <a:rPr lang="en-US" altLang="ko-KR" sz="2600" dirty="0">
                <a:latin typeface="Symbol" pitchFamily="18" charset="2"/>
                <a:ea typeface="굴림" pitchFamily="50" charset="-127"/>
              </a:rPr>
              <a:t>m </a:t>
            </a:r>
            <a:r>
              <a:rPr lang="en-US" altLang="ko-KR" sz="2600" dirty="0">
                <a:ea typeface="굴림" pitchFamily="50" charset="-127"/>
              </a:rPr>
              <a:t>= 0.88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A6596-7185-464C-8FFE-E9F53BB382EC}"/>
              </a:ext>
            </a:extLst>
          </p:cNvPr>
          <p:cNvSpPr txBox="1"/>
          <p:nvPr/>
        </p:nvSpPr>
        <p:spPr>
          <a:xfrm>
            <a:off x="5514254" y="3496603"/>
            <a:ext cx="14748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280EF-A0EF-42BF-ABB8-31C07D75F4E4}"/>
              </a:ext>
            </a:extLst>
          </p:cNvPr>
          <p:cNvSpPr txBox="1"/>
          <p:nvPr/>
        </p:nvSpPr>
        <p:spPr>
          <a:xfrm>
            <a:off x="4746652" y="4639580"/>
            <a:ext cx="181145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kedatangan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F80-4476-4212-A28E-1CAB57633B7F}"/>
              </a:ext>
            </a:extLst>
          </p:cNvPr>
          <p:cNvSpPr txBox="1"/>
          <p:nvPr/>
        </p:nvSpPr>
        <p:spPr>
          <a:xfrm>
            <a:off x="4247536" y="5413225"/>
            <a:ext cx="56558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Intensitas</a:t>
            </a:r>
            <a:r>
              <a:rPr lang="en-US" dirty="0"/>
              <a:t> system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utilitas</a:t>
            </a:r>
            <a:r>
              <a:rPr lang="en-US" dirty="0"/>
              <a:t> system </a:t>
            </a:r>
            <a:r>
              <a:rPr lang="en-US" dirty="0" err="1"/>
              <a:t>atau</a:t>
            </a:r>
            <a:r>
              <a:rPr lang="en-US" dirty="0"/>
              <a:t> system </a:t>
            </a:r>
            <a:r>
              <a:rPr lang="en-US" dirty="0" err="1"/>
              <a:t>sibuk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8A5D-D410-47FA-A984-B36F22A0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DC8-CC57-47DB-B2BB-D4735F69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ea typeface="굴림" pitchFamily="50" charset="-127"/>
              </a:rPr>
              <a:t>1. </a:t>
            </a:r>
            <a:r>
              <a:rPr lang="en-US" altLang="ko-KR" sz="1800" dirty="0" err="1">
                <a:ea typeface="굴림" pitchFamily="50" charset="-127"/>
              </a:rPr>
              <a:t>Jumlah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pesan</a:t>
            </a:r>
            <a:r>
              <a:rPr lang="en-US" altLang="ko-KR" sz="1800" dirty="0">
                <a:ea typeface="굴림" pitchFamily="50" charset="-127"/>
              </a:rPr>
              <a:t> rata-rata </a:t>
            </a:r>
            <a:r>
              <a:rPr lang="en-US" altLang="ko-KR" sz="1800" dirty="0" err="1">
                <a:ea typeface="굴림" pitchFamily="50" charset="-127"/>
              </a:rPr>
              <a:t>dalam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sistem</a:t>
            </a:r>
            <a:r>
              <a:rPr lang="en-US" altLang="ko-KR" sz="1800" dirty="0">
                <a:ea typeface="굴림" pitchFamily="50" charset="-127"/>
              </a:rPr>
              <a:t>? </a:t>
            </a:r>
            <a:r>
              <a:rPr lang="en-US" altLang="ko-KR" sz="1800" dirty="0">
                <a:ea typeface="굴림" pitchFamily="50" charset="-127"/>
                <a:sym typeface="Wingdings" panose="05000000000000000000" pitchFamily="2" charset="2"/>
              </a:rPr>
              <a:t> L</a:t>
            </a:r>
          </a:p>
          <a:p>
            <a:endParaRPr lang="en-US" altLang="ko-KR" sz="1800" dirty="0">
              <a:ea typeface="굴림" pitchFamily="50" charset="-127"/>
            </a:endParaRP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altLang="ko-KR" sz="1800" dirty="0" err="1">
                <a:ea typeface="굴림" pitchFamily="50" charset="-127"/>
              </a:rPr>
              <a:t>Jumlah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pesan</a:t>
            </a:r>
            <a:r>
              <a:rPr lang="en-US" altLang="ko-KR" sz="1800" dirty="0">
                <a:ea typeface="굴림" pitchFamily="50" charset="-127"/>
              </a:rPr>
              <a:t> rata-rata </a:t>
            </a:r>
            <a:r>
              <a:rPr lang="en-US" altLang="ko-KR" sz="1800" dirty="0" err="1">
                <a:ea typeface="굴림" pitchFamily="50" charset="-127"/>
              </a:rPr>
              <a:t>dalam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antrian</a:t>
            </a:r>
            <a:r>
              <a:rPr lang="en-US" altLang="ko-KR" sz="1800" dirty="0">
                <a:ea typeface="굴림" pitchFamily="50" charset="-127"/>
              </a:rPr>
              <a:t> yang </a:t>
            </a:r>
            <a:r>
              <a:rPr lang="en-US" altLang="ko-KR" sz="1800" dirty="0" err="1">
                <a:ea typeface="굴림" pitchFamily="50" charset="-127"/>
              </a:rPr>
              <a:t>menunggu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untuk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dikirimkan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ea typeface="굴림" pitchFamily="50" charset="-127"/>
                <a:sym typeface="Wingdings" panose="05000000000000000000" pitchFamily="2" charset="2"/>
              </a:rPr>
              <a:t>Lq</a:t>
            </a:r>
            <a:endParaRPr lang="en-US" altLang="ko-KR" sz="1800" dirty="0">
              <a:ea typeface="굴림" pitchFamily="50" charset="-12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ko-KR" sz="1800" dirty="0"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ea typeface="굴림" pitchFamily="50" charset="-127"/>
              </a:rPr>
              <a:t>3. Waktu rata-rata </a:t>
            </a:r>
            <a:r>
              <a:rPr lang="en-US" altLang="ko-KR" sz="1800" dirty="0" err="1">
                <a:ea typeface="굴림" pitchFamily="50" charset="-127"/>
              </a:rPr>
              <a:t>suatu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pesan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berada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dalam</a:t>
            </a:r>
            <a:r>
              <a:rPr lang="en-US" altLang="ko-KR" sz="1800" dirty="0">
                <a:ea typeface="굴림" pitchFamily="50" charset="-127"/>
              </a:rPr>
              <a:t> system </a:t>
            </a:r>
            <a:r>
              <a:rPr lang="en-US" altLang="ko-KR" sz="1800" dirty="0">
                <a:ea typeface="굴림" pitchFamily="50" charset="-127"/>
                <a:sym typeface="Wingdings" panose="05000000000000000000" pitchFamily="2" charset="2"/>
              </a:rPr>
              <a:t> 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96B43-52C5-4728-B0B9-8EE1E1ABC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0925" b="6516"/>
          <a:stretch/>
        </p:blipFill>
        <p:spPr>
          <a:xfrm>
            <a:off x="1271945" y="2624851"/>
            <a:ext cx="1077965" cy="61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21588-1BD7-4995-A194-F0084B5E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75" y="2624851"/>
            <a:ext cx="959977" cy="66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A8759-F6A2-4784-83B1-4B900F2C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52" y="2693675"/>
            <a:ext cx="1598725" cy="489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0FAB0-3DE9-4409-A2AC-954F5338F9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23" r="52175"/>
          <a:stretch/>
        </p:blipFill>
        <p:spPr>
          <a:xfrm>
            <a:off x="6317192" y="2580833"/>
            <a:ext cx="1031403" cy="663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101F7-6D29-4B90-BE25-BBA784662D92}"/>
              </a:ext>
            </a:extLst>
          </p:cNvPr>
          <p:cNvSpPr txBox="1"/>
          <p:nvPr/>
        </p:nvSpPr>
        <p:spPr>
          <a:xfrm>
            <a:off x="5348978" y="277970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26C89B-948F-4272-9E39-E66EE776D4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62" r="81901"/>
          <a:stretch/>
        </p:blipFill>
        <p:spPr>
          <a:xfrm>
            <a:off x="7504945" y="2602682"/>
            <a:ext cx="1031403" cy="54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FF53C7-1AA2-4269-81CB-C9F82BAE24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357" t="-1215"/>
          <a:stretch/>
        </p:blipFill>
        <p:spPr>
          <a:xfrm>
            <a:off x="8692698" y="2559783"/>
            <a:ext cx="1548162" cy="663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634755-B8BF-4930-8DDB-66E6A92A34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63145" b="-11676"/>
          <a:stretch/>
        </p:blipFill>
        <p:spPr>
          <a:xfrm>
            <a:off x="1271946" y="4037380"/>
            <a:ext cx="1252630" cy="663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18EA71-B762-4F52-9A7F-5C86CD2392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168"/>
          <a:stretch/>
        </p:blipFill>
        <p:spPr>
          <a:xfrm>
            <a:off x="2540655" y="4037380"/>
            <a:ext cx="1371313" cy="6852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07E3CD-D5D0-43D4-B9CC-0B51A1AE26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302" t="5080"/>
          <a:stretch/>
        </p:blipFill>
        <p:spPr>
          <a:xfrm>
            <a:off x="3967952" y="4026124"/>
            <a:ext cx="1598724" cy="7624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E15896-F7F0-4963-8C17-5131E628D7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7425"/>
          <a:stretch/>
        </p:blipFill>
        <p:spPr>
          <a:xfrm>
            <a:off x="1142663" y="5493927"/>
            <a:ext cx="1077966" cy="6197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B4CA57-436C-4FE2-8643-3672DA2B7EF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82248"/>
          <a:stretch/>
        </p:blipFill>
        <p:spPr>
          <a:xfrm>
            <a:off x="2349910" y="5493927"/>
            <a:ext cx="1077965" cy="573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41F117-D63B-4392-82B8-DA07AA5D5BB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3260" t="-436"/>
          <a:stretch/>
        </p:blipFill>
        <p:spPr>
          <a:xfrm>
            <a:off x="3226311" y="5428453"/>
            <a:ext cx="1801108" cy="639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2B9F15-AB8C-4CD9-A6BF-93645D68E342}"/>
              </a:ext>
            </a:extLst>
          </p:cNvPr>
          <p:cNvSpPr txBox="1"/>
          <p:nvPr/>
        </p:nvSpPr>
        <p:spPr>
          <a:xfrm>
            <a:off x="5083277" y="5552674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AFC2-8C12-4A79-8AA7-7E0A15EB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D5E4-BD3E-4D96-8668-979FE51D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altLang="ko-KR" sz="1800" dirty="0">
                <a:ea typeface="굴림" pitchFamily="50" charset="-127"/>
              </a:rPr>
              <a:t>Waktu rata-rata </a:t>
            </a:r>
            <a:r>
              <a:rPr lang="en-US" altLang="ko-KR" sz="1800" dirty="0" err="1">
                <a:ea typeface="굴림" pitchFamily="50" charset="-127"/>
              </a:rPr>
              <a:t>suatu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pesan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menunggu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transmisi</a:t>
            </a:r>
            <a:r>
              <a:rPr lang="en-US" altLang="ko-KR" sz="1800" dirty="0">
                <a:ea typeface="굴림" pitchFamily="50" charset="-127"/>
              </a:rPr>
              <a:t>  </a:t>
            </a:r>
            <a:r>
              <a:rPr lang="en-US" altLang="ko-KR" sz="1800" dirty="0"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ea typeface="굴림" pitchFamily="50" charset="-127"/>
                <a:sym typeface="Wingdings" panose="05000000000000000000" pitchFamily="2" charset="2"/>
              </a:rPr>
              <a:t>Wq</a:t>
            </a:r>
            <a:endParaRPr lang="en-US" altLang="ko-KR" sz="1800" dirty="0">
              <a:ea typeface="굴림" pitchFamily="50" charset="-12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sz="1800" dirty="0">
                <a:ea typeface="굴림" pitchFamily="50" charset="-127"/>
              </a:rPr>
              <a:t>5. </a:t>
            </a:r>
            <a:r>
              <a:rPr lang="en-US" altLang="ko-KR" sz="1800" dirty="0" err="1">
                <a:ea typeface="굴림" pitchFamily="50" charset="-127"/>
              </a:rPr>
              <a:t>Probabilitas</a:t>
            </a:r>
            <a:r>
              <a:rPr lang="en-US" altLang="ko-KR" sz="1800" dirty="0">
                <a:ea typeface="굴림" pitchFamily="50" charset="-127"/>
              </a:rPr>
              <a:t> 10 </a:t>
            </a:r>
            <a:r>
              <a:rPr lang="en-US" altLang="ko-KR" sz="1800" dirty="0" err="1">
                <a:ea typeface="굴림" pitchFamily="50" charset="-127"/>
              </a:rPr>
              <a:t>pesan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atau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lebih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menunggu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untuk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err="1">
                <a:ea typeface="굴림" pitchFamily="50" charset="-127"/>
              </a:rPr>
              <a:t>dikirimkan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>
                <a:ea typeface="굴림" pitchFamily="50" charset="-127"/>
                <a:sym typeface="Wingdings" panose="05000000000000000000" pitchFamily="2" charset="2"/>
              </a:rPr>
              <a:t> P(11)</a:t>
            </a:r>
          </a:p>
          <a:p>
            <a:pPr marL="0" indent="0">
              <a:buNone/>
            </a:pPr>
            <a:r>
              <a:rPr lang="en-US" altLang="ko-KR" sz="2800" dirty="0">
                <a:ea typeface="굴림" pitchFamily="50" charset="-127"/>
              </a:rPr>
              <a:t>= </a:t>
            </a:r>
            <a:r>
              <a:rPr lang="en-US" altLang="ko-KR" sz="2800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sz="2800" baseline="30000" dirty="0">
                <a:latin typeface="Symbol" pitchFamily="18" charset="2"/>
                <a:ea typeface="굴림" pitchFamily="50" charset="-127"/>
              </a:rPr>
              <a:t>11</a:t>
            </a:r>
            <a:endParaRPr lang="en-US" altLang="ko-KR" sz="1800" dirty="0">
              <a:ea typeface="굴림" pitchFamily="50" charset="-12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96CFE-6DE0-49F4-8921-96B313645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43" b="5927"/>
          <a:stretch/>
        </p:blipFill>
        <p:spPr>
          <a:xfrm>
            <a:off x="1368310" y="2704310"/>
            <a:ext cx="1335561" cy="530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1AA5A-0BDE-4AD6-8395-45FE83717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58"/>
          <a:stretch/>
        </p:blipFill>
        <p:spPr>
          <a:xfrm>
            <a:off x="2703871" y="2645968"/>
            <a:ext cx="1630602" cy="655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AB914-93D8-442D-94B8-8D60A8AA6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09" t="15035"/>
          <a:stretch/>
        </p:blipFill>
        <p:spPr>
          <a:xfrm>
            <a:off x="4358457" y="2660517"/>
            <a:ext cx="1737543" cy="640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4458D-21AA-490F-90E7-5FCA526C23CF}"/>
              </a:ext>
            </a:extLst>
          </p:cNvPr>
          <p:cNvSpPr txBox="1"/>
          <p:nvPr/>
        </p:nvSpPr>
        <p:spPr>
          <a:xfrm>
            <a:off x="6126480" y="2704310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detik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E94BE7-07DE-4AD6-A865-7E6D0B0E0F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612"/>
          <a:stretch/>
        </p:blipFill>
        <p:spPr>
          <a:xfrm>
            <a:off x="1097280" y="4655017"/>
            <a:ext cx="947279" cy="607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E4F1C-E61D-40A2-9FCF-D84F3AB76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63" t="-7699" b="-1"/>
          <a:stretch/>
        </p:blipFill>
        <p:spPr>
          <a:xfrm>
            <a:off x="1942775" y="4696870"/>
            <a:ext cx="1834483" cy="6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E1C8-72AE-4CF7-99EE-C34CB7B6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E3F9-30F8-4319-B171-DDEA4F8F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5671"/>
            <a:ext cx="4838368" cy="4151784"/>
          </a:xfrm>
        </p:spPr>
        <p:txBody>
          <a:bodyPr>
            <a:normAutofit lnSpcReduction="10000"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600" b="1" dirty="0"/>
              <a:t>n =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600" b="1" dirty="0" err="1"/>
              <a:t>Pn</a:t>
            </a:r>
            <a:r>
              <a:rPr lang="en-US" sz="1600" b="1" dirty="0"/>
              <a:t> =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kepastian</a:t>
            </a:r>
            <a:r>
              <a:rPr lang="en-US" sz="1600" dirty="0"/>
              <a:t> n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l-GR" sz="1600" b="1" dirty="0"/>
              <a:t>λ = </a:t>
            </a:r>
            <a:r>
              <a:rPr lang="en-US" sz="1600" dirty="0" err="1"/>
              <a:t>jumlah</a:t>
            </a:r>
            <a:r>
              <a:rPr lang="en-US" sz="1600" dirty="0"/>
              <a:t> rata-rata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datang</a:t>
            </a:r>
            <a:r>
              <a:rPr lang="en-US" sz="1600" dirty="0"/>
              <a:t> </a:t>
            </a:r>
            <a:r>
              <a:rPr lang="en-US" sz="1600" dirty="0" err="1"/>
              <a:t>persatuan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600" b="1" dirty="0"/>
              <a:t>µ = </a:t>
            </a:r>
            <a:r>
              <a:rPr lang="en-US" sz="1600" dirty="0" err="1"/>
              <a:t>jumlah</a:t>
            </a:r>
            <a:r>
              <a:rPr lang="en-US" sz="1600" dirty="0"/>
              <a:t> rata-rata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dilayani</a:t>
            </a:r>
            <a:r>
              <a:rPr lang="en-US" sz="1600" dirty="0"/>
              <a:t> per </a:t>
            </a:r>
            <a:r>
              <a:rPr lang="en-US" sz="1600" dirty="0" err="1"/>
              <a:t>satuan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600" b="1" dirty="0"/>
              <a:t>Po =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ymbol" pitchFamily="18" charset="2"/>
                <a:ea typeface="굴림" pitchFamily="50" charset="-127"/>
              </a:rPr>
              <a:t>r </a:t>
            </a:r>
            <a:r>
              <a:rPr lang="en-US" sz="1600" b="1" dirty="0"/>
              <a:t>(rho) </a:t>
            </a:r>
            <a:r>
              <a:rPr lang="en-US" sz="1600" b="1" dirty="0" err="1"/>
              <a:t>atau</a:t>
            </a:r>
            <a:r>
              <a:rPr lang="en-US" sz="1600" b="1" dirty="0"/>
              <a:t> U </a:t>
            </a:r>
            <a:r>
              <a:rPr lang="en-US" sz="1600" b="1" dirty="0" err="1"/>
              <a:t>atau</a:t>
            </a:r>
            <a:r>
              <a:rPr lang="en-US" sz="1600" b="1" dirty="0"/>
              <a:t> A </a:t>
            </a:r>
            <a:r>
              <a:rPr lang="en-US" sz="1600" dirty="0"/>
              <a:t>=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intensitas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utilitas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sibuk</a:t>
            </a:r>
            <a:endParaRPr lang="en-US" sz="1600" dirty="0"/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1600" b="1" dirty="0"/>
              <a:t>L = </a:t>
            </a:r>
            <a:r>
              <a:rPr lang="en-US" sz="1600" dirty="0" err="1"/>
              <a:t>jumlah</a:t>
            </a:r>
            <a:r>
              <a:rPr lang="en-US" sz="1600" dirty="0"/>
              <a:t> rata-rata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dlm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7F032-5D2D-4B61-85D8-56E45B10BC03}"/>
              </a:ext>
            </a:extLst>
          </p:cNvPr>
          <p:cNvSpPr txBox="1">
            <a:spLocks/>
          </p:cNvSpPr>
          <p:nvPr/>
        </p:nvSpPr>
        <p:spPr>
          <a:xfrm>
            <a:off x="6657892" y="1966453"/>
            <a:ext cx="4688534" cy="407555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/>
              <a:t>L = </a:t>
            </a:r>
            <a:r>
              <a:rPr lang="en-US" dirty="0" err="1"/>
              <a:t>jumlah</a:t>
            </a:r>
            <a:r>
              <a:rPr lang="en-US" dirty="0"/>
              <a:t> rata-rata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 err="1"/>
              <a:t>Lq</a:t>
            </a:r>
            <a:r>
              <a:rPr lang="en-US" b="1" dirty="0"/>
              <a:t>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/>
              <a:t>W =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 err="1"/>
              <a:t>Wq</a:t>
            </a:r>
            <a:r>
              <a:rPr lang="en-US" b="1" dirty="0"/>
              <a:t> =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/>
              <a:t>1/µ = </a:t>
            </a:r>
            <a:r>
              <a:rPr lang="en-US" dirty="0" err="1"/>
              <a:t>waktu</a:t>
            </a:r>
            <a:r>
              <a:rPr lang="en-US" dirty="0"/>
              <a:t> rata-rata </a:t>
            </a:r>
            <a:r>
              <a:rPr lang="en-US" dirty="0" err="1"/>
              <a:t>pelayanan</a:t>
            </a:r>
            <a:r>
              <a:rPr lang="en-US" dirty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/>
              <a:t>1/</a:t>
            </a:r>
            <a:r>
              <a:rPr lang="el-GR" b="1" dirty="0"/>
              <a:t>λ = </a:t>
            </a:r>
            <a:r>
              <a:rPr lang="en-US" dirty="0" err="1"/>
              <a:t>waktu</a:t>
            </a:r>
            <a:r>
              <a:rPr lang="en-US" dirty="0"/>
              <a:t> rata-rata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b="1" dirty="0"/>
              <a:t>S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36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4398-0CE4-4745-8448-848A8B9B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M/M/1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B963-C702-4113-A7F1-F3AFCC9C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 </a:t>
            </a:r>
            <a:r>
              <a:rPr lang="en-US" dirty="0" err="1"/>
              <a:t>pertama</a:t>
            </a:r>
            <a:r>
              <a:rPr lang="en-US" dirty="0"/>
              <a:t>: rata-rata </a:t>
            </a:r>
            <a:r>
              <a:rPr lang="en-US" dirty="0" err="1"/>
              <a:t>kedatangan</a:t>
            </a:r>
            <a:r>
              <a:rPr lang="en-US" dirty="0"/>
              <a:t>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Poisson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Poisson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1 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saluran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D3F6-17FA-42A4-BC9B-EF5A3410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Asumsi</a:t>
            </a:r>
            <a:r>
              <a:rPr lang="en-US" sz="4000" dirty="0"/>
              <a:t> M/M/1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264F-3AD3-4AC9-BFD0-0E073DFC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err="1"/>
              <a:t>Populasi</a:t>
            </a:r>
            <a:r>
              <a:rPr lang="en-US" dirty="0"/>
              <a:t> input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Poisson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FCFS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Poisson (</a:t>
            </a:r>
            <a:r>
              <a:rPr lang="el-GR" dirty="0"/>
              <a:t>λ &lt; μ) </a:t>
            </a:r>
            <a:endParaRPr lang="en-US" dirty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pengingkaran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7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AD43-EEBA-4498-B1D8-97FD0328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Rumus</a:t>
            </a:r>
            <a:r>
              <a:rPr lang="en-US" sz="3600" dirty="0"/>
              <a:t> Dasar </a:t>
            </a:r>
            <a:r>
              <a:rPr lang="en-US" sz="3600" dirty="0" err="1"/>
              <a:t>Antrian</a:t>
            </a:r>
            <a:r>
              <a:rPr lang="en-US" sz="3600" dirty="0"/>
              <a:t> Tunggal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1361-FC2E-4BFC-962F-E57723D0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821" y="2108200"/>
            <a:ext cx="6856684" cy="3760788"/>
          </a:xfrm>
        </p:spPr>
      </p:pic>
    </p:spTree>
    <p:extLst>
      <p:ext uri="{BB962C8B-B14F-4D97-AF65-F5344CB8AC3E}">
        <p14:creationId xmlns:p14="http://schemas.microsoft.com/office/powerpoint/2010/main" val="127023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CACE-FA43-4983-A2D6-53BD04B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Rumus</a:t>
            </a:r>
            <a:r>
              <a:rPr lang="en-US" sz="3600" dirty="0"/>
              <a:t> Dasar </a:t>
            </a:r>
            <a:r>
              <a:rPr lang="en-US" sz="3600" dirty="0" err="1"/>
              <a:t>Antrian</a:t>
            </a:r>
            <a:r>
              <a:rPr lang="en-US" sz="3600" dirty="0"/>
              <a:t> Tunggal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AC0B8-D397-46BF-A916-4C3A1703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621" y="2108200"/>
            <a:ext cx="6617083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34148-0ABD-4175-8101-55CE2C83CD9E}"/>
              </a:ext>
            </a:extLst>
          </p:cNvPr>
          <p:cNvSpPr txBox="1"/>
          <p:nvPr/>
        </p:nvSpPr>
        <p:spPr>
          <a:xfrm>
            <a:off x="4008664" y="4727121"/>
            <a:ext cx="128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10412-EB99-4548-B1BE-C740D07D380A}"/>
              </a:ext>
            </a:extLst>
          </p:cNvPr>
          <p:cNvSpPr txBox="1"/>
          <p:nvPr/>
        </p:nvSpPr>
        <p:spPr>
          <a:xfrm>
            <a:off x="4063093" y="5540476"/>
            <a:ext cx="128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98203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7B5BB4-E9B3-4E3F-995A-3C59F5FA2C0E}"/>
              </a:ext>
            </a:extLst>
          </p:cNvPr>
          <p:cNvSpPr txBox="1"/>
          <p:nvPr/>
        </p:nvSpPr>
        <p:spPr>
          <a:xfrm>
            <a:off x="818468" y="673747"/>
            <a:ext cx="106196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Suatu</a:t>
            </a:r>
            <a:r>
              <a:rPr lang="en-US" dirty="0"/>
              <a:t> SPBU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pompa</a:t>
            </a:r>
            <a:r>
              <a:rPr lang="en-US" dirty="0"/>
              <a:t> </a:t>
            </a:r>
            <a:r>
              <a:rPr lang="en-US" dirty="0" err="1"/>
              <a:t>bensin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operator. Rata-rata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poisson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20 </a:t>
            </a:r>
            <a:r>
              <a:rPr lang="en-US" dirty="0" err="1"/>
              <a:t>kendaraan</a:t>
            </a:r>
            <a:r>
              <a:rPr lang="en-US" dirty="0"/>
              <a:t> per jam. Operator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rata-rata 25 </a:t>
            </a:r>
            <a:r>
              <a:rPr lang="en-US" dirty="0" err="1"/>
              <a:t>mobil</a:t>
            </a:r>
            <a:r>
              <a:rPr lang="en-US" dirty="0"/>
              <a:t> per jam,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. Jika </a:t>
            </a:r>
            <a:r>
              <a:rPr lang="en-US" dirty="0" err="1"/>
              <a:t>diasumsikan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operator </a:t>
            </a:r>
            <a:r>
              <a:rPr lang="en-US" dirty="0" err="1"/>
              <a:t>tersebut</a:t>
            </a:r>
            <a:r>
              <a:rPr lang="en-US" dirty="0"/>
              <a:t> (M/M/1), </a:t>
            </a:r>
            <a:r>
              <a:rPr lang="en-US" dirty="0" err="1"/>
              <a:t>hitunglah</a:t>
            </a:r>
            <a:r>
              <a:rPr lang="en-US" dirty="0"/>
              <a:t> :</a:t>
            </a:r>
          </a:p>
          <a:p>
            <a:r>
              <a:rPr lang="en-US" dirty="0"/>
              <a:t>1. Tingkat </a:t>
            </a:r>
            <a:r>
              <a:rPr lang="en-US" dirty="0" err="1"/>
              <a:t>intensitas</a:t>
            </a:r>
            <a:r>
              <a:rPr lang="en-US" dirty="0"/>
              <a:t> (</a:t>
            </a:r>
            <a:r>
              <a:rPr lang="en-US" dirty="0" err="1"/>
              <a:t>utilisasi</a:t>
            </a:r>
            <a:r>
              <a:rPr lang="en-US" dirty="0"/>
              <a:t>) </a:t>
            </a:r>
            <a:r>
              <a:rPr lang="en-US" dirty="0" err="1"/>
              <a:t>pelayanan</a:t>
            </a:r>
            <a:r>
              <a:rPr lang="en-US" dirty="0"/>
              <a:t> (p) </a:t>
            </a:r>
          </a:p>
          <a:p>
            <a:r>
              <a:rPr lang="en-US" dirty="0"/>
              <a:t>2. </a:t>
            </a:r>
            <a:r>
              <a:rPr lang="en-US" dirty="0" err="1"/>
              <a:t>Jumlah</a:t>
            </a:r>
            <a:r>
              <a:rPr lang="en-US" dirty="0"/>
              <a:t> rata-rata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r>
              <a:rPr lang="en-US" dirty="0"/>
              <a:t>3.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</a:p>
          <a:p>
            <a:r>
              <a:rPr lang="en-US" dirty="0"/>
              <a:t>4. Waktu yang </a:t>
            </a:r>
            <a:r>
              <a:rPr lang="en-US" dirty="0" err="1"/>
              <a:t>diharapkan</a:t>
            </a:r>
            <a:r>
              <a:rPr lang="en-US" dirty="0"/>
              <a:t> oleh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) </a:t>
            </a:r>
          </a:p>
          <a:p>
            <a:r>
              <a:rPr lang="en-US" dirty="0"/>
              <a:t>5. Waktu yang </a:t>
            </a:r>
            <a:r>
              <a:rPr lang="en-US" dirty="0" err="1"/>
              <a:t>diharapkan</a:t>
            </a:r>
            <a:r>
              <a:rPr lang="en-US" dirty="0"/>
              <a:t> oleh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9AF57-61C6-46EA-A298-B6805C82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5" y="3708626"/>
            <a:ext cx="6683319" cy="1836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85F9C0-E62F-431F-B5E5-16206A8281A6}"/>
              </a:ext>
            </a:extLst>
          </p:cNvPr>
          <p:cNvSpPr txBox="1"/>
          <p:nvPr/>
        </p:nvSpPr>
        <p:spPr>
          <a:xfrm>
            <a:off x="8469557" y="4396084"/>
            <a:ext cx="20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US" sz="2400" b="1" dirty="0" err="1"/>
              <a:t>Soal</a:t>
            </a:r>
            <a:r>
              <a:rPr lang="en-US" sz="24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646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1060E-0D3E-43CB-909F-18E43B15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A0B36-CB73-4CB1-B657-3BB84C9A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λ = 20 </a:t>
            </a:r>
            <a:r>
              <a:rPr lang="en-US" dirty="0"/>
              <a:t>dan µ = 25 (pada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jam,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jam) </a:t>
            </a:r>
          </a:p>
          <a:p>
            <a:r>
              <a:rPr lang="en-US" dirty="0"/>
              <a:t>1. Tingkat </a:t>
            </a:r>
            <a:r>
              <a:rPr lang="en-US" dirty="0" err="1"/>
              <a:t>intensitas</a:t>
            </a:r>
            <a:r>
              <a:rPr lang="en-US" dirty="0"/>
              <a:t> (</a:t>
            </a:r>
            <a:r>
              <a:rPr lang="en-US" dirty="0" err="1"/>
              <a:t>utilisasi</a:t>
            </a:r>
            <a:r>
              <a:rPr lang="en-US" dirty="0"/>
              <a:t>)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atau</a:t>
            </a:r>
            <a:endParaRPr lang="en-US" dirty="0"/>
          </a:p>
          <a:p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operator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sibuk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80%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20%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(1 – p)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idle time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istirahat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  <a:p>
            <a:r>
              <a:rPr lang="en-US" dirty="0"/>
              <a:t>2.</a:t>
            </a:r>
          </a:p>
          <a:p>
            <a:endParaRPr lang="en-US" dirty="0"/>
          </a:p>
          <a:p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operator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mengharapkan</a:t>
            </a:r>
            <a:r>
              <a:rPr lang="en-US" dirty="0"/>
              <a:t> 4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9628-976C-44F8-BD36-AF6E6719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97" y="2533272"/>
            <a:ext cx="1444358" cy="543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9729C-7327-43D1-84E6-050E8A86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81" y="4207843"/>
            <a:ext cx="2758679" cy="66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9CD60-348D-4A7C-8467-42C5B7C0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561" y="4207843"/>
            <a:ext cx="2156647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7A64-60B8-483A-B13B-631EAB35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7994"/>
          </a:xfrm>
        </p:spPr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05E7-5661-4D13-B517-39AC0597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2658"/>
            <a:ext cx="10058400" cy="47391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61963" indent="0">
              <a:buNone/>
            </a:pPr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3,20 </a:t>
            </a:r>
            <a:r>
              <a:rPr lang="en-US" dirty="0" err="1"/>
              <a:t>kendaraan</a:t>
            </a:r>
            <a:endParaRPr lang="en-US" dirty="0"/>
          </a:p>
          <a:p>
            <a:pPr marL="166688" indent="-166688">
              <a:buNone/>
            </a:pPr>
            <a:r>
              <a:rPr lang="en-US" dirty="0"/>
              <a:t>4. </a:t>
            </a:r>
          </a:p>
          <a:p>
            <a:pPr marL="166688" indent="-166688">
              <a:buNone/>
            </a:pPr>
            <a:endParaRPr lang="en-US" dirty="0"/>
          </a:p>
          <a:p>
            <a:pPr marL="461963" indent="0">
              <a:buNone/>
            </a:pPr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rata-rata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12 </a:t>
            </a:r>
            <a:r>
              <a:rPr lang="en-US" dirty="0" err="1"/>
              <a:t>menit</a:t>
            </a:r>
            <a:endParaRPr lang="en-US" dirty="0"/>
          </a:p>
          <a:p>
            <a:pPr marL="166688" indent="-166688">
              <a:buNone/>
            </a:pPr>
            <a:r>
              <a:rPr lang="en-US" dirty="0"/>
              <a:t>5. </a:t>
            </a:r>
          </a:p>
          <a:p>
            <a:pPr marL="166688" indent="-166688">
              <a:buNone/>
            </a:pPr>
            <a:endParaRPr lang="en-US" dirty="0"/>
          </a:p>
          <a:p>
            <a:pPr marL="403225" indent="0">
              <a:buNone/>
            </a:pPr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rata-rata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9,6 </a:t>
            </a:r>
            <a:r>
              <a:rPr lang="en-US" dirty="0" err="1"/>
              <a:t>menit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62375-944F-4769-875C-DA773BC3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91" y="1602658"/>
            <a:ext cx="3398815" cy="59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F6421-FCDF-44F9-9C6A-D7A9D98C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91" y="3158466"/>
            <a:ext cx="4168501" cy="54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FE432-01D0-48C0-9C39-07BCA1B8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91" y="4660929"/>
            <a:ext cx="4991533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50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{BB71BE5D-B502-4556-865E-952D38573EC2}tf56160789_win32</Template>
  <TotalTime>57</TotalTime>
  <Words>784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Monotype Sorts</vt:lpstr>
      <vt:lpstr>Symbol</vt:lpstr>
      <vt:lpstr>Wingdings</vt:lpstr>
      <vt:lpstr>1_RetrospectVTI</vt:lpstr>
      <vt:lpstr>SISTEM TUNGGU DAN M/M/1</vt:lpstr>
      <vt:lpstr>Notasi dalam sistem antrian </vt:lpstr>
      <vt:lpstr>M/M/1</vt:lpstr>
      <vt:lpstr>Asumsi M/M/1</vt:lpstr>
      <vt:lpstr>Rumus Dasar Antrian Tunggal</vt:lpstr>
      <vt:lpstr>Rumus Dasar Antrian Tunggal (Cont.)</vt:lpstr>
      <vt:lpstr>PowerPoint Presentation</vt:lpstr>
      <vt:lpstr>Jawaban</vt:lpstr>
      <vt:lpstr>Jawaban (Cont.)</vt:lpstr>
      <vt:lpstr>Contoh Soal 2</vt:lpstr>
      <vt:lpstr>Jawaban</vt:lpstr>
      <vt:lpstr>Jawaban</vt:lpstr>
      <vt:lpstr>Jawaban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TUNGGU DAN M/M/1</dc:title>
  <dc:creator>Bagus Aditya</dc:creator>
  <cp:lastModifiedBy>Bagus Aditya</cp:lastModifiedBy>
  <cp:revision>5</cp:revision>
  <dcterms:created xsi:type="dcterms:W3CDTF">2021-12-04T11:41:41Z</dcterms:created>
  <dcterms:modified xsi:type="dcterms:W3CDTF">2021-12-04T12:38:43Z</dcterms:modified>
</cp:coreProperties>
</file>