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EE43-1437-490D-B2D8-207FAC9D308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9226-6117-4484-938D-E65B1D3F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EE43-1437-490D-B2D8-207FAC9D308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9226-6117-4484-938D-E65B1D3F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EE43-1437-490D-B2D8-207FAC9D308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9226-6117-4484-938D-E65B1D3F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3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EE43-1437-490D-B2D8-207FAC9D308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9226-6117-4484-938D-E65B1D3F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EE43-1437-490D-B2D8-207FAC9D308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9226-6117-4484-938D-E65B1D3F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EE43-1437-490D-B2D8-207FAC9D308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9226-6117-4484-938D-E65B1D3F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0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EE43-1437-490D-B2D8-207FAC9D308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9226-6117-4484-938D-E65B1D3F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6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EE43-1437-490D-B2D8-207FAC9D308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9226-6117-4484-938D-E65B1D3F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7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EE43-1437-490D-B2D8-207FAC9D308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9226-6117-4484-938D-E65B1D3F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5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EE43-1437-490D-B2D8-207FAC9D308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9226-6117-4484-938D-E65B1D3F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EE43-1437-490D-B2D8-207FAC9D308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9226-6117-4484-938D-E65B1D3F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9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EE43-1437-490D-B2D8-207FAC9D308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9226-6117-4484-938D-E65B1D3F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TUGAS-1 REKTRAF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1. </a:t>
            </a:r>
            <a:r>
              <a:rPr lang="id-ID" dirty="0"/>
              <a:t>Diketahui berkas saluran trunk terdiri atas </a:t>
            </a:r>
            <a:r>
              <a:rPr lang="en-US" dirty="0"/>
              <a:t>5</a:t>
            </a:r>
            <a:r>
              <a:rPr lang="id-ID" dirty="0"/>
              <a:t> buah saluran. Panggilan datang dengan </a:t>
            </a:r>
            <a:r>
              <a:rPr lang="id-ID" i="1" dirty="0"/>
              <a:t>rate</a:t>
            </a:r>
            <a:r>
              <a:rPr lang="id-ID" dirty="0"/>
              <a:t> 120 </a:t>
            </a:r>
            <a:r>
              <a:rPr lang="id-ID" i="1" dirty="0"/>
              <a:t>call</a:t>
            </a:r>
            <a:r>
              <a:rPr lang="id-ID" dirty="0"/>
              <a:t>/jam dengan </a:t>
            </a:r>
            <a:r>
              <a:rPr lang="id-ID" i="1" dirty="0"/>
              <a:t>holding time</a:t>
            </a:r>
            <a:r>
              <a:rPr lang="id-ID" dirty="0"/>
              <a:t> rata-rata 60 detik. Hitung :</a:t>
            </a:r>
            <a:endParaRPr lang="en-US" dirty="0"/>
          </a:p>
          <a:p>
            <a:pPr lvl="0"/>
            <a:r>
              <a:rPr lang="en-US" dirty="0" smtClean="0"/>
              <a:t>Offered traffic </a:t>
            </a:r>
            <a:r>
              <a:rPr lang="en-US" dirty="0" err="1" smtClean="0"/>
              <a:t>dan</a:t>
            </a:r>
            <a:r>
              <a:rPr lang="en-US" dirty="0" smtClean="0"/>
              <a:t> Carried traffic!</a:t>
            </a:r>
          </a:p>
          <a:p>
            <a:pPr lvl="0"/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/>
              <a:t>blocking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r>
              <a:rPr lang="en-US" dirty="0" smtClean="0"/>
              <a:t> </a:t>
            </a:r>
            <a:r>
              <a:rPr lang="en-US" dirty="0" err="1" smtClean="0"/>
              <a:t>sibuk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162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Suatu</a:t>
            </a:r>
            <a:r>
              <a:rPr lang="en-US" dirty="0" smtClean="0"/>
              <a:t> trunk </a:t>
            </a:r>
            <a:r>
              <a:rPr lang="en-US" dirty="0" err="1" smtClean="0"/>
              <a:t>grup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trunk </a:t>
            </a:r>
            <a:r>
              <a:rPr lang="en-US" dirty="0" err="1" smtClean="0"/>
              <a:t>sebanyak</a:t>
            </a:r>
            <a:r>
              <a:rPr lang="en-US" dirty="0" smtClean="0"/>
              <a:t> 5 </a:t>
            </a:r>
            <a:r>
              <a:rPr lang="en-US" dirty="0" err="1" smtClean="0"/>
              <a:t>mengolah</a:t>
            </a:r>
            <a:r>
              <a:rPr lang="en-US" dirty="0" smtClean="0"/>
              <a:t> </a:t>
            </a:r>
            <a:r>
              <a:rPr lang="en-US" dirty="0" err="1" smtClean="0"/>
              <a:t>trafik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2 </a:t>
            </a:r>
            <a:r>
              <a:rPr lang="en-US" dirty="0" err="1" smtClean="0"/>
              <a:t>Erlang</a:t>
            </a:r>
            <a:r>
              <a:rPr lang="en-US" dirty="0" smtClean="0"/>
              <a:t>. </a:t>
            </a:r>
            <a:r>
              <a:rPr lang="en-US" dirty="0" err="1" smtClean="0"/>
              <a:t>Hitung</a:t>
            </a:r>
            <a:r>
              <a:rPr lang="en-US" dirty="0" smtClean="0"/>
              <a:t> :</a:t>
            </a:r>
          </a:p>
          <a:p>
            <a:pPr lvl="0">
              <a:buFontTx/>
              <a:buChar char="-"/>
            </a:pP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 trunk </a:t>
            </a:r>
            <a:r>
              <a:rPr lang="en-US" dirty="0" err="1" smtClean="0"/>
              <a:t>sibuk</a:t>
            </a:r>
            <a:r>
              <a:rPr lang="en-US" dirty="0" smtClean="0"/>
              <a:t>!</a:t>
            </a:r>
          </a:p>
          <a:p>
            <a:pPr lvl="0">
              <a:buFontTx/>
              <a:buChar char="-"/>
            </a:pP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1 trunk </a:t>
            </a:r>
            <a:r>
              <a:rPr lang="en-US" dirty="0" err="1" smtClean="0"/>
              <a:t>bebas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9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7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smtClean="0"/>
              <a:t>3 </a:t>
            </a:r>
            <a:r>
              <a:rPr lang="en-US" dirty="0" err="1"/>
              <a:t>erlang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blocking </a:t>
            </a:r>
            <a:r>
              <a:rPr lang="en-US" dirty="0" smtClean="0"/>
              <a:t>15%,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recursive </a:t>
            </a:r>
            <a:r>
              <a:rPr lang="en-US" dirty="0" err="1"/>
              <a:t>erlang</a:t>
            </a:r>
            <a:r>
              <a:rPr lang="en-US" dirty="0"/>
              <a:t> B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			; </a:t>
            </a:r>
            <a:r>
              <a:rPr lang="en-US" dirty="0" err="1" smtClean="0"/>
              <a:t>dimana</a:t>
            </a:r>
            <a:r>
              <a:rPr lang="en-US" dirty="0" smtClean="0"/>
              <a:t> E(0) = 1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6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681799"/>
              </p:ext>
            </p:extLst>
          </p:nvPr>
        </p:nvGraphicFramePr>
        <p:xfrm>
          <a:off x="2068576" y="3251200"/>
          <a:ext cx="2338324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548728" imgH="431613" progId="Equation.3">
                  <p:embed/>
                </p:oleObj>
              </mc:Choice>
              <mc:Fallback>
                <p:oleObj name="Equation" r:id="rId3" imgW="1548728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76" y="3251200"/>
                        <a:ext cx="2338324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472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Dari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hitunglah</a:t>
            </a:r>
            <a:r>
              <a:rPr lang="en-US" dirty="0" smtClean="0"/>
              <a:t> :</a:t>
            </a:r>
          </a:p>
          <a:p>
            <a:pPr>
              <a:buFontTx/>
              <a:buChar char="-"/>
            </a:pP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trafik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Volume </a:t>
            </a:r>
            <a:r>
              <a:rPr lang="en-US" dirty="0" err="1" smtClean="0"/>
              <a:t>trafik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rata-rata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698500"/>
            <a:ext cx="586105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80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5.</a:t>
            </a:r>
            <a:r>
              <a:rPr lang="id-ID" dirty="0" smtClean="0"/>
              <a:t>Tentukan </a:t>
            </a:r>
            <a:r>
              <a:rPr lang="en-US" dirty="0"/>
              <a:t>TCBH </a:t>
            </a:r>
            <a:r>
              <a:rPr lang="en-US" dirty="0" err="1"/>
              <a:t>dan</a:t>
            </a:r>
            <a:r>
              <a:rPr lang="en-US" dirty="0"/>
              <a:t> BBH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</a:t>
            </a:r>
            <a:r>
              <a:rPr lang="en-US" dirty="0" err="1"/>
              <a:t>spt</a:t>
            </a:r>
            <a:r>
              <a:rPr lang="en-US" dirty="0"/>
              <a:t> table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03896"/>
              </p:ext>
            </p:extLst>
          </p:nvPr>
        </p:nvGraphicFramePr>
        <p:xfrm>
          <a:off x="2999232" y="2584703"/>
          <a:ext cx="6729981" cy="3084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8096"/>
                <a:gridCol w="673514"/>
                <a:gridCol w="723021"/>
                <a:gridCol w="723021"/>
                <a:gridCol w="723021"/>
                <a:gridCol w="724053"/>
                <a:gridCol w="725085"/>
                <a:gridCol w="725085"/>
                <a:gridCol w="725085"/>
              </a:tblGrid>
              <a:tr h="6600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Hari/jam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11.00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12.00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13.00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14.00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15.00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40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Senin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304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248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368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392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351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289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285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194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40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Selasa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334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240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360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334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305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219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280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170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40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Rabu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201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335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360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342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299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235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143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40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Kamis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305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224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361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329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239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287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116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40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Jum’at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297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242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308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391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298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255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125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40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Total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1554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1155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1732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1806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1404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1342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748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80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smtClean="0"/>
              <a:t>model Poisson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Erlang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panggilan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Diagram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kesetimbangan</a:t>
            </a:r>
            <a:r>
              <a:rPr lang="en-US" dirty="0" smtClean="0"/>
              <a:t> P(n)</a:t>
            </a:r>
          </a:p>
          <a:p>
            <a:pPr>
              <a:buFontTx/>
              <a:buChar char="-"/>
            </a:pP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trafik</a:t>
            </a:r>
            <a:r>
              <a:rPr lang="en-US" dirty="0" smtClean="0"/>
              <a:t> yang </a:t>
            </a:r>
            <a:r>
              <a:rPr lang="en-US" dirty="0" err="1" smtClean="0"/>
              <a:t>dimuat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variansi</a:t>
            </a:r>
            <a:r>
              <a:rPr lang="en-US" dirty="0" smtClean="0"/>
              <a:t> </a:t>
            </a:r>
            <a:r>
              <a:rPr lang="en-US" dirty="0" err="1" smtClean="0"/>
              <a:t>trafik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8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230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Microsoft Equation 3.0</vt:lpstr>
      <vt:lpstr>TUGAS-1 REKTRAF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TUGAS-1 REKTRAF</dc:title>
  <dc:creator>Presario V3000</dc:creator>
  <cp:lastModifiedBy>Presario V3000</cp:lastModifiedBy>
  <cp:revision>7</cp:revision>
  <dcterms:created xsi:type="dcterms:W3CDTF">2017-09-12T20:33:04Z</dcterms:created>
  <dcterms:modified xsi:type="dcterms:W3CDTF">2017-09-12T20:49:15Z</dcterms:modified>
</cp:coreProperties>
</file>