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s/slide25.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84784"/>
            <a:ext cx="10363200" cy="2304257"/>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422108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lvl1pPr>
          </a:lstStyle>
          <a:p>
            <a:fld id="{966F20CA-28A9-493B-92DF-2CB2AD17B9A3}" type="slidenum">
              <a:rPr lang="id-ID" smtClean="0"/>
              <a:t>‹#›</a:t>
            </a:fld>
            <a:endParaRPr lang="id-ID"/>
          </a:p>
        </p:txBody>
      </p:sp>
    </p:spTree>
    <p:extLst>
      <p:ext uri="{BB962C8B-B14F-4D97-AF65-F5344CB8AC3E}">
        <p14:creationId xmlns:p14="http://schemas.microsoft.com/office/powerpoint/2010/main" val="39352402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lvl1pPr>
          </a:lstStyle>
          <a:p>
            <a:fld id="{966F20CA-28A9-493B-92DF-2CB2AD17B9A3}" type="slidenum">
              <a:rPr lang="id-ID" smtClean="0"/>
              <a:t>‹#›</a:t>
            </a:fld>
            <a:endParaRPr lang="id-ID"/>
          </a:p>
        </p:txBody>
      </p:sp>
    </p:spTree>
    <p:extLst>
      <p:ext uri="{BB962C8B-B14F-4D97-AF65-F5344CB8AC3E}">
        <p14:creationId xmlns:p14="http://schemas.microsoft.com/office/powerpoint/2010/main" val="3750622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939799"/>
            <a:ext cx="2628900" cy="52371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939800"/>
            <a:ext cx="7734300" cy="52371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lvl1pPr>
          </a:lstStyle>
          <a:p>
            <a:fld id="{966F20CA-28A9-493B-92DF-2CB2AD17B9A3}" type="slidenum">
              <a:rPr lang="id-ID" smtClean="0"/>
              <a:t>‹#›</a:t>
            </a:fld>
            <a:endParaRPr lang="id-ID"/>
          </a:p>
        </p:txBody>
      </p:sp>
    </p:spTree>
    <p:extLst>
      <p:ext uri="{BB962C8B-B14F-4D97-AF65-F5344CB8AC3E}">
        <p14:creationId xmlns:p14="http://schemas.microsoft.com/office/powerpoint/2010/main" val="2333833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44476"/>
            <a:ext cx="11180233" cy="1431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17601" y="1905000"/>
            <a:ext cx="5236633"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57434" y="1905000"/>
            <a:ext cx="5236633"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GB"/>
          </a:p>
        </p:txBody>
      </p:sp>
      <p:sp>
        <p:nvSpPr>
          <p:cNvPr id="6" name="Rectangle 12"/>
          <p:cNvSpPr>
            <a:spLocks noGrp="1" noChangeArrowheads="1"/>
          </p:cNvSpPr>
          <p:nvPr>
            <p:ph type="ftr" sz="quarter" idx="11"/>
          </p:nvPr>
        </p:nvSpPr>
        <p:spPr>
          <a:ln/>
        </p:spPr>
        <p:txBody>
          <a:bodyPr/>
          <a:lstStyle>
            <a:lvl1pPr>
              <a:defRPr/>
            </a:lvl1pPr>
          </a:lstStyle>
          <a:p>
            <a:pPr>
              <a:defRPr/>
            </a:pPr>
            <a:r>
              <a:rPr lang="en-GB"/>
              <a:t>Jaringan Telekomunikasi</a:t>
            </a:r>
          </a:p>
        </p:txBody>
      </p:sp>
      <p:sp>
        <p:nvSpPr>
          <p:cNvPr id="7" name="Rectangle 13"/>
          <p:cNvSpPr>
            <a:spLocks noGrp="1" noChangeArrowheads="1"/>
          </p:cNvSpPr>
          <p:nvPr>
            <p:ph type="sldNum" sz="quarter" idx="12"/>
          </p:nvPr>
        </p:nvSpPr>
        <p:spPr>
          <a:ln/>
        </p:spPr>
        <p:txBody>
          <a:bodyPr/>
          <a:lstStyle>
            <a:lvl1pPr>
              <a:defRPr/>
            </a:lvl1pPr>
          </a:lstStyle>
          <a:p>
            <a:fld id="{D6B55302-EF82-497E-8AA6-B20FECC27F69}" type="slidenum">
              <a:rPr lang="en-GB" altLang="id-ID"/>
              <a:pPr/>
              <a:t>‹#›</a:t>
            </a:fld>
            <a:endParaRPr lang="en-GB" altLang="id-ID"/>
          </a:p>
        </p:txBody>
      </p:sp>
    </p:spTree>
    <p:extLst>
      <p:ext uri="{BB962C8B-B14F-4D97-AF65-F5344CB8AC3E}">
        <p14:creationId xmlns:p14="http://schemas.microsoft.com/office/powerpoint/2010/main" val="3484347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08720"/>
            <a:ext cx="10515600" cy="458032"/>
          </a:xfrm>
        </p:spPr>
        <p:txBody>
          <a:bodyPr>
            <a:noAutofit/>
          </a:bodyPr>
          <a:lstStyle>
            <a:lvl1pPr>
              <a:defRPr sz="3200">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514350" indent="-514350">
              <a:buFont typeface="+mj-lt"/>
              <a:buAutoNum type="arabicPeriod"/>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p:txBody>
          <a:bodyPr/>
          <a:lstStyle>
            <a:lvl1pPr>
              <a:defRPr/>
            </a:lvl1pPr>
          </a:lstStyle>
          <a:p>
            <a:endParaRPr lang="id-ID"/>
          </a:p>
        </p:txBody>
      </p:sp>
      <p:sp>
        <p:nvSpPr>
          <p:cNvPr id="12" name="Slide Number Placeholder 5"/>
          <p:cNvSpPr>
            <a:spLocks noGrp="1"/>
          </p:cNvSpPr>
          <p:nvPr>
            <p:ph type="sldNum" sz="quarter" idx="12"/>
          </p:nvPr>
        </p:nvSpPr>
        <p:spPr/>
        <p:txBody>
          <a:bodyPr/>
          <a:lstStyle>
            <a:lvl1pPr>
              <a:defRPr/>
            </a:lvl1pPr>
          </a:lstStyle>
          <a:p>
            <a:fld id="{966F20CA-28A9-493B-92DF-2CB2AD17B9A3}" type="slidenum">
              <a:rPr lang="id-ID" smtClean="0"/>
              <a:t>‹#›</a:t>
            </a:fld>
            <a:endParaRPr lang="id-ID"/>
          </a:p>
        </p:txBody>
      </p:sp>
    </p:spTree>
    <p:extLst>
      <p:ext uri="{BB962C8B-B14F-4D97-AF65-F5344CB8AC3E}">
        <p14:creationId xmlns:p14="http://schemas.microsoft.com/office/powerpoint/2010/main" val="2103620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6" name="Slide Number Placeholder 5"/>
          <p:cNvSpPr>
            <a:spLocks noGrp="1"/>
          </p:cNvSpPr>
          <p:nvPr>
            <p:ph type="sldNum" sz="quarter" idx="12"/>
          </p:nvPr>
        </p:nvSpPr>
        <p:spPr/>
        <p:txBody>
          <a:bodyPr/>
          <a:lstStyle>
            <a:lvl1pPr>
              <a:defRPr/>
            </a:lvl1pPr>
          </a:lstStyle>
          <a:p>
            <a:fld id="{966F20CA-28A9-493B-92DF-2CB2AD17B9A3}" type="slidenum">
              <a:rPr lang="id-ID" smtClean="0"/>
              <a:t>‹#›</a:t>
            </a:fld>
            <a:endParaRPr lang="id-ID"/>
          </a:p>
        </p:txBody>
      </p:sp>
    </p:spTree>
    <p:extLst>
      <p:ext uri="{BB962C8B-B14F-4D97-AF65-F5344CB8AC3E}">
        <p14:creationId xmlns:p14="http://schemas.microsoft.com/office/powerpoint/2010/main" val="226212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08720"/>
            <a:ext cx="10515600" cy="414338"/>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sz="half" idx="1"/>
          </p:nvPr>
        </p:nvSpPr>
        <p:spPr>
          <a:xfrm>
            <a:off x="838200" y="1524001"/>
            <a:ext cx="5181600" cy="4652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524001"/>
            <a:ext cx="5181600" cy="4652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2"/>
          </p:nvPr>
        </p:nvSpPr>
        <p:spPr/>
        <p:txBody>
          <a:bodyPr/>
          <a:lstStyle>
            <a:lvl1pPr>
              <a:defRPr/>
            </a:lvl1pPr>
          </a:lstStyle>
          <a:p>
            <a:fld id="{966F20CA-28A9-493B-92DF-2CB2AD17B9A3}" type="slidenum">
              <a:rPr lang="id-ID" smtClean="0"/>
              <a:t>‹#›</a:t>
            </a:fld>
            <a:endParaRPr lang="id-ID"/>
          </a:p>
        </p:txBody>
      </p:sp>
    </p:spTree>
    <p:extLst>
      <p:ext uri="{BB962C8B-B14F-4D97-AF65-F5344CB8AC3E}">
        <p14:creationId xmlns:p14="http://schemas.microsoft.com/office/powerpoint/2010/main" val="1634683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914401"/>
            <a:ext cx="10515600" cy="77628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11"/>
          </p:nvPr>
        </p:nvSpPr>
        <p:spPr/>
        <p:txBody>
          <a:bodyPr/>
          <a:lstStyle>
            <a:lvl1pPr>
              <a:defRPr/>
            </a:lvl1pPr>
          </a:lstStyle>
          <a:p>
            <a:endParaRPr lang="id-ID"/>
          </a:p>
        </p:txBody>
      </p:sp>
      <p:sp>
        <p:nvSpPr>
          <p:cNvPr id="9" name="Slide Number Placeholder 5"/>
          <p:cNvSpPr>
            <a:spLocks noGrp="1"/>
          </p:cNvSpPr>
          <p:nvPr>
            <p:ph type="sldNum" sz="quarter" idx="12"/>
          </p:nvPr>
        </p:nvSpPr>
        <p:spPr/>
        <p:txBody>
          <a:bodyPr/>
          <a:lstStyle>
            <a:lvl1pPr>
              <a:defRPr/>
            </a:lvl1pPr>
          </a:lstStyle>
          <a:p>
            <a:fld id="{966F20CA-28A9-493B-92DF-2CB2AD17B9A3}" type="slidenum">
              <a:rPr lang="id-ID" smtClean="0"/>
              <a:t>‹#›</a:t>
            </a:fld>
            <a:endParaRPr lang="id-ID"/>
          </a:p>
        </p:txBody>
      </p:sp>
    </p:spTree>
    <p:extLst>
      <p:ext uri="{BB962C8B-B14F-4D97-AF65-F5344CB8AC3E}">
        <p14:creationId xmlns:p14="http://schemas.microsoft.com/office/powerpoint/2010/main" val="3679104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920080"/>
            <a:ext cx="10515600" cy="420688"/>
          </a:xfrm>
        </p:spPr>
        <p:txBody>
          <a:bodyPr/>
          <a:lstStyle>
            <a:lvl1pPr>
              <a:defRPr sz="2800"/>
            </a:lvl1pPr>
          </a:lstStyle>
          <a:p>
            <a:r>
              <a:rPr lang="en-US" smtClean="0"/>
              <a:t>Click to edit Master title style</a:t>
            </a:r>
            <a:endParaRPr lang="en-US" dirty="0"/>
          </a:p>
        </p:txBody>
      </p:sp>
      <p:sp>
        <p:nvSpPr>
          <p:cNvPr id="5" name="Slide Number Placeholder 5"/>
          <p:cNvSpPr>
            <a:spLocks noGrp="1"/>
          </p:cNvSpPr>
          <p:nvPr>
            <p:ph type="sldNum" sz="quarter" idx="12"/>
          </p:nvPr>
        </p:nvSpPr>
        <p:spPr/>
        <p:txBody>
          <a:bodyPr/>
          <a:lstStyle>
            <a:lvl1pPr>
              <a:defRPr/>
            </a:lvl1pPr>
          </a:lstStyle>
          <a:p>
            <a:fld id="{966F20CA-28A9-493B-92DF-2CB2AD17B9A3}" type="slidenum">
              <a:rPr lang="id-ID" smtClean="0"/>
              <a:t>‹#›</a:t>
            </a:fld>
            <a:endParaRPr lang="id-ID"/>
          </a:p>
        </p:txBody>
      </p:sp>
    </p:spTree>
    <p:extLst>
      <p:ext uri="{BB962C8B-B14F-4D97-AF65-F5344CB8AC3E}">
        <p14:creationId xmlns:p14="http://schemas.microsoft.com/office/powerpoint/2010/main" val="87550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p:txBody>
          <a:bodyPr/>
          <a:lstStyle>
            <a:lvl1pPr>
              <a:defRPr/>
            </a:lvl1pPr>
          </a:lstStyle>
          <a:p>
            <a:endParaRPr lang="id-ID"/>
          </a:p>
        </p:txBody>
      </p:sp>
      <p:sp>
        <p:nvSpPr>
          <p:cNvPr id="5" name="Slide Number Placeholder 3"/>
          <p:cNvSpPr>
            <a:spLocks noGrp="1"/>
          </p:cNvSpPr>
          <p:nvPr>
            <p:ph type="sldNum" sz="quarter" idx="12"/>
          </p:nvPr>
        </p:nvSpPr>
        <p:spPr/>
        <p:txBody>
          <a:bodyPr/>
          <a:lstStyle>
            <a:lvl1pPr>
              <a:defRPr/>
            </a:lvl1pPr>
          </a:lstStyle>
          <a:p>
            <a:fld id="{966F20CA-28A9-493B-92DF-2CB2AD17B9A3}" type="slidenum">
              <a:rPr lang="id-ID" smtClean="0"/>
              <a:t>‹#›</a:t>
            </a:fld>
            <a:endParaRPr lang="id-ID"/>
          </a:p>
        </p:txBody>
      </p:sp>
    </p:spTree>
    <p:extLst>
      <p:ext uri="{BB962C8B-B14F-4D97-AF65-F5344CB8AC3E}">
        <p14:creationId xmlns:p14="http://schemas.microsoft.com/office/powerpoint/2010/main" val="2401046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06997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5"/>
          <p:cNvSpPr>
            <a:spLocks noGrp="1"/>
          </p:cNvSpPr>
          <p:nvPr>
            <p:ph type="sldNum" sz="quarter" idx="12"/>
          </p:nvPr>
        </p:nvSpPr>
        <p:spPr/>
        <p:txBody>
          <a:bodyPr/>
          <a:lstStyle>
            <a:lvl1pPr>
              <a:defRPr/>
            </a:lvl1pPr>
          </a:lstStyle>
          <a:p>
            <a:fld id="{966F20CA-28A9-493B-92DF-2CB2AD17B9A3}" type="slidenum">
              <a:rPr lang="id-ID" smtClean="0"/>
              <a:t>‹#›</a:t>
            </a:fld>
            <a:endParaRPr lang="id-ID"/>
          </a:p>
        </p:txBody>
      </p:sp>
    </p:spTree>
    <p:extLst>
      <p:ext uri="{BB962C8B-B14F-4D97-AF65-F5344CB8AC3E}">
        <p14:creationId xmlns:p14="http://schemas.microsoft.com/office/powerpoint/2010/main" val="388429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069974"/>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5"/>
          <p:cNvSpPr>
            <a:spLocks noGrp="1"/>
          </p:cNvSpPr>
          <p:nvPr>
            <p:ph type="sldNum" sz="quarter" idx="12"/>
          </p:nvPr>
        </p:nvSpPr>
        <p:spPr/>
        <p:txBody>
          <a:bodyPr/>
          <a:lstStyle>
            <a:lvl1pPr>
              <a:defRPr/>
            </a:lvl1pPr>
          </a:lstStyle>
          <a:p>
            <a:fld id="{966F20CA-28A9-493B-92DF-2CB2AD17B9A3}" type="slidenum">
              <a:rPr lang="id-ID" smtClean="0"/>
              <a:t>‹#›</a:t>
            </a:fld>
            <a:endParaRPr lang="id-ID"/>
          </a:p>
        </p:txBody>
      </p:sp>
    </p:spTree>
    <p:extLst>
      <p:ext uri="{BB962C8B-B14F-4D97-AF65-F5344CB8AC3E}">
        <p14:creationId xmlns:p14="http://schemas.microsoft.com/office/powerpoint/2010/main" val="12546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2.bin"/><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2" name="Object 171"/>
          <p:cNvGraphicFramePr>
            <a:graphicFrameLocks noChangeAspect="1"/>
          </p:cNvGraphicFramePr>
          <p:nvPr>
            <p:extLst>
              <p:ext uri="{D42A27DB-BD31-4B8C-83A1-F6EECF244321}">
                <p14:modId xmlns:p14="http://schemas.microsoft.com/office/powerpoint/2010/main" val="1339200240"/>
              </p:ext>
            </p:extLst>
          </p:nvPr>
        </p:nvGraphicFramePr>
        <p:xfrm>
          <a:off x="-16933" y="6249989"/>
          <a:ext cx="12208933" cy="639763"/>
        </p:xfrm>
        <a:graphic>
          <a:graphicData uri="http://schemas.openxmlformats.org/presentationml/2006/ole">
            <mc:AlternateContent xmlns:mc="http://schemas.openxmlformats.org/markup-compatibility/2006">
              <mc:Choice xmlns:v="urn:schemas-microsoft-com:vml" Requires="v">
                <p:oleObj spid="_x0000_s1034" name="CorelDRAW" r:id="rId15" imgW="6841112" imgH="478322" progId="">
                  <p:embed/>
                </p:oleObj>
              </mc:Choice>
              <mc:Fallback>
                <p:oleObj name="CorelDRAW" r:id="rId15" imgW="6841112" imgH="478322" progId="">
                  <p:embed/>
                  <p:pic>
                    <p:nvPicPr>
                      <p:cNvPr id="12" name="Object 17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933" y="6249989"/>
                        <a:ext cx="12208933"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6" name="Title Placeholder 1"/>
          <p:cNvSpPr>
            <a:spLocks noGrp="1"/>
          </p:cNvSpPr>
          <p:nvPr>
            <p:ph type="title"/>
          </p:nvPr>
        </p:nvSpPr>
        <p:spPr bwMode="auto">
          <a:xfrm>
            <a:off x="838200" y="908720"/>
            <a:ext cx="10515600" cy="4841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6147" name="Text Placeholder 2"/>
          <p:cNvSpPr>
            <a:spLocks noGrp="1"/>
          </p:cNvSpPr>
          <p:nvPr>
            <p:ph type="body" idx="1"/>
          </p:nvPr>
        </p:nvSpPr>
        <p:spPr bwMode="auto">
          <a:xfrm>
            <a:off x="838200" y="1550353"/>
            <a:ext cx="10515600" cy="46266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Footer Placeholder 4"/>
          <p:cNvSpPr>
            <a:spLocks noGrp="1"/>
          </p:cNvSpPr>
          <p:nvPr>
            <p:ph type="ftr" sz="quarter" idx="3"/>
          </p:nvPr>
        </p:nvSpPr>
        <p:spPr>
          <a:xfrm>
            <a:off x="531284" y="6353176"/>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solidFill>
                <a:latin typeface="+mn-lt"/>
                <a:cs typeface="+mn-cs"/>
              </a:defRPr>
            </a:lvl1pPr>
          </a:lstStyle>
          <a:p>
            <a:endParaRPr lang="id-ID"/>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solidFill>
                <a:latin typeface="+mn-lt"/>
                <a:cs typeface="+mn-cs"/>
              </a:defRPr>
            </a:lvl1pPr>
          </a:lstStyle>
          <a:p>
            <a:fld id="{966F20CA-28A9-493B-92DF-2CB2AD17B9A3}" type="slidenum">
              <a:rPr lang="id-ID" smtClean="0"/>
              <a:t>‹#›</a:t>
            </a:fld>
            <a:endParaRPr lang="id-ID"/>
          </a:p>
        </p:txBody>
      </p:sp>
      <p:graphicFrame>
        <p:nvGraphicFramePr>
          <p:cNvPr id="7" name="Object 169"/>
          <p:cNvGraphicFramePr>
            <a:graphicFrameLocks noChangeAspect="1"/>
          </p:cNvGraphicFramePr>
          <p:nvPr>
            <p:extLst>
              <p:ext uri="{D42A27DB-BD31-4B8C-83A1-F6EECF244321}">
                <p14:modId xmlns:p14="http://schemas.microsoft.com/office/powerpoint/2010/main" val="844124803"/>
              </p:ext>
            </p:extLst>
          </p:nvPr>
        </p:nvGraphicFramePr>
        <p:xfrm>
          <a:off x="282813" y="157162"/>
          <a:ext cx="2068771" cy="534544"/>
        </p:xfrm>
        <a:graphic>
          <a:graphicData uri="http://schemas.openxmlformats.org/presentationml/2006/ole">
            <mc:AlternateContent xmlns:mc="http://schemas.openxmlformats.org/markup-compatibility/2006">
              <mc:Choice xmlns:v="urn:schemas-microsoft-com:vml" Requires="v">
                <p:oleObj spid="_x0000_s1035" name="CorelDRAW" r:id="rId17" imgW="1293557" imgH="445660" progId="">
                  <p:embed/>
                </p:oleObj>
              </mc:Choice>
              <mc:Fallback>
                <p:oleObj name="CorelDRAW" r:id="rId17" imgW="1293557" imgH="445660" progId="">
                  <p:embed/>
                  <p:pic>
                    <p:nvPicPr>
                      <p:cNvPr id="7" name="Object 1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2813" y="157162"/>
                        <a:ext cx="2068771" cy="534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0" y="1"/>
            <a:ext cx="12192000" cy="100013"/>
          </a:xfrm>
          <a:prstGeom prst="rect">
            <a:avLst/>
          </a:prstGeom>
          <a:solidFill>
            <a:srgbClr val="ED1D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p:cNvSpPr/>
          <p:nvPr/>
        </p:nvSpPr>
        <p:spPr>
          <a:xfrm>
            <a:off x="0" y="812704"/>
            <a:ext cx="12192000" cy="27432"/>
          </a:xfrm>
          <a:prstGeom prst="rect">
            <a:avLst/>
          </a:prstGeom>
          <a:solidFill>
            <a:srgbClr val="ED1D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2" name="Picture 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940800" y="152400"/>
            <a:ext cx="3120000" cy="605890"/>
          </a:xfrm>
          <a:prstGeom prst="rect">
            <a:avLst/>
          </a:prstGeom>
        </p:spPr>
      </p:pic>
    </p:spTree>
    <p:extLst>
      <p:ext uri="{BB962C8B-B14F-4D97-AF65-F5344CB8AC3E}">
        <p14:creationId xmlns:p14="http://schemas.microsoft.com/office/powerpoint/2010/main" val="27696270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32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a:defRPr>
      </a:lvl2pPr>
      <a:lvl3pPr algn="l" rtl="0" eaLnBrk="1" fontAlgn="base" hangingPunct="1">
        <a:lnSpc>
          <a:spcPct val="90000"/>
        </a:lnSpc>
        <a:spcBef>
          <a:spcPct val="0"/>
        </a:spcBef>
        <a:spcAft>
          <a:spcPct val="0"/>
        </a:spcAft>
        <a:defRPr sz="4400">
          <a:solidFill>
            <a:schemeClr val="tx1"/>
          </a:solidFill>
          <a:latin typeface="Calibri Light"/>
        </a:defRPr>
      </a:lvl3pPr>
      <a:lvl4pPr algn="l" rtl="0" eaLnBrk="1" fontAlgn="base" hangingPunct="1">
        <a:lnSpc>
          <a:spcPct val="90000"/>
        </a:lnSpc>
        <a:spcBef>
          <a:spcPct val="0"/>
        </a:spcBef>
        <a:spcAft>
          <a:spcPct val="0"/>
        </a:spcAft>
        <a:defRPr sz="4400">
          <a:solidFill>
            <a:schemeClr val="tx1"/>
          </a:solidFill>
          <a:latin typeface="Calibri Light"/>
        </a:defRPr>
      </a:lvl4pPr>
      <a:lvl5pPr algn="l" rtl="0" eaLnBrk="1" fontAlgn="base" hangingPunct="1">
        <a:lnSpc>
          <a:spcPct val="90000"/>
        </a:lnSpc>
        <a:spcBef>
          <a:spcPct val="0"/>
        </a:spcBef>
        <a:spcAft>
          <a:spcPct val="0"/>
        </a:spcAft>
        <a:defRPr sz="4400">
          <a:solidFill>
            <a:schemeClr val="tx1"/>
          </a:solidFill>
          <a:latin typeface="Calibri Light"/>
        </a:defRPr>
      </a:lvl5pPr>
      <a:lvl6pPr marL="457200" algn="l" rtl="0" eaLnBrk="1" fontAlgn="base" hangingPunct="1">
        <a:lnSpc>
          <a:spcPct val="90000"/>
        </a:lnSpc>
        <a:spcBef>
          <a:spcPct val="0"/>
        </a:spcBef>
        <a:spcAft>
          <a:spcPct val="0"/>
        </a:spcAft>
        <a:defRPr sz="4400">
          <a:solidFill>
            <a:schemeClr val="tx1"/>
          </a:solidFill>
          <a:latin typeface="Calibri Light"/>
        </a:defRPr>
      </a:lvl6pPr>
      <a:lvl7pPr marL="914400" algn="l" rtl="0" eaLnBrk="1" fontAlgn="base" hangingPunct="1">
        <a:lnSpc>
          <a:spcPct val="90000"/>
        </a:lnSpc>
        <a:spcBef>
          <a:spcPct val="0"/>
        </a:spcBef>
        <a:spcAft>
          <a:spcPct val="0"/>
        </a:spcAft>
        <a:defRPr sz="4400">
          <a:solidFill>
            <a:schemeClr val="tx1"/>
          </a:solidFill>
          <a:latin typeface="Calibri Light"/>
        </a:defRPr>
      </a:lvl7pPr>
      <a:lvl8pPr marL="1371600" algn="l" rtl="0" eaLnBrk="1" fontAlgn="base" hangingPunct="1">
        <a:lnSpc>
          <a:spcPct val="90000"/>
        </a:lnSpc>
        <a:spcBef>
          <a:spcPct val="0"/>
        </a:spcBef>
        <a:spcAft>
          <a:spcPct val="0"/>
        </a:spcAft>
        <a:defRPr sz="4400">
          <a:solidFill>
            <a:schemeClr val="tx1"/>
          </a:solidFill>
          <a:latin typeface="Calibri Light"/>
        </a:defRPr>
      </a:lvl8pPr>
      <a:lvl9pPr marL="1828800" algn="l" rtl="0" eaLnBrk="1" fontAlgn="base" hangingPunct="1">
        <a:lnSpc>
          <a:spcPct val="90000"/>
        </a:lnSpc>
        <a:spcBef>
          <a:spcPct val="0"/>
        </a:spcBef>
        <a:spcAft>
          <a:spcPct val="0"/>
        </a:spcAft>
        <a:defRPr sz="4400">
          <a:solidFill>
            <a:schemeClr val="tx1"/>
          </a:solidFill>
          <a:latin typeface="Calibri Light"/>
        </a:defRPr>
      </a:lvl9pPr>
    </p:titleStyle>
    <p:body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d-ID" sz="4400" dirty="0"/>
              <a:t>Dasar dan Perkembangan Jaringan Telekomunikasi Wireline dan Wireless</a:t>
            </a:r>
            <a:r>
              <a:rPr lang="id-ID" dirty="0"/>
              <a:t/>
            </a:r>
            <a:br>
              <a:rPr lang="id-ID" dirty="0"/>
            </a:br>
            <a:endParaRPr lang="id-ID" dirty="0"/>
          </a:p>
        </p:txBody>
      </p:sp>
      <p:sp>
        <p:nvSpPr>
          <p:cNvPr id="3" name="Subtitle 2"/>
          <p:cNvSpPr>
            <a:spLocks noGrp="1"/>
          </p:cNvSpPr>
          <p:nvPr>
            <p:ph type="subTitle" idx="1"/>
          </p:nvPr>
        </p:nvSpPr>
        <p:spPr/>
        <p:txBody>
          <a:bodyPr/>
          <a:lstStyle/>
          <a:p>
            <a:r>
              <a:rPr lang="id-ID" dirty="0"/>
              <a:t>TEAM </a:t>
            </a:r>
            <a:r>
              <a:rPr lang="id-ID" dirty="0" smtClean="0"/>
              <a:t>TEACHING JTPT</a:t>
            </a:r>
            <a:endParaRPr lang="id-ID" dirty="0"/>
          </a:p>
        </p:txBody>
      </p:sp>
    </p:spTree>
    <p:extLst>
      <p:ext uri="{BB962C8B-B14F-4D97-AF65-F5344CB8AC3E}">
        <p14:creationId xmlns:p14="http://schemas.microsoft.com/office/powerpoint/2010/main" val="97643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GB"/>
              <a:t>Jaringan Telekomunikasi</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203A57-E85D-41BB-ACEF-FCA462A59B18}" type="slidenum">
              <a:rPr lang="en-GB" altLang="id-ID"/>
              <a:pPr eaLnBrk="1" hangingPunct="1"/>
              <a:t>10</a:t>
            </a:fld>
            <a:endParaRPr lang="en-GB" altLang="id-ID"/>
          </a:p>
        </p:txBody>
      </p:sp>
      <p:sp>
        <p:nvSpPr>
          <p:cNvPr id="307203" name="Rectangle 3"/>
          <p:cNvSpPr>
            <a:spLocks noGrp="1" noRot="1" noChangeArrowheads="1"/>
          </p:cNvSpPr>
          <p:nvPr>
            <p:ph type="body" idx="4294967295"/>
          </p:nvPr>
        </p:nvSpPr>
        <p:spPr>
          <a:xfrm>
            <a:off x="1058091" y="2092326"/>
            <a:ext cx="8059783" cy="2414360"/>
          </a:xfrm>
        </p:spPr>
        <p:txBody>
          <a:bodyPr/>
          <a:lstStyle/>
          <a:p>
            <a:pPr lvl="1" eaLnBrk="1" hangingPunct="1">
              <a:buFont typeface="Wingdings" panose="05000000000000000000" pitchFamily="2" charset="2"/>
              <a:buNone/>
              <a:defRPr/>
            </a:pPr>
            <a:r>
              <a:rPr lang="en-US" dirty="0" err="1" smtClean="0"/>
              <a:t>Segmentasi</a:t>
            </a:r>
            <a:r>
              <a:rPr lang="en-US" dirty="0" smtClean="0"/>
              <a:t> </a:t>
            </a:r>
            <a:r>
              <a:rPr lang="en-US" dirty="0" err="1" smtClean="0"/>
              <a:t>hirarki</a:t>
            </a:r>
            <a:r>
              <a:rPr lang="en-US" dirty="0" smtClean="0"/>
              <a:t>/level area</a:t>
            </a:r>
          </a:p>
          <a:p>
            <a:pPr lvl="1" eaLnBrk="1" hangingPunct="1">
              <a:defRPr/>
            </a:pPr>
            <a:r>
              <a:rPr lang="en-US" dirty="0" err="1" smtClean="0"/>
              <a:t>Akses</a:t>
            </a:r>
            <a:endParaRPr lang="en-US" dirty="0" smtClean="0"/>
          </a:p>
          <a:p>
            <a:pPr lvl="1" eaLnBrk="1" hangingPunct="1">
              <a:defRPr/>
            </a:pPr>
            <a:r>
              <a:rPr lang="en-US" dirty="0" smtClean="0"/>
              <a:t>Backbone (core + edge)</a:t>
            </a:r>
          </a:p>
        </p:txBody>
      </p:sp>
    </p:spTree>
    <p:extLst>
      <p:ext uri="{BB962C8B-B14F-4D97-AF65-F5344CB8AC3E}">
        <p14:creationId xmlns:p14="http://schemas.microsoft.com/office/powerpoint/2010/main" val="4117757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pPr>
              <a:defRPr/>
            </a:pPr>
            <a:r>
              <a:rPr lang="en-GB"/>
              <a:t>Jaringan Telekomunikasi</a:t>
            </a:r>
          </a:p>
        </p:txBody>
      </p:sp>
      <p:sp>
        <p:nvSpPr>
          <p:cNvPr id="6"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A5C0A60-B954-4C10-A475-CFEB3FC95FB4}" type="slidenum">
              <a:rPr lang="en-GB" altLang="id-ID"/>
              <a:pPr eaLnBrk="1" hangingPunct="1"/>
              <a:t>11</a:t>
            </a:fld>
            <a:endParaRPr lang="en-GB" altLang="id-ID"/>
          </a:p>
        </p:txBody>
      </p:sp>
      <p:sp>
        <p:nvSpPr>
          <p:cNvPr id="262146" name="Rectangle 2"/>
          <p:cNvSpPr>
            <a:spLocks noGrp="1" noRot="1" noChangeArrowheads="1"/>
          </p:cNvSpPr>
          <p:nvPr>
            <p:ph type="title"/>
          </p:nvPr>
        </p:nvSpPr>
        <p:spPr>
          <a:xfrm>
            <a:off x="531284" y="686253"/>
            <a:ext cx="8686800" cy="762000"/>
          </a:xfrm>
        </p:spPr>
        <p:txBody>
          <a:bodyPr/>
          <a:lstStyle/>
          <a:p>
            <a:pPr eaLnBrk="1" hangingPunct="1">
              <a:lnSpc>
                <a:spcPct val="75000"/>
              </a:lnSpc>
              <a:defRPr/>
            </a:pPr>
            <a:r>
              <a:rPr lang="en-US" dirty="0" err="1"/>
              <a:t>Taksonomi</a:t>
            </a:r>
            <a:r>
              <a:rPr lang="en-US" dirty="0"/>
              <a:t> </a:t>
            </a:r>
            <a:r>
              <a:rPr lang="en-US" dirty="0" err="1"/>
              <a:t>Jaringan</a:t>
            </a:r>
            <a:r>
              <a:rPr lang="en-US" dirty="0"/>
              <a:t> Telekomunikasi (2)  </a:t>
            </a:r>
          </a:p>
        </p:txBody>
      </p:sp>
      <p:sp>
        <p:nvSpPr>
          <p:cNvPr id="262149" name="Rectangle 5"/>
          <p:cNvSpPr>
            <a:spLocks noRot="1" noChangeArrowheads="1"/>
          </p:cNvSpPr>
          <p:nvPr/>
        </p:nvSpPr>
        <p:spPr bwMode="auto">
          <a:xfrm>
            <a:off x="1981200" y="1254034"/>
            <a:ext cx="8686800" cy="4728755"/>
          </a:xfrm>
          <a:prstGeom prst="rect">
            <a:avLst/>
          </a:prstGeom>
          <a:noFill/>
          <a:ln w="9525">
            <a:noFill/>
            <a:miter lim="800000"/>
            <a:headEnd/>
            <a:tailEnd/>
          </a:ln>
          <a:effectLst/>
        </p:spPr>
        <p:txBody>
          <a:bodyPr/>
          <a:lstStyle/>
          <a:p>
            <a:pPr marL="342900" indent="-342900">
              <a:spcBef>
                <a:spcPct val="20000"/>
              </a:spcBef>
              <a:buClr>
                <a:schemeClr val="hlink"/>
              </a:buClr>
              <a:buFont typeface="Wingdings" pitchFamily="2" charset="2"/>
              <a:buChar char="§"/>
              <a:defRPr/>
            </a:pPr>
            <a:r>
              <a:rPr lang="en-US" sz="2800" dirty="0">
                <a:effectLst>
                  <a:outerShdw blurRad="38100" dist="38100" dir="2700000" algn="tl">
                    <a:srgbClr val="000000"/>
                  </a:outerShdw>
                </a:effectLst>
                <a:latin typeface="Arial" charset="0"/>
              </a:rPr>
              <a:t>Mode transfer :</a:t>
            </a:r>
          </a:p>
          <a:p>
            <a:pPr marL="742950" lvl="1" indent="-285750">
              <a:spcBef>
                <a:spcPct val="20000"/>
              </a:spcBef>
              <a:buClr>
                <a:schemeClr val="accent2"/>
              </a:buClr>
              <a:buFont typeface="Wingdings" pitchFamily="2" charset="2"/>
              <a:buChar char="§"/>
              <a:defRPr/>
            </a:pPr>
            <a:r>
              <a:rPr lang="en-US" sz="2400" dirty="0">
                <a:effectLst>
                  <a:outerShdw blurRad="38100" dist="38100" dir="2700000" algn="tl">
                    <a:srgbClr val="000000"/>
                  </a:outerShdw>
                </a:effectLst>
                <a:latin typeface="Arial" charset="0"/>
              </a:rPr>
              <a:t>Circuit switch</a:t>
            </a:r>
          </a:p>
          <a:p>
            <a:pPr marL="742950" lvl="1" indent="-285750">
              <a:spcBef>
                <a:spcPct val="20000"/>
              </a:spcBef>
              <a:buClr>
                <a:schemeClr val="accent2"/>
              </a:buClr>
              <a:buFont typeface="Wingdings" pitchFamily="2" charset="2"/>
              <a:buChar char="§"/>
              <a:defRPr/>
            </a:pPr>
            <a:r>
              <a:rPr lang="en-US" sz="2400" dirty="0">
                <a:effectLst>
                  <a:outerShdw blurRad="38100" dist="38100" dir="2700000" algn="tl">
                    <a:srgbClr val="000000"/>
                  </a:outerShdw>
                </a:effectLst>
                <a:latin typeface="Arial" charset="0"/>
              </a:rPr>
              <a:t>Packet switch</a:t>
            </a:r>
          </a:p>
          <a:p>
            <a:pPr marL="1143000" lvl="2" indent="-228600">
              <a:spcBef>
                <a:spcPct val="20000"/>
              </a:spcBef>
              <a:buClr>
                <a:schemeClr val="hlink"/>
              </a:buClr>
              <a:buFont typeface="Wingdings" pitchFamily="2" charset="2"/>
              <a:buChar char="§"/>
              <a:defRPr/>
            </a:pPr>
            <a:r>
              <a:rPr lang="en-US" sz="2000" dirty="0">
                <a:effectLst>
                  <a:outerShdw blurRad="38100" dist="38100" dir="2700000" algn="tl">
                    <a:srgbClr val="000000"/>
                  </a:outerShdw>
                </a:effectLst>
                <a:latin typeface="Arial" charset="0"/>
              </a:rPr>
              <a:t>Datagram</a:t>
            </a:r>
          </a:p>
          <a:p>
            <a:pPr marL="1143000" lvl="2" indent="-228600">
              <a:spcBef>
                <a:spcPct val="20000"/>
              </a:spcBef>
              <a:buClr>
                <a:schemeClr val="hlink"/>
              </a:buClr>
              <a:buFont typeface="Wingdings" pitchFamily="2" charset="2"/>
              <a:buChar char="§"/>
              <a:defRPr/>
            </a:pPr>
            <a:r>
              <a:rPr lang="en-US" sz="2000" dirty="0">
                <a:effectLst>
                  <a:outerShdw blurRad="38100" dist="38100" dir="2700000" algn="tl">
                    <a:srgbClr val="000000"/>
                  </a:outerShdw>
                </a:effectLst>
                <a:latin typeface="Arial" charset="0"/>
              </a:rPr>
              <a:t>Virtual circuit</a:t>
            </a:r>
          </a:p>
          <a:p>
            <a:pPr marL="742950" lvl="1" indent="-285750">
              <a:spcBef>
                <a:spcPct val="20000"/>
              </a:spcBef>
              <a:buClr>
                <a:schemeClr val="accent2"/>
              </a:buClr>
              <a:buFont typeface="Wingdings" pitchFamily="2" charset="2"/>
              <a:buChar char="§"/>
              <a:defRPr/>
            </a:pPr>
            <a:r>
              <a:rPr lang="en-US" sz="2400" dirty="0">
                <a:effectLst>
                  <a:outerShdw blurRad="38100" dist="38100" dir="2700000" algn="tl">
                    <a:srgbClr val="000000"/>
                  </a:outerShdw>
                </a:effectLst>
                <a:latin typeface="Arial" charset="0"/>
              </a:rPr>
              <a:t>Message switch</a:t>
            </a:r>
          </a:p>
          <a:p>
            <a:pPr marL="342900" indent="-342900">
              <a:spcBef>
                <a:spcPct val="20000"/>
              </a:spcBef>
              <a:buClr>
                <a:schemeClr val="hlink"/>
              </a:buClr>
              <a:buFont typeface="Wingdings" pitchFamily="2" charset="2"/>
              <a:buChar char="§"/>
              <a:defRPr/>
            </a:pPr>
            <a:r>
              <a:rPr lang="en-US" sz="2800" dirty="0" err="1">
                <a:effectLst>
                  <a:outerShdw blurRad="38100" dist="38100" dir="2700000" algn="tl">
                    <a:srgbClr val="000000"/>
                  </a:outerShdw>
                </a:effectLst>
                <a:latin typeface="Arial" charset="0"/>
              </a:rPr>
              <a:t>Elemen</a:t>
            </a:r>
            <a:r>
              <a:rPr lang="en-US" sz="2800" dirty="0">
                <a:effectLst>
                  <a:outerShdw blurRad="38100" dist="38100" dir="2700000" algn="tl">
                    <a:srgbClr val="000000"/>
                  </a:outerShdw>
                </a:effectLst>
                <a:latin typeface="Arial" charset="0"/>
              </a:rPr>
              <a:t> </a:t>
            </a:r>
            <a:r>
              <a:rPr lang="en-US" sz="2800" dirty="0" err="1">
                <a:effectLst>
                  <a:outerShdw blurRad="38100" dist="38100" dir="2700000" algn="tl">
                    <a:srgbClr val="000000"/>
                  </a:outerShdw>
                </a:effectLst>
                <a:latin typeface="Arial" charset="0"/>
              </a:rPr>
              <a:t>jaringan</a:t>
            </a:r>
            <a:endParaRPr lang="en-US" sz="2800" dirty="0">
              <a:effectLst>
                <a:outerShdw blurRad="38100" dist="38100" dir="2700000" algn="tl">
                  <a:srgbClr val="000000"/>
                </a:outerShdw>
              </a:effectLst>
              <a:latin typeface="Arial" charset="0"/>
            </a:endParaRPr>
          </a:p>
          <a:p>
            <a:pPr marL="742950" lvl="1" indent="-285750">
              <a:spcBef>
                <a:spcPct val="20000"/>
              </a:spcBef>
              <a:buClr>
                <a:schemeClr val="accent2"/>
              </a:buClr>
              <a:buFont typeface="Wingdings" pitchFamily="2" charset="2"/>
              <a:buChar char="§"/>
              <a:defRPr/>
            </a:pPr>
            <a:r>
              <a:rPr lang="en-US" sz="2400" dirty="0">
                <a:effectLst>
                  <a:outerShdw blurRad="38100" dist="38100" dir="2700000" algn="tl">
                    <a:srgbClr val="000000"/>
                  </a:outerShdw>
                </a:effectLst>
                <a:latin typeface="Arial" charset="0"/>
              </a:rPr>
              <a:t>Terminal</a:t>
            </a:r>
          </a:p>
          <a:p>
            <a:pPr marL="742950" lvl="1" indent="-285750">
              <a:spcBef>
                <a:spcPct val="20000"/>
              </a:spcBef>
              <a:buClr>
                <a:schemeClr val="accent2"/>
              </a:buClr>
              <a:buFont typeface="Wingdings" pitchFamily="2" charset="2"/>
              <a:buChar char="§"/>
              <a:defRPr/>
            </a:pPr>
            <a:r>
              <a:rPr lang="en-US" sz="2400" dirty="0" err="1">
                <a:effectLst>
                  <a:outerShdw blurRad="38100" dist="38100" dir="2700000" algn="tl">
                    <a:srgbClr val="000000"/>
                  </a:outerShdw>
                </a:effectLst>
                <a:latin typeface="Arial" charset="0"/>
              </a:rPr>
              <a:t>Jaringan</a:t>
            </a:r>
            <a:r>
              <a:rPr lang="en-US" sz="2400" dirty="0">
                <a:effectLst>
                  <a:outerShdw blurRad="38100" dist="38100" dir="2700000" algn="tl">
                    <a:srgbClr val="000000"/>
                  </a:outerShdw>
                </a:effectLst>
                <a:latin typeface="Arial" charset="0"/>
              </a:rPr>
              <a:t> </a:t>
            </a:r>
            <a:r>
              <a:rPr lang="en-US" sz="2400" dirty="0" err="1">
                <a:effectLst>
                  <a:outerShdw blurRad="38100" dist="38100" dir="2700000" algn="tl">
                    <a:srgbClr val="000000"/>
                  </a:outerShdw>
                </a:effectLst>
                <a:latin typeface="Arial" charset="0"/>
              </a:rPr>
              <a:t>Akses</a:t>
            </a:r>
            <a:endParaRPr lang="en-US" sz="2400" dirty="0">
              <a:effectLst>
                <a:outerShdw blurRad="38100" dist="38100" dir="2700000" algn="tl">
                  <a:srgbClr val="000000"/>
                </a:outerShdw>
              </a:effectLst>
              <a:latin typeface="Arial" charset="0"/>
            </a:endParaRPr>
          </a:p>
          <a:p>
            <a:pPr marL="742950" lvl="1" indent="-285750">
              <a:spcBef>
                <a:spcPct val="20000"/>
              </a:spcBef>
              <a:buClr>
                <a:schemeClr val="accent2"/>
              </a:buClr>
              <a:buFont typeface="Wingdings" pitchFamily="2" charset="2"/>
              <a:buChar char="§"/>
              <a:defRPr/>
            </a:pPr>
            <a:r>
              <a:rPr lang="en-US" sz="2400" dirty="0">
                <a:effectLst>
                  <a:outerShdw blurRad="38100" dist="38100" dir="2700000" algn="tl">
                    <a:srgbClr val="000000"/>
                  </a:outerShdw>
                </a:effectLst>
                <a:latin typeface="Arial" charset="0"/>
              </a:rPr>
              <a:t>Switch (node)</a:t>
            </a:r>
          </a:p>
          <a:p>
            <a:pPr marL="742950" lvl="1" indent="-285750">
              <a:spcBef>
                <a:spcPct val="20000"/>
              </a:spcBef>
              <a:buClr>
                <a:schemeClr val="accent2"/>
              </a:buClr>
              <a:buFont typeface="Wingdings" pitchFamily="2" charset="2"/>
              <a:buChar char="§"/>
              <a:defRPr/>
            </a:pPr>
            <a:r>
              <a:rPr lang="en-US" sz="2400" dirty="0" err="1">
                <a:effectLst>
                  <a:outerShdw blurRad="38100" dist="38100" dir="2700000" algn="tl">
                    <a:srgbClr val="000000"/>
                  </a:outerShdw>
                </a:effectLst>
                <a:latin typeface="Arial" charset="0"/>
              </a:rPr>
              <a:t>Transmisi</a:t>
            </a:r>
            <a:endParaRPr lang="en-US" sz="2400" dirty="0">
              <a:effectLst>
                <a:outerShdw blurRad="38100" dist="38100" dir="2700000" algn="tl">
                  <a:srgbClr val="000000"/>
                </a:outerShdw>
              </a:effectLst>
              <a:latin typeface="Arial" charset="0"/>
            </a:endParaRPr>
          </a:p>
          <a:p>
            <a:pPr marL="342900" indent="-342900">
              <a:spcBef>
                <a:spcPct val="20000"/>
              </a:spcBef>
              <a:buClr>
                <a:schemeClr val="hlink"/>
              </a:buClr>
              <a:buFont typeface="Wingdings" pitchFamily="2" charset="2"/>
              <a:buChar char="§"/>
              <a:defRPr/>
            </a:pPr>
            <a:endParaRPr lang="en-US" sz="2800" dirty="0">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14751276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5"/>
          <p:cNvSpPr>
            <a:spLocks noGrp="1"/>
          </p:cNvSpPr>
          <p:nvPr>
            <p:ph type="ftr" sz="quarter" idx="11"/>
          </p:nvPr>
        </p:nvSpPr>
        <p:spPr/>
        <p:txBody>
          <a:bodyPr/>
          <a:lstStyle/>
          <a:p>
            <a:pPr>
              <a:defRPr/>
            </a:pPr>
            <a:r>
              <a:rPr lang="en-GB"/>
              <a:t>Jaringan Telekomunikasi</a:t>
            </a:r>
          </a:p>
        </p:txBody>
      </p:sp>
      <p:sp>
        <p:nvSpPr>
          <p:cNvPr id="5"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4E5CD11-B122-4B04-8366-EB6B6F35EC6B}" type="slidenum">
              <a:rPr lang="en-GB" altLang="id-ID"/>
              <a:pPr eaLnBrk="1" hangingPunct="1"/>
              <a:t>12</a:t>
            </a:fld>
            <a:endParaRPr lang="en-GB" altLang="id-ID"/>
          </a:p>
        </p:txBody>
      </p:sp>
      <p:sp>
        <p:nvSpPr>
          <p:cNvPr id="263171" name="Rectangle 3"/>
          <p:cNvSpPr>
            <a:spLocks noGrp="1" noRot="1" noChangeArrowheads="1"/>
          </p:cNvSpPr>
          <p:nvPr>
            <p:ph type="body" sz="half" idx="1"/>
          </p:nvPr>
        </p:nvSpPr>
        <p:spPr>
          <a:xfrm>
            <a:off x="1661160" y="1410789"/>
            <a:ext cx="7924800" cy="4572000"/>
          </a:xfrm>
        </p:spPr>
        <p:txBody>
          <a:bodyPr/>
          <a:lstStyle/>
          <a:p>
            <a:pPr eaLnBrk="1" hangingPunct="1">
              <a:defRPr/>
            </a:pPr>
            <a:r>
              <a:rPr lang="en-US" dirty="0" err="1"/>
              <a:t>Aspek-aspek</a:t>
            </a:r>
            <a:r>
              <a:rPr lang="en-US" dirty="0"/>
              <a:t> yang </a:t>
            </a:r>
            <a:r>
              <a:rPr lang="en-US" dirty="0" err="1"/>
              <a:t>berkaitan</a:t>
            </a:r>
            <a:r>
              <a:rPr lang="en-US" dirty="0"/>
              <a:t> </a:t>
            </a:r>
            <a:r>
              <a:rPr lang="en-US" dirty="0" err="1"/>
              <a:t>dengan</a:t>
            </a:r>
            <a:r>
              <a:rPr lang="en-US" dirty="0"/>
              <a:t> </a:t>
            </a:r>
            <a:r>
              <a:rPr lang="en-US" dirty="0" err="1"/>
              <a:t>perencanaan</a:t>
            </a:r>
            <a:r>
              <a:rPr lang="en-US" dirty="0"/>
              <a:t> </a:t>
            </a:r>
            <a:r>
              <a:rPr lang="en-US" dirty="0" err="1"/>
              <a:t>jaringan</a:t>
            </a:r>
            <a:r>
              <a:rPr lang="en-US" dirty="0"/>
              <a:t> :</a:t>
            </a:r>
          </a:p>
          <a:p>
            <a:pPr lvl="1" eaLnBrk="1" hangingPunct="1">
              <a:defRPr/>
            </a:pPr>
            <a:r>
              <a:rPr lang="en-US" dirty="0"/>
              <a:t>Numbering</a:t>
            </a:r>
          </a:p>
          <a:p>
            <a:pPr lvl="1" eaLnBrk="1" hangingPunct="1">
              <a:defRPr/>
            </a:pPr>
            <a:r>
              <a:rPr lang="en-US" dirty="0"/>
              <a:t>Signaling</a:t>
            </a:r>
          </a:p>
          <a:p>
            <a:pPr lvl="1" eaLnBrk="1" hangingPunct="1">
              <a:defRPr/>
            </a:pPr>
            <a:r>
              <a:rPr lang="en-US" dirty="0"/>
              <a:t>Routing</a:t>
            </a:r>
          </a:p>
          <a:p>
            <a:pPr lvl="1" eaLnBrk="1" hangingPunct="1">
              <a:defRPr/>
            </a:pPr>
            <a:r>
              <a:rPr lang="en-US" dirty="0" err="1"/>
              <a:t>Transmisi</a:t>
            </a:r>
            <a:endParaRPr lang="en-US" dirty="0"/>
          </a:p>
          <a:p>
            <a:pPr lvl="1" eaLnBrk="1" hangingPunct="1">
              <a:defRPr/>
            </a:pPr>
            <a:r>
              <a:rPr lang="en-US" dirty="0"/>
              <a:t>Charging</a:t>
            </a:r>
          </a:p>
          <a:p>
            <a:pPr lvl="1" eaLnBrk="1" hangingPunct="1">
              <a:defRPr/>
            </a:pPr>
            <a:r>
              <a:rPr lang="en-US" dirty="0"/>
              <a:t>Security</a:t>
            </a:r>
          </a:p>
          <a:p>
            <a:pPr eaLnBrk="1" hangingPunct="1">
              <a:buFont typeface="Wingdings" panose="05000000000000000000" pitchFamily="2" charset="2"/>
              <a:buNone/>
              <a:defRPr/>
            </a:pPr>
            <a:endParaRPr lang="en-US" dirty="0"/>
          </a:p>
        </p:txBody>
      </p:sp>
    </p:spTree>
    <p:extLst>
      <p:ext uri="{BB962C8B-B14F-4D97-AF65-F5344CB8AC3E}">
        <p14:creationId xmlns:p14="http://schemas.microsoft.com/office/powerpoint/2010/main" val="4240385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11"/>
          </p:nvPr>
        </p:nvSpPr>
        <p:spPr/>
        <p:txBody>
          <a:bodyPr/>
          <a:lstStyle/>
          <a:p>
            <a:pPr>
              <a:defRPr/>
            </a:pPr>
            <a:r>
              <a:rPr lang="en-GB"/>
              <a:t>Jaringan Telekomunikasi</a:t>
            </a:r>
          </a:p>
        </p:txBody>
      </p:sp>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E80A590-6133-4FA0-90CA-CA6AA101A754}" type="slidenum">
              <a:rPr lang="en-GB" altLang="id-ID"/>
              <a:pPr eaLnBrk="1" hangingPunct="1"/>
              <a:t>13</a:t>
            </a:fld>
            <a:endParaRPr lang="en-GB" altLang="id-ID"/>
          </a:p>
        </p:txBody>
      </p:sp>
      <p:sp>
        <p:nvSpPr>
          <p:cNvPr id="194562" name="Rectangle 2"/>
          <p:cNvSpPr>
            <a:spLocks noGrp="1" noRot="1" noChangeArrowheads="1"/>
          </p:cNvSpPr>
          <p:nvPr>
            <p:ph type="body" idx="1"/>
          </p:nvPr>
        </p:nvSpPr>
        <p:spPr>
          <a:xfrm>
            <a:off x="1676400" y="1447800"/>
            <a:ext cx="8839200" cy="4572000"/>
          </a:xfrm>
        </p:spPr>
        <p:txBody>
          <a:bodyPr/>
          <a:lstStyle/>
          <a:p>
            <a:pPr algn="just" eaLnBrk="1" hangingPunct="1">
              <a:lnSpc>
                <a:spcPct val="90000"/>
              </a:lnSpc>
              <a:buFont typeface="Wingdings" panose="05000000000000000000" pitchFamily="2" charset="2"/>
              <a:buNone/>
              <a:defRPr/>
            </a:pPr>
            <a:r>
              <a:rPr lang="en-US" sz="2000" dirty="0">
                <a:latin typeface="Comic Sans MS" pitchFamily="66" charset="0"/>
              </a:rPr>
              <a:t>    Tran</a:t>
            </a:r>
            <a:r>
              <a:rPr lang="id-ID" sz="2000" dirty="0">
                <a:latin typeface="Comic Sans MS" pitchFamily="66" charset="0"/>
              </a:rPr>
              <a:t>s</a:t>
            </a:r>
            <a:r>
              <a:rPr lang="en-US" sz="2000" dirty="0" err="1">
                <a:latin typeface="Comic Sans MS" pitchFamily="66" charset="0"/>
              </a:rPr>
              <a:t>ducer</a:t>
            </a:r>
            <a:r>
              <a:rPr lang="en-US" sz="2000" dirty="0">
                <a:latin typeface="Comic Sans MS" pitchFamily="66" charset="0"/>
              </a:rPr>
              <a:t>: </a:t>
            </a:r>
            <a:r>
              <a:rPr lang="en-US" sz="2000" dirty="0" err="1">
                <a:latin typeface="Comic Sans MS" pitchFamily="66" charset="0"/>
              </a:rPr>
              <a:t>Suatu</a:t>
            </a:r>
            <a:r>
              <a:rPr lang="en-US" sz="2000" dirty="0">
                <a:latin typeface="Comic Sans MS" pitchFamily="66" charset="0"/>
              </a:rPr>
              <a:t> </a:t>
            </a:r>
            <a:r>
              <a:rPr lang="en-US" sz="2000" dirty="0" err="1">
                <a:latin typeface="Comic Sans MS" pitchFamily="66" charset="0"/>
              </a:rPr>
              <a:t>alat</a:t>
            </a:r>
            <a:r>
              <a:rPr lang="en-US" sz="2000" dirty="0">
                <a:latin typeface="Comic Sans MS" pitchFamily="66" charset="0"/>
              </a:rPr>
              <a:t> </a:t>
            </a:r>
            <a:r>
              <a:rPr lang="en-US" sz="2000" dirty="0" err="1">
                <a:latin typeface="Comic Sans MS" pitchFamily="66" charset="0"/>
              </a:rPr>
              <a:t>pengubah</a:t>
            </a:r>
            <a:r>
              <a:rPr lang="en-US" sz="2000" dirty="0">
                <a:latin typeface="Comic Sans MS" pitchFamily="66" charset="0"/>
              </a:rPr>
              <a:t> </a:t>
            </a:r>
            <a:r>
              <a:rPr lang="en-US" sz="2000" dirty="0" err="1">
                <a:latin typeface="Comic Sans MS" pitchFamily="66" charset="0"/>
              </a:rPr>
              <a:t>energi</a:t>
            </a:r>
            <a:r>
              <a:rPr lang="en-US" sz="2000" dirty="0">
                <a:latin typeface="Comic Sans MS" pitchFamily="66" charset="0"/>
              </a:rPr>
              <a:t> </a:t>
            </a:r>
            <a:r>
              <a:rPr lang="en-US" sz="2000" dirty="0" err="1">
                <a:latin typeface="Comic Sans MS" pitchFamily="66" charset="0"/>
              </a:rPr>
              <a:t>dari</a:t>
            </a:r>
            <a:r>
              <a:rPr lang="id-ID" sz="2000" dirty="0">
                <a:latin typeface="Comic Sans MS" pitchFamily="66" charset="0"/>
              </a:rPr>
              <a:t> </a:t>
            </a:r>
            <a:r>
              <a:rPr lang="en-US" sz="2000" dirty="0" err="1">
                <a:latin typeface="Comic Sans MS" pitchFamily="66" charset="0"/>
              </a:rPr>
              <a:t>satu</a:t>
            </a:r>
            <a:r>
              <a:rPr lang="en-US" sz="2000" dirty="0">
                <a:latin typeface="Comic Sans MS" pitchFamily="66" charset="0"/>
              </a:rPr>
              <a:t> </a:t>
            </a:r>
            <a:r>
              <a:rPr lang="en-US" sz="2000" dirty="0" err="1">
                <a:latin typeface="Comic Sans MS" pitchFamily="66" charset="0"/>
              </a:rPr>
              <a:t>bentuk</a:t>
            </a:r>
            <a:r>
              <a:rPr lang="en-US" sz="2000" dirty="0">
                <a:latin typeface="Comic Sans MS" pitchFamily="66" charset="0"/>
              </a:rPr>
              <a:t> </a:t>
            </a:r>
            <a:r>
              <a:rPr lang="en-US" sz="2000" dirty="0" err="1">
                <a:latin typeface="Comic Sans MS" pitchFamily="66" charset="0"/>
              </a:rPr>
              <a:t>ke</a:t>
            </a:r>
            <a:r>
              <a:rPr lang="en-US" sz="2000" dirty="0">
                <a:latin typeface="Comic Sans MS" pitchFamily="66" charset="0"/>
              </a:rPr>
              <a:t> </a:t>
            </a:r>
            <a:r>
              <a:rPr lang="en-US" sz="2000" dirty="0" err="1">
                <a:latin typeface="Comic Sans MS" pitchFamily="66" charset="0"/>
              </a:rPr>
              <a:t>bentuk</a:t>
            </a:r>
            <a:r>
              <a:rPr lang="en-US" sz="2000" dirty="0">
                <a:latin typeface="Comic Sans MS" pitchFamily="66" charset="0"/>
              </a:rPr>
              <a:t> yang </a:t>
            </a:r>
            <a:r>
              <a:rPr lang="en-US" sz="2000" dirty="0" err="1">
                <a:latin typeface="Comic Sans MS" pitchFamily="66" charset="0"/>
              </a:rPr>
              <a:t>lainnya</a:t>
            </a:r>
            <a:r>
              <a:rPr lang="en-US" sz="2000" dirty="0">
                <a:latin typeface="Comic Sans MS" pitchFamily="66" charset="0"/>
              </a:rPr>
              <a:t>, </a:t>
            </a:r>
            <a:r>
              <a:rPr lang="en-US" sz="2000" dirty="0" err="1">
                <a:latin typeface="Comic Sans MS" pitchFamily="66" charset="0"/>
              </a:rPr>
              <a:t>misal</a:t>
            </a:r>
            <a:r>
              <a:rPr lang="en-US" sz="2000" dirty="0">
                <a:latin typeface="Comic Sans MS" pitchFamily="66" charset="0"/>
              </a:rPr>
              <a:t>:</a:t>
            </a:r>
          </a:p>
          <a:p>
            <a:pPr algn="just" eaLnBrk="1" hangingPunct="1">
              <a:lnSpc>
                <a:spcPct val="90000"/>
              </a:lnSpc>
              <a:defRPr/>
            </a:pPr>
            <a:r>
              <a:rPr lang="en-US" sz="2000" dirty="0">
                <a:latin typeface="Comic Sans MS" pitchFamily="66" charset="0"/>
              </a:rPr>
              <a:t>Microphone: </a:t>
            </a:r>
            <a:r>
              <a:rPr lang="id-ID" sz="2000" dirty="0">
                <a:latin typeface="Comic Sans MS" pitchFamily="66" charset="0"/>
              </a:rPr>
              <a:t>mengubah</a:t>
            </a:r>
            <a:r>
              <a:rPr lang="en-US" sz="2000" dirty="0">
                <a:latin typeface="Comic Sans MS" pitchFamily="66" charset="0"/>
              </a:rPr>
              <a:t> SUARA </a:t>
            </a:r>
            <a:r>
              <a:rPr lang="en-US" sz="2000" dirty="0" err="1">
                <a:latin typeface="Comic Sans MS" pitchFamily="66" charset="0"/>
              </a:rPr>
              <a:t>menjadi</a:t>
            </a:r>
            <a:r>
              <a:rPr lang="en-US" sz="2000" dirty="0">
                <a:latin typeface="Comic Sans MS" pitchFamily="66" charset="0"/>
              </a:rPr>
              <a:t> </a:t>
            </a:r>
            <a:r>
              <a:rPr lang="en-US" sz="2000" dirty="0" err="1">
                <a:latin typeface="Comic Sans MS" pitchFamily="66" charset="0"/>
              </a:rPr>
              <a:t>sinyal</a:t>
            </a:r>
            <a:r>
              <a:rPr lang="en-US" sz="2000" dirty="0">
                <a:latin typeface="Comic Sans MS" pitchFamily="66" charset="0"/>
              </a:rPr>
              <a:t> ELEKTRIS</a:t>
            </a:r>
          </a:p>
          <a:p>
            <a:pPr algn="just" eaLnBrk="1" hangingPunct="1">
              <a:lnSpc>
                <a:spcPct val="90000"/>
              </a:lnSpc>
              <a:defRPr/>
            </a:pPr>
            <a:r>
              <a:rPr lang="en-US" sz="2000" dirty="0">
                <a:latin typeface="Comic Sans MS" pitchFamily="66" charset="0"/>
              </a:rPr>
              <a:t>Loudspeaker: </a:t>
            </a:r>
            <a:r>
              <a:rPr lang="id-ID" sz="2000" dirty="0">
                <a:latin typeface="Comic Sans MS" pitchFamily="66" charset="0"/>
              </a:rPr>
              <a:t>mengubah</a:t>
            </a:r>
            <a:r>
              <a:rPr lang="en-US" sz="2000" dirty="0">
                <a:latin typeface="Comic Sans MS" pitchFamily="66" charset="0"/>
              </a:rPr>
              <a:t> </a:t>
            </a:r>
            <a:r>
              <a:rPr lang="en-US" sz="2000" dirty="0" err="1">
                <a:latin typeface="Comic Sans MS" pitchFamily="66" charset="0"/>
              </a:rPr>
              <a:t>sinyal</a:t>
            </a:r>
            <a:r>
              <a:rPr lang="en-US" sz="2000" dirty="0">
                <a:latin typeface="Comic Sans MS" pitchFamily="66" charset="0"/>
              </a:rPr>
              <a:t> ELEKTRIS </a:t>
            </a:r>
            <a:r>
              <a:rPr lang="en-US" sz="2000" dirty="0" err="1">
                <a:latin typeface="Comic Sans MS" pitchFamily="66" charset="0"/>
              </a:rPr>
              <a:t>menjadi</a:t>
            </a:r>
            <a:r>
              <a:rPr lang="en-US" sz="2000" dirty="0">
                <a:latin typeface="Comic Sans MS" pitchFamily="66" charset="0"/>
              </a:rPr>
              <a:t> SUARA </a:t>
            </a:r>
            <a:r>
              <a:rPr lang="en-US" sz="2000" dirty="0" err="1">
                <a:latin typeface="Comic Sans MS" pitchFamily="66" charset="0"/>
              </a:rPr>
              <a:t>kembali</a:t>
            </a:r>
            <a:endParaRPr lang="en-US" sz="2000" dirty="0">
              <a:latin typeface="Comic Sans MS" pitchFamily="66" charset="0"/>
            </a:endParaRPr>
          </a:p>
          <a:p>
            <a:pPr algn="just" eaLnBrk="1" hangingPunct="1">
              <a:lnSpc>
                <a:spcPct val="90000"/>
              </a:lnSpc>
              <a:buFont typeface="Wingdings" panose="05000000000000000000" pitchFamily="2" charset="2"/>
              <a:buNone/>
              <a:defRPr/>
            </a:pPr>
            <a:endParaRPr lang="en-US" sz="2000" dirty="0">
              <a:latin typeface="Comic Sans MS" pitchFamily="66" charset="0"/>
            </a:endParaRPr>
          </a:p>
        </p:txBody>
      </p:sp>
      <p:sp>
        <p:nvSpPr>
          <p:cNvPr id="194564" name="Rectangle 4"/>
          <p:cNvSpPr>
            <a:spLocks noRot="1" noChangeArrowheads="1"/>
          </p:cNvSpPr>
          <p:nvPr/>
        </p:nvSpPr>
        <p:spPr bwMode="auto">
          <a:xfrm>
            <a:off x="777240" y="838200"/>
            <a:ext cx="8229600" cy="609600"/>
          </a:xfrm>
          <a:prstGeom prst="rect">
            <a:avLst/>
          </a:prstGeom>
          <a:noFill/>
          <a:ln w="9525">
            <a:noFill/>
            <a:miter lim="800000"/>
            <a:headEnd/>
            <a:tailEnd/>
          </a:ln>
          <a:effectLst/>
        </p:spPr>
        <p:txBody>
          <a:bodyPr anchor="ctr"/>
          <a:lstStyle/>
          <a:p>
            <a:pPr>
              <a:defRPr/>
            </a:pPr>
            <a:r>
              <a:rPr lang="en-US" sz="3200" b="1">
                <a:solidFill>
                  <a:schemeClr val="tx2"/>
                </a:solidFill>
                <a:effectLst>
                  <a:outerShdw blurRad="38100" dist="38100" dir="2700000" algn="tl">
                    <a:srgbClr val="000000"/>
                  </a:outerShdw>
                </a:effectLst>
                <a:latin typeface="Arial Black" pitchFamily="34" charset="0"/>
              </a:rPr>
              <a:t>Konsep dasar telekomunikasi (2)</a:t>
            </a:r>
          </a:p>
        </p:txBody>
      </p:sp>
      <p:grpSp>
        <p:nvGrpSpPr>
          <p:cNvPr id="15366" name="Group 6"/>
          <p:cNvGrpSpPr>
            <a:grpSpLocks/>
          </p:cNvGrpSpPr>
          <p:nvPr/>
        </p:nvGrpSpPr>
        <p:grpSpPr bwMode="auto">
          <a:xfrm>
            <a:off x="4800600" y="2895601"/>
            <a:ext cx="2762250" cy="2466975"/>
            <a:chOff x="2304" y="1584"/>
            <a:chExt cx="1740" cy="1554"/>
          </a:xfrm>
        </p:grpSpPr>
        <p:sp>
          <p:nvSpPr>
            <p:cNvPr id="15367" name="Film"/>
            <p:cNvSpPr>
              <a:spLocks noEditPoints="1" noChangeArrowheads="1"/>
            </p:cNvSpPr>
            <p:nvPr/>
          </p:nvSpPr>
          <p:spPr bwMode="auto">
            <a:xfrm>
              <a:off x="2304" y="1980"/>
              <a:ext cx="726" cy="11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4969 w 21600"/>
                <a:gd name="T25" fmla="*/ 8133 h 21600"/>
                <a:gd name="T26" fmla="*/ 17078 w 21600"/>
                <a:gd name="T27" fmla="*/ 134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0"/>
                  </a:moveTo>
                  <a:lnTo>
                    <a:pt x="21600" y="21600"/>
                  </a:lnTo>
                  <a:lnTo>
                    <a:pt x="0" y="21600"/>
                  </a:lnTo>
                  <a:lnTo>
                    <a:pt x="0" y="0"/>
                  </a:lnTo>
                  <a:lnTo>
                    <a:pt x="21600" y="0"/>
                  </a:lnTo>
                  <a:close/>
                </a:path>
                <a:path w="21600" h="21600" extrusionOk="0">
                  <a:moveTo>
                    <a:pt x="3014" y="21600"/>
                  </a:moveTo>
                  <a:lnTo>
                    <a:pt x="3014" y="0"/>
                  </a:lnTo>
                  <a:lnTo>
                    <a:pt x="0" y="0"/>
                  </a:lnTo>
                  <a:lnTo>
                    <a:pt x="0" y="21600"/>
                  </a:lnTo>
                  <a:lnTo>
                    <a:pt x="3014" y="21600"/>
                  </a:lnTo>
                  <a:close/>
                </a:path>
                <a:path w="21600" h="21600" extrusionOk="0">
                  <a:moveTo>
                    <a:pt x="21600" y="21600"/>
                  </a:moveTo>
                  <a:lnTo>
                    <a:pt x="21600" y="0"/>
                  </a:lnTo>
                  <a:lnTo>
                    <a:pt x="18586" y="0"/>
                  </a:lnTo>
                  <a:lnTo>
                    <a:pt x="18586" y="21600"/>
                  </a:lnTo>
                  <a:lnTo>
                    <a:pt x="21600" y="21600"/>
                  </a:lnTo>
                  <a:close/>
                </a:path>
                <a:path w="21600" h="21600" extrusionOk="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extrusionOk="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extrusionOk="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extrusionOk="0">
                  <a:moveTo>
                    <a:pt x="753" y="1291"/>
                  </a:moveTo>
                  <a:lnTo>
                    <a:pt x="2260" y="1291"/>
                  </a:lnTo>
                  <a:lnTo>
                    <a:pt x="2260" y="235"/>
                  </a:lnTo>
                  <a:lnTo>
                    <a:pt x="753" y="235"/>
                  </a:lnTo>
                  <a:lnTo>
                    <a:pt x="753" y="1291"/>
                  </a:lnTo>
                  <a:close/>
                </a:path>
                <a:path w="21600" h="21600" extrusionOk="0">
                  <a:moveTo>
                    <a:pt x="753" y="2700"/>
                  </a:moveTo>
                  <a:lnTo>
                    <a:pt x="2260" y="2700"/>
                  </a:lnTo>
                  <a:lnTo>
                    <a:pt x="2260" y="1643"/>
                  </a:lnTo>
                  <a:lnTo>
                    <a:pt x="753" y="1643"/>
                  </a:lnTo>
                  <a:lnTo>
                    <a:pt x="753" y="2700"/>
                  </a:lnTo>
                  <a:close/>
                </a:path>
                <a:path w="21600" h="21600" extrusionOk="0">
                  <a:moveTo>
                    <a:pt x="753" y="4109"/>
                  </a:moveTo>
                  <a:lnTo>
                    <a:pt x="2260" y="4109"/>
                  </a:lnTo>
                  <a:lnTo>
                    <a:pt x="2260" y="3052"/>
                  </a:lnTo>
                  <a:lnTo>
                    <a:pt x="753" y="3052"/>
                  </a:lnTo>
                  <a:lnTo>
                    <a:pt x="753" y="4109"/>
                  </a:lnTo>
                  <a:close/>
                </a:path>
                <a:path w="21600" h="21600" extrusionOk="0">
                  <a:moveTo>
                    <a:pt x="753" y="5517"/>
                  </a:moveTo>
                  <a:lnTo>
                    <a:pt x="2260" y="5517"/>
                  </a:lnTo>
                  <a:lnTo>
                    <a:pt x="2260" y="4461"/>
                  </a:lnTo>
                  <a:lnTo>
                    <a:pt x="753" y="4461"/>
                  </a:lnTo>
                  <a:lnTo>
                    <a:pt x="753" y="5517"/>
                  </a:lnTo>
                  <a:close/>
                </a:path>
                <a:path w="21600" h="21600" extrusionOk="0">
                  <a:moveTo>
                    <a:pt x="753" y="6926"/>
                  </a:moveTo>
                  <a:lnTo>
                    <a:pt x="2260" y="6926"/>
                  </a:lnTo>
                  <a:lnTo>
                    <a:pt x="2260" y="5870"/>
                  </a:lnTo>
                  <a:lnTo>
                    <a:pt x="753" y="5870"/>
                  </a:lnTo>
                  <a:lnTo>
                    <a:pt x="753" y="6926"/>
                  </a:lnTo>
                  <a:close/>
                </a:path>
                <a:path w="21600" h="21600" extrusionOk="0">
                  <a:moveTo>
                    <a:pt x="753" y="8335"/>
                  </a:moveTo>
                  <a:lnTo>
                    <a:pt x="2260" y="8335"/>
                  </a:lnTo>
                  <a:lnTo>
                    <a:pt x="2260" y="7278"/>
                  </a:lnTo>
                  <a:lnTo>
                    <a:pt x="753" y="7278"/>
                  </a:lnTo>
                  <a:lnTo>
                    <a:pt x="753" y="8335"/>
                  </a:lnTo>
                  <a:close/>
                </a:path>
                <a:path w="21600" h="21600" extrusionOk="0">
                  <a:moveTo>
                    <a:pt x="753" y="9743"/>
                  </a:moveTo>
                  <a:lnTo>
                    <a:pt x="2260" y="9743"/>
                  </a:lnTo>
                  <a:lnTo>
                    <a:pt x="2260" y="8687"/>
                  </a:lnTo>
                  <a:lnTo>
                    <a:pt x="753" y="8687"/>
                  </a:lnTo>
                  <a:lnTo>
                    <a:pt x="753" y="9743"/>
                  </a:lnTo>
                  <a:close/>
                </a:path>
                <a:path w="21600" h="21600" extrusionOk="0">
                  <a:moveTo>
                    <a:pt x="753" y="11152"/>
                  </a:moveTo>
                  <a:lnTo>
                    <a:pt x="2260" y="11152"/>
                  </a:lnTo>
                  <a:lnTo>
                    <a:pt x="2260" y="10096"/>
                  </a:lnTo>
                  <a:lnTo>
                    <a:pt x="753" y="10096"/>
                  </a:lnTo>
                  <a:lnTo>
                    <a:pt x="753" y="11152"/>
                  </a:lnTo>
                  <a:close/>
                </a:path>
                <a:path w="21600" h="21600" extrusionOk="0">
                  <a:moveTo>
                    <a:pt x="753" y="12561"/>
                  </a:moveTo>
                  <a:lnTo>
                    <a:pt x="2260" y="12561"/>
                  </a:lnTo>
                  <a:lnTo>
                    <a:pt x="2260" y="11504"/>
                  </a:lnTo>
                  <a:lnTo>
                    <a:pt x="753" y="11504"/>
                  </a:lnTo>
                  <a:lnTo>
                    <a:pt x="753" y="12561"/>
                  </a:lnTo>
                  <a:close/>
                </a:path>
                <a:path w="21600" h="21600" extrusionOk="0">
                  <a:moveTo>
                    <a:pt x="753" y="13970"/>
                  </a:moveTo>
                  <a:lnTo>
                    <a:pt x="2260" y="13970"/>
                  </a:lnTo>
                  <a:lnTo>
                    <a:pt x="2260" y="12913"/>
                  </a:lnTo>
                  <a:lnTo>
                    <a:pt x="753" y="12913"/>
                  </a:lnTo>
                  <a:lnTo>
                    <a:pt x="753" y="13970"/>
                  </a:lnTo>
                  <a:close/>
                </a:path>
                <a:path w="21600" h="21600" extrusionOk="0">
                  <a:moveTo>
                    <a:pt x="753" y="15378"/>
                  </a:moveTo>
                  <a:lnTo>
                    <a:pt x="2260" y="15378"/>
                  </a:lnTo>
                  <a:lnTo>
                    <a:pt x="2260" y="14322"/>
                  </a:lnTo>
                  <a:lnTo>
                    <a:pt x="753" y="14322"/>
                  </a:lnTo>
                  <a:lnTo>
                    <a:pt x="753" y="15378"/>
                  </a:lnTo>
                  <a:close/>
                </a:path>
                <a:path w="21600" h="21600" extrusionOk="0">
                  <a:moveTo>
                    <a:pt x="753" y="16787"/>
                  </a:moveTo>
                  <a:lnTo>
                    <a:pt x="2260" y="16787"/>
                  </a:lnTo>
                  <a:lnTo>
                    <a:pt x="2260" y="15730"/>
                  </a:lnTo>
                  <a:lnTo>
                    <a:pt x="753" y="15730"/>
                  </a:lnTo>
                  <a:lnTo>
                    <a:pt x="753" y="16787"/>
                  </a:lnTo>
                  <a:close/>
                </a:path>
                <a:path w="21600" h="21600" extrusionOk="0">
                  <a:moveTo>
                    <a:pt x="753" y="18196"/>
                  </a:moveTo>
                  <a:lnTo>
                    <a:pt x="2260" y="18196"/>
                  </a:lnTo>
                  <a:lnTo>
                    <a:pt x="2260" y="17139"/>
                  </a:lnTo>
                  <a:lnTo>
                    <a:pt x="753" y="17139"/>
                  </a:lnTo>
                  <a:lnTo>
                    <a:pt x="753" y="18196"/>
                  </a:lnTo>
                  <a:close/>
                </a:path>
                <a:path w="21600" h="21600" extrusionOk="0">
                  <a:moveTo>
                    <a:pt x="753" y="19604"/>
                  </a:moveTo>
                  <a:lnTo>
                    <a:pt x="2260" y="19604"/>
                  </a:lnTo>
                  <a:lnTo>
                    <a:pt x="2260" y="18548"/>
                  </a:lnTo>
                  <a:lnTo>
                    <a:pt x="753" y="18548"/>
                  </a:lnTo>
                  <a:lnTo>
                    <a:pt x="753" y="19604"/>
                  </a:lnTo>
                  <a:close/>
                </a:path>
                <a:path w="21600" h="21600" extrusionOk="0">
                  <a:moveTo>
                    <a:pt x="753" y="21013"/>
                  </a:moveTo>
                  <a:lnTo>
                    <a:pt x="2260" y="21013"/>
                  </a:lnTo>
                  <a:lnTo>
                    <a:pt x="2260" y="19957"/>
                  </a:lnTo>
                  <a:lnTo>
                    <a:pt x="753" y="19957"/>
                  </a:lnTo>
                  <a:lnTo>
                    <a:pt x="753" y="21013"/>
                  </a:lnTo>
                  <a:close/>
                </a:path>
                <a:path w="21600" h="21600" extrusionOk="0">
                  <a:moveTo>
                    <a:pt x="19340" y="1409"/>
                  </a:moveTo>
                  <a:lnTo>
                    <a:pt x="20595" y="1409"/>
                  </a:lnTo>
                  <a:lnTo>
                    <a:pt x="20595" y="352"/>
                  </a:lnTo>
                  <a:lnTo>
                    <a:pt x="19340" y="352"/>
                  </a:lnTo>
                  <a:lnTo>
                    <a:pt x="19340" y="1409"/>
                  </a:lnTo>
                  <a:close/>
                </a:path>
                <a:path w="21600" h="21600" extrusionOk="0">
                  <a:moveTo>
                    <a:pt x="19340" y="2700"/>
                  </a:moveTo>
                  <a:lnTo>
                    <a:pt x="20595" y="2700"/>
                  </a:lnTo>
                  <a:lnTo>
                    <a:pt x="20595" y="1643"/>
                  </a:lnTo>
                  <a:lnTo>
                    <a:pt x="19340" y="1643"/>
                  </a:lnTo>
                  <a:lnTo>
                    <a:pt x="19340" y="2700"/>
                  </a:lnTo>
                  <a:close/>
                </a:path>
                <a:path w="21600" h="21600" extrusionOk="0">
                  <a:moveTo>
                    <a:pt x="19340" y="4109"/>
                  </a:moveTo>
                  <a:lnTo>
                    <a:pt x="20595" y="4109"/>
                  </a:lnTo>
                  <a:lnTo>
                    <a:pt x="20595" y="3052"/>
                  </a:lnTo>
                  <a:lnTo>
                    <a:pt x="19340" y="3052"/>
                  </a:lnTo>
                  <a:lnTo>
                    <a:pt x="19340" y="4109"/>
                  </a:lnTo>
                  <a:close/>
                </a:path>
                <a:path w="21600" h="21600" extrusionOk="0">
                  <a:moveTo>
                    <a:pt x="19340" y="5517"/>
                  </a:moveTo>
                  <a:lnTo>
                    <a:pt x="20595" y="5517"/>
                  </a:lnTo>
                  <a:lnTo>
                    <a:pt x="20595" y="4461"/>
                  </a:lnTo>
                  <a:lnTo>
                    <a:pt x="19340" y="4461"/>
                  </a:lnTo>
                  <a:lnTo>
                    <a:pt x="19340" y="5517"/>
                  </a:lnTo>
                  <a:close/>
                </a:path>
                <a:path w="21600" h="21600" extrusionOk="0">
                  <a:moveTo>
                    <a:pt x="19340" y="6926"/>
                  </a:moveTo>
                  <a:lnTo>
                    <a:pt x="20595" y="6926"/>
                  </a:lnTo>
                  <a:lnTo>
                    <a:pt x="20595" y="5870"/>
                  </a:lnTo>
                  <a:lnTo>
                    <a:pt x="19340" y="5870"/>
                  </a:lnTo>
                  <a:lnTo>
                    <a:pt x="19340" y="6926"/>
                  </a:lnTo>
                  <a:close/>
                </a:path>
                <a:path w="21600" h="21600" extrusionOk="0">
                  <a:moveTo>
                    <a:pt x="19340" y="8335"/>
                  </a:moveTo>
                  <a:lnTo>
                    <a:pt x="20595" y="8335"/>
                  </a:lnTo>
                  <a:lnTo>
                    <a:pt x="20595" y="7278"/>
                  </a:lnTo>
                  <a:lnTo>
                    <a:pt x="19340" y="7278"/>
                  </a:lnTo>
                  <a:lnTo>
                    <a:pt x="19340" y="8335"/>
                  </a:lnTo>
                  <a:close/>
                </a:path>
                <a:path w="21600" h="21600" extrusionOk="0">
                  <a:moveTo>
                    <a:pt x="19340" y="9743"/>
                  </a:moveTo>
                  <a:lnTo>
                    <a:pt x="20595" y="9743"/>
                  </a:lnTo>
                  <a:lnTo>
                    <a:pt x="20595" y="8687"/>
                  </a:lnTo>
                  <a:lnTo>
                    <a:pt x="19340" y="8687"/>
                  </a:lnTo>
                  <a:lnTo>
                    <a:pt x="19340" y="9743"/>
                  </a:lnTo>
                  <a:close/>
                </a:path>
                <a:path w="21600" h="21600" extrusionOk="0">
                  <a:moveTo>
                    <a:pt x="19340" y="11152"/>
                  </a:moveTo>
                  <a:lnTo>
                    <a:pt x="20595" y="11152"/>
                  </a:lnTo>
                  <a:lnTo>
                    <a:pt x="20595" y="10096"/>
                  </a:lnTo>
                  <a:lnTo>
                    <a:pt x="19340" y="10096"/>
                  </a:lnTo>
                  <a:lnTo>
                    <a:pt x="19340" y="11152"/>
                  </a:lnTo>
                  <a:close/>
                </a:path>
                <a:path w="21600" h="21600" extrusionOk="0">
                  <a:moveTo>
                    <a:pt x="19340" y="12561"/>
                  </a:moveTo>
                  <a:lnTo>
                    <a:pt x="20595" y="12561"/>
                  </a:lnTo>
                  <a:lnTo>
                    <a:pt x="20595" y="11504"/>
                  </a:lnTo>
                  <a:lnTo>
                    <a:pt x="19340" y="11504"/>
                  </a:lnTo>
                  <a:lnTo>
                    <a:pt x="19340" y="12561"/>
                  </a:lnTo>
                  <a:close/>
                </a:path>
                <a:path w="21600" h="21600" extrusionOk="0">
                  <a:moveTo>
                    <a:pt x="19340" y="13970"/>
                  </a:moveTo>
                  <a:lnTo>
                    <a:pt x="20595" y="13970"/>
                  </a:lnTo>
                  <a:lnTo>
                    <a:pt x="20595" y="12913"/>
                  </a:lnTo>
                  <a:lnTo>
                    <a:pt x="19340" y="12913"/>
                  </a:lnTo>
                  <a:lnTo>
                    <a:pt x="19340" y="13970"/>
                  </a:lnTo>
                  <a:close/>
                </a:path>
                <a:path w="21600" h="21600" extrusionOk="0">
                  <a:moveTo>
                    <a:pt x="19340" y="15378"/>
                  </a:moveTo>
                  <a:lnTo>
                    <a:pt x="20595" y="15378"/>
                  </a:lnTo>
                  <a:lnTo>
                    <a:pt x="20595" y="14322"/>
                  </a:lnTo>
                  <a:lnTo>
                    <a:pt x="19340" y="14322"/>
                  </a:lnTo>
                  <a:lnTo>
                    <a:pt x="19340" y="15378"/>
                  </a:lnTo>
                  <a:close/>
                </a:path>
                <a:path w="21600" h="21600" extrusionOk="0">
                  <a:moveTo>
                    <a:pt x="19340" y="16787"/>
                  </a:moveTo>
                  <a:lnTo>
                    <a:pt x="20595" y="16787"/>
                  </a:lnTo>
                  <a:lnTo>
                    <a:pt x="20595" y="15730"/>
                  </a:lnTo>
                  <a:lnTo>
                    <a:pt x="19340" y="15730"/>
                  </a:lnTo>
                  <a:lnTo>
                    <a:pt x="19340" y="16787"/>
                  </a:lnTo>
                  <a:close/>
                </a:path>
                <a:path w="21600" h="21600" extrusionOk="0">
                  <a:moveTo>
                    <a:pt x="19340" y="18196"/>
                  </a:moveTo>
                  <a:lnTo>
                    <a:pt x="20595" y="18196"/>
                  </a:lnTo>
                  <a:lnTo>
                    <a:pt x="20595" y="17139"/>
                  </a:lnTo>
                  <a:lnTo>
                    <a:pt x="19340" y="17139"/>
                  </a:lnTo>
                  <a:lnTo>
                    <a:pt x="19340" y="18196"/>
                  </a:lnTo>
                  <a:close/>
                </a:path>
                <a:path w="21600" h="21600" extrusionOk="0">
                  <a:moveTo>
                    <a:pt x="19340" y="19604"/>
                  </a:moveTo>
                  <a:lnTo>
                    <a:pt x="20595" y="19604"/>
                  </a:lnTo>
                  <a:lnTo>
                    <a:pt x="20595" y="18548"/>
                  </a:lnTo>
                  <a:lnTo>
                    <a:pt x="19340" y="18548"/>
                  </a:lnTo>
                  <a:lnTo>
                    <a:pt x="19340" y="19604"/>
                  </a:lnTo>
                  <a:close/>
                </a:path>
                <a:path w="21600" h="21600" extrusionOk="0">
                  <a:moveTo>
                    <a:pt x="19340" y="21013"/>
                  </a:moveTo>
                  <a:lnTo>
                    <a:pt x="20595" y="21013"/>
                  </a:lnTo>
                  <a:lnTo>
                    <a:pt x="20595" y="19957"/>
                  </a:lnTo>
                  <a:lnTo>
                    <a:pt x="19340" y="19957"/>
                  </a:lnTo>
                  <a:lnTo>
                    <a:pt x="19340" y="21013"/>
                  </a:lnTo>
                  <a:close/>
                </a:path>
              </a:pathLst>
            </a:custGeom>
            <a:solidFill>
              <a:srgbClr val="CCCC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194568" name="Sound"/>
            <p:cNvSpPr>
              <a:spLocks noEditPoints="1" noChangeArrowheads="1"/>
            </p:cNvSpPr>
            <p:nvPr/>
          </p:nvSpPr>
          <p:spPr bwMode="auto">
            <a:xfrm>
              <a:off x="2724" y="1584"/>
              <a:ext cx="1008" cy="768"/>
            </a:xfrm>
            <a:custGeom>
              <a:avLst/>
              <a:gdLst>
                <a:gd name="T0" fmla="*/ 11164 w 21600"/>
                <a:gd name="T1" fmla="*/ 21159 h 21600"/>
                <a:gd name="T2" fmla="*/ 11164 w 21600"/>
                <a:gd name="T3" fmla="*/ 0 h 21600"/>
                <a:gd name="T4" fmla="*/ 0 w 21600"/>
                <a:gd name="T5" fmla="*/ 10800 h 21600"/>
                <a:gd name="T6" fmla="*/ 21600 w 21600"/>
                <a:gd name="T7" fmla="*/ 10800 h 21600"/>
                <a:gd name="T8" fmla="*/ 242 w 21600"/>
                <a:gd name="T9" fmla="*/ 7604 h 21600"/>
                <a:gd name="T10" fmla="*/ 10760 w 21600"/>
                <a:gd name="T11" fmla="*/ 13555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latin typeface="Arial" charset="0"/>
              </a:endParaRPr>
            </a:p>
          </p:txBody>
        </p:sp>
        <p:sp>
          <p:nvSpPr>
            <p:cNvPr id="194569" name="Photo"/>
            <p:cNvSpPr>
              <a:spLocks noEditPoints="1" noChangeArrowheads="1"/>
            </p:cNvSpPr>
            <p:nvPr/>
          </p:nvSpPr>
          <p:spPr bwMode="auto">
            <a:xfrm>
              <a:off x="3108" y="2040"/>
              <a:ext cx="936" cy="696"/>
            </a:xfrm>
            <a:custGeom>
              <a:avLst/>
              <a:gdLst>
                <a:gd name="T0" fmla="*/ 0 w 21600"/>
                <a:gd name="T1" fmla="*/ 3085 h 21600"/>
                <a:gd name="T2" fmla="*/ 10800 w 21600"/>
                <a:gd name="T3" fmla="*/ 0 h 21600"/>
                <a:gd name="T4" fmla="*/ 21600 w 21600"/>
                <a:gd name="T5" fmla="*/ 3085 h 21600"/>
                <a:gd name="T6" fmla="*/ 21600 w 21600"/>
                <a:gd name="T7" fmla="*/ 10800 h 21600"/>
                <a:gd name="T8" fmla="*/ 21600 w 21600"/>
                <a:gd name="T9" fmla="*/ 21600 h 21600"/>
                <a:gd name="T10" fmla="*/ 10800 w 21600"/>
                <a:gd name="T11" fmla="*/ 21800 h 21600"/>
                <a:gd name="T12" fmla="*/ 0 w 21600"/>
                <a:gd name="T13" fmla="*/ 21600 h 21600"/>
                <a:gd name="T14" fmla="*/ 0 w 21600"/>
                <a:gd name="T15" fmla="*/ 10800 h 21600"/>
                <a:gd name="T16" fmla="*/ 7778 w 21600"/>
                <a:gd name="T17" fmla="*/ 8228 h 21600"/>
                <a:gd name="T18" fmla="*/ 13757 w 21600"/>
                <a:gd name="T19" fmla="*/ 16886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21600"/>
                  </a:moveTo>
                  <a:lnTo>
                    <a:pt x="0" y="3085"/>
                  </a:lnTo>
                  <a:lnTo>
                    <a:pt x="1542" y="3085"/>
                  </a:lnTo>
                  <a:lnTo>
                    <a:pt x="1542" y="1028"/>
                  </a:lnTo>
                  <a:lnTo>
                    <a:pt x="3857" y="1028"/>
                  </a:lnTo>
                  <a:lnTo>
                    <a:pt x="3857" y="3085"/>
                  </a:lnTo>
                  <a:lnTo>
                    <a:pt x="5400" y="3085"/>
                  </a:lnTo>
                  <a:lnTo>
                    <a:pt x="6942" y="0"/>
                  </a:lnTo>
                  <a:lnTo>
                    <a:pt x="14657" y="0"/>
                  </a:lnTo>
                  <a:lnTo>
                    <a:pt x="16200" y="3085"/>
                  </a:lnTo>
                  <a:lnTo>
                    <a:pt x="21600" y="3085"/>
                  </a:lnTo>
                  <a:lnTo>
                    <a:pt x="21600" y="21600"/>
                  </a:lnTo>
                  <a:lnTo>
                    <a:pt x="0" y="21600"/>
                  </a:lnTo>
                  <a:close/>
                </a:path>
                <a:path w="21600" h="21600" extrusionOk="0">
                  <a:moveTo>
                    <a:pt x="0" y="3085"/>
                  </a:moveTo>
                  <a:lnTo>
                    <a:pt x="21600" y="3085"/>
                  </a:lnTo>
                  <a:lnTo>
                    <a:pt x="21600" y="21600"/>
                  </a:lnTo>
                  <a:lnTo>
                    <a:pt x="0" y="21600"/>
                  </a:lnTo>
                  <a:lnTo>
                    <a:pt x="0" y="3085"/>
                  </a:lnTo>
                  <a:close/>
                </a:path>
                <a:path w="21600" h="21600" extrusionOk="0">
                  <a:moveTo>
                    <a:pt x="10800" y="4800"/>
                  </a:moveTo>
                  <a:lnTo>
                    <a:pt x="11925" y="4971"/>
                  </a:lnTo>
                  <a:lnTo>
                    <a:pt x="13017" y="5442"/>
                  </a:lnTo>
                  <a:lnTo>
                    <a:pt x="14046" y="6128"/>
                  </a:lnTo>
                  <a:lnTo>
                    <a:pt x="14914" y="7071"/>
                  </a:lnTo>
                  <a:lnTo>
                    <a:pt x="15621" y="8271"/>
                  </a:lnTo>
                  <a:lnTo>
                    <a:pt x="16167" y="9514"/>
                  </a:lnTo>
                  <a:lnTo>
                    <a:pt x="16425" y="11014"/>
                  </a:lnTo>
                  <a:lnTo>
                    <a:pt x="16585" y="12471"/>
                  </a:lnTo>
                  <a:lnTo>
                    <a:pt x="16489" y="14014"/>
                  </a:lnTo>
                  <a:lnTo>
                    <a:pt x="16135" y="15471"/>
                  </a:lnTo>
                  <a:lnTo>
                    <a:pt x="15621" y="16800"/>
                  </a:lnTo>
                  <a:lnTo>
                    <a:pt x="14914" y="18000"/>
                  </a:lnTo>
                  <a:lnTo>
                    <a:pt x="14046" y="18942"/>
                  </a:lnTo>
                  <a:lnTo>
                    <a:pt x="13050" y="19671"/>
                  </a:lnTo>
                  <a:lnTo>
                    <a:pt x="11925" y="20057"/>
                  </a:lnTo>
                  <a:lnTo>
                    <a:pt x="10832" y="20185"/>
                  </a:lnTo>
                  <a:lnTo>
                    <a:pt x="9675" y="20142"/>
                  </a:lnTo>
                  <a:lnTo>
                    <a:pt x="8582" y="19628"/>
                  </a:lnTo>
                  <a:lnTo>
                    <a:pt x="7553" y="18942"/>
                  </a:lnTo>
                  <a:lnTo>
                    <a:pt x="6717" y="17957"/>
                  </a:lnTo>
                  <a:lnTo>
                    <a:pt x="5946" y="16842"/>
                  </a:lnTo>
                  <a:lnTo>
                    <a:pt x="5464" y="15514"/>
                  </a:lnTo>
                  <a:lnTo>
                    <a:pt x="5078" y="14014"/>
                  </a:lnTo>
                  <a:lnTo>
                    <a:pt x="5014" y="12514"/>
                  </a:lnTo>
                  <a:lnTo>
                    <a:pt x="5110" y="11014"/>
                  </a:lnTo>
                  <a:lnTo>
                    <a:pt x="5528" y="9557"/>
                  </a:lnTo>
                  <a:lnTo>
                    <a:pt x="6010" y="8228"/>
                  </a:lnTo>
                  <a:lnTo>
                    <a:pt x="6750" y="7114"/>
                  </a:lnTo>
                  <a:lnTo>
                    <a:pt x="7650" y="6085"/>
                  </a:lnTo>
                  <a:lnTo>
                    <a:pt x="8614" y="5400"/>
                  </a:lnTo>
                  <a:lnTo>
                    <a:pt x="9707" y="4971"/>
                  </a:lnTo>
                  <a:lnTo>
                    <a:pt x="10800" y="4800"/>
                  </a:lnTo>
                  <a:close/>
                </a:path>
                <a:path w="21600" h="21600" extrusionOk="0">
                  <a:moveTo>
                    <a:pt x="8003" y="8057"/>
                  </a:moveTo>
                  <a:lnTo>
                    <a:pt x="8807" y="7371"/>
                  </a:lnTo>
                  <a:lnTo>
                    <a:pt x="9546" y="6985"/>
                  </a:lnTo>
                  <a:lnTo>
                    <a:pt x="10446" y="6771"/>
                  </a:lnTo>
                  <a:lnTo>
                    <a:pt x="11217" y="6771"/>
                  </a:lnTo>
                  <a:lnTo>
                    <a:pt x="12053" y="7028"/>
                  </a:lnTo>
                  <a:lnTo>
                    <a:pt x="12889" y="7457"/>
                  </a:lnTo>
                  <a:lnTo>
                    <a:pt x="13628" y="8100"/>
                  </a:lnTo>
                  <a:lnTo>
                    <a:pt x="14175" y="8871"/>
                  </a:lnTo>
                  <a:lnTo>
                    <a:pt x="14625" y="9814"/>
                  </a:lnTo>
                  <a:lnTo>
                    <a:pt x="14978" y="10885"/>
                  </a:lnTo>
                  <a:lnTo>
                    <a:pt x="15171" y="12042"/>
                  </a:lnTo>
                  <a:lnTo>
                    <a:pt x="15107" y="13114"/>
                  </a:lnTo>
                  <a:lnTo>
                    <a:pt x="15042" y="14228"/>
                  </a:lnTo>
                  <a:lnTo>
                    <a:pt x="14689" y="15257"/>
                  </a:lnTo>
                  <a:lnTo>
                    <a:pt x="14207" y="16285"/>
                  </a:lnTo>
                  <a:lnTo>
                    <a:pt x="13596" y="17057"/>
                  </a:lnTo>
                  <a:lnTo>
                    <a:pt x="12889" y="17657"/>
                  </a:lnTo>
                  <a:lnTo>
                    <a:pt x="12053" y="18085"/>
                  </a:lnTo>
                  <a:lnTo>
                    <a:pt x="11185" y="18257"/>
                  </a:lnTo>
                  <a:lnTo>
                    <a:pt x="10414" y="18214"/>
                  </a:lnTo>
                  <a:lnTo>
                    <a:pt x="9546" y="18042"/>
                  </a:lnTo>
                  <a:lnTo>
                    <a:pt x="8742" y="17614"/>
                  </a:lnTo>
                  <a:lnTo>
                    <a:pt x="8003" y="17014"/>
                  </a:lnTo>
                  <a:lnTo>
                    <a:pt x="7457" y="16242"/>
                  </a:lnTo>
                  <a:lnTo>
                    <a:pt x="6975" y="15257"/>
                  </a:lnTo>
                  <a:lnTo>
                    <a:pt x="6653" y="14142"/>
                  </a:lnTo>
                  <a:lnTo>
                    <a:pt x="6492" y="13114"/>
                  </a:lnTo>
                  <a:lnTo>
                    <a:pt x="6525" y="11914"/>
                  </a:lnTo>
                  <a:lnTo>
                    <a:pt x="6621" y="10842"/>
                  </a:lnTo>
                  <a:lnTo>
                    <a:pt x="6942" y="9771"/>
                  </a:lnTo>
                  <a:lnTo>
                    <a:pt x="7457" y="8785"/>
                  </a:lnTo>
                  <a:lnTo>
                    <a:pt x="8003" y="8057"/>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latin typeface="Arial" charset="0"/>
              </a:endParaRPr>
            </a:p>
          </p:txBody>
        </p:sp>
        <p:sp>
          <p:nvSpPr>
            <p:cNvPr id="194570" name="Music"/>
            <p:cNvSpPr>
              <a:spLocks noEditPoints="1" noChangeArrowheads="1"/>
            </p:cNvSpPr>
            <p:nvPr/>
          </p:nvSpPr>
          <p:spPr bwMode="auto">
            <a:xfrm>
              <a:off x="3216" y="2448"/>
              <a:ext cx="768" cy="672"/>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latin typeface="Arial" charset="0"/>
              </a:endParaRPr>
            </a:p>
          </p:txBody>
        </p:sp>
      </p:grpSp>
    </p:spTree>
    <p:extLst>
      <p:ext uri="{BB962C8B-B14F-4D97-AF65-F5344CB8AC3E}">
        <p14:creationId xmlns:p14="http://schemas.microsoft.com/office/powerpoint/2010/main" val="163283616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GB"/>
              <a:t>Jaringan Telekomunikasi</a:t>
            </a:r>
          </a:p>
        </p:txBody>
      </p:sp>
      <p:sp>
        <p:nvSpPr>
          <p:cNvPr id="7"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FAC8708-E5DD-42F6-A3ED-193048B201BB}" type="slidenum">
              <a:rPr lang="en-GB" altLang="id-ID"/>
              <a:pPr eaLnBrk="1" hangingPunct="1"/>
              <a:t>14</a:t>
            </a:fld>
            <a:endParaRPr lang="en-GB" altLang="id-ID"/>
          </a:p>
        </p:txBody>
      </p:sp>
      <p:sp>
        <p:nvSpPr>
          <p:cNvPr id="297987" name="Rectangle 3"/>
          <p:cNvSpPr>
            <a:spLocks noGrp="1" noRot="1" noChangeArrowheads="1"/>
          </p:cNvSpPr>
          <p:nvPr>
            <p:ph type="body" idx="1"/>
          </p:nvPr>
        </p:nvSpPr>
        <p:spPr>
          <a:xfrm>
            <a:off x="531284" y="1909127"/>
            <a:ext cx="10515600" cy="4626611"/>
          </a:xfrm>
        </p:spPr>
        <p:txBody>
          <a:bodyPr/>
          <a:lstStyle/>
          <a:p>
            <a:pPr algn="just" eaLnBrk="1" hangingPunct="1">
              <a:lnSpc>
                <a:spcPct val="80000"/>
              </a:lnSpc>
              <a:buFont typeface="Wingdings" panose="05000000000000000000" pitchFamily="2" charset="2"/>
              <a:buNone/>
              <a:defRPr/>
            </a:pPr>
            <a:r>
              <a:rPr lang="en-US" sz="2400" dirty="0" err="1">
                <a:latin typeface="Comic Sans MS" pitchFamily="66" charset="0"/>
              </a:rPr>
              <a:t>Jenis</a:t>
            </a:r>
            <a:r>
              <a:rPr lang="en-US" sz="2400" dirty="0">
                <a:latin typeface="Comic Sans MS" pitchFamily="66" charset="0"/>
              </a:rPr>
              <a:t> </a:t>
            </a:r>
            <a:r>
              <a:rPr lang="en-US" sz="2400" dirty="0" err="1">
                <a:latin typeface="Comic Sans MS" pitchFamily="66" charset="0"/>
              </a:rPr>
              <a:t>sistem</a:t>
            </a:r>
            <a:r>
              <a:rPr lang="en-US" sz="2400" dirty="0">
                <a:latin typeface="Comic Sans MS" pitchFamily="66" charset="0"/>
              </a:rPr>
              <a:t> </a:t>
            </a:r>
            <a:r>
              <a:rPr lang="en-US" sz="2400" dirty="0" err="1">
                <a:latin typeface="Comic Sans MS" pitchFamily="66" charset="0"/>
              </a:rPr>
              <a:t>komunikasi</a:t>
            </a:r>
            <a:r>
              <a:rPr lang="en-US" sz="2400" dirty="0">
                <a:latin typeface="Comic Sans MS" pitchFamily="66" charset="0"/>
              </a:rPr>
              <a:t> </a:t>
            </a:r>
            <a:r>
              <a:rPr lang="en-US" sz="2400" dirty="0" err="1">
                <a:latin typeface="Comic Sans MS" pitchFamily="66" charset="0"/>
              </a:rPr>
              <a:t>berdasarkan</a:t>
            </a:r>
            <a:r>
              <a:rPr lang="en-US" sz="2400" dirty="0">
                <a:latin typeface="Comic Sans MS" pitchFamily="66" charset="0"/>
              </a:rPr>
              <a:t> </a:t>
            </a:r>
            <a:r>
              <a:rPr lang="en-US" sz="2400" dirty="0" err="1">
                <a:latin typeface="Comic Sans MS" pitchFamily="66" charset="0"/>
              </a:rPr>
              <a:t>arah</a:t>
            </a:r>
            <a:r>
              <a:rPr lang="en-US" sz="2400" dirty="0">
                <a:latin typeface="Comic Sans MS" pitchFamily="66" charset="0"/>
              </a:rPr>
              <a:t>:</a:t>
            </a:r>
          </a:p>
          <a:p>
            <a:pPr algn="just" eaLnBrk="1" hangingPunct="1">
              <a:lnSpc>
                <a:spcPct val="80000"/>
              </a:lnSpc>
              <a:defRPr/>
            </a:pPr>
            <a:r>
              <a:rPr lang="en-US" sz="2400" dirty="0">
                <a:latin typeface="Comic Sans MS" pitchFamily="66" charset="0"/>
              </a:rPr>
              <a:t>Simplex: </a:t>
            </a:r>
            <a:r>
              <a:rPr lang="en-US" sz="2400" dirty="0" err="1">
                <a:latin typeface="Comic Sans MS" pitchFamily="66" charset="0"/>
              </a:rPr>
              <a:t>satu</a:t>
            </a:r>
            <a:r>
              <a:rPr lang="en-US" sz="2400" dirty="0">
                <a:latin typeface="Comic Sans MS" pitchFamily="66" charset="0"/>
              </a:rPr>
              <a:t> </a:t>
            </a:r>
            <a:r>
              <a:rPr lang="en-US" sz="2400" dirty="0" err="1">
                <a:latin typeface="Comic Sans MS" pitchFamily="66" charset="0"/>
              </a:rPr>
              <a:t>arah</a:t>
            </a:r>
            <a:r>
              <a:rPr lang="en-US" sz="2400" dirty="0">
                <a:latin typeface="Comic Sans MS" pitchFamily="66" charset="0"/>
              </a:rPr>
              <a:t> (</a:t>
            </a:r>
            <a:r>
              <a:rPr lang="en-US" sz="2400" dirty="0" err="1">
                <a:latin typeface="Comic Sans MS" pitchFamily="66" charset="0"/>
              </a:rPr>
              <a:t>unidire</a:t>
            </a:r>
            <a:r>
              <a:rPr lang="id-ID" sz="2400" dirty="0">
                <a:latin typeface="Comic Sans MS" pitchFamily="66" charset="0"/>
              </a:rPr>
              <a:t>ks</a:t>
            </a:r>
            <a:r>
              <a:rPr lang="en-US" sz="2400" dirty="0" err="1">
                <a:latin typeface="Comic Sans MS" pitchFamily="66" charset="0"/>
              </a:rPr>
              <a:t>ional</a:t>
            </a:r>
            <a:r>
              <a:rPr lang="en-US" sz="2400" dirty="0">
                <a:latin typeface="Comic Sans MS" pitchFamily="66" charset="0"/>
              </a:rPr>
              <a:t>), </a:t>
            </a:r>
            <a:r>
              <a:rPr lang="en-US" sz="2400" dirty="0" err="1">
                <a:latin typeface="Comic Sans MS" pitchFamily="66" charset="0"/>
              </a:rPr>
              <a:t>contoh</a:t>
            </a:r>
            <a:r>
              <a:rPr lang="en-US" sz="2400" dirty="0">
                <a:latin typeface="Comic Sans MS" pitchFamily="66" charset="0"/>
              </a:rPr>
              <a:t> radio, TV</a:t>
            </a:r>
          </a:p>
          <a:p>
            <a:pPr algn="just" eaLnBrk="1" hangingPunct="1">
              <a:lnSpc>
                <a:spcPct val="80000"/>
              </a:lnSpc>
              <a:defRPr/>
            </a:pPr>
            <a:r>
              <a:rPr lang="en-US" sz="2400" dirty="0">
                <a:latin typeface="Comic Sans MS" pitchFamily="66" charset="0"/>
              </a:rPr>
              <a:t>Half Duplex: </a:t>
            </a:r>
            <a:r>
              <a:rPr lang="en-US" sz="2400" dirty="0" err="1">
                <a:latin typeface="Comic Sans MS" pitchFamily="66" charset="0"/>
              </a:rPr>
              <a:t>dua</a:t>
            </a:r>
            <a:r>
              <a:rPr lang="en-US" sz="2400" dirty="0">
                <a:latin typeface="Comic Sans MS" pitchFamily="66" charset="0"/>
              </a:rPr>
              <a:t> </a:t>
            </a:r>
            <a:r>
              <a:rPr lang="en-US" sz="2400" dirty="0" err="1">
                <a:latin typeface="Comic Sans MS" pitchFamily="66" charset="0"/>
              </a:rPr>
              <a:t>arah</a:t>
            </a:r>
            <a:r>
              <a:rPr lang="en-US" sz="2400" dirty="0">
                <a:latin typeface="Comic Sans MS" pitchFamily="66" charset="0"/>
              </a:rPr>
              <a:t> (</a:t>
            </a:r>
            <a:r>
              <a:rPr lang="en-US" sz="2400" dirty="0" err="1">
                <a:latin typeface="Comic Sans MS" pitchFamily="66" charset="0"/>
              </a:rPr>
              <a:t>sistem</a:t>
            </a:r>
            <a:r>
              <a:rPr lang="en-US" sz="2400" dirty="0">
                <a:latin typeface="Comic Sans MS" pitchFamily="66" charset="0"/>
              </a:rPr>
              <a:t> </a:t>
            </a:r>
            <a:r>
              <a:rPr lang="en-US" sz="2400" dirty="0" err="1">
                <a:latin typeface="Comic Sans MS" pitchFamily="66" charset="0"/>
              </a:rPr>
              <a:t>bothway</a:t>
            </a:r>
            <a:r>
              <a:rPr lang="en-US" sz="2400" dirty="0">
                <a:latin typeface="Comic Sans MS" pitchFamily="66" charset="0"/>
              </a:rPr>
              <a:t>) </a:t>
            </a:r>
            <a:r>
              <a:rPr lang="en-US" sz="2400" dirty="0" err="1">
                <a:latin typeface="Comic Sans MS" pitchFamily="66" charset="0"/>
              </a:rPr>
              <a:t>tidak</a:t>
            </a:r>
            <a:r>
              <a:rPr lang="en-US" sz="2400" dirty="0">
                <a:latin typeface="Comic Sans MS" pitchFamily="66" charset="0"/>
              </a:rPr>
              <a:t> </a:t>
            </a:r>
            <a:r>
              <a:rPr lang="en-US" sz="2400" dirty="0" err="1">
                <a:latin typeface="Comic Sans MS" pitchFamily="66" charset="0"/>
              </a:rPr>
              <a:t>simultan</a:t>
            </a:r>
            <a:r>
              <a:rPr lang="en-US" sz="2400" dirty="0">
                <a:latin typeface="Comic Sans MS" pitchFamily="66" charset="0"/>
              </a:rPr>
              <a:t>, </a:t>
            </a:r>
            <a:r>
              <a:rPr lang="en-US" sz="2400" dirty="0" err="1">
                <a:latin typeface="Comic Sans MS" pitchFamily="66" charset="0"/>
              </a:rPr>
              <a:t>contoh</a:t>
            </a:r>
            <a:r>
              <a:rPr lang="en-US" sz="2400" dirty="0">
                <a:latin typeface="Comic Sans MS" pitchFamily="66" charset="0"/>
              </a:rPr>
              <a:t> radio CB</a:t>
            </a:r>
          </a:p>
          <a:p>
            <a:pPr algn="just" eaLnBrk="1" hangingPunct="1">
              <a:lnSpc>
                <a:spcPct val="80000"/>
              </a:lnSpc>
              <a:defRPr/>
            </a:pPr>
            <a:r>
              <a:rPr lang="en-US" sz="2400" dirty="0">
                <a:latin typeface="Comic Sans MS" pitchFamily="66" charset="0"/>
              </a:rPr>
              <a:t>Full Duplex: </a:t>
            </a:r>
            <a:r>
              <a:rPr lang="en-US" sz="2400" dirty="0" err="1">
                <a:latin typeface="Comic Sans MS" pitchFamily="66" charset="0"/>
              </a:rPr>
              <a:t>dua</a:t>
            </a:r>
            <a:r>
              <a:rPr lang="en-US" sz="2400" dirty="0">
                <a:latin typeface="Comic Sans MS" pitchFamily="66" charset="0"/>
              </a:rPr>
              <a:t> </a:t>
            </a:r>
            <a:r>
              <a:rPr lang="en-US" sz="2400" dirty="0" err="1">
                <a:latin typeface="Comic Sans MS" pitchFamily="66" charset="0"/>
              </a:rPr>
              <a:t>arah</a:t>
            </a:r>
            <a:r>
              <a:rPr lang="en-US" sz="2400" dirty="0">
                <a:latin typeface="Comic Sans MS" pitchFamily="66" charset="0"/>
              </a:rPr>
              <a:t> </a:t>
            </a:r>
            <a:r>
              <a:rPr lang="en-US" sz="2400" dirty="0" err="1">
                <a:latin typeface="Comic Sans MS" pitchFamily="66" charset="0"/>
              </a:rPr>
              <a:t>dan</a:t>
            </a:r>
            <a:r>
              <a:rPr lang="en-US" sz="2400" dirty="0">
                <a:latin typeface="Comic Sans MS" pitchFamily="66" charset="0"/>
              </a:rPr>
              <a:t> </a:t>
            </a:r>
            <a:r>
              <a:rPr lang="en-US" sz="2400" dirty="0" err="1">
                <a:latin typeface="Comic Sans MS" pitchFamily="66" charset="0"/>
              </a:rPr>
              <a:t>simultan</a:t>
            </a:r>
            <a:r>
              <a:rPr lang="en-US" sz="2400" dirty="0">
                <a:latin typeface="Comic Sans MS" pitchFamily="66" charset="0"/>
              </a:rPr>
              <a:t>, </a:t>
            </a:r>
            <a:r>
              <a:rPr lang="en-US" sz="2400" dirty="0" err="1">
                <a:latin typeface="Comic Sans MS" pitchFamily="66" charset="0"/>
              </a:rPr>
              <a:t>contoh</a:t>
            </a:r>
            <a:r>
              <a:rPr lang="en-US" sz="2400" dirty="0">
                <a:latin typeface="Comic Sans MS" pitchFamily="66" charset="0"/>
              </a:rPr>
              <a:t> </a:t>
            </a:r>
            <a:r>
              <a:rPr lang="en-US" sz="2400" dirty="0" err="1">
                <a:latin typeface="Comic Sans MS" pitchFamily="66" charset="0"/>
              </a:rPr>
              <a:t>telepon</a:t>
            </a:r>
            <a:endParaRPr lang="en-US" sz="2400" dirty="0">
              <a:latin typeface="Comic Sans MS" pitchFamily="66" charset="0"/>
            </a:endParaRPr>
          </a:p>
          <a:p>
            <a:pPr algn="just" eaLnBrk="1" hangingPunct="1">
              <a:lnSpc>
                <a:spcPct val="80000"/>
              </a:lnSpc>
              <a:buFont typeface="Wingdings" panose="05000000000000000000" pitchFamily="2" charset="2"/>
              <a:buNone/>
              <a:defRPr/>
            </a:pPr>
            <a:endParaRPr lang="en-US" sz="2400" dirty="0">
              <a:latin typeface="Comic Sans MS" pitchFamily="66" charset="0"/>
            </a:endParaRPr>
          </a:p>
          <a:p>
            <a:pPr eaLnBrk="1" hangingPunct="1">
              <a:lnSpc>
                <a:spcPct val="80000"/>
              </a:lnSpc>
              <a:buFont typeface="Wingdings" panose="05000000000000000000" pitchFamily="2" charset="2"/>
              <a:buNone/>
              <a:defRPr/>
            </a:pPr>
            <a:r>
              <a:rPr lang="en-US" sz="2400" dirty="0" err="1">
                <a:latin typeface="Comic Sans MS" pitchFamily="66" charset="0"/>
              </a:rPr>
              <a:t>Arus</a:t>
            </a:r>
            <a:r>
              <a:rPr lang="en-US" sz="2400" dirty="0">
                <a:latin typeface="Comic Sans MS" pitchFamily="66" charset="0"/>
              </a:rPr>
              <a:t> yang </a:t>
            </a:r>
            <a:r>
              <a:rPr lang="en-US" sz="2400" dirty="0" err="1">
                <a:latin typeface="Comic Sans MS" pitchFamily="66" charset="0"/>
              </a:rPr>
              <a:t>digunakan</a:t>
            </a:r>
            <a:r>
              <a:rPr lang="en-US" sz="2400" dirty="0">
                <a:latin typeface="Comic Sans MS" pitchFamily="66" charset="0"/>
              </a:rPr>
              <a:t>:</a:t>
            </a:r>
          </a:p>
          <a:p>
            <a:pPr eaLnBrk="1" hangingPunct="1">
              <a:lnSpc>
                <a:spcPct val="80000"/>
              </a:lnSpc>
              <a:defRPr/>
            </a:pPr>
            <a:r>
              <a:rPr lang="en-US" sz="2400" dirty="0" err="1">
                <a:latin typeface="Comic Sans MS" pitchFamily="66" charset="0"/>
              </a:rPr>
              <a:t>Sinyal</a:t>
            </a:r>
            <a:r>
              <a:rPr lang="en-US" sz="2400" dirty="0">
                <a:latin typeface="Comic Sans MS" pitchFamily="66" charset="0"/>
              </a:rPr>
              <a:t> </a:t>
            </a:r>
            <a:r>
              <a:rPr lang="en-US" sz="2400" dirty="0" err="1">
                <a:latin typeface="Comic Sans MS" pitchFamily="66" charset="0"/>
              </a:rPr>
              <a:t>arus</a:t>
            </a:r>
            <a:r>
              <a:rPr lang="en-US" sz="2400" dirty="0">
                <a:latin typeface="Comic Sans MS" pitchFamily="66" charset="0"/>
              </a:rPr>
              <a:t> </a:t>
            </a:r>
            <a:r>
              <a:rPr lang="en-US" sz="2400" dirty="0" err="1">
                <a:latin typeface="Comic Sans MS" pitchFamily="66" charset="0"/>
              </a:rPr>
              <a:t>searah</a:t>
            </a:r>
            <a:r>
              <a:rPr lang="en-US" sz="2400" dirty="0">
                <a:latin typeface="Comic Sans MS" pitchFamily="66" charset="0"/>
              </a:rPr>
              <a:t> (DC): </a:t>
            </a:r>
            <a:r>
              <a:rPr lang="en-US" sz="2400" dirty="0" err="1">
                <a:latin typeface="Comic Sans MS" pitchFamily="66" charset="0"/>
              </a:rPr>
              <a:t>Kode</a:t>
            </a:r>
            <a:r>
              <a:rPr lang="en-US" sz="2400" dirty="0">
                <a:latin typeface="Comic Sans MS" pitchFamily="66" charset="0"/>
              </a:rPr>
              <a:t> Morse</a:t>
            </a:r>
          </a:p>
          <a:p>
            <a:pPr eaLnBrk="1" hangingPunct="1">
              <a:lnSpc>
                <a:spcPct val="80000"/>
              </a:lnSpc>
              <a:defRPr/>
            </a:pPr>
            <a:r>
              <a:rPr lang="en-US" sz="2400" dirty="0" err="1">
                <a:latin typeface="Comic Sans MS" pitchFamily="66" charset="0"/>
              </a:rPr>
              <a:t>Sinyal</a:t>
            </a:r>
            <a:r>
              <a:rPr lang="en-US" sz="2400" dirty="0">
                <a:latin typeface="Comic Sans MS" pitchFamily="66" charset="0"/>
              </a:rPr>
              <a:t> </a:t>
            </a:r>
            <a:r>
              <a:rPr lang="en-US" sz="2400" dirty="0" err="1">
                <a:latin typeface="Comic Sans MS" pitchFamily="66" charset="0"/>
              </a:rPr>
              <a:t>arus</a:t>
            </a:r>
            <a:r>
              <a:rPr lang="en-US" sz="2400" dirty="0">
                <a:latin typeface="Comic Sans MS" pitchFamily="66" charset="0"/>
              </a:rPr>
              <a:t> </a:t>
            </a:r>
            <a:r>
              <a:rPr lang="en-US" sz="2400" dirty="0" err="1">
                <a:latin typeface="Comic Sans MS" pitchFamily="66" charset="0"/>
              </a:rPr>
              <a:t>bolak-balik</a:t>
            </a:r>
            <a:r>
              <a:rPr lang="en-US" sz="2400" dirty="0">
                <a:latin typeface="Comic Sans MS" pitchFamily="66" charset="0"/>
              </a:rPr>
              <a:t> (AC) : </a:t>
            </a:r>
            <a:r>
              <a:rPr lang="en-US" sz="2400" dirty="0" err="1">
                <a:latin typeface="Comic Sans MS" pitchFamily="66" charset="0"/>
              </a:rPr>
              <a:t>Semua</a:t>
            </a:r>
            <a:r>
              <a:rPr lang="en-US" sz="2400" dirty="0">
                <a:latin typeface="Comic Sans MS" pitchFamily="66" charset="0"/>
              </a:rPr>
              <a:t> </a:t>
            </a:r>
            <a:r>
              <a:rPr lang="en-US" sz="2400" dirty="0" err="1">
                <a:latin typeface="Comic Sans MS" pitchFamily="66" charset="0"/>
              </a:rPr>
              <a:t>jenis</a:t>
            </a:r>
            <a:r>
              <a:rPr lang="en-US" sz="2400" dirty="0">
                <a:latin typeface="Comic Sans MS" pitchFamily="66" charset="0"/>
              </a:rPr>
              <a:t> media </a:t>
            </a:r>
            <a:r>
              <a:rPr lang="en-US" sz="2400" dirty="0" err="1">
                <a:latin typeface="Comic Sans MS" pitchFamily="66" charset="0"/>
              </a:rPr>
              <a:t>transmisi</a:t>
            </a:r>
            <a:r>
              <a:rPr lang="en-US" sz="2400" dirty="0">
                <a:latin typeface="Comic Sans MS" pitchFamily="66" charset="0"/>
              </a:rPr>
              <a:t> </a:t>
            </a:r>
            <a:r>
              <a:rPr lang="en-US" sz="2400" dirty="0" err="1">
                <a:latin typeface="Comic Sans MS" pitchFamily="66" charset="0"/>
              </a:rPr>
              <a:t>dapat</a:t>
            </a:r>
            <a:r>
              <a:rPr lang="en-US" sz="2400" dirty="0">
                <a:latin typeface="Comic Sans MS" pitchFamily="66" charset="0"/>
              </a:rPr>
              <a:t> </a:t>
            </a:r>
            <a:r>
              <a:rPr lang="en-US" sz="2400" dirty="0" err="1">
                <a:latin typeface="Comic Sans MS" pitchFamily="66" charset="0"/>
              </a:rPr>
              <a:t>merambatkan</a:t>
            </a:r>
            <a:r>
              <a:rPr lang="en-US" sz="2400" dirty="0">
                <a:latin typeface="Comic Sans MS" pitchFamily="66" charset="0"/>
              </a:rPr>
              <a:t> </a:t>
            </a:r>
            <a:r>
              <a:rPr lang="en-US" sz="2400" dirty="0" err="1">
                <a:latin typeface="Comic Sans MS" pitchFamily="66" charset="0"/>
              </a:rPr>
              <a:t>arus</a:t>
            </a:r>
            <a:r>
              <a:rPr lang="en-US" sz="2400" dirty="0">
                <a:latin typeface="Comic Sans MS" pitchFamily="66" charset="0"/>
              </a:rPr>
              <a:t> </a:t>
            </a:r>
            <a:r>
              <a:rPr lang="en-US" sz="2400" dirty="0" err="1">
                <a:latin typeface="Comic Sans MS" pitchFamily="66" charset="0"/>
              </a:rPr>
              <a:t>bolak</a:t>
            </a:r>
            <a:r>
              <a:rPr lang="en-US" sz="2400" dirty="0">
                <a:latin typeface="Comic Sans MS" pitchFamily="66" charset="0"/>
              </a:rPr>
              <a:t> </a:t>
            </a:r>
            <a:r>
              <a:rPr lang="en-US" sz="2400" dirty="0" err="1">
                <a:latin typeface="Comic Sans MS" pitchFamily="66" charset="0"/>
              </a:rPr>
              <a:t>balik</a:t>
            </a:r>
            <a:r>
              <a:rPr lang="en-US" sz="2400" dirty="0">
                <a:latin typeface="Comic Sans MS" pitchFamily="66" charset="0"/>
              </a:rPr>
              <a:t>, </a:t>
            </a:r>
            <a:r>
              <a:rPr lang="en-US" sz="2400" dirty="0" err="1">
                <a:latin typeface="Comic Sans MS" pitchFamily="66" charset="0"/>
              </a:rPr>
              <a:t>contoh</a:t>
            </a:r>
            <a:r>
              <a:rPr lang="en-US" sz="2400" dirty="0">
                <a:latin typeface="Comic Sans MS" pitchFamily="66" charset="0"/>
              </a:rPr>
              <a:t> </a:t>
            </a:r>
            <a:r>
              <a:rPr lang="en-US" sz="2400" dirty="0" err="1">
                <a:latin typeface="Comic Sans MS" pitchFamily="66" charset="0"/>
              </a:rPr>
              <a:t>gelombang</a:t>
            </a:r>
            <a:r>
              <a:rPr lang="en-US" sz="2400" dirty="0">
                <a:latin typeface="Comic Sans MS" pitchFamily="66" charset="0"/>
              </a:rPr>
              <a:t> radio, </a:t>
            </a:r>
            <a:r>
              <a:rPr lang="en-US" sz="2400" dirty="0" err="1">
                <a:latin typeface="Comic Sans MS" pitchFamily="66" charset="0"/>
              </a:rPr>
              <a:t>kabel</a:t>
            </a:r>
            <a:r>
              <a:rPr lang="en-US" sz="2400" dirty="0">
                <a:latin typeface="Comic Sans MS" pitchFamily="66" charset="0"/>
              </a:rPr>
              <a:t>, </a:t>
            </a:r>
            <a:r>
              <a:rPr lang="en-US" sz="2400" dirty="0" err="1">
                <a:latin typeface="Comic Sans MS" pitchFamily="66" charset="0"/>
              </a:rPr>
              <a:t>dan</a:t>
            </a:r>
            <a:r>
              <a:rPr lang="en-US" sz="2400" dirty="0">
                <a:latin typeface="Comic Sans MS" pitchFamily="66" charset="0"/>
              </a:rPr>
              <a:t> </a:t>
            </a:r>
            <a:r>
              <a:rPr lang="en-US" sz="2400" dirty="0" err="1">
                <a:latin typeface="Comic Sans MS" pitchFamily="66" charset="0"/>
              </a:rPr>
              <a:t>serat</a:t>
            </a:r>
            <a:r>
              <a:rPr lang="en-US" sz="2400" dirty="0">
                <a:latin typeface="Comic Sans MS" pitchFamily="66" charset="0"/>
              </a:rPr>
              <a:t> </a:t>
            </a:r>
            <a:r>
              <a:rPr lang="en-US" sz="2400" dirty="0" err="1">
                <a:latin typeface="Comic Sans MS" pitchFamily="66" charset="0"/>
              </a:rPr>
              <a:t>optik</a:t>
            </a:r>
            <a:endParaRPr lang="en-US" sz="2400" dirty="0">
              <a:latin typeface="Comic Sans MS" pitchFamily="66" charset="0"/>
            </a:endParaRPr>
          </a:p>
          <a:p>
            <a:pPr eaLnBrk="1" hangingPunct="1">
              <a:lnSpc>
                <a:spcPct val="80000"/>
              </a:lnSpc>
              <a:defRPr/>
            </a:pPr>
            <a:endParaRPr lang="en-US" sz="2400" dirty="0"/>
          </a:p>
        </p:txBody>
      </p:sp>
      <p:pic>
        <p:nvPicPr>
          <p:cNvPr id="16389" name="Picture 4" descr="j0300520"/>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916489" y="970120"/>
            <a:ext cx="3124200"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5174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1"/>
          </p:nvPr>
        </p:nvSpPr>
        <p:spPr/>
        <p:txBody>
          <a:bodyPr/>
          <a:lstStyle/>
          <a:p>
            <a:pPr>
              <a:defRPr/>
            </a:pPr>
            <a:r>
              <a:rPr lang="en-GB"/>
              <a:t>Jaringan Telekomunikasi</a:t>
            </a:r>
          </a:p>
        </p:txBody>
      </p:sp>
      <p:sp>
        <p:nvSpPr>
          <p:cNvPr id="8"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5E896F2-A156-4605-8BEC-D0C9F675E749}" type="slidenum">
              <a:rPr lang="en-GB" altLang="id-ID"/>
              <a:pPr eaLnBrk="1" hangingPunct="1"/>
              <a:t>15</a:t>
            </a:fld>
            <a:endParaRPr lang="en-GB" altLang="id-ID"/>
          </a:p>
        </p:txBody>
      </p:sp>
      <p:sp>
        <p:nvSpPr>
          <p:cNvPr id="231426" name="Rectangle 2"/>
          <p:cNvSpPr>
            <a:spLocks noGrp="1" noRot="1" noChangeArrowheads="1"/>
          </p:cNvSpPr>
          <p:nvPr>
            <p:ph type="title"/>
          </p:nvPr>
        </p:nvSpPr>
        <p:spPr>
          <a:xfrm>
            <a:off x="533400" y="968828"/>
            <a:ext cx="8229600" cy="609600"/>
          </a:xfrm>
        </p:spPr>
        <p:txBody>
          <a:bodyPr/>
          <a:lstStyle/>
          <a:p>
            <a:pPr eaLnBrk="1" hangingPunct="1">
              <a:defRPr/>
            </a:pPr>
            <a:r>
              <a:rPr lang="en-US" dirty="0" err="1"/>
              <a:t>Mengapa</a:t>
            </a:r>
            <a:r>
              <a:rPr lang="en-US" dirty="0"/>
              <a:t> </a:t>
            </a:r>
            <a:r>
              <a:rPr lang="en-US" dirty="0" err="1"/>
              <a:t>dibutuhkan</a:t>
            </a:r>
            <a:r>
              <a:rPr lang="en-US" dirty="0"/>
              <a:t> </a:t>
            </a:r>
            <a:r>
              <a:rPr lang="en-US" dirty="0" err="1"/>
              <a:t>teknologi</a:t>
            </a:r>
            <a:r>
              <a:rPr lang="en-US" dirty="0"/>
              <a:t> </a:t>
            </a:r>
            <a:r>
              <a:rPr lang="en-US" dirty="0" err="1"/>
              <a:t>telekomunikasi</a:t>
            </a:r>
            <a:r>
              <a:rPr lang="en-US" dirty="0"/>
              <a:t>?</a:t>
            </a:r>
          </a:p>
        </p:txBody>
      </p:sp>
      <p:sp>
        <p:nvSpPr>
          <p:cNvPr id="231427" name="Rectangle 3"/>
          <p:cNvSpPr>
            <a:spLocks noGrp="1" noRot="1" noChangeArrowheads="1"/>
          </p:cNvSpPr>
          <p:nvPr>
            <p:ph type="body" sz="half" idx="1"/>
          </p:nvPr>
        </p:nvSpPr>
        <p:spPr>
          <a:xfrm>
            <a:off x="302684" y="1781176"/>
            <a:ext cx="8686800" cy="4572000"/>
          </a:xfrm>
        </p:spPr>
        <p:txBody>
          <a:bodyPr/>
          <a:lstStyle/>
          <a:p>
            <a:pPr eaLnBrk="1" hangingPunct="1">
              <a:lnSpc>
                <a:spcPct val="80000"/>
              </a:lnSpc>
              <a:defRPr/>
            </a:pPr>
            <a:r>
              <a:rPr lang="en-US" sz="2400" dirty="0" err="1"/>
              <a:t>Sebab</a:t>
            </a:r>
            <a:r>
              <a:rPr lang="en-US" sz="2400" dirty="0"/>
              <a:t>:</a:t>
            </a:r>
          </a:p>
          <a:p>
            <a:pPr lvl="1" eaLnBrk="1" hangingPunct="1">
              <a:lnSpc>
                <a:spcPct val="80000"/>
              </a:lnSpc>
              <a:defRPr/>
            </a:pPr>
            <a:r>
              <a:rPr lang="en-US" sz="2200" dirty="0" err="1"/>
              <a:t>Jarak</a:t>
            </a:r>
            <a:r>
              <a:rPr lang="en-US" sz="2200" dirty="0"/>
              <a:t> </a:t>
            </a:r>
            <a:r>
              <a:rPr lang="en-US" sz="2200" dirty="0" err="1"/>
              <a:t>antara</a:t>
            </a:r>
            <a:r>
              <a:rPr lang="en-US" sz="2200" dirty="0"/>
              <a:t> </a:t>
            </a:r>
            <a:r>
              <a:rPr lang="en-US" sz="2200" dirty="0" err="1"/>
              <a:t>sumber</a:t>
            </a:r>
            <a:r>
              <a:rPr lang="en-US" sz="2200" dirty="0"/>
              <a:t> </a:t>
            </a:r>
            <a:r>
              <a:rPr lang="en-US" sz="2200" dirty="0" err="1"/>
              <a:t>dan</a:t>
            </a:r>
            <a:r>
              <a:rPr lang="en-US" sz="2200" dirty="0"/>
              <a:t> </a:t>
            </a:r>
            <a:r>
              <a:rPr lang="en-US" sz="2200" dirty="0" err="1"/>
              <a:t>penerima</a:t>
            </a:r>
            <a:r>
              <a:rPr lang="en-US" sz="2200" dirty="0"/>
              <a:t> </a:t>
            </a:r>
            <a:r>
              <a:rPr lang="en-US" sz="2200" dirty="0" err="1"/>
              <a:t>sangat</a:t>
            </a:r>
            <a:r>
              <a:rPr lang="en-US" sz="2200" dirty="0"/>
              <a:t> </a:t>
            </a:r>
            <a:r>
              <a:rPr lang="en-US" sz="2200" dirty="0" err="1"/>
              <a:t>jauh</a:t>
            </a:r>
            <a:endParaRPr lang="en-US" sz="2200" dirty="0"/>
          </a:p>
          <a:p>
            <a:pPr lvl="1" eaLnBrk="1" hangingPunct="1">
              <a:lnSpc>
                <a:spcPct val="80000"/>
              </a:lnSpc>
              <a:defRPr/>
            </a:pPr>
            <a:r>
              <a:rPr lang="en-US" sz="2200" dirty="0" err="1"/>
              <a:t>Dibutuhkan</a:t>
            </a:r>
            <a:r>
              <a:rPr lang="en-US" sz="2200" dirty="0"/>
              <a:t> </a:t>
            </a:r>
            <a:r>
              <a:rPr lang="en-US" sz="2200" dirty="0" err="1"/>
              <a:t>cara</a:t>
            </a:r>
            <a:r>
              <a:rPr lang="en-US" sz="2200" dirty="0"/>
              <a:t> yang </a:t>
            </a:r>
            <a:r>
              <a:rPr lang="en-US" sz="2200" dirty="0" err="1"/>
              <a:t>efisien</a:t>
            </a:r>
            <a:r>
              <a:rPr lang="en-US" sz="2200" dirty="0"/>
              <a:t> </a:t>
            </a:r>
            <a:r>
              <a:rPr lang="en-US" sz="2200" dirty="0" err="1"/>
              <a:t>untuk</a:t>
            </a:r>
            <a:r>
              <a:rPr lang="en-US" sz="2200" dirty="0"/>
              <a:t> </a:t>
            </a:r>
            <a:r>
              <a:rPr lang="en-US" sz="2200" dirty="0" err="1"/>
              <a:t>menyampaikan</a:t>
            </a:r>
            <a:r>
              <a:rPr lang="en-US" sz="2200" dirty="0"/>
              <a:t> </a:t>
            </a:r>
            <a:r>
              <a:rPr lang="en-US" sz="2200" dirty="0" err="1"/>
              <a:t>informasi</a:t>
            </a:r>
            <a:r>
              <a:rPr lang="en-US" sz="2200" dirty="0"/>
              <a:t> </a:t>
            </a:r>
            <a:r>
              <a:rPr lang="en-US" sz="2200" dirty="0" err="1"/>
              <a:t>dari</a:t>
            </a:r>
            <a:r>
              <a:rPr lang="en-US" sz="2200" dirty="0"/>
              <a:t> </a:t>
            </a:r>
            <a:r>
              <a:rPr lang="en-US" sz="2200" dirty="0" err="1"/>
              <a:t>sumber</a:t>
            </a:r>
            <a:r>
              <a:rPr lang="en-US" sz="2200" dirty="0"/>
              <a:t> </a:t>
            </a:r>
            <a:r>
              <a:rPr lang="en-US" sz="2200" dirty="0" err="1"/>
              <a:t>ke</a:t>
            </a:r>
            <a:r>
              <a:rPr lang="en-US" sz="2200" dirty="0"/>
              <a:t> </a:t>
            </a:r>
            <a:r>
              <a:rPr lang="en-US" sz="2200" dirty="0" err="1"/>
              <a:t>penerima</a:t>
            </a:r>
            <a:r>
              <a:rPr lang="en-US" sz="2200" dirty="0"/>
              <a:t>, </a:t>
            </a:r>
            <a:r>
              <a:rPr lang="en-US" sz="2200" dirty="0" err="1"/>
              <a:t>namun</a:t>
            </a:r>
            <a:r>
              <a:rPr lang="en-US" sz="2200" dirty="0"/>
              <a:t> </a:t>
            </a:r>
            <a:r>
              <a:rPr lang="en-US" sz="2200" dirty="0" err="1"/>
              <a:t>tanpa</a:t>
            </a:r>
            <a:r>
              <a:rPr lang="en-US" sz="2200" dirty="0"/>
              <a:t> </a:t>
            </a:r>
            <a:r>
              <a:rPr lang="en-US" sz="2200" dirty="0" err="1"/>
              <a:t>adanya</a:t>
            </a:r>
            <a:r>
              <a:rPr lang="en-US" sz="2200" dirty="0"/>
              <a:t> </a:t>
            </a:r>
            <a:r>
              <a:rPr lang="en-US" sz="2200" dirty="0" err="1"/>
              <a:t>informasi</a:t>
            </a:r>
            <a:r>
              <a:rPr lang="en-US" sz="2200" dirty="0"/>
              <a:t> yang </a:t>
            </a:r>
            <a:r>
              <a:rPr lang="en-US" sz="2200" dirty="0" err="1"/>
              <a:t>rusak</a:t>
            </a:r>
            <a:r>
              <a:rPr lang="en-US" sz="2200" dirty="0"/>
              <a:t>/</a:t>
            </a:r>
            <a:r>
              <a:rPr lang="en-US" sz="2200" dirty="0" err="1"/>
              <a:t>hilang</a:t>
            </a:r>
            <a:endParaRPr lang="en-US" sz="2200" dirty="0"/>
          </a:p>
          <a:p>
            <a:pPr lvl="1" eaLnBrk="1" hangingPunct="1">
              <a:lnSpc>
                <a:spcPct val="80000"/>
              </a:lnSpc>
              <a:defRPr/>
            </a:pPr>
            <a:r>
              <a:rPr lang="en-US" sz="2200" dirty="0" err="1"/>
              <a:t>Jenis</a:t>
            </a:r>
            <a:r>
              <a:rPr lang="en-US" sz="2200" dirty="0"/>
              <a:t> </a:t>
            </a:r>
            <a:r>
              <a:rPr lang="en-US" sz="2200" dirty="0" err="1"/>
              <a:t>informasi</a:t>
            </a:r>
            <a:r>
              <a:rPr lang="en-US" sz="2200" dirty="0"/>
              <a:t> yang </a:t>
            </a:r>
            <a:r>
              <a:rPr lang="en-US" sz="2200" dirty="0" err="1"/>
              <a:t>disampaikan</a:t>
            </a:r>
            <a:r>
              <a:rPr lang="en-US" sz="2200" dirty="0"/>
              <a:t> </a:t>
            </a:r>
            <a:r>
              <a:rPr lang="en-US" sz="2200" dirty="0" err="1"/>
              <a:t>bisa</a:t>
            </a:r>
            <a:r>
              <a:rPr lang="en-US" sz="2200" dirty="0"/>
              <a:t> </a:t>
            </a:r>
            <a:r>
              <a:rPr lang="en-US" sz="2200" dirty="0" err="1"/>
              <a:t>diklasifikasikan</a:t>
            </a:r>
            <a:r>
              <a:rPr lang="en-US" sz="2200" dirty="0"/>
              <a:t> </a:t>
            </a:r>
            <a:r>
              <a:rPr lang="en-US" sz="2200" dirty="0" err="1"/>
              <a:t>ke</a:t>
            </a:r>
            <a:r>
              <a:rPr lang="en-US" sz="2200" dirty="0"/>
              <a:t> </a:t>
            </a:r>
            <a:r>
              <a:rPr lang="en-US" sz="2200" dirty="0" err="1"/>
              <a:t>dalam</a:t>
            </a:r>
            <a:r>
              <a:rPr lang="en-US" sz="2200" dirty="0"/>
              <a:t> </a:t>
            </a:r>
            <a:r>
              <a:rPr lang="en-US" sz="2200" dirty="0" err="1"/>
              <a:t>beberapa</a:t>
            </a:r>
            <a:r>
              <a:rPr lang="en-US" sz="2200" dirty="0"/>
              <a:t> </a:t>
            </a:r>
            <a:r>
              <a:rPr lang="en-US" sz="2200" dirty="0" err="1"/>
              <a:t>jenis</a:t>
            </a:r>
            <a:r>
              <a:rPr lang="en-US" sz="2200" dirty="0"/>
              <a:t> (</a:t>
            </a:r>
            <a:r>
              <a:rPr lang="en-US" sz="2200" dirty="0" err="1"/>
              <a:t>suara</a:t>
            </a:r>
            <a:r>
              <a:rPr lang="en-US" sz="2200" dirty="0"/>
              <a:t> </a:t>
            </a:r>
            <a:r>
              <a:rPr lang="en-US" sz="2200" dirty="0" err="1"/>
              <a:t>saja</a:t>
            </a:r>
            <a:r>
              <a:rPr lang="en-US" sz="2200" dirty="0"/>
              <a:t>, </a:t>
            </a:r>
            <a:r>
              <a:rPr lang="en-US" sz="2200" dirty="0" err="1"/>
              <a:t>gambar</a:t>
            </a:r>
            <a:r>
              <a:rPr lang="en-US" sz="2200" dirty="0"/>
              <a:t> </a:t>
            </a:r>
            <a:r>
              <a:rPr lang="en-US" sz="2200" dirty="0" err="1"/>
              <a:t>saja</a:t>
            </a:r>
            <a:r>
              <a:rPr lang="en-US" sz="2200" dirty="0"/>
              <a:t>, </a:t>
            </a:r>
            <a:r>
              <a:rPr lang="en-US" sz="2200" dirty="0" err="1"/>
              <a:t>tulisan</a:t>
            </a:r>
            <a:r>
              <a:rPr lang="en-US" sz="2200" dirty="0"/>
              <a:t> </a:t>
            </a:r>
            <a:r>
              <a:rPr lang="en-US" sz="2200" dirty="0" err="1"/>
              <a:t>saja</a:t>
            </a:r>
            <a:r>
              <a:rPr lang="en-US" sz="2200" dirty="0"/>
              <a:t>, </a:t>
            </a:r>
            <a:r>
              <a:rPr lang="en-US" sz="2200" dirty="0" err="1"/>
              <a:t>atau</a:t>
            </a:r>
            <a:r>
              <a:rPr lang="en-US" sz="2200" dirty="0"/>
              <a:t> </a:t>
            </a:r>
            <a:r>
              <a:rPr lang="en-US" sz="2200" dirty="0" err="1"/>
              <a:t>kombinasi</a:t>
            </a:r>
            <a:r>
              <a:rPr lang="en-US" sz="2200" dirty="0"/>
              <a:t>)</a:t>
            </a:r>
          </a:p>
          <a:p>
            <a:pPr eaLnBrk="1" hangingPunct="1">
              <a:lnSpc>
                <a:spcPct val="80000"/>
              </a:lnSpc>
              <a:defRPr/>
            </a:pPr>
            <a:r>
              <a:rPr lang="en-US" sz="2400" dirty="0" err="1"/>
              <a:t>Dalam</a:t>
            </a:r>
            <a:r>
              <a:rPr lang="en-US" sz="2400" dirty="0"/>
              <a:t> </a:t>
            </a:r>
            <a:r>
              <a:rPr lang="id-ID" sz="2400" dirty="0"/>
              <a:t>t</a:t>
            </a:r>
            <a:r>
              <a:rPr lang="en-US" sz="2400" dirty="0" err="1"/>
              <a:t>elekomunikasi</a:t>
            </a:r>
            <a:r>
              <a:rPr lang="en-US" sz="2400" dirty="0"/>
              <a:t>:</a:t>
            </a:r>
          </a:p>
          <a:p>
            <a:pPr lvl="1" eaLnBrk="1" hangingPunct="1">
              <a:lnSpc>
                <a:spcPct val="80000"/>
              </a:lnSpc>
              <a:defRPr/>
            </a:pPr>
            <a:r>
              <a:rPr lang="en-US" sz="2200" dirty="0" err="1"/>
              <a:t>Bagaimana</a:t>
            </a:r>
            <a:r>
              <a:rPr lang="en-US" sz="2200" dirty="0"/>
              <a:t> </a:t>
            </a:r>
            <a:r>
              <a:rPr lang="en-US" sz="2200" dirty="0" err="1"/>
              <a:t>informasi</a:t>
            </a:r>
            <a:r>
              <a:rPr lang="en-US" sz="2200" dirty="0"/>
              <a:t> </a:t>
            </a:r>
            <a:r>
              <a:rPr lang="en-US" sz="2200" dirty="0" err="1"/>
              <a:t>direpresentasikan</a:t>
            </a:r>
            <a:r>
              <a:rPr lang="en-US" sz="2200" dirty="0"/>
              <a:t>?</a:t>
            </a:r>
          </a:p>
          <a:p>
            <a:pPr lvl="1" eaLnBrk="1" hangingPunct="1">
              <a:lnSpc>
                <a:spcPct val="80000"/>
              </a:lnSpc>
              <a:defRPr/>
            </a:pPr>
            <a:r>
              <a:rPr lang="en-US" sz="2200" dirty="0" err="1"/>
              <a:t>Bagaimana</a:t>
            </a:r>
            <a:r>
              <a:rPr lang="en-US" sz="2200" dirty="0"/>
              <a:t> </a:t>
            </a:r>
            <a:r>
              <a:rPr lang="en-US" sz="2200" dirty="0" err="1"/>
              <a:t>informasi</a:t>
            </a:r>
            <a:r>
              <a:rPr lang="en-US" sz="2200" dirty="0"/>
              <a:t> </a:t>
            </a:r>
            <a:r>
              <a:rPr lang="en-US" sz="2200" dirty="0" err="1"/>
              <a:t>dikirimkan</a:t>
            </a:r>
            <a:r>
              <a:rPr lang="en-US" sz="2200" dirty="0"/>
              <a:t>?</a:t>
            </a:r>
          </a:p>
          <a:p>
            <a:pPr lvl="1" eaLnBrk="1" hangingPunct="1">
              <a:lnSpc>
                <a:spcPct val="80000"/>
              </a:lnSpc>
              <a:defRPr/>
            </a:pPr>
            <a:r>
              <a:rPr lang="en-US" sz="2200" dirty="0" err="1"/>
              <a:t>Bagaimana</a:t>
            </a:r>
            <a:r>
              <a:rPr lang="en-US" sz="2200" dirty="0"/>
              <a:t> </a:t>
            </a:r>
            <a:r>
              <a:rPr lang="en-US" sz="2200" dirty="0" err="1"/>
              <a:t>informasi</a:t>
            </a:r>
            <a:r>
              <a:rPr lang="en-US" sz="2200" dirty="0"/>
              <a:t> </a:t>
            </a:r>
            <a:r>
              <a:rPr lang="en-US" sz="2200" dirty="0" err="1"/>
              <a:t>diterima</a:t>
            </a:r>
            <a:r>
              <a:rPr lang="en-US" sz="2200" dirty="0"/>
              <a:t>/</a:t>
            </a:r>
            <a:r>
              <a:rPr lang="en-US" sz="2200" dirty="0" err="1"/>
              <a:t>dikembalikan</a:t>
            </a:r>
            <a:r>
              <a:rPr lang="en-US" sz="2200" dirty="0"/>
              <a:t> </a:t>
            </a:r>
            <a:r>
              <a:rPr lang="en-US" sz="2200" dirty="0" err="1"/>
              <a:t>ke</a:t>
            </a:r>
            <a:r>
              <a:rPr lang="en-US" sz="2200" dirty="0"/>
              <a:t> </a:t>
            </a:r>
            <a:r>
              <a:rPr lang="en-US" sz="2200" dirty="0" err="1"/>
              <a:t>bentuk</a:t>
            </a:r>
            <a:r>
              <a:rPr lang="en-US" sz="2200" dirty="0"/>
              <a:t> </a:t>
            </a:r>
            <a:r>
              <a:rPr lang="en-US" sz="2200" dirty="0" err="1"/>
              <a:t>semula</a:t>
            </a:r>
            <a:r>
              <a:rPr lang="en-US" sz="2200" dirty="0"/>
              <a:t>?</a:t>
            </a:r>
          </a:p>
          <a:p>
            <a:pPr eaLnBrk="1" hangingPunct="1">
              <a:lnSpc>
                <a:spcPct val="80000"/>
              </a:lnSpc>
              <a:buFont typeface="Wingdings" panose="05000000000000000000" pitchFamily="2" charset="2"/>
              <a:buNone/>
              <a:defRPr/>
            </a:pPr>
            <a:r>
              <a:rPr lang="en-US" sz="2400" b="1" dirty="0">
                <a:solidFill>
                  <a:srgbClr val="0000FF"/>
                </a:solidFill>
                <a:sym typeface="Wingdings" pitchFamily="2" charset="2"/>
              </a:rPr>
              <a:t> </a:t>
            </a:r>
            <a:r>
              <a:rPr lang="en-US" sz="2400" b="1" dirty="0" err="1">
                <a:solidFill>
                  <a:srgbClr val="0000FF"/>
                </a:solidFill>
                <a:sym typeface="Wingdings" pitchFamily="2" charset="2"/>
              </a:rPr>
              <a:t>Ketiga</a:t>
            </a:r>
            <a:r>
              <a:rPr lang="en-US" sz="2400" b="1" dirty="0">
                <a:solidFill>
                  <a:srgbClr val="0000FF"/>
                </a:solidFill>
                <a:sym typeface="Wingdings" pitchFamily="2" charset="2"/>
              </a:rPr>
              <a:t> </a:t>
            </a:r>
            <a:r>
              <a:rPr lang="en-US" sz="2400" b="1" dirty="0" err="1">
                <a:solidFill>
                  <a:srgbClr val="0000FF"/>
                </a:solidFill>
                <a:sym typeface="Wingdings" pitchFamily="2" charset="2"/>
              </a:rPr>
              <a:t>hal</a:t>
            </a:r>
            <a:r>
              <a:rPr lang="en-US" sz="2400" b="1" dirty="0">
                <a:solidFill>
                  <a:srgbClr val="0000FF"/>
                </a:solidFill>
                <a:sym typeface="Wingdings" pitchFamily="2" charset="2"/>
              </a:rPr>
              <a:t> di </a:t>
            </a:r>
            <a:r>
              <a:rPr lang="en-US" sz="2400" b="1" dirty="0" err="1">
                <a:solidFill>
                  <a:srgbClr val="0000FF"/>
                </a:solidFill>
                <a:sym typeface="Wingdings" pitchFamily="2" charset="2"/>
              </a:rPr>
              <a:t>atas</a:t>
            </a:r>
            <a:r>
              <a:rPr lang="en-US" sz="2400" b="1" dirty="0">
                <a:solidFill>
                  <a:srgbClr val="0000FF"/>
                </a:solidFill>
                <a:sym typeface="Wingdings" pitchFamily="2" charset="2"/>
              </a:rPr>
              <a:t> </a:t>
            </a:r>
            <a:r>
              <a:rPr lang="en-US" sz="2400" b="1" dirty="0" err="1">
                <a:solidFill>
                  <a:srgbClr val="0000FF"/>
                </a:solidFill>
                <a:sym typeface="Wingdings" pitchFamily="2" charset="2"/>
              </a:rPr>
              <a:t>menjadi</a:t>
            </a:r>
            <a:r>
              <a:rPr lang="en-US" sz="2400" b="1" dirty="0">
                <a:solidFill>
                  <a:srgbClr val="0000FF"/>
                </a:solidFill>
                <a:sym typeface="Wingdings" pitchFamily="2" charset="2"/>
              </a:rPr>
              <a:t> </a:t>
            </a:r>
            <a:r>
              <a:rPr lang="en-US" sz="2400" b="1" dirty="0" err="1">
                <a:solidFill>
                  <a:srgbClr val="0000FF"/>
                </a:solidFill>
                <a:sym typeface="Wingdings" pitchFamily="2" charset="2"/>
              </a:rPr>
              <a:t>pokok</a:t>
            </a:r>
            <a:r>
              <a:rPr lang="en-US" sz="2400" b="1" dirty="0">
                <a:solidFill>
                  <a:srgbClr val="0000FF"/>
                </a:solidFill>
                <a:sym typeface="Wingdings" pitchFamily="2" charset="2"/>
              </a:rPr>
              <a:t> </a:t>
            </a:r>
            <a:r>
              <a:rPr lang="en-US" sz="2400" b="1" dirty="0" err="1">
                <a:solidFill>
                  <a:srgbClr val="0000FF"/>
                </a:solidFill>
                <a:sym typeface="Wingdings" pitchFamily="2" charset="2"/>
              </a:rPr>
              <a:t>bahasan</a:t>
            </a:r>
            <a:r>
              <a:rPr lang="en-US" sz="2400" b="1" dirty="0">
                <a:solidFill>
                  <a:srgbClr val="0000FF"/>
                </a:solidFill>
                <a:sym typeface="Wingdings" pitchFamily="2" charset="2"/>
              </a:rPr>
              <a:t> </a:t>
            </a:r>
            <a:r>
              <a:rPr lang="en-US" sz="2400" b="1" dirty="0" err="1">
                <a:solidFill>
                  <a:srgbClr val="0000FF"/>
                </a:solidFill>
                <a:sym typeface="Wingdings" pitchFamily="2" charset="2"/>
              </a:rPr>
              <a:t>utama</a:t>
            </a:r>
            <a:r>
              <a:rPr lang="en-US" sz="2400" b="1" dirty="0">
                <a:solidFill>
                  <a:srgbClr val="0000FF"/>
                </a:solidFill>
                <a:sym typeface="Wingdings" pitchFamily="2" charset="2"/>
              </a:rPr>
              <a:t> </a:t>
            </a:r>
            <a:r>
              <a:rPr lang="en-US" sz="2400" b="1" dirty="0" err="1">
                <a:solidFill>
                  <a:srgbClr val="0000FF"/>
                </a:solidFill>
                <a:sym typeface="Wingdings" pitchFamily="2" charset="2"/>
              </a:rPr>
              <a:t>dalam</a:t>
            </a:r>
            <a:r>
              <a:rPr lang="en-US" sz="2400" b="1" dirty="0">
                <a:solidFill>
                  <a:srgbClr val="0000FF"/>
                </a:solidFill>
                <a:sym typeface="Wingdings" pitchFamily="2" charset="2"/>
              </a:rPr>
              <a:t> </a:t>
            </a:r>
            <a:r>
              <a:rPr lang="en-US" sz="2400" b="1" dirty="0" err="1">
                <a:solidFill>
                  <a:srgbClr val="0000FF"/>
                </a:solidFill>
                <a:sym typeface="Wingdings" pitchFamily="2" charset="2"/>
              </a:rPr>
              <a:t>teknologi</a:t>
            </a:r>
            <a:r>
              <a:rPr lang="en-US" sz="2400" b="1" dirty="0">
                <a:solidFill>
                  <a:srgbClr val="0000FF"/>
                </a:solidFill>
                <a:sym typeface="Wingdings" pitchFamily="2" charset="2"/>
              </a:rPr>
              <a:t> </a:t>
            </a:r>
            <a:r>
              <a:rPr lang="en-US" sz="2400" b="1" dirty="0" err="1">
                <a:solidFill>
                  <a:srgbClr val="0000FF"/>
                </a:solidFill>
                <a:sym typeface="Wingdings" pitchFamily="2" charset="2"/>
              </a:rPr>
              <a:t>telekomunikasi</a:t>
            </a:r>
            <a:endParaRPr lang="en-US" sz="2400" b="1" dirty="0">
              <a:solidFill>
                <a:srgbClr val="0000FF"/>
              </a:solidFill>
            </a:endParaRPr>
          </a:p>
        </p:txBody>
      </p:sp>
      <p:pic>
        <p:nvPicPr>
          <p:cNvPr id="17414" name="Picture 5" descr="j02854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1273628"/>
            <a:ext cx="17526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63049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GB"/>
              <a:t>Jaringan Telekomunikasi</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A32E6BF-968D-4227-AB8A-B943A2424E70}" type="slidenum">
              <a:rPr lang="en-GB" altLang="id-ID"/>
              <a:pPr eaLnBrk="1" hangingPunct="1"/>
              <a:t>16</a:t>
            </a:fld>
            <a:endParaRPr lang="en-GB" altLang="id-ID"/>
          </a:p>
        </p:txBody>
      </p:sp>
      <p:sp>
        <p:nvSpPr>
          <p:cNvPr id="232450" name="Rectangle 2"/>
          <p:cNvSpPr>
            <a:spLocks noGrp="1" noRot="1" noChangeArrowheads="1"/>
          </p:cNvSpPr>
          <p:nvPr>
            <p:ph type="title"/>
          </p:nvPr>
        </p:nvSpPr>
        <p:spPr>
          <a:xfrm>
            <a:off x="707572" y="726804"/>
            <a:ext cx="8686800" cy="609600"/>
          </a:xfrm>
        </p:spPr>
        <p:txBody>
          <a:bodyPr/>
          <a:lstStyle/>
          <a:p>
            <a:pPr eaLnBrk="1" hangingPunct="1">
              <a:defRPr/>
            </a:pPr>
            <a:r>
              <a:rPr lang="en-US" dirty="0" err="1"/>
              <a:t>Sejarah</a:t>
            </a:r>
            <a:r>
              <a:rPr lang="en-US" dirty="0"/>
              <a:t> &amp; </a:t>
            </a:r>
            <a:r>
              <a:rPr lang="en-US" dirty="0" err="1"/>
              <a:t>Evolusi</a:t>
            </a:r>
            <a:r>
              <a:rPr lang="en-US" dirty="0"/>
              <a:t> </a:t>
            </a:r>
            <a:r>
              <a:rPr lang="en-US" dirty="0" err="1"/>
              <a:t>Jaringan</a:t>
            </a:r>
            <a:r>
              <a:rPr lang="en-US" dirty="0"/>
              <a:t> Telekomunikasi</a:t>
            </a:r>
          </a:p>
        </p:txBody>
      </p:sp>
      <p:sp>
        <p:nvSpPr>
          <p:cNvPr id="232451" name="Rectangle 3"/>
          <p:cNvSpPr>
            <a:spLocks noGrp="1" noRot="1" noChangeArrowheads="1"/>
          </p:cNvSpPr>
          <p:nvPr>
            <p:ph type="body" idx="1"/>
          </p:nvPr>
        </p:nvSpPr>
        <p:spPr>
          <a:xfrm>
            <a:off x="953589" y="1476103"/>
            <a:ext cx="10400211" cy="5381897"/>
          </a:xfrm>
        </p:spPr>
        <p:txBody>
          <a:bodyPr/>
          <a:lstStyle/>
          <a:p>
            <a:pPr eaLnBrk="1" hangingPunct="1">
              <a:defRPr/>
            </a:pPr>
            <a:r>
              <a:rPr lang="en-US" sz="1800" dirty="0"/>
              <a:t>1837 - Samuel Morse exhibited a working telegraph system.</a:t>
            </a:r>
          </a:p>
          <a:p>
            <a:pPr eaLnBrk="1" hangingPunct="1">
              <a:defRPr/>
            </a:pPr>
            <a:r>
              <a:rPr lang="en-US" sz="1800" dirty="0"/>
              <a:t>1843 - Alexander Bain patented a printing telegraph.</a:t>
            </a:r>
          </a:p>
          <a:p>
            <a:pPr eaLnBrk="1" hangingPunct="1">
              <a:defRPr/>
            </a:pPr>
            <a:r>
              <a:rPr lang="en-US" sz="1800" dirty="0"/>
              <a:t>1876 - Alexander Graham Bell, invented the first telephone.</a:t>
            </a:r>
          </a:p>
          <a:p>
            <a:pPr eaLnBrk="1" hangingPunct="1">
              <a:defRPr/>
            </a:pPr>
            <a:r>
              <a:rPr lang="en-US" sz="1800" dirty="0"/>
              <a:t>1880 - first pay telephone</a:t>
            </a:r>
          </a:p>
          <a:p>
            <a:pPr eaLnBrk="1" hangingPunct="1">
              <a:defRPr/>
            </a:pPr>
            <a:r>
              <a:rPr lang="en-US" sz="1800" dirty="0"/>
              <a:t>1915 - first transcontinental telephone service and first transatlantic voice connections.</a:t>
            </a:r>
          </a:p>
          <a:p>
            <a:pPr eaLnBrk="1" hangingPunct="1">
              <a:defRPr/>
            </a:pPr>
            <a:r>
              <a:rPr lang="en-US" sz="1800" dirty="0"/>
              <a:t>1947 - transistor invented in Bell Labs</a:t>
            </a:r>
          </a:p>
          <a:p>
            <a:pPr eaLnBrk="1" hangingPunct="1">
              <a:defRPr/>
            </a:pPr>
            <a:r>
              <a:rPr lang="en-US" sz="1800" dirty="0"/>
              <a:t>1951 - first direct long distance dialing</a:t>
            </a:r>
          </a:p>
          <a:p>
            <a:pPr eaLnBrk="1" hangingPunct="1">
              <a:defRPr/>
            </a:pPr>
            <a:r>
              <a:rPr lang="en-US" sz="1800" dirty="0"/>
              <a:t>1962 - first international satellite telephone call</a:t>
            </a:r>
          </a:p>
          <a:p>
            <a:pPr eaLnBrk="1" hangingPunct="1">
              <a:defRPr/>
            </a:pPr>
            <a:r>
              <a:rPr lang="en-US" sz="1800" dirty="0"/>
              <a:t>1968 - </a:t>
            </a:r>
            <a:r>
              <a:rPr lang="en-US" sz="1800" dirty="0" err="1"/>
              <a:t>Carterfone</a:t>
            </a:r>
            <a:r>
              <a:rPr lang="en-US" sz="1800" dirty="0"/>
              <a:t> court decision allowed non-Bell equipment to connect to Bell System Network</a:t>
            </a:r>
          </a:p>
          <a:p>
            <a:pPr eaLnBrk="1" hangingPunct="1">
              <a:defRPr/>
            </a:pPr>
            <a:r>
              <a:rPr lang="en-US" sz="1800" dirty="0"/>
              <a:t>1970 - permitted MCI to provide limited long distance service in competition to AT&amp;T.</a:t>
            </a:r>
          </a:p>
          <a:p>
            <a:pPr eaLnBrk="1" hangingPunct="1">
              <a:defRPr/>
            </a:pPr>
            <a:r>
              <a:rPr lang="en-US" sz="1800" dirty="0"/>
              <a:t>1984 - deregulation of AT&amp;T</a:t>
            </a:r>
          </a:p>
          <a:p>
            <a:pPr eaLnBrk="1" hangingPunct="1">
              <a:defRPr/>
            </a:pPr>
            <a:r>
              <a:rPr lang="en-US" sz="1800" dirty="0"/>
              <a:t>1980s - public service of digital networks</a:t>
            </a:r>
          </a:p>
          <a:p>
            <a:pPr eaLnBrk="1" hangingPunct="1">
              <a:defRPr/>
            </a:pPr>
            <a:r>
              <a:rPr lang="en-US" sz="1800" dirty="0"/>
              <a:t>1990s - cellular telephones commonplace</a:t>
            </a:r>
          </a:p>
        </p:txBody>
      </p:sp>
    </p:spTree>
    <p:extLst>
      <p:ext uri="{BB962C8B-B14F-4D97-AF65-F5344CB8AC3E}">
        <p14:creationId xmlns:p14="http://schemas.microsoft.com/office/powerpoint/2010/main" val="10032815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GB"/>
              <a:t>Jaringan Telekomunikasi</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BB1C843-A9BE-445B-AD19-E79E7D613AD6}" type="slidenum">
              <a:rPr lang="en-GB" altLang="id-ID"/>
              <a:pPr eaLnBrk="1" hangingPunct="1"/>
              <a:t>17</a:t>
            </a:fld>
            <a:endParaRPr lang="en-GB" altLang="id-ID"/>
          </a:p>
        </p:txBody>
      </p:sp>
      <p:sp>
        <p:nvSpPr>
          <p:cNvPr id="233474" name="Rectangle 2"/>
          <p:cNvSpPr>
            <a:spLocks noGrp="1" noRot="1" noChangeArrowheads="1"/>
          </p:cNvSpPr>
          <p:nvPr>
            <p:ph type="title"/>
          </p:nvPr>
        </p:nvSpPr>
        <p:spPr>
          <a:xfrm>
            <a:off x="1648097" y="1012371"/>
            <a:ext cx="8686800" cy="609600"/>
          </a:xfrm>
        </p:spPr>
        <p:txBody>
          <a:bodyPr/>
          <a:lstStyle/>
          <a:p>
            <a:pPr eaLnBrk="1" hangingPunct="1">
              <a:defRPr/>
            </a:pPr>
            <a:r>
              <a:rPr lang="en-US" dirty="0" err="1" smtClean="0"/>
              <a:t>Fase</a:t>
            </a:r>
            <a:r>
              <a:rPr lang="en-US" dirty="0" smtClean="0"/>
              <a:t> </a:t>
            </a:r>
            <a:r>
              <a:rPr lang="en-US" dirty="0" err="1" smtClean="0"/>
              <a:t>Perkembangan</a:t>
            </a:r>
            <a:r>
              <a:rPr lang="en-US" dirty="0" smtClean="0"/>
              <a:t> Telekomunikasi</a:t>
            </a:r>
          </a:p>
        </p:txBody>
      </p:sp>
      <p:sp>
        <p:nvSpPr>
          <p:cNvPr id="233475" name="Rectangle 3"/>
          <p:cNvSpPr>
            <a:spLocks noGrp="1" noRot="1" noChangeArrowheads="1"/>
          </p:cNvSpPr>
          <p:nvPr>
            <p:ph type="body" idx="1"/>
          </p:nvPr>
        </p:nvSpPr>
        <p:spPr>
          <a:xfrm>
            <a:off x="2209800" y="1905000"/>
            <a:ext cx="7772400" cy="4648200"/>
          </a:xfrm>
        </p:spPr>
        <p:txBody>
          <a:bodyPr/>
          <a:lstStyle/>
          <a:p>
            <a:pPr eaLnBrk="1" hangingPunct="1">
              <a:lnSpc>
                <a:spcPct val="65000"/>
              </a:lnSpc>
              <a:defRPr/>
            </a:pPr>
            <a:r>
              <a:rPr lang="en-US" sz="2400" dirty="0"/>
              <a:t>Telegraph &amp; Telephone (19</a:t>
            </a:r>
            <a:r>
              <a:rPr lang="en-US" sz="2400" baseline="30000" dirty="0"/>
              <a:t>th</a:t>
            </a:r>
            <a:r>
              <a:rPr lang="en-US" sz="2400" dirty="0"/>
              <a:t> century)</a:t>
            </a:r>
          </a:p>
          <a:p>
            <a:pPr eaLnBrk="1" hangingPunct="1">
              <a:lnSpc>
                <a:spcPct val="65000"/>
              </a:lnSpc>
              <a:defRPr/>
            </a:pPr>
            <a:r>
              <a:rPr lang="en-US" sz="2400" dirty="0"/>
              <a:t>Satellite communications (1960s)</a:t>
            </a:r>
          </a:p>
          <a:p>
            <a:pPr eaLnBrk="1" hangingPunct="1">
              <a:lnSpc>
                <a:spcPct val="65000"/>
              </a:lnSpc>
              <a:defRPr/>
            </a:pPr>
            <a:r>
              <a:rPr lang="en-US" sz="2400" dirty="0"/>
              <a:t>Digital communications (1980s)</a:t>
            </a:r>
          </a:p>
          <a:p>
            <a:pPr eaLnBrk="1" hangingPunct="1">
              <a:lnSpc>
                <a:spcPct val="65000"/>
              </a:lnSpc>
              <a:defRPr/>
            </a:pPr>
            <a:r>
              <a:rPr lang="en-US" sz="2400" dirty="0"/>
              <a:t>Internet age (1990s)</a:t>
            </a:r>
          </a:p>
          <a:p>
            <a:pPr eaLnBrk="1" hangingPunct="1">
              <a:lnSpc>
                <a:spcPct val="65000"/>
              </a:lnSpc>
              <a:defRPr/>
            </a:pPr>
            <a:r>
              <a:rPr lang="en-US" sz="2400" dirty="0"/>
              <a:t>Wireless communications (1990s)</a:t>
            </a:r>
          </a:p>
          <a:p>
            <a:pPr eaLnBrk="1" hangingPunct="1">
              <a:lnSpc>
                <a:spcPct val="65000"/>
              </a:lnSpc>
              <a:defRPr/>
            </a:pPr>
            <a:r>
              <a:rPr lang="en-US" sz="2400" dirty="0"/>
              <a:t>Abad 21 </a:t>
            </a:r>
            <a:r>
              <a:rPr lang="en-US" sz="2400" dirty="0">
                <a:sym typeface="Wingdings" pitchFamily="2" charset="2"/>
              </a:rPr>
              <a:t> </a:t>
            </a:r>
            <a:r>
              <a:rPr lang="en-US" sz="2400" dirty="0" err="1">
                <a:sym typeface="Wingdings" pitchFamily="2" charset="2"/>
              </a:rPr>
              <a:t>komunikasi</a:t>
            </a:r>
            <a:r>
              <a:rPr lang="en-US" sz="2400" dirty="0">
                <a:sym typeface="Wingdings" pitchFamily="2" charset="2"/>
              </a:rPr>
              <a:t> </a:t>
            </a:r>
            <a:r>
              <a:rPr lang="en-US" sz="2400" dirty="0" err="1">
                <a:sym typeface="Wingdings" pitchFamily="2" charset="2"/>
              </a:rPr>
              <a:t>kecepatan</a:t>
            </a:r>
            <a:r>
              <a:rPr lang="en-US" sz="2400" dirty="0">
                <a:sym typeface="Wingdings" pitchFamily="2" charset="2"/>
              </a:rPr>
              <a:t> </a:t>
            </a:r>
            <a:r>
              <a:rPr lang="en-US" sz="2400" dirty="0" err="1">
                <a:sym typeface="Wingdings" pitchFamily="2" charset="2"/>
              </a:rPr>
              <a:t>tinggi</a:t>
            </a:r>
            <a:r>
              <a:rPr lang="en-US" sz="2400" dirty="0">
                <a:sym typeface="Wingdings" pitchFamily="2" charset="2"/>
              </a:rPr>
              <a:t>, </a:t>
            </a:r>
            <a:r>
              <a:rPr lang="en-US" sz="2400" dirty="0" err="1">
                <a:sym typeface="Wingdings" pitchFamily="2" charset="2"/>
              </a:rPr>
              <a:t>tripleplay</a:t>
            </a:r>
            <a:r>
              <a:rPr lang="en-US" sz="2400" dirty="0">
                <a:sym typeface="Wingdings" pitchFamily="2" charset="2"/>
              </a:rPr>
              <a:t>, quadruple play </a:t>
            </a:r>
            <a:endParaRPr lang="en-US" sz="2400" dirty="0"/>
          </a:p>
          <a:p>
            <a:pPr eaLnBrk="1" hangingPunct="1">
              <a:lnSpc>
                <a:spcPct val="65000"/>
              </a:lnSpc>
              <a:buFont typeface="Wingdings" panose="05000000000000000000" pitchFamily="2" charset="2"/>
              <a:buNone/>
              <a:defRPr/>
            </a:pPr>
            <a:endParaRPr lang="en-US" sz="2400" dirty="0"/>
          </a:p>
          <a:p>
            <a:pPr eaLnBrk="1" hangingPunct="1">
              <a:lnSpc>
                <a:spcPct val="65000"/>
              </a:lnSpc>
              <a:buFont typeface="Wingdings" panose="05000000000000000000" pitchFamily="2" charset="2"/>
              <a:buNone/>
              <a:defRPr/>
            </a:pPr>
            <a:r>
              <a:rPr lang="en-US" sz="2400" dirty="0"/>
              <a:t>Trend: </a:t>
            </a:r>
          </a:p>
          <a:p>
            <a:pPr lvl="1" eaLnBrk="1" hangingPunct="1">
              <a:lnSpc>
                <a:spcPct val="65000"/>
              </a:lnSpc>
              <a:defRPr/>
            </a:pPr>
            <a:r>
              <a:rPr lang="en-US" dirty="0" err="1"/>
              <a:t>dari</a:t>
            </a:r>
            <a:r>
              <a:rPr lang="en-US" dirty="0"/>
              <a:t> wired </a:t>
            </a:r>
            <a:r>
              <a:rPr lang="en-US" dirty="0" err="1"/>
              <a:t>menuju</a:t>
            </a:r>
            <a:r>
              <a:rPr lang="en-US" dirty="0"/>
              <a:t> wireless,</a:t>
            </a:r>
          </a:p>
          <a:p>
            <a:pPr lvl="1" eaLnBrk="1" hangingPunct="1">
              <a:lnSpc>
                <a:spcPct val="65000"/>
              </a:lnSpc>
              <a:defRPr/>
            </a:pPr>
            <a:r>
              <a:rPr lang="en-US" dirty="0" err="1"/>
              <a:t>dari</a:t>
            </a:r>
            <a:r>
              <a:rPr lang="en-US" dirty="0"/>
              <a:t> analog </a:t>
            </a:r>
            <a:r>
              <a:rPr lang="en-US" dirty="0" err="1"/>
              <a:t>menuju</a:t>
            </a:r>
            <a:r>
              <a:rPr lang="en-US" dirty="0"/>
              <a:t> digital,</a:t>
            </a:r>
          </a:p>
          <a:p>
            <a:pPr lvl="1" eaLnBrk="1" hangingPunct="1">
              <a:lnSpc>
                <a:spcPct val="65000"/>
              </a:lnSpc>
              <a:defRPr/>
            </a:pPr>
            <a:r>
              <a:rPr lang="en-US" dirty="0" err="1"/>
              <a:t>dari</a:t>
            </a:r>
            <a:r>
              <a:rPr lang="en-US" dirty="0"/>
              <a:t> </a:t>
            </a:r>
            <a:r>
              <a:rPr lang="en-US" dirty="0" err="1"/>
              <a:t>komunikasi</a:t>
            </a:r>
            <a:r>
              <a:rPr lang="en-US" dirty="0"/>
              <a:t> </a:t>
            </a:r>
            <a:r>
              <a:rPr lang="id-ID" dirty="0"/>
              <a:t>suara</a:t>
            </a:r>
            <a:r>
              <a:rPr lang="en-US" dirty="0"/>
              <a:t> </a:t>
            </a:r>
            <a:r>
              <a:rPr lang="en-US" dirty="0" err="1"/>
              <a:t>menuju</a:t>
            </a:r>
            <a:r>
              <a:rPr lang="en-US" dirty="0"/>
              <a:t> </a:t>
            </a:r>
            <a:r>
              <a:rPr lang="en-US" dirty="0" err="1"/>
              <a:t>komunikasi</a:t>
            </a:r>
            <a:r>
              <a:rPr lang="en-US" dirty="0"/>
              <a:t> data</a:t>
            </a:r>
          </a:p>
        </p:txBody>
      </p:sp>
    </p:spTree>
    <p:extLst>
      <p:ext uri="{BB962C8B-B14F-4D97-AF65-F5344CB8AC3E}">
        <p14:creationId xmlns:p14="http://schemas.microsoft.com/office/powerpoint/2010/main" val="2669254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GB"/>
              <a:t>Jaringan Telekomunikasi</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E60B3B8-2089-46F6-975D-A271EF656810}" type="slidenum">
              <a:rPr lang="en-GB" altLang="id-ID"/>
              <a:pPr eaLnBrk="1" hangingPunct="1"/>
              <a:t>18</a:t>
            </a:fld>
            <a:endParaRPr lang="en-GB" altLang="id-ID"/>
          </a:p>
        </p:txBody>
      </p:sp>
      <p:sp>
        <p:nvSpPr>
          <p:cNvPr id="234498" name="Rectangle 2"/>
          <p:cNvSpPr>
            <a:spLocks noGrp="1" noRot="1" noChangeArrowheads="1"/>
          </p:cNvSpPr>
          <p:nvPr>
            <p:ph type="title"/>
          </p:nvPr>
        </p:nvSpPr>
        <p:spPr>
          <a:xfrm>
            <a:off x="1905000" y="685800"/>
            <a:ext cx="8305800" cy="609600"/>
          </a:xfrm>
        </p:spPr>
        <p:txBody>
          <a:bodyPr/>
          <a:lstStyle/>
          <a:p>
            <a:pPr eaLnBrk="1" hangingPunct="1">
              <a:defRPr/>
            </a:pPr>
            <a:r>
              <a:rPr lang="en-US" sz="3600"/>
              <a:t>Sejarah Industri Telekomunikasi</a:t>
            </a:r>
          </a:p>
        </p:txBody>
      </p:sp>
      <p:sp>
        <p:nvSpPr>
          <p:cNvPr id="234499" name="Rectangle 3"/>
          <p:cNvSpPr>
            <a:spLocks noGrp="1" noRot="1" noChangeArrowheads="1"/>
          </p:cNvSpPr>
          <p:nvPr>
            <p:ph type="body" idx="1"/>
          </p:nvPr>
        </p:nvSpPr>
        <p:spPr>
          <a:xfrm>
            <a:off x="2209800" y="1600200"/>
            <a:ext cx="7772400" cy="4572000"/>
          </a:xfrm>
        </p:spPr>
        <p:txBody>
          <a:bodyPr/>
          <a:lstStyle/>
          <a:p>
            <a:pPr eaLnBrk="1" hangingPunct="1">
              <a:lnSpc>
                <a:spcPct val="90000"/>
              </a:lnSpc>
              <a:defRPr/>
            </a:pPr>
            <a:r>
              <a:rPr lang="en-US" sz="2400"/>
              <a:t>Industri telekomunikasi modern dimulai pada tahun 1837 dengan ditemukannya telegra</a:t>
            </a:r>
            <a:r>
              <a:rPr lang="id-ID" sz="2400"/>
              <a:t>f</a:t>
            </a:r>
            <a:r>
              <a:rPr lang="en-US" sz="2400"/>
              <a:t> oleh Samuel Morse</a:t>
            </a:r>
          </a:p>
          <a:p>
            <a:pPr lvl="1" eaLnBrk="1" hangingPunct="1">
              <a:lnSpc>
                <a:spcPct val="90000"/>
              </a:lnSpc>
              <a:defRPr/>
            </a:pPr>
            <a:r>
              <a:rPr lang="en-US"/>
              <a:t>Penemuan ini mendorong pengembangan infrastruktur telekomunikasi dan komunikasi hardware dan protokol</a:t>
            </a:r>
          </a:p>
          <a:p>
            <a:pPr eaLnBrk="1" hangingPunct="1">
              <a:lnSpc>
                <a:spcPct val="90000"/>
              </a:lnSpc>
              <a:defRPr/>
            </a:pPr>
            <a:r>
              <a:rPr lang="en-US" sz="2400"/>
              <a:t>Penemuan telepon oleh Alexander Graham Bell pada tahun 1876 dan pengembangan teknologi komunikasi wireless yang dilakukan oleh Guglielmo Marconi pada tahun 1890s menjadi awal terbentuknya industri komunikasi seperti yang ada saat ini</a:t>
            </a:r>
          </a:p>
        </p:txBody>
      </p:sp>
    </p:spTree>
    <p:extLst>
      <p:ext uri="{BB962C8B-B14F-4D97-AF65-F5344CB8AC3E}">
        <p14:creationId xmlns:p14="http://schemas.microsoft.com/office/powerpoint/2010/main" val="940972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GB"/>
              <a:t>Jaringan Telekomunikasi</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8A77372-3DF7-4E8F-B8D1-ECAC63E09A02}" type="slidenum">
              <a:rPr lang="en-GB" altLang="id-ID"/>
              <a:pPr eaLnBrk="1" hangingPunct="1"/>
              <a:t>19</a:t>
            </a:fld>
            <a:endParaRPr lang="en-GB" altLang="id-ID"/>
          </a:p>
        </p:txBody>
      </p:sp>
      <p:sp>
        <p:nvSpPr>
          <p:cNvPr id="235522" name="Rectangle 2"/>
          <p:cNvSpPr>
            <a:spLocks noGrp="1" noRot="1" noChangeArrowheads="1"/>
          </p:cNvSpPr>
          <p:nvPr>
            <p:ph type="title"/>
          </p:nvPr>
        </p:nvSpPr>
        <p:spPr>
          <a:xfrm>
            <a:off x="1493521" y="1011237"/>
            <a:ext cx="8689975" cy="763588"/>
          </a:xfrm>
        </p:spPr>
        <p:txBody>
          <a:bodyPr/>
          <a:lstStyle/>
          <a:p>
            <a:pPr eaLnBrk="1" hangingPunct="1">
              <a:defRPr/>
            </a:pPr>
            <a:r>
              <a:rPr lang="en-US" smtClean="0"/>
              <a:t>Sejarah Industri Telekomunikasi (1950 an)</a:t>
            </a:r>
          </a:p>
        </p:txBody>
      </p:sp>
      <p:sp>
        <p:nvSpPr>
          <p:cNvPr id="235523" name="Rectangle 3"/>
          <p:cNvSpPr>
            <a:spLocks noGrp="1" noRot="1" noChangeArrowheads="1"/>
          </p:cNvSpPr>
          <p:nvPr>
            <p:ph type="body" idx="1"/>
          </p:nvPr>
        </p:nvSpPr>
        <p:spPr>
          <a:xfrm>
            <a:off x="1752600" y="1905000"/>
            <a:ext cx="8616950" cy="4191000"/>
          </a:xfrm>
        </p:spPr>
        <p:txBody>
          <a:bodyPr/>
          <a:lstStyle/>
          <a:p>
            <a:pPr eaLnBrk="1" hangingPunct="1">
              <a:defRPr/>
            </a:pPr>
            <a:r>
              <a:rPr lang="en-US" sz="2400"/>
              <a:t>Sebelum tahun 1950</a:t>
            </a:r>
            <a:r>
              <a:rPr lang="id-ID" sz="2400"/>
              <a:t>-</a:t>
            </a:r>
            <a:r>
              <a:rPr lang="en-US" sz="2400"/>
              <a:t>an, perusahaan telepon dan telegra</a:t>
            </a:r>
            <a:r>
              <a:rPr lang="id-ID" sz="2400"/>
              <a:t>f</a:t>
            </a:r>
            <a:r>
              <a:rPr lang="en-US" sz="2400"/>
              <a:t> telah mengembangkan fasilitas komunikasi jaringan dalam dunia industri</a:t>
            </a:r>
          </a:p>
          <a:p>
            <a:pPr lvl="1" eaLnBrk="1" hangingPunct="1">
              <a:defRPr/>
            </a:pPr>
            <a:r>
              <a:rPr lang="en-US" sz="2200"/>
              <a:t>Di Amerika Serikat, industri ini diatur oleh FCC (Federal Communication Commission) dan state-level public service commissions (PSCs) yang mengendalikan tarif dan layanan</a:t>
            </a:r>
          </a:p>
          <a:p>
            <a:pPr lvl="1" eaLnBrk="1" hangingPunct="1">
              <a:defRPr/>
            </a:pPr>
            <a:r>
              <a:rPr lang="en-US" sz="2200"/>
              <a:t>Lembaga regulasi (FCC dan PSC) memberikan</a:t>
            </a:r>
            <a:r>
              <a:rPr lang="id-ID" sz="2200"/>
              <a:t> </a:t>
            </a:r>
            <a:r>
              <a:rPr lang="en-US" sz="2200"/>
              <a:t>hak eksklusif kepada perusahaan telepon untuk menghubungkan perangkat komunikasi ke jaringan</a:t>
            </a:r>
          </a:p>
          <a:p>
            <a:pPr lvl="1" eaLnBrk="1" hangingPunct="1">
              <a:defRPr/>
            </a:pPr>
            <a:r>
              <a:rPr lang="en-US" sz="2200"/>
              <a:t>Perusahaan telepon dipandang sebagai perusahaan </a:t>
            </a:r>
            <a:r>
              <a:rPr lang="id-ID" sz="2200"/>
              <a:t>m</a:t>
            </a:r>
            <a:r>
              <a:rPr lang="en-US" sz="2200"/>
              <a:t>onopoli</a:t>
            </a:r>
          </a:p>
        </p:txBody>
      </p:sp>
    </p:spTree>
    <p:extLst>
      <p:ext uri="{BB962C8B-B14F-4D97-AF65-F5344CB8AC3E}">
        <p14:creationId xmlns:p14="http://schemas.microsoft.com/office/powerpoint/2010/main" val="205094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GB"/>
              <a:t>Jaringan Telekomunikasi</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042937D-0501-4778-A3C5-864424D933F1}" type="slidenum">
              <a:rPr lang="en-GB" altLang="id-ID"/>
              <a:pPr eaLnBrk="1" hangingPunct="1"/>
              <a:t>2</a:t>
            </a:fld>
            <a:endParaRPr lang="en-GB" altLang="id-ID"/>
          </a:p>
        </p:txBody>
      </p:sp>
      <p:sp>
        <p:nvSpPr>
          <p:cNvPr id="314371" name="Rectangle 3"/>
          <p:cNvSpPr>
            <a:spLocks noGrp="1" noRot="1" noChangeArrowheads="1"/>
          </p:cNvSpPr>
          <p:nvPr>
            <p:ph type="body" idx="4294967295"/>
          </p:nvPr>
        </p:nvSpPr>
        <p:spPr>
          <a:xfrm>
            <a:off x="1045029" y="1263606"/>
            <a:ext cx="10515600" cy="4625975"/>
          </a:xfrm>
        </p:spPr>
        <p:txBody>
          <a:bodyPr/>
          <a:lstStyle/>
          <a:p>
            <a:pPr eaLnBrk="1" hangingPunct="1">
              <a:defRPr/>
            </a:pPr>
            <a:r>
              <a:rPr lang="en-US" dirty="0" smtClean="0"/>
              <a:t>MENGAPA PERLU BELAJAR JARTEL?</a:t>
            </a:r>
          </a:p>
        </p:txBody>
      </p:sp>
    </p:spTree>
    <p:extLst>
      <p:ext uri="{BB962C8B-B14F-4D97-AF65-F5344CB8AC3E}">
        <p14:creationId xmlns:p14="http://schemas.microsoft.com/office/powerpoint/2010/main" val="11455834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GB"/>
              <a:t>Jaringan Telekomunikasi</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A7511F5-CC12-4A6E-91D4-852ADC145FCF}" type="slidenum">
              <a:rPr lang="en-GB" altLang="id-ID"/>
              <a:pPr eaLnBrk="1" hangingPunct="1"/>
              <a:t>20</a:t>
            </a:fld>
            <a:endParaRPr lang="en-GB" altLang="id-ID"/>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887" y="1630680"/>
            <a:ext cx="5313363" cy="4352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291" name="Rectangle 3"/>
          <p:cNvSpPr>
            <a:spLocks noRot="1" noChangeArrowheads="1"/>
          </p:cNvSpPr>
          <p:nvPr/>
        </p:nvSpPr>
        <p:spPr bwMode="auto">
          <a:xfrm>
            <a:off x="2135777" y="835887"/>
            <a:ext cx="5715000" cy="609600"/>
          </a:xfrm>
          <a:prstGeom prst="rect">
            <a:avLst/>
          </a:prstGeom>
          <a:noFill/>
          <a:ln w="9525">
            <a:noFill/>
            <a:miter lim="800000"/>
            <a:headEnd/>
            <a:tailEnd/>
          </a:ln>
          <a:effectLst/>
        </p:spPr>
        <p:txBody>
          <a:bodyPr anchor="ctr"/>
          <a:lstStyle/>
          <a:p>
            <a:pPr marL="363538" indent="-363538">
              <a:buFontTx/>
              <a:buChar char="•"/>
              <a:defRPr/>
            </a:pPr>
            <a:r>
              <a:rPr lang="id-ID" sz="2800" b="1" dirty="0">
                <a:solidFill>
                  <a:srgbClr val="0000CC"/>
                </a:solidFill>
                <a:effectLst>
                  <a:outerShdw blurRad="38100" dist="38100" dir="2700000" algn="tl">
                    <a:srgbClr val="000000"/>
                  </a:outerShdw>
                </a:effectLst>
                <a:latin typeface="ITC Avant Garde Gothic" pitchFamily="34" charset="0"/>
              </a:rPr>
              <a:t>Kategorisasi telekomunikasi :</a:t>
            </a:r>
            <a:endParaRPr lang="en-US" sz="2800" dirty="0">
              <a:solidFill>
                <a:srgbClr val="0000CC"/>
              </a:solidFill>
              <a:effectLst>
                <a:outerShdw blurRad="38100" dist="38100" dir="2700000" algn="tl">
                  <a:srgbClr val="000000"/>
                </a:outerShdw>
              </a:effectLst>
              <a:latin typeface="ITC Avant Garde Gothic" pitchFamily="34" charset="0"/>
            </a:endParaRPr>
          </a:p>
        </p:txBody>
      </p:sp>
    </p:spTree>
    <p:extLst>
      <p:ext uri="{BB962C8B-B14F-4D97-AF65-F5344CB8AC3E}">
        <p14:creationId xmlns:p14="http://schemas.microsoft.com/office/powerpoint/2010/main" val="321216876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GB"/>
              <a:t>Jaringan Telekomunikasi</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BACB4E-7E31-40E0-A207-369A1F3E9800}" type="slidenum">
              <a:rPr lang="en-GB" altLang="id-ID"/>
              <a:pPr eaLnBrk="1" hangingPunct="1"/>
              <a:t>21</a:t>
            </a:fld>
            <a:endParaRPr lang="en-GB" altLang="id-ID"/>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748" y="1704702"/>
            <a:ext cx="9144000" cy="423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9315" name="Rectangle 3"/>
          <p:cNvSpPr>
            <a:spLocks noRot="1" noChangeArrowheads="1"/>
          </p:cNvSpPr>
          <p:nvPr/>
        </p:nvSpPr>
        <p:spPr bwMode="auto">
          <a:xfrm>
            <a:off x="1471748" y="888726"/>
            <a:ext cx="8382000" cy="609600"/>
          </a:xfrm>
          <a:prstGeom prst="rect">
            <a:avLst/>
          </a:prstGeom>
          <a:noFill/>
          <a:ln w="9525">
            <a:noFill/>
            <a:miter lim="800000"/>
            <a:headEnd/>
            <a:tailEnd/>
          </a:ln>
          <a:effectLst/>
        </p:spPr>
        <p:txBody>
          <a:bodyPr anchor="ctr"/>
          <a:lstStyle/>
          <a:p>
            <a:pPr marL="363538" indent="-363538">
              <a:buFontTx/>
              <a:buChar char="•"/>
              <a:defRPr/>
            </a:pPr>
            <a:r>
              <a:rPr lang="id-ID" sz="2400" b="1" dirty="0">
                <a:solidFill>
                  <a:srgbClr val="0000CC"/>
                </a:solidFill>
                <a:effectLst>
                  <a:outerShdw blurRad="38100" dist="38100" dir="2700000" algn="tl">
                    <a:srgbClr val="000000"/>
                  </a:outerShdw>
                </a:effectLst>
                <a:latin typeface="ITC Avant Garde Gothic" pitchFamily="34" charset="0"/>
              </a:rPr>
              <a:t>Perkembangan sistem &amp; layanan telekomunikasi :</a:t>
            </a:r>
            <a:endParaRPr lang="en-US" sz="2400" dirty="0">
              <a:solidFill>
                <a:srgbClr val="0000CC"/>
              </a:solidFill>
              <a:effectLst>
                <a:outerShdw blurRad="38100" dist="38100" dir="2700000" algn="tl">
                  <a:srgbClr val="000000"/>
                </a:outerShdw>
              </a:effectLst>
              <a:latin typeface="ITC Avant Garde Gothic" pitchFamily="34" charset="0"/>
            </a:endParaRPr>
          </a:p>
        </p:txBody>
      </p:sp>
    </p:spTree>
    <p:extLst>
      <p:ext uri="{BB962C8B-B14F-4D97-AF65-F5344CB8AC3E}">
        <p14:creationId xmlns:p14="http://schemas.microsoft.com/office/powerpoint/2010/main" val="400982930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4"/>
          <p:cNvSpPr>
            <a:spLocks noGrp="1"/>
          </p:cNvSpPr>
          <p:nvPr>
            <p:ph type="ftr" sz="quarter" idx="11"/>
          </p:nvPr>
        </p:nvSpPr>
        <p:spPr/>
        <p:txBody>
          <a:bodyPr/>
          <a:lstStyle/>
          <a:p>
            <a:pPr>
              <a:defRPr/>
            </a:pPr>
            <a:r>
              <a:rPr lang="en-GB"/>
              <a:t>Jaringan Telekomunikasi</a:t>
            </a:r>
          </a:p>
        </p:txBody>
      </p:sp>
      <p:sp>
        <p:nvSpPr>
          <p:cNvPr id="2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6CA96-AC03-4D62-84BD-0CD152558962}" type="slidenum">
              <a:rPr lang="en-GB" altLang="id-ID"/>
              <a:pPr eaLnBrk="1" hangingPunct="1"/>
              <a:t>22</a:t>
            </a:fld>
            <a:endParaRPr lang="en-GB" altLang="id-ID"/>
          </a:p>
        </p:txBody>
      </p:sp>
      <p:sp>
        <p:nvSpPr>
          <p:cNvPr id="237570" name="Rectangle 2"/>
          <p:cNvSpPr>
            <a:spLocks noGrp="1" noRot="1" noChangeArrowheads="1"/>
          </p:cNvSpPr>
          <p:nvPr>
            <p:ph type="title"/>
          </p:nvPr>
        </p:nvSpPr>
        <p:spPr>
          <a:xfrm>
            <a:off x="1368426" y="806450"/>
            <a:ext cx="8385175" cy="857250"/>
          </a:xfrm>
        </p:spPr>
        <p:txBody>
          <a:bodyPr/>
          <a:lstStyle/>
          <a:p>
            <a:pPr defTabSz="915988">
              <a:defRPr/>
            </a:pPr>
            <a:r>
              <a:rPr lang="en-US" dirty="0" err="1" smtClean="0"/>
              <a:t>Telepon</a:t>
            </a:r>
            <a:endParaRPr lang="en-US" dirty="0" smtClean="0"/>
          </a:p>
        </p:txBody>
      </p:sp>
      <p:sp>
        <p:nvSpPr>
          <p:cNvPr id="237571" name="Rectangle 3"/>
          <p:cNvSpPr>
            <a:spLocks noGrp="1" noRot="1" noChangeArrowheads="1"/>
          </p:cNvSpPr>
          <p:nvPr>
            <p:ph type="body" idx="1"/>
          </p:nvPr>
        </p:nvSpPr>
        <p:spPr>
          <a:xfrm>
            <a:off x="1981200" y="1520826"/>
            <a:ext cx="8064500" cy="2659063"/>
          </a:xfrm>
        </p:spPr>
        <p:txBody>
          <a:bodyPr/>
          <a:lstStyle/>
          <a:p>
            <a:pPr defTabSz="915988">
              <a:defRPr/>
            </a:pPr>
            <a:r>
              <a:rPr lang="en-US" dirty="0"/>
              <a:t>Telekomunikasi </a:t>
            </a:r>
            <a:r>
              <a:rPr lang="en-US" dirty="0" err="1"/>
              <a:t>interaktif</a:t>
            </a:r>
            <a:r>
              <a:rPr lang="en-US" dirty="0"/>
              <a:t> </a:t>
            </a:r>
            <a:r>
              <a:rPr lang="en-US" dirty="0" err="1"/>
              <a:t>antar</a:t>
            </a:r>
            <a:r>
              <a:rPr lang="en-US" dirty="0"/>
              <a:t> </a:t>
            </a:r>
            <a:r>
              <a:rPr lang="en-US" dirty="0" err="1"/>
              <a:t>manusia</a:t>
            </a:r>
            <a:endParaRPr lang="en-US" dirty="0"/>
          </a:p>
          <a:p>
            <a:pPr defTabSz="915988">
              <a:defRPr/>
            </a:pPr>
            <a:r>
              <a:rPr lang="en-US" dirty="0" err="1"/>
              <a:t>Suara</a:t>
            </a:r>
            <a:r>
              <a:rPr lang="en-US" dirty="0"/>
              <a:t> </a:t>
            </a:r>
            <a:r>
              <a:rPr lang="id-ID" dirty="0"/>
              <a:t>a</a:t>
            </a:r>
            <a:r>
              <a:rPr lang="en-US" dirty="0" err="1"/>
              <a:t>nalog</a:t>
            </a:r>
            <a:endParaRPr lang="en-US" dirty="0"/>
          </a:p>
          <a:p>
            <a:pPr marL="744538" lvl="1" indent="-287338" defTabSz="915988">
              <a:defRPr/>
            </a:pPr>
            <a:r>
              <a:rPr lang="en-US" dirty="0"/>
              <a:t>Transmitter/receiver </a:t>
            </a:r>
            <a:r>
              <a:rPr lang="en-US" dirty="0" err="1"/>
              <a:t>terus</a:t>
            </a:r>
            <a:r>
              <a:rPr lang="en-US" dirty="0"/>
              <a:t> </a:t>
            </a:r>
            <a:r>
              <a:rPr lang="en-US" dirty="0" err="1"/>
              <a:t>menerus</a:t>
            </a:r>
            <a:r>
              <a:rPr lang="en-US" dirty="0"/>
              <a:t> </a:t>
            </a:r>
            <a:r>
              <a:rPr lang="en-US" dirty="0" err="1"/>
              <a:t>melakukan</a:t>
            </a:r>
            <a:r>
              <a:rPr lang="en-US" dirty="0"/>
              <a:t> </a:t>
            </a:r>
            <a:r>
              <a:rPr lang="en-US" dirty="0" err="1"/>
              <a:t>kontak</a:t>
            </a:r>
            <a:r>
              <a:rPr lang="en-US" dirty="0"/>
              <a:t> </a:t>
            </a:r>
            <a:r>
              <a:rPr lang="en-US" dirty="0" err="1"/>
              <a:t>dengan</a:t>
            </a:r>
            <a:r>
              <a:rPr lang="en-US" dirty="0"/>
              <a:t> electronic circuit</a:t>
            </a:r>
          </a:p>
          <a:p>
            <a:pPr marL="744538" lvl="1" indent="-287338" defTabSz="915988">
              <a:defRPr/>
            </a:pPr>
            <a:r>
              <a:rPr lang="en-US" dirty="0" err="1"/>
              <a:t>Arus</a:t>
            </a:r>
            <a:r>
              <a:rPr lang="en-US" dirty="0"/>
              <a:t> </a:t>
            </a:r>
            <a:r>
              <a:rPr lang="en-US" dirty="0" err="1"/>
              <a:t>listrik</a:t>
            </a:r>
            <a:r>
              <a:rPr lang="en-US" dirty="0"/>
              <a:t> </a:t>
            </a:r>
            <a:r>
              <a:rPr lang="en-US" dirty="0" err="1"/>
              <a:t>bervariasi</a:t>
            </a:r>
            <a:r>
              <a:rPr lang="en-US" dirty="0"/>
              <a:t> </a:t>
            </a:r>
            <a:r>
              <a:rPr lang="en-US" dirty="0" err="1"/>
              <a:t>dengan</a:t>
            </a:r>
            <a:r>
              <a:rPr lang="en-US" dirty="0"/>
              <a:t> </a:t>
            </a:r>
            <a:r>
              <a:rPr lang="en-US" dirty="0" err="1"/>
              <a:t>tekanan</a:t>
            </a:r>
            <a:r>
              <a:rPr lang="en-US" dirty="0"/>
              <a:t> </a:t>
            </a:r>
            <a:r>
              <a:rPr lang="en-US" dirty="0" err="1"/>
              <a:t>akustik</a:t>
            </a:r>
            <a:endParaRPr lang="en-US" dirty="0"/>
          </a:p>
        </p:txBody>
      </p:sp>
      <p:sp>
        <p:nvSpPr>
          <p:cNvPr id="24582" name="Text Box 4"/>
          <p:cNvSpPr txBox="1">
            <a:spLocks noChangeArrowheads="1"/>
          </p:cNvSpPr>
          <p:nvPr/>
        </p:nvSpPr>
        <p:spPr bwMode="auto">
          <a:xfrm>
            <a:off x="1960563" y="4587876"/>
            <a:ext cx="2743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1294" tIns="45647" rIns="91294" bIns="45647">
            <a:spAutoFit/>
          </a:bodyPr>
          <a:lstStyle>
            <a:lvl1pPr defTabSz="912813" eaLnBrk="0" hangingPunct="0">
              <a:defRPr>
                <a:solidFill>
                  <a:schemeClr val="tx1"/>
                </a:solidFill>
                <a:latin typeface="Arial" panose="020B0604020202020204" pitchFamily="34" charset="0"/>
              </a:defRPr>
            </a:lvl1pPr>
            <a:lvl2pPr marL="742950" indent="-285750" defTabSz="912813" eaLnBrk="0" hangingPunct="0">
              <a:defRPr>
                <a:solidFill>
                  <a:schemeClr val="tx1"/>
                </a:solidFill>
                <a:latin typeface="Arial" panose="020B0604020202020204" pitchFamily="34" charset="0"/>
              </a:defRPr>
            </a:lvl2pPr>
            <a:lvl3pPr marL="1143000" indent="-228600" defTabSz="912813" eaLnBrk="0" hangingPunct="0">
              <a:defRPr>
                <a:solidFill>
                  <a:schemeClr val="tx1"/>
                </a:solidFill>
                <a:latin typeface="Arial" panose="020B0604020202020204" pitchFamily="34" charset="0"/>
              </a:defRPr>
            </a:lvl3pPr>
            <a:lvl4pPr marL="1600200" indent="-228600" defTabSz="912813" eaLnBrk="0" hangingPunct="0">
              <a:defRPr>
                <a:solidFill>
                  <a:schemeClr val="tx1"/>
                </a:solidFill>
                <a:latin typeface="Arial" panose="020B0604020202020204" pitchFamily="34" charset="0"/>
              </a:defRPr>
            </a:lvl4pPr>
            <a:lvl5pPr marL="2057400" indent="-228600" defTabSz="912813"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r>
              <a:rPr lang="en-US" altLang="id-ID" b="1">
                <a:latin typeface="Times New Roman" panose="02020603050405020304" pitchFamily="18" charset="0"/>
              </a:rPr>
              <a:t>Analog/Continuous Signal</a:t>
            </a:r>
          </a:p>
        </p:txBody>
      </p:sp>
      <p:grpSp>
        <p:nvGrpSpPr>
          <p:cNvPr id="24583" name="Group 5"/>
          <p:cNvGrpSpPr>
            <a:grpSpLocks/>
          </p:cNvGrpSpPr>
          <p:nvPr/>
        </p:nvGrpSpPr>
        <p:grpSpPr bwMode="auto">
          <a:xfrm>
            <a:off x="4970464" y="4259263"/>
            <a:ext cx="4783137" cy="469900"/>
            <a:chOff x="2359" y="1200"/>
            <a:chExt cx="3017" cy="297"/>
          </a:xfrm>
        </p:grpSpPr>
        <p:sp>
          <p:nvSpPr>
            <p:cNvPr id="24591" name="Freeform 6"/>
            <p:cNvSpPr>
              <a:spLocks/>
            </p:cNvSpPr>
            <p:nvPr/>
          </p:nvSpPr>
          <p:spPr bwMode="auto">
            <a:xfrm>
              <a:off x="2359" y="1296"/>
              <a:ext cx="1001" cy="192"/>
            </a:xfrm>
            <a:custGeom>
              <a:avLst/>
              <a:gdLst>
                <a:gd name="T0" fmla="*/ 0 w 626"/>
                <a:gd name="T1" fmla="*/ 1907 h 89"/>
                <a:gd name="T2" fmla="*/ 315 w 626"/>
                <a:gd name="T3" fmla="*/ 1907 h 89"/>
                <a:gd name="T4" fmla="*/ 1100 w 626"/>
                <a:gd name="T5" fmla="*/ 1042 h 89"/>
                <a:gd name="T6" fmla="*/ 1780 w 626"/>
                <a:gd name="T7" fmla="*/ 0 h 89"/>
                <a:gd name="T8" fmla="*/ 2518 w 626"/>
                <a:gd name="T9" fmla="*/ 0 h 89"/>
                <a:gd name="T10" fmla="*/ 3091 w 626"/>
                <a:gd name="T11" fmla="*/ 1042 h 89"/>
                <a:gd name="T12" fmla="*/ 3667 w 626"/>
                <a:gd name="T13" fmla="*/ 1737 h 89"/>
                <a:gd name="T14" fmla="*/ 4084 w 626"/>
                <a:gd name="T15" fmla="*/ 1907 h 89"/>
                <a:gd name="T16" fmla="*/ 0 60000 65536"/>
                <a:gd name="T17" fmla="*/ 0 60000 65536"/>
                <a:gd name="T18" fmla="*/ 0 60000 65536"/>
                <a:gd name="T19" fmla="*/ 0 60000 65536"/>
                <a:gd name="T20" fmla="*/ 0 60000 65536"/>
                <a:gd name="T21" fmla="*/ 0 60000 65536"/>
                <a:gd name="T22" fmla="*/ 0 60000 65536"/>
                <a:gd name="T23" fmla="*/ 0 60000 65536"/>
                <a:gd name="T24" fmla="*/ 0 w 626"/>
                <a:gd name="T25" fmla="*/ 0 h 89"/>
                <a:gd name="T26" fmla="*/ 626 w 626"/>
                <a:gd name="T27" fmla="*/ 89 h 8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6" h="89">
                  <a:moveTo>
                    <a:pt x="0" y="88"/>
                  </a:moveTo>
                  <a:lnTo>
                    <a:pt x="48" y="88"/>
                  </a:lnTo>
                  <a:lnTo>
                    <a:pt x="168" y="48"/>
                  </a:lnTo>
                  <a:lnTo>
                    <a:pt x="272" y="0"/>
                  </a:lnTo>
                  <a:lnTo>
                    <a:pt x="385" y="0"/>
                  </a:lnTo>
                  <a:lnTo>
                    <a:pt x="473" y="48"/>
                  </a:lnTo>
                  <a:lnTo>
                    <a:pt x="561" y="80"/>
                  </a:lnTo>
                  <a:lnTo>
                    <a:pt x="625" y="88"/>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4592" name="Freeform 7"/>
            <p:cNvSpPr>
              <a:spLocks/>
            </p:cNvSpPr>
            <p:nvPr/>
          </p:nvSpPr>
          <p:spPr bwMode="auto">
            <a:xfrm>
              <a:off x="3360" y="1392"/>
              <a:ext cx="672" cy="105"/>
            </a:xfrm>
            <a:custGeom>
              <a:avLst/>
              <a:gdLst>
                <a:gd name="T0" fmla="*/ 0 w 626"/>
                <a:gd name="T1" fmla="*/ 645 h 57"/>
                <a:gd name="T2" fmla="*/ 64 w 626"/>
                <a:gd name="T3" fmla="*/ 645 h 57"/>
                <a:gd name="T4" fmla="*/ 246 w 626"/>
                <a:gd name="T5" fmla="*/ 181 h 57"/>
                <a:gd name="T6" fmla="*/ 382 w 626"/>
                <a:gd name="T7" fmla="*/ 0 h 57"/>
                <a:gd name="T8" fmla="*/ 511 w 626"/>
                <a:gd name="T9" fmla="*/ 0 h 57"/>
                <a:gd name="T10" fmla="*/ 639 w 626"/>
                <a:gd name="T11" fmla="*/ 181 h 57"/>
                <a:gd name="T12" fmla="*/ 765 w 626"/>
                <a:gd name="T13" fmla="*/ 645 h 57"/>
                <a:gd name="T14" fmla="*/ 830 w 626"/>
                <a:gd name="T15" fmla="*/ 645 h 57"/>
                <a:gd name="T16" fmla="*/ 0 60000 65536"/>
                <a:gd name="T17" fmla="*/ 0 60000 65536"/>
                <a:gd name="T18" fmla="*/ 0 60000 65536"/>
                <a:gd name="T19" fmla="*/ 0 60000 65536"/>
                <a:gd name="T20" fmla="*/ 0 60000 65536"/>
                <a:gd name="T21" fmla="*/ 0 60000 65536"/>
                <a:gd name="T22" fmla="*/ 0 60000 65536"/>
                <a:gd name="T23" fmla="*/ 0 60000 65536"/>
                <a:gd name="T24" fmla="*/ 0 w 626"/>
                <a:gd name="T25" fmla="*/ 0 h 57"/>
                <a:gd name="T26" fmla="*/ 626 w 626"/>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6" h="57">
                  <a:moveTo>
                    <a:pt x="0" y="56"/>
                  </a:moveTo>
                  <a:lnTo>
                    <a:pt x="48" y="56"/>
                  </a:lnTo>
                  <a:lnTo>
                    <a:pt x="184" y="16"/>
                  </a:lnTo>
                  <a:lnTo>
                    <a:pt x="288" y="0"/>
                  </a:lnTo>
                  <a:lnTo>
                    <a:pt x="385" y="0"/>
                  </a:lnTo>
                  <a:lnTo>
                    <a:pt x="481" y="16"/>
                  </a:lnTo>
                  <a:lnTo>
                    <a:pt x="577" y="56"/>
                  </a:lnTo>
                  <a:lnTo>
                    <a:pt x="625" y="56"/>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4593" name="Freeform 8"/>
            <p:cNvSpPr>
              <a:spLocks/>
            </p:cNvSpPr>
            <p:nvPr/>
          </p:nvSpPr>
          <p:spPr bwMode="auto">
            <a:xfrm>
              <a:off x="4032" y="1200"/>
              <a:ext cx="96" cy="288"/>
            </a:xfrm>
            <a:custGeom>
              <a:avLst/>
              <a:gdLst>
                <a:gd name="T0" fmla="*/ 0 w 626"/>
                <a:gd name="T1" fmla="*/ 36505 h 57"/>
                <a:gd name="T2" fmla="*/ 0 w 626"/>
                <a:gd name="T3" fmla="*/ 36505 h 57"/>
                <a:gd name="T4" fmla="*/ 0 w 626"/>
                <a:gd name="T5" fmla="*/ 10444 h 57"/>
                <a:gd name="T6" fmla="*/ 0 w 626"/>
                <a:gd name="T7" fmla="*/ 0 h 57"/>
                <a:gd name="T8" fmla="*/ 0 w 626"/>
                <a:gd name="T9" fmla="*/ 0 h 57"/>
                <a:gd name="T10" fmla="*/ 0 w 626"/>
                <a:gd name="T11" fmla="*/ 10444 h 57"/>
                <a:gd name="T12" fmla="*/ 0 w 626"/>
                <a:gd name="T13" fmla="*/ 36505 h 57"/>
                <a:gd name="T14" fmla="*/ 0 w 626"/>
                <a:gd name="T15" fmla="*/ 36505 h 57"/>
                <a:gd name="T16" fmla="*/ 0 60000 65536"/>
                <a:gd name="T17" fmla="*/ 0 60000 65536"/>
                <a:gd name="T18" fmla="*/ 0 60000 65536"/>
                <a:gd name="T19" fmla="*/ 0 60000 65536"/>
                <a:gd name="T20" fmla="*/ 0 60000 65536"/>
                <a:gd name="T21" fmla="*/ 0 60000 65536"/>
                <a:gd name="T22" fmla="*/ 0 60000 65536"/>
                <a:gd name="T23" fmla="*/ 0 60000 65536"/>
                <a:gd name="T24" fmla="*/ 0 w 626"/>
                <a:gd name="T25" fmla="*/ 0 h 57"/>
                <a:gd name="T26" fmla="*/ 626 w 626"/>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6" h="57">
                  <a:moveTo>
                    <a:pt x="0" y="56"/>
                  </a:moveTo>
                  <a:lnTo>
                    <a:pt x="48" y="56"/>
                  </a:lnTo>
                  <a:lnTo>
                    <a:pt x="184" y="16"/>
                  </a:lnTo>
                  <a:lnTo>
                    <a:pt x="288" y="0"/>
                  </a:lnTo>
                  <a:lnTo>
                    <a:pt x="385" y="0"/>
                  </a:lnTo>
                  <a:lnTo>
                    <a:pt x="481" y="16"/>
                  </a:lnTo>
                  <a:lnTo>
                    <a:pt x="577" y="56"/>
                  </a:lnTo>
                  <a:lnTo>
                    <a:pt x="625" y="56"/>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4594" name="Freeform 9"/>
            <p:cNvSpPr>
              <a:spLocks/>
            </p:cNvSpPr>
            <p:nvPr/>
          </p:nvSpPr>
          <p:spPr bwMode="auto">
            <a:xfrm>
              <a:off x="4128" y="1200"/>
              <a:ext cx="96" cy="288"/>
            </a:xfrm>
            <a:custGeom>
              <a:avLst/>
              <a:gdLst>
                <a:gd name="T0" fmla="*/ 0 w 626"/>
                <a:gd name="T1" fmla="*/ 36505 h 57"/>
                <a:gd name="T2" fmla="*/ 0 w 626"/>
                <a:gd name="T3" fmla="*/ 36505 h 57"/>
                <a:gd name="T4" fmla="*/ 0 w 626"/>
                <a:gd name="T5" fmla="*/ 10444 h 57"/>
                <a:gd name="T6" fmla="*/ 0 w 626"/>
                <a:gd name="T7" fmla="*/ 0 h 57"/>
                <a:gd name="T8" fmla="*/ 0 w 626"/>
                <a:gd name="T9" fmla="*/ 0 h 57"/>
                <a:gd name="T10" fmla="*/ 0 w 626"/>
                <a:gd name="T11" fmla="*/ 10444 h 57"/>
                <a:gd name="T12" fmla="*/ 0 w 626"/>
                <a:gd name="T13" fmla="*/ 36505 h 57"/>
                <a:gd name="T14" fmla="*/ 0 w 626"/>
                <a:gd name="T15" fmla="*/ 36505 h 57"/>
                <a:gd name="T16" fmla="*/ 0 60000 65536"/>
                <a:gd name="T17" fmla="*/ 0 60000 65536"/>
                <a:gd name="T18" fmla="*/ 0 60000 65536"/>
                <a:gd name="T19" fmla="*/ 0 60000 65536"/>
                <a:gd name="T20" fmla="*/ 0 60000 65536"/>
                <a:gd name="T21" fmla="*/ 0 60000 65536"/>
                <a:gd name="T22" fmla="*/ 0 60000 65536"/>
                <a:gd name="T23" fmla="*/ 0 60000 65536"/>
                <a:gd name="T24" fmla="*/ 0 w 626"/>
                <a:gd name="T25" fmla="*/ 0 h 57"/>
                <a:gd name="T26" fmla="*/ 626 w 626"/>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6" h="57">
                  <a:moveTo>
                    <a:pt x="0" y="56"/>
                  </a:moveTo>
                  <a:lnTo>
                    <a:pt x="48" y="56"/>
                  </a:lnTo>
                  <a:lnTo>
                    <a:pt x="184" y="16"/>
                  </a:lnTo>
                  <a:lnTo>
                    <a:pt x="288" y="0"/>
                  </a:lnTo>
                  <a:lnTo>
                    <a:pt x="385" y="0"/>
                  </a:lnTo>
                  <a:lnTo>
                    <a:pt x="481" y="16"/>
                  </a:lnTo>
                  <a:lnTo>
                    <a:pt x="577" y="56"/>
                  </a:lnTo>
                  <a:lnTo>
                    <a:pt x="625" y="56"/>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4595" name="Freeform 10"/>
            <p:cNvSpPr>
              <a:spLocks/>
            </p:cNvSpPr>
            <p:nvPr/>
          </p:nvSpPr>
          <p:spPr bwMode="auto">
            <a:xfrm>
              <a:off x="4224" y="1392"/>
              <a:ext cx="384" cy="96"/>
            </a:xfrm>
            <a:custGeom>
              <a:avLst/>
              <a:gdLst>
                <a:gd name="T0" fmla="*/ 0 w 626"/>
                <a:gd name="T1" fmla="*/ 448 h 57"/>
                <a:gd name="T2" fmla="*/ 7 w 626"/>
                <a:gd name="T3" fmla="*/ 448 h 57"/>
                <a:gd name="T4" fmla="*/ 26 w 626"/>
                <a:gd name="T5" fmla="*/ 128 h 57"/>
                <a:gd name="T6" fmla="*/ 41 w 626"/>
                <a:gd name="T7" fmla="*/ 0 h 57"/>
                <a:gd name="T8" fmla="*/ 55 w 626"/>
                <a:gd name="T9" fmla="*/ 0 h 57"/>
                <a:gd name="T10" fmla="*/ 68 w 626"/>
                <a:gd name="T11" fmla="*/ 128 h 57"/>
                <a:gd name="T12" fmla="*/ 82 w 626"/>
                <a:gd name="T13" fmla="*/ 448 h 57"/>
                <a:gd name="T14" fmla="*/ 88 w 626"/>
                <a:gd name="T15" fmla="*/ 448 h 57"/>
                <a:gd name="T16" fmla="*/ 0 60000 65536"/>
                <a:gd name="T17" fmla="*/ 0 60000 65536"/>
                <a:gd name="T18" fmla="*/ 0 60000 65536"/>
                <a:gd name="T19" fmla="*/ 0 60000 65536"/>
                <a:gd name="T20" fmla="*/ 0 60000 65536"/>
                <a:gd name="T21" fmla="*/ 0 60000 65536"/>
                <a:gd name="T22" fmla="*/ 0 60000 65536"/>
                <a:gd name="T23" fmla="*/ 0 60000 65536"/>
                <a:gd name="T24" fmla="*/ 0 w 626"/>
                <a:gd name="T25" fmla="*/ 0 h 57"/>
                <a:gd name="T26" fmla="*/ 626 w 626"/>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6" h="57">
                  <a:moveTo>
                    <a:pt x="0" y="56"/>
                  </a:moveTo>
                  <a:lnTo>
                    <a:pt x="48" y="56"/>
                  </a:lnTo>
                  <a:lnTo>
                    <a:pt x="184" y="16"/>
                  </a:lnTo>
                  <a:lnTo>
                    <a:pt x="288" y="0"/>
                  </a:lnTo>
                  <a:lnTo>
                    <a:pt x="385" y="0"/>
                  </a:lnTo>
                  <a:lnTo>
                    <a:pt x="481" y="16"/>
                  </a:lnTo>
                  <a:lnTo>
                    <a:pt x="577" y="56"/>
                  </a:lnTo>
                  <a:lnTo>
                    <a:pt x="625" y="56"/>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4596" name="Freeform 11"/>
            <p:cNvSpPr>
              <a:spLocks/>
            </p:cNvSpPr>
            <p:nvPr/>
          </p:nvSpPr>
          <p:spPr bwMode="auto">
            <a:xfrm>
              <a:off x="4608" y="1296"/>
              <a:ext cx="240" cy="192"/>
            </a:xfrm>
            <a:custGeom>
              <a:avLst/>
              <a:gdLst>
                <a:gd name="T0" fmla="*/ 0 w 626"/>
                <a:gd name="T1" fmla="*/ 7229 h 57"/>
                <a:gd name="T2" fmla="*/ 1 w 626"/>
                <a:gd name="T3" fmla="*/ 7229 h 57"/>
                <a:gd name="T4" fmla="*/ 4 w 626"/>
                <a:gd name="T5" fmla="*/ 2065 h 57"/>
                <a:gd name="T6" fmla="*/ 6 w 626"/>
                <a:gd name="T7" fmla="*/ 0 h 57"/>
                <a:gd name="T8" fmla="*/ 8 w 626"/>
                <a:gd name="T9" fmla="*/ 0 h 57"/>
                <a:gd name="T10" fmla="*/ 10 w 626"/>
                <a:gd name="T11" fmla="*/ 2065 h 57"/>
                <a:gd name="T12" fmla="*/ 13 w 626"/>
                <a:gd name="T13" fmla="*/ 7229 h 57"/>
                <a:gd name="T14" fmla="*/ 13 w 626"/>
                <a:gd name="T15" fmla="*/ 7229 h 57"/>
                <a:gd name="T16" fmla="*/ 0 60000 65536"/>
                <a:gd name="T17" fmla="*/ 0 60000 65536"/>
                <a:gd name="T18" fmla="*/ 0 60000 65536"/>
                <a:gd name="T19" fmla="*/ 0 60000 65536"/>
                <a:gd name="T20" fmla="*/ 0 60000 65536"/>
                <a:gd name="T21" fmla="*/ 0 60000 65536"/>
                <a:gd name="T22" fmla="*/ 0 60000 65536"/>
                <a:gd name="T23" fmla="*/ 0 60000 65536"/>
                <a:gd name="T24" fmla="*/ 0 w 626"/>
                <a:gd name="T25" fmla="*/ 0 h 57"/>
                <a:gd name="T26" fmla="*/ 626 w 626"/>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6" h="57">
                  <a:moveTo>
                    <a:pt x="0" y="56"/>
                  </a:moveTo>
                  <a:lnTo>
                    <a:pt x="48" y="56"/>
                  </a:lnTo>
                  <a:lnTo>
                    <a:pt x="184" y="16"/>
                  </a:lnTo>
                  <a:lnTo>
                    <a:pt x="288" y="0"/>
                  </a:lnTo>
                  <a:lnTo>
                    <a:pt x="385" y="0"/>
                  </a:lnTo>
                  <a:lnTo>
                    <a:pt x="481" y="16"/>
                  </a:lnTo>
                  <a:lnTo>
                    <a:pt x="577" y="56"/>
                  </a:lnTo>
                  <a:lnTo>
                    <a:pt x="625" y="56"/>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4597" name="Freeform 12"/>
            <p:cNvSpPr>
              <a:spLocks/>
            </p:cNvSpPr>
            <p:nvPr/>
          </p:nvSpPr>
          <p:spPr bwMode="auto">
            <a:xfrm>
              <a:off x="4848" y="1200"/>
              <a:ext cx="528" cy="288"/>
            </a:xfrm>
            <a:custGeom>
              <a:avLst/>
              <a:gdLst>
                <a:gd name="T0" fmla="*/ 0 w 626"/>
                <a:gd name="T1" fmla="*/ 36505 h 57"/>
                <a:gd name="T2" fmla="*/ 24 w 626"/>
                <a:gd name="T3" fmla="*/ 36505 h 57"/>
                <a:gd name="T4" fmla="*/ 93 w 626"/>
                <a:gd name="T5" fmla="*/ 10444 h 57"/>
                <a:gd name="T6" fmla="*/ 146 w 626"/>
                <a:gd name="T7" fmla="*/ 0 h 57"/>
                <a:gd name="T8" fmla="*/ 195 w 626"/>
                <a:gd name="T9" fmla="*/ 0 h 57"/>
                <a:gd name="T10" fmla="*/ 243 w 626"/>
                <a:gd name="T11" fmla="*/ 10444 h 57"/>
                <a:gd name="T12" fmla="*/ 293 w 626"/>
                <a:gd name="T13" fmla="*/ 36505 h 57"/>
                <a:gd name="T14" fmla="*/ 315 w 626"/>
                <a:gd name="T15" fmla="*/ 36505 h 57"/>
                <a:gd name="T16" fmla="*/ 0 60000 65536"/>
                <a:gd name="T17" fmla="*/ 0 60000 65536"/>
                <a:gd name="T18" fmla="*/ 0 60000 65536"/>
                <a:gd name="T19" fmla="*/ 0 60000 65536"/>
                <a:gd name="T20" fmla="*/ 0 60000 65536"/>
                <a:gd name="T21" fmla="*/ 0 60000 65536"/>
                <a:gd name="T22" fmla="*/ 0 60000 65536"/>
                <a:gd name="T23" fmla="*/ 0 60000 65536"/>
                <a:gd name="T24" fmla="*/ 0 w 626"/>
                <a:gd name="T25" fmla="*/ 0 h 57"/>
                <a:gd name="T26" fmla="*/ 626 w 626"/>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6" h="57">
                  <a:moveTo>
                    <a:pt x="0" y="56"/>
                  </a:moveTo>
                  <a:lnTo>
                    <a:pt x="48" y="56"/>
                  </a:lnTo>
                  <a:lnTo>
                    <a:pt x="184" y="16"/>
                  </a:lnTo>
                  <a:lnTo>
                    <a:pt x="288" y="0"/>
                  </a:lnTo>
                  <a:lnTo>
                    <a:pt x="385" y="0"/>
                  </a:lnTo>
                  <a:lnTo>
                    <a:pt x="481" y="16"/>
                  </a:lnTo>
                  <a:lnTo>
                    <a:pt x="577" y="56"/>
                  </a:lnTo>
                  <a:lnTo>
                    <a:pt x="625" y="56"/>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24584" name="Text Box 13"/>
          <p:cNvSpPr txBox="1">
            <a:spLocks noChangeArrowheads="1"/>
          </p:cNvSpPr>
          <p:nvPr/>
        </p:nvSpPr>
        <p:spPr bwMode="auto">
          <a:xfrm>
            <a:off x="2036763" y="5272088"/>
            <a:ext cx="2374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1294" tIns="45647" rIns="91294" bIns="45647">
            <a:spAutoFit/>
          </a:bodyPr>
          <a:lstStyle>
            <a:lvl1pPr defTabSz="912813" eaLnBrk="0" hangingPunct="0">
              <a:defRPr>
                <a:solidFill>
                  <a:schemeClr val="tx1"/>
                </a:solidFill>
                <a:latin typeface="Arial" panose="020B0604020202020204" pitchFamily="34" charset="0"/>
              </a:defRPr>
            </a:lvl1pPr>
            <a:lvl2pPr marL="742950" indent="-285750" defTabSz="912813" eaLnBrk="0" hangingPunct="0">
              <a:defRPr>
                <a:solidFill>
                  <a:schemeClr val="tx1"/>
                </a:solidFill>
                <a:latin typeface="Arial" panose="020B0604020202020204" pitchFamily="34" charset="0"/>
              </a:defRPr>
            </a:lvl2pPr>
            <a:lvl3pPr marL="1143000" indent="-228600" defTabSz="912813" eaLnBrk="0" hangingPunct="0">
              <a:defRPr>
                <a:solidFill>
                  <a:schemeClr val="tx1"/>
                </a:solidFill>
                <a:latin typeface="Arial" panose="020B0604020202020204" pitchFamily="34" charset="0"/>
              </a:defRPr>
            </a:lvl3pPr>
            <a:lvl4pPr marL="1600200" indent="-228600" defTabSz="912813" eaLnBrk="0" hangingPunct="0">
              <a:defRPr>
                <a:solidFill>
                  <a:schemeClr val="tx1"/>
                </a:solidFill>
                <a:latin typeface="Arial" panose="020B0604020202020204" pitchFamily="34" charset="0"/>
              </a:defRPr>
            </a:lvl4pPr>
            <a:lvl5pPr marL="2057400" indent="-228600" defTabSz="912813"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r>
              <a:rPr lang="en-US" altLang="id-ID" b="1">
                <a:latin typeface="Times New Roman" panose="02020603050405020304" pitchFamily="18" charset="0"/>
              </a:rPr>
              <a:t>Digital/Discrete Signal</a:t>
            </a:r>
          </a:p>
        </p:txBody>
      </p:sp>
      <p:grpSp>
        <p:nvGrpSpPr>
          <p:cNvPr id="24585" name="Group 14"/>
          <p:cNvGrpSpPr>
            <a:grpSpLocks/>
          </p:cNvGrpSpPr>
          <p:nvPr/>
        </p:nvGrpSpPr>
        <p:grpSpPr bwMode="auto">
          <a:xfrm>
            <a:off x="5264150" y="5343525"/>
            <a:ext cx="4870450" cy="228600"/>
            <a:chOff x="2122" y="2016"/>
            <a:chExt cx="3072" cy="145"/>
          </a:xfrm>
        </p:grpSpPr>
        <p:sp>
          <p:nvSpPr>
            <p:cNvPr id="24586" name="Freeform 15"/>
            <p:cNvSpPr>
              <a:spLocks/>
            </p:cNvSpPr>
            <p:nvPr/>
          </p:nvSpPr>
          <p:spPr bwMode="auto">
            <a:xfrm>
              <a:off x="2122" y="2016"/>
              <a:ext cx="626" cy="145"/>
            </a:xfrm>
            <a:custGeom>
              <a:avLst/>
              <a:gdLst>
                <a:gd name="T0" fmla="*/ 0 w 626"/>
                <a:gd name="T1" fmla="*/ 144 h 145"/>
                <a:gd name="T2" fmla="*/ 192 w 626"/>
                <a:gd name="T3" fmla="*/ 144 h 145"/>
                <a:gd name="T4" fmla="*/ 192 w 626"/>
                <a:gd name="T5" fmla="*/ 0 h 145"/>
                <a:gd name="T6" fmla="*/ 433 w 626"/>
                <a:gd name="T7" fmla="*/ 0 h 145"/>
                <a:gd name="T8" fmla="*/ 433 w 626"/>
                <a:gd name="T9" fmla="*/ 144 h 145"/>
                <a:gd name="T10" fmla="*/ 625 w 626"/>
                <a:gd name="T11" fmla="*/ 144 h 145"/>
                <a:gd name="T12" fmla="*/ 0 60000 65536"/>
                <a:gd name="T13" fmla="*/ 0 60000 65536"/>
                <a:gd name="T14" fmla="*/ 0 60000 65536"/>
                <a:gd name="T15" fmla="*/ 0 60000 65536"/>
                <a:gd name="T16" fmla="*/ 0 60000 65536"/>
                <a:gd name="T17" fmla="*/ 0 60000 65536"/>
                <a:gd name="T18" fmla="*/ 0 w 626"/>
                <a:gd name="T19" fmla="*/ 0 h 145"/>
                <a:gd name="T20" fmla="*/ 626 w 626"/>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626" h="145">
                  <a:moveTo>
                    <a:pt x="0" y="144"/>
                  </a:moveTo>
                  <a:lnTo>
                    <a:pt x="192" y="144"/>
                  </a:lnTo>
                  <a:lnTo>
                    <a:pt x="192" y="0"/>
                  </a:lnTo>
                  <a:lnTo>
                    <a:pt x="433" y="0"/>
                  </a:lnTo>
                  <a:lnTo>
                    <a:pt x="433" y="144"/>
                  </a:lnTo>
                  <a:lnTo>
                    <a:pt x="625" y="144"/>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4587" name="Freeform 16"/>
            <p:cNvSpPr>
              <a:spLocks/>
            </p:cNvSpPr>
            <p:nvPr/>
          </p:nvSpPr>
          <p:spPr bwMode="auto">
            <a:xfrm>
              <a:off x="2602" y="2016"/>
              <a:ext cx="626" cy="145"/>
            </a:xfrm>
            <a:custGeom>
              <a:avLst/>
              <a:gdLst>
                <a:gd name="T0" fmla="*/ 0 w 626"/>
                <a:gd name="T1" fmla="*/ 144 h 145"/>
                <a:gd name="T2" fmla="*/ 192 w 626"/>
                <a:gd name="T3" fmla="*/ 144 h 145"/>
                <a:gd name="T4" fmla="*/ 192 w 626"/>
                <a:gd name="T5" fmla="*/ 0 h 145"/>
                <a:gd name="T6" fmla="*/ 433 w 626"/>
                <a:gd name="T7" fmla="*/ 0 h 145"/>
                <a:gd name="T8" fmla="*/ 433 w 626"/>
                <a:gd name="T9" fmla="*/ 144 h 145"/>
                <a:gd name="T10" fmla="*/ 625 w 626"/>
                <a:gd name="T11" fmla="*/ 144 h 145"/>
                <a:gd name="T12" fmla="*/ 0 60000 65536"/>
                <a:gd name="T13" fmla="*/ 0 60000 65536"/>
                <a:gd name="T14" fmla="*/ 0 60000 65536"/>
                <a:gd name="T15" fmla="*/ 0 60000 65536"/>
                <a:gd name="T16" fmla="*/ 0 60000 65536"/>
                <a:gd name="T17" fmla="*/ 0 60000 65536"/>
                <a:gd name="T18" fmla="*/ 0 w 626"/>
                <a:gd name="T19" fmla="*/ 0 h 145"/>
                <a:gd name="T20" fmla="*/ 626 w 626"/>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626" h="145">
                  <a:moveTo>
                    <a:pt x="0" y="144"/>
                  </a:moveTo>
                  <a:lnTo>
                    <a:pt x="192" y="144"/>
                  </a:lnTo>
                  <a:lnTo>
                    <a:pt x="192" y="0"/>
                  </a:lnTo>
                  <a:lnTo>
                    <a:pt x="433" y="0"/>
                  </a:lnTo>
                  <a:lnTo>
                    <a:pt x="433" y="144"/>
                  </a:lnTo>
                  <a:lnTo>
                    <a:pt x="625" y="144"/>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4588" name="Freeform 17"/>
            <p:cNvSpPr>
              <a:spLocks/>
            </p:cNvSpPr>
            <p:nvPr/>
          </p:nvSpPr>
          <p:spPr bwMode="auto">
            <a:xfrm>
              <a:off x="3082" y="2017"/>
              <a:ext cx="914" cy="144"/>
            </a:xfrm>
            <a:custGeom>
              <a:avLst/>
              <a:gdLst>
                <a:gd name="T0" fmla="*/ 0 w 626"/>
                <a:gd name="T1" fmla="*/ 140 h 145"/>
                <a:gd name="T2" fmla="*/ 872 w 626"/>
                <a:gd name="T3" fmla="*/ 140 h 145"/>
                <a:gd name="T4" fmla="*/ 872 w 626"/>
                <a:gd name="T5" fmla="*/ 0 h 145"/>
                <a:gd name="T6" fmla="*/ 1968 w 626"/>
                <a:gd name="T7" fmla="*/ 0 h 145"/>
                <a:gd name="T8" fmla="*/ 1968 w 626"/>
                <a:gd name="T9" fmla="*/ 140 h 145"/>
                <a:gd name="T10" fmla="*/ 2841 w 626"/>
                <a:gd name="T11" fmla="*/ 140 h 145"/>
                <a:gd name="T12" fmla="*/ 0 60000 65536"/>
                <a:gd name="T13" fmla="*/ 0 60000 65536"/>
                <a:gd name="T14" fmla="*/ 0 60000 65536"/>
                <a:gd name="T15" fmla="*/ 0 60000 65536"/>
                <a:gd name="T16" fmla="*/ 0 60000 65536"/>
                <a:gd name="T17" fmla="*/ 0 60000 65536"/>
                <a:gd name="T18" fmla="*/ 0 w 626"/>
                <a:gd name="T19" fmla="*/ 0 h 145"/>
                <a:gd name="T20" fmla="*/ 626 w 626"/>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626" h="145">
                  <a:moveTo>
                    <a:pt x="0" y="144"/>
                  </a:moveTo>
                  <a:lnTo>
                    <a:pt x="192" y="144"/>
                  </a:lnTo>
                  <a:lnTo>
                    <a:pt x="192" y="0"/>
                  </a:lnTo>
                  <a:lnTo>
                    <a:pt x="433" y="0"/>
                  </a:lnTo>
                  <a:lnTo>
                    <a:pt x="433" y="144"/>
                  </a:lnTo>
                  <a:lnTo>
                    <a:pt x="625" y="144"/>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4589" name="Freeform 18"/>
            <p:cNvSpPr>
              <a:spLocks/>
            </p:cNvSpPr>
            <p:nvPr/>
          </p:nvSpPr>
          <p:spPr bwMode="auto">
            <a:xfrm>
              <a:off x="3898" y="2017"/>
              <a:ext cx="528" cy="144"/>
            </a:xfrm>
            <a:custGeom>
              <a:avLst/>
              <a:gdLst>
                <a:gd name="T0" fmla="*/ 0 w 626"/>
                <a:gd name="T1" fmla="*/ 140 h 145"/>
                <a:gd name="T2" fmla="*/ 98 w 626"/>
                <a:gd name="T3" fmla="*/ 140 h 145"/>
                <a:gd name="T4" fmla="*/ 98 w 626"/>
                <a:gd name="T5" fmla="*/ 0 h 145"/>
                <a:gd name="T6" fmla="*/ 219 w 626"/>
                <a:gd name="T7" fmla="*/ 0 h 145"/>
                <a:gd name="T8" fmla="*/ 219 w 626"/>
                <a:gd name="T9" fmla="*/ 140 h 145"/>
                <a:gd name="T10" fmla="*/ 315 w 626"/>
                <a:gd name="T11" fmla="*/ 140 h 145"/>
                <a:gd name="T12" fmla="*/ 0 60000 65536"/>
                <a:gd name="T13" fmla="*/ 0 60000 65536"/>
                <a:gd name="T14" fmla="*/ 0 60000 65536"/>
                <a:gd name="T15" fmla="*/ 0 60000 65536"/>
                <a:gd name="T16" fmla="*/ 0 60000 65536"/>
                <a:gd name="T17" fmla="*/ 0 60000 65536"/>
                <a:gd name="T18" fmla="*/ 0 w 626"/>
                <a:gd name="T19" fmla="*/ 0 h 145"/>
                <a:gd name="T20" fmla="*/ 626 w 626"/>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626" h="145">
                  <a:moveTo>
                    <a:pt x="0" y="144"/>
                  </a:moveTo>
                  <a:lnTo>
                    <a:pt x="192" y="144"/>
                  </a:lnTo>
                  <a:lnTo>
                    <a:pt x="192" y="0"/>
                  </a:lnTo>
                  <a:lnTo>
                    <a:pt x="433" y="0"/>
                  </a:lnTo>
                  <a:lnTo>
                    <a:pt x="433" y="144"/>
                  </a:lnTo>
                  <a:lnTo>
                    <a:pt x="625" y="144"/>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4590" name="Freeform 19"/>
            <p:cNvSpPr>
              <a:spLocks/>
            </p:cNvSpPr>
            <p:nvPr/>
          </p:nvSpPr>
          <p:spPr bwMode="auto">
            <a:xfrm>
              <a:off x="4426" y="2017"/>
              <a:ext cx="768" cy="144"/>
            </a:xfrm>
            <a:custGeom>
              <a:avLst/>
              <a:gdLst>
                <a:gd name="T0" fmla="*/ 0 w 626"/>
                <a:gd name="T1" fmla="*/ 140 h 145"/>
                <a:gd name="T2" fmla="*/ 437 w 626"/>
                <a:gd name="T3" fmla="*/ 140 h 145"/>
                <a:gd name="T4" fmla="*/ 437 w 626"/>
                <a:gd name="T5" fmla="*/ 0 h 145"/>
                <a:gd name="T6" fmla="*/ 980 w 626"/>
                <a:gd name="T7" fmla="*/ 0 h 145"/>
                <a:gd name="T8" fmla="*/ 980 w 626"/>
                <a:gd name="T9" fmla="*/ 140 h 145"/>
                <a:gd name="T10" fmla="*/ 1416 w 626"/>
                <a:gd name="T11" fmla="*/ 140 h 145"/>
                <a:gd name="T12" fmla="*/ 0 60000 65536"/>
                <a:gd name="T13" fmla="*/ 0 60000 65536"/>
                <a:gd name="T14" fmla="*/ 0 60000 65536"/>
                <a:gd name="T15" fmla="*/ 0 60000 65536"/>
                <a:gd name="T16" fmla="*/ 0 60000 65536"/>
                <a:gd name="T17" fmla="*/ 0 60000 65536"/>
                <a:gd name="T18" fmla="*/ 0 w 626"/>
                <a:gd name="T19" fmla="*/ 0 h 145"/>
                <a:gd name="T20" fmla="*/ 626 w 626"/>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626" h="145">
                  <a:moveTo>
                    <a:pt x="0" y="144"/>
                  </a:moveTo>
                  <a:lnTo>
                    <a:pt x="192" y="144"/>
                  </a:lnTo>
                  <a:lnTo>
                    <a:pt x="192" y="0"/>
                  </a:lnTo>
                  <a:lnTo>
                    <a:pt x="433" y="0"/>
                  </a:lnTo>
                  <a:lnTo>
                    <a:pt x="433" y="144"/>
                  </a:lnTo>
                  <a:lnTo>
                    <a:pt x="625" y="144"/>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Tree>
    <p:extLst>
      <p:ext uri="{BB962C8B-B14F-4D97-AF65-F5344CB8AC3E}">
        <p14:creationId xmlns:p14="http://schemas.microsoft.com/office/powerpoint/2010/main" val="7584950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4"/>
          <p:cNvSpPr>
            <a:spLocks noGrp="1"/>
          </p:cNvSpPr>
          <p:nvPr>
            <p:ph type="ftr" sz="quarter" idx="11"/>
          </p:nvPr>
        </p:nvSpPr>
        <p:spPr/>
        <p:txBody>
          <a:bodyPr/>
          <a:lstStyle/>
          <a:p>
            <a:pPr>
              <a:defRPr/>
            </a:pPr>
            <a:r>
              <a:rPr lang="en-GB"/>
              <a:t>Jaringan Telekomunikasi</a:t>
            </a:r>
          </a:p>
        </p:txBody>
      </p:sp>
      <p:sp>
        <p:nvSpPr>
          <p:cNvPr id="3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FAA4C96-FE0E-4BB1-A1C9-CDD00B8078EA}" type="slidenum">
              <a:rPr lang="en-GB" altLang="id-ID"/>
              <a:pPr eaLnBrk="1" hangingPunct="1"/>
              <a:t>23</a:t>
            </a:fld>
            <a:endParaRPr lang="en-GB" altLang="id-ID"/>
          </a:p>
        </p:txBody>
      </p:sp>
      <p:sp>
        <p:nvSpPr>
          <p:cNvPr id="238594" name="Rectangle 2"/>
          <p:cNvSpPr>
            <a:spLocks noGrp="1" noRot="1" noChangeArrowheads="1"/>
          </p:cNvSpPr>
          <p:nvPr>
            <p:ph type="title"/>
          </p:nvPr>
        </p:nvSpPr>
        <p:spPr>
          <a:xfrm>
            <a:off x="1611404" y="596601"/>
            <a:ext cx="8385175" cy="1004887"/>
          </a:xfrm>
        </p:spPr>
        <p:txBody>
          <a:bodyPr/>
          <a:lstStyle/>
          <a:p>
            <a:pPr defTabSz="915988">
              <a:defRPr/>
            </a:pPr>
            <a:r>
              <a:rPr lang="en-US" dirty="0" smtClean="0"/>
              <a:t>Telephony Milestones</a:t>
            </a:r>
          </a:p>
        </p:txBody>
      </p:sp>
      <p:sp>
        <p:nvSpPr>
          <p:cNvPr id="238595" name="Rectangle 3"/>
          <p:cNvSpPr>
            <a:spLocks noGrp="1" noRot="1" noChangeArrowheads="1"/>
          </p:cNvSpPr>
          <p:nvPr>
            <p:ph type="body" idx="1"/>
          </p:nvPr>
        </p:nvSpPr>
        <p:spPr>
          <a:xfrm>
            <a:off x="1752600" y="1368426"/>
            <a:ext cx="8674100" cy="2054225"/>
          </a:xfrm>
        </p:spPr>
        <p:txBody>
          <a:bodyPr/>
          <a:lstStyle/>
          <a:p>
            <a:pPr defTabSz="915988">
              <a:defRPr/>
            </a:pPr>
            <a:r>
              <a:rPr lang="en-US" sz="2000" dirty="0"/>
              <a:t>1876:  Alexander Bell </a:t>
            </a:r>
            <a:r>
              <a:rPr lang="en-US" sz="2000" dirty="0" err="1"/>
              <a:t>menemukan</a:t>
            </a:r>
            <a:r>
              <a:rPr lang="en-US" sz="2000" dirty="0"/>
              <a:t> </a:t>
            </a:r>
            <a:r>
              <a:rPr lang="en-US" sz="2000" dirty="0" err="1"/>
              <a:t>telepon</a:t>
            </a:r>
            <a:endParaRPr lang="en-US" sz="2000" dirty="0"/>
          </a:p>
          <a:p>
            <a:pPr defTabSz="915988">
              <a:defRPr/>
            </a:pPr>
            <a:r>
              <a:rPr lang="en-US" sz="2000" dirty="0"/>
              <a:t>1878:  Public switches </a:t>
            </a:r>
            <a:r>
              <a:rPr lang="id-ID" sz="2000" dirty="0"/>
              <a:t>dipasang</a:t>
            </a:r>
            <a:r>
              <a:rPr lang="en-US" sz="2000" dirty="0"/>
              <a:t> di New Haven </a:t>
            </a:r>
            <a:r>
              <a:rPr lang="en-US" sz="2000" dirty="0" err="1"/>
              <a:t>dan</a:t>
            </a:r>
            <a:r>
              <a:rPr lang="en-US" sz="2000" dirty="0"/>
              <a:t> San Francisco, public switched telephone network (PSTN) </a:t>
            </a:r>
            <a:r>
              <a:rPr lang="en-US" sz="2000" dirty="0" err="1"/>
              <a:t>telah</a:t>
            </a:r>
            <a:r>
              <a:rPr lang="en-US" sz="2000" dirty="0"/>
              <a:t> </a:t>
            </a:r>
            <a:r>
              <a:rPr lang="en-US" sz="2000" dirty="0" err="1"/>
              <a:t>lahir</a:t>
            </a:r>
            <a:endParaRPr lang="en-US" sz="2000" dirty="0"/>
          </a:p>
          <a:p>
            <a:pPr marL="744538" lvl="1" indent="-287338" defTabSz="915988">
              <a:defRPr/>
            </a:pPr>
            <a:r>
              <a:rPr lang="en-US" sz="2200" dirty="0"/>
              <a:t>Orang </a:t>
            </a:r>
            <a:r>
              <a:rPr lang="en-US" sz="2200" dirty="0" err="1"/>
              <a:t>dapat</a:t>
            </a:r>
            <a:r>
              <a:rPr lang="en-US" sz="2200" dirty="0"/>
              <a:t> </a:t>
            </a:r>
            <a:r>
              <a:rPr lang="en-US" sz="2200" dirty="0" err="1"/>
              <a:t>berbicara</a:t>
            </a:r>
            <a:r>
              <a:rPr lang="en-US" sz="2200" dirty="0"/>
              <a:t> </a:t>
            </a:r>
            <a:r>
              <a:rPr lang="en-US" sz="2200" dirty="0" err="1"/>
              <a:t>tanpa</a:t>
            </a:r>
            <a:r>
              <a:rPr lang="en-US" sz="2200" dirty="0"/>
              <a:t> </a:t>
            </a:r>
            <a:r>
              <a:rPr lang="en-US" sz="2200" dirty="0" err="1"/>
              <a:t>melalui</a:t>
            </a:r>
            <a:r>
              <a:rPr lang="en-US" sz="2200" dirty="0"/>
              <a:t> </a:t>
            </a:r>
            <a:r>
              <a:rPr lang="en-US" sz="2200" dirty="0" err="1"/>
              <a:t>kabel</a:t>
            </a:r>
            <a:r>
              <a:rPr lang="en-US" sz="2200" dirty="0"/>
              <a:t> yang </a:t>
            </a:r>
            <a:r>
              <a:rPr lang="en-US" sz="2200" dirty="0" err="1"/>
              <a:t>sama</a:t>
            </a:r>
            <a:endParaRPr lang="en-US" sz="2200" dirty="0"/>
          </a:p>
        </p:txBody>
      </p:sp>
      <p:sp>
        <p:nvSpPr>
          <p:cNvPr id="238596" name="phone3"/>
          <p:cNvSpPr>
            <a:spLocks noEditPoints="1" noChangeArrowheads="1"/>
          </p:cNvSpPr>
          <p:nvPr/>
        </p:nvSpPr>
        <p:spPr bwMode="auto">
          <a:xfrm>
            <a:off x="4414838" y="4265613"/>
            <a:ext cx="457200" cy="455612"/>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00 w 21600"/>
              <a:gd name="T25" fmla="*/ 23516 h 21600"/>
              <a:gd name="T26" fmla="*/ 21400 w 21600"/>
              <a:gd name="T27" fmla="*/ 4048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0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nvGrpSpPr>
          <p:cNvPr id="2" name="Group 5"/>
          <p:cNvGrpSpPr>
            <a:grpSpLocks/>
          </p:cNvGrpSpPr>
          <p:nvPr/>
        </p:nvGrpSpPr>
        <p:grpSpPr bwMode="auto">
          <a:xfrm>
            <a:off x="2057401" y="3505200"/>
            <a:ext cx="2130425" cy="2205038"/>
            <a:chOff x="336" y="2304"/>
            <a:chExt cx="1344" cy="1392"/>
          </a:xfrm>
        </p:grpSpPr>
        <p:sp>
          <p:nvSpPr>
            <p:cNvPr id="25626" name="phone3"/>
            <p:cNvSpPr>
              <a:spLocks noEditPoints="1" noChangeArrowheads="1"/>
            </p:cNvSpPr>
            <p:nvPr/>
          </p:nvSpPr>
          <p:spPr bwMode="auto">
            <a:xfrm>
              <a:off x="336" y="2832"/>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0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5627" name="phone3"/>
            <p:cNvSpPr>
              <a:spLocks noEditPoints="1" noChangeArrowheads="1"/>
            </p:cNvSpPr>
            <p:nvPr/>
          </p:nvSpPr>
          <p:spPr bwMode="auto">
            <a:xfrm>
              <a:off x="672" y="3408"/>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0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5628" name="phone3"/>
            <p:cNvSpPr>
              <a:spLocks noEditPoints="1" noChangeArrowheads="1"/>
            </p:cNvSpPr>
            <p:nvPr/>
          </p:nvSpPr>
          <p:spPr bwMode="auto">
            <a:xfrm>
              <a:off x="1056" y="2304"/>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0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5629" name="phone3"/>
            <p:cNvSpPr>
              <a:spLocks noEditPoints="1" noChangeArrowheads="1"/>
            </p:cNvSpPr>
            <p:nvPr/>
          </p:nvSpPr>
          <p:spPr bwMode="auto">
            <a:xfrm>
              <a:off x="1392" y="3408"/>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0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5630" name="Line 10"/>
            <p:cNvSpPr>
              <a:spLocks noChangeShapeType="1"/>
            </p:cNvSpPr>
            <p:nvPr/>
          </p:nvSpPr>
          <p:spPr bwMode="auto">
            <a:xfrm flipV="1">
              <a:off x="576" y="2496"/>
              <a:ext cx="480"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5631" name="Line 11"/>
            <p:cNvSpPr>
              <a:spLocks noChangeShapeType="1"/>
            </p:cNvSpPr>
            <p:nvPr/>
          </p:nvSpPr>
          <p:spPr bwMode="auto">
            <a:xfrm flipV="1">
              <a:off x="768" y="2592"/>
              <a:ext cx="384" cy="8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5632" name="Line 12"/>
            <p:cNvSpPr>
              <a:spLocks noChangeShapeType="1"/>
            </p:cNvSpPr>
            <p:nvPr/>
          </p:nvSpPr>
          <p:spPr bwMode="auto">
            <a:xfrm flipH="1" flipV="1">
              <a:off x="1200" y="2592"/>
              <a:ext cx="288" cy="8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5633" name="Line 13"/>
            <p:cNvSpPr>
              <a:spLocks noChangeShapeType="1"/>
            </p:cNvSpPr>
            <p:nvPr/>
          </p:nvSpPr>
          <p:spPr bwMode="auto">
            <a:xfrm>
              <a:off x="624" y="3024"/>
              <a:ext cx="768"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5634" name="Line 14"/>
            <p:cNvSpPr>
              <a:spLocks noChangeShapeType="1"/>
            </p:cNvSpPr>
            <p:nvPr/>
          </p:nvSpPr>
          <p:spPr bwMode="auto">
            <a:xfrm>
              <a:off x="480" y="3120"/>
              <a:ext cx="24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5635" name="Line 15"/>
            <p:cNvSpPr>
              <a:spLocks noChangeShapeType="1"/>
            </p:cNvSpPr>
            <p:nvPr/>
          </p:nvSpPr>
          <p:spPr bwMode="auto">
            <a:xfrm flipH="1">
              <a:off x="960" y="3504"/>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grpSp>
      <p:sp>
        <p:nvSpPr>
          <p:cNvPr id="238608" name="Line 16"/>
          <p:cNvSpPr>
            <a:spLocks noChangeShapeType="1"/>
          </p:cNvSpPr>
          <p:nvPr/>
        </p:nvSpPr>
        <p:spPr bwMode="auto">
          <a:xfrm>
            <a:off x="3730626" y="3732213"/>
            <a:ext cx="684213"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38609" name="Line 17"/>
          <p:cNvSpPr>
            <a:spLocks noChangeShapeType="1"/>
          </p:cNvSpPr>
          <p:nvPr/>
        </p:nvSpPr>
        <p:spPr bwMode="auto">
          <a:xfrm>
            <a:off x="2513014" y="4418013"/>
            <a:ext cx="19018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38610" name="Line 18"/>
          <p:cNvSpPr>
            <a:spLocks noChangeShapeType="1"/>
          </p:cNvSpPr>
          <p:nvPr/>
        </p:nvSpPr>
        <p:spPr bwMode="auto">
          <a:xfrm flipV="1">
            <a:off x="2970214" y="4645025"/>
            <a:ext cx="1444625"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38611" name="Line 19"/>
          <p:cNvSpPr>
            <a:spLocks noChangeShapeType="1"/>
          </p:cNvSpPr>
          <p:nvPr/>
        </p:nvSpPr>
        <p:spPr bwMode="auto">
          <a:xfrm flipV="1">
            <a:off x="4187826" y="4721225"/>
            <a:ext cx="379413"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38612" name="Text Box 20"/>
          <p:cNvSpPr txBox="1">
            <a:spLocks noChangeArrowheads="1"/>
          </p:cNvSpPr>
          <p:nvPr/>
        </p:nvSpPr>
        <p:spPr bwMode="auto">
          <a:xfrm>
            <a:off x="2436813" y="5862638"/>
            <a:ext cx="203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94" tIns="45647" rIns="91294" bIns="45647">
            <a:spAutoFit/>
          </a:bodyPr>
          <a:lstStyle>
            <a:lvl1pPr defTabSz="912813" eaLnBrk="0" hangingPunct="0">
              <a:defRPr>
                <a:solidFill>
                  <a:schemeClr val="tx1"/>
                </a:solidFill>
                <a:latin typeface="Arial" panose="020B0604020202020204" pitchFamily="34" charset="0"/>
              </a:defRPr>
            </a:lvl1pPr>
            <a:lvl2pPr marL="742950" indent="-285750" defTabSz="912813" eaLnBrk="0" hangingPunct="0">
              <a:defRPr>
                <a:solidFill>
                  <a:schemeClr val="tx1"/>
                </a:solidFill>
                <a:latin typeface="Arial" panose="020B0604020202020204" pitchFamily="34" charset="0"/>
              </a:defRPr>
            </a:lvl2pPr>
            <a:lvl3pPr marL="1143000" indent="-228600" defTabSz="912813" eaLnBrk="0" hangingPunct="0">
              <a:defRPr>
                <a:solidFill>
                  <a:schemeClr val="tx1"/>
                </a:solidFill>
                <a:latin typeface="Arial" panose="020B0604020202020204" pitchFamily="34" charset="0"/>
              </a:defRPr>
            </a:lvl3pPr>
            <a:lvl4pPr marL="1600200" indent="-228600" defTabSz="912813" eaLnBrk="0" hangingPunct="0">
              <a:defRPr>
                <a:solidFill>
                  <a:schemeClr val="tx1"/>
                </a:solidFill>
                <a:latin typeface="Arial" panose="020B0604020202020204" pitchFamily="34" charset="0"/>
              </a:defRPr>
            </a:lvl4pPr>
            <a:lvl5pPr marL="2057400" indent="-228600" defTabSz="912813"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t>Tanpa Switch</a:t>
            </a:r>
          </a:p>
        </p:txBody>
      </p:sp>
      <p:grpSp>
        <p:nvGrpSpPr>
          <p:cNvPr id="25613" name="Group 21"/>
          <p:cNvGrpSpPr>
            <a:grpSpLocks/>
          </p:cNvGrpSpPr>
          <p:nvPr/>
        </p:nvGrpSpPr>
        <p:grpSpPr bwMode="auto">
          <a:xfrm>
            <a:off x="6318250" y="3276600"/>
            <a:ext cx="3195638" cy="2205038"/>
            <a:chOff x="3020" y="2064"/>
            <a:chExt cx="2013" cy="1389"/>
          </a:xfrm>
        </p:grpSpPr>
        <p:sp>
          <p:nvSpPr>
            <p:cNvPr id="25615" name="phone3"/>
            <p:cNvSpPr>
              <a:spLocks noEditPoints="1" noChangeArrowheads="1"/>
            </p:cNvSpPr>
            <p:nvPr/>
          </p:nvSpPr>
          <p:spPr bwMode="auto">
            <a:xfrm>
              <a:off x="4745" y="2543"/>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990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5616" name="phone3"/>
            <p:cNvSpPr>
              <a:spLocks noEditPoints="1" noChangeArrowheads="1"/>
            </p:cNvSpPr>
            <p:nvPr/>
          </p:nvSpPr>
          <p:spPr bwMode="auto">
            <a:xfrm>
              <a:off x="3020" y="2639"/>
              <a:ext cx="288" cy="28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482 h 21600"/>
                <a:gd name="T26" fmla="*/ 21375 w 21600"/>
                <a:gd name="T27" fmla="*/ 4049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990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5617" name="phone3"/>
            <p:cNvSpPr>
              <a:spLocks noEditPoints="1" noChangeArrowheads="1"/>
            </p:cNvSpPr>
            <p:nvPr/>
          </p:nvSpPr>
          <p:spPr bwMode="auto">
            <a:xfrm>
              <a:off x="3835" y="2064"/>
              <a:ext cx="288" cy="28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482 h 21600"/>
                <a:gd name="T26" fmla="*/ 21375 w 21600"/>
                <a:gd name="T27" fmla="*/ 4049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990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5618" name="phone3"/>
            <p:cNvSpPr>
              <a:spLocks noEditPoints="1" noChangeArrowheads="1"/>
            </p:cNvSpPr>
            <p:nvPr/>
          </p:nvSpPr>
          <p:spPr bwMode="auto">
            <a:xfrm>
              <a:off x="3547" y="3166"/>
              <a:ext cx="288" cy="28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482 h 21600"/>
                <a:gd name="T26" fmla="*/ 21375 w 21600"/>
                <a:gd name="T27" fmla="*/ 4049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990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5619" name="phone3"/>
            <p:cNvSpPr>
              <a:spLocks noEditPoints="1" noChangeArrowheads="1"/>
            </p:cNvSpPr>
            <p:nvPr/>
          </p:nvSpPr>
          <p:spPr bwMode="auto">
            <a:xfrm>
              <a:off x="4362" y="3166"/>
              <a:ext cx="288" cy="28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482 h 21600"/>
                <a:gd name="T26" fmla="*/ 21375 w 21600"/>
                <a:gd name="T27" fmla="*/ 4049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990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5620" name="Oval 27"/>
            <p:cNvSpPr>
              <a:spLocks noChangeArrowheads="1"/>
            </p:cNvSpPr>
            <p:nvPr/>
          </p:nvSpPr>
          <p:spPr bwMode="auto">
            <a:xfrm>
              <a:off x="3739" y="2591"/>
              <a:ext cx="432" cy="287"/>
            </a:xfrm>
            <a:prstGeom prst="ellipse">
              <a:avLst/>
            </a:prstGeom>
            <a:solidFill>
              <a:srgbClr val="FF99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id-ID" sz="1600" b="1"/>
                <a:t>Switch</a:t>
              </a:r>
            </a:p>
          </p:txBody>
        </p:sp>
        <p:sp>
          <p:nvSpPr>
            <p:cNvPr id="25621" name="Line 28"/>
            <p:cNvSpPr>
              <a:spLocks noChangeShapeType="1"/>
            </p:cNvSpPr>
            <p:nvPr/>
          </p:nvSpPr>
          <p:spPr bwMode="auto">
            <a:xfrm>
              <a:off x="3979" y="2351"/>
              <a:ext cx="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5622" name="Line 29"/>
            <p:cNvSpPr>
              <a:spLocks noChangeShapeType="1"/>
            </p:cNvSpPr>
            <p:nvPr/>
          </p:nvSpPr>
          <p:spPr bwMode="auto">
            <a:xfrm flipV="1">
              <a:off x="3308" y="2735"/>
              <a:ext cx="431" cy="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5623" name="Line 30"/>
            <p:cNvSpPr>
              <a:spLocks noChangeShapeType="1"/>
            </p:cNvSpPr>
            <p:nvPr/>
          </p:nvSpPr>
          <p:spPr bwMode="auto">
            <a:xfrm flipV="1">
              <a:off x="3691" y="2830"/>
              <a:ext cx="144"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5624" name="Line 31"/>
            <p:cNvSpPr>
              <a:spLocks noChangeShapeType="1"/>
            </p:cNvSpPr>
            <p:nvPr/>
          </p:nvSpPr>
          <p:spPr bwMode="auto">
            <a:xfrm flipH="1" flipV="1">
              <a:off x="4123" y="2830"/>
              <a:ext cx="335"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5625" name="Line 32"/>
            <p:cNvSpPr>
              <a:spLocks noChangeShapeType="1"/>
            </p:cNvSpPr>
            <p:nvPr/>
          </p:nvSpPr>
          <p:spPr bwMode="auto">
            <a:xfrm flipV="1">
              <a:off x="4170" y="2687"/>
              <a:ext cx="575"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grpSp>
      <p:sp>
        <p:nvSpPr>
          <p:cNvPr id="238625" name="Text Box 33"/>
          <p:cNvSpPr txBox="1">
            <a:spLocks noChangeArrowheads="1"/>
          </p:cNvSpPr>
          <p:nvPr/>
        </p:nvSpPr>
        <p:spPr bwMode="auto">
          <a:xfrm>
            <a:off x="6850064" y="5862638"/>
            <a:ext cx="2236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94" tIns="45647" rIns="91294" bIns="45647">
            <a:spAutoFit/>
          </a:bodyPr>
          <a:lstStyle>
            <a:lvl1pPr defTabSz="912813" eaLnBrk="0" hangingPunct="0">
              <a:defRPr>
                <a:solidFill>
                  <a:schemeClr val="tx1"/>
                </a:solidFill>
                <a:latin typeface="Arial" panose="020B0604020202020204" pitchFamily="34" charset="0"/>
              </a:defRPr>
            </a:lvl1pPr>
            <a:lvl2pPr marL="742950" indent="-285750" defTabSz="912813" eaLnBrk="0" hangingPunct="0">
              <a:defRPr>
                <a:solidFill>
                  <a:schemeClr val="tx1"/>
                </a:solidFill>
                <a:latin typeface="Arial" panose="020B0604020202020204" pitchFamily="34" charset="0"/>
              </a:defRPr>
            </a:lvl2pPr>
            <a:lvl3pPr marL="1143000" indent="-228600" defTabSz="912813" eaLnBrk="0" hangingPunct="0">
              <a:defRPr>
                <a:solidFill>
                  <a:schemeClr val="tx1"/>
                </a:solidFill>
                <a:latin typeface="Arial" panose="020B0604020202020204" pitchFamily="34" charset="0"/>
              </a:defRPr>
            </a:lvl3pPr>
            <a:lvl4pPr marL="1600200" indent="-228600" defTabSz="912813" eaLnBrk="0" hangingPunct="0">
              <a:defRPr>
                <a:solidFill>
                  <a:schemeClr val="tx1"/>
                </a:solidFill>
                <a:latin typeface="Arial" panose="020B0604020202020204" pitchFamily="34" charset="0"/>
              </a:defRPr>
            </a:lvl4pPr>
            <a:lvl5pPr marL="2057400" indent="-228600" defTabSz="912813"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t>Dengan Switch</a:t>
            </a:r>
          </a:p>
        </p:txBody>
      </p:sp>
    </p:spTree>
    <p:extLst>
      <p:ext uri="{BB962C8B-B14F-4D97-AF65-F5344CB8AC3E}">
        <p14:creationId xmlns:p14="http://schemas.microsoft.com/office/powerpoint/2010/main" val="1512721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86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859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3860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3860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386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386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386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6" grpId="0" animBg="1"/>
      <p:bldP spid="238612" grpId="0" autoUpdateAnimBg="0"/>
      <p:bldP spid="23862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GB"/>
              <a:t>Jaringan Telekomunikasi</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A708621-8E55-47A5-8495-C78A937F3869}" type="slidenum">
              <a:rPr lang="en-GB" altLang="id-ID"/>
              <a:pPr eaLnBrk="1" hangingPunct="1"/>
              <a:t>24</a:t>
            </a:fld>
            <a:endParaRPr lang="en-GB" altLang="id-ID"/>
          </a:p>
        </p:txBody>
      </p:sp>
      <p:sp>
        <p:nvSpPr>
          <p:cNvPr id="301058" name="Rectangle 2"/>
          <p:cNvSpPr>
            <a:spLocks noGrp="1" noRot="1" noChangeArrowheads="1"/>
          </p:cNvSpPr>
          <p:nvPr>
            <p:ph type="title"/>
          </p:nvPr>
        </p:nvSpPr>
        <p:spPr>
          <a:xfrm>
            <a:off x="1367247" y="894305"/>
            <a:ext cx="8385175" cy="763588"/>
          </a:xfrm>
        </p:spPr>
        <p:txBody>
          <a:bodyPr/>
          <a:lstStyle/>
          <a:p>
            <a:pPr defTabSz="915988">
              <a:defRPr/>
            </a:pPr>
            <a:r>
              <a:rPr lang="en-US" dirty="0" smtClean="0"/>
              <a:t>Telephony Milestones</a:t>
            </a:r>
          </a:p>
        </p:txBody>
      </p:sp>
      <p:sp>
        <p:nvSpPr>
          <p:cNvPr id="301059" name="Rectangle 3"/>
          <p:cNvSpPr>
            <a:spLocks noGrp="1" noRot="1" noChangeArrowheads="1"/>
          </p:cNvSpPr>
          <p:nvPr>
            <p:ph type="body" idx="1"/>
          </p:nvPr>
        </p:nvSpPr>
        <p:spPr>
          <a:xfrm>
            <a:off x="1515291" y="1949722"/>
            <a:ext cx="8674100" cy="4114800"/>
          </a:xfrm>
        </p:spPr>
        <p:txBody>
          <a:bodyPr/>
          <a:lstStyle/>
          <a:p>
            <a:pPr defTabSz="915988">
              <a:defRPr/>
            </a:pPr>
            <a:r>
              <a:rPr lang="en-US" sz="2400" dirty="0"/>
              <a:t>1878: </a:t>
            </a:r>
            <a:r>
              <a:rPr lang="en-US" sz="2400" dirty="0" err="1"/>
              <a:t>Direktori</a:t>
            </a:r>
            <a:r>
              <a:rPr lang="en-US" sz="2400" dirty="0"/>
              <a:t> </a:t>
            </a:r>
            <a:r>
              <a:rPr lang="en-US" sz="2400" dirty="0" err="1"/>
              <a:t>telepon</a:t>
            </a:r>
            <a:r>
              <a:rPr lang="en-US" sz="2400" dirty="0"/>
              <a:t> </a:t>
            </a:r>
            <a:r>
              <a:rPr lang="en-US" sz="2400" dirty="0" err="1"/>
              <a:t>pertama</a:t>
            </a:r>
            <a:r>
              <a:rPr lang="en-US" sz="2400" dirty="0"/>
              <a:t>; </a:t>
            </a:r>
            <a:r>
              <a:rPr lang="id-ID" sz="2400" dirty="0"/>
              <a:t>s</a:t>
            </a:r>
            <a:r>
              <a:rPr lang="en-US" sz="2400" dirty="0" err="1"/>
              <a:t>aluran</a:t>
            </a:r>
            <a:r>
              <a:rPr lang="en-US" sz="2400" dirty="0"/>
              <a:t> White House </a:t>
            </a:r>
          </a:p>
          <a:p>
            <a:pPr defTabSz="915988">
              <a:defRPr/>
            </a:pPr>
            <a:r>
              <a:rPr lang="en-US" sz="2400" dirty="0"/>
              <a:t>1881: Insulated, balanced twisted pair </a:t>
            </a:r>
            <a:r>
              <a:rPr lang="en-US" sz="2400" dirty="0" err="1"/>
              <a:t>sebagai</a:t>
            </a:r>
            <a:r>
              <a:rPr lang="en-US" sz="2400" dirty="0"/>
              <a:t> local loop</a:t>
            </a:r>
          </a:p>
          <a:p>
            <a:pPr defTabSz="915988">
              <a:defRPr/>
            </a:pPr>
            <a:r>
              <a:rPr lang="en-US" sz="2400" dirty="0"/>
              <a:t>1885: AT&amp;T  (American Telephone and Telegraph) </a:t>
            </a:r>
            <a:r>
              <a:rPr lang="en-US" sz="2400" dirty="0" err="1"/>
              <a:t>dibentuk</a:t>
            </a:r>
            <a:endParaRPr lang="en-US" sz="2400" dirty="0"/>
          </a:p>
          <a:p>
            <a:pPr defTabSz="915988">
              <a:defRPr/>
            </a:pPr>
            <a:r>
              <a:rPr lang="en-US" sz="2400" dirty="0"/>
              <a:t>1892: </a:t>
            </a:r>
            <a:r>
              <a:rPr lang="en-US" sz="2400" dirty="0" err="1"/>
              <a:t>sentral</a:t>
            </a:r>
            <a:r>
              <a:rPr lang="en-US" sz="2400" dirty="0"/>
              <a:t> </a:t>
            </a:r>
            <a:r>
              <a:rPr lang="en-US" sz="2400" dirty="0" err="1"/>
              <a:t>telepon</a:t>
            </a:r>
            <a:r>
              <a:rPr lang="en-US" sz="2400" dirty="0"/>
              <a:t> </a:t>
            </a:r>
            <a:r>
              <a:rPr lang="en-US" sz="2400" dirty="0" err="1"/>
              <a:t>komersial</a:t>
            </a:r>
            <a:r>
              <a:rPr lang="en-US" sz="2400" dirty="0"/>
              <a:t> </a:t>
            </a:r>
            <a:r>
              <a:rPr lang="en-US" sz="2400" dirty="0" err="1"/>
              <a:t>otomatis</a:t>
            </a:r>
            <a:r>
              <a:rPr lang="en-US" sz="2400" dirty="0"/>
              <a:t> yang </a:t>
            </a:r>
            <a:r>
              <a:rPr lang="en-US" sz="2400" dirty="0" err="1"/>
              <a:t>pertama</a:t>
            </a:r>
            <a:endParaRPr lang="en-US" sz="2400" dirty="0"/>
          </a:p>
          <a:p>
            <a:pPr defTabSz="915988">
              <a:defRPr/>
            </a:pPr>
            <a:r>
              <a:rPr lang="en-US" sz="2400" dirty="0"/>
              <a:t>1903: 3 </a:t>
            </a:r>
            <a:r>
              <a:rPr lang="en-US" sz="2400" dirty="0" err="1"/>
              <a:t>juta</a:t>
            </a:r>
            <a:r>
              <a:rPr lang="en-US" sz="2400" dirty="0"/>
              <a:t> </a:t>
            </a:r>
            <a:r>
              <a:rPr lang="en-US" sz="2400" dirty="0" err="1"/>
              <a:t>telepon</a:t>
            </a:r>
            <a:r>
              <a:rPr lang="en-US" sz="2400" dirty="0"/>
              <a:t> di Amerika </a:t>
            </a:r>
            <a:r>
              <a:rPr lang="en-US" sz="2400" dirty="0" err="1"/>
              <a:t>Serikat</a:t>
            </a:r>
            <a:r>
              <a:rPr lang="en-US" sz="2400" dirty="0"/>
              <a:t>.</a:t>
            </a:r>
          </a:p>
          <a:p>
            <a:pPr defTabSz="915988">
              <a:defRPr/>
            </a:pPr>
            <a:r>
              <a:rPr lang="en-US" sz="2400" dirty="0"/>
              <a:t>1915: </a:t>
            </a:r>
            <a:r>
              <a:rPr lang="en-US" sz="2400" dirty="0" err="1"/>
              <a:t>Saluran</a:t>
            </a:r>
            <a:r>
              <a:rPr lang="en-US" sz="2400" dirty="0"/>
              <a:t> </a:t>
            </a:r>
            <a:r>
              <a:rPr lang="en-US" sz="2400" dirty="0" err="1"/>
              <a:t>telepon</a:t>
            </a:r>
            <a:r>
              <a:rPr lang="en-US" sz="2400" dirty="0"/>
              <a:t> transcontinental yang </a:t>
            </a:r>
            <a:r>
              <a:rPr lang="en-US" sz="2400" dirty="0" err="1"/>
              <a:t>pertama</a:t>
            </a:r>
            <a:endParaRPr lang="en-US" sz="2400" dirty="0"/>
          </a:p>
          <a:p>
            <a:pPr defTabSz="915988">
              <a:defRPr/>
            </a:pPr>
            <a:r>
              <a:rPr lang="en-US" sz="2400" dirty="0"/>
              <a:t>1927: commercial transatlantic commercial service yang </a:t>
            </a:r>
            <a:r>
              <a:rPr lang="en-US" sz="2400" dirty="0" err="1"/>
              <a:t>pertama</a:t>
            </a:r>
            <a:endParaRPr lang="en-US" sz="2400" dirty="0"/>
          </a:p>
        </p:txBody>
      </p:sp>
    </p:spTree>
    <p:extLst>
      <p:ext uri="{BB962C8B-B14F-4D97-AF65-F5344CB8AC3E}">
        <p14:creationId xmlns:p14="http://schemas.microsoft.com/office/powerpoint/2010/main" val="2432047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ooter Placeholder 4"/>
          <p:cNvSpPr>
            <a:spLocks noGrp="1"/>
          </p:cNvSpPr>
          <p:nvPr>
            <p:ph type="ftr" sz="quarter" idx="11"/>
          </p:nvPr>
        </p:nvSpPr>
        <p:spPr/>
        <p:txBody>
          <a:bodyPr/>
          <a:lstStyle/>
          <a:p>
            <a:pPr>
              <a:defRPr/>
            </a:pPr>
            <a:r>
              <a:rPr lang="en-GB"/>
              <a:t>Jaringan Telekomunikasi</a:t>
            </a:r>
          </a:p>
        </p:txBody>
      </p:sp>
      <p:sp>
        <p:nvSpPr>
          <p:cNvPr id="8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7D2EBDA-267E-4828-BA1F-073051947AE6}" type="slidenum">
              <a:rPr lang="en-GB" altLang="id-ID"/>
              <a:pPr eaLnBrk="1" hangingPunct="1"/>
              <a:t>25</a:t>
            </a:fld>
            <a:endParaRPr lang="en-GB" altLang="id-ID"/>
          </a:p>
        </p:txBody>
      </p:sp>
      <p:sp>
        <p:nvSpPr>
          <p:cNvPr id="240642" name="Rectangle 2"/>
          <p:cNvSpPr>
            <a:spLocks noGrp="1" noRot="1" noChangeArrowheads="1"/>
          </p:cNvSpPr>
          <p:nvPr>
            <p:ph type="title"/>
          </p:nvPr>
        </p:nvSpPr>
        <p:spPr>
          <a:xfrm>
            <a:off x="395288" y="845343"/>
            <a:ext cx="8385175" cy="763588"/>
          </a:xfrm>
        </p:spPr>
        <p:txBody>
          <a:bodyPr/>
          <a:lstStyle/>
          <a:p>
            <a:pPr defTabSz="915988">
              <a:defRPr/>
            </a:pPr>
            <a:r>
              <a:rPr lang="en-US" dirty="0" smtClean="0"/>
              <a:t>Telephony Milestones</a:t>
            </a:r>
          </a:p>
        </p:txBody>
      </p:sp>
      <p:sp>
        <p:nvSpPr>
          <p:cNvPr id="240643" name="Rectangle 3"/>
          <p:cNvSpPr>
            <a:spLocks noGrp="1" noRot="1" noChangeArrowheads="1"/>
          </p:cNvSpPr>
          <p:nvPr>
            <p:ph type="body" idx="1"/>
          </p:nvPr>
        </p:nvSpPr>
        <p:spPr>
          <a:xfrm>
            <a:off x="1676400" y="1447800"/>
            <a:ext cx="8839200" cy="533400"/>
          </a:xfrm>
        </p:spPr>
        <p:txBody>
          <a:bodyPr/>
          <a:lstStyle/>
          <a:p>
            <a:pPr defTabSz="915988">
              <a:defRPr/>
            </a:pPr>
            <a:r>
              <a:rPr lang="en-US" sz="2400" dirty="0"/>
              <a:t>1937: Multiplexing </a:t>
            </a:r>
            <a:r>
              <a:rPr lang="en-US" sz="2400" dirty="0" err="1"/>
              <a:t>diperkenalkan</a:t>
            </a:r>
            <a:r>
              <a:rPr lang="en-US" sz="2400" dirty="0"/>
              <a:t> </a:t>
            </a:r>
            <a:r>
              <a:rPr lang="en-US" sz="2400" dirty="0" err="1"/>
              <a:t>untuk</a:t>
            </a:r>
            <a:r>
              <a:rPr lang="en-US" sz="2400" dirty="0"/>
              <a:t> </a:t>
            </a:r>
            <a:r>
              <a:rPr lang="en-US" sz="2400" dirty="0" err="1"/>
              <a:t>panggilan</a:t>
            </a:r>
            <a:r>
              <a:rPr lang="en-US" sz="2400" dirty="0"/>
              <a:t> </a:t>
            </a:r>
            <a:r>
              <a:rPr lang="en-US" sz="2400" dirty="0" err="1"/>
              <a:t>antar</a:t>
            </a:r>
            <a:r>
              <a:rPr lang="en-US" sz="2400" dirty="0"/>
              <a:t> </a:t>
            </a:r>
            <a:r>
              <a:rPr lang="en-US" sz="2400" dirty="0" err="1"/>
              <a:t>kota</a:t>
            </a:r>
            <a:endParaRPr lang="en-US" sz="2400" dirty="0"/>
          </a:p>
          <a:p>
            <a:pPr marL="744538" lvl="1" indent="-287338" defTabSz="915988">
              <a:defRPr/>
            </a:pPr>
            <a:r>
              <a:rPr lang="en-US" sz="2200" dirty="0" err="1"/>
              <a:t>Satu</a:t>
            </a:r>
            <a:r>
              <a:rPr lang="en-US" sz="2200" dirty="0"/>
              <a:t> link </a:t>
            </a:r>
            <a:r>
              <a:rPr lang="en-US" sz="2200" dirty="0" err="1"/>
              <a:t>membawa</a:t>
            </a:r>
            <a:r>
              <a:rPr lang="en-US" sz="2200" dirty="0"/>
              <a:t> </a:t>
            </a:r>
            <a:r>
              <a:rPr lang="en-US" sz="2200" dirty="0" err="1"/>
              <a:t>banyak</a:t>
            </a:r>
            <a:r>
              <a:rPr lang="en-US" sz="2200" dirty="0"/>
              <a:t> </a:t>
            </a:r>
            <a:r>
              <a:rPr lang="en-US" sz="2200" dirty="0" err="1"/>
              <a:t>percakapan</a:t>
            </a:r>
            <a:endParaRPr lang="en-US" sz="2200" dirty="0"/>
          </a:p>
        </p:txBody>
      </p:sp>
      <p:grpSp>
        <p:nvGrpSpPr>
          <p:cNvPr id="27654" name="Group 4"/>
          <p:cNvGrpSpPr>
            <a:grpSpLocks/>
          </p:cNvGrpSpPr>
          <p:nvPr/>
        </p:nvGrpSpPr>
        <p:grpSpPr bwMode="auto">
          <a:xfrm>
            <a:off x="1752600" y="2895600"/>
            <a:ext cx="4260850" cy="3043238"/>
            <a:chOff x="148" y="1485"/>
            <a:chExt cx="2684" cy="1917"/>
          </a:xfrm>
        </p:grpSpPr>
        <p:grpSp>
          <p:nvGrpSpPr>
            <p:cNvPr id="27691" name="Group 5"/>
            <p:cNvGrpSpPr>
              <a:grpSpLocks/>
            </p:cNvGrpSpPr>
            <p:nvPr/>
          </p:nvGrpSpPr>
          <p:grpSpPr bwMode="auto">
            <a:xfrm>
              <a:off x="148" y="1581"/>
              <a:ext cx="932" cy="671"/>
              <a:chOff x="3024" y="2160"/>
              <a:chExt cx="1632" cy="1392"/>
            </a:xfrm>
          </p:grpSpPr>
          <p:sp>
            <p:nvSpPr>
              <p:cNvPr id="27720" name="phone3"/>
              <p:cNvSpPr>
                <a:spLocks noEditPoints="1" noChangeArrowheads="1"/>
              </p:cNvSpPr>
              <p:nvPr/>
            </p:nvSpPr>
            <p:spPr bwMode="auto">
              <a:xfrm>
                <a:off x="3024" y="2736"/>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721" name="phone3"/>
              <p:cNvSpPr>
                <a:spLocks noEditPoints="1" noChangeArrowheads="1"/>
              </p:cNvSpPr>
              <p:nvPr/>
            </p:nvSpPr>
            <p:spPr bwMode="auto">
              <a:xfrm>
                <a:off x="3840" y="2160"/>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722" name="phone3"/>
              <p:cNvSpPr>
                <a:spLocks noEditPoints="1" noChangeArrowheads="1"/>
              </p:cNvSpPr>
              <p:nvPr/>
            </p:nvSpPr>
            <p:spPr bwMode="auto">
              <a:xfrm>
                <a:off x="3552" y="3264"/>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723" name="phone3"/>
              <p:cNvSpPr>
                <a:spLocks noEditPoints="1" noChangeArrowheads="1"/>
              </p:cNvSpPr>
              <p:nvPr/>
            </p:nvSpPr>
            <p:spPr bwMode="auto">
              <a:xfrm>
                <a:off x="4368" y="3264"/>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724" name="Oval 10"/>
              <p:cNvSpPr>
                <a:spLocks noChangeArrowheads="1"/>
              </p:cNvSpPr>
              <p:nvPr/>
            </p:nvSpPr>
            <p:spPr bwMode="auto">
              <a:xfrm>
                <a:off x="3744" y="2688"/>
                <a:ext cx="432" cy="2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725" name="Line 11"/>
              <p:cNvSpPr>
                <a:spLocks noChangeShapeType="1"/>
              </p:cNvSpPr>
              <p:nvPr/>
            </p:nvSpPr>
            <p:spPr bwMode="auto">
              <a:xfrm>
                <a:off x="3984" y="2448"/>
                <a:ext cx="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726" name="Line 12"/>
              <p:cNvSpPr>
                <a:spLocks noChangeShapeType="1"/>
              </p:cNvSpPr>
              <p:nvPr/>
            </p:nvSpPr>
            <p:spPr bwMode="auto">
              <a:xfrm flipV="1">
                <a:off x="3312" y="2832"/>
                <a:ext cx="432"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727" name="Line 13"/>
              <p:cNvSpPr>
                <a:spLocks noChangeShapeType="1"/>
              </p:cNvSpPr>
              <p:nvPr/>
            </p:nvSpPr>
            <p:spPr bwMode="auto">
              <a:xfrm flipV="1">
                <a:off x="3696" y="2928"/>
                <a:ext cx="144"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728" name="Line 14"/>
              <p:cNvSpPr>
                <a:spLocks noChangeShapeType="1"/>
              </p:cNvSpPr>
              <p:nvPr/>
            </p:nvSpPr>
            <p:spPr bwMode="auto">
              <a:xfrm flipH="1" flipV="1">
                <a:off x="4128" y="2928"/>
                <a:ext cx="336"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grpSp>
        <p:sp>
          <p:nvSpPr>
            <p:cNvPr id="27692" name="phone3"/>
            <p:cNvSpPr>
              <a:spLocks noEditPoints="1" noChangeArrowheads="1"/>
            </p:cNvSpPr>
            <p:nvPr/>
          </p:nvSpPr>
          <p:spPr bwMode="auto">
            <a:xfrm>
              <a:off x="1961" y="2963"/>
              <a:ext cx="165" cy="1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62 w 21600"/>
                <a:gd name="T25" fmla="*/ 23478 h 21600"/>
                <a:gd name="T26" fmla="*/ 21338 w 21600"/>
                <a:gd name="T27" fmla="*/ 4053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693" name="phone3"/>
            <p:cNvSpPr>
              <a:spLocks noEditPoints="1" noChangeArrowheads="1"/>
            </p:cNvSpPr>
            <p:nvPr/>
          </p:nvSpPr>
          <p:spPr bwMode="auto">
            <a:xfrm>
              <a:off x="976" y="3008"/>
              <a:ext cx="164" cy="1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63 w 21600"/>
                <a:gd name="T25" fmla="*/ 23465 h 21600"/>
                <a:gd name="T26" fmla="*/ 21337 w 21600"/>
                <a:gd name="T27" fmla="*/ 405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694" name="phone3"/>
            <p:cNvSpPr>
              <a:spLocks noEditPoints="1" noChangeArrowheads="1"/>
            </p:cNvSpPr>
            <p:nvPr/>
          </p:nvSpPr>
          <p:spPr bwMode="auto">
            <a:xfrm>
              <a:off x="1442" y="2731"/>
              <a:ext cx="164" cy="1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63 w 21600"/>
                <a:gd name="T25" fmla="*/ 23465 h 21600"/>
                <a:gd name="T26" fmla="*/ 21337 w 21600"/>
                <a:gd name="T27" fmla="*/ 405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695" name="phone3"/>
            <p:cNvSpPr>
              <a:spLocks noEditPoints="1" noChangeArrowheads="1"/>
            </p:cNvSpPr>
            <p:nvPr/>
          </p:nvSpPr>
          <p:spPr bwMode="auto">
            <a:xfrm>
              <a:off x="1277" y="3263"/>
              <a:ext cx="165" cy="1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62 w 21600"/>
                <a:gd name="T25" fmla="*/ 23465 h 21600"/>
                <a:gd name="T26" fmla="*/ 21338 w 21600"/>
                <a:gd name="T27" fmla="*/ 405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696" name="phone3"/>
            <p:cNvSpPr>
              <a:spLocks noEditPoints="1" noChangeArrowheads="1"/>
            </p:cNvSpPr>
            <p:nvPr/>
          </p:nvSpPr>
          <p:spPr bwMode="auto">
            <a:xfrm>
              <a:off x="1743" y="3263"/>
              <a:ext cx="164" cy="1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63 w 21600"/>
                <a:gd name="T25" fmla="*/ 23465 h 21600"/>
                <a:gd name="T26" fmla="*/ 21337 w 21600"/>
                <a:gd name="T27" fmla="*/ 405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697" name="Oval 20"/>
            <p:cNvSpPr>
              <a:spLocks noChangeArrowheads="1"/>
            </p:cNvSpPr>
            <p:nvPr/>
          </p:nvSpPr>
          <p:spPr bwMode="auto">
            <a:xfrm>
              <a:off x="1387" y="2985"/>
              <a:ext cx="247" cy="139"/>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698" name="Line 21"/>
            <p:cNvSpPr>
              <a:spLocks noChangeShapeType="1"/>
            </p:cNvSpPr>
            <p:nvPr/>
          </p:nvSpPr>
          <p:spPr bwMode="auto">
            <a:xfrm>
              <a:off x="1524" y="2870"/>
              <a:ext cx="0" cy="1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699" name="Line 22"/>
            <p:cNvSpPr>
              <a:spLocks noChangeShapeType="1"/>
            </p:cNvSpPr>
            <p:nvPr/>
          </p:nvSpPr>
          <p:spPr bwMode="auto">
            <a:xfrm flipV="1">
              <a:off x="1140" y="3054"/>
              <a:ext cx="247"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700" name="Line 23"/>
            <p:cNvSpPr>
              <a:spLocks noChangeShapeType="1"/>
            </p:cNvSpPr>
            <p:nvPr/>
          </p:nvSpPr>
          <p:spPr bwMode="auto">
            <a:xfrm flipV="1">
              <a:off x="1359" y="3101"/>
              <a:ext cx="83" cy="1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701" name="Line 24"/>
            <p:cNvSpPr>
              <a:spLocks noChangeShapeType="1"/>
            </p:cNvSpPr>
            <p:nvPr/>
          </p:nvSpPr>
          <p:spPr bwMode="auto">
            <a:xfrm flipH="1" flipV="1">
              <a:off x="1606" y="3101"/>
              <a:ext cx="192" cy="1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702" name="Line 25"/>
            <p:cNvSpPr>
              <a:spLocks noChangeShapeType="1"/>
            </p:cNvSpPr>
            <p:nvPr/>
          </p:nvSpPr>
          <p:spPr bwMode="auto">
            <a:xfrm flipV="1">
              <a:off x="1633" y="3031"/>
              <a:ext cx="328" cy="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703" name="phone3"/>
            <p:cNvSpPr>
              <a:spLocks noEditPoints="1" noChangeArrowheads="1"/>
            </p:cNvSpPr>
            <p:nvPr/>
          </p:nvSpPr>
          <p:spPr bwMode="auto">
            <a:xfrm>
              <a:off x="2667" y="1717"/>
              <a:ext cx="165" cy="1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62 w 21600"/>
                <a:gd name="T25" fmla="*/ 23465 h 21600"/>
                <a:gd name="T26" fmla="*/ 21338 w 21600"/>
                <a:gd name="T27" fmla="*/ 405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704" name="phone3"/>
            <p:cNvSpPr>
              <a:spLocks noEditPoints="1" noChangeArrowheads="1"/>
            </p:cNvSpPr>
            <p:nvPr/>
          </p:nvSpPr>
          <p:spPr bwMode="auto">
            <a:xfrm>
              <a:off x="1730" y="1533"/>
              <a:ext cx="164" cy="1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63 w 21600"/>
                <a:gd name="T25" fmla="*/ 23465 h 21600"/>
                <a:gd name="T26" fmla="*/ 21337 w 21600"/>
                <a:gd name="T27" fmla="*/ 405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705" name="phone3"/>
            <p:cNvSpPr>
              <a:spLocks noEditPoints="1" noChangeArrowheads="1"/>
            </p:cNvSpPr>
            <p:nvPr/>
          </p:nvSpPr>
          <p:spPr bwMode="auto">
            <a:xfrm>
              <a:off x="2148" y="1485"/>
              <a:ext cx="164" cy="1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63 w 21600"/>
                <a:gd name="T25" fmla="*/ 23465 h 21600"/>
                <a:gd name="T26" fmla="*/ 21337 w 21600"/>
                <a:gd name="T27" fmla="*/ 405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706" name="phone3"/>
            <p:cNvSpPr>
              <a:spLocks noEditPoints="1" noChangeArrowheads="1"/>
            </p:cNvSpPr>
            <p:nvPr/>
          </p:nvSpPr>
          <p:spPr bwMode="auto">
            <a:xfrm>
              <a:off x="2449" y="2017"/>
              <a:ext cx="164" cy="1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63 w 21600"/>
                <a:gd name="T25" fmla="*/ 23465 h 21600"/>
                <a:gd name="T26" fmla="*/ 21337 w 21600"/>
                <a:gd name="T27" fmla="*/ 405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707" name="Oval 30"/>
            <p:cNvSpPr>
              <a:spLocks noChangeArrowheads="1"/>
            </p:cNvSpPr>
            <p:nvPr/>
          </p:nvSpPr>
          <p:spPr bwMode="auto">
            <a:xfrm>
              <a:off x="2093" y="1740"/>
              <a:ext cx="247" cy="139"/>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708" name="Line 31"/>
            <p:cNvSpPr>
              <a:spLocks noChangeShapeType="1"/>
            </p:cNvSpPr>
            <p:nvPr/>
          </p:nvSpPr>
          <p:spPr bwMode="auto">
            <a:xfrm>
              <a:off x="2230" y="1624"/>
              <a:ext cx="0" cy="1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709" name="Line 32"/>
            <p:cNvSpPr>
              <a:spLocks noChangeShapeType="1"/>
            </p:cNvSpPr>
            <p:nvPr/>
          </p:nvSpPr>
          <p:spPr bwMode="auto">
            <a:xfrm>
              <a:off x="1921" y="1677"/>
              <a:ext cx="172" cy="1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710" name="Line 33"/>
            <p:cNvSpPr>
              <a:spLocks noChangeShapeType="1"/>
            </p:cNvSpPr>
            <p:nvPr/>
          </p:nvSpPr>
          <p:spPr bwMode="auto">
            <a:xfrm flipV="1">
              <a:off x="1586" y="1856"/>
              <a:ext cx="562" cy="11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711" name="Line 34"/>
            <p:cNvSpPr>
              <a:spLocks noChangeShapeType="1"/>
            </p:cNvSpPr>
            <p:nvPr/>
          </p:nvSpPr>
          <p:spPr bwMode="auto">
            <a:xfrm flipH="1" flipV="1">
              <a:off x="2312" y="1856"/>
              <a:ext cx="192" cy="1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712" name="Line 35"/>
            <p:cNvSpPr>
              <a:spLocks noChangeShapeType="1"/>
            </p:cNvSpPr>
            <p:nvPr/>
          </p:nvSpPr>
          <p:spPr bwMode="auto">
            <a:xfrm flipV="1">
              <a:off x="2339" y="1786"/>
              <a:ext cx="328" cy="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713" name="Line 36"/>
            <p:cNvSpPr>
              <a:spLocks noChangeShapeType="1"/>
            </p:cNvSpPr>
            <p:nvPr/>
          </p:nvSpPr>
          <p:spPr bwMode="auto">
            <a:xfrm flipV="1">
              <a:off x="819" y="1821"/>
              <a:ext cx="1294" cy="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714" name="Line 37"/>
            <p:cNvSpPr>
              <a:spLocks noChangeShapeType="1"/>
            </p:cNvSpPr>
            <p:nvPr/>
          </p:nvSpPr>
          <p:spPr bwMode="auto">
            <a:xfrm flipV="1">
              <a:off x="819" y="1869"/>
              <a:ext cx="1294" cy="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715" name="Line 38"/>
            <p:cNvSpPr>
              <a:spLocks noChangeShapeType="1"/>
            </p:cNvSpPr>
            <p:nvPr/>
          </p:nvSpPr>
          <p:spPr bwMode="auto">
            <a:xfrm flipV="1">
              <a:off x="771" y="1773"/>
              <a:ext cx="1294" cy="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716" name="Line 39"/>
            <p:cNvSpPr>
              <a:spLocks noChangeShapeType="1"/>
            </p:cNvSpPr>
            <p:nvPr/>
          </p:nvSpPr>
          <p:spPr bwMode="auto">
            <a:xfrm>
              <a:off x="675" y="1988"/>
              <a:ext cx="719" cy="10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717" name="Line 40"/>
            <p:cNvSpPr>
              <a:spLocks noChangeShapeType="1"/>
            </p:cNvSpPr>
            <p:nvPr/>
          </p:nvSpPr>
          <p:spPr bwMode="auto">
            <a:xfrm>
              <a:off x="723" y="1964"/>
              <a:ext cx="719" cy="10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718" name="Line 41"/>
            <p:cNvSpPr>
              <a:spLocks noChangeShapeType="1"/>
            </p:cNvSpPr>
            <p:nvPr/>
          </p:nvSpPr>
          <p:spPr bwMode="auto">
            <a:xfrm flipV="1">
              <a:off x="1634" y="1869"/>
              <a:ext cx="562" cy="11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719" name="Line 42"/>
            <p:cNvSpPr>
              <a:spLocks noChangeShapeType="1"/>
            </p:cNvSpPr>
            <p:nvPr/>
          </p:nvSpPr>
          <p:spPr bwMode="auto">
            <a:xfrm flipV="1">
              <a:off x="1682" y="1869"/>
              <a:ext cx="562" cy="11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grpSp>
      <p:sp>
        <p:nvSpPr>
          <p:cNvPr id="27655" name="Text Box 43"/>
          <p:cNvSpPr txBox="1">
            <a:spLocks noChangeArrowheads="1"/>
          </p:cNvSpPr>
          <p:nvPr/>
        </p:nvSpPr>
        <p:spPr bwMode="auto">
          <a:xfrm>
            <a:off x="2286001" y="5943600"/>
            <a:ext cx="2746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94" tIns="45647" rIns="91294" bIns="45647">
            <a:spAutoFit/>
          </a:bodyPr>
          <a:lstStyle>
            <a:lvl1pPr defTabSz="912813" eaLnBrk="0" hangingPunct="0">
              <a:defRPr>
                <a:solidFill>
                  <a:schemeClr val="tx1"/>
                </a:solidFill>
                <a:latin typeface="Arial" panose="020B0604020202020204" pitchFamily="34" charset="0"/>
              </a:defRPr>
            </a:lvl1pPr>
            <a:lvl2pPr marL="742950" indent="-285750" defTabSz="912813" eaLnBrk="0" hangingPunct="0">
              <a:defRPr>
                <a:solidFill>
                  <a:schemeClr val="tx1"/>
                </a:solidFill>
                <a:latin typeface="Arial" panose="020B0604020202020204" pitchFamily="34" charset="0"/>
              </a:defRPr>
            </a:lvl2pPr>
            <a:lvl3pPr marL="1143000" indent="-228600" defTabSz="912813" eaLnBrk="0" hangingPunct="0">
              <a:defRPr>
                <a:solidFill>
                  <a:schemeClr val="tx1"/>
                </a:solidFill>
                <a:latin typeface="Arial" panose="020B0604020202020204" pitchFamily="34" charset="0"/>
              </a:defRPr>
            </a:lvl3pPr>
            <a:lvl4pPr marL="1600200" indent="-228600" defTabSz="912813" eaLnBrk="0" hangingPunct="0">
              <a:defRPr>
                <a:solidFill>
                  <a:schemeClr val="tx1"/>
                </a:solidFill>
                <a:latin typeface="Arial" panose="020B0604020202020204" pitchFamily="34" charset="0"/>
              </a:defRPr>
            </a:lvl4pPr>
            <a:lvl5pPr marL="2057400" indent="-228600" defTabSz="912813"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400"/>
              <a:t>Tanpa Multiplexing</a:t>
            </a:r>
          </a:p>
        </p:txBody>
      </p:sp>
      <p:grpSp>
        <p:nvGrpSpPr>
          <p:cNvPr id="27656" name="Group 44"/>
          <p:cNvGrpSpPr>
            <a:grpSpLocks/>
          </p:cNvGrpSpPr>
          <p:nvPr/>
        </p:nvGrpSpPr>
        <p:grpSpPr bwMode="auto">
          <a:xfrm>
            <a:off x="6248400" y="2895600"/>
            <a:ext cx="4260850" cy="3043238"/>
            <a:chOff x="2932" y="1485"/>
            <a:chExt cx="2684" cy="1917"/>
          </a:xfrm>
        </p:grpSpPr>
        <p:grpSp>
          <p:nvGrpSpPr>
            <p:cNvPr id="27658" name="Group 45"/>
            <p:cNvGrpSpPr>
              <a:grpSpLocks/>
            </p:cNvGrpSpPr>
            <p:nvPr/>
          </p:nvGrpSpPr>
          <p:grpSpPr bwMode="auto">
            <a:xfrm>
              <a:off x="2932" y="1581"/>
              <a:ext cx="931" cy="671"/>
              <a:chOff x="3024" y="2160"/>
              <a:chExt cx="1632" cy="1392"/>
            </a:xfrm>
          </p:grpSpPr>
          <p:sp>
            <p:nvSpPr>
              <p:cNvPr id="27682" name="phone3"/>
              <p:cNvSpPr>
                <a:spLocks noEditPoints="1" noChangeArrowheads="1"/>
              </p:cNvSpPr>
              <p:nvPr/>
            </p:nvSpPr>
            <p:spPr bwMode="auto">
              <a:xfrm>
                <a:off x="3024" y="2736"/>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683" name="phone3"/>
              <p:cNvSpPr>
                <a:spLocks noEditPoints="1" noChangeArrowheads="1"/>
              </p:cNvSpPr>
              <p:nvPr/>
            </p:nvSpPr>
            <p:spPr bwMode="auto">
              <a:xfrm>
                <a:off x="3840" y="2160"/>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684" name="phone3"/>
              <p:cNvSpPr>
                <a:spLocks noEditPoints="1" noChangeArrowheads="1"/>
              </p:cNvSpPr>
              <p:nvPr/>
            </p:nvSpPr>
            <p:spPr bwMode="auto">
              <a:xfrm>
                <a:off x="3552" y="3264"/>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685" name="phone3"/>
              <p:cNvSpPr>
                <a:spLocks noEditPoints="1" noChangeArrowheads="1"/>
              </p:cNvSpPr>
              <p:nvPr/>
            </p:nvSpPr>
            <p:spPr bwMode="auto">
              <a:xfrm>
                <a:off x="4368" y="3264"/>
                <a:ext cx="2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5 w 21600"/>
                  <a:gd name="T25" fmla="*/ 23550 h 21600"/>
                  <a:gd name="T26" fmla="*/ 21375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686" name="Oval 50"/>
              <p:cNvSpPr>
                <a:spLocks noChangeArrowheads="1"/>
              </p:cNvSpPr>
              <p:nvPr/>
            </p:nvSpPr>
            <p:spPr bwMode="auto">
              <a:xfrm>
                <a:off x="3744" y="2688"/>
                <a:ext cx="432" cy="2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687" name="Line 51"/>
              <p:cNvSpPr>
                <a:spLocks noChangeShapeType="1"/>
              </p:cNvSpPr>
              <p:nvPr/>
            </p:nvSpPr>
            <p:spPr bwMode="auto">
              <a:xfrm>
                <a:off x="3984" y="2448"/>
                <a:ext cx="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688" name="Line 52"/>
              <p:cNvSpPr>
                <a:spLocks noChangeShapeType="1"/>
              </p:cNvSpPr>
              <p:nvPr/>
            </p:nvSpPr>
            <p:spPr bwMode="auto">
              <a:xfrm flipV="1">
                <a:off x="3312" y="2832"/>
                <a:ext cx="432"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689" name="Line 53"/>
              <p:cNvSpPr>
                <a:spLocks noChangeShapeType="1"/>
              </p:cNvSpPr>
              <p:nvPr/>
            </p:nvSpPr>
            <p:spPr bwMode="auto">
              <a:xfrm flipV="1">
                <a:off x="3696" y="2928"/>
                <a:ext cx="144"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690" name="Line 54"/>
              <p:cNvSpPr>
                <a:spLocks noChangeShapeType="1"/>
              </p:cNvSpPr>
              <p:nvPr/>
            </p:nvSpPr>
            <p:spPr bwMode="auto">
              <a:xfrm flipH="1" flipV="1">
                <a:off x="4128" y="2928"/>
                <a:ext cx="336"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grpSp>
        <p:sp>
          <p:nvSpPr>
            <p:cNvPr id="27659" name="phone3"/>
            <p:cNvSpPr>
              <a:spLocks noEditPoints="1" noChangeArrowheads="1"/>
            </p:cNvSpPr>
            <p:nvPr/>
          </p:nvSpPr>
          <p:spPr bwMode="auto">
            <a:xfrm>
              <a:off x="4745" y="2963"/>
              <a:ext cx="165" cy="1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62 w 21600"/>
                <a:gd name="T25" fmla="*/ 23478 h 21600"/>
                <a:gd name="T26" fmla="*/ 21338 w 21600"/>
                <a:gd name="T27" fmla="*/ 4053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660" name="phone3"/>
            <p:cNvSpPr>
              <a:spLocks noEditPoints="1" noChangeArrowheads="1"/>
            </p:cNvSpPr>
            <p:nvPr/>
          </p:nvSpPr>
          <p:spPr bwMode="auto">
            <a:xfrm>
              <a:off x="3760" y="3008"/>
              <a:ext cx="164" cy="1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63 w 21600"/>
                <a:gd name="T25" fmla="*/ 23465 h 21600"/>
                <a:gd name="T26" fmla="*/ 21337 w 21600"/>
                <a:gd name="T27" fmla="*/ 405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661" name="phone3"/>
            <p:cNvSpPr>
              <a:spLocks noEditPoints="1" noChangeArrowheads="1"/>
            </p:cNvSpPr>
            <p:nvPr/>
          </p:nvSpPr>
          <p:spPr bwMode="auto">
            <a:xfrm>
              <a:off x="4226" y="2731"/>
              <a:ext cx="164" cy="1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63 w 21600"/>
                <a:gd name="T25" fmla="*/ 23465 h 21600"/>
                <a:gd name="T26" fmla="*/ 21337 w 21600"/>
                <a:gd name="T27" fmla="*/ 405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662" name="phone3"/>
            <p:cNvSpPr>
              <a:spLocks noEditPoints="1" noChangeArrowheads="1"/>
            </p:cNvSpPr>
            <p:nvPr/>
          </p:nvSpPr>
          <p:spPr bwMode="auto">
            <a:xfrm>
              <a:off x="4061" y="3263"/>
              <a:ext cx="165" cy="1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62 w 21600"/>
                <a:gd name="T25" fmla="*/ 23465 h 21600"/>
                <a:gd name="T26" fmla="*/ 21338 w 21600"/>
                <a:gd name="T27" fmla="*/ 405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663" name="phone3"/>
            <p:cNvSpPr>
              <a:spLocks noEditPoints="1" noChangeArrowheads="1"/>
            </p:cNvSpPr>
            <p:nvPr/>
          </p:nvSpPr>
          <p:spPr bwMode="auto">
            <a:xfrm>
              <a:off x="4527" y="3263"/>
              <a:ext cx="164" cy="1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63 w 21600"/>
                <a:gd name="T25" fmla="*/ 23465 h 21600"/>
                <a:gd name="T26" fmla="*/ 21337 w 21600"/>
                <a:gd name="T27" fmla="*/ 405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664" name="Oval 60"/>
            <p:cNvSpPr>
              <a:spLocks noChangeArrowheads="1"/>
            </p:cNvSpPr>
            <p:nvPr/>
          </p:nvSpPr>
          <p:spPr bwMode="auto">
            <a:xfrm>
              <a:off x="4171" y="2985"/>
              <a:ext cx="247" cy="139"/>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665" name="Line 61"/>
            <p:cNvSpPr>
              <a:spLocks noChangeShapeType="1"/>
            </p:cNvSpPr>
            <p:nvPr/>
          </p:nvSpPr>
          <p:spPr bwMode="auto">
            <a:xfrm>
              <a:off x="4308" y="2870"/>
              <a:ext cx="0" cy="1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666" name="Line 62"/>
            <p:cNvSpPr>
              <a:spLocks noChangeShapeType="1"/>
            </p:cNvSpPr>
            <p:nvPr/>
          </p:nvSpPr>
          <p:spPr bwMode="auto">
            <a:xfrm flipV="1">
              <a:off x="3924" y="3054"/>
              <a:ext cx="247"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667" name="Line 63"/>
            <p:cNvSpPr>
              <a:spLocks noChangeShapeType="1"/>
            </p:cNvSpPr>
            <p:nvPr/>
          </p:nvSpPr>
          <p:spPr bwMode="auto">
            <a:xfrm flipV="1">
              <a:off x="4143" y="3101"/>
              <a:ext cx="83" cy="1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668" name="Line 64"/>
            <p:cNvSpPr>
              <a:spLocks noChangeShapeType="1"/>
            </p:cNvSpPr>
            <p:nvPr/>
          </p:nvSpPr>
          <p:spPr bwMode="auto">
            <a:xfrm flipH="1" flipV="1">
              <a:off x="4390" y="3101"/>
              <a:ext cx="191" cy="1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669" name="Line 65"/>
            <p:cNvSpPr>
              <a:spLocks noChangeShapeType="1"/>
            </p:cNvSpPr>
            <p:nvPr/>
          </p:nvSpPr>
          <p:spPr bwMode="auto">
            <a:xfrm flipV="1">
              <a:off x="4417" y="3031"/>
              <a:ext cx="328" cy="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670" name="phone3"/>
            <p:cNvSpPr>
              <a:spLocks noEditPoints="1" noChangeArrowheads="1"/>
            </p:cNvSpPr>
            <p:nvPr/>
          </p:nvSpPr>
          <p:spPr bwMode="auto">
            <a:xfrm>
              <a:off x="5451" y="1717"/>
              <a:ext cx="165" cy="1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62 w 21600"/>
                <a:gd name="T25" fmla="*/ 23465 h 21600"/>
                <a:gd name="T26" fmla="*/ 21338 w 21600"/>
                <a:gd name="T27" fmla="*/ 405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671" name="phone3"/>
            <p:cNvSpPr>
              <a:spLocks noEditPoints="1" noChangeArrowheads="1"/>
            </p:cNvSpPr>
            <p:nvPr/>
          </p:nvSpPr>
          <p:spPr bwMode="auto">
            <a:xfrm>
              <a:off x="4514" y="1533"/>
              <a:ext cx="164" cy="1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63 w 21600"/>
                <a:gd name="T25" fmla="*/ 23465 h 21600"/>
                <a:gd name="T26" fmla="*/ 21337 w 21600"/>
                <a:gd name="T27" fmla="*/ 405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672" name="phone3"/>
            <p:cNvSpPr>
              <a:spLocks noEditPoints="1" noChangeArrowheads="1"/>
            </p:cNvSpPr>
            <p:nvPr/>
          </p:nvSpPr>
          <p:spPr bwMode="auto">
            <a:xfrm>
              <a:off x="4932" y="1485"/>
              <a:ext cx="164" cy="1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63 w 21600"/>
                <a:gd name="T25" fmla="*/ 23465 h 21600"/>
                <a:gd name="T26" fmla="*/ 21337 w 21600"/>
                <a:gd name="T27" fmla="*/ 405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673" name="phone3"/>
            <p:cNvSpPr>
              <a:spLocks noEditPoints="1" noChangeArrowheads="1"/>
            </p:cNvSpPr>
            <p:nvPr/>
          </p:nvSpPr>
          <p:spPr bwMode="auto">
            <a:xfrm>
              <a:off x="5233" y="2017"/>
              <a:ext cx="164" cy="1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63 w 21600"/>
                <a:gd name="T25" fmla="*/ 23465 h 21600"/>
                <a:gd name="T26" fmla="*/ 21337 w 21600"/>
                <a:gd name="T27" fmla="*/ 405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674" name="Oval 70"/>
            <p:cNvSpPr>
              <a:spLocks noChangeArrowheads="1"/>
            </p:cNvSpPr>
            <p:nvPr/>
          </p:nvSpPr>
          <p:spPr bwMode="auto">
            <a:xfrm>
              <a:off x="4877" y="1740"/>
              <a:ext cx="247" cy="139"/>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27675" name="Line 71"/>
            <p:cNvSpPr>
              <a:spLocks noChangeShapeType="1"/>
            </p:cNvSpPr>
            <p:nvPr/>
          </p:nvSpPr>
          <p:spPr bwMode="auto">
            <a:xfrm>
              <a:off x="5014" y="1624"/>
              <a:ext cx="0" cy="1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676" name="Line 72"/>
            <p:cNvSpPr>
              <a:spLocks noChangeShapeType="1"/>
            </p:cNvSpPr>
            <p:nvPr/>
          </p:nvSpPr>
          <p:spPr bwMode="auto">
            <a:xfrm>
              <a:off x="4705" y="1677"/>
              <a:ext cx="172" cy="1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677" name="Line 73"/>
            <p:cNvSpPr>
              <a:spLocks noChangeShapeType="1"/>
            </p:cNvSpPr>
            <p:nvPr/>
          </p:nvSpPr>
          <p:spPr bwMode="auto">
            <a:xfrm flipH="1" flipV="1">
              <a:off x="5096" y="1856"/>
              <a:ext cx="191" cy="1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678" name="Line 74"/>
            <p:cNvSpPr>
              <a:spLocks noChangeShapeType="1"/>
            </p:cNvSpPr>
            <p:nvPr/>
          </p:nvSpPr>
          <p:spPr bwMode="auto">
            <a:xfrm flipV="1">
              <a:off x="5123" y="1786"/>
              <a:ext cx="328" cy="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679" name="Line 75"/>
            <p:cNvSpPr>
              <a:spLocks noChangeShapeType="1"/>
            </p:cNvSpPr>
            <p:nvPr/>
          </p:nvSpPr>
          <p:spPr bwMode="auto">
            <a:xfrm flipV="1">
              <a:off x="3603" y="1821"/>
              <a:ext cx="1294" cy="7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680" name="Line 76"/>
            <p:cNvSpPr>
              <a:spLocks noChangeShapeType="1"/>
            </p:cNvSpPr>
            <p:nvPr/>
          </p:nvSpPr>
          <p:spPr bwMode="auto">
            <a:xfrm>
              <a:off x="3507" y="1964"/>
              <a:ext cx="719" cy="103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sp>
          <p:nvSpPr>
            <p:cNvPr id="27681" name="Line 77"/>
            <p:cNvSpPr>
              <a:spLocks noChangeShapeType="1"/>
            </p:cNvSpPr>
            <p:nvPr/>
          </p:nvSpPr>
          <p:spPr bwMode="auto">
            <a:xfrm flipV="1">
              <a:off x="4418" y="1869"/>
              <a:ext cx="562" cy="11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d-ID"/>
            </a:p>
          </p:txBody>
        </p:sp>
      </p:grpSp>
      <p:sp>
        <p:nvSpPr>
          <p:cNvPr id="27657" name="Text Box 78"/>
          <p:cNvSpPr txBox="1">
            <a:spLocks noChangeArrowheads="1"/>
          </p:cNvSpPr>
          <p:nvPr/>
        </p:nvSpPr>
        <p:spPr bwMode="auto">
          <a:xfrm>
            <a:off x="7037388" y="5943601"/>
            <a:ext cx="2487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94" tIns="45647" rIns="91294" bIns="45647">
            <a:spAutoFit/>
          </a:bodyPr>
          <a:lstStyle>
            <a:lvl1pPr defTabSz="912813" eaLnBrk="0" hangingPunct="0">
              <a:defRPr>
                <a:solidFill>
                  <a:schemeClr val="tx1"/>
                </a:solidFill>
                <a:latin typeface="Arial" panose="020B0604020202020204" pitchFamily="34" charset="0"/>
              </a:defRPr>
            </a:lvl1pPr>
            <a:lvl2pPr marL="742950" indent="-285750" defTabSz="912813" eaLnBrk="0" hangingPunct="0">
              <a:defRPr>
                <a:solidFill>
                  <a:schemeClr val="tx1"/>
                </a:solidFill>
                <a:latin typeface="Arial" panose="020B0604020202020204" pitchFamily="34" charset="0"/>
              </a:defRPr>
            </a:lvl2pPr>
            <a:lvl3pPr marL="1143000" indent="-228600" defTabSz="912813" eaLnBrk="0" hangingPunct="0">
              <a:defRPr>
                <a:solidFill>
                  <a:schemeClr val="tx1"/>
                </a:solidFill>
                <a:latin typeface="Arial" panose="020B0604020202020204" pitchFamily="34" charset="0"/>
              </a:defRPr>
            </a:lvl3pPr>
            <a:lvl4pPr marL="1600200" indent="-228600" defTabSz="912813" eaLnBrk="0" hangingPunct="0">
              <a:defRPr>
                <a:solidFill>
                  <a:schemeClr val="tx1"/>
                </a:solidFill>
                <a:latin typeface="Arial" panose="020B0604020202020204" pitchFamily="34" charset="0"/>
              </a:defRPr>
            </a:lvl4pPr>
            <a:lvl5pPr marL="2057400" indent="-228600" defTabSz="912813"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sz="2000"/>
              <a:t>Dengan Multiplexing</a:t>
            </a:r>
          </a:p>
        </p:txBody>
      </p:sp>
    </p:spTree>
    <p:extLst>
      <p:ext uri="{BB962C8B-B14F-4D97-AF65-F5344CB8AC3E}">
        <p14:creationId xmlns:p14="http://schemas.microsoft.com/office/powerpoint/2010/main" val="21465804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GB"/>
              <a:t>Jaringan Telekomunikasi</a:t>
            </a:r>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ED5B81-CBD9-478D-AFC3-C28F98EECAD1}" type="slidenum">
              <a:rPr lang="en-GB" altLang="id-ID"/>
              <a:pPr eaLnBrk="1" hangingPunct="1"/>
              <a:t>26</a:t>
            </a:fld>
            <a:endParaRPr lang="en-GB" altLang="id-ID"/>
          </a:p>
        </p:txBody>
      </p:sp>
      <p:sp>
        <p:nvSpPr>
          <p:cNvPr id="241666" name="Rectangle 2"/>
          <p:cNvSpPr>
            <a:spLocks noGrp="1" noRot="1" noChangeArrowheads="1"/>
          </p:cNvSpPr>
          <p:nvPr>
            <p:ph type="title"/>
          </p:nvPr>
        </p:nvSpPr>
        <p:spPr>
          <a:xfrm>
            <a:off x="1151708" y="1079501"/>
            <a:ext cx="8686800" cy="609600"/>
          </a:xfrm>
        </p:spPr>
        <p:txBody>
          <a:bodyPr/>
          <a:lstStyle/>
          <a:p>
            <a:pPr eaLnBrk="1" hangingPunct="1">
              <a:lnSpc>
                <a:spcPct val="75000"/>
              </a:lnSpc>
              <a:defRPr/>
            </a:pPr>
            <a:r>
              <a:rPr lang="en-US" sz="3600" dirty="0" err="1"/>
              <a:t>Taksonomi</a:t>
            </a:r>
            <a:r>
              <a:rPr lang="en-US" sz="3600" dirty="0"/>
              <a:t> </a:t>
            </a:r>
            <a:r>
              <a:rPr lang="en-US" sz="3600" dirty="0" err="1"/>
              <a:t>Teknologi</a:t>
            </a:r>
            <a:r>
              <a:rPr lang="en-US" sz="3600" dirty="0"/>
              <a:t> Telekomunikasi  </a:t>
            </a:r>
          </a:p>
        </p:txBody>
      </p:sp>
      <p:sp>
        <p:nvSpPr>
          <p:cNvPr id="241667" name="Rectangle 3"/>
          <p:cNvSpPr>
            <a:spLocks noGrp="1" noRot="1" noChangeArrowheads="1"/>
          </p:cNvSpPr>
          <p:nvPr>
            <p:ph type="body" sz="half" idx="1"/>
          </p:nvPr>
        </p:nvSpPr>
        <p:spPr>
          <a:xfrm>
            <a:off x="2514600" y="1828800"/>
            <a:ext cx="7924800" cy="4572000"/>
          </a:xfrm>
        </p:spPr>
        <p:txBody>
          <a:bodyPr/>
          <a:lstStyle/>
          <a:p>
            <a:pPr eaLnBrk="1" hangingPunct="1">
              <a:defRPr/>
            </a:pPr>
            <a:r>
              <a:rPr lang="en-US"/>
              <a:t>Sumber (sources)</a:t>
            </a:r>
          </a:p>
          <a:p>
            <a:pPr eaLnBrk="1" hangingPunct="1">
              <a:defRPr/>
            </a:pPr>
            <a:r>
              <a:rPr lang="en-US"/>
              <a:t>Jaringan komunikasi (networks)</a:t>
            </a:r>
          </a:p>
          <a:p>
            <a:pPr lvl="1" eaLnBrk="1" hangingPunct="1">
              <a:defRPr/>
            </a:pPr>
            <a:r>
              <a:rPr lang="en-US"/>
              <a:t>Sistem transmisi</a:t>
            </a:r>
          </a:p>
          <a:p>
            <a:pPr lvl="2" eaLnBrk="1" hangingPunct="1">
              <a:defRPr/>
            </a:pPr>
            <a:r>
              <a:rPr lang="en-US"/>
              <a:t>Transmission Media</a:t>
            </a:r>
          </a:p>
          <a:p>
            <a:pPr lvl="2" eaLnBrk="1" hangingPunct="1">
              <a:defRPr/>
            </a:pPr>
            <a:r>
              <a:rPr lang="en-US"/>
              <a:t>Modulation</a:t>
            </a:r>
          </a:p>
          <a:p>
            <a:pPr lvl="2" eaLnBrk="1" hangingPunct="1">
              <a:defRPr/>
            </a:pPr>
            <a:r>
              <a:rPr lang="en-US"/>
              <a:t>Multiplexing</a:t>
            </a:r>
          </a:p>
          <a:p>
            <a:pPr lvl="1" eaLnBrk="1" hangingPunct="1">
              <a:defRPr/>
            </a:pPr>
            <a:r>
              <a:rPr lang="en-US"/>
              <a:t>Switching</a:t>
            </a:r>
          </a:p>
          <a:p>
            <a:pPr lvl="1" eaLnBrk="1" hangingPunct="1">
              <a:defRPr/>
            </a:pPr>
            <a:r>
              <a:rPr lang="en-US"/>
              <a:t>Signaling</a:t>
            </a:r>
          </a:p>
          <a:p>
            <a:pPr eaLnBrk="1" hangingPunct="1">
              <a:defRPr/>
            </a:pPr>
            <a:r>
              <a:rPr lang="en-US"/>
              <a:t>Tujuan (destination)</a:t>
            </a:r>
          </a:p>
        </p:txBody>
      </p:sp>
      <p:pic>
        <p:nvPicPr>
          <p:cNvPr id="28678" name="Picture 4" descr="PH01957J"/>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229475" y="4225926"/>
            <a:ext cx="2825750" cy="1730375"/>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427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GB"/>
              <a:t>Jaringan Telekomunikasi</a:t>
            </a:r>
          </a:p>
        </p:txBody>
      </p:sp>
      <p:sp>
        <p:nvSpPr>
          <p:cNvPr id="5"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CBE83DD-11BF-4E3C-8F6C-EB22EAB13091}" type="slidenum">
              <a:rPr lang="en-GB" altLang="id-ID"/>
              <a:pPr eaLnBrk="1" hangingPunct="1"/>
              <a:t>27</a:t>
            </a:fld>
            <a:endParaRPr lang="en-GB" altLang="id-ID"/>
          </a:p>
        </p:txBody>
      </p:sp>
      <p:sp>
        <p:nvSpPr>
          <p:cNvPr id="303106" name="Rectangle 2"/>
          <p:cNvSpPr>
            <a:spLocks noGrp="1" noRot="1" noChangeArrowheads="1"/>
          </p:cNvSpPr>
          <p:nvPr>
            <p:ph type="body" idx="1"/>
          </p:nvPr>
        </p:nvSpPr>
        <p:spPr/>
        <p:txBody>
          <a:bodyPr/>
          <a:lstStyle/>
          <a:p>
            <a:pPr eaLnBrk="1" hangingPunct="1">
              <a:defRPr/>
            </a:pPr>
            <a:r>
              <a:rPr lang="id-ID" smtClean="0"/>
              <a:t>Tiga teknologi yang yang diperlukan untuk berkomunikasi melalui jaringan telekomunikasi:</a:t>
            </a:r>
          </a:p>
          <a:p>
            <a:pPr lvl="1" eaLnBrk="1" hangingPunct="1">
              <a:defRPr/>
            </a:pPr>
            <a:r>
              <a:rPr lang="id-ID" smtClean="0"/>
              <a:t>Transmisi</a:t>
            </a:r>
          </a:p>
          <a:p>
            <a:pPr lvl="1" eaLnBrk="1" hangingPunct="1">
              <a:defRPr/>
            </a:pPr>
            <a:r>
              <a:rPr lang="id-ID" smtClean="0"/>
              <a:t>Switching</a:t>
            </a:r>
          </a:p>
          <a:p>
            <a:pPr lvl="1" eaLnBrk="1" hangingPunct="1">
              <a:defRPr/>
            </a:pPr>
            <a:r>
              <a:rPr lang="id-ID" smtClean="0"/>
              <a:t>Signaling</a:t>
            </a:r>
            <a:endParaRPr lang="en-US" smtClean="0"/>
          </a:p>
        </p:txBody>
      </p:sp>
    </p:spTree>
    <p:extLst>
      <p:ext uri="{BB962C8B-B14F-4D97-AF65-F5344CB8AC3E}">
        <p14:creationId xmlns:p14="http://schemas.microsoft.com/office/powerpoint/2010/main" val="32725243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GB"/>
              <a:t>Jaringan Telekomunikasi</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5BECB5-3842-4E13-8ADB-4120346C347D}" type="slidenum">
              <a:rPr lang="en-GB" altLang="id-ID"/>
              <a:pPr eaLnBrk="1" hangingPunct="1"/>
              <a:t>28</a:t>
            </a:fld>
            <a:endParaRPr lang="en-GB" altLang="id-ID"/>
          </a:p>
        </p:txBody>
      </p:sp>
      <p:sp>
        <p:nvSpPr>
          <p:cNvPr id="242690" name="Rectangle 2"/>
          <p:cNvSpPr>
            <a:spLocks noGrp="1" noRot="1" noChangeArrowheads="1"/>
          </p:cNvSpPr>
          <p:nvPr>
            <p:ph type="title"/>
          </p:nvPr>
        </p:nvSpPr>
        <p:spPr>
          <a:xfrm>
            <a:off x="735874" y="655003"/>
            <a:ext cx="8839200" cy="1431925"/>
          </a:xfrm>
        </p:spPr>
        <p:txBody>
          <a:bodyPr/>
          <a:lstStyle/>
          <a:p>
            <a:pPr eaLnBrk="1" hangingPunct="1">
              <a:defRPr/>
            </a:pPr>
            <a:r>
              <a:rPr lang="en-US" dirty="0" err="1" smtClean="0"/>
              <a:t>Komponen</a:t>
            </a:r>
            <a:r>
              <a:rPr lang="en-US" dirty="0" smtClean="0"/>
              <a:t> </a:t>
            </a:r>
            <a:r>
              <a:rPr lang="en-US" dirty="0" err="1" smtClean="0"/>
              <a:t>Jaringan</a:t>
            </a:r>
            <a:r>
              <a:rPr lang="en-US" dirty="0" smtClean="0"/>
              <a:t> Telekomunikasi</a:t>
            </a:r>
          </a:p>
        </p:txBody>
      </p:sp>
      <p:sp>
        <p:nvSpPr>
          <p:cNvPr id="242691" name="Rectangle 3"/>
          <p:cNvSpPr>
            <a:spLocks noGrp="1" noRot="1" noChangeArrowheads="1"/>
          </p:cNvSpPr>
          <p:nvPr>
            <p:ph type="body" idx="1"/>
          </p:nvPr>
        </p:nvSpPr>
        <p:spPr/>
        <p:txBody>
          <a:bodyPr/>
          <a:lstStyle/>
          <a:p>
            <a:pPr eaLnBrk="1" hangingPunct="1">
              <a:lnSpc>
                <a:spcPct val="90000"/>
              </a:lnSpc>
              <a:defRPr/>
            </a:pPr>
            <a:r>
              <a:rPr lang="en-US"/>
              <a:t>Sistem Transmisi:</a:t>
            </a:r>
          </a:p>
          <a:p>
            <a:pPr lvl="1" eaLnBrk="1" hangingPunct="1">
              <a:lnSpc>
                <a:spcPct val="90000"/>
              </a:lnSpc>
              <a:defRPr/>
            </a:pPr>
            <a:r>
              <a:rPr lang="en-US"/>
              <a:t>Media Transmisi: Gelombang Mikro Analog, Gelombang Mikro Digital, Kabel Serat Optik, kabel Coaxial, Kabel tembaga (Copper), Terestrial dan Satelit</a:t>
            </a:r>
          </a:p>
          <a:p>
            <a:pPr lvl="1" eaLnBrk="1" hangingPunct="1">
              <a:lnSpc>
                <a:spcPct val="90000"/>
              </a:lnSpc>
              <a:defRPr/>
            </a:pPr>
            <a:r>
              <a:rPr lang="en-US"/>
              <a:t>Modulation: </a:t>
            </a:r>
            <a:r>
              <a:rPr lang="id-ID"/>
              <a:t>AM, FM, BPSK, </a:t>
            </a:r>
            <a:r>
              <a:rPr lang="en-US"/>
              <a:t>QAM, PSK, FSK, QPSK</a:t>
            </a:r>
          </a:p>
          <a:p>
            <a:pPr lvl="1" eaLnBrk="1" hangingPunct="1">
              <a:lnSpc>
                <a:spcPct val="90000"/>
              </a:lnSpc>
              <a:defRPr/>
            </a:pPr>
            <a:r>
              <a:rPr lang="en-US"/>
              <a:t>Multiplexing: FDM, TDM (PDH dan SDH)</a:t>
            </a:r>
          </a:p>
          <a:p>
            <a:pPr eaLnBrk="1" hangingPunct="1">
              <a:lnSpc>
                <a:spcPct val="90000"/>
              </a:lnSpc>
              <a:defRPr/>
            </a:pPr>
            <a:r>
              <a:rPr lang="en-US"/>
              <a:t>Switching</a:t>
            </a:r>
          </a:p>
          <a:p>
            <a:pPr lvl="1" eaLnBrk="1" hangingPunct="1">
              <a:lnSpc>
                <a:spcPct val="90000"/>
              </a:lnSpc>
              <a:defRPr/>
            </a:pPr>
            <a:r>
              <a:rPr lang="en-US"/>
              <a:t>Sentral </a:t>
            </a:r>
            <a:r>
              <a:rPr lang="id-ID"/>
              <a:t>a</a:t>
            </a:r>
            <a:r>
              <a:rPr lang="en-US"/>
              <a:t>nalog, sentral </a:t>
            </a:r>
            <a:r>
              <a:rPr lang="id-ID"/>
              <a:t>d</a:t>
            </a:r>
            <a:r>
              <a:rPr lang="en-US"/>
              <a:t>igital</a:t>
            </a:r>
          </a:p>
          <a:p>
            <a:pPr eaLnBrk="1" hangingPunct="1">
              <a:lnSpc>
                <a:spcPct val="90000"/>
              </a:lnSpc>
              <a:defRPr/>
            </a:pPr>
            <a:r>
              <a:rPr lang="en-US"/>
              <a:t>Signaling</a:t>
            </a:r>
          </a:p>
          <a:p>
            <a:pPr lvl="1" eaLnBrk="1" hangingPunct="1">
              <a:lnSpc>
                <a:spcPct val="90000"/>
              </a:lnSpc>
              <a:defRPr/>
            </a:pPr>
            <a:r>
              <a:rPr lang="en-US"/>
              <a:t>R2, CCS7</a:t>
            </a:r>
          </a:p>
        </p:txBody>
      </p:sp>
    </p:spTree>
    <p:extLst>
      <p:ext uri="{BB962C8B-B14F-4D97-AF65-F5344CB8AC3E}">
        <p14:creationId xmlns:p14="http://schemas.microsoft.com/office/powerpoint/2010/main" val="39328424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GB"/>
              <a:t>Jaringan Telekomunikasi</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2417ABF-ED4E-41D8-9454-62EBD0F99228}" type="slidenum">
              <a:rPr lang="en-GB" altLang="id-ID"/>
              <a:pPr eaLnBrk="1" hangingPunct="1"/>
              <a:t>29</a:t>
            </a:fld>
            <a:endParaRPr lang="en-GB" altLang="id-ID"/>
          </a:p>
        </p:txBody>
      </p:sp>
      <p:sp>
        <p:nvSpPr>
          <p:cNvPr id="304130" name="Rectangle 2"/>
          <p:cNvSpPr>
            <a:spLocks noGrp="1" noRot="1" noChangeArrowheads="1"/>
          </p:cNvSpPr>
          <p:nvPr>
            <p:ph type="title"/>
          </p:nvPr>
        </p:nvSpPr>
        <p:spPr/>
        <p:txBody>
          <a:bodyPr/>
          <a:lstStyle/>
          <a:p>
            <a:pPr eaLnBrk="1" hangingPunct="1">
              <a:defRPr/>
            </a:pPr>
            <a:r>
              <a:rPr lang="id-ID" smtClean="0"/>
              <a:t>Teknologi Transmisi</a:t>
            </a:r>
            <a:endParaRPr lang="en-US" smtClean="0"/>
          </a:p>
        </p:txBody>
      </p:sp>
      <p:sp>
        <p:nvSpPr>
          <p:cNvPr id="304131" name="Rectangle 3"/>
          <p:cNvSpPr>
            <a:spLocks noGrp="1" noRot="1" noChangeArrowheads="1"/>
          </p:cNvSpPr>
          <p:nvPr>
            <p:ph type="body" idx="1"/>
          </p:nvPr>
        </p:nvSpPr>
        <p:spPr/>
        <p:txBody>
          <a:bodyPr/>
          <a:lstStyle/>
          <a:p>
            <a:pPr eaLnBrk="1" hangingPunct="1">
              <a:lnSpc>
                <a:spcPct val="90000"/>
              </a:lnSpc>
              <a:defRPr/>
            </a:pPr>
            <a:r>
              <a:rPr lang="id-ID" sz="2400"/>
              <a:t>Transmisi adalah proses membawa informasi antar </a:t>
            </a:r>
            <a:r>
              <a:rPr lang="id-ID" sz="2400" i="1"/>
              <a:t>end points </a:t>
            </a:r>
            <a:r>
              <a:rPr lang="id-ID" sz="2400"/>
              <a:t>di dalam sistem atau jaringan</a:t>
            </a:r>
          </a:p>
          <a:p>
            <a:pPr eaLnBrk="1" hangingPunct="1">
              <a:lnSpc>
                <a:spcPct val="90000"/>
              </a:lnSpc>
              <a:defRPr/>
            </a:pPr>
            <a:r>
              <a:rPr lang="id-ID" sz="2400"/>
              <a:t>Sistem transmisi yang sekarang menggunakan empat buah medium transmisi berikut :</a:t>
            </a:r>
          </a:p>
          <a:p>
            <a:pPr lvl="1" eaLnBrk="1" hangingPunct="1">
              <a:lnSpc>
                <a:spcPct val="90000"/>
              </a:lnSpc>
              <a:defRPr/>
            </a:pPr>
            <a:r>
              <a:rPr lang="id-ID" sz="2000"/>
              <a:t>Kabel tembaga</a:t>
            </a:r>
          </a:p>
          <a:p>
            <a:pPr lvl="1" eaLnBrk="1" hangingPunct="1">
              <a:lnSpc>
                <a:spcPct val="90000"/>
              </a:lnSpc>
              <a:defRPr/>
            </a:pPr>
            <a:r>
              <a:rPr lang="id-ID" sz="2000"/>
              <a:t>Kabel serat optik</a:t>
            </a:r>
          </a:p>
          <a:p>
            <a:pPr lvl="1" eaLnBrk="1" hangingPunct="1">
              <a:lnSpc>
                <a:spcPct val="90000"/>
              </a:lnSpc>
              <a:defRPr/>
            </a:pPr>
            <a:r>
              <a:rPr lang="id-ID" sz="2000"/>
              <a:t>Gelombang radio</a:t>
            </a:r>
          </a:p>
          <a:p>
            <a:pPr lvl="1" eaLnBrk="1" hangingPunct="1">
              <a:lnSpc>
                <a:spcPct val="90000"/>
              </a:lnSpc>
              <a:defRPr/>
            </a:pPr>
            <a:r>
              <a:rPr lang="id-ID" sz="2000"/>
              <a:t>Cahaya pada ruang bebas (misalnya infra merah)</a:t>
            </a:r>
          </a:p>
          <a:p>
            <a:pPr eaLnBrk="1" hangingPunct="1">
              <a:lnSpc>
                <a:spcPct val="90000"/>
              </a:lnSpc>
              <a:defRPr/>
            </a:pPr>
            <a:r>
              <a:rPr lang="id-ID" sz="2400"/>
              <a:t>Dalam suatu jaringan telekomunikasi, sistem transmisi digunakan untuk saling menghubungkan sentral (router)</a:t>
            </a:r>
          </a:p>
          <a:p>
            <a:pPr lvl="1" eaLnBrk="1" hangingPunct="1">
              <a:lnSpc>
                <a:spcPct val="90000"/>
              </a:lnSpc>
              <a:defRPr/>
            </a:pPr>
            <a:r>
              <a:rPr lang="id-ID" sz="2000"/>
              <a:t>Keseluruhan sistem transmisi ini disebut jaringan transmisi atau jaringan transport (transport network)</a:t>
            </a:r>
          </a:p>
          <a:p>
            <a:pPr eaLnBrk="1" hangingPunct="1">
              <a:lnSpc>
                <a:spcPct val="90000"/>
              </a:lnSpc>
              <a:defRPr/>
            </a:pPr>
            <a:endParaRPr lang="en-US" sz="2400"/>
          </a:p>
        </p:txBody>
      </p:sp>
    </p:spTree>
    <p:extLst>
      <p:ext uri="{BB962C8B-B14F-4D97-AF65-F5344CB8AC3E}">
        <p14:creationId xmlns:p14="http://schemas.microsoft.com/office/powerpoint/2010/main" val="3232371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GB"/>
              <a:t>Jaringan Telekomunikasi</a:t>
            </a:r>
          </a:p>
        </p:txBody>
      </p:sp>
      <p:sp>
        <p:nvSpPr>
          <p:cNvPr id="7"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249522-8AB7-4C9E-85DA-971B0C150E5B}" type="slidenum">
              <a:rPr lang="en-GB" altLang="id-ID"/>
              <a:pPr eaLnBrk="1" hangingPunct="1"/>
              <a:t>3</a:t>
            </a:fld>
            <a:endParaRPr lang="en-GB" altLang="id-ID"/>
          </a:p>
        </p:txBody>
      </p:sp>
      <p:pic>
        <p:nvPicPr>
          <p:cNvPr id="5126" name="Picture 7" descr="D:\NGAJAR 2012\JARTEL RIDA\gbr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50" y="1371600"/>
            <a:ext cx="8115300" cy="4637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1285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GB"/>
              <a:t>Jaringan Telekomunikasi</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8A2304-19F6-4A86-A871-B65DEAE58EAD}" type="slidenum">
              <a:rPr lang="en-GB" altLang="id-ID"/>
              <a:pPr eaLnBrk="1" hangingPunct="1"/>
              <a:t>30</a:t>
            </a:fld>
            <a:endParaRPr lang="en-GB" altLang="id-ID"/>
          </a:p>
        </p:txBody>
      </p:sp>
      <p:sp>
        <p:nvSpPr>
          <p:cNvPr id="305154" name="Rectangle 2"/>
          <p:cNvSpPr>
            <a:spLocks noGrp="1" noRot="1" noChangeArrowheads="1"/>
          </p:cNvSpPr>
          <p:nvPr>
            <p:ph type="title"/>
          </p:nvPr>
        </p:nvSpPr>
        <p:spPr/>
        <p:txBody>
          <a:bodyPr/>
          <a:lstStyle/>
          <a:p>
            <a:pPr eaLnBrk="1" hangingPunct="1">
              <a:defRPr/>
            </a:pPr>
            <a:r>
              <a:rPr lang="id-ID" smtClean="0"/>
              <a:t>Teknologi Switching</a:t>
            </a:r>
            <a:endParaRPr lang="en-US" smtClean="0"/>
          </a:p>
        </p:txBody>
      </p:sp>
      <p:sp>
        <p:nvSpPr>
          <p:cNvPr id="305155" name="Rectangle 3"/>
          <p:cNvSpPr>
            <a:spLocks noGrp="1" noRot="1" noChangeArrowheads="1"/>
          </p:cNvSpPr>
          <p:nvPr>
            <p:ph type="body" idx="1"/>
          </p:nvPr>
        </p:nvSpPr>
        <p:spPr/>
        <p:txBody>
          <a:bodyPr/>
          <a:lstStyle/>
          <a:p>
            <a:pPr eaLnBrk="1" hangingPunct="1">
              <a:defRPr/>
            </a:pPr>
            <a:r>
              <a:rPr lang="id-ID" smtClean="0"/>
              <a:t>Suatu teknologi yang digunakan pada switch untuk menghubungkan (men-switch) panggilan (pada jaringan telepon) atau </a:t>
            </a:r>
          </a:p>
          <a:p>
            <a:pPr eaLnBrk="1" hangingPunct="1">
              <a:defRPr/>
            </a:pPr>
            <a:r>
              <a:rPr lang="id-ID" smtClean="0"/>
              <a:t>Mengarahkan/memforward paket dari suatu link ke link yang lain</a:t>
            </a:r>
          </a:p>
          <a:p>
            <a:pPr eaLnBrk="1" hangingPunct="1">
              <a:defRPr/>
            </a:pPr>
            <a:r>
              <a:rPr lang="id-ID" smtClean="0"/>
              <a:t>Kita akan pelajari ini lebih detail</a:t>
            </a:r>
          </a:p>
          <a:p>
            <a:pPr eaLnBrk="1" hangingPunct="1">
              <a:defRPr/>
            </a:pPr>
            <a:endParaRPr lang="id-ID" smtClean="0"/>
          </a:p>
          <a:p>
            <a:pPr eaLnBrk="1" hangingPunct="1">
              <a:defRPr/>
            </a:pPr>
            <a:endParaRPr lang="en-US" smtClean="0"/>
          </a:p>
        </p:txBody>
      </p:sp>
    </p:spTree>
    <p:extLst>
      <p:ext uri="{BB962C8B-B14F-4D97-AF65-F5344CB8AC3E}">
        <p14:creationId xmlns:p14="http://schemas.microsoft.com/office/powerpoint/2010/main" val="2467004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GB"/>
              <a:t>Jaringan Telekomunikasi</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AB5DD70-DF1C-4196-BE86-9A8AD71383CA}" type="slidenum">
              <a:rPr lang="en-GB" altLang="id-ID"/>
              <a:pPr eaLnBrk="1" hangingPunct="1"/>
              <a:t>31</a:t>
            </a:fld>
            <a:endParaRPr lang="en-GB" altLang="id-ID"/>
          </a:p>
        </p:txBody>
      </p:sp>
      <p:sp>
        <p:nvSpPr>
          <p:cNvPr id="306178" name="Rectangle 2"/>
          <p:cNvSpPr>
            <a:spLocks noGrp="1" noRot="1" noChangeArrowheads="1"/>
          </p:cNvSpPr>
          <p:nvPr>
            <p:ph type="title"/>
          </p:nvPr>
        </p:nvSpPr>
        <p:spPr/>
        <p:txBody>
          <a:bodyPr/>
          <a:lstStyle/>
          <a:p>
            <a:pPr eaLnBrk="1" hangingPunct="1">
              <a:defRPr/>
            </a:pPr>
            <a:r>
              <a:rPr lang="id-ID" smtClean="0"/>
              <a:t>Teknologi Signaling</a:t>
            </a:r>
            <a:endParaRPr lang="en-US" smtClean="0"/>
          </a:p>
        </p:txBody>
      </p:sp>
      <p:sp>
        <p:nvSpPr>
          <p:cNvPr id="306179" name="Rectangle 3"/>
          <p:cNvSpPr>
            <a:spLocks noGrp="1" noRot="1" noChangeArrowheads="1"/>
          </p:cNvSpPr>
          <p:nvPr>
            <p:ph type="body" idx="1"/>
          </p:nvPr>
        </p:nvSpPr>
        <p:spPr/>
        <p:txBody>
          <a:bodyPr/>
          <a:lstStyle/>
          <a:p>
            <a:pPr eaLnBrk="1" hangingPunct="1">
              <a:lnSpc>
                <a:spcPct val="90000"/>
              </a:lnSpc>
              <a:defRPr/>
            </a:pPr>
            <a:r>
              <a:rPr lang="en-US" sz="2400"/>
              <a:t>Signaling </a:t>
            </a:r>
            <a:r>
              <a:rPr lang="id-ID" sz="2400"/>
              <a:t>adalah mekanisme yang memungkinkan entitas yang berada di dalam jaringan (misalnya perangkat di pelanggan, switch dsb.) untuk membentuk, mempertahankan, dan memutuskan suatu sesi di dalam jaringan</a:t>
            </a:r>
            <a:endParaRPr lang="en-US" sz="2400"/>
          </a:p>
          <a:p>
            <a:pPr eaLnBrk="1" hangingPunct="1">
              <a:lnSpc>
                <a:spcPct val="90000"/>
              </a:lnSpc>
              <a:defRPr/>
            </a:pPr>
            <a:r>
              <a:rPr lang="id-ID" sz="2400"/>
              <a:t>Proses s</a:t>
            </a:r>
            <a:r>
              <a:rPr lang="en-US" sz="2400"/>
              <a:t>ignaling </a:t>
            </a:r>
            <a:r>
              <a:rPr lang="id-ID" sz="2400"/>
              <a:t>dilaksanakan menggunakan suatu sinyal atau pesan tertentu</a:t>
            </a:r>
          </a:p>
          <a:p>
            <a:pPr lvl="1" eaLnBrk="1" hangingPunct="1">
              <a:lnSpc>
                <a:spcPct val="90000"/>
              </a:lnSpc>
              <a:defRPr/>
            </a:pPr>
            <a:r>
              <a:rPr lang="id-ID" sz="2000"/>
              <a:t>Contoh: ketika kita mengangkat handset telepon untuk melakukan panggilan akan terdengar nada panggil (dial tone) </a:t>
            </a:r>
          </a:p>
          <a:p>
            <a:pPr lvl="2" eaLnBrk="1" hangingPunct="1">
              <a:lnSpc>
                <a:spcPct val="90000"/>
              </a:lnSpc>
              <a:defRPr/>
            </a:pPr>
            <a:r>
              <a:rPr lang="id-ID"/>
              <a:t>Dial tone mengindikasikan bahwa sentral telepon siap menerima informasi nomor yang dituju</a:t>
            </a:r>
          </a:p>
          <a:p>
            <a:pPr eaLnBrk="1" hangingPunct="1">
              <a:lnSpc>
                <a:spcPct val="90000"/>
              </a:lnSpc>
              <a:defRPr/>
            </a:pPr>
            <a:r>
              <a:rPr lang="id-ID" sz="2400"/>
              <a:t>Signaling akan kita pelajari lebih detail lagi</a:t>
            </a:r>
            <a:endParaRPr lang="en-US" sz="2400"/>
          </a:p>
        </p:txBody>
      </p:sp>
    </p:spTree>
    <p:extLst>
      <p:ext uri="{BB962C8B-B14F-4D97-AF65-F5344CB8AC3E}">
        <p14:creationId xmlns:p14="http://schemas.microsoft.com/office/powerpoint/2010/main" val="3405847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GB"/>
              <a:t>Jaringan Telekomunikasi</a:t>
            </a:r>
          </a:p>
        </p:txBody>
      </p:sp>
      <p:sp>
        <p:nvSpPr>
          <p:cNvPr id="7"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C6981B8-9640-4079-B2B4-86F5A2074B38}" type="slidenum">
              <a:rPr lang="en-GB" altLang="id-ID"/>
              <a:pPr eaLnBrk="1" hangingPunct="1"/>
              <a:t>4</a:t>
            </a:fld>
            <a:endParaRPr lang="en-GB" altLang="id-ID"/>
          </a:p>
        </p:txBody>
      </p:sp>
      <p:pic>
        <p:nvPicPr>
          <p:cNvPr id="6150" name="Picture 7"/>
          <p:cNvPicPr>
            <a:picLocks noChangeAspect="1" noChangeArrowheads="1"/>
          </p:cNvPicPr>
          <p:nvPr/>
        </p:nvPicPr>
        <p:blipFill>
          <a:blip r:embed="rId2">
            <a:extLst>
              <a:ext uri="{28A0092B-C50C-407E-A947-70E740481C1C}">
                <a14:useLocalDpi xmlns:a14="http://schemas.microsoft.com/office/drawing/2010/main" val="0"/>
              </a:ext>
            </a:extLst>
          </a:blip>
          <a:srcRect l="10938" t="11333" r="39063" b="24667"/>
          <a:stretch>
            <a:fillRect/>
          </a:stretch>
        </p:blipFill>
        <p:spPr bwMode="auto">
          <a:xfrm>
            <a:off x="714103" y="1416005"/>
            <a:ext cx="4876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8" descr="D:\NGAJAR 2012\JARTEL RIDA\Internet_users_by_region_March20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2058" y="1366793"/>
            <a:ext cx="4216400" cy="370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411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GB"/>
              <a:t>Jaringan Telekomunikasi</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B752232-3014-4946-AE56-B685DA711EFA}" type="slidenum">
              <a:rPr lang="en-GB" altLang="id-ID"/>
              <a:pPr eaLnBrk="1" hangingPunct="1"/>
              <a:t>5</a:t>
            </a:fld>
            <a:endParaRPr lang="en-GB" altLang="id-ID"/>
          </a:p>
        </p:txBody>
      </p:sp>
      <p:sp>
        <p:nvSpPr>
          <p:cNvPr id="313347" name="Rectangle 3"/>
          <p:cNvSpPr>
            <a:spLocks noGrp="1" noRot="1" noChangeArrowheads="1"/>
          </p:cNvSpPr>
          <p:nvPr>
            <p:ph type="body" idx="4294967295"/>
          </p:nvPr>
        </p:nvSpPr>
        <p:spPr>
          <a:xfrm>
            <a:off x="838200" y="1909763"/>
            <a:ext cx="10515600" cy="4625975"/>
          </a:xfrm>
        </p:spPr>
        <p:txBody>
          <a:bodyPr/>
          <a:lstStyle/>
          <a:p>
            <a:pPr algn="ctr" eaLnBrk="1" hangingPunct="1">
              <a:buFont typeface="Wingdings" panose="05000000000000000000" pitchFamily="2" charset="2"/>
              <a:buNone/>
              <a:defRPr/>
            </a:pPr>
            <a:r>
              <a:rPr lang="en-US" sz="4400" dirty="0" err="1"/>
              <a:t>Apakah</a:t>
            </a:r>
            <a:r>
              <a:rPr lang="en-US" sz="4400" dirty="0"/>
              <a:t> Telekomunikasi </a:t>
            </a:r>
            <a:r>
              <a:rPr lang="en-US" sz="4400" dirty="0" err="1"/>
              <a:t>itu</a:t>
            </a:r>
            <a:r>
              <a:rPr lang="en-US" sz="4400" dirty="0"/>
              <a:t>??</a:t>
            </a:r>
          </a:p>
        </p:txBody>
      </p:sp>
    </p:spTree>
    <p:extLst>
      <p:ext uri="{BB962C8B-B14F-4D97-AF65-F5344CB8AC3E}">
        <p14:creationId xmlns:p14="http://schemas.microsoft.com/office/powerpoint/2010/main" val="11351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GB"/>
              <a:t>Jaringan Telekomunikasi</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5A72679-7611-45B4-B412-E3F6CD51A157}" type="slidenum">
              <a:rPr lang="en-GB" altLang="id-ID"/>
              <a:pPr eaLnBrk="1" hangingPunct="1"/>
              <a:t>6</a:t>
            </a:fld>
            <a:endParaRPr lang="en-GB" altLang="id-ID"/>
          </a:p>
        </p:txBody>
      </p:sp>
      <p:sp>
        <p:nvSpPr>
          <p:cNvPr id="296963" name="Rectangle 3"/>
          <p:cNvSpPr>
            <a:spLocks noGrp="1" noRot="1" noChangeArrowheads="1"/>
          </p:cNvSpPr>
          <p:nvPr>
            <p:ph type="body" idx="4294967295"/>
          </p:nvPr>
        </p:nvSpPr>
        <p:spPr>
          <a:xfrm>
            <a:off x="838200" y="1459548"/>
            <a:ext cx="10515600" cy="4625975"/>
          </a:xfrm>
        </p:spPr>
        <p:txBody>
          <a:bodyPr/>
          <a:lstStyle/>
          <a:p>
            <a:pPr eaLnBrk="1" hangingPunct="1">
              <a:lnSpc>
                <a:spcPct val="80000"/>
              </a:lnSpc>
              <a:defRPr/>
            </a:pPr>
            <a:r>
              <a:rPr lang="en-US" i="1" dirty="0"/>
              <a:t>IEEE Standard Dictionary </a:t>
            </a:r>
            <a:r>
              <a:rPr lang="en-US" dirty="0" err="1"/>
              <a:t>mendefinisikan</a:t>
            </a:r>
            <a:r>
              <a:rPr lang="en-US" dirty="0"/>
              <a:t> </a:t>
            </a:r>
            <a:r>
              <a:rPr lang="en-US" dirty="0" err="1"/>
              <a:t>telekomunikasi</a:t>
            </a:r>
            <a:r>
              <a:rPr lang="en-US" dirty="0"/>
              <a:t> </a:t>
            </a:r>
            <a:r>
              <a:rPr lang="en-US" dirty="0" err="1"/>
              <a:t>sebagai</a:t>
            </a:r>
            <a:r>
              <a:rPr lang="en-US" dirty="0"/>
              <a:t> </a:t>
            </a:r>
            <a:r>
              <a:rPr lang="en-US" dirty="0" err="1"/>
              <a:t>transmisi</a:t>
            </a:r>
            <a:r>
              <a:rPr lang="en-US" dirty="0"/>
              <a:t> </a:t>
            </a:r>
            <a:r>
              <a:rPr lang="en-US" dirty="0" err="1"/>
              <a:t>sinyal</a:t>
            </a:r>
            <a:r>
              <a:rPr lang="en-US" dirty="0"/>
              <a:t> </a:t>
            </a:r>
            <a:r>
              <a:rPr lang="en-US" dirty="0" err="1"/>
              <a:t>melalui</a:t>
            </a:r>
            <a:r>
              <a:rPr lang="en-US" dirty="0"/>
              <a:t> </a:t>
            </a:r>
            <a:r>
              <a:rPr lang="en-US" dirty="0" err="1"/>
              <a:t>jarak</a:t>
            </a:r>
            <a:r>
              <a:rPr lang="en-US" dirty="0"/>
              <a:t> </a:t>
            </a:r>
            <a:r>
              <a:rPr lang="en-US" dirty="0" err="1"/>
              <a:t>tertentu</a:t>
            </a:r>
            <a:r>
              <a:rPr lang="en-US" dirty="0"/>
              <a:t>, </a:t>
            </a:r>
            <a:r>
              <a:rPr lang="en-US" dirty="0" err="1"/>
              <a:t>seperti</a:t>
            </a:r>
            <a:r>
              <a:rPr lang="en-US" dirty="0"/>
              <a:t> </a:t>
            </a:r>
            <a:r>
              <a:rPr lang="en-US" dirty="0" err="1"/>
              <a:t>pada</a:t>
            </a:r>
            <a:r>
              <a:rPr lang="en-US" dirty="0"/>
              <a:t> </a:t>
            </a:r>
            <a:r>
              <a:rPr lang="en-US" dirty="0" err="1"/>
              <a:t>telegrap</a:t>
            </a:r>
            <a:r>
              <a:rPr lang="en-US" dirty="0"/>
              <a:t>, radio </a:t>
            </a:r>
            <a:r>
              <a:rPr lang="en-US" dirty="0" err="1"/>
              <a:t>atau</a:t>
            </a:r>
            <a:r>
              <a:rPr lang="en-US" dirty="0"/>
              <a:t> </a:t>
            </a:r>
            <a:r>
              <a:rPr lang="en-US" dirty="0" err="1"/>
              <a:t>televisi</a:t>
            </a:r>
            <a:r>
              <a:rPr lang="en-US" dirty="0"/>
              <a:t>.</a:t>
            </a:r>
          </a:p>
          <a:p>
            <a:pPr eaLnBrk="1" hangingPunct="1">
              <a:lnSpc>
                <a:spcPct val="80000"/>
              </a:lnSpc>
              <a:defRPr/>
            </a:pPr>
            <a:r>
              <a:rPr lang="en-US" dirty="0" err="1"/>
              <a:t>Secara</a:t>
            </a:r>
            <a:r>
              <a:rPr lang="en-US" dirty="0"/>
              <a:t> </a:t>
            </a:r>
            <a:r>
              <a:rPr lang="en-US" dirty="0" err="1"/>
              <a:t>umum</a:t>
            </a:r>
            <a:r>
              <a:rPr lang="en-US" dirty="0"/>
              <a:t> : </a:t>
            </a:r>
          </a:p>
          <a:p>
            <a:pPr lvl="1" eaLnBrk="1" hangingPunct="1">
              <a:lnSpc>
                <a:spcPct val="80000"/>
              </a:lnSpc>
              <a:defRPr/>
            </a:pPr>
            <a:r>
              <a:rPr lang="en-US" dirty="0">
                <a:latin typeface="Comic Sans MS" pitchFamily="66" charset="0"/>
              </a:rPr>
              <a:t>Tele		= </a:t>
            </a:r>
            <a:r>
              <a:rPr lang="en-US" dirty="0" err="1">
                <a:latin typeface="Comic Sans MS" pitchFamily="66" charset="0"/>
              </a:rPr>
              <a:t>jauh</a:t>
            </a:r>
            <a:endParaRPr lang="en-US" dirty="0">
              <a:latin typeface="Comic Sans MS" pitchFamily="66" charset="0"/>
            </a:endParaRPr>
          </a:p>
          <a:p>
            <a:pPr lvl="1" eaLnBrk="1" hangingPunct="1">
              <a:lnSpc>
                <a:spcPct val="80000"/>
              </a:lnSpc>
              <a:defRPr/>
            </a:pPr>
            <a:r>
              <a:rPr lang="en-US" dirty="0" err="1">
                <a:latin typeface="Comic Sans MS" pitchFamily="66" charset="0"/>
              </a:rPr>
              <a:t>Komunikasi</a:t>
            </a:r>
            <a:r>
              <a:rPr lang="en-US" dirty="0">
                <a:latin typeface="Comic Sans MS" pitchFamily="66" charset="0"/>
              </a:rPr>
              <a:t>	= </a:t>
            </a:r>
            <a:r>
              <a:rPr lang="en-US" dirty="0" err="1">
                <a:latin typeface="Comic Sans MS" pitchFamily="66" charset="0"/>
              </a:rPr>
              <a:t>hubungan</a:t>
            </a:r>
            <a:r>
              <a:rPr lang="en-US" dirty="0">
                <a:latin typeface="Comic Sans MS" pitchFamily="66" charset="0"/>
              </a:rPr>
              <a:t>/</a:t>
            </a:r>
            <a:r>
              <a:rPr lang="en-US" dirty="0" err="1">
                <a:latin typeface="Comic Sans MS" pitchFamily="66" charset="0"/>
              </a:rPr>
              <a:t>pertukaran</a:t>
            </a:r>
            <a:r>
              <a:rPr lang="en-US" dirty="0">
                <a:latin typeface="Comic Sans MS" pitchFamily="66" charset="0"/>
              </a:rPr>
              <a:t> </a:t>
            </a:r>
            <a:r>
              <a:rPr lang="en-US" dirty="0" err="1">
                <a:latin typeface="Comic Sans MS" pitchFamily="66" charset="0"/>
              </a:rPr>
              <a:t>informasi</a:t>
            </a:r>
            <a:r>
              <a:rPr lang="en-US" dirty="0">
                <a:latin typeface="Comic Sans MS" pitchFamily="66" charset="0"/>
              </a:rPr>
              <a:t> (</a:t>
            </a:r>
            <a:r>
              <a:rPr lang="en-US" dirty="0" err="1">
                <a:latin typeface="Comic Sans MS" pitchFamily="66" charset="0"/>
              </a:rPr>
              <a:t>suara</a:t>
            </a:r>
            <a:r>
              <a:rPr lang="en-US" dirty="0">
                <a:latin typeface="Comic Sans MS" pitchFamily="66" charset="0"/>
              </a:rPr>
              <a:t>, data, video)</a:t>
            </a:r>
          </a:p>
          <a:p>
            <a:pPr eaLnBrk="1" hangingPunct="1">
              <a:lnSpc>
                <a:spcPct val="80000"/>
              </a:lnSpc>
              <a:buFont typeface="Wingdings" panose="05000000000000000000" pitchFamily="2" charset="2"/>
              <a:buNone/>
              <a:defRPr/>
            </a:pPr>
            <a:endParaRPr lang="en-US" dirty="0">
              <a:latin typeface="Comic Sans MS" pitchFamily="66" charset="0"/>
            </a:endParaRPr>
          </a:p>
          <a:p>
            <a:pPr eaLnBrk="1" hangingPunct="1">
              <a:lnSpc>
                <a:spcPct val="80000"/>
              </a:lnSpc>
              <a:buFont typeface="Wingdings" panose="05000000000000000000" pitchFamily="2" charset="2"/>
              <a:buNone/>
              <a:defRPr/>
            </a:pPr>
            <a:r>
              <a:rPr lang="en-US" sz="2400" dirty="0">
                <a:latin typeface="Comic Sans MS" pitchFamily="66" charset="0"/>
              </a:rPr>
              <a:t>    Telekomunikasi : </a:t>
            </a:r>
            <a:r>
              <a:rPr lang="en-US" sz="2400" dirty="0" err="1">
                <a:latin typeface="Comic Sans MS" pitchFamily="66" charset="0"/>
              </a:rPr>
              <a:t>penyampaian</a:t>
            </a:r>
            <a:r>
              <a:rPr lang="en-US" sz="2400" dirty="0">
                <a:latin typeface="Comic Sans MS" pitchFamily="66" charset="0"/>
              </a:rPr>
              <a:t> </a:t>
            </a:r>
            <a:r>
              <a:rPr lang="en-US" sz="2400" dirty="0" err="1">
                <a:latin typeface="Comic Sans MS" pitchFamily="66" charset="0"/>
              </a:rPr>
              <a:t>informasi</a:t>
            </a:r>
            <a:r>
              <a:rPr lang="en-US" sz="2400" dirty="0">
                <a:latin typeface="Comic Sans MS" pitchFamily="66" charset="0"/>
              </a:rPr>
              <a:t> da</a:t>
            </a:r>
            <a:r>
              <a:rPr lang="id-ID" sz="2400" dirty="0">
                <a:latin typeface="Comic Sans MS" pitchFamily="66" charset="0"/>
              </a:rPr>
              <a:t>ri</a:t>
            </a:r>
            <a:r>
              <a:rPr lang="en-US" sz="2400" dirty="0">
                <a:latin typeface="Comic Sans MS" pitchFamily="66" charset="0"/>
              </a:rPr>
              <a:t> </a:t>
            </a:r>
            <a:r>
              <a:rPr lang="en-US" sz="2400" dirty="0" err="1">
                <a:latin typeface="Comic Sans MS" pitchFamily="66" charset="0"/>
              </a:rPr>
              <a:t>sumber</a:t>
            </a:r>
            <a:r>
              <a:rPr lang="en-US" sz="2400" dirty="0">
                <a:latin typeface="Comic Sans MS" pitchFamily="66" charset="0"/>
              </a:rPr>
              <a:t> </a:t>
            </a:r>
            <a:r>
              <a:rPr lang="en-US" sz="2400" dirty="0" err="1">
                <a:latin typeface="Comic Sans MS" pitchFamily="66" charset="0"/>
              </a:rPr>
              <a:t>ke</a:t>
            </a:r>
            <a:r>
              <a:rPr lang="en-US" sz="2400" dirty="0">
                <a:latin typeface="Comic Sans MS" pitchFamily="66" charset="0"/>
              </a:rPr>
              <a:t> </a:t>
            </a:r>
            <a:r>
              <a:rPr lang="en-US" sz="2400" dirty="0" err="1">
                <a:latin typeface="Comic Sans MS" pitchFamily="66" charset="0"/>
              </a:rPr>
              <a:t>penerima</a:t>
            </a:r>
            <a:r>
              <a:rPr lang="en-US" sz="2400" dirty="0">
                <a:latin typeface="Comic Sans MS" pitchFamily="66" charset="0"/>
              </a:rPr>
              <a:t> </a:t>
            </a:r>
            <a:r>
              <a:rPr lang="en-US" sz="2400" dirty="0" err="1">
                <a:latin typeface="Comic Sans MS" pitchFamily="66" charset="0"/>
              </a:rPr>
              <a:t>melalui</a:t>
            </a:r>
            <a:r>
              <a:rPr lang="en-US" sz="2400" dirty="0">
                <a:latin typeface="Comic Sans MS" pitchFamily="66" charset="0"/>
              </a:rPr>
              <a:t> media </a:t>
            </a:r>
            <a:r>
              <a:rPr lang="en-US" sz="2400" dirty="0" err="1">
                <a:latin typeface="Comic Sans MS" pitchFamily="66" charset="0"/>
              </a:rPr>
              <a:t>komunikasi</a:t>
            </a:r>
            <a:endParaRPr lang="en-US" sz="2400" dirty="0">
              <a:latin typeface="Comic Sans MS" pitchFamily="66" charset="0"/>
            </a:endParaRPr>
          </a:p>
          <a:p>
            <a:pPr eaLnBrk="1" hangingPunct="1">
              <a:lnSpc>
                <a:spcPct val="80000"/>
              </a:lnSpc>
              <a:buFont typeface="Wingdings" panose="05000000000000000000" pitchFamily="2" charset="2"/>
              <a:buNone/>
              <a:defRPr/>
            </a:pPr>
            <a:endParaRPr lang="en-US" dirty="0"/>
          </a:p>
          <a:p>
            <a:pPr eaLnBrk="1" hangingPunct="1">
              <a:lnSpc>
                <a:spcPct val="80000"/>
              </a:lnSpc>
              <a:buFont typeface="Wingdings" panose="05000000000000000000" pitchFamily="2" charset="2"/>
              <a:buNone/>
              <a:defRPr/>
            </a:pPr>
            <a:endParaRPr lang="en-US" dirty="0"/>
          </a:p>
          <a:p>
            <a:pPr eaLnBrk="1" hangingPunct="1">
              <a:lnSpc>
                <a:spcPct val="80000"/>
              </a:lnSpc>
              <a:defRPr/>
            </a:pPr>
            <a:endParaRPr lang="en-US" dirty="0"/>
          </a:p>
        </p:txBody>
      </p:sp>
    </p:spTree>
    <p:extLst>
      <p:ext uri="{BB962C8B-B14F-4D97-AF65-F5344CB8AC3E}">
        <p14:creationId xmlns:p14="http://schemas.microsoft.com/office/powerpoint/2010/main" val="171619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4"/>
          <p:cNvSpPr>
            <a:spLocks noGrp="1"/>
          </p:cNvSpPr>
          <p:nvPr>
            <p:ph type="ftr" sz="quarter" idx="11"/>
          </p:nvPr>
        </p:nvSpPr>
        <p:spPr/>
        <p:txBody>
          <a:bodyPr/>
          <a:lstStyle/>
          <a:p>
            <a:pPr>
              <a:defRPr/>
            </a:pPr>
            <a:r>
              <a:rPr lang="en-GB"/>
              <a:t>Jaringan Telekomunikasi</a:t>
            </a:r>
          </a:p>
        </p:txBody>
      </p:sp>
      <p:sp>
        <p:nvSpPr>
          <p:cNvPr id="1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C3BB1F-2D27-4FD6-A73B-71ED17183FBF}" type="slidenum">
              <a:rPr lang="en-GB" altLang="id-ID"/>
              <a:pPr eaLnBrk="1" hangingPunct="1"/>
              <a:t>7</a:t>
            </a:fld>
            <a:endParaRPr lang="en-GB" altLang="id-ID"/>
          </a:p>
        </p:txBody>
      </p:sp>
      <p:sp>
        <p:nvSpPr>
          <p:cNvPr id="193538" name="Rectangle 2"/>
          <p:cNvSpPr>
            <a:spLocks noGrp="1" noRot="1" noChangeArrowheads="1"/>
          </p:cNvSpPr>
          <p:nvPr>
            <p:ph type="body" idx="1"/>
          </p:nvPr>
        </p:nvSpPr>
        <p:spPr>
          <a:xfrm>
            <a:off x="1981200" y="1219200"/>
            <a:ext cx="8229600" cy="3048000"/>
          </a:xfrm>
        </p:spPr>
        <p:txBody>
          <a:bodyPr/>
          <a:lstStyle/>
          <a:p>
            <a:pPr marL="261938" indent="-261938">
              <a:buNone/>
              <a:defRPr/>
            </a:pPr>
            <a:r>
              <a:rPr lang="en-US" smtClean="0">
                <a:latin typeface="Comic Sans MS" pitchFamily="66" charset="0"/>
              </a:rPr>
              <a:t>Komponen sistem komunikasi :</a:t>
            </a:r>
          </a:p>
          <a:p>
            <a:pPr marL="261938" indent="-261938">
              <a:defRPr/>
            </a:pPr>
            <a:r>
              <a:rPr lang="en-US" smtClean="0">
                <a:latin typeface="Comic Sans MS" pitchFamily="66" charset="0"/>
              </a:rPr>
              <a:t>Sumber (pengirim)</a:t>
            </a:r>
          </a:p>
          <a:p>
            <a:pPr marL="261938" indent="-261938">
              <a:defRPr/>
            </a:pPr>
            <a:r>
              <a:rPr lang="en-US" smtClean="0">
                <a:latin typeface="Comic Sans MS" pitchFamily="66" charset="0"/>
              </a:rPr>
              <a:t>Media</a:t>
            </a:r>
          </a:p>
          <a:p>
            <a:pPr marL="261938" indent="-261938">
              <a:defRPr/>
            </a:pPr>
            <a:r>
              <a:rPr lang="en-US" smtClean="0">
                <a:latin typeface="Comic Sans MS" pitchFamily="66" charset="0"/>
              </a:rPr>
              <a:t>Tujuan (penerima)</a:t>
            </a:r>
          </a:p>
          <a:p>
            <a:pPr marL="261938" indent="-261938">
              <a:buNone/>
              <a:defRPr/>
            </a:pPr>
            <a:endParaRPr lang="en-US" smtClean="0">
              <a:latin typeface="Comic Sans MS" pitchFamily="66" charset="0"/>
            </a:endParaRPr>
          </a:p>
        </p:txBody>
      </p:sp>
      <p:grpSp>
        <p:nvGrpSpPr>
          <p:cNvPr id="9221" name="Group 14"/>
          <p:cNvGrpSpPr>
            <a:grpSpLocks/>
          </p:cNvGrpSpPr>
          <p:nvPr/>
        </p:nvGrpSpPr>
        <p:grpSpPr bwMode="auto">
          <a:xfrm>
            <a:off x="3276600" y="4343401"/>
            <a:ext cx="5348288" cy="1127125"/>
            <a:chOff x="934" y="2880"/>
            <a:chExt cx="4337" cy="1209"/>
          </a:xfrm>
        </p:grpSpPr>
        <p:grpSp>
          <p:nvGrpSpPr>
            <p:cNvPr id="9222" name="Group 5"/>
            <p:cNvGrpSpPr>
              <a:grpSpLocks/>
            </p:cNvGrpSpPr>
            <p:nvPr/>
          </p:nvGrpSpPr>
          <p:grpSpPr bwMode="auto">
            <a:xfrm>
              <a:off x="1104" y="2880"/>
              <a:ext cx="3888" cy="768"/>
              <a:chOff x="816" y="3105"/>
              <a:chExt cx="3888" cy="768"/>
            </a:xfrm>
          </p:grpSpPr>
          <p:sp>
            <p:nvSpPr>
              <p:cNvPr id="9225" name="AutoShape 6"/>
              <p:cNvSpPr>
                <a:spLocks noChangeArrowheads="1"/>
              </p:cNvSpPr>
              <p:nvPr/>
            </p:nvSpPr>
            <p:spPr bwMode="auto">
              <a:xfrm>
                <a:off x="3264" y="3408"/>
                <a:ext cx="864" cy="192"/>
              </a:xfrm>
              <a:prstGeom prst="rightArrow">
                <a:avLst>
                  <a:gd name="adj1" fmla="val 50000"/>
                  <a:gd name="adj2" fmla="val 1125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9226" name="phone3"/>
              <p:cNvSpPr>
                <a:spLocks noEditPoints="1" noChangeArrowheads="1"/>
              </p:cNvSpPr>
              <p:nvPr/>
            </p:nvSpPr>
            <p:spPr bwMode="auto">
              <a:xfrm>
                <a:off x="816" y="3312"/>
                <a:ext cx="576"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188 w 21600"/>
                  <a:gd name="T25" fmla="*/ 23535 h 21600"/>
                  <a:gd name="T26" fmla="*/ 21413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9227" name="AutoShape 8"/>
              <p:cNvSpPr>
                <a:spLocks noChangeArrowheads="1"/>
              </p:cNvSpPr>
              <p:nvPr/>
            </p:nvSpPr>
            <p:spPr bwMode="auto">
              <a:xfrm>
                <a:off x="1395" y="3456"/>
                <a:ext cx="864" cy="192"/>
              </a:xfrm>
              <a:prstGeom prst="rightArrow">
                <a:avLst>
                  <a:gd name="adj1" fmla="val 50000"/>
                  <a:gd name="adj2" fmla="val 1125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sp>
            <p:nvSpPr>
              <p:cNvPr id="9228" name="AutoShape 9"/>
              <p:cNvSpPr>
                <a:spLocks noChangeArrowheads="1"/>
              </p:cNvSpPr>
              <p:nvPr/>
            </p:nvSpPr>
            <p:spPr bwMode="auto">
              <a:xfrm>
                <a:off x="2094" y="3105"/>
                <a:ext cx="1536" cy="768"/>
              </a:xfrm>
              <a:prstGeom prst="irregularSeal2">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id-ID" b="1">
                    <a:solidFill>
                      <a:srgbClr val="6B422F"/>
                    </a:solidFill>
                    <a:latin typeface="Comic Sans MS" panose="030F0702030302020204" pitchFamily="66" charset="0"/>
                  </a:rPr>
                  <a:t>Media </a:t>
                </a:r>
              </a:p>
              <a:p>
                <a:pPr algn="ctr"/>
                <a:r>
                  <a:rPr lang="en-US" altLang="id-ID" b="1">
                    <a:solidFill>
                      <a:srgbClr val="6B422F"/>
                    </a:solidFill>
                    <a:latin typeface="Comic Sans MS" panose="030F0702030302020204" pitchFamily="66" charset="0"/>
                  </a:rPr>
                  <a:t>Transmisi</a:t>
                </a:r>
              </a:p>
            </p:txBody>
          </p:sp>
          <p:sp>
            <p:nvSpPr>
              <p:cNvPr id="9229" name="phone3"/>
              <p:cNvSpPr>
                <a:spLocks noEditPoints="1" noChangeArrowheads="1"/>
              </p:cNvSpPr>
              <p:nvPr/>
            </p:nvSpPr>
            <p:spPr bwMode="auto">
              <a:xfrm>
                <a:off x="4128" y="3318"/>
                <a:ext cx="576"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188 w 21600"/>
                  <a:gd name="T25" fmla="*/ 23535 h 21600"/>
                  <a:gd name="T26" fmla="*/ 21413 w 21600"/>
                  <a:gd name="T27" fmla="*/ 40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pSp>
        <p:sp>
          <p:nvSpPr>
            <p:cNvPr id="9223" name="Text Box 11"/>
            <p:cNvSpPr txBox="1">
              <a:spLocks noChangeArrowheads="1"/>
            </p:cNvSpPr>
            <p:nvPr/>
          </p:nvSpPr>
          <p:spPr bwMode="auto">
            <a:xfrm>
              <a:off x="934" y="3553"/>
              <a:ext cx="821"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id-ID" b="1">
                  <a:latin typeface="Comic Sans MS" panose="030F0702030302020204" pitchFamily="66" charset="0"/>
                </a:rPr>
                <a:t>Sumber</a:t>
              </a:r>
              <a:endParaRPr lang="en-US" altLang="id-ID" b="1"/>
            </a:p>
          </p:txBody>
        </p:sp>
        <p:sp>
          <p:nvSpPr>
            <p:cNvPr id="9224" name="Text Box 13"/>
            <p:cNvSpPr txBox="1">
              <a:spLocks noChangeArrowheads="1"/>
            </p:cNvSpPr>
            <p:nvPr/>
          </p:nvSpPr>
          <p:spPr bwMode="auto">
            <a:xfrm>
              <a:off x="4330" y="3695"/>
              <a:ext cx="941"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id-ID" b="1">
                  <a:latin typeface="Comic Sans MS" panose="030F0702030302020204" pitchFamily="66" charset="0"/>
                </a:rPr>
                <a:t>Penerima</a:t>
              </a:r>
              <a:endParaRPr lang="en-US" altLang="id-ID" b="1"/>
            </a:p>
          </p:txBody>
        </p:sp>
      </p:grpSp>
    </p:spTree>
    <p:extLst>
      <p:ext uri="{BB962C8B-B14F-4D97-AF65-F5344CB8AC3E}">
        <p14:creationId xmlns:p14="http://schemas.microsoft.com/office/powerpoint/2010/main" val="189148869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pPr>
              <a:defRPr/>
            </a:pPr>
            <a:r>
              <a:rPr lang="en-GB"/>
              <a:t>Jaringan Telekomunikasi</a:t>
            </a:r>
          </a:p>
        </p:txBody>
      </p:sp>
      <p:sp>
        <p:nvSpPr>
          <p:cNvPr id="6"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FE7CC87-CCF6-4E71-A301-E5BB6856BF29}" type="slidenum">
              <a:rPr lang="en-GB" altLang="id-ID"/>
              <a:pPr eaLnBrk="1" hangingPunct="1"/>
              <a:t>8</a:t>
            </a:fld>
            <a:endParaRPr lang="en-GB" altLang="id-ID"/>
          </a:p>
        </p:txBody>
      </p:sp>
      <p:sp>
        <p:nvSpPr>
          <p:cNvPr id="261122" name="Rectangle 2"/>
          <p:cNvSpPr>
            <a:spLocks noGrp="1" noRot="1" noChangeArrowheads="1"/>
          </p:cNvSpPr>
          <p:nvPr>
            <p:ph type="title"/>
          </p:nvPr>
        </p:nvSpPr>
        <p:spPr>
          <a:xfrm>
            <a:off x="1066800" y="661851"/>
            <a:ext cx="8686800" cy="762000"/>
          </a:xfrm>
        </p:spPr>
        <p:txBody>
          <a:bodyPr/>
          <a:lstStyle/>
          <a:p>
            <a:pPr eaLnBrk="1" hangingPunct="1">
              <a:lnSpc>
                <a:spcPct val="75000"/>
              </a:lnSpc>
              <a:defRPr/>
            </a:pPr>
            <a:r>
              <a:rPr lang="en-US" sz="2800" dirty="0" err="1"/>
              <a:t>Taksonomi</a:t>
            </a:r>
            <a:r>
              <a:rPr lang="en-US" sz="2800" dirty="0"/>
              <a:t> </a:t>
            </a:r>
            <a:r>
              <a:rPr lang="en-US" sz="2800" dirty="0" err="1"/>
              <a:t>Jaringan</a:t>
            </a:r>
            <a:r>
              <a:rPr lang="en-US" sz="2800" dirty="0"/>
              <a:t> Telekomunikasi (1)</a:t>
            </a:r>
            <a:r>
              <a:rPr lang="en-US" dirty="0"/>
              <a:t>  </a:t>
            </a:r>
          </a:p>
        </p:txBody>
      </p:sp>
      <p:sp>
        <p:nvSpPr>
          <p:cNvPr id="261125" name="Rectangle 5"/>
          <p:cNvSpPr>
            <a:spLocks noRot="1" noChangeArrowheads="1"/>
          </p:cNvSpPr>
          <p:nvPr/>
        </p:nvSpPr>
        <p:spPr bwMode="auto">
          <a:xfrm>
            <a:off x="1066800" y="1423851"/>
            <a:ext cx="8686800" cy="4767943"/>
          </a:xfrm>
          <a:prstGeom prst="rect">
            <a:avLst/>
          </a:prstGeom>
          <a:noFill/>
          <a:ln w="9525">
            <a:noFill/>
            <a:miter lim="800000"/>
            <a:headEnd/>
            <a:tailEnd/>
          </a:ln>
          <a:effectLst/>
        </p:spPr>
        <p:txBody>
          <a:bodyPr/>
          <a:lstStyle/>
          <a:p>
            <a:pPr marL="342900" indent="-342900">
              <a:spcBef>
                <a:spcPct val="20000"/>
              </a:spcBef>
              <a:buClr>
                <a:schemeClr val="hlink"/>
              </a:buClr>
              <a:defRPr/>
            </a:pPr>
            <a:r>
              <a:rPr lang="en-US" sz="2800" b="1" dirty="0" err="1">
                <a:effectLst>
                  <a:outerShdw blurRad="38100" dist="38100" dir="2700000" algn="tl">
                    <a:srgbClr val="000000"/>
                  </a:outerShdw>
                </a:effectLst>
                <a:latin typeface="Arial" charset="0"/>
              </a:rPr>
              <a:t>Penggolongan</a:t>
            </a:r>
            <a:r>
              <a:rPr lang="en-US" sz="2800" b="1" dirty="0">
                <a:effectLst>
                  <a:outerShdw blurRad="38100" dist="38100" dir="2700000" algn="tl">
                    <a:srgbClr val="000000"/>
                  </a:outerShdw>
                </a:effectLst>
                <a:latin typeface="Arial" charset="0"/>
              </a:rPr>
              <a:t> </a:t>
            </a:r>
            <a:r>
              <a:rPr lang="en-US" sz="2800" b="1" dirty="0" err="1">
                <a:effectLst>
                  <a:outerShdw blurRad="38100" dist="38100" dir="2700000" algn="tl">
                    <a:srgbClr val="000000"/>
                  </a:outerShdw>
                </a:effectLst>
                <a:latin typeface="Arial" charset="0"/>
              </a:rPr>
              <a:t>jartel</a:t>
            </a:r>
            <a:r>
              <a:rPr lang="en-US" sz="2800" b="1" dirty="0">
                <a:effectLst>
                  <a:outerShdw blurRad="38100" dist="38100" dir="2700000" algn="tl">
                    <a:srgbClr val="000000"/>
                  </a:outerShdw>
                </a:effectLst>
                <a:latin typeface="Arial" charset="0"/>
              </a:rPr>
              <a:t> </a:t>
            </a:r>
            <a:r>
              <a:rPr lang="en-US" sz="2800" b="1" dirty="0" err="1">
                <a:effectLst>
                  <a:outerShdw blurRad="38100" dist="38100" dir="2700000" algn="tl">
                    <a:srgbClr val="000000"/>
                  </a:outerShdw>
                </a:effectLst>
                <a:latin typeface="Arial" charset="0"/>
              </a:rPr>
              <a:t>dari</a:t>
            </a:r>
            <a:r>
              <a:rPr lang="en-US" sz="2800" b="1" dirty="0">
                <a:effectLst>
                  <a:outerShdw blurRad="38100" dist="38100" dir="2700000" algn="tl">
                    <a:srgbClr val="000000"/>
                  </a:outerShdw>
                </a:effectLst>
                <a:latin typeface="Arial" charset="0"/>
              </a:rPr>
              <a:t> </a:t>
            </a:r>
            <a:r>
              <a:rPr lang="en-US" sz="2800" b="1" dirty="0" err="1">
                <a:effectLst>
                  <a:outerShdw blurRad="38100" dist="38100" dir="2700000" algn="tl">
                    <a:srgbClr val="000000"/>
                  </a:outerShdw>
                </a:effectLst>
                <a:latin typeface="Arial" charset="0"/>
              </a:rPr>
              <a:t>berbagai</a:t>
            </a:r>
            <a:r>
              <a:rPr lang="en-US" sz="2800" b="1" dirty="0">
                <a:effectLst>
                  <a:outerShdw blurRad="38100" dist="38100" dir="2700000" algn="tl">
                    <a:srgbClr val="000000"/>
                  </a:outerShdw>
                </a:effectLst>
                <a:latin typeface="Arial" charset="0"/>
              </a:rPr>
              <a:t> </a:t>
            </a:r>
            <a:r>
              <a:rPr lang="en-US" sz="2800" b="1" dirty="0" err="1">
                <a:effectLst>
                  <a:outerShdw blurRad="38100" dist="38100" dir="2700000" algn="tl">
                    <a:srgbClr val="000000"/>
                  </a:outerShdw>
                </a:effectLst>
                <a:latin typeface="Arial" charset="0"/>
              </a:rPr>
              <a:t>sudut</a:t>
            </a:r>
            <a:r>
              <a:rPr lang="en-US" sz="2800" b="1" dirty="0">
                <a:effectLst>
                  <a:outerShdw blurRad="38100" dist="38100" dir="2700000" algn="tl">
                    <a:srgbClr val="000000"/>
                  </a:outerShdw>
                </a:effectLst>
                <a:latin typeface="Arial" charset="0"/>
              </a:rPr>
              <a:t> </a:t>
            </a:r>
            <a:r>
              <a:rPr lang="en-US" sz="2800" b="1" dirty="0" err="1">
                <a:effectLst>
                  <a:outerShdw blurRad="38100" dist="38100" dir="2700000" algn="tl">
                    <a:srgbClr val="000000"/>
                  </a:outerShdw>
                </a:effectLst>
                <a:latin typeface="Arial" charset="0"/>
              </a:rPr>
              <a:t>pandang</a:t>
            </a:r>
            <a:endParaRPr lang="en-US" sz="2800" b="1" dirty="0">
              <a:effectLst>
                <a:outerShdw blurRad="38100" dist="38100" dir="2700000" algn="tl">
                  <a:srgbClr val="000000"/>
                </a:outerShdw>
              </a:effectLst>
              <a:latin typeface="Arial" charset="0"/>
            </a:endParaRPr>
          </a:p>
          <a:p>
            <a:pPr marL="342900" indent="-342900">
              <a:spcBef>
                <a:spcPct val="20000"/>
              </a:spcBef>
              <a:buClr>
                <a:schemeClr val="hlink"/>
              </a:buClr>
              <a:buFont typeface="Wingdings" pitchFamily="2" charset="2"/>
              <a:buChar char="§"/>
              <a:defRPr/>
            </a:pPr>
            <a:r>
              <a:rPr lang="en-US" sz="2800" dirty="0" err="1">
                <a:effectLst>
                  <a:outerShdw blurRad="38100" dist="38100" dir="2700000" algn="tl">
                    <a:srgbClr val="000000"/>
                  </a:outerShdw>
                </a:effectLst>
                <a:latin typeface="Arial" charset="0"/>
              </a:rPr>
              <a:t>Segmentasi</a:t>
            </a:r>
            <a:r>
              <a:rPr lang="en-US" sz="2800" dirty="0">
                <a:effectLst>
                  <a:outerShdw blurRad="38100" dist="38100" dir="2700000" algn="tl">
                    <a:srgbClr val="000000"/>
                  </a:outerShdw>
                </a:effectLst>
                <a:latin typeface="Arial" charset="0"/>
              </a:rPr>
              <a:t>/</a:t>
            </a:r>
            <a:r>
              <a:rPr lang="en-US" sz="2800" dirty="0" err="1">
                <a:effectLst>
                  <a:outerShdw blurRad="38100" dist="38100" dir="2700000" algn="tl">
                    <a:srgbClr val="000000"/>
                  </a:outerShdw>
                </a:effectLst>
                <a:latin typeface="Arial" charset="0"/>
              </a:rPr>
              <a:t>jenis</a:t>
            </a:r>
            <a:r>
              <a:rPr lang="en-US" sz="2800" dirty="0">
                <a:effectLst>
                  <a:outerShdw blurRad="38100" dist="38100" dir="2700000" algn="tl">
                    <a:srgbClr val="000000"/>
                  </a:outerShdw>
                </a:effectLst>
                <a:latin typeface="Arial" charset="0"/>
              </a:rPr>
              <a:t> </a:t>
            </a:r>
            <a:r>
              <a:rPr lang="en-US" sz="2800" dirty="0" err="1">
                <a:effectLst>
                  <a:outerShdw blurRad="38100" dist="38100" dir="2700000" algn="tl">
                    <a:srgbClr val="000000"/>
                  </a:outerShdw>
                </a:effectLst>
                <a:latin typeface="Arial" charset="0"/>
              </a:rPr>
              <a:t>layanan</a:t>
            </a:r>
            <a:endParaRPr lang="en-US" sz="2800" dirty="0">
              <a:effectLst>
                <a:outerShdw blurRad="38100" dist="38100" dir="2700000" algn="tl">
                  <a:srgbClr val="000000"/>
                </a:outerShdw>
              </a:effectLst>
              <a:latin typeface="Arial" charset="0"/>
            </a:endParaRPr>
          </a:p>
          <a:p>
            <a:pPr marL="742950" lvl="1" indent="-285750">
              <a:spcBef>
                <a:spcPct val="20000"/>
              </a:spcBef>
              <a:buClr>
                <a:schemeClr val="accent2"/>
              </a:buClr>
              <a:buFont typeface="Wingdings" pitchFamily="2" charset="2"/>
              <a:buChar char="§"/>
              <a:defRPr/>
            </a:pPr>
            <a:r>
              <a:rPr lang="en-US" sz="2400" dirty="0" err="1">
                <a:effectLst>
                  <a:outerShdw blurRad="38100" dist="38100" dir="2700000" algn="tl">
                    <a:srgbClr val="000000"/>
                  </a:outerShdw>
                </a:effectLst>
                <a:latin typeface="Arial" charset="0"/>
              </a:rPr>
              <a:t>Suara</a:t>
            </a:r>
            <a:r>
              <a:rPr lang="en-US" sz="2400" dirty="0">
                <a:effectLst>
                  <a:outerShdw blurRad="38100" dist="38100" dir="2700000" algn="tl">
                    <a:srgbClr val="000000"/>
                  </a:outerShdw>
                </a:effectLst>
                <a:latin typeface="Arial" charset="0"/>
              </a:rPr>
              <a:t> (voice/video)</a:t>
            </a:r>
          </a:p>
          <a:p>
            <a:pPr marL="1143000" lvl="2" indent="-228600">
              <a:spcBef>
                <a:spcPct val="20000"/>
              </a:spcBef>
              <a:buClr>
                <a:schemeClr val="hlink"/>
              </a:buClr>
              <a:buFont typeface="Wingdings" pitchFamily="2" charset="2"/>
              <a:buChar char="§"/>
              <a:defRPr/>
            </a:pPr>
            <a:r>
              <a:rPr lang="en-US" sz="2000" dirty="0">
                <a:effectLst>
                  <a:outerShdw blurRad="38100" dist="38100" dir="2700000" algn="tl">
                    <a:srgbClr val="000000"/>
                  </a:outerShdw>
                </a:effectLst>
                <a:latin typeface="Arial" charset="0"/>
              </a:rPr>
              <a:t>Fixed : </a:t>
            </a:r>
            <a:r>
              <a:rPr lang="en-US" sz="2000" b="1" dirty="0">
                <a:effectLst>
                  <a:outerShdw blurRad="38100" dist="38100" dir="2700000" algn="tl">
                    <a:srgbClr val="000000"/>
                  </a:outerShdw>
                </a:effectLst>
                <a:latin typeface="Arial" charset="0"/>
              </a:rPr>
              <a:t>PSTN (Public switched telephone network) / ISDN (integrated services digital network)</a:t>
            </a:r>
          </a:p>
          <a:p>
            <a:pPr marL="1143000" lvl="2" indent="-228600">
              <a:spcBef>
                <a:spcPct val="20000"/>
              </a:spcBef>
              <a:buClr>
                <a:schemeClr val="hlink"/>
              </a:buClr>
              <a:buFont typeface="Wingdings" pitchFamily="2" charset="2"/>
              <a:buChar char="§"/>
              <a:defRPr/>
            </a:pPr>
            <a:r>
              <a:rPr lang="en-US" sz="2000" dirty="0">
                <a:effectLst>
                  <a:outerShdw blurRad="38100" dist="38100" dir="2700000" algn="tl">
                    <a:srgbClr val="000000"/>
                  </a:outerShdw>
                </a:effectLst>
                <a:latin typeface="Arial" charset="0"/>
              </a:rPr>
              <a:t>Mobile (wireless access) : </a:t>
            </a:r>
            <a:r>
              <a:rPr lang="en-US" sz="2000" b="1" dirty="0">
                <a:effectLst>
                  <a:outerShdw blurRad="38100" dist="38100" dir="2700000" algn="tl">
                    <a:srgbClr val="000000"/>
                  </a:outerShdw>
                </a:effectLst>
                <a:latin typeface="Arial" charset="0"/>
              </a:rPr>
              <a:t>PLMN (Public land mobile network)</a:t>
            </a:r>
          </a:p>
          <a:p>
            <a:pPr marL="742950" lvl="1" indent="-285750">
              <a:spcBef>
                <a:spcPct val="20000"/>
              </a:spcBef>
              <a:buClr>
                <a:schemeClr val="accent2"/>
              </a:buClr>
              <a:buFont typeface="Wingdings" pitchFamily="2" charset="2"/>
              <a:buChar char="§"/>
              <a:defRPr/>
            </a:pPr>
            <a:r>
              <a:rPr lang="en-US" sz="2400" dirty="0">
                <a:effectLst>
                  <a:outerShdw blurRad="38100" dist="38100" dir="2700000" algn="tl">
                    <a:srgbClr val="000000"/>
                  </a:outerShdw>
                </a:effectLst>
                <a:latin typeface="Arial" charset="0"/>
              </a:rPr>
              <a:t>Data (text, image) : </a:t>
            </a:r>
            <a:r>
              <a:rPr lang="en-US" sz="2400" b="1" dirty="0">
                <a:effectLst>
                  <a:outerShdw blurRad="38100" dist="38100" dir="2700000" algn="tl">
                    <a:srgbClr val="000000"/>
                  </a:outerShdw>
                </a:effectLst>
                <a:latin typeface="Arial" charset="0"/>
              </a:rPr>
              <a:t>Internet (LAN, WAN)</a:t>
            </a:r>
          </a:p>
          <a:p>
            <a:pPr marL="742950" lvl="1" indent="-285750">
              <a:spcBef>
                <a:spcPct val="20000"/>
              </a:spcBef>
              <a:buClr>
                <a:schemeClr val="accent2"/>
              </a:buClr>
              <a:buFont typeface="Wingdings" pitchFamily="2" charset="2"/>
              <a:buChar char="§"/>
              <a:defRPr/>
            </a:pPr>
            <a:r>
              <a:rPr lang="en-US" sz="2400" dirty="0" err="1">
                <a:effectLst>
                  <a:outerShdw blurRad="38100" dist="38100" dir="2700000" algn="tl">
                    <a:srgbClr val="000000"/>
                  </a:outerShdw>
                </a:effectLst>
                <a:latin typeface="Arial" charset="0"/>
              </a:rPr>
              <a:t>Layanan</a:t>
            </a:r>
            <a:r>
              <a:rPr lang="en-US" sz="2400" dirty="0">
                <a:effectLst>
                  <a:outerShdw blurRad="38100" dist="38100" dir="2700000" algn="tl">
                    <a:srgbClr val="000000"/>
                  </a:outerShdw>
                </a:effectLst>
                <a:latin typeface="Arial" charset="0"/>
              </a:rPr>
              <a:t> </a:t>
            </a:r>
            <a:r>
              <a:rPr lang="en-US" sz="2400" dirty="0" err="1">
                <a:effectLst>
                  <a:outerShdw blurRad="38100" dist="38100" dir="2700000" algn="tl">
                    <a:srgbClr val="000000"/>
                  </a:outerShdw>
                </a:effectLst>
                <a:latin typeface="Arial" charset="0"/>
              </a:rPr>
              <a:t>nilai</a:t>
            </a:r>
            <a:r>
              <a:rPr lang="en-US" sz="2400" dirty="0">
                <a:effectLst>
                  <a:outerShdw blurRad="38100" dist="38100" dir="2700000" algn="tl">
                    <a:srgbClr val="000000"/>
                  </a:outerShdw>
                </a:effectLst>
                <a:latin typeface="Arial" charset="0"/>
              </a:rPr>
              <a:t> </a:t>
            </a:r>
            <a:r>
              <a:rPr lang="en-US" sz="2400" dirty="0" err="1">
                <a:effectLst>
                  <a:outerShdw blurRad="38100" dist="38100" dir="2700000" algn="tl">
                    <a:srgbClr val="000000"/>
                  </a:outerShdw>
                </a:effectLst>
                <a:latin typeface="Arial" charset="0"/>
              </a:rPr>
              <a:t>tambah</a:t>
            </a:r>
            <a:r>
              <a:rPr lang="en-US" sz="2400" dirty="0">
                <a:effectLst>
                  <a:outerShdw blurRad="38100" dist="38100" dir="2700000" algn="tl">
                    <a:srgbClr val="000000"/>
                  </a:outerShdw>
                </a:effectLst>
                <a:latin typeface="Arial" charset="0"/>
              </a:rPr>
              <a:t> (value added service) : IN </a:t>
            </a:r>
            <a:r>
              <a:rPr lang="en-US" sz="2400" dirty="0">
                <a:effectLst>
                  <a:outerShdw blurRad="38100" dist="38100" dir="2700000" algn="tl">
                    <a:srgbClr val="000000"/>
                  </a:outerShdw>
                </a:effectLst>
                <a:latin typeface="Arial" charset="0"/>
                <a:sym typeface="Wingdings" pitchFamily="2" charset="2"/>
              </a:rPr>
              <a:t> </a:t>
            </a:r>
            <a:r>
              <a:rPr lang="en-US" sz="2400" dirty="0" err="1">
                <a:effectLst>
                  <a:outerShdw blurRad="38100" dist="38100" dir="2700000" algn="tl">
                    <a:srgbClr val="000000"/>
                  </a:outerShdw>
                </a:effectLst>
                <a:latin typeface="Arial" charset="0"/>
                <a:sym typeface="Wingdings" pitchFamily="2" charset="2"/>
              </a:rPr>
              <a:t>contoh</a:t>
            </a:r>
            <a:r>
              <a:rPr lang="en-US" sz="2400" dirty="0">
                <a:effectLst>
                  <a:outerShdw blurRad="38100" dist="38100" dir="2700000" algn="tl">
                    <a:srgbClr val="000000"/>
                  </a:outerShdw>
                </a:effectLst>
                <a:latin typeface="Arial" charset="0"/>
                <a:sym typeface="Wingdings" pitchFamily="2" charset="2"/>
              </a:rPr>
              <a:t> </a:t>
            </a:r>
            <a:r>
              <a:rPr lang="en-US" sz="2400" dirty="0" err="1">
                <a:effectLst>
                  <a:outerShdw blurRad="38100" dist="38100" dir="2700000" algn="tl">
                    <a:srgbClr val="000000"/>
                  </a:outerShdw>
                </a:effectLst>
                <a:latin typeface="Arial" charset="0"/>
                <a:sym typeface="Wingdings" pitchFamily="2" charset="2"/>
              </a:rPr>
              <a:t>layanan</a:t>
            </a:r>
            <a:r>
              <a:rPr lang="en-US" sz="2400" dirty="0">
                <a:effectLst>
                  <a:outerShdw blurRad="38100" dist="38100" dir="2700000" algn="tl">
                    <a:srgbClr val="000000"/>
                  </a:outerShdw>
                </a:effectLst>
                <a:latin typeface="Arial" charset="0"/>
                <a:sym typeface="Wingdings" pitchFamily="2" charset="2"/>
              </a:rPr>
              <a:t> universal access number,  premium rate service,  </a:t>
            </a:r>
            <a:r>
              <a:rPr lang="en-US" sz="2400" dirty="0" err="1">
                <a:effectLst>
                  <a:outerShdw blurRad="38100" dist="38100" dir="2700000" algn="tl">
                    <a:srgbClr val="000000"/>
                  </a:outerShdw>
                </a:effectLst>
                <a:latin typeface="Arial" charset="0"/>
                <a:sym typeface="Wingdings" pitchFamily="2" charset="2"/>
              </a:rPr>
              <a:t>freephone</a:t>
            </a:r>
            <a:r>
              <a:rPr lang="en-US" sz="2400" dirty="0">
                <a:effectLst>
                  <a:outerShdw blurRad="38100" dist="38100" dir="2700000" algn="tl">
                    <a:srgbClr val="000000"/>
                  </a:outerShdw>
                </a:effectLst>
                <a:latin typeface="Arial" charset="0"/>
                <a:sym typeface="Wingdings" pitchFamily="2" charset="2"/>
              </a:rPr>
              <a:t>,  credit call </a:t>
            </a:r>
            <a:endParaRPr lang="en-US" sz="2400" dirty="0">
              <a:effectLst>
                <a:outerShdw blurRad="38100" dist="38100" dir="2700000" algn="tl">
                  <a:srgbClr val="000000"/>
                </a:outerShdw>
              </a:effectLst>
              <a:latin typeface="Arial" charset="0"/>
            </a:endParaRPr>
          </a:p>
          <a:p>
            <a:pPr marL="742950" lvl="1" indent="-285750">
              <a:spcBef>
                <a:spcPct val="20000"/>
              </a:spcBef>
              <a:buClr>
                <a:schemeClr val="accent2"/>
              </a:buClr>
              <a:buFont typeface="Wingdings" pitchFamily="2" charset="2"/>
              <a:buChar char="§"/>
              <a:defRPr/>
            </a:pPr>
            <a:r>
              <a:rPr lang="en-US" sz="2400" dirty="0" err="1">
                <a:effectLst>
                  <a:outerShdw blurRad="38100" dist="38100" dir="2700000" algn="tl">
                    <a:srgbClr val="000000"/>
                  </a:outerShdw>
                </a:effectLst>
                <a:latin typeface="Arial" charset="0"/>
              </a:rPr>
              <a:t>Entertaint</a:t>
            </a:r>
            <a:r>
              <a:rPr lang="en-US" sz="2400" dirty="0">
                <a:effectLst>
                  <a:outerShdw blurRad="38100" dist="38100" dir="2700000" algn="tl">
                    <a:srgbClr val="000000"/>
                  </a:outerShdw>
                </a:effectLst>
                <a:latin typeface="Arial" charset="0"/>
              </a:rPr>
              <a:t> : </a:t>
            </a:r>
            <a:r>
              <a:rPr lang="en-US" sz="2400" b="1" dirty="0">
                <a:effectLst>
                  <a:outerShdw blurRad="38100" dist="38100" dir="2700000" algn="tl">
                    <a:srgbClr val="000000"/>
                  </a:outerShdw>
                </a:effectLst>
                <a:latin typeface="Arial" charset="0"/>
              </a:rPr>
              <a:t>CATV / HFC (</a:t>
            </a:r>
            <a:r>
              <a:rPr lang="en-US" sz="2400" dirty="0">
                <a:latin typeface="Arial" charset="0"/>
              </a:rPr>
              <a:t>hybrid fiber-coax)</a:t>
            </a:r>
          </a:p>
          <a:p>
            <a:pPr marL="742950" lvl="1" indent="-285750">
              <a:spcBef>
                <a:spcPct val="20000"/>
              </a:spcBef>
              <a:buClr>
                <a:schemeClr val="accent2"/>
              </a:buClr>
              <a:defRPr/>
            </a:pPr>
            <a:endParaRPr lang="en-US" sz="2400" dirty="0">
              <a:effectLst>
                <a:outerShdw blurRad="38100" dist="38100" dir="2700000" algn="tl">
                  <a:srgbClr val="000000"/>
                </a:outerShdw>
              </a:effectLst>
              <a:latin typeface="Arial" charset="0"/>
            </a:endParaRPr>
          </a:p>
          <a:p>
            <a:pPr marL="342900" indent="-342900">
              <a:spcBef>
                <a:spcPct val="20000"/>
              </a:spcBef>
              <a:buClr>
                <a:schemeClr val="hlink"/>
              </a:buClr>
              <a:buFont typeface="Wingdings" pitchFamily="2" charset="2"/>
              <a:buChar char="§"/>
              <a:defRPr/>
            </a:pPr>
            <a:endParaRPr lang="en-US" sz="2800" dirty="0">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3463784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GB"/>
              <a:t>Jaringan Telekomunikasi</a:t>
            </a:r>
          </a:p>
        </p:txBody>
      </p:sp>
      <p:sp>
        <p:nvSpPr>
          <p:cNvPr id="7"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276974A-DF98-4F51-8C30-32651779D2CA}" type="slidenum">
              <a:rPr lang="en-GB" altLang="id-ID"/>
              <a:pPr eaLnBrk="1" hangingPunct="1"/>
              <a:t>9</a:t>
            </a:fld>
            <a:endParaRPr lang="en-GB" altLang="id-ID"/>
          </a:p>
        </p:txBody>
      </p:sp>
      <p:pic>
        <p:nvPicPr>
          <p:cNvPr id="1127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684" y="1521824"/>
            <a:ext cx="6934200"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1187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SEE Tel-U 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3E96605870C0489C2C9B7147DB22B7" ma:contentTypeVersion="0" ma:contentTypeDescription="Create a new document." ma:contentTypeScope="" ma:versionID="3fcb62e5db2698e1659b2397581147be">
  <xsd:schema xmlns:xsd="http://www.w3.org/2001/XMLSchema" xmlns:xs="http://www.w3.org/2001/XMLSchema" xmlns:p="http://schemas.microsoft.com/office/2006/metadata/properties" targetNamespace="http://schemas.microsoft.com/office/2006/metadata/properties" ma:root="true" ma:fieldsID="3f1e205aec6cde8026914b1dac95d2b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AC5B2A-89F0-47CA-9A43-292FB07D2C3D}"/>
</file>

<file path=customXml/itemProps2.xml><?xml version="1.0" encoding="utf-8"?>
<ds:datastoreItem xmlns:ds="http://schemas.openxmlformats.org/officeDocument/2006/customXml" ds:itemID="{C3344AD0-F154-4C4F-A4BD-59C3721AF2EE}"/>
</file>

<file path=customXml/itemProps3.xml><?xml version="1.0" encoding="utf-8"?>
<ds:datastoreItem xmlns:ds="http://schemas.openxmlformats.org/officeDocument/2006/customXml" ds:itemID="{5AFF30B2-93AC-4DB2-8C4E-57F500216681}"/>
</file>

<file path=docProps/app.xml><?xml version="1.0" encoding="utf-8"?>
<Properties xmlns="http://schemas.openxmlformats.org/officeDocument/2006/extended-properties" xmlns:vt="http://schemas.openxmlformats.org/officeDocument/2006/docPropsVTypes">
  <Template>SEE Tel-U Template v2</Template>
  <TotalTime>13</TotalTime>
  <Words>1276</Words>
  <Application>Microsoft Office PowerPoint</Application>
  <PresentationFormat>Widescreen</PresentationFormat>
  <Paragraphs>238</Paragraphs>
  <Slides>31</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1" baseType="lpstr">
      <vt:lpstr>Arial</vt:lpstr>
      <vt:lpstr>Arial Black</vt:lpstr>
      <vt:lpstr>Calibri</vt:lpstr>
      <vt:lpstr>Calibri Light</vt:lpstr>
      <vt:lpstr>Comic Sans MS</vt:lpstr>
      <vt:lpstr>ITC Avant Garde Gothic</vt:lpstr>
      <vt:lpstr>Times New Roman</vt:lpstr>
      <vt:lpstr>Wingdings</vt:lpstr>
      <vt:lpstr>SEE Tel-U Template</vt:lpstr>
      <vt:lpstr>CorelDRAW</vt:lpstr>
      <vt:lpstr>Dasar dan Perkembangan Jaringan Telekomunikasi Wireline dan Wireless </vt:lpstr>
      <vt:lpstr>PowerPoint Presentation</vt:lpstr>
      <vt:lpstr>PowerPoint Presentation</vt:lpstr>
      <vt:lpstr>PowerPoint Presentation</vt:lpstr>
      <vt:lpstr>PowerPoint Presentation</vt:lpstr>
      <vt:lpstr>PowerPoint Presentation</vt:lpstr>
      <vt:lpstr>PowerPoint Presentation</vt:lpstr>
      <vt:lpstr>Taksonomi Jaringan Telekomunikasi (1)  </vt:lpstr>
      <vt:lpstr>PowerPoint Presentation</vt:lpstr>
      <vt:lpstr>PowerPoint Presentation</vt:lpstr>
      <vt:lpstr>Taksonomi Jaringan Telekomunikasi (2)  </vt:lpstr>
      <vt:lpstr>PowerPoint Presentation</vt:lpstr>
      <vt:lpstr>PowerPoint Presentation</vt:lpstr>
      <vt:lpstr>PowerPoint Presentation</vt:lpstr>
      <vt:lpstr>Mengapa dibutuhkan teknologi telekomunikasi?</vt:lpstr>
      <vt:lpstr>Sejarah &amp; Evolusi Jaringan Telekomunikasi</vt:lpstr>
      <vt:lpstr>Fase Perkembangan Telekomunikasi</vt:lpstr>
      <vt:lpstr>Sejarah Industri Telekomunikasi</vt:lpstr>
      <vt:lpstr>Sejarah Industri Telekomunikasi (1950 an)</vt:lpstr>
      <vt:lpstr>PowerPoint Presentation</vt:lpstr>
      <vt:lpstr>PowerPoint Presentation</vt:lpstr>
      <vt:lpstr>Telepon</vt:lpstr>
      <vt:lpstr>Telephony Milestones</vt:lpstr>
      <vt:lpstr>Telephony Milestones</vt:lpstr>
      <vt:lpstr>Telephony Milestones</vt:lpstr>
      <vt:lpstr>Taksonomi Teknologi Telekomunikasi  </vt:lpstr>
      <vt:lpstr>PowerPoint Presentation</vt:lpstr>
      <vt:lpstr>Komponen Jaringan Telekomunikasi</vt:lpstr>
      <vt:lpstr>Teknologi Transmisi</vt:lpstr>
      <vt:lpstr>Teknologi Switching</vt:lpstr>
      <vt:lpstr>Teknologi Signaling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Sussi</dc:creator>
  <cp:lastModifiedBy>Sussi</cp:lastModifiedBy>
  <cp:revision>6</cp:revision>
  <dcterms:created xsi:type="dcterms:W3CDTF">2018-12-21T14:13:37Z</dcterms:created>
  <dcterms:modified xsi:type="dcterms:W3CDTF">2018-12-21T14:26:48Z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0x010100803E96605870C0489C2C9B7147DB22B7</vt:lpwstr>
  </property>
</Properties>
</file>