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6B77-418D-42B2-B7ED-DF5DD19B3F12}" type="datetimeFigureOut">
              <a:rPr lang="id-ID" smtClean="0"/>
              <a:t>24/12/2018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9A589-0C07-4F9D-A4D9-5511B02E3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493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3D3488-DD7B-491A-8CFB-8A3AE670D6DC}" type="slidenum">
              <a:rPr lang="en-US" altLang="id-ID"/>
              <a:pPr/>
              <a:t>2</a:t>
            </a:fld>
            <a:endParaRPr lang="en-US" altLang="id-ID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2075" y="909638"/>
            <a:ext cx="6615113" cy="37226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678363"/>
            <a:ext cx="4962525" cy="452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id-ID" smtClean="0">
                <a:latin typeface="Arial" panose="020B0604020202020204" pitchFamily="34" charset="0"/>
              </a:rPr>
              <a:t>Catatan :</a:t>
            </a:r>
            <a:endParaRPr lang="en-GB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79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53AC8-93B0-4937-801D-3E1D4C25AB1E}" type="slidenum">
              <a:rPr lang="en-US" altLang="id-ID"/>
              <a:pPr/>
              <a:t>11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9037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BFB48B-0791-4FB2-8366-BF8DD12E4DCA}" type="slidenum">
              <a:rPr lang="en-US" altLang="id-ID"/>
              <a:pPr/>
              <a:t>12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8787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4BB7A4-759F-4A78-9950-BE1AC73CCCD6}" type="slidenum">
              <a:rPr lang="en-US" altLang="id-ID"/>
              <a:pPr/>
              <a:t>13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7337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DFE852-8AF4-47DE-A839-28C64E966B08}" type="slidenum">
              <a:rPr lang="en-US" altLang="id-ID"/>
              <a:pPr/>
              <a:t>14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1291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6ACD5-0F89-4D69-94D9-B75EF1E90E03}" type="slidenum">
              <a:rPr lang="en-US" altLang="id-ID"/>
              <a:pPr/>
              <a:t>15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74792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89297-5EF8-4E6E-8683-65FFB7B9E8F0}" type="slidenum">
              <a:rPr lang="en-US" altLang="id-ID"/>
              <a:pPr/>
              <a:t>16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63478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691775-932B-4DB7-A96F-44153539EAE7}" type="slidenum">
              <a:rPr lang="en-US" altLang="id-ID"/>
              <a:pPr/>
              <a:t>17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1544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14E07F-6F73-4B76-906E-D46DA306996B}" type="slidenum">
              <a:rPr lang="en-US" altLang="id-ID"/>
              <a:pPr/>
              <a:t>18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21454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EC8617-AE8B-4B2B-8359-B2D2D9264EF8}" type="slidenum">
              <a:rPr lang="en-US" altLang="id-ID"/>
              <a:pPr/>
              <a:t>19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2622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3C3565-9B24-479D-A26B-BAF0009A9096}" type="slidenum">
              <a:rPr lang="en-US" altLang="id-ID"/>
              <a:pPr/>
              <a:t>20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1834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7111B-43A8-4EF7-9886-CDCC8B9A8EF7}" type="slidenum">
              <a:rPr lang="en-US" altLang="id-ID"/>
              <a:pPr/>
              <a:t>3</a:t>
            </a:fld>
            <a:endParaRPr lang="en-US" altLang="id-ID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2075" y="909638"/>
            <a:ext cx="6615113" cy="37226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678363"/>
            <a:ext cx="4962525" cy="452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id-ID" smtClean="0">
                <a:latin typeface="Arial" panose="020B0604020202020204" pitchFamily="34" charset="0"/>
              </a:rPr>
              <a:t>Catatan :</a:t>
            </a:r>
            <a:endParaRPr lang="en-GB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26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C5556-F12E-4A08-8435-0A112BB727BF}" type="slidenum">
              <a:rPr lang="en-US" altLang="id-ID"/>
              <a:pPr/>
              <a:t>21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3865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3B734A-0F20-4E57-A65C-2FE9444A3581}" type="slidenum">
              <a:rPr lang="en-US" altLang="id-ID"/>
              <a:pPr/>
              <a:t>22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46582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DA1BD9-1CEF-40FA-9FC3-B88294463579}" type="slidenum">
              <a:rPr lang="en-US" altLang="id-ID"/>
              <a:pPr/>
              <a:t>23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05970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D442C0-7F3E-486A-8E64-762832B40F61}" type="slidenum">
              <a:rPr lang="en-US" altLang="id-ID"/>
              <a:pPr/>
              <a:t>24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9828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CB08B7-783E-4E79-8B46-FF93802B9221}" type="slidenum">
              <a:rPr lang="en-US" altLang="id-ID"/>
              <a:pPr/>
              <a:t>25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7028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080000-A4A8-42B3-AD95-1A2FF03E4747}" type="slidenum">
              <a:rPr lang="en-US" altLang="id-ID"/>
              <a:pPr/>
              <a:t>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6392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649EBA-A9D5-43AF-B88E-25466FFFAC58}" type="slidenum">
              <a:rPr lang="en-US" altLang="id-ID"/>
              <a:pPr/>
              <a:t>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574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1F418B-5CA9-472C-9F10-3E00A546A0EB}" type="slidenum">
              <a:rPr lang="en-US" altLang="id-ID"/>
              <a:pPr/>
              <a:t>6</a:t>
            </a:fld>
            <a:endParaRPr lang="en-US" altLang="id-ID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76225" y="744538"/>
            <a:ext cx="6615113" cy="3722687"/>
          </a:xfrm>
          <a:ln/>
        </p:spPr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208088" y="4483100"/>
            <a:ext cx="99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id-ID">
                <a:latin typeface="Times New Roman" panose="02020603050405020304" pitchFamily="18" charset="0"/>
              </a:rPr>
              <a:t>Catatan :</a:t>
            </a:r>
            <a:endParaRPr lang="en-GB" alt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8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E2F6D-A1C9-44D4-A264-0DCD36584D22}" type="slidenum">
              <a:rPr lang="en-US" altLang="id-ID"/>
              <a:pPr/>
              <a:t>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9731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5B547B-00A7-4D2E-811E-E646B5164C5B}" type="slidenum">
              <a:rPr lang="en-US" altLang="id-ID"/>
              <a:pPr/>
              <a:t>8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71647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D618BD-9EFB-49BB-B0FB-B1BB5FE73182}" type="slidenum">
              <a:rPr lang="en-US" altLang="id-ID"/>
              <a:pPr/>
              <a:t>9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258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20877-4DC1-4282-9902-78E6797A3C07}" type="slidenum">
              <a:rPr lang="en-US" altLang="id-ID"/>
              <a:pPr/>
              <a:t>10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4974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12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20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83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0889D-8CC2-427F-B638-F86BE97E8EF2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8685E-077A-4998-9581-7589E48F6616}" type="datetime3">
              <a:rPr lang="en-US"/>
              <a:pPr>
                <a:defRPr/>
              </a:pPr>
              <a:t>24 December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6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977DE-F49A-4CB5-87A7-C998DBB57EB4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C249-2049-4B64-B85A-A29B3981E66D}" type="datetime3">
              <a:rPr lang="en-US"/>
              <a:pPr>
                <a:defRPr/>
              </a:pPr>
              <a:t>24 December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F9303-B404-4272-BB08-A5A55909A492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4C791-A85E-4043-80F4-C840F2B81696}" type="datetime3">
              <a:rPr lang="en-US"/>
              <a:pPr>
                <a:defRPr/>
              </a:pPr>
              <a:t>24 December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02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01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05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424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8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8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11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3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61822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orelDRAW" r:id="rId17" imgW="6841112" imgH="478322" progId="">
                  <p:embed/>
                </p:oleObj>
              </mc:Choice>
              <mc:Fallback>
                <p:oleObj name="CorelDRAW" r:id="rId17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284" y="6353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9ACCF3F8-D32E-422B-84DD-6E405AC419CF}" type="slidenum">
              <a:rPr lang="id-ID" smtClean="0"/>
              <a:t>‹#›</a:t>
            </a:fld>
            <a:endParaRPr lang="id-ID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853310"/>
              </p:ext>
            </p:extLst>
          </p:nvPr>
        </p:nvGraphicFramePr>
        <p:xfrm>
          <a:off x="282813" y="157162"/>
          <a:ext cx="2068771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orelDRAW" r:id="rId19" imgW="1293557" imgH="445660" progId="">
                  <p:embed/>
                </p:oleObj>
              </mc:Choice>
              <mc:Fallback>
                <p:oleObj name="CorelDRAW" r:id="rId19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068771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52400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sz="4400" dirty="0"/>
              <a:t>Alur Sinyal dalam Sentral dan Deteksi Panggilan serta Pengecekan Data Base Pelanggan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TEAM TEACHING JTPT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143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C1B205-2A30-4449-819A-5F3C4D265111}" type="slidenum">
              <a:rPr lang="en-US" altLang="id-ID">
                <a:latin typeface="Arial Black" panose="020B0A04020102020204" pitchFamily="34" charset="0"/>
              </a:rPr>
              <a:pPr/>
              <a:t>10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60564" y="379414"/>
            <a:ext cx="7983537" cy="439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Pengujian hasil scanning dengan elemen exor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2743200" y="846139"/>
            <a:ext cx="5118100" cy="2378075"/>
            <a:chOff x="1427" y="628"/>
            <a:chExt cx="2376" cy="977"/>
          </a:xfrm>
        </p:grpSpPr>
        <p:pic>
          <p:nvPicPr>
            <p:cNvPr id="1536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644"/>
              <a:ext cx="2376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2199" y="628"/>
              <a:ext cx="165" cy="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</p:grp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4360864"/>
            <a:ext cx="6192838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77" name="Rectangle 9"/>
          <p:cNvSpPr>
            <a:spLocks noChangeArrowheads="1"/>
          </p:cNvSpPr>
          <p:nvPr/>
        </p:nvSpPr>
        <p:spPr bwMode="auto">
          <a:xfrm>
            <a:off x="1795464" y="3846513"/>
            <a:ext cx="3684587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 simultan </a:t>
            </a:r>
          </a:p>
        </p:txBody>
      </p:sp>
    </p:spTree>
    <p:extLst>
      <p:ext uri="{BB962C8B-B14F-4D97-AF65-F5344CB8AC3E}">
        <p14:creationId xmlns:p14="http://schemas.microsoft.com/office/powerpoint/2010/main" val="39720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8DCE2-4601-46AB-AD87-4F71C0A3787E}" type="slidenum">
              <a:rPr lang="en-US" altLang="id-ID">
                <a:latin typeface="Arial Black" panose="020B0A04020102020204" pitchFamily="34" charset="0"/>
              </a:rPr>
              <a:pPr/>
              <a:t>11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7109" y="889793"/>
            <a:ext cx="4310063" cy="620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Scanning per-31 SLTU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163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244600"/>
            <a:ext cx="5461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6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EAB4AD-4733-436E-906D-5F45D3F50417}" type="slidenum">
              <a:rPr lang="en-US" altLang="id-ID">
                <a:latin typeface="Arial Black" panose="020B0A04020102020204" pitchFamily="34" charset="0"/>
              </a:rPr>
              <a:pPr/>
              <a:t>12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31781" y="1393810"/>
            <a:ext cx="5897563" cy="620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Class of Service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Layanan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(COS)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508363" y="783122"/>
            <a:ext cx="6451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PENANGANAN ORIGINATING CALL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631781" y="2158955"/>
            <a:ext cx="10687594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terdeteksi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off-hook (originating call),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sebelum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diberi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dilakukan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pengeceken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kelas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layanan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(COS)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terlebih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dahulu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menentukan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langkah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program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COS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dapat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dikelompokkan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mnjadi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3 :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line type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barring level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customer facilities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COS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tersimpan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sebagai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semi 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permanent data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COS record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struktur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field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sbb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6316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E24F1E-B4C1-486C-9A6B-51A10D807E14}" type="slidenum">
              <a:rPr lang="en-US" altLang="id-ID">
                <a:latin typeface="Arial Black" panose="020B0A04020102020204" pitchFamily="34" charset="0"/>
              </a:rPr>
              <a:pPr/>
              <a:t>13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4471" name="Rectangle 7"/>
          <p:cNvSpPr>
            <a:spLocks noChangeArrowheads="1"/>
          </p:cNvSpPr>
          <p:nvPr/>
        </p:nvSpPr>
        <p:spPr bwMode="auto">
          <a:xfrm>
            <a:off x="2755900" y="3619501"/>
            <a:ext cx="76200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000 unassigned line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001 domestic subscriber’s line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010 Business subscriber’s line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011 Announcement within exchange (a recorded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	announcement which may be connected to a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	subscriber’s line in certain condition</a:t>
            </a:r>
          </a:p>
        </p:txBody>
      </p:sp>
      <p:sp>
        <p:nvSpPr>
          <p:cNvPr id="574472" name="Rectangle 8"/>
          <p:cNvSpPr>
            <a:spLocks noChangeArrowheads="1"/>
          </p:cNvSpPr>
          <p:nvPr/>
        </p:nvSpPr>
        <p:spPr bwMode="auto">
          <a:xfrm>
            <a:off x="2298700" y="3213101"/>
            <a:ext cx="340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600" b="1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a. </a:t>
            </a:r>
            <a:r>
              <a:rPr lang="en-US" sz="2600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600" b="1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Line Type</a:t>
            </a:r>
          </a:p>
        </p:txBody>
      </p:sp>
      <p:pic>
        <p:nvPicPr>
          <p:cNvPr id="1843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638176"/>
            <a:ext cx="76342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EA06BD-1679-4BC9-81F0-AABE606194C9}" type="slidenum">
              <a:rPr lang="en-US" altLang="id-ID">
                <a:latin typeface="Arial Black" panose="020B0A04020102020204" pitchFamily="34" charset="0"/>
              </a:rPr>
              <a:pPr/>
              <a:t>14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3073400" y="381001"/>
            <a:ext cx="33655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100 coinbox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101 data terminal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110 pbx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111 ISDN line</a:t>
            </a:r>
          </a:p>
        </p:txBody>
      </p:sp>
      <p:sp>
        <p:nvSpPr>
          <p:cNvPr id="572426" name="Rectangle 10"/>
          <p:cNvSpPr>
            <a:spLocks noChangeArrowheads="1"/>
          </p:cNvSpPr>
          <p:nvPr/>
        </p:nvSpPr>
        <p:spPr bwMode="auto">
          <a:xfrm>
            <a:off x="3048000" y="2273301"/>
            <a:ext cx="56769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00 no outgoing calls restrictions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01 all outgoing calls bared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10 non local calls barred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11 international calls barred</a:t>
            </a:r>
          </a:p>
        </p:txBody>
      </p:sp>
      <p:sp>
        <p:nvSpPr>
          <p:cNvPr id="572427" name="Rectangle 11"/>
          <p:cNvSpPr>
            <a:spLocks noChangeArrowheads="1"/>
          </p:cNvSpPr>
          <p:nvPr/>
        </p:nvSpPr>
        <p:spPr bwMode="auto">
          <a:xfrm>
            <a:off x="2679700" y="1816101"/>
            <a:ext cx="4216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300" b="1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b. </a:t>
            </a:r>
            <a:r>
              <a:rPr lang="en-US" sz="2300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300" b="1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Barring Level</a:t>
            </a:r>
          </a:p>
        </p:txBody>
      </p:sp>
      <p:sp>
        <p:nvSpPr>
          <p:cNvPr id="572428" name="Rectangle 12"/>
          <p:cNvSpPr>
            <a:spLocks noChangeArrowheads="1"/>
          </p:cNvSpPr>
          <p:nvPr/>
        </p:nvSpPr>
        <p:spPr bwMode="auto">
          <a:xfrm>
            <a:off x="3009900" y="4076701"/>
            <a:ext cx="56769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Transfer all calls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Transfer on busy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Transfer on no reply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Repeat last call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Short-code dialling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Call-waiting indication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Three-party calls</a:t>
            </a:r>
          </a:p>
        </p:txBody>
      </p:sp>
      <p:sp>
        <p:nvSpPr>
          <p:cNvPr id="572429" name="Rectangle 13"/>
          <p:cNvSpPr>
            <a:spLocks noChangeArrowheads="1"/>
          </p:cNvSpPr>
          <p:nvPr/>
        </p:nvSpPr>
        <p:spPr bwMode="auto">
          <a:xfrm>
            <a:off x="2667000" y="3733801"/>
            <a:ext cx="518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300" b="1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c. </a:t>
            </a:r>
            <a:r>
              <a:rPr lang="en-US" sz="2300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300" b="1">
                <a:solidFill>
                  <a:srgbClr val="42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Customer Facilities :</a:t>
            </a:r>
          </a:p>
        </p:txBody>
      </p:sp>
    </p:spTree>
    <p:extLst>
      <p:ext uri="{BB962C8B-B14F-4D97-AF65-F5344CB8AC3E}">
        <p14:creationId xmlns:p14="http://schemas.microsoft.com/office/powerpoint/2010/main" val="18484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87EEC4-11D5-410D-BA23-61F51286E65C}" type="slidenum">
              <a:rPr lang="en-US" altLang="id-ID">
                <a:latin typeface="Arial Black" panose="020B0A04020102020204" pitchFamily="34" charset="0"/>
              </a:rPr>
              <a:pPr/>
              <a:t>15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3455" name="Rectangle 15"/>
          <p:cNvSpPr>
            <a:spLocks noChangeArrowheads="1"/>
          </p:cNvSpPr>
          <p:nvPr/>
        </p:nvSpPr>
        <p:spPr bwMode="auto">
          <a:xfrm>
            <a:off x="2159000" y="442913"/>
            <a:ext cx="85090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Pengecekan data pelanggan saat originating calls</a:t>
            </a:r>
          </a:p>
        </p:txBody>
      </p:sp>
      <p:pic>
        <p:nvPicPr>
          <p:cNvPr id="2048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4" y="1023938"/>
            <a:ext cx="5222875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1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9998CB-269F-41FD-AE98-6A34EE8D80F0}" type="slidenum">
              <a:rPr lang="en-US" altLang="id-ID">
                <a:latin typeface="Arial Black" panose="020B0A04020102020204" pitchFamily="34" charset="0"/>
              </a:rPr>
              <a:pPr/>
              <a:t>16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2707277" y="257968"/>
            <a:ext cx="33020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Data Transient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5500" name="Rectangle 12"/>
          <p:cNvSpPr>
            <a:spLocks noChangeArrowheads="1"/>
          </p:cNvSpPr>
          <p:nvPr/>
        </p:nvSpPr>
        <p:spPr bwMode="auto">
          <a:xfrm>
            <a:off x="1071154" y="723900"/>
            <a:ext cx="9596846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Merupakan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bersifat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sementara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sesaat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Terdapat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2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jenis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transient 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line status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facilities status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line status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line out of service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line free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line engaged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line parked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facilities status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transfer all calls enabled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transfer on busy enabled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transfer on no reply enabled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repeat last call enabled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call waiting indication enabled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alarm call enabled</a:t>
            </a:r>
          </a:p>
        </p:txBody>
      </p:sp>
    </p:spTree>
    <p:extLst>
      <p:ext uri="{BB962C8B-B14F-4D97-AF65-F5344CB8AC3E}">
        <p14:creationId xmlns:p14="http://schemas.microsoft.com/office/powerpoint/2010/main" val="1874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8B954B-CBFF-434D-800B-453084815ACF}" type="slidenum">
              <a:rPr lang="en-US" altLang="id-ID">
                <a:latin typeface="Arial Black" panose="020B0A04020102020204" pitchFamily="34" charset="0"/>
              </a:rPr>
              <a:pPr/>
              <a:t>17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525780" y="727868"/>
            <a:ext cx="62738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4"/>
              </a:buBlip>
              <a:defRPr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Data </a:t>
            </a:r>
            <a:r>
              <a:rPr lang="en-US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(subscriber record)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888274" y="1069975"/>
            <a:ext cx="1068541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5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Merupakan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baik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bersifat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semi permanent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maupun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transient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5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Struktur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tiap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23409823"/>
              </p:ext>
            </p:extLst>
          </p:nvPr>
        </p:nvGraphicFramePr>
        <p:xfrm>
          <a:off x="4126841" y="2357179"/>
          <a:ext cx="32242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6" imgW="3134258" imgH="1844040" progId="Visio.Drawing.11">
                  <p:embed/>
                </p:oleObj>
              </mc:Choice>
              <mc:Fallback>
                <p:oleObj name="Visio" r:id="rId6" imgW="3134258" imgH="1844040" progId="Visio.Drawing.11">
                  <p:embed/>
                  <p:pic>
                    <p:nvPicPr>
                      <p:cNvPr id="51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41" y="2357179"/>
                        <a:ext cx="3224213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0" name="Rectangle 8"/>
          <p:cNvSpPr>
            <a:spLocks noChangeArrowheads="1"/>
          </p:cNvSpPr>
          <p:nvPr/>
        </p:nvSpPr>
        <p:spPr bwMode="auto">
          <a:xfrm>
            <a:off x="722449" y="4421446"/>
            <a:ext cx="53594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4"/>
              </a:buBlip>
              <a:defRPr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Data </a:t>
            </a:r>
            <a:r>
              <a:rPr lang="en-US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(Call Record)</a:t>
            </a:r>
          </a:p>
        </p:txBody>
      </p:sp>
      <p:sp>
        <p:nvSpPr>
          <p:cNvPr id="576521" name="Rectangle 9"/>
          <p:cNvSpPr>
            <a:spLocks noChangeArrowheads="1"/>
          </p:cNvSpPr>
          <p:nvPr/>
        </p:nvSpPr>
        <p:spPr bwMode="auto">
          <a:xfrm>
            <a:off x="1018903" y="5064125"/>
            <a:ext cx="9440091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5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Merupakan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yang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berhubungan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parameter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penggunaan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telepon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5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administratur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antara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lain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78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02A71C-AC09-4168-ACD7-F30A2FEEDA1F}" type="slidenum">
              <a:rPr lang="en-US" altLang="id-ID">
                <a:latin typeface="Arial Black" panose="020B0A04020102020204" pitchFamily="34" charset="0"/>
              </a:rPr>
              <a:pPr/>
              <a:t>18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70263" y="914400"/>
            <a:ext cx="10045337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1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network planning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network management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maintenance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 billing &amp; accounting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Data-data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call record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perangkat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hardware (equipment)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line terminating unit</a:t>
            </a: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setempat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asal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perangkat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common yang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aksi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dilakukan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ketika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&amp;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waktunya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identitas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perangkat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switch yang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status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ini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terakhir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address digit yang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pemanggil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address digit yang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didial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jenis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perhitungan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meter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dipanggil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menjawab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598488" lvl="1" indent="-141288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8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berakhirnya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percakapan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C74563-9843-4F9F-8FAC-929BD0D789BB}" type="slidenum">
              <a:rPr lang="en-US" altLang="id-ID">
                <a:latin typeface="Arial Black" panose="020B0A04020102020204" pitchFamily="34" charset="0"/>
              </a:rPr>
              <a:pPr/>
              <a:t>19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27017" y="914400"/>
            <a:ext cx="10985863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Call record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tsb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tersimpan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memory di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satuan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node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record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tiap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Tiap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record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berukuran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sekitar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40 byte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dimana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antara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record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satu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record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berikutnya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dihubungkan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link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Ilustrasi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penyimpanan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call record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memory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35" y="2788234"/>
            <a:ext cx="4238625" cy="322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1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962102-0848-49A4-BEA0-A9F04F1427B9}" type="slidenum">
              <a:rPr lang="en-US" altLang="id-ID">
                <a:latin typeface="Arial Black" panose="020B0A04020102020204" pitchFamily="34" charset="0"/>
              </a:rPr>
              <a:pPr/>
              <a:t>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sz="4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1"/>
            <a:ext cx="8229600" cy="3471863"/>
          </a:xfrm>
        </p:spPr>
        <p:txBody>
          <a:bodyPr/>
          <a:lstStyle/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Memahami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mulai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mengangkat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handset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hingga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pembubaran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hubungan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7E8B1-A136-475B-A079-562BC5E8F676}" type="slidenum">
              <a:rPr lang="en-US" altLang="id-ID">
                <a:latin typeface="Arial Black" panose="020B0A04020102020204" pitchFamily="34" charset="0"/>
              </a:rPr>
              <a:pPr/>
              <a:t>20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916214" y="1370014"/>
            <a:ext cx="8902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Penyambungan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perangkat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Common Equipment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795564" y="2355851"/>
            <a:ext cx="10842171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melakukan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originating call (off-hook),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setelah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mengecek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ybs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(COS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dinyatakan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boleh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mengadakan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harus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segera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menghubungkan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penerima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(digit receiver)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serta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memberitahu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segera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mengirim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mengirim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(dial tone)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Berdasarkan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jenis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yang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berdasarkan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COS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),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terdapat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dua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jenis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receiver 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	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Decadic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pulses (loop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disconnent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signalling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receiver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	DTMF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signalling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receiver</a:t>
            </a:r>
          </a:p>
        </p:txBody>
      </p:sp>
    </p:spTree>
    <p:extLst>
      <p:ext uri="{BB962C8B-B14F-4D97-AF65-F5344CB8AC3E}">
        <p14:creationId xmlns:p14="http://schemas.microsoft.com/office/powerpoint/2010/main" val="39925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203A04-823B-422B-ADA9-B9BB98C1EC69}" type="slidenum">
              <a:rPr lang="en-US" altLang="id-ID">
                <a:latin typeface="Arial Black" panose="020B0A04020102020204" pitchFamily="34" charset="0"/>
              </a:rPr>
              <a:pPr/>
              <a:t>21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527956" y="929276"/>
            <a:ext cx="84201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AutoNum type="alphaLcPeriod"/>
              <a:defRPr/>
            </a:pP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Loop-disconnect </a:t>
            </a:r>
            <a:r>
              <a:rPr lang="en-US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signalling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receiver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9" y="1449976"/>
            <a:ext cx="5995307" cy="208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888273" y="3721100"/>
            <a:ext cx="10685417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Prinsip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dasar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deteksi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loop disconnect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sama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deteksi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scanning on-hook/off-hook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Laju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pulsa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dekadik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40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on 60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off (1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pulsa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tiap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100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ditambah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interdigital time 200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perioda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scanning 10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ms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(1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pulsa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discan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10 kali)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sudah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dianggap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cukup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mendeteksi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open/closed loop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namun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sentral-sentral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moderen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perioda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scanning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umumnya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lebih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cepat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10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ms.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056A8B-8F43-404A-83BB-1FE907874F88}" type="slidenum">
              <a:rPr lang="en-US" altLang="id-ID">
                <a:latin typeface="Arial Black" panose="020B0A04020102020204" pitchFamily="34" charset="0"/>
              </a:rPr>
              <a:pPr/>
              <a:t>22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428535" y="1027790"/>
            <a:ext cx="84201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AutoNum type="alphaLcPeriod" startAt="2"/>
              <a:defRPr/>
            </a:pPr>
            <a:r>
              <a:rPr 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MF </a:t>
            </a:r>
            <a:r>
              <a:rPr lang="en-US" sz="26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signalling</a:t>
            </a:r>
            <a:r>
              <a:rPr 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receiver</a:t>
            </a:r>
            <a:endParaRPr lang="en-US" sz="26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574766" y="1567542"/>
            <a:ext cx="11338560" cy="476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Terdapat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dua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jenis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receiver 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</a:t>
            </a:r>
            <a:r>
              <a:rPr lang="en-US" sz="23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utk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i/c trunk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Group Switch) 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 sig 2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arah</a:t>
            </a: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</a:t>
            </a:r>
            <a:r>
              <a:rPr lang="en-US" sz="23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-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utk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</a:t>
            </a:r>
            <a:r>
              <a:rPr lang="en-US" sz="23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subscr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concentrator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sw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 sig 1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arah</a:t>
            </a: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  <a:sym typeface="Wingdings" pitchFamily="2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       (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dari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arah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saja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  <a:sym typeface="Wingdings" pitchFamily="2" charset="2"/>
              </a:rPr>
              <a:t>)</a:t>
            </a: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Dlm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sz="23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call setup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(dg COS DTMF)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angkat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handset (originating call),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kontrol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harus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menghub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receiver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tsb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SLTU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Jml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terbatas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jauh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lbh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sdkt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dibanding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jml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Sblm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dihub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kontrol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hrs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mengecek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pd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receiver equipment record),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apkh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dlm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baik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(in service)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sedang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terganggu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(out of service),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apakah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(idle)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didpt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kontrol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menghub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 dg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subscriber concentrator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sw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pd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time slot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tertntu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8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6129A4-6B40-424F-89F1-691E9D28E4DF}" type="slidenum">
              <a:rPr lang="en-US" altLang="id-ID">
                <a:latin typeface="Arial Black" panose="020B0A04020102020204" pitchFamily="34" charset="0"/>
              </a:rPr>
              <a:pPr/>
              <a:t>23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1005839" y="931863"/>
            <a:ext cx="1034795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receiver &amp; dial-tone sender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SLTU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melalui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subcriber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concentr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sw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block</a:t>
            </a:r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566864"/>
            <a:ext cx="103479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3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743C-3DAC-4DA6-8DA0-C0777E59BF7B}" type="slidenum">
              <a:rPr lang="en-US" altLang="id-ID">
                <a:latin typeface="Arial Black" panose="020B0A04020102020204" pitchFamily="34" charset="0"/>
              </a:rPr>
              <a:pPr/>
              <a:t>24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574766" y="1295400"/>
            <a:ext cx="1137774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Pd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saat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sama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dihub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pula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dial-tone sender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SLTU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shg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dpt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mendengar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sbg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tanda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bhw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dpt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mulai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mengirimkan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digit-digit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yg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berupa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DTMF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receiver.</a:t>
            </a:r>
          </a:p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Saat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pertama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dial-tone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diputus</a:t>
            </a: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semua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telah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receiver,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semua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dikirim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system control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lbh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lnjut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300" u="sng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Catatan</a:t>
            </a:r>
            <a:r>
              <a:rPr lang="en-US" sz="23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Blip>
                <a:blip r:embed="rId4"/>
              </a:buBlip>
              <a:defRPr/>
            </a:pP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dlm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jangka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trtentu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tdk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mendial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(time-out),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mk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control system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memutus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hub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yg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tlh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trbentuk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Dlm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ini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disebut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sbg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dlm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status parking</a:t>
            </a:r>
          </a:p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Blip>
                <a:blip r:embed="rId4"/>
              </a:buBlip>
              <a:defRPr/>
            </a:pP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Arah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pengiriman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MF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hanya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satu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arah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/MF receiver),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sedangkan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trunk,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dua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arah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arah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maju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/forward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arah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mundur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/backward)</a:t>
            </a: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1F6C65-1A1F-4FD1-B385-5B0612BF71E8}" type="slidenum">
              <a:rPr lang="en-US" altLang="id-ID">
                <a:latin typeface="Arial Black" panose="020B0A04020102020204" pitchFamily="34" charset="0"/>
              </a:rPr>
              <a:pPr/>
              <a:t>25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383177" y="1093272"/>
            <a:ext cx="1121664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Blip>
                <a:blip r:embed="rId3"/>
              </a:buBlip>
              <a:defRPr/>
            </a:pP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Metoda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pengiriman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selain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cara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atas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menghubungkan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sumber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melalui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switch),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terdapat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metoda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lain,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yaitu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melalui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bus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dimana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format digital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secara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terus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menerus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bus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tsb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terdistribusi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secara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paralel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setisp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SLTU. Nada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hanya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masuk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SLTU yang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memerlukan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(yang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gerbangnya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dibuka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control system, yang lain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gerbangnya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tertutup</a:t>
            </a:r>
            <a:endParaRPr lang="en-US" sz="23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13" y="2672815"/>
            <a:ext cx="6567488" cy="345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2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13159E-71FF-4C8D-9F1B-0CDA3F7A34CF}" type="slidenum">
              <a:rPr lang="en-US" altLang="id-ID">
                <a:latin typeface="Arial Black" panose="020B0A04020102020204" pitchFamily="34" charset="0"/>
              </a:rPr>
              <a:pPr/>
              <a:t>3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9100" y="2032000"/>
            <a:ext cx="61595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I. ELMEN KONTROL</a:t>
            </a:r>
          </a:p>
        </p:txBody>
      </p:sp>
    </p:spTree>
    <p:extLst>
      <p:ext uri="{BB962C8B-B14F-4D97-AF65-F5344CB8AC3E}">
        <p14:creationId xmlns:p14="http://schemas.microsoft.com/office/powerpoint/2010/main" val="32348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D4B400-AD6C-4E92-8E07-10AACF3EEE3C}" type="slidenum">
              <a:rPr lang="en-US" altLang="id-ID">
                <a:latin typeface="Arial Black" panose="020B0A04020102020204" pitchFamily="34" charset="0"/>
              </a:rPr>
              <a:pPr/>
              <a:t>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954213" y="1787525"/>
          <a:ext cx="84328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9832848" imgH="5618074" progId="Visio.Drawing.11">
                  <p:embed/>
                </p:oleObj>
              </mc:Choice>
              <mc:Fallback>
                <p:oleObj name="Visio" r:id="rId4" imgW="9832848" imgH="5618074" progId="Visio.Drawing.11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1787525"/>
                        <a:ext cx="8432800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27" name="Rectangle 7"/>
          <p:cNvSpPr>
            <a:spLocks noChangeArrowheads="1"/>
          </p:cNvSpPr>
          <p:nvPr/>
        </p:nvSpPr>
        <p:spPr bwMode="auto">
          <a:xfrm>
            <a:off x="1676400" y="457201"/>
            <a:ext cx="8991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DETEKSI SALURAN PELANGGAN </a:t>
            </a: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(on-hook/off-hook)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1841500" y="927101"/>
            <a:ext cx="62372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6"/>
              </a:buBlip>
              <a:defRPr/>
            </a:pPr>
            <a:r>
              <a:rPr 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 pesawat telepon ke sentral</a:t>
            </a:r>
          </a:p>
        </p:txBody>
      </p:sp>
    </p:spTree>
    <p:extLst>
      <p:ext uri="{BB962C8B-B14F-4D97-AF65-F5344CB8AC3E}">
        <p14:creationId xmlns:p14="http://schemas.microsoft.com/office/powerpoint/2010/main" val="39463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26B87A-9198-425F-A47A-B7586D2C8D8C}" type="slidenum">
              <a:rPr lang="en-US" altLang="id-ID">
                <a:latin typeface="Arial Black" panose="020B0A04020102020204" pitchFamily="34" charset="0"/>
              </a:rPr>
              <a:pPr/>
              <a:t>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7202" y="971551"/>
            <a:ext cx="6348911" cy="5762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/>
            </a:pP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Rangkaian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dasar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telepon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analog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224088" y="1547814"/>
          <a:ext cx="8158162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5" imgW="7196328" imgH="3193999" progId="Visio.Drawing.11">
                  <p:embed/>
                </p:oleObj>
              </mc:Choice>
              <mc:Fallback>
                <p:oleObj name="Visio" r:id="rId5" imgW="7196328" imgH="3193999" progId="Visio.Drawing.11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1547814"/>
                        <a:ext cx="8158162" cy="495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6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AB8314-5C97-4AD3-BCD4-5E1126681E2D}" type="slidenum">
              <a:rPr lang="en-US" altLang="id-ID">
                <a:latin typeface="Arial Black" panose="020B0A04020102020204" pitchFamily="34" charset="0"/>
              </a:rPr>
              <a:pPr/>
              <a:t>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1" y="2629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3149601" y="1016001"/>
          <a:ext cx="54975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6397752" imgH="1458468" progId="Visio.Drawing.11">
                  <p:embed/>
                </p:oleObj>
              </mc:Choice>
              <mc:Fallback>
                <p:oleObj name="Visio" r:id="rId4" imgW="6397752" imgH="1458468" progId="Visio.Drawing.11">
                  <p:embed/>
                  <p:pic>
                    <p:nvPicPr>
                      <p:cNvPr id="3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1" y="1016001"/>
                        <a:ext cx="5497513" cy="189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2"/>
          <p:cNvGraphicFramePr>
            <a:graphicFrameLocks noChangeAspect="1"/>
          </p:cNvGraphicFramePr>
          <p:nvPr/>
        </p:nvGraphicFramePr>
        <p:xfrm>
          <a:off x="3321051" y="3868738"/>
          <a:ext cx="6107113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6" imgW="6373978" imgH="2868168" progId="Visio.Drawing.11">
                  <p:embed/>
                </p:oleObj>
              </mc:Choice>
              <mc:Fallback>
                <p:oleObj name="Visio" r:id="rId6" imgW="6373978" imgH="2868168" progId="Visio.Drawing.11">
                  <p:embed/>
                  <p:pic>
                    <p:nvPicPr>
                      <p:cNvPr id="30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1" y="3868738"/>
                        <a:ext cx="6107113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2349500" y="515938"/>
            <a:ext cx="3632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>
              <a:buSzPct val="60000"/>
              <a:buBlip>
                <a:blip r:embed="rId8"/>
              </a:buBlip>
              <a:defRPr/>
            </a:pPr>
            <a:r>
              <a:rPr lang="en-US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 on-hook</a:t>
            </a:r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2363788" y="3297238"/>
            <a:ext cx="34671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6700" indent="-266700">
              <a:buSzPct val="60000"/>
              <a:buBlip>
                <a:blip r:embed="rId8"/>
              </a:buBlip>
              <a:defRPr/>
            </a:pPr>
            <a:r>
              <a:rPr lang="en-US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 off-hook</a:t>
            </a:r>
          </a:p>
        </p:txBody>
      </p:sp>
    </p:spTree>
    <p:extLst>
      <p:ext uri="{BB962C8B-B14F-4D97-AF65-F5344CB8AC3E}">
        <p14:creationId xmlns:p14="http://schemas.microsoft.com/office/powerpoint/2010/main" val="1672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959D0A-B52A-482C-95B6-2BEBC5C4D2CD}" type="slidenum">
              <a:rPr lang="en-US" altLang="id-ID">
                <a:latin typeface="Arial Black" panose="020B0A04020102020204" pitchFamily="34" charset="0"/>
              </a:rPr>
              <a:pPr/>
              <a:t>7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9788"/>
            <a:ext cx="5022850" cy="620712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Scanning SLTU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697164" y="1460500"/>
          <a:ext cx="7164387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5" imgW="7263689" imgH="4806696" progId="Visio.Drawing.11">
                  <p:embed/>
                </p:oleObj>
              </mc:Choice>
              <mc:Fallback>
                <p:oleObj name="Visio" r:id="rId5" imgW="7263689" imgH="4806696" progId="Visio.Drawing.11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4" y="1460500"/>
                        <a:ext cx="7164387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0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5FEC4-64C6-4C9D-A97D-30B736A6BD79}" type="slidenum">
              <a:rPr lang="en-US" altLang="id-ID">
                <a:latin typeface="Arial Black" panose="020B0A04020102020204" pitchFamily="34" charset="0"/>
              </a:rPr>
              <a:pPr/>
              <a:t>8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3872" y="766945"/>
            <a:ext cx="8547100" cy="519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Proses scanning &amp; </a:t>
            </a:r>
            <a:r>
              <a:rPr lang="en-US" sz="2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pemanggilan</a:t>
            </a:r>
            <a:r>
              <a:rPr 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program (subroutine)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1286057"/>
            <a:ext cx="537845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45F5-9133-4594-AD02-BD10BC8F8F96}" type="slidenum">
              <a:rPr lang="en-US" altLang="id-ID">
                <a:latin typeface="Arial Black" panose="020B0A04020102020204" pitchFamily="34" charset="0"/>
              </a:rPr>
              <a:pPr/>
              <a:t>9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78961"/>
            <a:ext cx="8669337" cy="620712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Pengelompokan per-480 SLTU / 1 mikro prosesor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295401"/>
            <a:ext cx="8609013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E96605870C0489C2C9B7147DB22B7" ma:contentTypeVersion="2" ma:contentTypeDescription="Create a new document." ma:contentTypeScope="" ma:versionID="b8aa8ee7932cf3b94921c556ba51a430">
  <xsd:schema xmlns:xsd="http://www.w3.org/2001/XMLSchema" xmlns:xs="http://www.w3.org/2001/XMLSchema" xmlns:p="http://schemas.microsoft.com/office/2006/metadata/properties" xmlns:ns2="8b6d2ce9-e55f-4073-85cf-da54aca034e2" targetNamespace="http://schemas.microsoft.com/office/2006/metadata/properties" ma:root="true" ma:fieldsID="91d1b4611bc72be3e3b441cc382ad8da" ns2:_="">
    <xsd:import namespace="8b6d2ce9-e55f-4073-85cf-da54aca03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d2ce9-e55f-4073-85cf-da54aca03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E3F2FF-D46D-42D5-8905-C5D4BD039410}"/>
</file>

<file path=customXml/itemProps2.xml><?xml version="1.0" encoding="utf-8"?>
<ds:datastoreItem xmlns:ds="http://schemas.openxmlformats.org/officeDocument/2006/customXml" ds:itemID="{D0F87B87-B24E-4CA5-8868-B1A2517CD454}"/>
</file>

<file path=customXml/itemProps3.xml><?xml version="1.0" encoding="utf-8"?>
<ds:datastoreItem xmlns:ds="http://schemas.openxmlformats.org/officeDocument/2006/customXml" ds:itemID="{48195628-213C-42E7-98F9-77DF8FDAA25D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9</TotalTime>
  <Words>741</Words>
  <Application>Microsoft Office PowerPoint</Application>
  <PresentationFormat>Widescreen</PresentationFormat>
  <Paragraphs>172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AvantGarde Bk BT</vt:lpstr>
      <vt:lpstr>Calibri</vt:lpstr>
      <vt:lpstr>Calibri Light</vt:lpstr>
      <vt:lpstr>Times New Roman</vt:lpstr>
      <vt:lpstr>Wingdings</vt:lpstr>
      <vt:lpstr>SEE Tel-U Template</vt:lpstr>
      <vt:lpstr>CorelDRAW</vt:lpstr>
      <vt:lpstr>Microsoft Visio Drawing</vt:lpstr>
      <vt:lpstr>Alur Sinyal dalam Sentral dan Deteksi Panggilan serta Pengecekan Data Base Pelanggan </vt:lpstr>
      <vt:lpstr>TUJUAN</vt:lpstr>
      <vt:lpstr>I. ELMEN KONTROL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Sussi</dc:creator>
  <cp:lastModifiedBy>Sussi</cp:lastModifiedBy>
  <cp:revision>5</cp:revision>
  <dcterms:created xsi:type="dcterms:W3CDTF">2018-12-24T06:54:58Z</dcterms:created>
  <dcterms:modified xsi:type="dcterms:W3CDTF">2018-12-24T07:04:39Z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0x010100803E96605870C0489C2C9B7147DB22B7</vt:lpwstr>
  </property>
</Properties>
</file>