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070A7-0B84-48EE-970F-B5D019F80C49}" type="datetimeFigureOut">
              <a:rPr lang="id-ID" smtClean="0"/>
              <a:t>24/12/2018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7B585-1645-4096-A34D-E265C5725A9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988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3D3488-DD7B-491A-8CFB-8A3AE670D6DC}" type="slidenum">
              <a:rPr lang="en-US" altLang="id-ID"/>
              <a:pPr/>
              <a:t>2</a:t>
            </a:fld>
            <a:endParaRPr lang="en-US" altLang="id-ID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2075" y="909638"/>
            <a:ext cx="6615113" cy="3722687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678363"/>
            <a:ext cx="4962525" cy="45291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id-ID" smtClean="0">
                <a:latin typeface="Arial" panose="020B0604020202020204" pitchFamily="34" charset="0"/>
              </a:rPr>
              <a:t>Catatan :</a:t>
            </a:r>
            <a:endParaRPr lang="en-GB" alt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576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09C67D-3E6F-42EB-8DD8-1803ED46D0F4}" type="slidenum">
              <a:rPr lang="en-US" altLang="id-ID"/>
              <a:pPr/>
              <a:t>11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523881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E7E894-FE18-4104-998B-EF3E3A2E7F2E}" type="slidenum">
              <a:rPr lang="en-US" altLang="id-ID"/>
              <a:pPr/>
              <a:t>12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002786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A7B69C-7F5E-4DF3-889C-6029A06D2EAF}" type="slidenum">
              <a:rPr lang="en-US" altLang="id-ID"/>
              <a:pPr/>
              <a:t>13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792700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CB900D-F30C-4891-ADD7-353DE35563AC}" type="slidenum">
              <a:rPr lang="en-US" altLang="id-ID"/>
              <a:pPr/>
              <a:t>14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69705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A54023-0234-4C61-A538-F4FF372A0A29}" type="slidenum">
              <a:rPr lang="en-US" altLang="id-ID"/>
              <a:pPr/>
              <a:t>15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131683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354EE4-BD3A-477A-95E0-B29A3D4674B7}" type="slidenum">
              <a:rPr lang="en-US" altLang="id-ID"/>
              <a:pPr/>
              <a:t>16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829557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CB4580-D398-42A4-99A6-80E61A4EBC6B}" type="slidenum">
              <a:rPr lang="en-US" altLang="id-ID"/>
              <a:pPr/>
              <a:t>17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694953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C5D8A8-BC5C-4CA5-95AE-5C117978747D}" type="slidenum">
              <a:rPr lang="en-US" altLang="id-ID"/>
              <a:pPr/>
              <a:t>18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30193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AF8156-21C8-4BD2-BBD5-28A6CEDC06EA}" type="slidenum">
              <a:rPr lang="en-US" altLang="id-ID"/>
              <a:pPr/>
              <a:t>19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834451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E8E828-F002-4D4E-BA2C-326710F1725F}" type="slidenum">
              <a:rPr lang="en-US" altLang="id-ID"/>
              <a:pPr/>
              <a:t>20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790222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1D908C-DA9F-4558-9FA8-786F3AA3A858}" type="slidenum">
              <a:rPr lang="en-US" altLang="id-ID"/>
              <a:pPr/>
              <a:t>3</a:t>
            </a:fld>
            <a:endParaRPr lang="en-US" altLang="id-ID"/>
          </a:p>
        </p:txBody>
      </p:sp>
      <p:sp>
        <p:nvSpPr>
          <p:cNvPr id="8192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2075" y="909638"/>
            <a:ext cx="6615113" cy="3722687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678363"/>
            <a:ext cx="4962525" cy="45291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id-ID" smtClean="0">
                <a:latin typeface="Arial" panose="020B0604020202020204" pitchFamily="34" charset="0"/>
              </a:rPr>
              <a:t>Catatan :</a:t>
            </a:r>
            <a:endParaRPr lang="en-GB" alt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81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06521C-7496-41D7-8936-BAF45E12094E}" type="slidenum">
              <a:rPr lang="en-US" altLang="id-ID"/>
              <a:pPr/>
              <a:t>21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761082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226BBD-2139-4743-A09F-D0C77584B51C}" type="slidenum">
              <a:rPr lang="en-US" altLang="id-ID"/>
              <a:pPr/>
              <a:t>22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882340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A7B4C2-2025-42CE-BB48-B7D8E6BCEC35}" type="slidenum">
              <a:rPr lang="en-US" altLang="id-ID"/>
              <a:pPr/>
              <a:t>23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533467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CBCA42-DA1F-4E69-8765-E797906B4290}" type="slidenum">
              <a:rPr lang="en-US" altLang="id-ID"/>
              <a:pPr/>
              <a:t>24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091239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36090B-3350-4DA8-B8BA-F6A468DAABD7}" type="slidenum">
              <a:rPr lang="en-US" altLang="id-ID"/>
              <a:pPr/>
              <a:t>25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4115451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2CCD37-8552-4CDD-84F9-AD5711C14674}" type="slidenum">
              <a:rPr lang="en-US" altLang="id-ID"/>
              <a:pPr/>
              <a:t>26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157736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4858A2-DF81-42C5-8514-B8A9A9089E28}" type="slidenum">
              <a:rPr lang="en-US" altLang="id-ID"/>
              <a:pPr/>
              <a:t>27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3750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896FAB-024D-4901-90B9-5C93D5168202}" type="slidenum">
              <a:rPr lang="en-US" altLang="id-ID"/>
              <a:pPr/>
              <a:t>28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96338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79EDEC-F952-44A0-A857-D94B11CC905C}" type="slidenum">
              <a:rPr lang="en-US" altLang="id-ID"/>
              <a:pPr/>
              <a:t>4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96893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A63287-AC6A-4A20-A616-101A4E5BEBB5}" type="slidenum">
              <a:rPr lang="en-US" altLang="id-ID"/>
              <a:pPr/>
              <a:t>5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475702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769F56-4E61-46E0-84E7-4F12010F81D0}" type="slidenum">
              <a:rPr lang="en-US" altLang="id-ID"/>
              <a:pPr/>
              <a:t>6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733628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71AF3B-FD08-46B0-A6FE-81EB5FBBD588}" type="slidenum">
              <a:rPr lang="en-US" altLang="id-ID"/>
              <a:pPr/>
              <a:t>7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06908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78F7DE-B4DD-4FAF-9466-D79B2BD5B920}" type="slidenum">
              <a:rPr lang="en-US" altLang="id-ID"/>
              <a:pPr/>
              <a:t>8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01433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6AC652-2DCD-414D-B1EB-78A357C41756}" type="slidenum">
              <a:rPr lang="en-US" altLang="id-ID"/>
              <a:pPr/>
              <a:t>9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107210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EC5780-5928-49C5-A8B8-3C24E008F467}" type="slidenum">
              <a:rPr lang="en-US" altLang="id-ID"/>
              <a:pPr/>
              <a:t>10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80081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84784"/>
            <a:ext cx="10363200" cy="230425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210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9AAC6-193A-4BB8-A44B-CC97925618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2467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9AAC6-193A-4BB8-A44B-CC97925618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199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39799"/>
            <a:ext cx="2628900" cy="52371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39800"/>
            <a:ext cx="7734300" cy="52371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9AAC6-193A-4BB8-A44B-CC97925618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9698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F9303-B404-4272-BB08-A5A55909A492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4C791-A85E-4043-80F4-C840F2B81696}" type="datetime3">
              <a:rPr lang="en-US"/>
              <a:pPr>
                <a:defRPr/>
              </a:pPr>
              <a:t>24 December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5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8720"/>
            <a:ext cx="10515600" cy="458032"/>
          </a:xfrm>
        </p:spPr>
        <p:txBody>
          <a:bodyPr>
            <a:no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9AAC6-193A-4BB8-A44B-CC97925618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30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9AAC6-193A-4BB8-A44B-CC97925618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547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8720"/>
            <a:ext cx="10515600" cy="41433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1"/>
            <a:ext cx="5181600" cy="4652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24001"/>
            <a:ext cx="5181600" cy="4652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9AAC6-193A-4BB8-A44B-CC97925618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942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1"/>
            <a:ext cx="10515600" cy="7762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9AAC6-193A-4BB8-A44B-CC97925618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012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0080"/>
            <a:ext cx="10515600" cy="4206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9AAC6-193A-4BB8-A44B-CC97925618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077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9AAC6-193A-4BB8-A44B-CC97925618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913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9AAC6-193A-4BB8-A44B-CC97925618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367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9AAC6-193A-4BB8-A44B-CC97925618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48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028434"/>
              </p:ext>
            </p:extLst>
          </p:nvPr>
        </p:nvGraphicFramePr>
        <p:xfrm>
          <a:off x="-16933" y="6249989"/>
          <a:ext cx="1220893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CorelDRAW" r:id="rId15" imgW="6841112" imgH="478322" progId="">
                  <p:embed/>
                </p:oleObj>
              </mc:Choice>
              <mc:Fallback>
                <p:oleObj name="CorelDRAW" r:id="rId15" imgW="6841112" imgH="478322" progId="">
                  <p:embed/>
                  <p:pic>
                    <p:nvPicPr>
                      <p:cNvPr id="12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6933" y="6249989"/>
                        <a:ext cx="12208933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908720"/>
            <a:ext cx="105156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550353"/>
            <a:ext cx="10515600" cy="462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284" y="63531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38F9AAC6-193A-4BB8-A44B-CC97925618B7}" type="slidenum">
              <a:rPr lang="id-ID" smtClean="0"/>
              <a:t>‹#›</a:t>
            </a:fld>
            <a:endParaRPr lang="id-ID"/>
          </a:p>
        </p:txBody>
      </p:sp>
      <p:graphicFrame>
        <p:nvGraphicFramePr>
          <p:cNvPr id="7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334426"/>
              </p:ext>
            </p:extLst>
          </p:nvPr>
        </p:nvGraphicFramePr>
        <p:xfrm>
          <a:off x="282813" y="157162"/>
          <a:ext cx="2068771" cy="53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CorelDRAW" r:id="rId17" imgW="1293557" imgH="445660" progId="">
                  <p:embed/>
                </p:oleObj>
              </mc:Choice>
              <mc:Fallback>
                <p:oleObj name="CorelDRAW" r:id="rId17" imgW="1293557" imgH="445660" progId="">
                  <p:embed/>
                  <p:pic>
                    <p:nvPicPr>
                      <p:cNvPr id="7" name="Object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13" y="157162"/>
                        <a:ext cx="2068771" cy="5345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1"/>
            <a:ext cx="12192000" cy="100013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0" y="812704"/>
            <a:ext cx="12192000" cy="27432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152400"/>
            <a:ext cx="3120000" cy="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1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/>
              <a:t>Pembentukan, Pembubaran dan Pembebanan Panggilan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TEAM TEACHING JTPT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75665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0BDF03-B93E-454A-8FF2-DD063B43EA6B}" type="slidenum">
              <a:rPr lang="en-US" altLang="id-ID">
                <a:latin typeface="Arial Black" panose="020B0A04020102020204" pitchFamily="34" charset="0"/>
              </a:rPr>
              <a:pPr/>
              <a:t>10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606211" name="Rectangle 3"/>
          <p:cNvSpPr>
            <a:spLocks noChangeArrowheads="1"/>
          </p:cNvSpPr>
          <p:nvPr/>
        </p:nvSpPr>
        <p:spPr bwMode="auto">
          <a:xfrm>
            <a:off x="1138283" y="1131843"/>
            <a:ext cx="30480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3"/>
              </a:buBlip>
              <a:defRPr/>
            </a:pPr>
            <a:r>
              <a:rPr lang="en-US" sz="28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Translasi</a:t>
            </a:r>
            <a:r>
              <a:rPr 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606216" name="Rectangle 8"/>
          <p:cNvSpPr>
            <a:spLocks noChangeArrowheads="1"/>
          </p:cNvSpPr>
          <p:nvPr/>
        </p:nvSpPr>
        <p:spPr bwMode="auto">
          <a:xfrm>
            <a:off x="914400" y="1900283"/>
            <a:ext cx="996696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Tujuan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dari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translasi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adalah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untuk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menentukan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:</a:t>
            </a:r>
          </a:p>
          <a:p>
            <a:pPr marL="742950" lvl="1" indent="-285750">
              <a:spcBef>
                <a:spcPct val="20000"/>
              </a:spcBef>
              <a:buClr>
                <a:srgbClr val="CC00CC"/>
              </a:buClr>
              <a:buSzPct val="50000"/>
              <a:buBlip>
                <a:blip r:embed="rId5"/>
              </a:buBlip>
              <a:defRPr/>
            </a:pP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circuit/path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koneksi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jalur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panggilan</a:t>
            </a:r>
            <a:endParaRPr lang="en-US" sz="2400" dirty="0">
              <a:solidFill>
                <a:srgbClr val="00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CC00CC"/>
              </a:buClr>
              <a:buSzPct val="50000"/>
              <a:buBlip>
                <a:blip r:embed="rId5"/>
              </a:buBlip>
              <a:defRPr/>
            </a:pP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rute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lain (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jika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panggilan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luar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Clr>
                <a:srgbClr val="CC00CC"/>
              </a:buClr>
              <a:buSzPct val="50000"/>
              <a:buBlip>
                <a:blip r:embed="rId5"/>
              </a:buBlip>
              <a:defRPr/>
            </a:pP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tarip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(charging)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Translasi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dasarnya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adalah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merupakan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pengecekan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terhadap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struktur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data yang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telah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diset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ditentukan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sebelumnya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seperti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diperlihatkan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Gambar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15.4 (</a:t>
            </a:r>
            <a:r>
              <a:rPr lang="en-US" sz="2000" u="sng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Catatan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: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struktur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data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sentraldibahas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Chapter12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87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5FC912-01B4-472C-9368-A8C092101E89}" type="slidenum">
              <a:rPr lang="en-US" altLang="id-ID">
                <a:latin typeface="Arial Black" panose="020B0A04020102020204" pitchFamily="34" charset="0"/>
              </a:rPr>
              <a:pPr/>
              <a:t>11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09" y="1031965"/>
            <a:ext cx="9914708" cy="505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1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3A2740-3BB8-40DE-99B0-95FB8150A0B7}" type="slidenum">
              <a:rPr lang="en-US" altLang="id-ID">
                <a:latin typeface="Arial Black" panose="020B0A04020102020204" pitchFamily="34" charset="0"/>
              </a:rPr>
              <a:pPr/>
              <a:t>12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601092" name="Rectangle 4"/>
          <p:cNvSpPr>
            <a:spLocks noChangeArrowheads="1"/>
          </p:cNvSpPr>
          <p:nvPr/>
        </p:nvSpPr>
        <p:spPr bwMode="auto">
          <a:xfrm>
            <a:off x="1350917" y="1183977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40000"/>
              <a:buBlip>
                <a:blip r:embed="rId3"/>
              </a:buBlip>
              <a:defRPr/>
            </a:pPr>
            <a:r>
              <a:rPr lang="en-US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Terminating call</a:t>
            </a:r>
          </a:p>
        </p:txBody>
      </p:sp>
      <p:sp>
        <p:nvSpPr>
          <p:cNvPr id="601093" name="Rectangle 5"/>
          <p:cNvSpPr>
            <a:spLocks noChangeArrowheads="1"/>
          </p:cNvSpPr>
          <p:nvPr/>
        </p:nvSpPr>
        <p:spPr bwMode="auto">
          <a:xfrm>
            <a:off x="470263" y="1789610"/>
            <a:ext cx="10883537" cy="458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Terminating call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adalah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jika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digit-digit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awal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yang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diterima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baik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yang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berasal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dari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setempat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maupun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dari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incoming trunk)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merupakan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nomor-nomor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awal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(office code)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dari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sistem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penomoran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lokal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tsb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.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contoh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Gambar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15.3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sistem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penomoran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lokalnya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adalah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: 2xxxxxx, 3xxxxxx, …… 6xxxxxx,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maka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translasi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terminating call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ada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2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tahap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yaitu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:</a:t>
            </a:r>
          </a:p>
          <a:p>
            <a:pPr marL="742950" lvl="1" indent="-285750">
              <a:spcBef>
                <a:spcPct val="20000"/>
              </a:spcBef>
              <a:buClr>
                <a:srgbClr val="CC00CC"/>
              </a:buClr>
              <a:buSzPct val="50000"/>
              <a:buBlip>
                <a:blip r:embed="rId5"/>
              </a:buBlip>
              <a:defRPr/>
            </a:pP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Tahap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I :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penentuan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bahwa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panggilan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adalah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terminating (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jika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pertama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yang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diterima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merupakan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office code,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hal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ini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2, 3, …., 6)</a:t>
            </a:r>
          </a:p>
          <a:p>
            <a:pPr marL="742950" lvl="1" indent="-285750">
              <a:spcBef>
                <a:spcPct val="20000"/>
              </a:spcBef>
              <a:buClr>
                <a:srgbClr val="CC00CC"/>
              </a:buClr>
              <a:buSzPct val="50000"/>
              <a:buBlip>
                <a:blip r:embed="rId5"/>
              </a:buBlip>
              <a:defRPr/>
            </a:pP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Tahap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II :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penentuan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nomor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tujuan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jika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seluruh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telah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diterima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 yang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kemudian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digunakan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oleh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program (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sistem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kontrol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untuk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melihat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data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tabel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equipment number/address</a:t>
            </a:r>
          </a:p>
        </p:txBody>
      </p:sp>
    </p:spTree>
    <p:extLst>
      <p:ext uri="{BB962C8B-B14F-4D97-AF65-F5344CB8AC3E}">
        <p14:creationId xmlns:p14="http://schemas.microsoft.com/office/powerpoint/2010/main" val="8652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A54178-2AF0-4513-8ACC-DB0349E36ADA}" type="slidenum">
              <a:rPr lang="en-US" altLang="id-ID">
                <a:latin typeface="Arial Black" panose="020B0A04020102020204" pitchFamily="34" charset="0"/>
              </a:rPr>
              <a:pPr/>
              <a:t>13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609283" name="Rectangle 3"/>
          <p:cNvSpPr>
            <a:spLocks noChangeArrowheads="1"/>
          </p:cNvSpPr>
          <p:nvPr/>
        </p:nvSpPr>
        <p:spPr bwMode="auto">
          <a:xfrm>
            <a:off x="972094" y="1256438"/>
            <a:ext cx="4584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40000"/>
              <a:buBlip>
                <a:blip r:embed="rId3"/>
              </a:buBlip>
              <a:defRPr/>
            </a:pPr>
            <a:r>
              <a:rPr lang="en-US" sz="24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Prinsip</a:t>
            </a:r>
            <a:r>
              <a:rPr lang="en-US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dasar</a:t>
            </a:r>
            <a:r>
              <a:rPr lang="en-US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translasi</a:t>
            </a:r>
            <a:r>
              <a:rPr lang="en-US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</a:t>
            </a:r>
          </a:p>
        </p:txBody>
      </p:sp>
      <p:sp>
        <p:nvSpPr>
          <p:cNvPr id="609284" name="Rectangle 4"/>
          <p:cNvSpPr>
            <a:spLocks noChangeArrowheads="1"/>
          </p:cNvSpPr>
          <p:nvPr/>
        </p:nvSpPr>
        <p:spPr bwMode="auto">
          <a:xfrm>
            <a:off x="509451" y="1854926"/>
            <a:ext cx="11077303" cy="4787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Prinsip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translasi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diperlihatkan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Gbr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15.5</a:t>
            </a:r>
          </a:p>
          <a:p>
            <a:pPr marL="742950" lvl="1" indent="-285750">
              <a:spcBef>
                <a:spcPct val="20000"/>
              </a:spcBef>
              <a:buClr>
                <a:srgbClr val="CC00CC"/>
              </a:buClr>
              <a:buSzPct val="50000"/>
              <a:buBlip>
                <a:blip r:embed="rId5"/>
              </a:buBlip>
              <a:defRPr/>
            </a:pP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Digit yang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diterima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ditranslasikan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pointer (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translation table) yang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menunjuk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route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tabel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Clr>
                <a:srgbClr val="CC00CC"/>
              </a:buClr>
              <a:buSzPct val="50000"/>
              <a:buBlip>
                <a:blip r:embed="rId5"/>
              </a:buBlip>
              <a:defRPr/>
            </a:pP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route table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diperoleh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data/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informasi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tentang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:</a:t>
            </a:r>
          </a:p>
          <a:p>
            <a:pPr marL="1143000" lvl="2" indent="-228600">
              <a:spcBef>
                <a:spcPct val="20000"/>
              </a:spcBef>
              <a:buClr>
                <a:srgbClr val="CC00CC"/>
              </a:buClr>
              <a:buSzPct val="50000"/>
              <a:buBlip>
                <a:blip r:embed="rId4"/>
              </a:buBlip>
              <a:defRPr/>
            </a:pP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Nama route (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atau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direpresentasaikan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oleh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kode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angka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spt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kode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wilayah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dll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</a:t>
            </a:r>
          </a:p>
          <a:p>
            <a:pPr marL="1143000" lvl="2" indent="-228600">
              <a:spcBef>
                <a:spcPct val="20000"/>
              </a:spcBef>
              <a:buClr>
                <a:srgbClr val="CC00CC"/>
              </a:buClr>
              <a:buSzPct val="50000"/>
              <a:buBlip>
                <a:blip r:embed="rId4"/>
              </a:buBlip>
              <a:defRPr/>
            </a:pP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Digit yang 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harus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ditransmit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jika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panggilan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menuju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lain 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atau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PBX DID 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dsb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</a:t>
            </a:r>
          </a:p>
          <a:p>
            <a:pPr marL="1143000" lvl="2" indent="-228600">
              <a:spcBef>
                <a:spcPct val="20000"/>
              </a:spcBef>
              <a:buClr>
                <a:srgbClr val="CC00CC"/>
              </a:buClr>
              <a:buSzPct val="50000"/>
              <a:buBlip>
                <a:blip r:embed="rId4"/>
              </a:buBlip>
              <a:defRPr/>
            </a:pP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Tarip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panggilan</a:t>
            </a:r>
            <a:endParaRPr lang="en-US" sz="2100" dirty="0">
              <a:solidFill>
                <a:srgbClr val="00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rgbClr val="CC00CC"/>
              </a:buClr>
              <a:buSzPct val="50000"/>
              <a:buBlip>
                <a:blip r:embed="rId4"/>
              </a:buBlip>
              <a:defRPr/>
            </a:pP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Pointer 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dari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tabel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berikutnya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yang 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menyimpan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informasi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equipment number 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dari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circuit/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kanal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rute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ybs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Clr>
                <a:srgbClr val="CC00CC"/>
              </a:buClr>
              <a:buSzPct val="50000"/>
              <a:buBlip>
                <a:blip r:embed="rId5"/>
              </a:buBlip>
              <a:defRPr/>
            </a:pP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Program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kontrol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menguji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setiap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circuit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rute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tsb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dengan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melihat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status flag-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nya</a:t>
            </a:r>
            <a:endParaRPr lang="en-US" sz="2300" dirty="0">
              <a:solidFill>
                <a:srgbClr val="00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9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5EDA0C-FEA0-42B0-9B1C-D1A2B0FB824F}" type="slidenum">
              <a:rPr lang="en-US" altLang="id-ID">
                <a:latin typeface="Arial Black" panose="020B0A04020102020204" pitchFamily="34" charset="0"/>
              </a:rPr>
              <a:pPr/>
              <a:t>14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" y="1332412"/>
            <a:ext cx="10554789" cy="459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10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BF96B4-C89B-4477-AFF9-FEFA47627659}" type="slidenum">
              <a:rPr lang="en-US" altLang="id-ID">
                <a:latin typeface="Arial Black" panose="020B0A04020102020204" pitchFamily="34" charset="0"/>
              </a:rPr>
              <a:pPr/>
              <a:t>15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603140" name="Rectangle 4"/>
          <p:cNvSpPr>
            <a:spLocks noChangeArrowheads="1"/>
          </p:cNvSpPr>
          <p:nvPr/>
        </p:nvSpPr>
        <p:spPr bwMode="auto">
          <a:xfrm>
            <a:off x="640079" y="1940997"/>
            <a:ext cx="10829109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CC00CC"/>
              </a:buClr>
              <a:buSzPct val="50000"/>
              <a:buBlip>
                <a:blip r:embed="rId3"/>
              </a:buBlip>
              <a:defRPr/>
            </a:pP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Control program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berhenti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search circuit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jika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telah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didapat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circuit yang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bebas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atau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jika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status flag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dari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seluruh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circuit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rute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tsb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menunjukkan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sibuk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eingaged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maka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mengirimkan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congestion tone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atau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announcement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pemanggil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Clr>
                <a:srgbClr val="CC00CC"/>
              </a:buClr>
              <a:buSzPct val="50000"/>
              <a:buBlip>
                <a:blip r:embed="rId3"/>
              </a:buBlip>
              <a:defRPr/>
            </a:pP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hal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didapat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circuit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bebas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maka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status flag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cct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tsb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diubah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equipment number-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nya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disimpan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call record yang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diakses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nanti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saat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di-set-up switch path,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demikian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juga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identitas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nama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/code route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charging code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disimpan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3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call record</a:t>
            </a:r>
            <a:endParaRPr lang="en-US" sz="2500" dirty="0">
              <a:solidFill>
                <a:srgbClr val="00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5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A97360-146A-42D6-91F0-205FF8E6FF71}" type="slidenum">
              <a:rPr lang="en-US" altLang="id-ID">
                <a:latin typeface="Arial Black" panose="020B0A04020102020204" pitchFamily="34" charset="0"/>
              </a:rPr>
              <a:pPr/>
              <a:t>16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pic>
        <p:nvPicPr>
          <p:cNvPr id="43013" name="Picture 4"/>
          <p:cNvPicPr>
            <a:picLocks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3771" y="1110343"/>
            <a:ext cx="10570029" cy="5025346"/>
          </a:xfrm>
          <a:noFill/>
        </p:spPr>
      </p:pic>
    </p:spTree>
    <p:extLst>
      <p:ext uri="{BB962C8B-B14F-4D97-AF65-F5344CB8AC3E}">
        <p14:creationId xmlns:p14="http://schemas.microsoft.com/office/powerpoint/2010/main" val="16419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D995FA-58C2-4407-850E-F84B2D03D41D}" type="slidenum">
              <a:rPr lang="en-US" altLang="id-ID">
                <a:latin typeface="Arial Black" panose="020B0A04020102020204" pitchFamily="34" charset="0"/>
              </a:rPr>
              <a:pPr/>
              <a:t>17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610307" name="Rectangle 3"/>
          <p:cNvSpPr>
            <a:spLocks noChangeArrowheads="1"/>
          </p:cNvSpPr>
          <p:nvPr/>
        </p:nvSpPr>
        <p:spPr bwMode="auto">
          <a:xfrm>
            <a:off x="718457" y="1228210"/>
            <a:ext cx="8547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40000"/>
              <a:buBlip>
                <a:blip r:embed="rId3"/>
              </a:buBlip>
              <a:defRPr/>
            </a:pPr>
            <a:r>
              <a:rPr lang="en-US" sz="24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Translasi</a:t>
            </a:r>
            <a:r>
              <a:rPr lang="en-US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</a:t>
            </a:r>
            <a:r>
              <a:rPr lang="en-US" sz="24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sistim</a:t>
            </a:r>
            <a:r>
              <a:rPr lang="en-US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penomoran</a:t>
            </a:r>
            <a:r>
              <a:rPr lang="en-US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yang </a:t>
            </a:r>
            <a:r>
              <a:rPr lang="en-US" sz="24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konsisten</a:t>
            </a:r>
            <a:endParaRPr lang="en-US" sz="24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  <p:sp>
        <p:nvSpPr>
          <p:cNvPr id="610309" name="Rectangle 5"/>
          <p:cNvSpPr>
            <a:spLocks noChangeArrowheads="1"/>
          </p:cNvSpPr>
          <p:nvPr/>
        </p:nvSpPr>
        <p:spPr bwMode="auto">
          <a:xfrm>
            <a:off x="718457" y="1790701"/>
            <a:ext cx="10384972" cy="474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Jika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sistim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penomoran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relatif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sama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homogen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konsisten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),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misal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terdiri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dari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:</a:t>
            </a:r>
          </a:p>
          <a:p>
            <a:pPr marL="820738" lvl="1" indent="-285750">
              <a:spcBef>
                <a:spcPct val="20000"/>
              </a:spcBef>
              <a:buClr>
                <a:srgbClr val="CC00CC"/>
              </a:buClr>
              <a:buSzPct val="50000"/>
              <a:buBlip>
                <a:blip r:embed="rId4"/>
              </a:buBlip>
              <a:defRPr/>
            </a:pP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3 digit area code.</a:t>
            </a:r>
          </a:p>
          <a:p>
            <a:pPr marL="820738" lvl="1" indent="-285750">
              <a:spcBef>
                <a:spcPct val="20000"/>
              </a:spcBef>
              <a:buClr>
                <a:srgbClr val="CC00CC"/>
              </a:buClr>
              <a:buSzPct val="50000"/>
              <a:buBlip>
                <a:blip r:embed="rId4"/>
              </a:buBlip>
              <a:defRPr/>
            </a:pP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3 digit exchange code</a:t>
            </a:r>
          </a:p>
          <a:p>
            <a:pPr marL="820738" lvl="1" indent="-285750">
              <a:spcBef>
                <a:spcPct val="20000"/>
              </a:spcBef>
              <a:buClr>
                <a:srgbClr val="CC00CC"/>
              </a:buClr>
              <a:buSzPct val="50000"/>
              <a:buBlip>
                <a:blip r:embed="rId4"/>
              </a:buBlip>
              <a:defRPr/>
            </a:pP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4 digit 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nomor</a:t>
            </a:r>
            <a:r>
              <a:rPr lang="en-US" sz="21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endParaRPr lang="en-US" sz="2100" dirty="0">
              <a:solidFill>
                <a:srgbClr val="00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Maka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untuk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area code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exchange code, module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translasi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Gambar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15.5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dapat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disederhanakan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dengan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hanya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menggunakan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sebuah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tabel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masing-masing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untuk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area code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exchange code)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seperti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Gambar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15.6 yang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mempunyai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kapasitas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1000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kode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Namun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jika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jaringan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hanya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mempunyai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sedikit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node (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jumlah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kode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area/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kode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sedikit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),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maka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tabel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translasi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digit-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nya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seperti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Gambar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15.7</a:t>
            </a:r>
            <a:endParaRPr lang="en-US" sz="2500" b="1" dirty="0">
              <a:solidFill>
                <a:srgbClr val="00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92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72868E-914B-4C89-A963-2B0486B7638E}" type="slidenum">
              <a:rPr lang="en-US" altLang="id-ID">
                <a:latin typeface="Arial Black" panose="020B0A04020102020204" pitchFamily="34" charset="0"/>
              </a:rPr>
              <a:pPr/>
              <a:t>18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pic>
        <p:nvPicPr>
          <p:cNvPr id="45061" name="Picture 4"/>
          <p:cNvPicPr>
            <a:picLocks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5514" y="825500"/>
            <a:ext cx="7807325" cy="4813300"/>
          </a:xfrm>
          <a:noFill/>
        </p:spPr>
      </p:pic>
    </p:spTree>
    <p:extLst>
      <p:ext uri="{BB962C8B-B14F-4D97-AF65-F5344CB8AC3E}">
        <p14:creationId xmlns:p14="http://schemas.microsoft.com/office/powerpoint/2010/main" val="308898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70A712-0ED4-4977-B91B-9E4F99EAAE53}" type="slidenum">
              <a:rPr lang="en-US" altLang="id-ID">
                <a:latin typeface="Arial Black" panose="020B0A04020102020204" pitchFamily="34" charset="0"/>
              </a:rPr>
              <a:pPr/>
              <a:t>19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617475" name="Rectangle 3"/>
          <p:cNvSpPr>
            <a:spLocks noChangeArrowheads="1"/>
          </p:cNvSpPr>
          <p:nvPr/>
        </p:nvSpPr>
        <p:spPr bwMode="auto">
          <a:xfrm>
            <a:off x="600891" y="808434"/>
            <a:ext cx="8547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40000"/>
              <a:buBlip>
                <a:blip r:embed="rId3"/>
              </a:buBlip>
              <a:defRPr/>
            </a:pPr>
            <a:r>
              <a:rPr lang="en-US" sz="24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Translasi</a:t>
            </a:r>
            <a:r>
              <a:rPr lang="en-US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</a:t>
            </a:r>
            <a:r>
              <a:rPr lang="en-US" sz="24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untuk</a:t>
            </a:r>
            <a:r>
              <a:rPr lang="en-US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sistim</a:t>
            </a:r>
            <a:r>
              <a:rPr lang="en-US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penomoran</a:t>
            </a:r>
            <a:r>
              <a:rPr lang="en-US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tak</a:t>
            </a:r>
            <a:r>
              <a:rPr lang="en-US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konsisten</a:t>
            </a:r>
            <a:endParaRPr lang="en-US" sz="24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600891" y="1197768"/>
            <a:ext cx="9889309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Metoda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translasi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yang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lazim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digunakan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adalah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tabel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bertingkat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seperti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Gambar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15.8 :</a:t>
            </a:r>
          </a:p>
        </p:txBody>
      </p:sp>
      <p:pic>
        <p:nvPicPr>
          <p:cNvPr id="4608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75" y="2008980"/>
            <a:ext cx="4987925" cy="408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4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962102-0848-49A4-BEA0-A9F04F1427B9}" type="slidenum">
              <a:rPr lang="en-US" altLang="id-ID">
                <a:latin typeface="Arial Black" panose="020B0A04020102020204" pitchFamily="34" charset="0"/>
              </a:rPr>
              <a:pPr/>
              <a:t>2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en-US" sz="4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TUJUAN</a:t>
            </a:r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1"/>
            <a:ext cx="8229600" cy="3471863"/>
          </a:xfrm>
        </p:spPr>
        <p:txBody>
          <a:bodyPr/>
          <a:lstStyle/>
          <a:p>
            <a:pPr algn="r" eaLnBrk="1" hangingPunct="1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algn="r" eaLnBrk="1" hangingPunct="1"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Mengetahui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fitur-fitur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tambahan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dan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prinsip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dasar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proses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penyambungannya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47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E93565-89C5-453A-BAE1-A73B5DD376B9}" type="slidenum">
              <a:rPr lang="en-US" altLang="id-ID">
                <a:latin typeface="Arial Black" panose="020B0A04020102020204" pitchFamily="34" charset="0"/>
              </a:rPr>
              <a:pPr/>
              <a:t>20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563517" y="762279"/>
            <a:ext cx="79375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Set-up </a:t>
            </a:r>
            <a:r>
              <a:rPr lang="en-US" sz="28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koneksi</a:t>
            </a:r>
            <a:r>
              <a:rPr 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(</a:t>
            </a:r>
            <a:r>
              <a:rPr lang="en-US" sz="2400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pembangunan</a:t>
            </a:r>
            <a:r>
              <a:rPr lang="en-US" sz="2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hubungan</a:t>
            </a:r>
            <a:r>
              <a:rPr lang="en-US" sz="2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618501" name="Rectangle 5"/>
          <p:cNvSpPr>
            <a:spLocks noChangeArrowheads="1"/>
          </p:cNvSpPr>
          <p:nvPr/>
        </p:nvSpPr>
        <p:spPr bwMode="auto">
          <a:xfrm>
            <a:off x="457199" y="1337747"/>
            <a:ext cx="11051177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Set-up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koneksi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yang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dibahas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adalah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set-up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koneksi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untuk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terminating call,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karena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untuk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originating/outgoing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telah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dibahas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sub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bab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i="1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Translasi</a:t>
            </a:r>
            <a:r>
              <a:rPr lang="en-US" sz="2400" i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digit.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Terminating call yang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terjadi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dapat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berasal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dari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setempat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lokal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atau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berasal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dari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lain (incoming call)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Dari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segi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proses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terminating call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tidak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ada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perbedaan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antara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pemanggil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dari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lokal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maupun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dari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incoming trunk.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Proses terminating call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diperlihatkan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Gambar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15.9</a:t>
            </a:r>
            <a:endParaRPr lang="en-US" sz="2800" dirty="0">
              <a:solidFill>
                <a:srgbClr val="00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Hal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penting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proses set-up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terminating call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adalah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directory number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yang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dipanggil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yang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digunakan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oleh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sistem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kontrol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untuk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mengakses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sekaligus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mengecek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kondisi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bebas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sibuknya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tersebut</a:t>
            </a:r>
            <a:endParaRPr lang="en-US" sz="2400" dirty="0">
              <a:solidFill>
                <a:srgbClr val="00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583406-4D82-4B1A-B463-CD458E4EB1AC}" type="slidenum">
              <a:rPr lang="en-US" altLang="id-ID">
                <a:latin typeface="Arial Black" panose="020B0A04020102020204" pitchFamily="34" charset="0"/>
              </a:rPr>
              <a:pPr/>
              <a:t>21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pic>
        <p:nvPicPr>
          <p:cNvPr id="48133" name="Picture 4"/>
          <p:cNvPicPr>
            <a:picLocks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4560" y="1110343"/>
            <a:ext cx="7393577" cy="4950823"/>
          </a:xfrm>
          <a:noFill/>
        </p:spPr>
      </p:pic>
    </p:spTree>
    <p:extLst>
      <p:ext uri="{BB962C8B-B14F-4D97-AF65-F5344CB8AC3E}">
        <p14:creationId xmlns:p14="http://schemas.microsoft.com/office/powerpoint/2010/main" val="1880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BC38A9-5AAE-4EAD-A2CA-13A68DC2EF8B}" type="slidenum">
              <a:rPr lang="en-US" altLang="id-ID">
                <a:latin typeface="Arial Black" panose="020B0A04020102020204" pitchFamily="34" charset="0"/>
              </a:rPr>
              <a:pPr/>
              <a:t>22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auto">
          <a:xfrm>
            <a:off x="195943" y="1175656"/>
            <a:ext cx="11730446" cy="5682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Jika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B (yang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dipanggil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bebas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maka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pemanggil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(A)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harus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dikirim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nada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sibuk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.</a:t>
            </a:r>
          </a:p>
          <a:p>
            <a:pPr marL="742950" lvl="1" indent="-220663">
              <a:spcBef>
                <a:spcPct val="20000"/>
              </a:spcBef>
              <a:buClr>
                <a:srgbClr val="CC00CC"/>
              </a:buClr>
              <a:buSzPct val="60000"/>
              <a:buBlip>
                <a:blip r:embed="rId4"/>
              </a:buBlip>
              <a:defRPr/>
            </a:pP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Jika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A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berasal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dari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lokal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maka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sumber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nada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sibuka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dihubungkan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oleh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saluran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A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seperti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halnya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menghubungkan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sumber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nada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pilih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pembahasan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originating call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sebelumnya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.</a:t>
            </a:r>
          </a:p>
          <a:p>
            <a:pPr marL="742950" lvl="1" indent="-220663">
              <a:spcBef>
                <a:spcPct val="20000"/>
              </a:spcBef>
              <a:buClr>
                <a:srgbClr val="CC00CC"/>
              </a:buClr>
              <a:buSzPct val="60000"/>
              <a:buBlip>
                <a:blip r:embed="rId4"/>
              </a:buBlip>
              <a:defRPr/>
            </a:pP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Jika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A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berasal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dari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incoming trunk,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maka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pengiriman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nada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sibuk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A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ada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dua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opsi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:</a:t>
            </a:r>
          </a:p>
          <a:p>
            <a:pPr marL="1150938" lvl="2" indent="-228600">
              <a:spcBef>
                <a:spcPct val="20000"/>
              </a:spcBef>
              <a:buClr>
                <a:srgbClr val="CC00CC"/>
              </a:buClr>
              <a:buSzPct val="60000"/>
              <a:buBlip>
                <a:blip r:embed="rId3"/>
              </a:buBlip>
              <a:defRPr/>
            </a:pP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Opsi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pertama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jika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signaling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antar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CAS,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maka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nada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nada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sibuk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dikirim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dari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terminating.</a:t>
            </a:r>
          </a:p>
          <a:p>
            <a:pPr marL="1150938" lvl="2" indent="-228600">
              <a:spcBef>
                <a:spcPct val="20000"/>
              </a:spcBef>
              <a:buClr>
                <a:srgbClr val="CC00CC"/>
              </a:buClr>
              <a:buSzPct val="60000"/>
              <a:buBlip>
                <a:blip r:embed="rId3"/>
              </a:buBlip>
              <a:defRPr/>
            </a:pP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Opsi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kedua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jika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signaling CCS,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maka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yang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dikirim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originating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adalah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sinyal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REL, yang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diterjemahkan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oleh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originating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dengan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mengirim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nada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sibuk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A,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selanjutnya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semua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perangkat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yang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telah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dibangun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dibubarkan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termasuk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koneksi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dengan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terminating,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kecuali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koneksi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sumber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nada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sibuk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hingga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time-out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terlampaui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.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Jika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time-out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terlampaui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A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tidak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mau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tutup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handset,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maka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saluran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A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diset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status parked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hingga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ia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tutup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handset.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Semua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momen-momen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status di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atas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dicatat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sebagai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data transient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call record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dengan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sistem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overwrite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Jika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yang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dipanggil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bebas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maka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7196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2D43A7-B3A1-481D-8A49-D1AB4C1AF16D}" type="slidenum">
              <a:rPr lang="en-US" altLang="id-ID">
                <a:latin typeface="Arial Black" panose="020B0A04020102020204" pitchFamily="34" charset="0"/>
              </a:rPr>
              <a:pPr/>
              <a:t>23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628740" name="Rectangle 4"/>
          <p:cNvSpPr>
            <a:spLocks noChangeArrowheads="1"/>
          </p:cNvSpPr>
          <p:nvPr/>
        </p:nvSpPr>
        <p:spPr bwMode="auto">
          <a:xfrm>
            <a:off x="653143" y="979714"/>
            <a:ext cx="11064240" cy="522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Jika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B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bebas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(idle),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maka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saluran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B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diubah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status busy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data transient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call record.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Kemudian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B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mendapat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arus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bell (ringing current)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dari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terminating,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A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mendapat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nada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bebas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(ringing tone)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dengan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dua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kemungkinan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(A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berasal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dari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lokal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atau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dari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lain / incoming trunk)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seperti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penjelasan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sebelumnya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Selama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B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belum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menjawab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A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berada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steady state ‘waiting’.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Terdapat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3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kemungkinan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:</a:t>
            </a:r>
          </a:p>
          <a:p>
            <a:pPr marL="742950" lvl="1" indent="-220663">
              <a:spcBef>
                <a:spcPct val="20000"/>
              </a:spcBef>
              <a:buClr>
                <a:srgbClr val="CC00CC"/>
              </a:buClr>
              <a:buSzPct val="60000"/>
              <a:buBlip>
                <a:blip r:embed="rId4"/>
              </a:buBlip>
              <a:defRPr/>
            </a:pP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menjawab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(off-hook)</a:t>
            </a:r>
          </a:p>
          <a:p>
            <a:pPr marL="742950" lvl="1" indent="-220663">
              <a:spcBef>
                <a:spcPct val="20000"/>
              </a:spcBef>
              <a:buClr>
                <a:srgbClr val="CC00CC"/>
              </a:buClr>
              <a:buSzPct val="60000"/>
              <a:buBlip>
                <a:blip r:embed="rId4"/>
              </a:buBlip>
              <a:defRPr/>
            </a:pP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tdk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menjawab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dengan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kemungkinan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:</a:t>
            </a:r>
          </a:p>
          <a:p>
            <a:pPr marL="1150938" lvl="2" indent="-228600">
              <a:spcBef>
                <a:spcPct val="20000"/>
              </a:spcBef>
              <a:buClr>
                <a:srgbClr val="CC00CC"/>
              </a:buClr>
              <a:buSzPct val="60000"/>
              <a:buBlip>
                <a:blip r:embed="rId5"/>
              </a:buBlip>
              <a:defRPr/>
            </a:pP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meletakkan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hand-set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sebelum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time-out ringing</a:t>
            </a:r>
          </a:p>
          <a:p>
            <a:pPr marL="1150938" lvl="2" indent="-228600">
              <a:spcBef>
                <a:spcPct val="20000"/>
              </a:spcBef>
              <a:buClr>
                <a:srgbClr val="CC00CC"/>
              </a:buClr>
              <a:buSzPct val="60000"/>
              <a:buBlip>
                <a:blip r:embed="rId5"/>
              </a:buBlip>
              <a:defRPr/>
            </a:pP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tetap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angkat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hand-set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hingga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melampaui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time-out ringing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Jika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B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menjawab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maka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ringing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distop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mulai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masuk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kondisi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bicara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(speech condition).</a:t>
            </a:r>
          </a:p>
        </p:txBody>
      </p:sp>
    </p:spTree>
    <p:extLst>
      <p:ext uri="{BB962C8B-B14F-4D97-AF65-F5344CB8AC3E}">
        <p14:creationId xmlns:p14="http://schemas.microsoft.com/office/powerpoint/2010/main" val="82968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98A926-722D-4944-9037-166A0DF22A0A}" type="slidenum">
              <a:rPr lang="en-US" altLang="id-ID">
                <a:latin typeface="Arial Black" panose="020B0A04020102020204" pitchFamily="34" charset="0"/>
              </a:rPr>
              <a:pPr/>
              <a:t>24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629764" name="Rectangle 4"/>
          <p:cNvSpPr>
            <a:spLocks noChangeArrowheads="1"/>
          </p:cNvSpPr>
          <p:nvPr/>
        </p:nvSpPr>
        <p:spPr bwMode="auto">
          <a:xfrm>
            <a:off x="390071" y="1186379"/>
            <a:ext cx="8775700" cy="642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Selesai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bicara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(A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atau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B on-hook),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maka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terjadi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pembubaran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seperti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SDL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Gambar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15.9</a:t>
            </a:r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1524001" y="53382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629766" name="Rectangle 6"/>
          <p:cNvSpPr>
            <a:spLocks noChangeArrowheads="1"/>
          </p:cNvSpPr>
          <p:nvPr/>
        </p:nvSpPr>
        <p:spPr bwMode="auto">
          <a:xfrm>
            <a:off x="602705" y="2364840"/>
            <a:ext cx="79375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4"/>
              </a:buBlip>
              <a:defRPr/>
            </a:pPr>
            <a:r>
              <a:rPr lang="en-US" sz="28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Pembebanan</a:t>
            </a:r>
            <a:r>
              <a:rPr 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(Charging)</a:t>
            </a:r>
            <a:endParaRPr lang="en-US" sz="24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  <p:sp>
        <p:nvSpPr>
          <p:cNvPr id="51208" name="Rectangle 7"/>
          <p:cNvSpPr>
            <a:spLocks noChangeArrowheads="1"/>
          </p:cNvSpPr>
          <p:nvPr/>
        </p:nvSpPr>
        <p:spPr bwMode="auto">
          <a:xfrm>
            <a:off x="1524001" y="33570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629768" name="Rectangle 8"/>
          <p:cNvSpPr>
            <a:spLocks noChangeArrowheads="1"/>
          </p:cNvSpPr>
          <p:nvPr/>
        </p:nvSpPr>
        <p:spPr bwMode="auto">
          <a:xfrm>
            <a:off x="496389" y="2932112"/>
            <a:ext cx="10776857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Pencatatan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data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beban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percakapan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(charging)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ditangani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oleh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originating</a:t>
            </a:r>
            <a:endParaRPr lang="en-US" sz="2400" i="1" dirty="0">
              <a:solidFill>
                <a:srgbClr val="00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Data-data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diperoleh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dari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call record (event-event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selama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sall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setup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hingga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selesai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bicara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antara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lain data :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nomor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pemanggil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nomor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tujuan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waktu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tanggal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jam)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dilakukan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percakapan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kategori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hari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libur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hr.kerja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diferensiasi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waktu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: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pagi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siang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malam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jika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ada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sesuai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sistim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tarif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yang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berlaku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), lama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bicara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dll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.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Bergantung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kebutuhan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2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31BA43-9435-4AB1-A0B3-EAA78014A95A}" type="slidenum">
              <a:rPr lang="en-US" altLang="id-ID">
                <a:latin typeface="Arial Black" panose="020B0A04020102020204" pitchFamily="34" charset="0"/>
              </a:rPr>
              <a:pPr/>
              <a:t>25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630790" name="Rectangle 6"/>
          <p:cNvSpPr>
            <a:spLocks noChangeArrowheads="1"/>
          </p:cNvSpPr>
          <p:nvPr/>
        </p:nvSpPr>
        <p:spPr bwMode="auto">
          <a:xfrm>
            <a:off x="1524000" y="404813"/>
            <a:ext cx="79375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3"/>
              </a:buBlip>
              <a:defRPr/>
            </a:pPr>
            <a:r>
              <a:rPr 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Fasilitas/fitur pelanggan</a:t>
            </a:r>
            <a:endParaRPr lang="en-US" sz="240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  <p:sp>
        <p:nvSpPr>
          <p:cNvPr id="630791" name="Rectangle 7"/>
          <p:cNvSpPr>
            <a:spLocks noChangeArrowheads="1"/>
          </p:cNvSpPr>
          <p:nvPr/>
        </p:nvSpPr>
        <p:spPr bwMode="auto">
          <a:xfrm>
            <a:off x="352697" y="889000"/>
            <a:ext cx="11482252" cy="596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Saat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dilakukan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panggilan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mungkin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memanfaatkan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menggunakan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fasilitas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fitur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seperti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: short-code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dialling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alarm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cll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and three call-transfer, transfer on no reply and transfer on busy.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pembahasan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berikut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dimisalkan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konvensi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kode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tanda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berikut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digunakan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:</a:t>
            </a:r>
          </a:p>
          <a:p>
            <a:pPr marL="742950" lvl="1" indent="-285750">
              <a:spcBef>
                <a:spcPct val="20000"/>
              </a:spcBef>
              <a:buClr>
                <a:srgbClr val="CC00CC"/>
              </a:buClr>
              <a:buSzPct val="70000"/>
              <a:defRPr/>
            </a:pPr>
            <a:r>
              <a:rPr lang="en-US" sz="2000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* 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: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fasilitas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fitur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digunakan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diaktifkan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(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angka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 yang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mengikutinya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menunjukkan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fasilitas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mana yang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diaktifkannya</a:t>
            </a:r>
            <a:endParaRPr lang="en-US" sz="2000" dirty="0">
              <a:solidFill>
                <a:srgbClr val="00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CC00CC"/>
              </a:buClr>
              <a:buSzPct val="70000"/>
              <a:defRPr/>
            </a:pPr>
            <a:r>
              <a:rPr lang="en-US" sz="2000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# 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: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fasilitas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fitur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tidak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digunakan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dinonaktifkan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angka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yang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mengikutinya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menunjukkan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fasilitas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mana yang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dinonaktifkan</a:t>
            </a:r>
            <a:endParaRPr lang="en-US" sz="2000" b="1" dirty="0">
              <a:solidFill>
                <a:srgbClr val="00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400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Short-code </a:t>
            </a:r>
            <a:r>
              <a:rPr lang="en-US" sz="2400" b="1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dialling</a:t>
            </a:r>
            <a:endParaRPr lang="en-US" sz="2400" b="1" dirty="0">
              <a:solidFill>
                <a:srgbClr val="00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CC00CC"/>
              </a:buClr>
              <a:buSzPct val="60000"/>
              <a:buBlip>
                <a:blip r:embed="rId5"/>
              </a:buBlip>
              <a:defRPr/>
            </a:pPr>
            <a:r>
              <a:rPr lang="en-US" sz="2000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Short-code </a:t>
            </a:r>
            <a:r>
              <a:rPr lang="en-US" sz="2000" b="1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dialling</a:t>
            </a:r>
            <a:endParaRPr lang="en-US" sz="2000" b="1" dirty="0">
              <a:solidFill>
                <a:srgbClr val="00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CC00CC"/>
              </a:buClr>
              <a:buSzPct val="60000"/>
              <a:defRPr/>
            </a:pPr>
            <a:r>
              <a:rPr lang="en-US" sz="2000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</a:t>
            </a:r>
            <a:r>
              <a:rPr lang="en-US" sz="2000" b="1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Contoh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lihat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Gambar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15.10) :</a:t>
            </a:r>
          </a:p>
          <a:p>
            <a:pPr marL="2166938" lvl="2" indent="-1252538">
              <a:spcBef>
                <a:spcPct val="20000"/>
              </a:spcBef>
              <a:buClr>
                <a:srgbClr val="CC00CC"/>
              </a:buClr>
              <a:buSzPct val="60000"/>
              <a:defRPr/>
            </a:pPr>
            <a:r>
              <a:rPr lang="en-US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*21abDN#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: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fasilitas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short-code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diaktifkan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hal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ini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setiap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memanggil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no DN,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cukup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disingkat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dengan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ab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saja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.</a:t>
            </a:r>
          </a:p>
          <a:p>
            <a:pPr marL="2166938" lvl="2" indent="-1252538">
              <a:spcBef>
                <a:spcPct val="20000"/>
              </a:spcBef>
              <a:buClr>
                <a:srgbClr val="CC00CC"/>
              </a:buClr>
              <a:buSzPct val="60000"/>
              <a:defRPr/>
            </a:pPr>
            <a:r>
              <a:rPr lang="en-US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#21ab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: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fasilitas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short-code </a:t>
            </a:r>
            <a:r>
              <a:rPr lang="en-US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ab 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(=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nomor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DN)</a:t>
            </a:r>
            <a:r>
              <a:rPr lang="en-US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dinonaktifkan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artinya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sekarang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utk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menghubungi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DN,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harus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didial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DN.</a:t>
            </a:r>
          </a:p>
        </p:txBody>
      </p:sp>
    </p:spTree>
    <p:extLst>
      <p:ext uri="{BB962C8B-B14F-4D97-AF65-F5344CB8AC3E}">
        <p14:creationId xmlns:p14="http://schemas.microsoft.com/office/powerpoint/2010/main" val="20784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B4D71B-94A7-4997-A328-A07724D5B8EF}" type="slidenum">
              <a:rPr lang="en-US" altLang="id-ID">
                <a:latin typeface="Arial Black" panose="020B0A04020102020204" pitchFamily="34" charset="0"/>
              </a:rPr>
              <a:pPr/>
              <a:t>26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631810" name="Rectangle 2"/>
          <p:cNvSpPr>
            <a:spLocks noChangeArrowheads="1"/>
          </p:cNvSpPr>
          <p:nvPr/>
        </p:nvSpPr>
        <p:spPr bwMode="auto">
          <a:xfrm>
            <a:off x="2686594" y="378688"/>
            <a:ext cx="79375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3"/>
              </a:buBlip>
              <a:defRPr/>
            </a:pPr>
            <a:r>
              <a:rPr lang="en-US" sz="28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Fasilitas</a:t>
            </a:r>
            <a:r>
              <a:rPr 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sz="28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fitur</a:t>
            </a:r>
            <a:r>
              <a:rPr 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8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endParaRPr lang="en-US" sz="24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  <p:sp>
        <p:nvSpPr>
          <p:cNvPr id="631811" name="Rectangle 3"/>
          <p:cNvSpPr>
            <a:spLocks noChangeArrowheads="1"/>
          </p:cNvSpPr>
          <p:nvPr/>
        </p:nvSpPr>
        <p:spPr bwMode="auto">
          <a:xfrm>
            <a:off x="300445" y="812800"/>
            <a:ext cx="11717383" cy="604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Saat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dilakukan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panggilan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memanfaatkan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menggunakan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fasilitas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fitur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seperti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: short-code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dialling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alarm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cll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and three call-transfer, transfer on no reply and transfer on busy.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pembahasan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berikut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dimisalkan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konvensi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kode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tanda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berikut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2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digunakan</a:t>
            </a:r>
            <a:r>
              <a:rPr lang="en-US" sz="22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:</a:t>
            </a:r>
          </a:p>
          <a:p>
            <a:pPr marL="742950" lvl="1" indent="-285750">
              <a:spcBef>
                <a:spcPct val="20000"/>
              </a:spcBef>
              <a:buClr>
                <a:srgbClr val="CC00CC"/>
              </a:buClr>
              <a:buSzPct val="70000"/>
              <a:defRPr/>
            </a:pPr>
            <a:r>
              <a:rPr lang="en-US" sz="2000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* 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: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fasilitas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fitur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digunakan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diaktifkan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(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angka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 yang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mengikutinya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menunjukkan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fasilitas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mana yang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diaktifkannya</a:t>
            </a:r>
            <a:endParaRPr lang="en-US" sz="2000" dirty="0">
              <a:solidFill>
                <a:srgbClr val="00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CC00CC"/>
              </a:buClr>
              <a:buSzPct val="70000"/>
              <a:defRPr/>
            </a:pPr>
            <a:r>
              <a:rPr lang="en-US" sz="2000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# 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: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fasilitas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fitur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tidak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digunakan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dinonaktifkan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angka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yang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mengikutinya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menunjukkan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fasilitas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mana yang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dinonaktifkan</a:t>
            </a:r>
            <a:endParaRPr lang="en-US" sz="2000" b="1" dirty="0">
              <a:solidFill>
                <a:srgbClr val="00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400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Short-code</a:t>
            </a:r>
          </a:p>
          <a:p>
            <a:pPr marL="742950" lvl="1" indent="-285750">
              <a:spcBef>
                <a:spcPct val="20000"/>
              </a:spcBef>
              <a:buClr>
                <a:srgbClr val="CC00CC"/>
              </a:buClr>
              <a:buSzPct val="60000"/>
              <a:buBlip>
                <a:blip r:embed="rId5"/>
              </a:buBlip>
              <a:defRPr/>
            </a:pPr>
            <a:r>
              <a:rPr lang="en-US" sz="2000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Short-code </a:t>
            </a:r>
            <a:r>
              <a:rPr lang="en-US" sz="2000" b="1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dialling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(set-up/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aktivasi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oleh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penggunaannya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Clr>
                <a:srgbClr val="CC00CC"/>
              </a:buClr>
              <a:buSzPct val="60000"/>
              <a:defRPr/>
            </a:pPr>
            <a:r>
              <a:rPr lang="en-US" sz="2000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Contoh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lihat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Gambar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15.10) :</a:t>
            </a:r>
          </a:p>
          <a:p>
            <a:pPr marL="2166938" lvl="2" indent="-1252538">
              <a:spcBef>
                <a:spcPct val="20000"/>
              </a:spcBef>
              <a:buClr>
                <a:srgbClr val="CC00CC"/>
              </a:buClr>
              <a:buSzPct val="60000"/>
              <a:defRPr/>
            </a:pPr>
            <a:r>
              <a:rPr lang="en-US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*21abDN#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: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fasilitas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short-code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diaktifkan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hal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ini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setiap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memanggil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no DN,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cukup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disingkat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dengan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ab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saja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.</a:t>
            </a:r>
          </a:p>
          <a:p>
            <a:pPr marL="2166938" lvl="2" indent="-1252538">
              <a:spcBef>
                <a:spcPct val="20000"/>
              </a:spcBef>
              <a:buClr>
                <a:srgbClr val="CC00CC"/>
              </a:buClr>
              <a:buSzPct val="60000"/>
              <a:defRPr/>
            </a:pPr>
            <a:r>
              <a:rPr lang="en-US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#21ab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: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fasilitas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short-code </a:t>
            </a:r>
            <a:r>
              <a:rPr lang="en-US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ab 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(=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nomor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DN)</a:t>
            </a:r>
            <a:r>
              <a:rPr lang="en-US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dinonaktifkan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artinya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sekarang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utk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menghubungi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DN,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harus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didial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DN.</a:t>
            </a:r>
          </a:p>
          <a:p>
            <a:pPr marL="2166938" lvl="2" indent="-1252538">
              <a:spcBef>
                <a:spcPct val="20000"/>
              </a:spcBef>
              <a:buClr>
                <a:srgbClr val="CC00CC"/>
              </a:buClr>
              <a:buSzPct val="60000"/>
              <a:defRPr/>
            </a:pPr>
            <a:r>
              <a:rPr lang="en-US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*1ab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: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menggunakan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short-code </a:t>
            </a:r>
            <a:r>
              <a:rPr lang="en-US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ab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untuk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nomor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telepon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DN</a:t>
            </a:r>
          </a:p>
        </p:txBody>
      </p:sp>
    </p:spTree>
    <p:extLst>
      <p:ext uri="{BB962C8B-B14F-4D97-AF65-F5344CB8AC3E}">
        <p14:creationId xmlns:p14="http://schemas.microsoft.com/office/powerpoint/2010/main" val="41070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76AF01-3D52-4B79-98ED-6616DCF46506}" type="slidenum">
              <a:rPr lang="en-US" altLang="id-ID">
                <a:latin typeface="Arial Black" panose="020B0A04020102020204" pitchFamily="34" charset="0"/>
              </a:rPr>
              <a:pPr/>
              <a:t>27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pic>
        <p:nvPicPr>
          <p:cNvPr id="542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11" y="1005840"/>
            <a:ext cx="10162903" cy="495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21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D698AA-B5BC-405B-8173-FC4E6CBF4606}" type="slidenum">
              <a:rPr lang="en-US" altLang="id-ID">
                <a:latin typeface="Arial Black" panose="020B0A04020102020204" pitchFamily="34" charset="0"/>
              </a:rPr>
              <a:pPr/>
              <a:t>28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0" y="938349"/>
            <a:ext cx="11390812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CC00CC"/>
              </a:buClr>
              <a:buSzPct val="60000"/>
              <a:buBlip>
                <a:blip r:embed="rId4"/>
              </a:buBlip>
              <a:tabLst>
                <a:tab pos="1257300" algn="l"/>
              </a:tabLst>
              <a:defRPr/>
            </a:pPr>
            <a:r>
              <a:rPr lang="en-US" sz="2000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Proses short-code di </a:t>
            </a:r>
            <a:r>
              <a:rPr lang="en-US" sz="2000" b="1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sz="2000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(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lihat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Gambar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15.10)</a:t>
            </a:r>
          </a:p>
          <a:p>
            <a:pPr marL="1265238" lvl="2" indent="-350838">
              <a:spcBef>
                <a:spcPct val="20000"/>
              </a:spcBef>
              <a:buClr>
                <a:srgbClr val="CC00CC"/>
              </a:buClr>
              <a:buSzPct val="60000"/>
              <a:buBlip>
                <a:blip r:embed="rId5"/>
              </a:buBlip>
              <a:tabLst>
                <a:tab pos="1257300" algn="l"/>
              </a:tabLst>
              <a:defRPr/>
            </a:pP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Saat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menerima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</a:t>
            </a:r>
            <a:r>
              <a:rPr lang="en-US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*21,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suatu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task program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dipanggil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untuk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memeriksa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COS record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A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untuk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memastikan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apakah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A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diijinkan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memiliki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COS short-code).</a:t>
            </a:r>
          </a:p>
          <a:p>
            <a:pPr marL="1265238" lvl="2" indent="-350838">
              <a:spcBef>
                <a:spcPct val="20000"/>
              </a:spcBef>
              <a:buClr>
                <a:srgbClr val="CC00CC"/>
              </a:buClr>
              <a:buSzPct val="60000"/>
              <a:buBlip>
                <a:blip r:embed="rId5"/>
              </a:buBlip>
              <a:tabLst>
                <a:tab pos="1257300" algn="l"/>
              </a:tabLst>
              <a:defRPr/>
            </a:pP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Jika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</a:t>
            </a:r>
            <a:r>
              <a:rPr lang="en-US" b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ab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diterima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maka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task program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mengakses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tabel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memory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hubungan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antara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ab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dengan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DN (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lihat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Gambar</a:t>
            </a:r>
            <a:r>
              <a:rPr lang="en-US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15.11)</a:t>
            </a:r>
            <a:endParaRPr lang="en-US" b="1" dirty="0">
              <a:solidFill>
                <a:srgbClr val="00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marL="1265238" lvl="2" indent="-350838">
              <a:spcBef>
                <a:spcPct val="20000"/>
              </a:spcBef>
              <a:buClr>
                <a:srgbClr val="CC00CC"/>
              </a:buClr>
              <a:buSzPct val="60000"/>
              <a:tabLst>
                <a:tab pos="1257300" algn="l"/>
              </a:tabLst>
              <a:defRPr/>
            </a:pPr>
            <a:endParaRPr lang="en-US" b="1" dirty="0">
              <a:solidFill>
                <a:srgbClr val="00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/>
          </p:nvPr>
        </p:nvGraphicFramePr>
        <p:xfrm>
          <a:off x="4179889" y="2698751"/>
          <a:ext cx="2409825" cy="351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6" imgW="2409749" imgH="3516782" progId="Visio.Drawing.11">
                  <p:embed/>
                </p:oleObj>
              </mc:Choice>
              <mc:Fallback>
                <p:oleObj name="Visio" r:id="rId6" imgW="2409749" imgH="3516782" progId="Visio.Drawing.11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9" y="2698751"/>
                        <a:ext cx="2409825" cy="351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55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C9380C-0517-434C-B17C-C0B704DCC7F8}" type="slidenum">
              <a:rPr lang="en-US" altLang="id-ID">
                <a:latin typeface="Arial Black" panose="020B0A04020102020204" pitchFamily="34" charset="0"/>
              </a:rPr>
              <a:pPr/>
              <a:t>3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416300" y="1447800"/>
            <a:ext cx="7035800" cy="13716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II. CALL PROCESSING</a:t>
            </a:r>
          </a:p>
        </p:txBody>
      </p:sp>
    </p:spTree>
    <p:extLst>
      <p:ext uri="{BB962C8B-B14F-4D97-AF65-F5344CB8AC3E}">
        <p14:creationId xmlns:p14="http://schemas.microsoft.com/office/powerpoint/2010/main" val="347232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0EBFDA-1EE7-406A-8ADF-5977DAF95F87}" type="slidenum">
              <a:rPr lang="en-US" altLang="id-ID">
                <a:latin typeface="Arial Black" panose="020B0A04020102020204" pitchFamily="34" charset="0"/>
              </a:rPr>
              <a:pPr/>
              <a:t>4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2120900" y="1854200"/>
            <a:ext cx="6299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50000"/>
              </a:lnSpc>
              <a:spcBef>
                <a:spcPct val="20000"/>
              </a:spcBef>
              <a:buClr>
                <a:srgbClr val="CC00CC"/>
              </a:buClr>
              <a:buBlip>
                <a:blip r:embed="rId3"/>
              </a:buBlip>
              <a:defRPr/>
            </a:pPr>
            <a:r>
              <a:rPr lang="en-US" sz="2800" b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Analisis digit</a:t>
            </a: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Clr>
                <a:srgbClr val="CC00CC"/>
              </a:buClr>
              <a:buBlip>
                <a:blip r:embed="rId3"/>
              </a:buBlip>
              <a:defRPr/>
            </a:pPr>
            <a:r>
              <a:rPr lang="en-US" sz="2800" b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Translasi digit</a:t>
            </a: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Clr>
                <a:srgbClr val="CC00CC"/>
              </a:buClr>
              <a:buBlip>
                <a:blip r:embed="rId3"/>
              </a:buBlip>
              <a:defRPr/>
            </a:pPr>
            <a:r>
              <a:rPr lang="en-US" sz="2800" b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Set-up jalur koneksi</a:t>
            </a: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Clr>
                <a:srgbClr val="CC00CC"/>
              </a:buClr>
              <a:buBlip>
                <a:blip r:embed="rId3"/>
              </a:buBlip>
              <a:defRPr/>
            </a:pPr>
            <a:r>
              <a:rPr lang="en-US" sz="2800" b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Pembebanan (charging)</a:t>
            </a: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Clr>
                <a:srgbClr val="CC00CC"/>
              </a:buClr>
              <a:buBlip>
                <a:blip r:embed="rId3"/>
              </a:buBlip>
              <a:defRPr/>
            </a:pPr>
            <a:r>
              <a:rPr lang="en-US" sz="2800" b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Beberapa fasilitas pelanggan</a:t>
            </a:r>
          </a:p>
        </p:txBody>
      </p:sp>
      <p:sp>
        <p:nvSpPr>
          <p:cNvPr id="594949" name="Rectangle 5"/>
          <p:cNvSpPr>
            <a:spLocks noChangeArrowheads="1"/>
          </p:cNvSpPr>
          <p:nvPr/>
        </p:nvSpPr>
        <p:spPr bwMode="auto">
          <a:xfrm>
            <a:off x="1689100" y="749300"/>
            <a:ext cx="84201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4000" b="1">
                <a:solidFill>
                  <a:srgbClr val="0D0D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Materi tahapan call processing</a:t>
            </a:r>
          </a:p>
        </p:txBody>
      </p:sp>
    </p:spTree>
    <p:extLst>
      <p:ext uri="{BB962C8B-B14F-4D97-AF65-F5344CB8AC3E}">
        <p14:creationId xmlns:p14="http://schemas.microsoft.com/office/powerpoint/2010/main" val="23614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151B73-94C3-45B2-A819-5FB4B02841C4}" type="slidenum">
              <a:rPr lang="en-US" altLang="id-ID">
                <a:latin typeface="Arial Black" panose="020B0A04020102020204" pitchFamily="34" charset="0"/>
              </a:rPr>
              <a:pPr/>
              <a:t>5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95971" name="Rectangle 3"/>
          <p:cNvSpPr>
            <a:spLocks noChangeArrowheads="1"/>
          </p:cNvSpPr>
          <p:nvPr/>
        </p:nvSpPr>
        <p:spPr bwMode="auto">
          <a:xfrm>
            <a:off x="2431505" y="441326"/>
            <a:ext cx="72517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4"/>
              </a:buBlip>
              <a:defRPr/>
            </a:pPr>
            <a:r>
              <a:rPr lang="en-US" sz="28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Pendahuluan</a:t>
            </a:r>
            <a:endParaRPr lang="en-US" sz="28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  <p:sp>
        <p:nvSpPr>
          <p:cNvPr id="595973" name="Rectangle 5"/>
          <p:cNvSpPr>
            <a:spLocks noChangeArrowheads="1"/>
          </p:cNvSpPr>
          <p:nvPr/>
        </p:nvSpPr>
        <p:spPr bwMode="auto">
          <a:xfrm>
            <a:off x="2247900" y="901700"/>
            <a:ext cx="52578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5"/>
              </a:buBlip>
              <a:defRPr/>
            </a:pPr>
            <a:r>
              <a:rPr lang="en-US" sz="240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Jenis panggilan yang mungkin :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defRPr/>
            </a:pPr>
            <a:r>
              <a:rPr lang="en-US" sz="240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-	originating call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defRPr/>
            </a:pPr>
            <a:r>
              <a:rPr lang="en-US" sz="240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-	incoming call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defRPr/>
            </a:pPr>
            <a:r>
              <a:rPr lang="en-US" sz="240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-	terminating call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defRPr/>
            </a:pPr>
            <a:r>
              <a:rPr lang="en-US" sz="240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-	outgoing call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defRPr/>
            </a:pPr>
            <a:r>
              <a:rPr lang="en-US" sz="240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	-	transit call</a:t>
            </a:r>
          </a:p>
        </p:txBody>
      </p:sp>
      <p:graphicFrame>
        <p:nvGraphicFramePr>
          <p:cNvPr id="6146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3649664" y="3611563"/>
          <a:ext cx="5680075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6" imgW="4498543" imgH="1600505" progId="Visio.Drawing.11">
                  <p:embed/>
                </p:oleObj>
              </mc:Choice>
              <mc:Fallback>
                <p:oleObj name="Visio" r:id="rId6" imgW="4498543" imgH="1600505" progId="Visio.Drawing.11">
                  <p:embed/>
                  <p:pic>
                    <p:nvPicPr>
                      <p:cNvPr id="614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4" y="3611563"/>
                        <a:ext cx="5680075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5981" name="Rectangle 13"/>
          <p:cNvSpPr>
            <a:spLocks noChangeArrowheads="1"/>
          </p:cNvSpPr>
          <p:nvPr/>
        </p:nvSpPr>
        <p:spPr bwMode="auto">
          <a:xfrm>
            <a:off x="2273300" y="5930900"/>
            <a:ext cx="8394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5"/>
              </a:buBlip>
              <a:defRPr/>
            </a:pPr>
            <a:r>
              <a:rPr lang="en-US" sz="240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 contoh ini yang dibahas adalah originating call</a:t>
            </a:r>
          </a:p>
        </p:txBody>
      </p:sp>
    </p:spTree>
    <p:extLst>
      <p:ext uri="{BB962C8B-B14F-4D97-AF65-F5344CB8AC3E}">
        <p14:creationId xmlns:p14="http://schemas.microsoft.com/office/powerpoint/2010/main" val="18904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C23B7A-755D-40CF-9552-AF346714A50C}" type="slidenum">
              <a:rPr lang="en-US" altLang="id-ID">
                <a:latin typeface="Arial Black" panose="020B0A04020102020204" pitchFamily="34" charset="0"/>
              </a:rPr>
              <a:pPr/>
              <a:t>6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98019" name="Rectangle 3"/>
          <p:cNvSpPr>
            <a:spLocks noChangeArrowheads="1"/>
          </p:cNvSpPr>
          <p:nvPr/>
        </p:nvSpPr>
        <p:spPr bwMode="auto">
          <a:xfrm>
            <a:off x="2562134" y="419100"/>
            <a:ext cx="30480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3"/>
              </a:buBlip>
              <a:defRPr/>
            </a:pPr>
            <a:r>
              <a:rPr lang="en-US" sz="28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Analisis</a:t>
            </a:r>
            <a:r>
              <a:rPr 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2120900" y="901700"/>
            <a:ext cx="84201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40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 originating call, analisis digit dilakukan terhadap digit-digit awal untuk menentukan rute panggilan sekaligus menentukan jenis panggilan (type of call)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4"/>
              </a:buBlip>
              <a:defRPr/>
            </a:pPr>
            <a:r>
              <a:rPr lang="en-US" sz="240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Gbr 15.3 adalah contoh kemungkinan2 digit yang di dial </a:t>
            </a:r>
          </a:p>
        </p:txBody>
      </p:sp>
      <p:pic>
        <p:nvPicPr>
          <p:cNvPr id="3277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4" y="2984500"/>
            <a:ext cx="7539037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9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007F50-D875-4526-BD3D-0987DF88E779}" type="slidenum">
              <a:rPr lang="en-US" altLang="id-ID">
                <a:latin typeface="Arial Black" panose="020B0A04020102020204" pitchFamily="34" charset="0"/>
              </a:rPr>
              <a:pPr/>
              <a:t>7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1" y="1058091"/>
            <a:ext cx="11312435" cy="512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32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329777-53C1-4786-83EF-3AD212E259D4}" type="slidenum">
              <a:rPr lang="en-US" altLang="id-ID">
                <a:latin typeface="Arial Black" panose="020B0A04020102020204" pitchFamily="34" charset="0"/>
              </a:rPr>
              <a:pPr/>
              <a:t>8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99043" name="Rectangle 3"/>
          <p:cNvSpPr>
            <a:spLocks noChangeArrowheads="1"/>
          </p:cNvSpPr>
          <p:nvPr/>
        </p:nvSpPr>
        <p:spPr bwMode="auto">
          <a:xfrm>
            <a:off x="718457" y="740570"/>
            <a:ext cx="90551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0000"/>
              <a:defRPr/>
            </a:pP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Dlm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Gbr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15.3,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dimisalkan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pengalokasian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digit2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awal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adalah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sbb</a:t>
            </a:r>
            <a:endParaRPr lang="en-US" sz="2400" dirty="0">
              <a:solidFill>
                <a:srgbClr val="00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99045" name="Rectangle 5"/>
          <p:cNvSpPr>
            <a:spLocks noChangeArrowheads="1"/>
          </p:cNvSpPr>
          <p:nvPr/>
        </p:nvSpPr>
        <p:spPr bwMode="auto">
          <a:xfrm>
            <a:off x="718457" y="1183482"/>
            <a:ext cx="9949543" cy="232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1, 9 : masing2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utk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layanan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khusus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/emergency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operator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0 : prefix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nasional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internasional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(010)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2 s/d 6 :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penomoran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lokal</a:t>
            </a:r>
            <a:endParaRPr lang="en-US" sz="2400" dirty="0">
              <a:solidFill>
                <a:srgbClr val="00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7, 8 :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tidak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digunakan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belum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dipakai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*, # :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utk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pemanfaatan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fasilitas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fitur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seperti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call diversion, hot-line, call waiting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dll</a:t>
            </a:r>
            <a:endParaRPr lang="en-US" sz="2400" dirty="0">
              <a:solidFill>
                <a:srgbClr val="00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  <p:sp>
        <p:nvSpPr>
          <p:cNvPr id="599049" name="Rectangle 9"/>
          <p:cNvSpPr>
            <a:spLocks noChangeArrowheads="1"/>
          </p:cNvSpPr>
          <p:nvPr/>
        </p:nvSpPr>
        <p:spPr bwMode="auto">
          <a:xfrm>
            <a:off x="718457" y="3643313"/>
            <a:ext cx="9809843" cy="293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0000"/>
              <a:tabLst>
                <a:tab pos="444500" algn="l"/>
              </a:tabLst>
              <a:defRPr/>
            </a:pP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Dlm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gambar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SDL (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Gbr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15.3)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berapapun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pertama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yang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didial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pelanggan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menjadi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transisi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steady state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berikutnya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menjadi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sinyal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input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bagi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untuk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menstart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program/subroutine (task) 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Tx/>
              <a:buChar char="•"/>
              <a:tabLst>
                <a:tab pos="444500" algn="l"/>
              </a:tabLst>
              <a:defRPr/>
            </a:pP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Storing digit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Tx/>
              <a:buChar char="•"/>
              <a:tabLst>
                <a:tab pos="444500" algn="l"/>
              </a:tabLst>
              <a:defRPr/>
            </a:pP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Penghentian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nada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pilih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memutus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koneksi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dial-tone sender)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Tx/>
              <a:buChar char="•"/>
              <a:tabLst>
                <a:tab pos="444500" algn="l"/>
              </a:tabLst>
              <a:defRPr/>
            </a:pP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Start timer (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diset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setiap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transisi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atau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awal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steady state)</a:t>
            </a:r>
          </a:p>
        </p:txBody>
      </p:sp>
    </p:spTree>
    <p:extLst>
      <p:ext uri="{BB962C8B-B14F-4D97-AF65-F5344CB8AC3E}">
        <p14:creationId xmlns:p14="http://schemas.microsoft.com/office/powerpoint/2010/main" val="141024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69EEEC-8935-42DE-813B-EF4A069F7BB1}" type="slidenum">
              <a:rPr lang="en-US" altLang="id-ID">
                <a:latin typeface="Arial Black" panose="020B0A04020102020204" pitchFamily="34" charset="0"/>
              </a:rPr>
              <a:pPr/>
              <a:t>9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605191" name="Rectangle 7"/>
          <p:cNvSpPr>
            <a:spLocks noChangeArrowheads="1"/>
          </p:cNvSpPr>
          <p:nvPr/>
        </p:nvSpPr>
        <p:spPr bwMode="auto">
          <a:xfrm>
            <a:off x="535577" y="1196703"/>
            <a:ext cx="10946674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Fungsi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timer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disini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untuk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membatasi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waktu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(time-out)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setiap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kondisi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steady state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sehingga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jika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melampaui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batas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waktu,maka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dilakukan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pembubaran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(aborted) agar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penggunaan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alat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efisien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Untuk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setiap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dial digit yang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tidak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legal (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berdasarkan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COS)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atau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yang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tidak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dialokasikan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penomorannya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,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maka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panggilan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digagalkan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dihubungkan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i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recorded announcement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atau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i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number-</a:t>
            </a:r>
            <a:r>
              <a:rPr lang="en-US" sz="2400" i="1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ubotainable</a:t>
            </a:r>
            <a:r>
              <a:rPr lang="en-US" sz="2400" i="1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tone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SzPct val="75000"/>
              <a:buBlip>
                <a:blip r:embed="rId3"/>
              </a:buBlip>
              <a:defRPr/>
            </a:pP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Analisis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digit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dasarnya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adalah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merupakan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pengecekan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terhadap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struktur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data yang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telah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diset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ditentukan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sebelumnya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seperti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diperlihatkan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Gambar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15.4 (</a:t>
            </a:r>
            <a:r>
              <a:rPr lang="en-US" sz="2000" u="sng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Catatan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: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struktur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data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sentral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dibahas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0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Chapter 12</a:t>
            </a:r>
            <a:r>
              <a:rPr lang="en-US" sz="2400" dirty="0">
                <a:solidFill>
                  <a:srgbClr val="00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398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E Tel-U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E96605870C0489C2C9B7147DB22B7" ma:contentTypeVersion="2" ma:contentTypeDescription="Create a new document." ma:contentTypeScope="" ma:versionID="b8aa8ee7932cf3b94921c556ba51a430">
  <xsd:schema xmlns:xsd="http://www.w3.org/2001/XMLSchema" xmlns:xs="http://www.w3.org/2001/XMLSchema" xmlns:p="http://schemas.microsoft.com/office/2006/metadata/properties" xmlns:ns2="8b6d2ce9-e55f-4073-85cf-da54aca034e2" targetNamespace="http://schemas.microsoft.com/office/2006/metadata/properties" ma:root="true" ma:fieldsID="91d1b4611bc72be3e3b441cc382ad8da" ns2:_="">
    <xsd:import namespace="8b6d2ce9-e55f-4073-85cf-da54aca034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d2ce9-e55f-4073-85cf-da54aca034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563813-009C-406D-8E3B-042143E4C6F5}"/>
</file>

<file path=customXml/itemProps2.xml><?xml version="1.0" encoding="utf-8"?>
<ds:datastoreItem xmlns:ds="http://schemas.openxmlformats.org/officeDocument/2006/customXml" ds:itemID="{676E6F75-200A-45B7-A69F-3B8E89F1FC64}"/>
</file>

<file path=customXml/itemProps3.xml><?xml version="1.0" encoding="utf-8"?>
<ds:datastoreItem xmlns:ds="http://schemas.openxmlformats.org/officeDocument/2006/customXml" ds:itemID="{6C948D38-1F0F-4C70-9F77-BB178B1D8902}"/>
</file>

<file path=docProps/app.xml><?xml version="1.0" encoding="utf-8"?>
<Properties xmlns="http://schemas.openxmlformats.org/officeDocument/2006/extended-properties" xmlns:vt="http://schemas.openxmlformats.org/officeDocument/2006/docPropsVTypes">
  <Template>SEE Tel-U Template v2</Template>
  <TotalTime>11</TotalTime>
  <Words>1554</Words>
  <Application>Microsoft Office PowerPoint</Application>
  <PresentationFormat>Widescreen</PresentationFormat>
  <Paragraphs>171</Paragraphs>
  <Slides>28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Black</vt:lpstr>
      <vt:lpstr>AvantGarde Bk BT</vt:lpstr>
      <vt:lpstr>Calibri</vt:lpstr>
      <vt:lpstr>Calibri Light</vt:lpstr>
      <vt:lpstr>Wingdings</vt:lpstr>
      <vt:lpstr>SEE Tel-U Template</vt:lpstr>
      <vt:lpstr>CorelDRAW</vt:lpstr>
      <vt:lpstr>Microsoft Visio Drawing</vt:lpstr>
      <vt:lpstr>Pembentukan, Pembubaran dan Pembebanan Panggilan</vt:lpstr>
      <vt:lpstr>TUJUAN</vt:lpstr>
      <vt:lpstr>II. CALL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Sussi</dc:creator>
  <cp:lastModifiedBy>Sussi</cp:lastModifiedBy>
  <cp:revision>11</cp:revision>
  <dcterms:created xsi:type="dcterms:W3CDTF">2018-12-24T07:13:26Z</dcterms:created>
  <dcterms:modified xsi:type="dcterms:W3CDTF">2018-12-24T07:24:38Z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0x010100803E96605870C0489C2C9B7147DB22B7</vt:lpwstr>
  </property>
</Properties>
</file>