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D5B90-5B89-4CDA-B486-8A2B7A1EE13E}" type="datetimeFigureOut">
              <a:rPr lang="id-ID" smtClean="0"/>
              <a:t>24/12/2018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6EE22-3E91-4A31-84EC-0E1E00A85D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984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3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82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98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34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59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5AAB-0F6C-4FAD-9499-088BDCC1B1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7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5AAB-0F6C-4FAD-9499-088BDCC1B1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3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61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5AAB-0F6C-4FAD-9499-088BDCC1B1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05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41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5AAB-0F6C-4FAD-9499-088BDCC1B1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8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8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16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CB7579C-855D-4EB9-B09A-494EC6A327E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838200"/>
            <a:ext cx="6094412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117" y="4309511"/>
            <a:ext cx="5006564" cy="4172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Catatan :</a:t>
            </a:r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79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5AAB-0F6C-4FAD-9499-088BDCC1B12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5AAB-0F6C-4FAD-9499-088BDCC1B1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5AAB-0F6C-4FAD-9499-088BDCC1B1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5AAB-0F6C-4FAD-9499-088BDCC1B1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3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8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05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8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84784"/>
            <a:ext cx="103632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10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53CC-2A6E-41CD-A074-236ECB6610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401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53CC-2A6E-41CD-A074-236ECB6610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953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39799"/>
            <a:ext cx="2628900" cy="52371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39800"/>
            <a:ext cx="7734300" cy="52371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53CC-2A6E-41CD-A074-236ECB6610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1854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691217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336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04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3D1DA43-E49F-412D-BCB1-6D8B0CA06C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1E642-F82D-48ED-97B7-8BB4B19DF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0CB1-2F11-4507-96BF-A488C38A3175}" type="datetime3">
              <a:rPr lang="en-US"/>
              <a:pPr>
                <a:defRPr/>
              </a:pPr>
              <a:t>24 December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491D6-02FE-45F0-BAC0-BBEC5F140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16CDA-A1C6-4B3D-A8FC-F3E71E1EC01E}" type="datetime3">
              <a:rPr lang="en-US"/>
              <a:pPr>
                <a:defRPr/>
              </a:pPr>
              <a:t>24 December 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53CC-2A6E-41CD-A074-236ECB6610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235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53CC-2A6E-41CD-A074-236ECB6610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548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1"/>
            <a:ext cx="5181600" cy="4652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53CC-2A6E-41CD-A074-236ECB6610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611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1"/>
            <a:ext cx="10515600" cy="776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53CC-2A6E-41CD-A074-236ECB6610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273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0080"/>
            <a:ext cx="105156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53CC-2A6E-41CD-A074-236ECB6610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377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53CC-2A6E-41CD-A074-236ECB6610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84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53CC-2A6E-41CD-A074-236ECB6610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051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53CC-2A6E-41CD-A074-236ECB66109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243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029055"/>
              </p:ext>
            </p:extLst>
          </p:nvPr>
        </p:nvGraphicFramePr>
        <p:xfrm>
          <a:off x="-16933" y="6249989"/>
          <a:ext cx="1220893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orelDRAW" r:id="rId17" imgW="6841112" imgH="478322" progId="">
                  <p:embed/>
                </p:oleObj>
              </mc:Choice>
              <mc:Fallback>
                <p:oleObj name="CorelDRAW" r:id="rId17" imgW="6841112" imgH="478322" progId="">
                  <p:embed/>
                  <p:pic>
                    <p:nvPicPr>
                      <p:cNvPr id="12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33" y="6249989"/>
                        <a:ext cx="12208933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908720"/>
            <a:ext cx="10515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550353"/>
            <a:ext cx="105156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284" y="6353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5ED353CC-2A6E-41CD-A074-236ECB66109D}" type="slidenum">
              <a:rPr lang="id-ID" smtClean="0"/>
              <a:t>‹#›</a:t>
            </a:fld>
            <a:endParaRPr lang="id-ID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783220"/>
              </p:ext>
            </p:extLst>
          </p:nvPr>
        </p:nvGraphicFramePr>
        <p:xfrm>
          <a:off x="282813" y="157162"/>
          <a:ext cx="2068771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orelDRAW" r:id="rId19" imgW="1293557" imgH="445660" progId="">
                  <p:embed/>
                </p:oleObj>
              </mc:Choice>
              <mc:Fallback>
                <p:oleObj name="CorelDRAW" r:id="rId19" imgW="1293557" imgH="445660" progId="">
                  <p:embed/>
                  <p:pic>
                    <p:nvPicPr>
                      <p:cNvPr id="7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3" y="157162"/>
                        <a:ext cx="2068771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"/>
            <a:ext cx="12192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12192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152400"/>
            <a:ext cx="312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8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audio" Target="../media/audio4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audio" Target="../media/audio4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audio" Target="../media/audio8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audio" Target="../media/audio8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audio" Target="../media/audio10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4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audio" Target="../media/audio10.wav"/><Relationship Id="rId4" Type="http://schemas.openxmlformats.org/officeDocument/2006/relationships/audio" Target="../media/audio12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audio" Target="../media/audio10.wav"/><Relationship Id="rId4" Type="http://schemas.openxmlformats.org/officeDocument/2006/relationships/audio" Target="../media/audio13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4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4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5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4.wav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audio" Target="../media/audio4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audio" Target="../media/audio4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audio" Target="../media/audio4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Fitur Tambahan, Software dan SDL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TEAM TEACHING JTPT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278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838200"/>
            <a:ext cx="10363200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DATABASE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white">
          <a:xfrm>
            <a:off x="2286000" y="1981200"/>
            <a:ext cx="7543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2200" b="1" dirty="0"/>
              <a:t>Data base </a:t>
            </a:r>
            <a:r>
              <a:rPr lang="en-US" sz="2200" b="1" dirty="0" err="1"/>
              <a:t>dibagi</a:t>
            </a:r>
            <a:r>
              <a:rPr lang="en-US" sz="2200" b="1" dirty="0"/>
              <a:t> </a:t>
            </a:r>
            <a:r>
              <a:rPr lang="en-US" sz="2200" b="1" dirty="0" err="1"/>
              <a:t>ke</a:t>
            </a:r>
            <a:r>
              <a:rPr lang="en-US" sz="2200" b="1" dirty="0"/>
              <a:t> </a:t>
            </a:r>
            <a:r>
              <a:rPr lang="en-US" sz="2200" b="1" dirty="0" err="1"/>
              <a:t>dalam</a:t>
            </a:r>
            <a:r>
              <a:rPr lang="en-US" sz="2200" b="1" dirty="0"/>
              <a:t> 3 </a:t>
            </a:r>
            <a:r>
              <a:rPr lang="en-US" sz="2200" b="1" dirty="0" err="1"/>
              <a:t>kelompok</a:t>
            </a:r>
            <a:r>
              <a:rPr lang="en-US" sz="2200" b="1" dirty="0"/>
              <a:t> : </a:t>
            </a:r>
          </a:p>
          <a:p>
            <a:pPr algn="l">
              <a:buFontTx/>
              <a:buChar char="•"/>
            </a:pPr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/>
              <a:t>Data </a:t>
            </a:r>
            <a:r>
              <a:rPr lang="en-US" sz="2200" b="1" dirty="0" err="1"/>
              <a:t>modul</a:t>
            </a:r>
            <a:r>
              <a:rPr lang="en-US" sz="2200" b="1" dirty="0"/>
              <a:t> </a:t>
            </a:r>
            <a:r>
              <a:rPr lang="en-US" sz="2200" b="1" dirty="0" err="1"/>
              <a:t>perangkat</a:t>
            </a:r>
            <a:r>
              <a:rPr lang="en-US" sz="2200" b="1" dirty="0"/>
              <a:t> </a:t>
            </a:r>
            <a:r>
              <a:rPr lang="en-US" sz="2200" b="1" dirty="0" err="1"/>
              <a:t>keras</a:t>
            </a:r>
            <a:r>
              <a:rPr lang="en-US" sz="2200" b="1" dirty="0"/>
              <a:t>,  data </a:t>
            </a:r>
            <a:r>
              <a:rPr lang="en-US" sz="2200" b="1" dirty="0" err="1"/>
              <a:t>pelanggan</a:t>
            </a:r>
            <a:r>
              <a:rPr lang="en-US" sz="2200" b="1" dirty="0"/>
              <a:t>,  data </a:t>
            </a:r>
            <a:r>
              <a:rPr lang="en-US" sz="2200" b="1" dirty="0" err="1"/>
              <a:t>pelanggan</a:t>
            </a:r>
            <a:r>
              <a:rPr lang="en-US" sz="2200" b="1" dirty="0"/>
              <a:t>, data zone,  data </a:t>
            </a:r>
            <a:r>
              <a:rPr lang="en-US" sz="2200" b="1" dirty="0" err="1"/>
              <a:t>tarif</a:t>
            </a:r>
            <a:r>
              <a:rPr lang="en-US" sz="2200" b="1" dirty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lain-lain</a:t>
            </a:r>
          </a:p>
          <a:p>
            <a:pPr algn="l">
              <a:buFontTx/>
              <a:buChar char="•"/>
            </a:pPr>
            <a:r>
              <a:rPr lang="en-US" sz="2200" b="1" dirty="0"/>
              <a:t>Data status </a:t>
            </a:r>
            <a:r>
              <a:rPr lang="en-US" sz="2200" b="1" dirty="0" err="1"/>
              <a:t>perangkat</a:t>
            </a:r>
            <a:r>
              <a:rPr lang="en-US" sz="2200" b="1" dirty="0"/>
              <a:t> </a:t>
            </a:r>
            <a:r>
              <a:rPr lang="en-US" sz="2200" b="1" dirty="0" err="1"/>
              <a:t>keras</a:t>
            </a:r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/>
              <a:t>Data </a:t>
            </a:r>
            <a:r>
              <a:rPr lang="en-US" sz="2200" b="1" dirty="0" err="1"/>
              <a:t>statistik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8078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dministra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838200"/>
            <a:ext cx="10363200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DATA BEBAN PANGGILAN (CHARGING DATA)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white">
          <a:xfrm>
            <a:off x="2286000" y="1981200"/>
            <a:ext cx="7543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2200" b="1" dirty="0"/>
              <a:t>Data  </a:t>
            </a:r>
            <a:r>
              <a:rPr lang="en-US" sz="2200" b="1" dirty="0" err="1"/>
              <a:t>beban</a:t>
            </a:r>
            <a:r>
              <a:rPr lang="en-US" sz="2200" b="1" dirty="0"/>
              <a:t> </a:t>
            </a:r>
            <a:r>
              <a:rPr lang="en-US" sz="2200" b="1" dirty="0" err="1"/>
              <a:t>panggilan</a:t>
            </a:r>
            <a:r>
              <a:rPr lang="en-US" sz="2200" b="1" dirty="0"/>
              <a:t> (Charging Data) </a:t>
            </a:r>
            <a:r>
              <a:rPr lang="en-US" sz="2200" b="1" dirty="0" err="1"/>
              <a:t>merupakan</a:t>
            </a:r>
            <a:r>
              <a:rPr lang="en-US" sz="2200" b="1" dirty="0"/>
              <a:t> </a:t>
            </a:r>
            <a:r>
              <a:rPr lang="en-US" sz="2200" b="1" dirty="0" err="1"/>
              <a:t>kumpulan</a:t>
            </a:r>
            <a:r>
              <a:rPr lang="en-US" sz="2200" b="1" dirty="0"/>
              <a:t> </a:t>
            </a:r>
            <a:r>
              <a:rPr lang="en-US" sz="2200" b="1" dirty="0" err="1"/>
              <a:t>penghitung</a:t>
            </a:r>
            <a:r>
              <a:rPr lang="en-US" sz="2200" b="1" dirty="0"/>
              <a:t> </a:t>
            </a:r>
            <a:r>
              <a:rPr lang="en-US" sz="2200" b="1" dirty="0" err="1"/>
              <a:t>dari</a:t>
            </a:r>
            <a:r>
              <a:rPr lang="en-US" sz="2200" b="1" dirty="0"/>
              <a:t> </a:t>
            </a:r>
            <a:r>
              <a:rPr lang="en-US" sz="2200" b="1" dirty="0" err="1"/>
              <a:t>masing-masing</a:t>
            </a:r>
            <a:r>
              <a:rPr lang="en-US" sz="2200" b="1" dirty="0"/>
              <a:t> </a:t>
            </a:r>
            <a:r>
              <a:rPr lang="en-US" sz="2200" b="1" dirty="0" err="1"/>
              <a:t>pelanggan</a:t>
            </a:r>
            <a:r>
              <a:rPr lang="en-US" sz="2200" b="1" dirty="0"/>
              <a:t> </a:t>
            </a:r>
            <a:r>
              <a:rPr lang="en-US" sz="2200" b="1" dirty="0"/>
              <a:t>yang </a:t>
            </a:r>
            <a:r>
              <a:rPr lang="en-US" sz="2200" b="1" dirty="0" err="1"/>
              <a:t>menyatakan</a:t>
            </a:r>
            <a:r>
              <a:rPr lang="en-US" sz="2200" b="1" dirty="0"/>
              <a:t> </a:t>
            </a:r>
            <a:r>
              <a:rPr lang="en-US" sz="2200" b="1" dirty="0" err="1"/>
              <a:t>jumlah</a:t>
            </a:r>
            <a:r>
              <a:rPr lang="en-US" sz="2200" b="1" dirty="0"/>
              <a:t> </a:t>
            </a:r>
            <a:r>
              <a:rPr lang="en-US" sz="2200" b="1" dirty="0" err="1"/>
              <a:t>pulsa</a:t>
            </a:r>
            <a:r>
              <a:rPr lang="en-US" sz="2200" b="1" dirty="0"/>
              <a:t> </a:t>
            </a:r>
            <a:r>
              <a:rPr lang="en-US" sz="2200" b="1" dirty="0" err="1"/>
              <a:t>terakhir</a:t>
            </a:r>
            <a:r>
              <a:rPr lang="en-US" sz="2200" b="1" dirty="0"/>
              <a:t>. </a:t>
            </a:r>
          </a:p>
          <a:p>
            <a:pPr algn="l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32157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dministra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1337" y="838200"/>
            <a:ext cx="10363200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SISTEM OPERASI SWITCHING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white">
          <a:xfrm>
            <a:off x="1136469" y="1981200"/>
            <a:ext cx="992777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Tx/>
              <a:buChar char="•"/>
            </a:pPr>
            <a:r>
              <a:rPr lang="en-US" sz="2200" b="1" dirty="0" err="1"/>
              <a:t>Merupakan</a:t>
            </a:r>
            <a:r>
              <a:rPr lang="en-US" sz="2200" b="1" dirty="0"/>
              <a:t> </a:t>
            </a:r>
            <a:r>
              <a:rPr lang="en-US" sz="2200" b="1" dirty="0" err="1"/>
              <a:t>inti</a:t>
            </a:r>
            <a:r>
              <a:rPr lang="en-US" sz="2200" b="1" dirty="0"/>
              <a:t> </a:t>
            </a:r>
            <a:r>
              <a:rPr lang="en-US" sz="2200" b="1" dirty="0" err="1"/>
              <a:t>dari</a:t>
            </a:r>
            <a:r>
              <a:rPr lang="en-US" sz="2200" b="1" dirty="0"/>
              <a:t> </a:t>
            </a:r>
            <a:r>
              <a:rPr lang="en-US" sz="2200" b="1" dirty="0" err="1"/>
              <a:t>seluruh</a:t>
            </a:r>
            <a:r>
              <a:rPr lang="en-US" sz="2200" b="1" dirty="0"/>
              <a:t> </a:t>
            </a:r>
            <a:r>
              <a:rPr lang="en-US" sz="2200" b="1" dirty="0" err="1"/>
              <a:t>perangkat</a:t>
            </a:r>
            <a:r>
              <a:rPr lang="en-US" sz="2200" b="1" dirty="0"/>
              <a:t> </a:t>
            </a:r>
            <a:r>
              <a:rPr lang="en-US" sz="2200" b="1" dirty="0" err="1"/>
              <a:t>lunake</a:t>
            </a:r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 err="1"/>
              <a:t>Mirip</a:t>
            </a:r>
            <a:r>
              <a:rPr lang="en-US" sz="2200" b="1" dirty="0"/>
              <a:t> </a:t>
            </a:r>
            <a:r>
              <a:rPr lang="en-US" sz="2200" b="1" dirty="0" err="1"/>
              <a:t>dengan</a:t>
            </a:r>
            <a:r>
              <a:rPr lang="en-US" sz="2200" b="1" dirty="0"/>
              <a:t> </a:t>
            </a:r>
            <a:r>
              <a:rPr lang="en-US" sz="2200" b="1" dirty="0" err="1"/>
              <a:t>sistem</a:t>
            </a:r>
            <a:r>
              <a:rPr lang="en-US" sz="2200" b="1" dirty="0"/>
              <a:t> </a:t>
            </a:r>
            <a:r>
              <a:rPr lang="en-US" sz="2200" b="1" dirty="0" err="1"/>
              <a:t>operasi</a:t>
            </a:r>
            <a:r>
              <a:rPr lang="en-US" sz="2200" b="1" dirty="0"/>
              <a:t> yang </a:t>
            </a:r>
            <a:r>
              <a:rPr lang="en-US" sz="2200" b="1" dirty="0" err="1"/>
              <a:t>ada</a:t>
            </a:r>
            <a:r>
              <a:rPr lang="en-US" sz="2200" b="1" dirty="0"/>
              <a:t> di </a:t>
            </a:r>
            <a:r>
              <a:rPr lang="en-US" sz="2200" b="1" dirty="0" err="1"/>
              <a:t>komputer</a:t>
            </a:r>
            <a:r>
              <a:rPr lang="en-US" sz="2200" b="1" dirty="0"/>
              <a:t>, </a:t>
            </a:r>
            <a:r>
              <a:rPr lang="en-US" sz="2200" b="1" dirty="0" err="1"/>
              <a:t>tetapi</a:t>
            </a:r>
            <a:r>
              <a:rPr lang="en-US" sz="2200" b="1" dirty="0"/>
              <a:t> </a:t>
            </a:r>
            <a:r>
              <a:rPr lang="en-US" sz="2200" b="1" dirty="0" err="1"/>
              <a:t>didisain</a:t>
            </a:r>
            <a:r>
              <a:rPr lang="en-US" sz="2200" b="1" dirty="0"/>
              <a:t> </a:t>
            </a:r>
            <a:r>
              <a:rPr lang="en-US" sz="2200" b="1" dirty="0" err="1"/>
              <a:t>secara</a:t>
            </a:r>
            <a:r>
              <a:rPr lang="en-US" sz="2200" b="1" dirty="0"/>
              <a:t> </a:t>
            </a:r>
            <a:r>
              <a:rPr lang="en-US" sz="2200" b="1" dirty="0" err="1"/>
              <a:t>khusus</a:t>
            </a:r>
            <a:r>
              <a:rPr lang="en-US" sz="2200" b="1" dirty="0"/>
              <a:t> </a:t>
            </a:r>
            <a:r>
              <a:rPr lang="en-US" sz="2200" b="1" dirty="0" err="1"/>
              <a:t>untuk</a:t>
            </a:r>
            <a:r>
              <a:rPr lang="en-US" sz="2200" b="1" dirty="0"/>
              <a:t> </a:t>
            </a:r>
            <a:r>
              <a:rPr lang="en-US" sz="2200" b="1" dirty="0" err="1"/>
              <a:t>memenuhi</a:t>
            </a:r>
            <a:r>
              <a:rPr lang="en-US" sz="2200" b="1" dirty="0"/>
              <a:t> </a:t>
            </a:r>
            <a:r>
              <a:rPr lang="en-US" sz="2200" b="1" dirty="0" err="1"/>
              <a:t>persyaratan-persyaratan</a:t>
            </a:r>
            <a:r>
              <a:rPr lang="en-US" sz="2200" b="1" dirty="0"/>
              <a:t> yang </a:t>
            </a:r>
            <a:r>
              <a:rPr lang="en-US" sz="2200" b="1" dirty="0" err="1"/>
              <a:t>berlaku</a:t>
            </a:r>
            <a:r>
              <a:rPr lang="en-US" sz="2200" b="1" dirty="0"/>
              <a:t> </a:t>
            </a:r>
            <a:r>
              <a:rPr lang="en-US" sz="2200" b="1" dirty="0" err="1"/>
              <a:t>untuk</a:t>
            </a:r>
            <a:r>
              <a:rPr lang="en-US" sz="2200" b="1" dirty="0"/>
              <a:t> </a:t>
            </a:r>
            <a:r>
              <a:rPr lang="en-US" sz="2200" b="1" dirty="0" err="1"/>
              <a:t>sistem</a:t>
            </a:r>
            <a:r>
              <a:rPr lang="en-US" sz="2200" b="1" dirty="0"/>
              <a:t> switching </a:t>
            </a:r>
            <a:r>
              <a:rPr lang="en-US" sz="2200" b="1" dirty="0" err="1"/>
              <a:t>seperti</a:t>
            </a:r>
            <a:r>
              <a:rPr lang="en-US" sz="2200" b="1" dirty="0"/>
              <a:t> </a:t>
            </a:r>
            <a:r>
              <a:rPr lang="en-US" sz="2200" b="1" dirty="0" err="1"/>
              <a:t>harus</a:t>
            </a:r>
            <a:r>
              <a:rPr lang="en-US" sz="2200" b="1" dirty="0"/>
              <a:t> real time</a:t>
            </a:r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/>
              <a:t>Program </a:t>
            </a:r>
            <a:r>
              <a:rPr lang="en-US" sz="2200" b="1" dirty="0" err="1"/>
              <a:t>dibagi</a:t>
            </a:r>
            <a:r>
              <a:rPr lang="en-US" sz="2200" b="1" dirty="0"/>
              <a:t> </a:t>
            </a:r>
            <a:r>
              <a:rPr lang="en-US" sz="2200" b="1" dirty="0" err="1"/>
              <a:t>kedalam</a:t>
            </a:r>
            <a:r>
              <a:rPr lang="en-US" sz="2200" b="1" dirty="0"/>
              <a:t>  </a:t>
            </a:r>
            <a:r>
              <a:rPr lang="en-US" sz="2200" b="1" dirty="0" err="1"/>
              <a:t>beberapa</a:t>
            </a:r>
            <a:r>
              <a:rPr lang="en-US" sz="2200" b="1" dirty="0"/>
              <a:t> level </a:t>
            </a:r>
            <a:r>
              <a:rPr lang="en-US" sz="2200" b="1" dirty="0" err="1"/>
              <a:t>prioritas</a:t>
            </a:r>
            <a:r>
              <a:rPr lang="en-US" sz="2200" b="1" dirty="0"/>
              <a:t> </a:t>
            </a:r>
            <a:endParaRPr lang="en-US" sz="2200" b="1" dirty="0"/>
          </a:p>
          <a:p>
            <a:pPr algn="l">
              <a:buFontTx/>
              <a:buChar char="•"/>
            </a:pPr>
            <a:endParaRPr lang="en-US" sz="2200" b="1" dirty="0"/>
          </a:p>
          <a:p>
            <a:pPr algn="l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403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ecu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10363200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SISTEM OPERASI TERMINAL O&amp;M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white">
          <a:xfrm>
            <a:off x="653143" y="1981200"/>
            <a:ext cx="1062445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sz="2200" b="1" dirty="0"/>
          </a:p>
          <a:p>
            <a:pPr algn="l"/>
            <a:r>
              <a:rPr lang="en-US" sz="2200" b="1" dirty="0" err="1"/>
              <a:t>Merupakan</a:t>
            </a:r>
            <a:r>
              <a:rPr lang="en-US" sz="2200" b="1" dirty="0"/>
              <a:t> </a:t>
            </a:r>
            <a:r>
              <a:rPr lang="en-US" sz="2200" b="1" dirty="0" err="1"/>
              <a:t>sistem</a:t>
            </a:r>
            <a:r>
              <a:rPr lang="en-US" sz="2200" b="1" dirty="0"/>
              <a:t> </a:t>
            </a:r>
            <a:r>
              <a:rPr lang="en-US" sz="2200" b="1" dirty="0" err="1"/>
              <a:t>operasi</a:t>
            </a:r>
            <a:r>
              <a:rPr lang="en-US" sz="2200" b="1" dirty="0"/>
              <a:t> </a:t>
            </a:r>
            <a:r>
              <a:rPr lang="en-US" sz="2200" b="1" dirty="0" err="1"/>
              <a:t>komersial</a:t>
            </a:r>
            <a:r>
              <a:rPr lang="en-US" sz="2200" b="1" dirty="0"/>
              <a:t> yang </a:t>
            </a:r>
            <a:r>
              <a:rPr lang="en-US" sz="2200" b="1" dirty="0" err="1"/>
              <a:t>lazim</a:t>
            </a:r>
            <a:r>
              <a:rPr lang="en-US" sz="2200" b="1" dirty="0"/>
              <a:t> </a:t>
            </a:r>
            <a:r>
              <a:rPr lang="en-US" sz="2200" b="1" dirty="0" err="1"/>
              <a:t>digunakan</a:t>
            </a:r>
            <a:r>
              <a:rPr lang="en-US" sz="2200" b="1" dirty="0"/>
              <a:t> </a:t>
            </a:r>
            <a:r>
              <a:rPr lang="en-US" sz="2200" b="1" dirty="0" err="1"/>
              <a:t>pada</a:t>
            </a:r>
            <a:r>
              <a:rPr lang="en-US" sz="2200" b="1" dirty="0"/>
              <a:t> PC </a:t>
            </a:r>
            <a:r>
              <a:rPr lang="en-US" sz="2200" b="1" dirty="0" err="1"/>
              <a:t>seperti</a:t>
            </a:r>
            <a:r>
              <a:rPr lang="en-US" sz="2200" b="1" dirty="0"/>
              <a:t> Window </a:t>
            </a:r>
            <a:r>
              <a:rPr lang="en-US" sz="2200" b="1" dirty="0" err="1"/>
              <a:t>dll</a:t>
            </a:r>
            <a:endParaRPr lang="en-US" sz="2200" b="1" dirty="0"/>
          </a:p>
          <a:p>
            <a:pPr algn="l">
              <a:buFontTx/>
              <a:buChar char="•"/>
            </a:pPr>
            <a:endParaRPr lang="en-US" sz="2200" b="1" dirty="0"/>
          </a:p>
          <a:p>
            <a:pPr algn="l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52852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ecu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10363200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STRUKTUR FILE SWITCHING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white">
          <a:xfrm>
            <a:off x="3124200" y="1905000"/>
            <a:ext cx="6400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sz="2200" b="1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1905000"/>
            <a:ext cx="37750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14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Operation Fi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BAHASA PEMROGRAMAN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846388" y="1981200"/>
            <a:ext cx="7135812" cy="4114800"/>
          </a:xfrm>
        </p:spPr>
        <p:txBody>
          <a:bodyPr/>
          <a:lstStyle/>
          <a:p>
            <a:r>
              <a:rPr lang="en-US" sz="2200" b="1" dirty="0" err="1">
                <a:latin typeface="Times New Roman" pitchFamily="18" charset="0"/>
              </a:rPr>
              <a:t>Pada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awalnya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perangkat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lunak</a:t>
            </a:r>
            <a:r>
              <a:rPr lang="en-US" sz="2200" b="1" dirty="0">
                <a:latin typeface="Times New Roman" pitchFamily="18" charset="0"/>
              </a:rPr>
              <a:t> switching </a:t>
            </a:r>
            <a:r>
              <a:rPr lang="en-US" sz="2200" b="1" dirty="0" err="1">
                <a:latin typeface="Times New Roman" pitchFamily="18" charset="0"/>
              </a:rPr>
              <a:t>dituliskan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dengan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bahasa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mesin</a:t>
            </a:r>
            <a:endParaRPr lang="en-US" sz="2200" b="1" dirty="0">
              <a:latin typeface="Times New Roman" pitchFamily="18" charset="0"/>
            </a:endParaRPr>
          </a:p>
          <a:p>
            <a:r>
              <a:rPr lang="en-US" sz="2200" b="1" dirty="0" err="1">
                <a:latin typeface="Times New Roman" pitchFamily="18" charset="0"/>
              </a:rPr>
              <a:t>Sekarang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ini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pada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umumnya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perangkat</a:t>
            </a:r>
            <a:r>
              <a:rPr lang="en-US" sz="2200" b="1" dirty="0">
                <a:latin typeface="Times New Roman" pitchFamily="18" charset="0"/>
              </a:rPr>
              <a:t> switching </a:t>
            </a:r>
            <a:r>
              <a:rPr lang="en-US" sz="2200" b="1" dirty="0" err="1">
                <a:latin typeface="Times New Roman" pitchFamily="18" charset="0"/>
              </a:rPr>
              <a:t>dituliskan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dengan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bahasa</a:t>
            </a:r>
            <a:r>
              <a:rPr lang="en-US" sz="2200" b="1" dirty="0">
                <a:latin typeface="Times New Roman" pitchFamily="18" charset="0"/>
              </a:rPr>
              <a:t> C/C++</a:t>
            </a:r>
            <a:endParaRPr lang="en-US" sz="2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gramm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5CDB-800D-4693-B46D-1CB95965D8B0}" type="slidenum">
              <a:rPr lang="en-US"/>
              <a:pPr/>
              <a:t>16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>
                <a:latin typeface="Times New Roman" pitchFamily="18" charset="0"/>
              </a:rPr>
              <a:t>PROTOCOL SPECIFICATION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1" y="1981200"/>
            <a:ext cx="7135813" cy="4114800"/>
          </a:xfrm>
        </p:spPr>
        <p:txBody>
          <a:bodyPr/>
          <a:lstStyle/>
          <a:p>
            <a:r>
              <a:rPr lang="en-US" sz="2200" b="1">
                <a:latin typeface="Times New Roman" pitchFamily="18" charset="0"/>
              </a:rPr>
              <a:t>Specification and Description Language</a:t>
            </a:r>
          </a:p>
          <a:p>
            <a:r>
              <a:rPr lang="en-US" sz="2200" b="1">
                <a:latin typeface="Times New Roman" pitchFamily="18" charset="0"/>
              </a:rPr>
              <a:t>Message Sequence Chart</a:t>
            </a:r>
          </a:p>
          <a:p>
            <a:r>
              <a:rPr lang="en-US" sz="2200" b="1">
                <a:latin typeface="Times New Roman" pitchFamily="18" charset="0"/>
              </a:rPr>
              <a:t>Man-Machine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17449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77DC-41C0-4DD6-B121-AACB781E50C4}" type="slidenum">
              <a:rPr lang="en-US"/>
              <a:pPr/>
              <a:t>17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1814" y="838200"/>
            <a:ext cx="8763000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SPECIFICATION  AND </a:t>
            </a:r>
            <a:r>
              <a:rPr lang="en-US" sz="2400" dirty="0">
                <a:latin typeface="Times New Roman" pitchFamily="18" charset="0"/>
              </a:rPr>
              <a:t>DESCRIPTION LANGUAGE (SDL</a:t>
            </a:r>
            <a:r>
              <a:rPr lang="en-U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1" y="1981200"/>
            <a:ext cx="7364413" cy="4114800"/>
          </a:xfrm>
        </p:spPr>
        <p:txBody>
          <a:bodyPr/>
          <a:lstStyle/>
          <a:p>
            <a:r>
              <a:rPr lang="en-US" sz="2200" b="1">
                <a:latin typeface="Times New Roman" pitchFamily="18" charset="0"/>
              </a:rPr>
              <a:t>Distandarisasikan oleh ITU-T dalam rekomendasi Z.100</a:t>
            </a:r>
          </a:p>
          <a:p>
            <a:r>
              <a:rPr lang="en-US" sz="2200" b="1">
                <a:latin typeface="Times New Roman" pitchFamily="18" charset="0"/>
              </a:rPr>
              <a:t>digunakan untuk menjelaskan perilaku sistem telekomunikasi</a:t>
            </a:r>
          </a:p>
          <a:p>
            <a:r>
              <a:rPr lang="en-US" sz="2200" b="1">
                <a:latin typeface="Times New Roman" pitchFamily="18" charset="0"/>
              </a:rPr>
              <a:t>Format SDL : grafis dan teks</a:t>
            </a:r>
          </a:p>
          <a:p>
            <a:r>
              <a:rPr lang="en-US" sz="2200" b="1">
                <a:latin typeface="Times New Roman" pitchFamily="18" charset="0"/>
              </a:rPr>
              <a:t>Aplikasi SDL : spesifikasi fungsi, spesifikasi disain, spesifikasi test</a:t>
            </a:r>
          </a:p>
        </p:txBody>
      </p:sp>
    </p:spTree>
    <p:extLst>
      <p:ext uri="{BB962C8B-B14F-4D97-AF65-F5344CB8AC3E}">
        <p14:creationId xmlns:p14="http://schemas.microsoft.com/office/powerpoint/2010/main" val="30158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981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fld id="{1DE42DEB-E585-42A8-ADDD-DCA9EDADD117}" type="slidenum">
              <a:rPr lang="en-US" smtClean="0"/>
              <a:pPr algn="l"/>
              <a:t>18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>
                <a:latin typeface="Times New Roman" pitchFamily="18" charset="0"/>
              </a:rPr>
              <a:t>REPRESENTASI SDL</a:t>
            </a:r>
          </a:p>
        </p:txBody>
      </p:sp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1454150" y="892175"/>
          <a:ext cx="9328150" cy="629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Kingsoft Writer Document" r:id="rId3" imgW="10403640" imgH="11140560" progId="WPS.Document.6">
                  <p:embed/>
                </p:oleObj>
              </mc:Choice>
              <mc:Fallback>
                <p:oleObj name="Kingsoft Writer Document" r:id="rId3" imgW="10403640" imgH="11140560" progId="WPS.Document.6">
                  <p:embed/>
                  <p:pic>
                    <p:nvPicPr>
                      <p:cNvPr id="153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892175"/>
                        <a:ext cx="9328150" cy="629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CONTOH </a:t>
            </a:r>
            <a:r>
              <a:rPr lang="en-US" sz="2400" dirty="0">
                <a:latin typeface="Times New Roman" pitchFamily="18" charset="0"/>
              </a:rPr>
              <a:t>SDL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124200" y="1600200"/>
          <a:ext cx="6096000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6" imgW="6095238" imgH="4533333" progId="Paint.Picture">
                  <p:embed/>
                </p:oleObj>
              </mc:Choice>
              <mc:Fallback>
                <p:oleObj name="Bitmap Image" r:id="rId6" imgW="6095238" imgH="4533333" progId="Paint.Picture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6096000" cy="453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7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ample SD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FUNGSI PERANGKAT LUNAK SWITCHING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045029" y="1981200"/>
            <a:ext cx="8937171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200" b="1" dirty="0" err="1">
                <a:latin typeface="Times New Roman" pitchFamily="18" charset="0"/>
              </a:rPr>
              <a:t>Fungsi</a:t>
            </a:r>
            <a:r>
              <a:rPr lang="en-US" sz="2200" b="1" dirty="0">
                <a:latin typeface="Times New Roman" pitchFamily="18" charset="0"/>
              </a:rPr>
              <a:t> yang </a:t>
            </a:r>
            <a:r>
              <a:rPr lang="en-US" sz="2200" b="1" dirty="0" err="1">
                <a:latin typeface="Times New Roman" pitchFamily="18" charset="0"/>
              </a:rPr>
              <a:t>ditangani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oleh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perangkat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lunak</a:t>
            </a:r>
            <a:r>
              <a:rPr lang="en-US" sz="2200" b="1" dirty="0">
                <a:latin typeface="Times New Roman" pitchFamily="18" charset="0"/>
              </a:rPr>
              <a:t> switching </a:t>
            </a:r>
            <a:r>
              <a:rPr lang="en-US" sz="2200" b="1" dirty="0">
                <a:latin typeface="Times New Roman" pitchFamily="18" charset="0"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n-US" sz="2200" b="1" dirty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200" b="1" dirty="0">
                <a:latin typeface="Times New Roman" pitchFamily="18" charset="0"/>
              </a:rPr>
              <a:t>1. </a:t>
            </a:r>
            <a:r>
              <a:rPr lang="en-US" sz="2200" b="1" dirty="0" err="1">
                <a:latin typeface="Times New Roman" pitchFamily="18" charset="0"/>
              </a:rPr>
              <a:t>Mengalokasikan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i="1" dirty="0">
                <a:latin typeface="Times New Roman" pitchFamily="18" charset="0"/>
              </a:rPr>
              <a:t>port</a:t>
            </a:r>
            <a:r>
              <a:rPr lang="en-US" sz="2200" b="1" i="1" dirty="0">
                <a:latin typeface="Times New Roman" pitchFamily="18" charset="0"/>
              </a:rPr>
              <a:t>,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memori</a:t>
            </a:r>
            <a:r>
              <a:rPr lang="en-US" sz="2200" b="1" dirty="0">
                <a:latin typeface="Times New Roman" pitchFamily="18" charset="0"/>
              </a:rPr>
              <a:t>, </a:t>
            </a:r>
            <a:r>
              <a:rPr lang="en-US" sz="2200" b="1" dirty="0" err="1">
                <a:latin typeface="Times New Roman" pitchFamily="18" charset="0"/>
              </a:rPr>
              <a:t>kanal</a:t>
            </a:r>
            <a:r>
              <a:rPr lang="en-US" sz="2200" b="1" dirty="0">
                <a:latin typeface="Times New Roman" pitchFamily="18" charset="0"/>
              </a:rPr>
              <a:t>, nada </a:t>
            </a:r>
            <a:r>
              <a:rPr lang="en-US" sz="2200" b="1" dirty="0" err="1">
                <a:latin typeface="Times New Roman" pitchFamily="18" charset="0"/>
              </a:rPr>
              <a:t>untuk</a:t>
            </a:r>
            <a:r>
              <a:rPr lang="en-US" sz="2200" b="1" dirty="0">
                <a:latin typeface="Times New Roman" pitchFamily="18" charset="0"/>
              </a:rPr>
              <a:t> proses </a:t>
            </a:r>
            <a:r>
              <a:rPr lang="en-US" sz="2200" b="1" dirty="0" err="1">
                <a:latin typeface="Times New Roman" pitchFamily="18" charset="0"/>
              </a:rPr>
              <a:t>pembangunan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hubungan</a:t>
            </a:r>
            <a:endParaRPr lang="en-US" sz="2200" b="1" dirty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200" b="1" dirty="0">
                <a:latin typeface="Times New Roman" pitchFamily="18" charset="0"/>
              </a:rPr>
              <a:t>2. </a:t>
            </a:r>
            <a:r>
              <a:rPr lang="en-US" sz="2200" b="1" dirty="0" err="1">
                <a:latin typeface="Times New Roman" pitchFamily="18" charset="0"/>
              </a:rPr>
              <a:t>Melakukan</a:t>
            </a:r>
            <a:r>
              <a:rPr lang="en-US" sz="2200" b="1" dirty="0">
                <a:latin typeface="Times New Roman" pitchFamily="18" charset="0"/>
              </a:rPr>
              <a:t> proses routing</a:t>
            </a:r>
            <a:endParaRPr lang="en-US" sz="2200" b="1" dirty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200" b="1" dirty="0">
                <a:latin typeface="Times New Roman" pitchFamily="18" charset="0"/>
              </a:rPr>
              <a:t>3. </a:t>
            </a:r>
            <a:r>
              <a:rPr lang="en-US" sz="2200" b="1" dirty="0" err="1">
                <a:latin typeface="Times New Roman" pitchFamily="18" charset="0"/>
              </a:rPr>
              <a:t>Melakukan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deteksi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sinyal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dan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pembangkitan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sinyal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untuk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keperluan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pensinyalan</a:t>
            </a:r>
            <a:endParaRPr lang="en-US" sz="2200" b="1" dirty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200" b="1" dirty="0">
                <a:latin typeface="Times New Roman" pitchFamily="18" charset="0"/>
              </a:rPr>
              <a:t>4. </a:t>
            </a:r>
            <a:r>
              <a:rPr lang="en-US" sz="2200" b="1" dirty="0" err="1">
                <a:latin typeface="Times New Roman" pitchFamily="18" charset="0"/>
              </a:rPr>
              <a:t>Mendeteksi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dan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menangani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kesalahan</a:t>
            </a:r>
            <a:r>
              <a:rPr lang="en-US" sz="2200" b="1" dirty="0">
                <a:latin typeface="Times New Roman" pitchFamily="18" charset="0"/>
              </a:rPr>
              <a:t> hardware </a:t>
            </a:r>
            <a:r>
              <a:rPr lang="en-US" sz="2200" b="1" dirty="0" err="1">
                <a:latin typeface="Times New Roman" pitchFamily="18" charset="0"/>
              </a:rPr>
              <a:t>dan</a:t>
            </a:r>
            <a:r>
              <a:rPr lang="en-US" sz="2200" b="1" dirty="0">
                <a:latin typeface="Times New Roman" pitchFamily="18" charset="0"/>
              </a:rPr>
              <a:t> software</a:t>
            </a:r>
            <a:endParaRPr lang="en-US" sz="2200" b="1" dirty="0">
              <a:latin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200" b="1" dirty="0">
                <a:latin typeface="Times New Roman" pitchFamily="18" charset="0"/>
              </a:rPr>
              <a:t>5. </a:t>
            </a:r>
            <a:r>
              <a:rPr lang="en-US" sz="2200" b="1" dirty="0" err="1">
                <a:latin typeface="Times New Roman" pitchFamily="18" charset="0"/>
              </a:rPr>
              <a:t>Melakukan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Operasi</a:t>
            </a:r>
            <a:r>
              <a:rPr lang="en-US" sz="2200" b="1" dirty="0">
                <a:latin typeface="Times New Roman" pitchFamily="18" charset="0"/>
              </a:rPr>
              <a:t>, </a:t>
            </a:r>
            <a:r>
              <a:rPr lang="en-US" sz="2200" b="1" dirty="0" err="1">
                <a:latin typeface="Times New Roman" pitchFamily="18" charset="0"/>
              </a:rPr>
              <a:t>Administrasi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dan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Perawatan</a:t>
            </a:r>
            <a:endParaRPr lang="en-US" sz="2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9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witching software Fun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C529-2C52-4C62-999A-D7E94AD4C1E8}" type="slidenum">
              <a:rPr lang="en-US"/>
              <a:pPr/>
              <a:t>20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>
                <a:latin typeface="Times New Roman" pitchFamily="18" charset="0"/>
              </a:rPr>
              <a:t>MESSAGE SEQUENCE CHART (MSC)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1" y="1981200"/>
            <a:ext cx="6831013" cy="4114800"/>
          </a:xfrm>
        </p:spPr>
        <p:txBody>
          <a:bodyPr/>
          <a:lstStyle/>
          <a:p>
            <a:r>
              <a:rPr lang="en-US" sz="2200" b="1">
                <a:latin typeface="Times New Roman" pitchFamily="18" charset="0"/>
              </a:rPr>
              <a:t>Distandarisasikan oleh ITU-T dalam rekomendasi Z.120</a:t>
            </a:r>
          </a:p>
          <a:p>
            <a:r>
              <a:rPr lang="en-US" sz="2200" b="1">
                <a:latin typeface="Times New Roman" pitchFamily="18" charset="0"/>
              </a:rPr>
              <a:t>Digunakan untuk menjelaskan komunikasi antar proses atau entitas SDL </a:t>
            </a:r>
          </a:p>
          <a:p>
            <a:r>
              <a:rPr lang="en-US" sz="2200" b="1">
                <a:latin typeface="Times New Roman" pitchFamily="18" charset="0"/>
              </a:rPr>
              <a:t>Menjabarkan semua skenario yang mungkin terjadi</a:t>
            </a:r>
          </a:p>
          <a:p>
            <a:r>
              <a:rPr lang="en-US" sz="2200" b="1">
                <a:latin typeface="Times New Roman" pitchFamily="18" charset="0"/>
              </a:rPr>
              <a:t>Format MSC : grafis dan teks</a:t>
            </a:r>
          </a:p>
        </p:txBody>
      </p:sp>
    </p:spTree>
    <p:extLst>
      <p:ext uri="{BB962C8B-B14F-4D97-AF65-F5344CB8AC3E}">
        <p14:creationId xmlns:p14="http://schemas.microsoft.com/office/powerpoint/2010/main" val="763181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772400" cy="5334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CONTOH MSC</a:t>
            </a:r>
            <a:endParaRPr lang="en-US" sz="2400" dirty="0">
              <a:latin typeface="Times New Roman" pitchFamily="18" charset="0"/>
            </a:endParaRP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4038601" y="762000"/>
          <a:ext cx="5076825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6" imgW="5677560" imgH="7589880" progId="Word.Document.8">
                  <p:embed/>
                </p:oleObj>
              </mc:Choice>
              <mc:Fallback>
                <p:oleObj name="Document" r:id="rId6" imgW="5677560" imgH="7589880" progId="Word.Document.8">
                  <p:embed/>
                  <p:pic>
                    <p:nvPicPr>
                      <p:cNvPr id="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762000"/>
                        <a:ext cx="5076825" cy="632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4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SampleMS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Times New Roman" pitchFamily="18" charset="0"/>
              </a:rPr>
              <a:t>MAN MACHINE LANGUAGE (MML)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151188" y="1981200"/>
            <a:ext cx="6831012" cy="4114800"/>
          </a:xfrm>
        </p:spPr>
        <p:txBody>
          <a:bodyPr/>
          <a:lstStyle/>
          <a:p>
            <a:r>
              <a:rPr lang="en-US" sz="2200" b="1" dirty="0" err="1">
                <a:latin typeface="Times New Roman" pitchFamily="18" charset="0"/>
              </a:rPr>
              <a:t>Distandarisasikan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oleh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</a:rPr>
              <a:t>ITU-T </a:t>
            </a:r>
            <a:r>
              <a:rPr lang="en-US" sz="2200" b="1" dirty="0" err="1">
                <a:latin typeface="Times New Roman" pitchFamily="18" charset="0"/>
              </a:rPr>
              <a:t>dalam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rekomendasi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</a:rPr>
              <a:t>Z.300 </a:t>
            </a:r>
          </a:p>
          <a:p>
            <a:r>
              <a:rPr lang="en-US" sz="2200" b="1" dirty="0" err="1">
                <a:latin typeface="Times New Roman" pitchFamily="18" charset="0"/>
              </a:rPr>
              <a:t>Digunakan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untuk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menjelaskan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komunikasi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antara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manusia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dan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sistem</a:t>
            </a:r>
            <a:r>
              <a:rPr lang="en-US" sz="2200" b="1" dirty="0">
                <a:latin typeface="Times New Roman" pitchFamily="18" charset="0"/>
              </a:rPr>
              <a:t> switching </a:t>
            </a:r>
            <a:r>
              <a:rPr lang="en-US" sz="2200" b="1" dirty="0" err="1">
                <a:latin typeface="Times New Roman" pitchFamily="18" charset="0"/>
              </a:rPr>
              <a:t>dalam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rangka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menjalankan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fungsi-fungsi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operasi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dan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perawatan</a:t>
            </a:r>
            <a:r>
              <a:rPr lang="en-US" sz="2200" b="1" dirty="0">
                <a:latin typeface="Times New Roman" pitchFamily="18" charset="0"/>
              </a:rPr>
              <a:t> </a:t>
            </a:r>
            <a:endParaRPr lang="en-US" sz="2200" b="1" dirty="0">
              <a:latin typeface="Times New Roman" pitchFamily="18" charset="0"/>
            </a:endParaRPr>
          </a:p>
          <a:p>
            <a:r>
              <a:rPr lang="en-US" sz="2200" b="1" dirty="0" err="1">
                <a:latin typeface="Times New Roman" pitchFamily="18" charset="0"/>
              </a:rPr>
              <a:t>Didisain</a:t>
            </a:r>
            <a:r>
              <a:rPr lang="en-US" sz="2200" b="1" dirty="0">
                <a:latin typeface="Times New Roman" pitchFamily="18" charset="0"/>
              </a:rPr>
              <a:t> agar </a:t>
            </a:r>
            <a:r>
              <a:rPr lang="en-US" sz="2200" b="1" dirty="0" err="1">
                <a:latin typeface="Times New Roman" pitchFamily="18" charset="0"/>
              </a:rPr>
              <a:t>mudah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digunakan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oleh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berbagai</a:t>
            </a:r>
            <a:r>
              <a:rPr lang="en-US" sz="2200" b="1" dirty="0">
                <a:latin typeface="Times New Roman" pitchFamily="18" charset="0"/>
              </a:rPr>
              <a:t> level </a:t>
            </a:r>
            <a:r>
              <a:rPr lang="en-US" sz="2200" b="1" dirty="0" err="1">
                <a:latin typeface="Times New Roman" pitchFamily="18" charset="0"/>
              </a:rPr>
              <a:t>tingkatan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dari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pemula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sampai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kepada</a:t>
            </a:r>
            <a:r>
              <a:rPr lang="en-US" sz="2200" b="1" dirty="0">
                <a:latin typeface="Times New Roman" pitchFamily="18" charset="0"/>
              </a:rPr>
              <a:t> yang </a:t>
            </a:r>
            <a:r>
              <a:rPr lang="en-US" sz="2200" b="1" dirty="0" err="1">
                <a:latin typeface="Times New Roman" pitchFamily="18" charset="0"/>
              </a:rPr>
              <a:t>ahli</a:t>
            </a:r>
            <a:endParaRPr lang="en-US" sz="2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MM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KESIMPULAN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latin typeface="Times New Roman" pitchFamily="18" charset="0"/>
              </a:rPr>
              <a:t>Perangkat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Lunak</a:t>
            </a:r>
            <a:r>
              <a:rPr lang="en-US" sz="2400" b="1" dirty="0">
                <a:latin typeface="Times New Roman" pitchFamily="18" charset="0"/>
              </a:rPr>
              <a:t> Switching </a:t>
            </a:r>
            <a:r>
              <a:rPr lang="en-US" sz="2400" b="1" dirty="0" err="1">
                <a:latin typeface="Times New Roman" pitchFamily="18" charset="0"/>
              </a:rPr>
              <a:t>merupakan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otak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dari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sistem</a:t>
            </a:r>
            <a:r>
              <a:rPr lang="en-US" sz="2400" b="1" dirty="0">
                <a:latin typeface="Times New Roman" pitchFamily="18" charset="0"/>
              </a:rPr>
              <a:t> switching </a:t>
            </a:r>
            <a:endParaRPr lang="en-US" sz="2400" b="1" dirty="0">
              <a:latin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</a:rPr>
              <a:t>Perangkat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lunak</a:t>
            </a:r>
            <a:r>
              <a:rPr lang="en-US" sz="2400" b="1" dirty="0">
                <a:latin typeface="Times New Roman" pitchFamily="18" charset="0"/>
              </a:rPr>
              <a:t> switching </a:t>
            </a:r>
            <a:r>
              <a:rPr lang="en-US" sz="2400" b="1" dirty="0" err="1">
                <a:latin typeface="Times New Roman" pitchFamily="18" charset="0"/>
              </a:rPr>
              <a:t>didisain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secara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khusus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untuk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memenuhi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persyaratan-persyaratan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untuk</a:t>
            </a:r>
            <a:r>
              <a:rPr lang="en-US" sz="2400" b="1" dirty="0">
                <a:latin typeface="Times New Roman" pitchFamily="18" charset="0"/>
              </a:rPr>
              <a:t> switching </a:t>
            </a:r>
            <a:endParaRPr lang="en-US" sz="2400" b="1" dirty="0">
              <a:latin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</a:rPr>
              <a:t>Protocol specification language </a:t>
            </a:r>
            <a:r>
              <a:rPr lang="en-US" sz="2400" b="1" dirty="0" err="1">
                <a:latin typeface="Times New Roman" pitchFamily="18" charset="0"/>
              </a:rPr>
              <a:t>dan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bahasa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pemrograman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tingkat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tinggi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digunakan</a:t>
            </a:r>
            <a:r>
              <a:rPr lang="en-US" sz="2400" b="1" dirty="0">
                <a:latin typeface="Times New Roman" pitchFamily="18" charset="0"/>
              </a:rPr>
              <a:t> agar </a:t>
            </a:r>
            <a:r>
              <a:rPr lang="en-US" sz="2400" b="1" dirty="0" err="1">
                <a:latin typeface="Times New Roman" pitchFamily="18" charset="0"/>
              </a:rPr>
              <a:t>perangkat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lunak</a:t>
            </a:r>
            <a:r>
              <a:rPr lang="en-US" sz="2400" b="1" dirty="0">
                <a:latin typeface="Times New Roman" pitchFamily="18" charset="0"/>
              </a:rPr>
              <a:t> switching </a:t>
            </a:r>
            <a:r>
              <a:rPr lang="en-US" sz="2400" b="1" dirty="0" err="1">
                <a:latin typeface="Times New Roman" pitchFamily="18" charset="0"/>
              </a:rPr>
              <a:t>mudah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untuk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dikembangkan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dan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</a:rPr>
              <a:t>dikelola</a:t>
            </a:r>
            <a:endParaRPr 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6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nclu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27200" y="1165226"/>
            <a:ext cx="8509000" cy="3133725"/>
          </a:xfrm>
        </p:spPr>
        <p:txBody>
          <a:bodyPr/>
          <a:lstStyle/>
          <a:p>
            <a:pPr algn="r" eaLnBrk="1" hangingPunct="1">
              <a:defRPr/>
            </a:pPr>
            <a:r>
              <a:rPr lang="es-AR" sz="4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Specification</a:t>
            </a:r>
            <a:r>
              <a:rPr lang="es-AR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s-AR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&amp; </a:t>
            </a:r>
            <a:r>
              <a:rPr lang="es-AR" sz="4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Description</a:t>
            </a:r>
            <a:r>
              <a:rPr lang="es-AR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s-AR" sz="4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Language</a:t>
            </a:r>
            <a:r>
              <a:rPr lang="es-AR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/>
            </a:r>
            <a:br>
              <a:rPr lang="es-AR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</a:br>
            <a:r>
              <a:rPr lang="es-AR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(SDL)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197100" y="5381626"/>
            <a:ext cx="77724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s-AR" sz="160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Referensi </a:t>
            </a:r>
            <a:r>
              <a:rPr lang="es-AR" sz="16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/>
            </a:r>
            <a:br>
              <a:rPr lang="es-AR" sz="16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</a:br>
            <a:r>
              <a:rPr lang="es-AR" sz="16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FJ Redmill and A.R. Valdar, </a:t>
            </a:r>
            <a:r>
              <a:rPr lang="es-AR" sz="16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SPC DIGITAL TELEPHONE EXCHANGE</a:t>
            </a:r>
            <a:br>
              <a:rPr lang="es-AR" sz="16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</a:br>
            <a:r>
              <a:rPr lang="en-US" sz="1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Ch. 13</a:t>
            </a:r>
          </a:p>
        </p:txBody>
      </p:sp>
    </p:spTree>
    <p:extLst>
      <p:ext uri="{BB962C8B-B14F-4D97-AF65-F5344CB8AC3E}">
        <p14:creationId xmlns:p14="http://schemas.microsoft.com/office/powerpoint/2010/main" val="34944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CB45-EFB4-46EB-8AC7-2188F522F821}" type="slidenum">
              <a:rPr lang="en-US" smtClean="0">
                <a:latin typeface="Arial Black" pitchFamily="34" charset="0"/>
              </a:rPr>
              <a:pPr/>
              <a:t>25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949450" y="763589"/>
            <a:ext cx="8229600" cy="9271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TUJUAN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03400" y="1536701"/>
            <a:ext cx="8521700" cy="4043363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Memahami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fungsi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SDL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penerapannya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sistem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telekomunikasi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Mengetahui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arti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notasi-notasi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standar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(SDL)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dalam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kaitannya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dengan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fase-fase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proses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  <a:p>
            <a:pPr eaLnBrk="1" hangingPunct="1"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Mampu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membaca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mengartikan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gambar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/diagram SDL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Dapat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membuat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diagram SDL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untuk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fase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sederhana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77E610A-E480-48BE-A122-F6602B691708}" type="slidenum">
              <a:rPr lang="en-US" smtClean="0">
                <a:latin typeface="Arial Black" pitchFamily="34" charset="0"/>
              </a:rPr>
              <a:pPr/>
              <a:t>26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557349" y="967859"/>
            <a:ext cx="8788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  <a:defRPr/>
            </a:pP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Latar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Belakang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365759" y="1567543"/>
            <a:ext cx="11377749" cy="435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</a:pP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Hasil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rancangan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suatu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sistem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yang ideal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adalah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sesuai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kebutuhan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lengkap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tak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pernah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salah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</a:pP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Sebagai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suatu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hasil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produk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desain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, software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aplikasi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SPC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perlu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dideskripsikan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spesifikasinya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format yang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mudah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difahami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secara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umum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tentang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bagaimana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sistem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tsb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menangani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/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merespon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pengguna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panggilan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telepon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)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berbagai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kemungkinannya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termasuk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penyimpangan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prosedur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dll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</a:pP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mendeskripsikan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spesifikasi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(software)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tsb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, ITU-T (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dulu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masih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CCITT),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awal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1970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telah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membuat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standarisasi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berupa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notasi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/diagram yang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disebut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Specification &amp; Description Language (SDL). SDL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distandarisasikan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oleh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ITU-T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rekomendasi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Z.100 </a:t>
            </a:r>
          </a:p>
        </p:txBody>
      </p:sp>
    </p:spTree>
    <p:extLst>
      <p:ext uri="{BB962C8B-B14F-4D97-AF65-F5344CB8AC3E}">
        <p14:creationId xmlns:p14="http://schemas.microsoft.com/office/powerpoint/2010/main" val="42608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6CE85D9-0D35-4320-9158-138CEA69A31C}" type="slidenum">
              <a:rPr lang="en-US" smtClean="0">
                <a:latin typeface="Arial Black" pitchFamily="34" charset="0"/>
              </a:rPr>
              <a:pPr/>
              <a:t>27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70709" y="1370529"/>
            <a:ext cx="10802982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rangkaian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)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notasi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tsb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dapat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diketahui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apakah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spesifikasi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&amp;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deskripsi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suatu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produk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(software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)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sudah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sesuai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kebutuhan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keinginan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Atau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sebaliknya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merancang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suatu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software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aplikasi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SPC,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perlu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dideskripsikan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terlebih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dahulu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apa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menjadi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spesifikasi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kebutuhan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(requirement).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Deskripsi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spesifikasi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kebutuhan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tsb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alangkah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baiknya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ditulis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format yang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mudah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dimengerti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secara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umum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sederhana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, standard,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memudahkan</a:t>
            </a:r>
            <a:endParaRPr lang="en-US" sz="2400" dirty="0">
              <a:solidFill>
                <a:srgbClr val="0000FF"/>
              </a:solidFill>
              <a:latin typeface="AvantGarde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9A6645C-1150-4B06-86A8-12740E6799D8}" type="slidenum">
              <a:rPr lang="en-US" smtClean="0">
                <a:latin typeface="Arial Black" pitchFamily="34" charset="0"/>
              </a:rPr>
              <a:pPr/>
              <a:t>28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1203597" y="1106176"/>
            <a:ext cx="8788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  <a:defRPr/>
            </a:pP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Keuntungan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Bentuk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Grafis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317897" y="1881081"/>
            <a:ext cx="8559800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</a:pP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Mudah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dibaca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,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arti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mudah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mengecek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untuk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kelengkapan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perbaikan</a:t>
            </a:r>
            <a:endParaRPr lang="en-US" sz="2100" dirty="0">
              <a:solidFill>
                <a:srgbClr val="0000FF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</a:pP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Mudah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untuk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dimodifikasi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bahkan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diperluas</a:t>
            </a:r>
            <a:endParaRPr lang="en-US" sz="2100" dirty="0">
              <a:solidFill>
                <a:srgbClr val="0000FF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</a:pP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Dapat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diimplementasikan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langsung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software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</a:pP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Membantu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proses debugging software</a:t>
            </a:r>
          </a:p>
        </p:txBody>
      </p:sp>
    </p:spTree>
    <p:extLst>
      <p:ext uri="{BB962C8B-B14F-4D97-AF65-F5344CB8AC3E}">
        <p14:creationId xmlns:p14="http://schemas.microsoft.com/office/powerpoint/2010/main" val="14485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713CF64-AE1F-4B72-89B8-22CE535B0A28}" type="slidenum">
              <a:rPr lang="en-US" smtClean="0">
                <a:latin typeface="Arial Black" pitchFamily="34" charset="0"/>
              </a:rPr>
              <a:pPr/>
              <a:t>29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838200" y="704056"/>
            <a:ext cx="91440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  <a:defRPr/>
            </a:pP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Simbol-simbol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notasi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SDL &amp;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definisinya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(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rek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ITU-T)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600891" y="1185863"/>
            <a:ext cx="9678489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4"/>
              </a:buBlip>
            </a:pP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Terdapat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8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notasi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simbol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nama-nama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definisinya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berdasarkan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ITU-T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sbb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:</a:t>
            </a:r>
          </a:p>
        </p:txBody>
      </p:sp>
      <p:graphicFrame>
        <p:nvGraphicFramePr>
          <p:cNvPr id="17416" name="Object 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021239668"/>
              </p:ext>
            </p:extLst>
          </p:nvPr>
        </p:nvGraphicFramePr>
        <p:xfrm>
          <a:off x="2631842" y="2135704"/>
          <a:ext cx="7219950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5" imgW="5488838" imgH="3061106" progId="Visio.Drawing.11">
                  <p:embed/>
                </p:oleObj>
              </mc:Choice>
              <mc:Fallback>
                <p:oleObj name="Visio" r:id="rId5" imgW="5488838" imgH="3061106" progId="Visio.Drawing.11">
                  <p:embed/>
                  <p:pic>
                    <p:nvPicPr>
                      <p:cNvPr id="17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842" y="2135704"/>
                        <a:ext cx="7219950" cy="402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7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 err="1" smtClean="0">
                <a:latin typeface="Times New Roman" pitchFamily="18" charset="0"/>
              </a:rPr>
              <a:t>Jumlah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i="1" dirty="0">
                <a:latin typeface="Times New Roman" pitchFamily="18" charset="0"/>
              </a:rPr>
              <a:t>line code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besar</a:t>
            </a:r>
            <a:endParaRPr lang="en-US" sz="2200" b="1" dirty="0">
              <a:latin typeface="Times New Roman" pitchFamily="18" charset="0"/>
            </a:endParaRPr>
          </a:p>
          <a:p>
            <a:r>
              <a:rPr lang="en-US" sz="2200" b="1" dirty="0" err="1" smtClean="0">
                <a:latin typeface="Times New Roman" pitchFamily="18" charset="0"/>
              </a:rPr>
              <a:t>Mudah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untuk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dimodifikasi</a:t>
            </a:r>
            <a:endParaRPr lang="en-US" sz="2200" b="1" dirty="0">
              <a:latin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</a:rPr>
              <a:t>Real </a:t>
            </a:r>
            <a:r>
              <a:rPr lang="en-US" sz="2200" b="1" dirty="0">
                <a:latin typeface="Times New Roman" pitchFamily="18" charset="0"/>
              </a:rPr>
              <a:t>Time </a:t>
            </a:r>
            <a:r>
              <a:rPr lang="en-US" sz="2200" b="1" dirty="0" err="1">
                <a:latin typeface="Times New Roman" pitchFamily="18" charset="0"/>
              </a:rPr>
              <a:t>dan</a:t>
            </a:r>
            <a:r>
              <a:rPr lang="en-US" sz="2200" b="1" dirty="0">
                <a:latin typeface="Times New Roman" pitchFamily="18" charset="0"/>
              </a:rPr>
              <a:t> Multitasking</a:t>
            </a:r>
          </a:p>
          <a:p>
            <a:r>
              <a:rPr lang="en-US" sz="2200" b="1" dirty="0" smtClean="0">
                <a:latin typeface="Times New Roman" pitchFamily="18" charset="0"/>
              </a:rPr>
              <a:t>Modular</a:t>
            </a:r>
            <a:endParaRPr lang="en-US" sz="2200" b="1" dirty="0">
              <a:latin typeface="Times New Roman" pitchFamily="18" charset="0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200" i="1" dirty="0" err="1">
                <a:latin typeface="Times New Roman" pitchFamily="18" charset="0"/>
              </a:rPr>
              <a:t>Untuk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</a:rPr>
              <a:t>mencapai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</a:rPr>
              <a:t>tujuan-tujuan</a:t>
            </a:r>
            <a:r>
              <a:rPr lang="en-US" sz="2200" i="1" dirty="0">
                <a:latin typeface="Times New Roman" pitchFamily="18" charset="0"/>
              </a:rPr>
              <a:t> di </a:t>
            </a:r>
            <a:r>
              <a:rPr lang="en-US" sz="2200" i="1" dirty="0" err="1">
                <a:latin typeface="Times New Roman" pitchFamily="18" charset="0"/>
              </a:rPr>
              <a:t>atas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</a:rPr>
              <a:t>dibutuhkan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</a:rPr>
              <a:t>suatu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</a:rPr>
              <a:t>bahasa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</a:rPr>
              <a:t>pemrograman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</a:rPr>
              <a:t>standar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</a:rPr>
              <a:t>untuk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</a:rPr>
              <a:t>perangkat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</a:rPr>
              <a:t>lunak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</a:rPr>
              <a:t>sistem</a:t>
            </a:r>
            <a:r>
              <a:rPr lang="en-US" sz="2200" i="1" dirty="0">
                <a:latin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</a:rPr>
              <a:t>telekomunikasi</a:t>
            </a:r>
            <a:endParaRPr lang="en-US" sz="2200" i="1" dirty="0">
              <a:latin typeface="Times New Roman" pitchFamily="18" charset="0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61621BD-51C0-4FFB-AB10-F11052C0A397}" type="slidenum">
              <a:rPr lang="en-US"/>
              <a:pPr/>
              <a:t>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KARAKTERISTIK PERANGKAT LUNAK </a:t>
            </a:r>
            <a:r>
              <a:rPr lang="en-US" sz="2400" dirty="0">
                <a:latin typeface="Times New Roman" pitchFamily="18" charset="0"/>
              </a:rPr>
              <a:t>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13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A7C0B5D-3657-403B-B23A-EDAF044E32BD}" type="slidenum">
              <a:rPr lang="en-US" smtClean="0">
                <a:latin typeface="Arial Black" pitchFamily="34" charset="0"/>
              </a:rPr>
              <a:pPr/>
              <a:t>30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679269" y="1106488"/>
            <a:ext cx="9474963" cy="52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400" b="1" dirty="0">
                <a:solidFill>
                  <a:srgbClr val="FF0066"/>
                </a:solidFill>
                <a:latin typeface="AvantGarde Bk BT" pitchFamily="34" charset="0"/>
              </a:rPr>
              <a:t>State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: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kondisi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dimana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suatu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proses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ditunda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(suspended) 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		    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sementara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menunggu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input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400" b="1" dirty="0">
                <a:solidFill>
                  <a:srgbClr val="FF0066"/>
                </a:solidFill>
                <a:latin typeface="AvantGarde Bk BT" pitchFamily="34" charset="0"/>
              </a:rPr>
              <a:t>Input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: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sinyal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masuk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dikenali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oleh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proses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400" b="1" dirty="0">
                <a:solidFill>
                  <a:srgbClr val="FF0066"/>
                </a:solidFill>
                <a:latin typeface="AvantGarde Bk BT" pitchFamily="34" charset="0"/>
              </a:rPr>
              <a:t>Output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: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suatu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aksi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transisi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mengeluarkan</a:t>
            </a:r>
            <a:endParaRPr lang="en-US" sz="2400" dirty="0">
              <a:solidFill>
                <a:srgbClr val="0000A8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		     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sinyal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kepada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proses</a:t>
            </a:r>
            <a:r>
              <a:rPr lang="en-US" sz="2400" i="1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lainnya</a:t>
            </a:r>
            <a:endParaRPr lang="en-US" sz="2400" dirty="0">
              <a:solidFill>
                <a:srgbClr val="0000A8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400" b="1" dirty="0">
                <a:solidFill>
                  <a:srgbClr val="FF0066"/>
                </a:solidFill>
                <a:latin typeface="AvantGarde Bk BT" pitchFamily="34" charset="0"/>
              </a:rPr>
              <a:t>Decision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: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Suatu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aksi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transisi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merupakan</a:t>
            </a:r>
            <a:endParaRPr lang="en-US" sz="2400" dirty="0">
              <a:solidFill>
                <a:srgbClr val="0000A8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		     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pertanyaan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harus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dijawab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satu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		     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jawaban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keputusan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(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dua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kemungkinan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/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lebih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		     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untuk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melanjutkan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transisi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b="1" dirty="0">
                <a:solidFill>
                  <a:srgbClr val="FF0066"/>
                </a:solidFill>
                <a:latin typeface="AvantGarde Bk BT" pitchFamily="34" charset="0"/>
              </a:rPr>
              <a:t>Task 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: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menjalankan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suatu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A8"/>
                </a:solidFill>
                <a:latin typeface="AvantGarde Bk BT" pitchFamily="34" charset="0"/>
              </a:rPr>
              <a:t>prosedur</a:t>
            </a:r>
            <a:r>
              <a:rPr lang="en-US" sz="2400" dirty="0">
                <a:solidFill>
                  <a:srgbClr val="0000A8"/>
                </a:solidFill>
                <a:latin typeface="AvantGarde Bk BT" pitchFamily="34" charset="0"/>
              </a:rPr>
              <a:t>/sub routine </a:t>
            </a:r>
          </a:p>
        </p:txBody>
      </p:sp>
    </p:spTree>
    <p:extLst>
      <p:ext uri="{BB962C8B-B14F-4D97-AF65-F5344CB8AC3E}">
        <p14:creationId xmlns:p14="http://schemas.microsoft.com/office/powerpoint/2010/main" val="42288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0BC9D55-1261-4843-BBF1-64205F8D8360}" type="slidenum">
              <a:rPr lang="en-US" smtClean="0">
                <a:latin typeface="Arial Black" pitchFamily="34" charset="0"/>
              </a:rPr>
              <a:pPr/>
              <a:t>31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63" y="1134110"/>
            <a:ext cx="73120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1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6466DA8-4615-4865-BCA7-3397C3F4033F}" type="slidenum">
              <a:rPr lang="en-US" smtClean="0">
                <a:latin typeface="Arial Black" pitchFamily="34" charset="0"/>
              </a:rPr>
              <a:pPr/>
              <a:t>32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544648" y="1001197"/>
            <a:ext cx="85471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00FF"/>
              </a:buClr>
              <a:buSzPct val="60000"/>
              <a:buFont typeface="Wingdings" pitchFamily="2" charset="2"/>
              <a:buNone/>
            </a:pPr>
            <a:r>
              <a:rPr lang="en-US" sz="2800" b="1" dirty="0" err="1">
                <a:solidFill>
                  <a:srgbClr val="0000FF"/>
                </a:solidFill>
                <a:latin typeface="AvantGarde Bk BT" pitchFamily="34" charset="0"/>
              </a:rPr>
              <a:t>Definisi</a:t>
            </a:r>
            <a:r>
              <a:rPr lang="en-US" sz="2800" b="1" dirty="0">
                <a:solidFill>
                  <a:srgbClr val="0000FF"/>
                </a:solidFill>
                <a:latin typeface="AvantGarde Bk BT" pitchFamily="34" charset="0"/>
              </a:rPr>
              <a:t>/</a:t>
            </a:r>
            <a:r>
              <a:rPr lang="en-US" sz="2800" b="1" dirty="0" err="1">
                <a:solidFill>
                  <a:srgbClr val="0000FF"/>
                </a:solidFill>
                <a:latin typeface="AvantGarde Bk BT" pitchFamily="34" charset="0"/>
              </a:rPr>
              <a:t>batasan</a:t>
            </a:r>
            <a:r>
              <a:rPr lang="en-US" sz="2800" b="1" dirty="0">
                <a:solidFill>
                  <a:srgbClr val="0000FF"/>
                </a:solidFill>
                <a:latin typeface="AvantGarde Bk BT" pitchFamily="34" charset="0"/>
              </a:rPr>
              <a:t>/</a:t>
            </a:r>
            <a:r>
              <a:rPr lang="en-US" sz="2800" b="1" dirty="0" err="1">
                <a:solidFill>
                  <a:srgbClr val="0000FF"/>
                </a:solidFill>
                <a:latin typeface="AvantGarde Bk BT" pitchFamily="34" charset="0"/>
              </a:rPr>
              <a:t>kriteria</a:t>
            </a:r>
            <a:r>
              <a:rPr lang="en-US" sz="2800" b="1" dirty="0">
                <a:solidFill>
                  <a:srgbClr val="0000FF"/>
                </a:solidFill>
                <a:latin typeface="AvantGarde Bk BT" pitchFamily="34" charset="0"/>
              </a:rPr>
              <a:t> : 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718457" y="1778364"/>
            <a:ext cx="9967323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000" b="1" dirty="0">
                <a:solidFill>
                  <a:srgbClr val="0000FF"/>
                </a:solidFill>
                <a:latin typeface="AvantGarde Bk BT" pitchFamily="34" charset="0"/>
              </a:rPr>
              <a:t>System :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Sistem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yang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akan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dibuat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spesifikasi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disainnya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misal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sistem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switching</a:t>
            </a:r>
            <a:endParaRPr lang="en-US" sz="2000" b="1" dirty="0">
              <a:solidFill>
                <a:srgbClr val="0000FF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000" b="1" dirty="0">
                <a:solidFill>
                  <a:srgbClr val="0000FF"/>
                </a:solidFill>
                <a:latin typeface="AvantGarde Bk BT" pitchFamily="34" charset="0"/>
              </a:rPr>
              <a:t>Functional Block :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Objek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dari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ukuran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yang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dapat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diatur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dgn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hubungan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internal yang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relevan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berisi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satu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atau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beberapa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proses</a:t>
            </a:r>
            <a:endParaRPr lang="en-US" sz="2000" b="1" dirty="0">
              <a:solidFill>
                <a:srgbClr val="0000FF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000" b="1" dirty="0">
                <a:solidFill>
                  <a:srgbClr val="0000FF"/>
                </a:solidFill>
                <a:latin typeface="AvantGarde Bk BT" pitchFamily="34" charset="0"/>
              </a:rPr>
              <a:t>Proses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didefinisikan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sebagai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pelaksanaan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fungsi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logika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yang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memerlukan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sejumlah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item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informasi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dimana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item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ini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ada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/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tersedia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pada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saat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yang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berbeda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000" b="1" dirty="0">
                <a:solidFill>
                  <a:srgbClr val="0000FF"/>
                </a:solidFill>
                <a:latin typeface="AvantGarde Bk BT" pitchFamily="34" charset="0"/>
              </a:rPr>
              <a:t>Signal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didefinisikan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sebagai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‘flow of data’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memperoleh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informasi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untuk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suatu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proses.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000" b="1" dirty="0">
                <a:solidFill>
                  <a:srgbClr val="0000FF"/>
                </a:solidFill>
                <a:latin typeface="AvantGarde Bk BT" pitchFamily="34" charset="0"/>
              </a:rPr>
              <a:t>Internal’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vantGarde Bk BT" pitchFamily="34" charset="0"/>
              </a:rPr>
              <a:t>‘external’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vantGarde Bk BT" pitchFamily="34" charset="0"/>
              </a:rPr>
              <a:t>signal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didasarkan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kepada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model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referensi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‘functional block’ (model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dari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software modular)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sebagai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obyek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ukuran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yang ‘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managable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size’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dengan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hubungan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internal yang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relevan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yang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melaksanakan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satu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proses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atau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lebih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lihat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vantGarde Bk BT" pitchFamily="34" charset="0"/>
              </a:rPr>
              <a:t>Gbr</a:t>
            </a:r>
            <a:r>
              <a:rPr lang="en-US" sz="2000" dirty="0">
                <a:solidFill>
                  <a:srgbClr val="0000FF"/>
                </a:solidFill>
                <a:latin typeface="AvantGarde Bk BT" pitchFamily="34" charset="0"/>
              </a:rPr>
              <a:t> 13.2)</a:t>
            </a:r>
          </a:p>
        </p:txBody>
      </p:sp>
    </p:spTree>
    <p:extLst>
      <p:ext uri="{BB962C8B-B14F-4D97-AF65-F5344CB8AC3E}">
        <p14:creationId xmlns:p14="http://schemas.microsoft.com/office/powerpoint/2010/main" val="39234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827C8E2-D5D2-44EA-A247-9184517FB791}" type="slidenum">
              <a:rPr lang="en-US" smtClean="0">
                <a:latin typeface="Arial Black" pitchFamily="34" charset="0"/>
              </a:rPr>
              <a:pPr/>
              <a:t>33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214846" y="1639351"/>
            <a:ext cx="10047514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00FF"/>
              </a:buClr>
              <a:buSzPct val="60000"/>
              <a:buFont typeface="Wingdings" pitchFamily="2" charset="2"/>
              <a:buNone/>
            </a:pP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Berdasarkan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model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13.2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serta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definisi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‘signal’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definisi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‘proses’,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maka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kriteria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‘internal’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external’ signal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adalah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sbb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: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992776" y="3333750"/>
            <a:ext cx="10136777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aliran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informasi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suatu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proses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suatu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‘functional block’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mengalir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juga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proses di </a:t>
            </a:r>
            <a:r>
              <a:rPr lang="en-US" sz="2400" b="1" dirty="0">
                <a:solidFill>
                  <a:srgbClr val="0000A8"/>
                </a:solidFill>
                <a:latin typeface="AvantGarde Bk BT" pitchFamily="34" charset="0"/>
              </a:rPr>
              <a:t>‘functional block’ lain</a:t>
            </a:r>
            <a:r>
              <a:rPr lang="en-US" sz="2400" b="1" dirty="0">
                <a:solidFill>
                  <a:srgbClr val="0000FF"/>
                </a:solidFill>
                <a:latin typeface="AvantGarde Bk BT" pitchFamily="34" charset="0"/>
              </a:rPr>
              <a:t>,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maka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aliran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informasi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(signal)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tsb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disebut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sebagai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b="1" dirty="0">
                <a:solidFill>
                  <a:srgbClr val="FF0066"/>
                </a:solidFill>
                <a:latin typeface="AvantGarde Bk BT" pitchFamily="34" charset="0"/>
              </a:rPr>
              <a:t>‘external signal’</a:t>
            </a:r>
            <a:r>
              <a:rPr lang="en-US" sz="2400" dirty="0">
                <a:solidFill>
                  <a:srgbClr val="FF0066"/>
                </a:solidFill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endParaRPr lang="en-US" sz="1200" dirty="0">
              <a:solidFill>
                <a:srgbClr val="FF0066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Namun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jika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informasi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yang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mengalir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diantara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proses-proses yang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yang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terjadi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masih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b="1" dirty="0" err="1">
                <a:solidFill>
                  <a:srgbClr val="0000A8"/>
                </a:solidFill>
                <a:latin typeface="AvantGarde Bk BT" pitchFamily="34" charset="0"/>
              </a:rPr>
              <a:t>satu</a:t>
            </a:r>
            <a:r>
              <a:rPr lang="en-US" sz="2400" b="1" dirty="0">
                <a:solidFill>
                  <a:srgbClr val="0000A8"/>
                </a:solidFill>
                <a:latin typeface="AvantGarde Bk BT" pitchFamily="34" charset="0"/>
              </a:rPr>
              <a:t> ‘functional</a:t>
            </a:r>
            <a:r>
              <a:rPr lang="en-US" sz="2400" u="sng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b="1" dirty="0">
                <a:solidFill>
                  <a:srgbClr val="0000A8"/>
                </a:solidFill>
                <a:latin typeface="AvantGarde Bk BT" pitchFamily="34" charset="0"/>
              </a:rPr>
              <a:t>block’,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maka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signal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tsb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disebut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sebagai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b="1" dirty="0">
                <a:solidFill>
                  <a:srgbClr val="FF0066"/>
                </a:solidFill>
                <a:latin typeface="AvantGarde Bk BT" pitchFamily="34" charset="0"/>
              </a:rPr>
              <a:t>‘internal signal’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2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FA31BB5-6385-4307-B762-40575997E1D5}" type="slidenum">
              <a:rPr lang="en-US" smtClean="0">
                <a:latin typeface="Arial Black" pitchFamily="34" charset="0"/>
              </a:rPr>
              <a:pPr/>
              <a:t>34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1524001" y="863190"/>
            <a:ext cx="91440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  <a:defRPr/>
            </a:pP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Contoh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Pemakaian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SDL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pic>
        <p:nvPicPr>
          <p:cNvPr id="225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85" y="1541326"/>
            <a:ext cx="7553325" cy="461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4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85185EB-0967-4012-B521-895DAE2C8D06}" type="slidenum">
              <a:rPr lang="en-US" smtClean="0">
                <a:latin typeface="Arial Black" pitchFamily="34" charset="0"/>
              </a:rPr>
              <a:pPr/>
              <a:t>35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648789" y="794266"/>
            <a:ext cx="8788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  <a:defRPr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Steady state &amp;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transisi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pada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proses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panggilan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522514" y="1370529"/>
            <a:ext cx="10972800" cy="507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</a:pP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Dlm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proses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panggilan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,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trdpt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dua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kondisi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: </a:t>
            </a:r>
            <a:r>
              <a:rPr lang="en-US" sz="2100" b="1" dirty="0">
                <a:solidFill>
                  <a:srgbClr val="CC00CC"/>
                </a:solidFill>
                <a:latin typeface="AvantGarde Bk BT" pitchFamily="34" charset="0"/>
              </a:rPr>
              <a:t>steady state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&amp; </a:t>
            </a:r>
            <a:r>
              <a:rPr lang="en-US" sz="2100" b="1" dirty="0" err="1">
                <a:solidFill>
                  <a:srgbClr val="CC00CC"/>
                </a:solidFill>
                <a:latin typeface="AvantGarde Bk BT" pitchFamily="34" charset="0"/>
              </a:rPr>
              <a:t>transisi</a:t>
            </a:r>
            <a:r>
              <a:rPr lang="en-US" sz="2100" dirty="0">
                <a:solidFill>
                  <a:srgbClr val="CC00CC"/>
                </a:solidFill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</a:pP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Dlm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contoh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Gambar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13.3 :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	- </a:t>
            </a:r>
            <a:r>
              <a:rPr lang="en-US" sz="2100" b="1" dirty="0">
                <a:solidFill>
                  <a:srgbClr val="0000FF"/>
                </a:solidFill>
                <a:latin typeface="AvantGarde Bk BT" pitchFamily="34" charset="0"/>
              </a:rPr>
              <a:t>idle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= </a:t>
            </a:r>
            <a:r>
              <a:rPr lang="en-US" sz="2100" dirty="0">
                <a:solidFill>
                  <a:srgbClr val="FF0066"/>
                </a:solidFill>
                <a:latin typeface="AvantGarde Bk BT" pitchFamily="34" charset="0"/>
              </a:rPr>
              <a:t>steady state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	-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adanya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AvantGarde Bk BT" pitchFamily="34" charset="0"/>
              </a:rPr>
              <a:t>event/input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 </a:t>
            </a:r>
            <a:r>
              <a:rPr lang="en-US" sz="2100" b="1" dirty="0">
                <a:solidFill>
                  <a:srgbClr val="0000FF"/>
                </a:solidFill>
                <a:latin typeface="AvantGarde Bk BT" pitchFamily="34" charset="0"/>
              </a:rPr>
              <a:t>A off hook,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menyebabkan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adanya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AvantGarde Bk BT" pitchFamily="34" charset="0"/>
              </a:rPr>
              <a:t>peralihan</a:t>
            </a:r>
            <a:r>
              <a:rPr lang="en-US" sz="2100" dirty="0">
                <a:solidFill>
                  <a:srgbClr val="FF0000"/>
                </a:solidFill>
                <a:latin typeface="AvantGarde Bk BT" pitchFamily="34" charset="0"/>
              </a:rPr>
              <a:t> state/</a:t>
            </a:r>
            <a:r>
              <a:rPr lang="en-US" sz="2100" dirty="0" err="1">
                <a:solidFill>
                  <a:srgbClr val="FF0000"/>
                </a:solidFill>
                <a:latin typeface="AvantGarde Bk BT" pitchFamily="34" charset="0"/>
              </a:rPr>
              <a:t>transisi</a:t>
            </a:r>
            <a:r>
              <a:rPr lang="en-US" sz="2100" dirty="0">
                <a:solidFill>
                  <a:srgbClr val="FF0000"/>
                </a:solidFill>
                <a:latin typeface="AvantGarde Bk BT" pitchFamily="34" charset="0"/>
              </a:rPr>
              <a:t>  </a:t>
            </a:r>
            <a:r>
              <a:rPr lang="en-US" sz="2100" b="1" dirty="0" err="1">
                <a:solidFill>
                  <a:srgbClr val="0000FF"/>
                </a:solidFill>
                <a:latin typeface="AvantGarde Bk BT" pitchFamily="34" charset="0"/>
              </a:rPr>
              <a:t>dari</a:t>
            </a:r>
            <a:r>
              <a:rPr lang="en-US" sz="2100" b="1" dirty="0">
                <a:solidFill>
                  <a:srgbClr val="0000FF"/>
                </a:solidFill>
                <a:latin typeface="AvantGarde Bk BT" pitchFamily="34" charset="0"/>
              </a:rPr>
              <a:t> idle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	-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saat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transisi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dari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idle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memunculkan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adanya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sinyal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endParaRPr lang="en-US" sz="2100" dirty="0">
              <a:solidFill>
                <a:srgbClr val="0000FF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	 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menuntut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adanya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action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dari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sistem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konrol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di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	  Action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tsb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diawali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dg start program (sub routine)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utk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menghub</a:t>
            </a:r>
            <a:endParaRPr lang="en-US" sz="2100" dirty="0">
              <a:solidFill>
                <a:srgbClr val="0000FF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	 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pelanggan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sumber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nada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pilih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	-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Perubahan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state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dari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idle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munculnya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nada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pilih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dari</a:t>
            </a:r>
            <a:endParaRPr lang="en-US" sz="2100" dirty="0">
              <a:solidFill>
                <a:srgbClr val="0000FF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	 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merupakan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b="1" dirty="0" err="1">
                <a:solidFill>
                  <a:srgbClr val="FF0066"/>
                </a:solidFill>
                <a:latin typeface="AvantGarde Bk BT" pitchFamily="34" charset="0"/>
              </a:rPr>
              <a:t>transisi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dari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latin typeface="AvantGarde Bk BT" pitchFamily="34" charset="0"/>
              </a:rPr>
              <a:t>idle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latin typeface="AvantGarde Bk BT" pitchFamily="34" charset="0"/>
              </a:rPr>
              <a:t>wait digits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	-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Selama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nada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pilih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A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belum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mendial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digit,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kondisi</a:t>
            </a:r>
            <a:endParaRPr lang="en-US" sz="2100" dirty="0">
              <a:solidFill>
                <a:srgbClr val="0000FF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	  </a:t>
            </a:r>
            <a:r>
              <a:rPr lang="en-US" sz="2100" b="1" dirty="0">
                <a:solidFill>
                  <a:srgbClr val="FF0066"/>
                </a:solidFill>
                <a:latin typeface="AvantGarde Bk BT" pitchFamily="34" charset="0"/>
              </a:rPr>
              <a:t>steady state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adalah</a:t>
            </a: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latin typeface="AvantGarde Bk BT" pitchFamily="34" charset="0"/>
              </a:rPr>
              <a:t>wait digits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100" dirty="0">
                <a:solidFill>
                  <a:srgbClr val="0000FF"/>
                </a:solidFill>
                <a:latin typeface="AvantGarde Bk BT" pitchFamily="34" charset="0"/>
              </a:rPr>
              <a:t>	- </a:t>
            </a:r>
            <a:r>
              <a:rPr lang="en-US" sz="2100" dirty="0" err="1">
                <a:solidFill>
                  <a:srgbClr val="0000FF"/>
                </a:solidFill>
                <a:latin typeface="AvantGarde Bk BT" pitchFamily="34" charset="0"/>
              </a:rPr>
              <a:t>dst</a:t>
            </a:r>
            <a:endParaRPr lang="en-US" sz="2100" dirty="0">
              <a:solidFill>
                <a:srgbClr val="0000FF"/>
              </a:solidFill>
              <a:latin typeface="AvantGarde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76F9C3-E379-44AF-B70D-62302F2CBBD5}" type="slidenum">
              <a:rPr lang="en-US" smtClean="0">
                <a:latin typeface="Arial Black" pitchFamily="34" charset="0"/>
              </a:rPr>
              <a:pPr/>
              <a:t>36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65760" y="1001197"/>
            <a:ext cx="11090366" cy="523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13.3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merupakan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contoh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penggunaan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SDL :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	- high-level SDL (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garis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besar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	-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panggilan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lokal</a:t>
            </a:r>
            <a:endParaRPr lang="en-US" sz="2400" dirty="0">
              <a:solidFill>
                <a:srgbClr val="0000FF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	-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dari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sudut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pandang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(point of view)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A (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bukan</a:t>
            </a:r>
            <a:endParaRPr lang="en-US" sz="2400" dirty="0">
              <a:solidFill>
                <a:srgbClr val="0000FF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	 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sudut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pandang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operasi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artinya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operasi</a:t>
            </a:r>
            <a:endParaRPr lang="en-US" sz="2400" dirty="0">
              <a:solidFill>
                <a:srgbClr val="0000FF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</a:pP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	 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tidak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ditulis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Contoh-contoh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penggunaan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SDL low level (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lebih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rinci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)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sudut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pandang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operasi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terdapat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Chapter 15 (Call Processing)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Gambar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14.8 (Chapter 14),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merupakan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contoh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SDL originating call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perspektif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operasi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dengan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titik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berat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pada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deskripsi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&amp;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spesifikasi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proses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koneksi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pelanggan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A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dial-tone sender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400" dirty="0">
                <a:solidFill>
                  <a:srgbClr val="0000FF"/>
                </a:solidFill>
                <a:latin typeface="AvantGarde Bk BT" pitchFamily="34" charset="0"/>
              </a:rPr>
              <a:t> MF receiver</a:t>
            </a:r>
          </a:p>
        </p:txBody>
      </p:sp>
    </p:spTree>
    <p:extLst>
      <p:ext uri="{BB962C8B-B14F-4D97-AF65-F5344CB8AC3E}">
        <p14:creationId xmlns:p14="http://schemas.microsoft.com/office/powerpoint/2010/main" val="5522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3461454-E88F-45A7-ADCA-38A379D872E7}" type="slidenum">
              <a:rPr lang="en-US" smtClean="0">
                <a:latin typeface="Arial Black" pitchFamily="34" charset="0"/>
              </a:rPr>
              <a:pPr/>
              <a:t>37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640079" y="1489166"/>
            <a:ext cx="10985863" cy="49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SDL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merupakan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bahasa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simbol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yang </a:t>
            </a:r>
            <a:r>
              <a:rPr lang="en-US" sz="2300" b="1" dirty="0" err="1">
                <a:solidFill>
                  <a:srgbClr val="0000FF"/>
                </a:solidFill>
                <a:latin typeface="AvantGarde Bk BT" pitchFamily="34" charset="0"/>
              </a:rPr>
              <a:t>mudah</a:t>
            </a:r>
            <a:r>
              <a:rPr lang="en-US" sz="2300" b="1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vantGarde Bk BT" pitchFamily="34" charset="0"/>
              </a:rPr>
              <a:t>difahami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secara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umum</a:t>
            </a:r>
            <a:endParaRPr lang="en-US" sz="2300" dirty="0">
              <a:solidFill>
                <a:srgbClr val="0000FF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Dapat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dibuat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format high-level (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gambaran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spesifikasi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secara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garis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besar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untuk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vantGarde Bk BT" pitchFamily="34" charset="0"/>
              </a:rPr>
              <a:t>konsumsi</a:t>
            </a:r>
            <a:r>
              <a:rPr lang="en-US" sz="2300" b="1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vantGarde Bk BT" pitchFamily="34" charset="0"/>
              </a:rPr>
              <a:t>manajemen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)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maupun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format low-level/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lebih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detail (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untuk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konsumsi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vantGarde Bk BT" pitchFamily="34" charset="0"/>
              </a:rPr>
              <a:t>teknisi</a:t>
            </a:r>
            <a:r>
              <a:rPr lang="en-US" sz="2300" b="1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vantGarde Bk BT" pitchFamily="34" charset="0"/>
              </a:rPr>
              <a:t>maupun</a:t>
            </a:r>
            <a:r>
              <a:rPr lang="en-US" sz="2300" b="1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vantGarde Bk BT" pitchFamily="34" charset="0"/>
              </a:rPr>
              <a:t>desainer</a:t>
            </a:r>
            <a:r>
              <a:rPr lang="en-US" sz="2300" b="1" dirty="0">
                <a:solidFill>
                  <a:srgbClr val="0000FF"/>
                </a:solidFill>
                <a:latin typeface="AvantGarde Bk BT" pitchFamily="34" charset="0"/>
              </a:rPr>
              <a:t> software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SDL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merepresentasikan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alur-alur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proses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panggilan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untuk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menjamin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vantGarde Bk BT" pitchFamily="34" charset="0"/>
              </a:rPr>
              <a:t>tidak</a:t>
            </a:r>
            <a:r>
              <a:rPr lang="en-US" sz="2300" b="1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vantGarde Bk BT" pitchFamily="34" charset="0"/>
              </a:rPr>
              <a:t>terjadinya</a:t>
            </a:r>
            <a:r>
              <a:rPr lang="en-US" sz="2300" b="1" dirty="0">
                <a:solidFill>
                  <a:srgbClr val="0000FF"/>
                </a:solidFill>
                <a:latin typeface="AvantGarde Bk BT" pitchFamily="34" charset="0"/>
              </a:rPr>
              <a:t> ambiguous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untuk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tiap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kondisi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steady state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proses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panggilan</a:t>
            </a:r>
            <a:endParaRPr lang="en-US" sz="2300" dirty="0">
              <a:solidFill>
                <a:srgbClr val="0000FF"/>
              </a:solidFill>
              <a:latin typeface="AvantGarde Bk B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Untuk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tiap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sinyal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input yang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mungkin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,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dapat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ditentukan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vantGarde Bk BT" pitchFamily="34" charset="0"/>
              </a:rPr>
              <a:t>alur-alurnya</a:t>
            </a:r>
            <a:r>
              <a:rPr lang="en-US" sz="2300" b="1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vantGarde Bk BT" pitchFamily="34" charset="0"/>
              </a:rPr>
              <a:t>secara</a:t>
            </a:r>
            <a:r>
              <a:rPr lang="en-US" sz="2300" b="1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b="1" dirty="0" err="1">
                <a:solidFill>
                  <a:srgbClr val="0000FF"/>
                </a:solidFill>
                <a:latin typeface="AvantGarde Bk BT" pitchFamily="34" charset="0"/>
              </a:rPr>
              <a:t>akurat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SDL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didasarkan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atas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logika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kejadian2 (event)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proses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panggilan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yang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independen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terhadap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sistem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kontrol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(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prosesor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)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maupun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bahasa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pemrograman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komputer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.</a:t>
            </a:r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793206" y="853584"/>
            <a:ext cx="8242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  <a:defRPr/>
            </a:pP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Keuntungan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/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manfaat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 SDL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429D106-2B9A-4EC2-A51B-A3F88B26905B}" type="slidenum">
              <a:rPr lang="en-US" smtClean="0">
                <a:latin typeface="Arial Black" pitchFamily="34" charset="0"/>
              </a:rPr>
              <a:pPr/>
              <a:t>38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365760" y="836023"/>
            <a:ext cx="11155680" cy="205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Pada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SDL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dapat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dengan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mudah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dilakukan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extensi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/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modifikasi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tanpa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mengubah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desain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utama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(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misal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hal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terjadi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error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karena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kekurangan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/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kesalahan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desain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software).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Sifat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mudah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difahami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i="1" dirty="0" err="1">
                <a:solidFill>
                  <a:srgbClr val="0000FF"/>
                </a:solidFill>
                <a:latin typeface="AvantGarde Bk BT" pitchFamily="34" charset="0"/>
              </a:rPr>
              <a:t>unmbigous</a:t>
            </a:r>
            <a:r>
              <a:rPr lang="en-US" sz="2300" i="1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SDL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membuatnya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mudah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ditranslasikan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format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dokumen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maupun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implementasi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komputer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(software) call processing</a:t>
            </a:r>
          </a:p>
        </p:txBody>
      </p:sp>
      <p:sp>
        <p:nvSpPr>
          <p:cNvPr id="604167" name="Rectangle 7"/>
          <p:cNvSpPr>
            <a:spLocks noChangeArrowheads="1"/>
          </p:cNvSpPr>
          <p:nvPr/>
        </p:nvSpPr>
        <p:spPr bwMode="auto">
          <a:xfrm>
            <a:off x="1524000" y="2933701"/>
            <a:ext cx="8242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3"/>
              </a:buBlip>
              <a:defRPr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antGarde Bk BT" pitchFamily="34" charset="0"/>
              </a:rPr>
              <a:t>Interpretasi langsung SDL ke dalam software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vantGarde Bk BT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65760" y="3500438"/>
            <a:ext cx="11155680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SDL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dapat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mendeskripsikan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alur-alur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kondisi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steady state proses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panggilan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beserta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transisinya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secara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pasti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rinci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Karenanya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setiap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transisi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dapat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ditentukan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secara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spesifik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i="1" dirty="0">
                <a:solidFill>
                  <a:srgbClr val="0000FF"/>
                </a:solidFill>
                <a:latin typeface="AvantGarde Bk BT" pitchFamily="34" charset="0"/>
              </a:rPr>
              <a:t>task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apa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yang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harus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dikerjakan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oleh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sistem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kontrol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Sehingga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interpretasi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langsung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SDL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software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dapat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dilakukan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struktur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data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yakni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i="1" dirty="0">
                <a:solidFill>
                  <a:srgbClr val="0000FF"/>
                </a:solidFill>
                <a:latin typeface="AvantGarde Bk BT" pitchFamily="34" charset="0"/>
              </a:rPr>
              <a:t>linked list 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&amp; </a:t>
            </a:r>
            <a:r>
              <a:rPr lang="en-US" sz="2300" i="1" dirty="0">
                <a:solidFill>
                  <a:srgbClr val="0000FF"/>
                </a:solidFill>
                <a:latin typeface="AvantGarde Bk BT" pitchFamily="34" charset="0"/>
              </a:rPr>
              <a:t>translation tables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. (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Lihat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Chapter 12)</a:t>
            </a:r>
            <a:endParaRPr lang="en-US" sz="2300" i="1" dirty="0">
              <a:solidFill>
                <a:srgbClr val="0000FF"/>
              </a:solidFill>
              <a:latin typeface="AvantGarde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E0CB76D-D858-4F50-A934-0D8EEEE27ED9}" type="slidenum">
              <a:rPr lang="en-US" smtClean="0">
                <a:latin typeface="Arial Black" pitchFamily="34" charset="0"/>
              </a:rPr>
              <a:pPr/>
              <a:t>39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1766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524001" y="10011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548639" y="1267097"/>
            <a:ext cx="11234057" cy="517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Begitu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juga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untuk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perancangan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software call processing, sub-sub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routinnya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dapat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dirancang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dengan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translasi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langsung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dari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alur-alur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kondisi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steady state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transisi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SDL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bahasa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pemrograman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tingkat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tinggi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kemudian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ditranslasikan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lagi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ke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bahasa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mesin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(Assembler)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melalui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interpreter.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Untuk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test running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juga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dapat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dilakukan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simulasi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dengan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mengakses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i="1" dirty="0">
                <a:solidFill>
                  <a:srgbClr val="0000FF"/>
                </a:solidFill>
                <a:latin typeface="AvantGarde Bk BT" pitchFamily="34" charset="0"/>
              </a:rPr>
              <a:t>linked list 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&amp; </a:t>
            </a:r>
            <a:r>
              <a:rPr lang="en-US" sz="2300" i="1" dirty="0">
                <a:solidFill>
                  <a:srgbClr val="0000FF"/>
                </a:solidFill>
                <a:latin typeface="AvantGarde Bk BT" pitchFamily="34" charset="0"/>
              </a:rPr>
              <a:t>translation tables,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yang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dapat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mensimulasikan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adanya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‘event’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yakni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dengan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mengaktifkan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sinyal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masukan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pengecekan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data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dengan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akses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pada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struktur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data,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sehingga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simulasi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running call processing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ini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disebut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juga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sebagai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‘event driven’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‘data driven’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60000"/>
              <a:buBlip>
                <a:blip r:embed="rId2"/>
              </a:buBlip>
            </a:pP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Adapun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record data (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struktur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data) di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sentral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tersusun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dalam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node-node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dimana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tiap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node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mempunyai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struktur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sbb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(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Gambar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13.4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merupakan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struktur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data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suatu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node </a:t>
            </a:r>
            <a:r>
              <a:rPr lang="en-US" sz="2300" dirty="0" err="1">
                <a:solidFill>
                  <a:srgbClr val="0000FF"/>
                </a:solidFill>
                <a:latin typeface="AvantGarde Bk BT" pitchFamily="34" charset="0"/>
              </a:rPr>
              <a:t>sinyal</a:t>
            </a:r>
            <a:r>
              <a:rPr lang="en-US" sz="2300" dirty="0">
                <a:solidFill>
                  <a:srgbClr val="0000FF"/>
                </a:solidFill>
                <a:latin typeface="AvantGarde Bk BT" pitchFamily="34" charset="0"/>
              </a:rPr>
              <a:t> input)</a:t>
            </a:r>
          </a:p>
        </p:txBody>
      </p:sp>
    </p:spTree>
    <p:extLst>
      <p:ext uri="{BB962C8B-B14F-4D97-AF65-F5344CB8AC3E}">
        <p14:creationId xmlns:p14="http://schemas.microsoft.com/office/powerpoint/2010/main" val="11432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01E-AA82-4553-A637-2D177FDB513B}" type="slidenum">
              <a:rPr lang="en-US"/>
              <a:pPr/>
              <a:t>4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068" y="1028701"/>
            <a:ext cx="10363200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STRUKTUR PERANGKAT </a:t>
            </a:r>
            <a:r>
              <a:rPr lang="en-US" sz="2400" dirty="0">
                <a:latin typeface="Times New Roman" pitchFamily="18" charset="0"/>
              </a:rPr>
              <a:t>LUNAK </a:t>
            </a:r>
            <a:r>
              <a:rPr lang="en-US" sz="2400" dirty="0">
                <a:latin typeface="Times New Roman" pitchFamily="18" charset="0"/>
              </a:rPr>
              <a:t>SWITCHING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638800" y="2438401"/>
            <a:ext cx="2209800" cy="6381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PERANGKAT LUNAK </a:t>
            </a:r>
            <a:r>
              <a:rPr lang="en-US" sz="1600" dirty="0"/>
              <a:t>SWITCHING</a:t>
            </a:r>
            <a:endParaRPr lang="en-US" sz="16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657600" y="3581400"/>
            <a:ext cx="1371600" cy="60960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PROGRAM APLIKASI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638800" y="3581400"/>
            <a:ext cx="2133600" cy="60960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SISTEM OPERASI </a:t>
            </a:r>
            <a:r>
              <a:rPr lang="en-US" sz="1600" dirty="0"/>
              <a:t>SWITCHING</a:t>
            </a:r>
            <a:endParaRPr lang="en-US" sz="1600" dirty="0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8305800" y="3581400"/>
            <a:ext cx="1828800" cy="617538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SISTEM OPERASI</a:t>
            </a:r>
          </a:p>
          <a:p>
            <a:r>
              <a:rPr lang="en-US" sz="1600" dirty="0"/>
              <a:t>TERMINAL O&amp;M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3505200" y="5105400"/>
            <a:ext cx="1219200" cy="6096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dirty="0" err="1"/>
              <a:t>PengolahanPanggilan</a:t>
            </a:r>
            <a:endParaRPr lang="en-US" sz="1400" dirty="0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6553200" y="5105401"/>
            <a:ext cx="1295400" cy="59531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dirty="0" err="1"/>
              <a:t>Operasi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endParaRPr lang="en-US" sz="1400" dirty="0"/>
          </a:p>
          <a:p>
            <a:r>
              <a:rPr lang="en-US" sz="1400" dirty="0" err="1"/>
              <a:t>Perawatan</a:t>
            </a:r>
            <a:endParaRPr lang="en-US" sz="1400" dirty="0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029200" y="5105401"/>
            <a:ext cx="1295400" cy="58896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dirty="0" err="1"/>
              <a:t>Pengamanan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8001001" y="5105401"/>
            <a:ext cx="900113" cy="58896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Data Base</a:t>
            </a:r>
            <a:endParaRPr lang="en-US" sz="1400" dirty="0"/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9144000" y="5105401"/>
            <a:ext cx="1316038" cy="59531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Data </a:t>
            </a:r>
            <a:r>
              <a:rPr lang="en-US" sz="1400" dirty="0" err="1"/>
              <a:t>beban</a:t>
            </a:r>
            <a:endParaRPr lang="en-US" sz="1400" dirty="0"/>
          </a:p>
          <a:p>
            <a:r>
              <a:rPr lang="en-US" sz="1400" dirty="0" err="1"/>
              <a:t>panggilan</a:t>
            </a:r>
            <a:endParaRPr lang="en-US" sz="1400" dirty="0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67818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 flipV="1">
            <a:off x="4265613" y="3354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 flipV="1">
            <a:off x="92202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4267200" y="3352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42672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>
            <a:off x="4267200" y="45720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9829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83820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7162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>
            <a:off x="57150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49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4A53263-B793-4016-8DE6-B611BDF51036}" type="slidenum">
              <a:rPr lang="en-US" smtClean="0">
                <a:latin typeface="Arial Black" pitchFamily="34" charset="0"/>
              </a:rPr>
              <a:pPr/>
              <a:t>40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524001" y="4030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1" y="2048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7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866298493"/>
              </p:ext>
            </p:extLst>
          </p:nvPr>
        </p:nvGraphicFramePr>
        <p:xfrm>
          <a:off x="3575051" y="1110343"/>
          <a:ext cx="4976813" cy="481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3" imgW="2400300" imgH="2484120" progId="Visio.Drawing.11">
                  <p:embed/>
                </p:oleObj>
              </mc:Choice>
              <mc:Fallback>
                <p:oleObj name="Visio" r:id="rId3" imgW="2400300" imgH="2484120" progId="Visio.Drawing.11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1110343"/>
                        <a:ext cx="4976813" cy="4817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8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E8D0-B6C3-4E47-B6FB-870CCF89E451}" type="slidenum">
              <a:rPr lang="en-US"/>
              <a:pPr/>
              <a:t>41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>
                <a:latin typeface="Times New Roman" pitchFamily="18" charset="0"/>
              </a:rPr>
              <a:t>KESIMPULAN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6600" y="1828800"/>
            <a:ext cx="7162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 err="1">
                <a:latin typeface="Times New Roman" pitchFamily="18" charset="0"/>
              </a:rPr>
              <a:t>Keuntungan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</a:rPr>
              <a:t>Specification &amp; Description Language (SDL):</a:t>
            </a:r>
            <a:endParaRPr lang="en-US" sz="2000" b="1" dirty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z="2000" b="1" dirty="0">
              <a:latin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</a:rPr>
              <a:t>Dapat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menjelaskan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spesifikasi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fungsi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</a:rPr>
              <a:t>spesifikasi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disain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dengan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detil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seksama</a:t>
            </a:r>
            <a:endParaRPr lang="en-US" sz="2000" b="1" dirty="0">
              <a:latin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</a:rPr>
              <a:t>Dapat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membantu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dalam</a:t>
            </a:r>
            <a:r>
              <a:rPr lang="en-US" sz="2000" b="1" dirty="0">
                <a:latin typeface="Times New Roman" pitchFamily="18" charset="0"/>
              </a:rPr>
              <a:t> proses </a:t>
            </a:r>
            <a:r>
              <a:rPr lang="en-US" sz="2000" b="1" i="1" dirty="0">
                <a:latin typeface="Times New Roman" pitchFamily="18" charset="0"/>
              </a:rPr>
              <a:t>debugging</a:t>
            </a:r>
            <a:endParaRPr lang="en-US" sz="2000" b="1" dirty="0">
              <a:latin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</a:rPr>
              <a:t>Meningkatkan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kualitas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perangkat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lunak</a:t>
            </a:r>
            <a:endParaRPr lang="en-US" sz="2000" b="1" dirty="0">
              <a:latin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</a:rPr>
              <a:t>Mempercepat</a:t>
            </a:r>
            <a:r>
              <a:rPr lang="en-US" sz="2000" b="1" dirty="0">
                <a:latin typeface="Times New Roman" pitchFamily="18" charset="0"/>
              </a:rPr>
              <a:t> prose </a:t>
            </a:r>
            <a:r>
              <a:rPr lang="en-US" sz="2000" b="1" dirty="0" err="1">
                <a:latin typeface="Times New Roman" pitchFamily="18" charset="0"/>
              </a:rPr>
              <a:t>pengembangan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perangkat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lunak</a:t>
            </a:r>
            <a:endParaRPr lang="en-US" sz="2000" b="1" dirty="0">
              <a:latin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</a:rPr>
              <a:t>Memudahkan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pengembangan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lanjut</a:t>
            </a:r>
            <a:endParaRPr lang="en-US" sz="2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7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AADE-3188-4B51-92E8-6094D22BFFDA}" type="slidenum">
              <a:rPr lang="en-US"/>
              <a:pPr/>
              <a:t>5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2" y="936171"/>
            <a:ext cx="10363200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PERANGKAT LUNAK </a:t>
            </a:r>
            <a:r>
              <a:rPr lang="en-US" sz="2400" dirty="0">
                <a:latin typeface="Times New Roman" pitchFamily="18" charset="0"/>
              </a:rPr>
              <a:t>SWITCHING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white">
          <a:xfrm>
            <a:off x="3200400" y="1981200"/>
            <a:ext cx="6400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sz="2200" b="1" dirty="0" err="1"/>
              <a:t>Terdiri</a:t>
            </a:r>
            <a:r>
              <a:rPr kumimoji="1" lang="en-US" sz="2200" b="1" dirty="0"/>
              <a:t> </a:t>
            </a:r>
            <a:r>
              <a:rPr kumimoji="1" lang="en-US" sz="2200" b="1" dirty="0" err="1"/>
              <a:t>dari</a:t>
            </a:r>
            <a:r>
              <a:rPr kumimoji="1" lang="en-US" sz="2200" b="1" dirty="0"/>
              <a:t> 3 Blok :</a:t>
            </a:r>
          </a:p>
          <a:p>
            <a:pPr marL="342900" indent="-342900">
              <a:spcBef>
                <a:spcPct val="20000"/>
              </a:spcBef>
            </a:pPr>
            <a:endParaRPr kumimoji="1" lang="en-US" sz="2200" b="1" dirty="0"/>
          </a:p>
          <a:p>
            <a:pPr marL="342900" indent="-342900">
              <a:spcBef>
                <a:spcPct val="20000"/>
              </a:spcBef>
            </a:pPr>
            <a:r>
              <a:rPr kumimoji="1" lang="en-US" sz="2200" b="1" dirty="0"/>
              <a:t>1. Program </a:t>
            </a:r>
            <a:r>
              <a:rPr kumimoji="1" lang="en-US" sz="2200" b="1" dirty="0" err="1"/>
              <a:t>Aplikasi</a:t>
            </a:r>
            <a:endParaRPr kumimoji="1" lang="en-US" sz="2200" b="1" dirty="0"/>
          </a:p>
          <a:p>
            <a:pPr marL="342900" indent="-342900">
              <a:spcBef>
                <a:spcPct val="20000"/>
              </a:spcBef>
            </a:pPr>
            <a:r>
              <a:rPr kumimoji="1" lang="en-US" sz="2200" b="1" dirty="0"/>
              <a:t>2. </a:t>
            </a:r>
            <a:r>
              <a:rPr kumimoji="1" lang="en-US" sz="2200" b="1" dirty="0" err="1"/>
              <a:t>Sistem</a:t>
            </a:r>
            <a:r>
              <a:rPr kumimoji="1" lang="en-US" sz="2200" b="1" dirty="0"/>
              <a:t> </a:t>
            </a:r>
            <a:r>
              <a:rPr kumimoji="1" lang="en-US" sz="2200" b="1" dirty="0" err="1"/>
              <a:t>Operasi</a:t>
            </a:r>
            <a:r>
              <a:rPr kumimoji="1" lang="en-US" sz="2200" b="1" dirty="0"/>
              <a:t> </a:t>
            </a:r>
            <a:r>
              <a:rPr kumimoji="1" lang="en-US" sz="2200" b="1" dirty="0" err="1"/>
              <a:t>Sentral</a:t>
            </a:r>
            <a:endParaRPr kumimoji="1" lang="en-US" sz="2200" b="1" dirty="0"/>
          </a:p>
          <a:p>
            <a:pPr marL="342900" indent="-342900">
              <a:spcBef>
                <a:spcPct val="20000"/>
              </a:spcBef>
            </a:pPr>
            <a:r>
              <a:rPr kumimoji="1" lang="en-US" sz="2200" b="1" dirty="0"/>
              <a:t>3. </a:t>
            </a:r>
            <a:r>
              <a:rPr kumimoji="1" lang="en-US" sz="2200" b="1" dirty="0" err="1"/>
              <a:t>Sistem</a:t>
            </a:r>
            <a:r>
              <a:rPr kumimoji="1" lang="en-US" sz="2200" b="1" dirty="0"/>
              <a:t> </a:t>
            </a:r>
            <a:r>
              <a:rPr kumimoji="1" lang="en-US" sz="2200" b="1" dirty="0" err="1"/>
              <a:t>Operasi</a:t>
            </a:r>
            <a:r>
              <a:rPr kumimoji="1" lang="en-US" sz="2200" b="1" dirty="0"/>
              <a:t> Terminal O&amp;M</a:t>
            </a:r>
          </a:p>
        </p:txBody>
      </p:sp>
    </p:spTree>
    <p:extLst>
      <p:ext uri="{BB962C8B-B14F-4D97-AF65-F5344CB8AC3E}">
        <p14:creationId xmlns:p14="http://schemas.microsoft.com/office/powerpoint/2010/main" val="79730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3A85-8D82-4C03-9CAB-3F0276AD0A04}" type="slidenum">
              <a:rPr lang="en-US"/>
              <a:pPr/>
              <a:t>6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23109"/>
            <a:ext cx="10363200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PROGRAM APLIKASI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white">
          <a:xfrm>
            <a:off x="3124200" y="1905000"/>
            <a:ext cx="6400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sz="2200" b="1" dirty="0"/>
              <a:t>Program </a:t>
            </a:r>
            <a:r>
              <a:rPr kumimoji="1" lang="en-US" sz="2200" b="1" dirty="0" err="1"/>
              <a:t>Aplikasi</a:t>
            </a:r>
            <a:r>
              <a:rPr kumimoji="1" lang="en-US" sz="2200" b="1" dirty="0"/>
              <a:t> </a:t>
            </a:r>
            <a:r>
              <a:rPr kumimoji="1" lang="en-US" sz="2200" b="1" dirty="0" err="1"/>
              <a:t>terdiri</a:t>
            </a:r>
            <a:r>
              <a:rPr kumimoji="1" lang="en-US" sz="2200" b="1" dirty="0"/>
              <a:t> </a:t>
            </a:r>
            <a:r>
              <a:rPr kumimoji="1" lang="en-US" sz="2200" b="1" dirty="0" err="1"/>
              <a:t>atas</a:t>
            </a:r>
            <a:r>
              <a:rPr kumimoji="1" lang="en-US" sz="2200" b="1" dirty="0"/>
              <a:t> :</a:t>
            </a:r>
          </a:p>
          <a:p>
            <a:pPr marL="342900" indent="-342900">
              <a:spcBef>
                <a:spcPct val="20000"/>
              </a:spcBef>
            </a:pPr>
            <a:endParaRPr kumimoji="1" lang="en-US" sz="22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2200" b="1" dirty="0" err="1"/>
              <a:t>Pengolahan</a:t>
            </a:r>
            <a:r>
              <a:rPr kumimoji="1" lang="en-US" sz="2200" b="1" dirty="0"/>
              <a:t> </a:t>
            </a:r>
            <a:r>
              <a:rPr kumimoji="1" lang="en-US" sz="2200" b="1" dirty="0" err="1"/>
              <a:t>Panggilan</a:t>
            </a:r>
            <a:r>
              <a:rPr kumimoji="1" lang="en-US" sz="2200" b="1" dirty="0"/>
              <a:t> (</a:t>
            </a:r>
            <a:r>
              <a:rPr kumimoji="1" lang="en-US" sz="2200" b="1" i="1" dirty="0"/>
              <a:t>Call Processing</a:t>
            </a:r>
            <a:r>
              <a:rPr kumimoji="1" lang="en-US" sz="2200" b="1" dirty="0"/>
              <a:t> 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2200" b="1" dirty="0" err="1"/>
              <a:t>Pengamanan</a:t>
            </a:r>
            <a:r>
              <a:rPr kumimoji="1" lang="en-US" sz="2200" b="1" dirty="0"/>
              <a:t> (</a:t>
            </a:r>
            <a:r>
              <a:rPr kumimoji="1" lang="en-US" sz="2200" b="1" i="1" dirty="0"/>
              <a:t>Safe Guarding</a:t>
            </a:r>
            <a:r>
              <a:rPr kumimoji="1" lang="en-US" sz="2200" b="1" dirty="0"/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2200" b="1" dirty="0" err="1"/>
              <a:t>Operasi</a:t>
            </a:r>
            <a:r>
              <a:rPr kumimoji="1" lang="en-US" sz="2200" b="1" dirty="0"/>
              <a:t> </a:t>
            </a:r>
            <a:r>
              <a:rPr kumimoji="1" lang="en-US" sz="2200" b="1" dirty="0" err="1"/>
              <a:t>dan</a:t>
            </a:r>
            <a:r>
              <a:rPr kumimoji="1" lang="en-US" sz="2200" b="1" dirty="0"/>
              <a:t> </a:t>
            </a:r>
            <a:r>
              <a:rPr kumimoji="1" lang="en-US" sz="2200" b="1" dirty="0" err="1"/>
              <a:t>Perawatan</a:t>
            </a:r>
            <a:r>
              <a:rPr kumimoji="1" lang="en-US" sz="2200" b="1" dirty="0"/>
              <a:t> (</a:t>
            </a:r>
            <a:r>
              <a:rPr kumimoji="1" lang="en-US" sz="2200" b="1" i="1" dirty="0"/>
              <a:t>Operation and Maintenance</a:t>
            </a:r>
            <a:r>
              <a:rPr kumimoji="1" lang="en-US" sz="2200" b="1" dirty="0"/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2200" b="1" i="1" dirty="0"/>
              <a:t>Database</a:t>
            </a:r>
            <a:endParaRPr kumimoji="1" lang="en-US" sz="22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2200" b="1" dirty="0"/>
              <a:t>Data </a:t>
            </a:r>
            <a:r>
              <a:rPr kumimoji="1" lang="en-US" sz="2200" b="1" dirty="0" err="1"/>
              <a:t>Beban</a:t>
            </a:r>
            <a:r>
              <a:rPr kumimoji="1" lang="en-US" sz="2200" b="1" dirty="0"/>
              <a:t> </a:t>
            </a:r>
            <a:r>
              <a:rPr kumimoji="1" lang="en-US" sz="2200" b="1" dirty="0" err="1"/>
              <a:t>Panggilan</a:t>
            </a:r>
            <a:r>
              <a:rPr kumimoji="1" lang="en-US" sz="2200" b="1" dirty="0"/>
              <a:t> (</a:t>
            </a:r>
            <a:r>
              <a:rPr kumimoji="1" lang="en-US" sz="2200" b="1" i="1" dirty="0"/>
              <a:t>Charging Data</a:t>
            </a:r>
            <a:r>
              <a:rPr kumimoji="1" lang="en-US" sz="2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667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31" y="838200"/>
            <a:ext cx="10363200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CALL </a:t>
            </a:r>
            <a:r>
              <a:rPr lang="en-US" sz="2400" dirty="0">
                <a:latin typeface="Times New Roman" pitchFamily="18" charset="0"/>
              </a:rPr>
              <a:t>PROCESSING (PENGOLAHAN PANGGILAN)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white">
          <a:xfrm>
            <a:off x="2209800" y="1981200"/>
            <a:ext cx="7848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2200" b="1" dirty="0" err="1"/>
              <a:t>Fungsi</a:t>
            </a:r>
            <a:r>
              <a:rPr lang="en-US" sz="2200" b="1" dirty="0"/>
              <a:t>  yang </a:t>
            </a:r>
            <a:r>
              <a:rPr lang="en-US" sz="2200" b="1" dirty="0" err="1"/>
              <a:t>ditangani</a:t>
            </a:r>
            <a:r>
              <a:rPr lang="en-US" sz="2200" b="1" dirty="0"/>
              <a:t> </a:t>
            </a:r>
            <a:r>
              <a:rPr lang="en-US" sz="2200" b="1" dirty="0" err="1"/>
              <a:t>oleh</a:t>
            </a:r>
            <a:r>
              <a:rPr lang="en-US" sz="2200" b="1" dirty="0"/>
              <a:t> Call Processing </a:t>
            </a:r>
            <a:r>
              <a:rPr lang="en-US" sz="2200" b="1" dirty="0" err="1"/>
              <a:t>adalah</a:t>
            </a:r>
            <a:r>
              <a:rPr lang="en-US" sz="2200" b="1" dirty="0"/>
              <a:t> :</a:t>
            </a:r>
          </a:p>
          <a:p>
            <a:pPr algn="l"/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 err="1"/>
              <a:t>Deteksi</a:t>
            </a:r>
            <a:r>
              <a:rPr lang="en-US" sz="2200" b="1" dirty="0"/>
              <a:t> </a:t>
            </a:r>
            <a:r>
              <a:rPr lang="en-US" sz="2200" b="1" dirty="0" err="1"/>
              <a:t>awal</a:t>
            </a:r>
            <a:r>
              <a:rPr lang="en-US" sz="2200" b="1" dirty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</a:t>
            </a:r>
            <a:r>
              <a:rPr lang="en-US" sz="2200" b="1" dirty="0" err="1"/>
              <a:t>akhir</a:t>
            </a:r>
            <a:r>
              <a:rPr lang="en-US" sz="2200" b="1" dirty="0"/>
              <a:t> </a:t>
            </a:r>
            <a:r>
              <a:rPr lang="en-US" sz="2200" b="1" dirty="0" err="1"/>
              <a:t>dari</a:t>
            </a:r>
            <a:r>
              <a:rPr lang="en-US" sz="2200" b="1" dirty="0"/>
              <a:t> </a:t>
            </a:r>
            <a:r>
              <a:rPr lang="en-US" sz="2200" b="1" dirty="0" err="1"/>
              <a:t>suatu</a:t>
            </a:r>
            <a:r>
              <a:rPr lang="en-US" sz="2200" b="1" dirty="0"/>
              <a:t> </a:t>
            </a:r>
            <a:r>
              <a:rPr lang="en-US" sz="2200" b="1" dirty="0" err="1"/>
              <a:t>panggilan</a:t>
            </a:r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 err="1"/>
              <a:t>Penerimaan</a:t>
            </a:r>
            <a:r>
              <a:rPr lang="en-US" sz="2200" b="1" dirty="0"/>
              <a:t> digit-digit </a:t>
            </a:r>
            <a:r>
              <a:rPr lang="en-US" sz="2200" b="1" dirty="0" err="1"/>
              <a:t>nomor</a:t>
            </a:r>
            <a:r>
              <a:rPr lang="en-US" sz="2200" b="1" dirty="0"/>
              <a:t> yang </a:t>
            </a:r>
            <a:r>
              <a:rPr lang="en-US" sz="2200" b="1" dirty="0" err="1"/>
              <a:t>dipanggil</a:t>
            </a:r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 err="1"/>
              <a:t>Penentuqan</a:t>
            </a:r>
            <a:r>
              <a:rPr lang="en-US" sz="2200" b="1" dirty="0"/>
              <a:t> Routing</a:t>
            </a:r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/>
              <a:t>Route determination </a:t>
            </a:r>
          </a:p>
          <a:p>
            <a:pPr algn="l">
              <a:buFontTx/>
              <a:buChar char="•"/>
            </a:pPr>
            <a:r>
              <a:rPr lang="en-US" sz="2200" b="1" dirty="0" err="1"/>
              <a:t>Penyambungan</a:t>
            </a:r>
            <a:r>
              <a:rPr lang="en-US" sz="2200" b="1" dirty="0"/>
              <a:t> </a:t>
            </a:r>
            <a:r>
              <a:rPr lang="en-US" sz="2200" b="1" dirty="0" err="1"/>
              <a:t>jalur</a:t>
            </a:r>
            <a:r>
              <a:rPr lang="en-US" sz="2200" b="1" dirty="0"/>
              <a:t> </a:t>
            </a:r>
            <a:r>
              <a:rPr lang="en-US" sz="2200" b="1" dirty="0" err="1"/>
              <a:t>koneksi</a:t>
            </a:r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 err="1"/>
              <a:t>Pembangkitan</a:t>
            </a:r>
            <a:r>
              <a:rPr lang="en-US" sz="2200" b="1" dirty="0"/>
              <a:t> nada-nada</a:t>
            </a:r>
          </a:p>
          <a:p>
            <a:pPr algn="l">
              <a:buFontTx/>
              <a:buChar char="•"/>
            </a:pPr>
            <a:r>
              <a:rPr lang="en-US" sz="2200" b="1" dirty="0" err="1"/>
              <a:t>Pengendalian</a:t>
            </a:r>
            <a:r>
              <a:rPr lang="en-US" sz="2200" b="1" dirty="0"/>
              <a:t> </a:t>
            </a:r>
            <a:r>
              <a:rPr lang="en-US" sz="2200" b="1" dirty="0" err="1"/>
              <a:t>beban</a:t>
            </a:r>
            <a:r>
              <a:rPr lang="en-US" sz="2200" b="1" dirty="0"/>
              <a:t> </a:t>
            </a:r>
            <a:r>
              <a:rPr lang="en-US" sz="2200" b="1" dirty="0" err="1"/>
              <a:t>panggilan</a:t>
            </a:r>
            <a:r>
              <a:rPr lang="en-US" sz="2200" b="1" dirty="0"/>
              <a:t>/charging</a:t>
            </a:r>
          </a:p>
          <a:p>
            <a:pPr algn="l"/>
            <a:endParaRPr lang="en-US" sz="2200" b="1" dirty="0"/>
          </a:p>
          <a:p>
            <a:pPr algn="l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2672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ll Process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83" y="831669"/>
            <a:ext cx="10363200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PENGAMANAN (SAFE GUARDING)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white">
          <a:xfrm>
            <a:off x="2590800" y="1676400"/>
            <a:ext cx="7315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2200" b="1" dirty="0" err="1"/>
              <a:t>Fungsi</a:t>
            </a:r>
            <a:r>
              <a:rPr lang="en-US" sz="2200" b="1" dirty="0"/>
              <a:t> yang </a:t>
            </a:r>
            <a:r>
              <a:rPr lang="en-US" sz="2200" b="1" dirty="0" err="1"/>
              <a:t>ditangani</a:t>
            </a:r>
            <a:r>
              <a:rPr lang="en-US" sz="2200" b="1" dirty="0"/>
              <a:t> </a:t>
            </a:r>
            <a:r>
              <a:rPr lang="en-US" sz="2200" b="1" dirty="0" err="1"/>
              <a:t>oleh</a:t>
            </a:r>
            <a:r>
              <a:rPr lang="en-US" sz="2200" b="1" dirty="0"/>
              <a:t> Safe Guarding </a:t>
            </a:r>
            <a:r>
              <a:rPr lang="en-US" sz="2200" b="1" dirty="0" err="1"/>
              <a:t>adalah</a:t>
            </a:r>
            <a:r>
              <a:rPr lang="en-US" sz="2200" b="1" dirty="0"/>
              <a:t> :</a:t>
            </a:r>
          </a:p>
          <a:p>
            <a:pPr algn="l"/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 err="1"/>
              <a:t>Deteksi</a:t>
            </a:r>
            <a:r>
              <a:rPr lang="en-US" sz="2200" b="1" dirty="0"/>
              <a:t> </a:t>
            </a:r>
            <a:r>
              <a:rPr lang="en-US" sz="2200" b="1" dirty="0" err="1"/>
              <a:t>Kesalahan</a:t>
            </a:r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 err="1"/>
              <a:t>Isolasi</a:t>
            </a:r>
            <a:r>
              <a:rPr lang="en-US" sz="2200" b="1" dirty="0"/>
              <a:t>  </a:t>
            </a:r>
            <a:r>
              <a:rPr lang="en-US" sz="2200" b="1" dirty="0" err="1"/>
              <a:t>Kesalahan</a:t>
            </a:r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 err="1"/>
              <a:t>Rekonfigurasi</a:t>
            </a:r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 err="1"/>
              <a:t>Reinisialisasi</a:t>
            </a:r>
            <a:endParaRPr lang="en-US" sz="2200" b="1" dirty="0"/>
          </a:p>
          <a:p>
            <a:pPr algn="l"/>
            <a:endParaRPr lang="en-US" sz="2200" b="1" dirty="0"/>
          </a:p>
          <a:p>
            <a:pPr algn="l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80158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Faul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31" y="838200"/>
            <a:ext cx="10363200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OPERASI, ADMINISTRASI DAN PERAWATAN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white">
          <a:xfrm>
            <a:off x="2286000" y="1981200"/>
            <a:ext cx="7543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2200" b="1" dirty="0" err="1"/>
              <a:t>Fungsi</a:t>
            </a:r>
            <a:r>
              <a:rPr lang="en-US" sz="2200" b="1" dirty="0"/>
              <a:t> </a:t>
            </a:r>
            <a:r>
              <a:rPr lang="en-US" sz="2200" b="1" dirty="0" err="1"/>
              <a:t>Operasi</a:t>
            </a:r>
            <a:r>
              <a:rPr lang="en-US" sz="2200" b="1" dirty="0"/>
              <a:t> , </a:t>
            </a:r>
            <a:r>
              <a:rPr lang="en-US" sz="2200" b="1" dirty="0" err="1"/>
              <a:t>a</a:t>
            </a:r>
            <a:r>
              <a:rPr lang="en-US" sz="2200" b="1" dirty="0" err="1"/>
              <a:t>dministrasi</a:t>
            </a:r>
            <a:r>
              <a:rPr lang="en-US" sz="2200" b="1" dirty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</a:t>
            </a:r>
            <a:r>
              <a:rPr lang="en-US" sz="2200" b="1" dirty="0" err="1"/>
              <a:t>perawatan</a:t>
            </a:r>
            <a:r>
              <a:rPr lang="en-US" sz="2200" b="1" dirty="0"/>
              <a:t> </a:t>
            </a:r>
            <a:r>
              <a:rPr lang="en-US" sz="2200" b="1" dirty="0" err="1"/>
              <a:t>adalah</a:t>
            </a:r>
            <a:r>
              <a:rPr lang="en-US" sz="2200" b="1" dirty="0"/>
              <a:t> : </a:t>
            </a:r>
          </a:p>
          <a:p>
            <a:pPr algn="l">
              <a:buFontTx/>
              <a:buChar char="•"/>
            </a:pPr>
            <a:endParaRPr lang="en-US" sz="2200" b="1" dirty="0"/>
          </a:p>
          <a:p>
            <a:pPr algn="l">
              <a:buFontTx/>
              <a:buChar char="•"/>
            </a:pPr>
            <a:r>
              <a:rPr lang="en-US" sz="2200" b="1" dirty="0" err="1"/>
              <a:t>Pengoperasian</a:t>
            </a:r>
            <a:r>
              <a:rPr lang="en-US" sz="2200" b="1" dirty="0"/>
              <a:t> switching </a:t>
            </a:r>
          </a:p>
          <a:p>
            <a:pPr algn="l">
              <a:buFontTx/>
              <a:buChar char="•"/>
            </a:pPr>
            <a:r>
              <a:rPr lang="en-US" sz="2200" b="1" dirty="0" err="1"/>
              <a:t>Administrasi</a:t>
            </a:r>
            <a:r>
              <a:rPr lang="en-US" sz="2200" b="1" dirty="0"/>
              <a:t>  database switching</a:t>
            </a:r>
          </a:p>
          <a:p>
            <a:pPr algn="l">
              <a:buFontTx/>
              <a:buChar char="•"/>
            </a:pPr>
            <a:r>
              <a:rPr lang="en-US" sz="2200" b="1" dirty="0" err="1"/>
              <a:t>Pemeliharaan</a:t>
            </a:r>
            <a:r>
              <a:rPr lang="en-US" sz="2200" b="1" dirty="0"/>
              <a:t> </a:t>
            </a:r>
            <a:r>
              <a:rPr lang="en-US" sz="2200" b="1" dirty="0" err="1"/>
              <a:t>modul</a:t>
            </a:r>
            <a:r>
              <a:rPr lang="en-US" sz="2200" b="1" dirty="0"/>
              <a:t> HW </a:t>
            </a:r>
          </a:p>
          <a:p>
            <a:pPr algn="l">
              <a:buFontTx/>
              <a:buChar char="•"/>
            </a:pPr>
            <a:endParaRPr lang="en-US" sz="2200" b="1" dirty="0"/>
          </a:p>
          <a:p>
            <a:pPr algn="l"/>
            <a:r>
              <a:rPr lang="en-US" sz="2200" b="1" dirty="0" err="1"/>
              <a:t>Perintah-perintah</a:t>
            </a:r>
            <a:r>
              <a:rPr lang="en-US" sz="2200" b="1" dirty="0"/>
              <a:t> </a:t>
            </a:r>
            <a:r>
              <a:rPr lang="en-US" sz="2200" b="1" dirty="0" err="1"/>
              <a:t>diinputkan</a:t>
            </a:r>
            <a:r>
              <a:rPr lang="en-US" sz="2200" b="1" dirty="0"/>
              <a:t> </a:t>
            </a:r>
            <a:r>
              <a:rPr lang="en-US" sz="2200" b="1" dirty="0" err="1"/>
              <a:t>menggunakan</a:t>
            </a:r>
            <a:r>
              <a:rPr lang="en-US" sz="2200" b="1" dirty="0"/>
              <a:t> Man </a:t>
            </a:r>
            <a:r>
              <a:rPr lang="en-US" sz="2200" b="1" dirty="0"/>
              <a:t>Machine </a:t>
            </a:r>
            <a:r>
              <a:rPr lang="en-US" sz="2200" b="1" dirty="0"/>
              <a:t>language(MML) </a:t>
            </a:r>
            <a:r>
              <a:rPr lang="en-US" sz="2200" b="1" dirty="0" err="1"/>
              <a:t>melalui</a:t>
            </a:r>
            <a:r>
              <a:rPr lang="en-US" sz="2200" b="1" dirty="0"/>
              <a:t>  </a:t>
            </a:r>
            <a:r>
              <a:rPr lang="en-US" sz="2200" b="1" dirty="0" err="1"/>
              <a:t>suatu</a:t>
            </a:r>
            <a:r>
              <a:rPr lang="en-US" sz="2200" b="1" dirty="0"/>
              <a:t> Terminal </a:t>
            </a:r>
            <a:r>
              <a:rPr lang="en-US" sz="2200" b="1" dirty="0" err="1"/>
              <a:t>Operasi</a:t>
            </a:r>
            <a:r>
              <a:rPr lang="en-US" sz="2200" b="1" dirty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</a:t>
            </a:r>
            <a:r>
              <a:rPr lang="en-US" sz="2200" b="1" dirty="0" err="1"/>
              <a:t>Perawatan</a:t>
            </a:r>
            <a:r>
              <a:rPr lang="en-US" sz="2200" b="1" dirty="0"/>
              <a:t>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3852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dministra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</p:bldLst>
  </p:timing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E96605870C0489C2C9B7147DB22B7" ma:contentTypeVersion="2" ma:contentTypeDescription="Create a new document." ma:contentTypeScope="" ma:versionID="b8aa8ee7932cf3b94921c556ba51a430">
  <xsd:schema xmlns:xsd="http://www.w3.org/2001/XMLSchema" xmlns:xs="http://www.w3.org/2001/XMLSchema" xmlns:p="http://schemas.microsoft.com/office/2006/metadata/properties" xmlns:ns2="8b6d2ce9-e55f-4073-85cf-da54aca034e2" targetNamespace="http://schemas.microsoft.com/office/2006/metadata/properties" ma:root="true" ma:fieldsID="91d1b4611bc72be3e3b441cc382ad8da" ns2:_="">
    <xsd:import namespace="8b6d2ce9-e55f-4073-85cf-da54aca034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d2ce9-e55f-4073-85cf-da54aca034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595406-0890-41B0-AB9C-65496AD105B8}"/>
</file>

<file path=customXml/itemProps2.xml><?xml version="1.0" encoding="utf-8"?>
<ds:datastoreItem xmlns:ds="http://schemas.openxmlformats.org/officeDocument/2006/customXml" ds:itemID="{699B2ED9-1D5B-446C-96C1-9FB77BC752B5}"/>
</file>

<file path=customXml/itemProps3.xml><?xml version="1.0" encoding="utf-8"?>
<ds:datastoreItem xmlns:ds="http://schemas.openxmlformats.org/officeDocument/2006/customXml" ds:itemID="{A946209F-5497-4815-87A2-D9ACD4E99C33}"/>
</file>

<file path=docProps/app.xml><?xml version="1.0" encoding="utf-8"?>
<Properties xmlns="http://schemas.openxmlformats.org/officeDocument/2006/extended-properties" xmlns:vt="http://schemas.openxmlformats.org/officeDocument/2006/docPropsVTypes">
  <Template>SEE Tel-U Template v2</Template>
  <TotalTime>9</TotalTime>
  <Words>1493</Words>
  <Application>Microsoft Office PowerPoint</Application>
  <PresentationFormat>Widescreen</PresentationFormat>
  <Paragraphs>236</Paragraphs>
  <Slides>41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Arial</vt:lpstr>
      <vt:lpstr>Arial Black</vt:lpstr>
      <vt:lpstr>AvantGarde Bk BT</vt:lpstr>
      <vt:lpstr>Calibri</vt:lpstr>
      <vt:lpstr>Calibri Light</vt:lpstr>
      <vt:lpstr>Monotype Sorts</vt:lpstr>
      <vt:lpstr>Times New Roman</vt:lpstr>
      <vt:lpstr>Wingdings</vt:lpstr>
      <vt:lpstr>SEE Tel-U Template</vt:lpstr>
      <vt:lpstr>CorelDRAW</vt:lpstr>
      <vt:lpstr>Kingsoft Writer Document</vt:lpstr>
      <vt:lpstr>Bitmap Image</vt:lpstr>
      <vt:lpstr>Document</vt:lpstr>
      <vt:lpstr>Visio</vt:lpstr>
      <vt:lpstr>Fitur Tambahan, Software dan SDL</vt:lpstr>
      <vt:lpstr>FUNGSI PERANGKAT LUNAK SWITCHING</vt:lpstr>
      <vt:lpstr>KARAKTERISTIK PERANGKAT LUNAK SWITCHING</vt:lpstr>
      <vt:lpstr>STRUKTUR PERANGKAT LUNAK SWITCHING</vt:lpstr>
      <vt:lpstr>PERANGKAT LUNAK SWITCHING</vt:lpstr>
      <vt:lpstr>PROGRAM APLIKASI </vt:lpstr>
      <vt:lpstr>CALL PROCESSING (PENGOLAHAN PANGGILAN)</vt:lpstr>
      <vt:lpstr>PENGAMANAN (SAFE GUARDING)</vt:lpstr>
      <vt:lpstr>OPERASI, ADMINISTRASI DAN PERAWATAN</vt:lpstr>
      <vt:lpstr>DATABASE</vt:lpstr>
      <vt:lpstr>DATA BEBAN PANGGILAN (CHARGING DATA)</vt:lpstr>
      <vt:lpstr>SISTEM OPERASI SWITCHING</vt:lpstr>
      <vt:lpstr>SISTEM OPERASI TERMINAL O&amp;M</vt:lpstr>
      <vt:lpstr>STRUKTUR FILE SWITCHING </vt:lpstr>
      <vt:lpstr>BAHASA PEMROGRAMAN</vt:lpstr>
      <vt:lpstr>PROTOCOL SPECIFICATION LANGUAGE</vt:lpstr>
      <vt:lpstr>SPECIFICATION  AND DESCRIPTION LANGUAGE (SDL)</vt:lpstr>
      <vt:lpstr>REPRESENTASI SDL</vt:lpstr>
      <vt:lpstr>CONTOH SDL</vt:lpstr>
      <vt:lpstr>MESSAGE SEQUENCE CHART (MSC)</vt:lpstr>
      <vt:lpstr>CONTOH MSC</vt:lpstr>
      <vt:lpstr>MAN MACHINE LANGUAGE (MML)</vt:lpstr>
      <vt:lpstr>KESIMPULAN</vt:lpstr>
      <vt:lpstr>Specification &amp; Description Language (SDL)</vt:lpstr>
      <vt:lpstr>TUJUAN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Fitur Tambahan, Software dan SDL</dc:title>
  <dc:creator>Sussi</dc:creator>
  <cp:lastModifiedBy>Sussi</cp:lastModifiedBy>
  <cp:revision>5</cp:revision>
  <dcterms:created xsi:type="dcterms:W3CDTF">2018-12-24T07:44:48Z</dcterms:created>
  <dcterms:modified xsi:type="dcterms:W3CDTF">2018-12-24T07:54:44Z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0x010100803E96605870C0489C2C9B7147DB22B7</vt:lpwstr>
  </property>
</Properties>
</file>