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4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slideLayouts/slideLayout2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2.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38FA6-67E4-44C2-910A-20F28E096D24}" type="datetimeFigureOut">
              <a:rPr lang="id-ID" smtClean="0"/>
              <a:t>24/12/2018</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60A43D-4D45-417F-A8CF-D2D1142E2F53}" type="slidenum">
              <a:rPr lang="id-ID" smtClean="0"/>
              <a:t>‹#›</a:t>
            </a:fld>
            <a:endParaRPr lang="id-ID"/>
          </a:p>
        </p:txBody>
      </p:sp>
    </p:spTree>
    <p:extLst>
      <p:ext uri="{BB962C8B-B14F-4D97-AF65-F5344CB8AC3E}">
        <p14:creationId xmlns:p14="http://schemas.microsoft.com/office/powerpoint/2010/main" val="314933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0ABF6B-2F12-4836-B5A5-4BEC9A234FD3}" type="slidenum">
              <a:rPr lang="en-US" altLang="id-ID" smtClean="0"/>
              <a:pPr/>
              <a:t>6</a:t>
            </a:fld>
            <a:endParaRPr lang="en-US" altLang="id-ID"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altLang="id-ID" smtClean="0"/>
              <a:t>Tanpa voip</a:t>
            </a:r>
          </a:p>
        </p:txBody>
      </p:sp>
    </p:spTree>
    <p:extLst>
      <p:ext uri="{BB962C8B-B14F-4D97-AF65-F5344CB8AC3E}">
        <p14:creationId xmlns:p14="http://schemas.microsoft.com/office/powerpoint/2010/main" val="152929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28DDC25-2109-4722-A88A-03334EFF638C}" type="slidenum">
              <a:rPr lang="en-US" altLang="id-ID" smtClean="0"/>
              <a:pPr/>
              <a:t>7</a:t>
            </a:fld>
            <a:endParaRPr lang="en-US" altLang="id-ID" smtClean="0"/>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r>
              <a:rPr lang="en-US" altLang="id-ID" smtClean="0"/>
              <a:t>Memakai voip</a:t>
            </a:r>
          </a:p>
        </p:txBody>
      </p:sp>
    </p:spTree>
    <p:extLst>
      <p:ext uri="{BB962C8B-B14F-4D97-AF65-F5344CB8AC3E}">
        <p14:creationId xmlns:p14="http://schemas.microsoft.com/office/powerpoint/2010/main" val="351392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8602E8-C586-4E2B-BAA6-4BE389384986}" type="slidenum">
              <a:rPr lang="en-US" altLang="id-ID" smtClean="0"/>
              <a:pPr/>
              <a:t>8</a:t>
            </a:fld>
            <a:endParaRPr lang="en-US" altLang="id-ID" smtClean="0"/>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id-ID" altLang="id-ID" smtClean="0"/>
          </a:p>
        </p:txBody>
      </p:sp>
    </p:spTree>
    <p:extLst>
      <p:ext uri="{BB962C8B-B14F-4D97-AF65-F5344CB8AC3E}">
        <p14:creationId xmlns:p14="http://schemas.microsoft.com/office/powerpoint/2010/main" val="181365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1811317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6862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1291057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84784"/>
            <a:ext cx="10363200" cy="2304257"/>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42210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12191373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id-ID"/>
          </a:p>
        </p:txBody>
      </p:sp>
      <p:sp>
        <p:nvSpPr>
          <p:cNvPr id="12"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066207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534031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5029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206603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smtClean="0"/>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297228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id-ID"/>
          </a:p>
        </p:txBody>
      </p:sp>
      <p:sp>
        <p:nvSpPr>
          <p:cNvPr id="5" name="Slide Number Placeholder 3"/>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1145410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84083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58032"/>
          </a:xfrm>
        </p:spPr>
        <p:txBody>
          <a:bodyPr>
            <a:noAutofit/>
          </a:bodyPr>
          <a:lstStyle>
            <a:lvl1pPr>
              <a:defRPr sz="3200">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514350" indent="-514350">
              <a:buFont typeface="+mj-lt"/>
              <a:buAutoNum type="arabicPeriod"/>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p:txBody>
          <a:bodyPr/>
          <a:lstStyle>
            <a:lvl1pPr>
              <a:defRPr/>
            </a:lvl1pPr>
          </a:lstStyle>
          <a:p>
            <a:endParaRPr lang="id-ID"/>
          </a:p>
        </p:txBody>
      </p:sp>
      <p:sp>
        <p:nvSpPr>
          <p:cNvPr id="12"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138657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348979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957624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939799"/>
            <a:ext cx="2628900" cy="52371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939800"/>
            <a:ext cx="7734300" cy="52371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261486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87198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08720"/>
            <a:ext cx="10515600" cy="414338"/>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sz="half" idx="1"/>
          </p:nvPr>
        </p:nvSpPr>
        <p:spPr>
          <a:xfrm>
            <a:off x="838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524001"/>
            <a:ext cx="5181600" cy="4652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2946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1"/>
            <a:ext cx="10515600" cy="7762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p:txBody>
          <a:bodyPr/>
          <a:lstStyle>
            <a:lvl1pPr>
              <a:defRPr/>
            </a:lvl1pPr>
          </a:lstStyle>
          <a:p>
            <a:endParaRPr lang="id-ID"/>
          </a:p>
        </p:txBody>
      </p:sp>
      <p:sp>
        <p:nvSpPr>
          <p:cNvPr id="9"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24567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920080"/>
            <a:ext cx="10515600" cy="420688"/>
          </a:xfrm>
        </p:spPr>
        <p:txBody>
          <a:bodyPr/>
          <a:lstStyle>
            <a:lvl1pPr>
              <a:defRPr sz="2800"/>
            </a:lvl1pPr>
          </a:lstStyle>
          <a:p>
            <a:r>
              <a:rPr lang="en-US" smtClean="0"/>
              <a:t>Click to edit Master title style</a:t>
            </a:r>
            <a:endParaRPr lang="en-US" dirty="0"/>
          </a:p>
        </p:txBody>
      </p:sp>
      <p:sp>
        <p:nvSpPr>
          <p:cNvPr id="5"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55517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2"/>
          <p:cNvSpPr>
            <a:spLocks noGrp="1"/>
          </p:cNvSpPr>
          <p:nvPr>
            <p:ph type="ftr" sz="quarter" idx="11"/>
          </p:nvPr>
        </p:nvSpPr>
        <p:spPr/>
        <p:txBody>
          <a:bodyPr/>
          <a:lstStyle>
            <a:lvl1pPr>
              <a:defRPr/>
            </a:lvl1pPr>
          </a:lstStyle>
          <a:p>
            <a:endParaRPr lang="id-ID"/>
          </a:p>
        </p:txBody>
      </p:sp>
      <p:sp>
        <p:nvSpPr>
          <p:cNvPr id="5" name="Slide Number Placeholder 3"/>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339534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41782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4"/>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5"/>
          <p:cNvSpPr>
            <a:spLocks noGrp="1"/>
          </p:cNvSpPr>
          <p:nvPr>
            <p:ph type="sldNum" sz="quarter" idx="12"/>
          </p:nvPr>
        </p:nvSpPr>
        <p:spPr/>
        <p:txBody>
          <a:bodyPr/>
          <a:lstStyle>
            <a:lvl1pPr>
              <a:defRPr/>
            </a:lvl1pPr>
          </a:lstStyle>
          <a:p>
            <a:fld id="{0E355C48-1F50-4085-A194-63DCB879983C}" type="slidenum">
              <a:rPr lang="id-ID" smtClean="0"/>
              <a:t>‹#›</a:t>
            </a:fld>
            <a:endParaRPr lang="id-ID"/>
          </a:p>
        </p:txBody>
      </p:sp>
    </p:spTree>
    <p:extLst>
      <p:ext uri="{BB962C8B-B14F-4D97-AF65-F5344CB8AC3E}">
        <p14:creationId xmlns:p14="http://schemas.microsoft.com/office/powerpoint/2010/main" val="61780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1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2.emf"/><Relationship Id="rId2" Type="http://schemas.openxmlformats.org/officeDocument/2006/relationships/slideLayout" Target="../slideLayouts/slideLayout13.xml"/><Relationship Id="rId16" Type="http://schemas.openxmlformats.org/officeDocument/2006/relationships/oleObject" Target="../embeddings/oleObject4.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3789951804"/>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5128" name="CorelDRAW" r:id="rId14" imgW="6841112" imgH="478322" progId="">
                  <p:embed/>
                </p:oleObj>
              </mc:Choice>
              <mc:Fallback>
                <p:oleObj name="CorelDRAW" r:id="rId14" imgW="6841112" imgH="478322" progId="">
                  <p:embed/>
                  <p:pic>
                    <p:nvPicPr>
                      <p:cNvPr id="12" name="Object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531284" y="6353176"/>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id-ID"/>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0E355C48-1F50-4085-A194-63DCB879983C}" type="slidenum">
              <a:rPr lang="id-ID" smtClean="0"/>
              <a:t>‹#›</a:t>
            </a:fld>
            <a:endParaRPr lang="id-ID"/>
          </a:p>
        </p:txBody>
      </p:sp>
      <p:graphicFrame>
        <p:nvGraphicFramePr>
          <p:cNvPr id="7" name="Object 169"/>
          <p:cNvGraphicFramePr>
            <a:graphicFrameLocks noChangeAspect="1"/>
          </p:cNvGraphicFramePr>
          <p:nvPr>
            <p:extLst>
              <p:ext uri="{D42A27DB-BD31-4B8C-83A1-F6EECF244321}">
                <p14:modId xmlns:p14="http://schemas.microsoft.com/office/powerpoint/2010/main" val="2155198337"/>
              </p:ext>
            </p:extLst>
          </p:nvPr>
        </p:nvGraphicFramePr>
        <p:xfrm>
          <a:off x="282813" y="157162"/>
          <a:ext cx="2068771" cy="534544"/>
        </p:xfrm>
        <a:graphic>
          <a:graphicData uri="http://schemas.openxmlformats.org/presentationml/2006/ole">
            <mc:AlternateContent xmlns:mc="http://schemas.openxmlformats.org/markup-compatibility/2006">
              <mc:Choice xmlns:v="urn:schemas-microsoft-com:vml" Requires="v">
                <p:oleObj spid="_x0000_s5129" name="CorelDRAW" r:id="rId16" imgW="1293557" imgH="445660" progId="">
                  <p:embed/>
                </p:oleObj>
              </mc:Choice>
              <mc:Fallback>
                <p:oleObj name="CorelDRAW" r:id="rId16" imgW="1293557" imgH="445660" progId="">
                  <p:embed/>
                  <p:pic>
                    <p:nvPicPr>
                      <p:cNvPr id="7" name="Object 1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13" y="157162"/>
                        <a:ext cx="2068771"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940800" y="152400"/>
            <a:ext cx="3120000" cy="605890"/>
          </a:xfrm>
          <a:prstGeom prst="rect">
            <a:avLst/>
          </a:prstGeom>
        </p:spPr>
      </p:pic>
    </p:spTree>
    <p:extLst>
      <p:ext uri="{BB962C8B-B14F-4D97-AF65-F5344CB8AC3E}">
        <p14:creationId xmlns:p14="http://schemas.microsoft.com/office/powerpoint/2010/main" val="1077610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2" name="Object 171"/>
          <p:cNvGraphicFramePr>
            <a:graphicFrameLocks noChangeAspect="1"/>
          </p:cNvGraphicFramePr>
          <p:nvPr>
            <p:extLst>
              <p:ext uri="{D42A27DB-BD31-4B8C-83A1-F6EECF244321}">
                <p14:modId xmlns:p14="http://schemas.microsoft.com/office/powerpoint/2010/main" val="1286748390"/>
              </p:ext>
            </p:extLst>
          </p:nvPr>
        </p:nvGraphicFramePr>
        <p:xfrm>
          <a:off x="-16933" y="6249989"/>
          <a:ext cx="12208933" cy="639763"/>
        </p:xfrm>
        <a:graphic>
          <a:graphicData uri="http://schemas.openxmlformats.org/presentationml/2006/ole">
            <mc:AlternateContent xmlns:mc="http://schemas.openxmlformats.org/markup-compatibility/2006">
              <mc:Choice xmlns:v="urn:schemas-microsoft-com:vml" Requires="v">
                <p:oleObj spid="_x0000_s6152" name="CorelDRAW" r:id="rId14" imgW="6841112" imgH="478322" progId="">
                  <p:embed/>
                </p:oleObj>
              </mc:Choice>
              <mc:Fallback>
                <p:oleObj name="CorelDRAW" r:id="rId14" imgW="6841112" imgH="478322" progId="">
                  <p:embed/>
                  <p:pic>
                    <p:nvPicPr>
                      <p:cNvPr id="12" name="Object 1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33" y="6249989"/>
                        <a:ext cx="12208933"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 name="Title Placeholder 1"/>
          <p:cNvSpPr>
            <a:spLocks noGrp="1"/>
          </p:cNvSpPr>
          <p:nvPr>
            <p:ph type="title"/>
          </p:nvPr>
        </p:nvSpPr>
        <p:spPr bwMode="auto">
          <a:xfrm>
            <a:off x="838200" y="908720"/>
            <a:ext cx="10515600" cy="4841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6147" name="Text Placeholder 2"/>
          <p:cNvSpPr>
            <a:spLocks noGrp="1"/>
          </p:cNvSpPr>
          <p:nvPr>
            <p:ph type="body" idx="1"/>
          </p:nvPr>
        </p:nvSpPr>
        <p:spPr bwMode="auto">
          <a:xfrm>
            <a:off x="838200" y="1550353"/>
            <a:ext cx="10515600" cy="46266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Footer Placeholder 4"/>
          <p:cNvSpPr>
            <a:spLocks noGrp="1"/>
          </p:cNvSpPr>
          <p:nvPr>
            <p:ph type="ftr" sz="quarter" idx="3"/>
          </p:nvPr>
        </p:nvSpPr>
        <p:spPr>
          <a:xfrm>
            <a:off x="531284" y="6353176"/>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solidFill>
                <a:latin typeface="+mn-lt"/>
                <a:cs typeface="+mn-cs"/>
              </a:defRPr>
            </a:lvl1pPr>
          </a:lstStyle>
          <a:p>
            <a:endParaRPr lang="id-ID"/>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solidFill>
                <a:latin typeface="+mn-lt"/>
                <a:cs typeface="+mn-cs"/>
              </a:defRPr>
            </a:lvl1pPr>
          </a:lstStyle>
          <a:p>
            <a:fld id="{0E355C48-1F50-4085-A194-63DCB879983C}" type="slidenum">
              <a:rPr lang="id-ID" smtClean="0"/>
              <a:t>‹#›</a:t>
            </a:fld>
            <a:endParaRPr lang="id-ID"/>
          </a:p>
        </p:txBody>
      </p:sp>
      <p:graphicFrame>
        <p:nvGraphicFramePr>
          <p:cNvPr id="7" name="Object 169"/>
          <p:cNvGraphicFramePr>
            <a:graphicFrameLocks noChangeAspect="1"/>
          </p:cNvGraphicFramePr>
          <p:nvPr>
            <p:extLst>
              <p:ext uri="{D42A27DB-BD31-4B8C-83A1-F6EECF244321}">
                <p14:modId xmlns:p14="http://schemas.microsoft.com/office/powerpoint/2010/main" val="2811238924"/>
              </p:ext>
            </p:extLst>
          </p:nvPr>
        </p:nvGraphicFramePr>
        <p:xfrm>
          <a:off x="282813" y="157162"/>
          <a:ext cx="2068771" cy="534544"/>
        </p:xfrm>
        <a:graphic>
          <a:graphicData uri="http://schemas.openxmlformats.org/presentationml/2006/ole">
            <mc:AlternateContent xmlns:mc="http://schemas.openxmlformats.org/markup-compatibility/2006">
              <mc:Choice xmlns:v="urn:schemas-microsoft-com:vml" Requires="v">
                <p:oleObj spid="_x0000_s6153" name="CorelDRAW" r:id="rId16" imgW="1293557" imgH="445660" progId="">
                  <p:embed/>
                </p:oleObj>
              </mc:Choice>
              <mc:Fallback>
                <p:oleObj name="CorelDRAW" r:id="rId16" imgW="1293557" imgH="445660" progId="">
                  <p:embed/>
                  <p:pic>
                    <p:nvPicPr>
                      <p:cNvPr id="7" name="Object 16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2813" y="157162"/>
                        <a:ext cx="2068771" cy="534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0" y="1"/>
            <a:ext cx="12192000" cy="100013"/>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p:nvSpPr>
        <p:spPr>
          <a:xfrm>
            <a:off x="0" y="812704"/>
            <a:ext cx="12192000" cy="27432"/>
          </a:xfrm>
          <a:prstGeom prst="rect">
            <a:avLst/>
          </a:prstGeom>
          <a:solidFill>
            <a:srgbClr val="ED1D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2" name="Picture 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940800" y="152400"/>
            <a:ext cx="3120000" cy="605890"/>
          </a:xfrm>
          <a:prstGeom prst="rect">
            <a:avLst/>
          </a:prstGeom>
        </p:spPr>
      </p:pic>
    </p:spTree>
    <p:extLst>
      <p:ext uri="{BB962C8B-B14F-4D97-AF65-F5344CB8AC3E}">
        <p14:creationId xmlns:p14="http://schemas.microsoft.com/office/powerpoint/2010/main" val="8949467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3200" b="1"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VoIP dan Softswitch</a:t>
            </a:r>
            <a:br>
              <a:rPr lang="id-ID" dirty="0"/>
            </a:br>
            <a:endParaRPr lang="id-ID" dirty="0"/>
          </a:p>
        </p:txBody>
      </p:sp>
      <p:sp>
        <p:nvSpPr>
          <p:cNvPr id="3" name="Subtitle 2"/>
          <p:cNvSpPr>
            <a:spLocks noGrp="1"/>
          </p:cNvSpPr>
          <p:nvPr>
            <p:ph type="subTitle" idx="1"/>
          </p:nvPr>
        </p:nvSpPr>
        <p:spPr/>
        <p:txBody>
          <a:bodyPr/>
          <a:lstStyle/>
          <a:p>
            <a:r>
              <a:rPr lang="id-ID" dirty="0" smtClean="0"/>
              <a:t>TEAM TEACHING JTPT</a:t>
            </a:r>
          </a:p>
          <a:p>
            <a:endParaRPr lang="id-ID" dirty="0"/>
          </a:p>
        </p:txBody>
      </p:sp>
    </p:spTree>
    <p:extLst>
      <p:ext uri="{BB962C8B-B14F-4D97-AF65-F5344CB8AC3E}">
        <p14:creationId xmlns:p14="http://schemas.microsoft.com/office/powerpoint/2010/main" val="3220110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sv-SE" altLang="id-ID" dirty="0" smtClean="0">
                <a:solidFill>
                  <a:schemeClr val="tx1">
                    <a:lumMod val="95000"/>
                    <a:lumOff val="5000"/>
                  </a:schemeClr>
                </a:solidFill>
              </a:rPr>
              <a:t>Komponen VoIP (1)</a:t>
            </a:r>
            <a:endParaRPr lang="en-US" altLang="id-ID" dirty="0" smtClean="0">
              <a:solidFill>
                <a:schemeClr val="tx1">
                  <a:lumMod val="95000"/>
                  <a:lumOff val="5000"/>
                </a:schemeClr>
              </a:solidFill>
            </a:endParaRPr>
          </a:p>
        </p:txBody>
      </p:sp>
      <p:sp>
        <p:nvSpPr>
          <p:cNvPr id="20483" name="Rectangle 3"/>
          <p:cNvSpPr>
            <a:spLocks noGrp="1" noChangeArrowheads="1"/>
          </p:cNvSpPr>
          <p:nvPr>
            <p:ph idx="1"/>
          </p:nvPr>
        </p:nvSpPr>
        <p:spPr>
          <a:xfrm>
            <a:off x="762000" y="1366752"/>
            <a:ext cx="11049000" cy="4865773"/>
          </a:xfrm>
        </p:spPr>
        <p:txBody>
          <a:bodyPr>
            <a:normAutofit fontScale="92500" lnSpcReduction="10000"/>
          </a:bodyPr>
          <a:lstStyle/>
          <a:p>
            <a:pPr eaLnBrk="1" hangingPunct="1"/>
            <a:r>
              <a:rPr lang="en-US" altLang="id-ID" sz="1800" b="1" dirty="0" smtClean="0"/>
              <a:t>User Agent</a:t>
            </a:r>
            <a:endParaRPr lang="id-ID" altLang="id-ID" sz="1800" b="1" dirty="0" smtClean="0"/>
          </a:p>
          <a:p>
            <a:pPr lvl="1" eaLnBrk="1" hangingPunct="1"/>
            <a:r>
              <a:rPr lang="sv-SE" altLang="id-ID" sz="1800" dirty="0" smtClean="0"/>
              <a:t>User Agent adalah komponen VoIP yang langsung berhubungan dengan user. User dapat menggunakan dan mengoperasikan untuk melakukan komunikasi dengan user yang lain dan juga melakukan setting untuk berkomunkasi dengan phone analog </a:t>
            </a:r>
            <a:endParaRPr lang="en-US" altLang="id-ID" sz="1800" dirty="0" smtClean="0"/>
          </a:p>
          <a:p>
            <a:pPr eaLnBrk="1" hangingPunct="1"/>
            <a:r>
              <a:rPr lang="en-US" altLang="id-ID" sz="1800" b="1" dirty="0" smtClean="0"/>
              <a:t>Proxy</a:t>
            </a:r>
            <a:endParaRPr lang="id-ID" altLang="id-ID" sz="1800" b="1" dirty="0" smtClean="0"/>
          </a:p>
          <a:p>
            <a:pPr lvl="1" eaLnBrk="1" hangingPunct="1"/>
            <a:r>
              <a:rPr lang="en-US" altLang="id-ID" sz="1800" dirty="0" err="1" smtClean="0"/>
              <a:t>Merupakan</a:t>
            </a:r>
            <a:r>
              <a:rPr lang="en-US" altLang="id-ID" sz="1800" dirty="0" smtClean="0"/>
              <a:t> software yang </a:t>
            </a:r>
            <a:r>
              <a:rPr lang="en-US" altLang="id-ID" sz="1800" dirty="0" err="1" smtClean="0"/>
              <a:t>digunakan</a:t>
            </a:r>
            <a:r>
              <a:rPr lang="en-US" altLang="id-ID" sz="1800" dirty="0" smtClean="0"/>
              <a:t> </a:t>
            </a:r>
            <a:r>
              <a:rPr lang="en-US" altLang="id-ID" sz="1800" dirty="0" err="1" smtClean="0"/>
              <a:t>sebagai</a:t>
            </a:r>
            <a:r>
              <a:rPr lang="en-US" altLang="id-ID" sz="1800" dirty="0" smtClean="0"/>
              <a:t> server VoIP yang </a:t>
            </a:r>
            <a:r>
              <a:rPr lang="en-US" altLang="id-ID" sz="1800" dirty="0" err="1" smtClean="0"/>
              <a:t>menangani</a:t>
            </a:r>
            <a:r>
              <a:rPr lang="en-US" altLang="id-ID" sz="1800" dirty="0" smtClean="0"/>
              <a:t> proses </a:t>
            </a:r>
            <a:r>
              <a:rPr lang="en-US" altLang="id-ID" sz="1800" dirty="0" err="1" smtClean="0"/>
              <a:t>registrasi</a:t>
            </a:r>
            <a:r>
              <a:rPr lang="en-US" altLang="id-ID" sz="1800" dirty="0" smtClean="0"/>
              <a:t> </a:t>
            </a:r>
            <a:r>
              <a:rPr lang="en-US" altLang="id-ID" sz="1800" dirty="0" err="1" smtClean="0"/>
              <a:t>dan</a:t>
            </a:r>
            <a:r>
              <a:rPr lang="en-US" altLang="id-ID" sz="1800" dirty="0" smtClean="0"/>
              <a:t> </a:t>
            </a:r>
            <a:r>
              <a:rPr lang="en-US" altLang="id-ID" sz="1800" dirty="0" err="1" smtClean="0"/>
              <a:t>autentikasi</a:t>
            </a:r>
            <a:r>
              <a:rPr lang="en-US" altLang="id-ID" sz="1800" dirty="0" smtClean="0"/>
              <a:t> user. </a:t>
            </a:r>
            <a:endParaRPr lang="id-ID" altLang="id-ID" sz="1800" dirty="0" smtClean="0"/>
          </a:p>
          <a:p>
            <a:pPr lvl="1" eaLnBrk="1" hangingPunct="1"/>
            <a:r>
              <a:rPr lang="en-US" altLang="id-ID" sz="1800" dirty="0" smtClean="0"/>
              <a:t>Proxy </a:t>
            </a:r>
            <a:r>
              <a:rPr lang="en-US" altLang="id-ID" sz="1800" dirty="0" err="1" smtClean="0"/>
              <a:t>melakukan</a:t>
            </a:r>
            <a:r>
              <a:rPr lang="en-US" altLang="id-ID" sz="1800" dirty="0" smtClean="0"/>
              <a:t> </a:t>
            </a:r>
            <a:r>
              <a:rPr lang="en-US" altLang="id-ID" sz="1800" dirty="0" err="1" smtClean="0"/>
              <a:t>banyak</a:t>
            </a:r>
            <a:r>
              <a:rPr lang="en-US" altLang="id-ID" sz="1800" dirty="0" smtClean="0"/>
              <a:t> proses yang </a:t>
            </a:r>
            <a:r>
              <a:rPr lang="en-US" altLang="id-ID" sz="1800" dirty="0" err="1" smtClean="0"/>
              <a:t>membuat</a:t>
            </a:r>
            <a:r>
              <a:rPr lang="en-US" altLang="id-ID" sz="1800" dirty="0" smtClean="0"/>
              <a:t> </a:t>
            </a:r>
            <a:r>
              <a:rPr lang="en-US" altLang="id-ID" sz="1800" dirty="0" err="1" smtClean="0"/>
              <a:t>panggilan</a:t>
            </a:r>
            <a:r>
              <a:rPr lang="en-US" altLang="id-ID" sz="1800" dirty="0" smtClean="0"/>
              <a:t> </a:t>
            </a:r>
            <a:r>
              <a:rPr lang="en-US" altLang="id-ID" sz="1800" dirty="0" err="1" smtClean="0"/>
              <a:t>dapat</a:t>
            </a:r>
            <a:r>
              <a:rPr lang="en-US" altLang="id-ID" sz="1800" dirty="0" smtClean="0"/>
              <a:t> </a:t>
            </a:r>
            <a:r>
              <a:rPr lang="en-US" altLang="id-ID" sz="1800" dirty="0" err="1" smtClean="0"/>
              <a:t>terlaksana</a:t>
            </a:r>
            <a:r>
              <a:rPr lang="en-US" altLang="id-ID" sz="1800" dirty="0" smtClean="0"/>
              <a:t> </a:t>
            </a:r>
            <a:r>
              <a:rPr lang="en-US" altLang="id-ID" sz="1800" dirty="0" err="1" smtClean="0"/>
              <a:t>diantara</a:t>
            </a:r>
            <a:r>
              <a:rPr lang="en-US" altLang="id-ID" sz="1800" dirty="0" smtClean="0"/>
              <a:t> user </a:t>
            </a:r>
            <a:r>
              <a:rPr lang="en-US" altLang="id-ID" sz="1800" dirty="0" err="1" smtClean="0"/>
              <a:t>dan</a:t>
            </a:r>
            <a:r>
              <a:rPr lang="en-US" altLang="id-ID" sz="1800" dirty="0" smtClean="0"/>
              <a:t> </a:t>
            </a:r>
            <a:r>
              <a:rPr lang="en-US" altLang="id-ID" sz="1800" dirty="0" err="1" smtClean="0"/>
              <a:t>menampilkan</a:t>
            </a:r>
            <a:r>
              <a:rPr lang="en-US" altLang="id-ID" sz="1800" dirty="0" smtClean="0"/>
              <a:t> proses </a:t>
            </a:r>
            <a:r>
              <a:rPr lang="en-US" altLang="id-ID" sz="1800" dirty="0" err="1" smtClean="0"/>
              <a:t>panggilan</a:t>
            </a:r>
            <a:r>
              <a:rPr lang="en-US" altLang="id-ID" sz="1800" dirty="0" smtClean="0"/>
              <a:t> yang </a:t>
            </a:r>
            <a:r>
              <a:rPr lang="en-US" altLang="id-ID" sz="1800" dirty="0" err="1" smtClean="0"/>
              <a:t>terlihat</a:t>
            </a:r>
            <a:r>
              <a:rPr lang="en-US" altLang="id-ID" sz="1800" dirty="0" smtClean="0"/>
              <a:t> </a:t>
            </a:r>
            <a:r>
              <a:rPr lang="en-US" altLang="id-ID" sz="1800" dirty="0" err="1" smtClean="0"/>
              <a:t>dalam</a:t>
            </a:r>
            <a:r>
              <a:rPr lang="en-US" altLang="id-ID" sz="1800" dirty="0" smtClean="0"/>
              <a:t> log </a:t>
            </a:r>
            <a:r>
              <a:rPr lang="en-US" altLang="id-ID" sz="1800" dirty="0" err="1" smtClean="0"/>
              <a:t>diserver</a:t>
            </a:r>
            <a:r>
              <a:rPr lang="en-US" altLang="id-ID" sz="1800" dirty="0" smtClean="0"/>
              <a:t>. </a:t>
            </a:r>
            <a:endParaRPr lang="id-ID" altLang="id-ID" sz="1800" dirty="0" smtClean="0"/>
          </a:p>
          <a:p>
            <a:pPr lvl="1" eaLnBrk="1" hangingPunct="1"/>
            <a:r>
              <a:rPr lang="en-US" altLang="id-ID" sz="1800" dirty="0" smtClean="0"/>
              <a:t>Proxy yang </a:t>
            </a:r>
            <a:r>
              <a:rPr lang="en-US" altLang="id-ID" sz="1800" dirty="0" err="1" smtClean="0"/>
              <a:t>kita</a:t>
            </a:r>
            <a:r>
              <a:rPr lang="en-US" altLang="id-ID" sz="1800" dirty="0" smtClean="0"/>
              <a:t> </a:t>
            </a:r>
            <a:r>
              <a:rPr lang="en-US" altLang="id-ID" sz="1800" dirty="0" err="1" smtClean="0"/>
              <a:t>gunakan</a:t>
            </a:r>
            <a:r>
              <a:rPr lang="en-US" altLang="id-ID" sz="1800" dirty="0" smtClean="0"/>
              <a:t> </a:t>
            </a:r>
            <a:r>
              <a:rPr lang="en-US" altLang="id-ID" sz="1800" dirty="0" err="1" smtClean="0"/>
              <a:t>adalah</a:t>
            </a:r>
            <a:r>
              <a:rPr lang="en-US" altLang="id-ID" sz="1800" dirty="0" smtClean="0"/>
              <a:t> </a:t>
            </a:r>
            <a:r>
              <a:rPr lang="en-US" altLang="id-ID" sz="1800" dirty="0" err="1" smtClean="0"/>
              <a:t>Softswitch</a:t>
            </a:r>
            <a:endParaRPr lang="en-US" altLang="id-ID" sz="1800" dirty="0" smtClean="0"/>
          </a:p>
          <a:p>
            <a:pPr eaLnBrk="1" hangingPunct="1"/>
            <a:r>
              <a:rPr lang="en-US" altLang="id-ID" sz="1800" b="1" dirty="0" smtClean="0"/>
              <a:t>Protocol</a:t>
            </a:r>
            <a:endParaRPr lang="id-ID" altLang="id-ID" sz="1800" b="1" dirty="0" smtClean="0"/>
          </a:p>
          <a:p>
            <a:pPr lvl="1" eaLnBrk="1" hangingPunct="1"/>
            <a:r>
              <a:rPr lang="en-US" altLang="id-ID" sz="1800" dirty="0" smtClean="0"/>
              <a:t>Signaling </a:t>
            </a:r>
            <a:r>
              <a:rPr lang="en-US" altLang="id-ID" sz="1800" dirty="0" err="1" smtClean="0"/>
              <a:t>dilakukan</a:t>
            </a:r>
            <a:r>
              <a:rPr lang="en-US" altLang="id-ID" sz="1800" dirty="0" smtClean="0"/>
              <a:t> </a:t>
            </a:r>
            <a:r>
              <a:rPr lang="en-US" altLang="id-ID" sz="1800" dirty="0" err="1" smtClean="0"/>
              <a:t>sebelum</a:t>
            </a:r>
            <a:r>
              <a:rPr lang="en-US" altLang="id-ID" sz="1800" dirty="0" smtClean="0"/>
              <a:t> </a:t>
            </a:r>
            <a:r>
              <a:rPr lang="en-US" altLang="id-ID" sz="1800" dirty="0" err="1" smtClean="0"/>
              <a:t>melakukan</a:t>
            </a:r>
            <a:r>
              <a:rPr lang="en-US" altLang="id-ID" sz="1800" dirty="0" smtClean="0"/>
              <a:t> </a:t>
            </a:r>
            <a:r>
              <a:rPr lang="en-US" altLang="id-ID" sz="1800" dirty="0" err="1" smtClean="0"/>
              <a:t>panggilan</a:t>
            </a:r>
            <a:r>
              <a:rPr lang="en-US" altLang="id-ID" sz="1800" dirty="0" smtClean="0"/>
              <a:t>. </a:t>
            </a:r>
            <a:r>
              <a:rPr lang="en-US" altLang="id-ID" sz="1800" dirty="0" err="1" smtClean="0"/>
              <a:t>Jalur</a:t>
            </a:r>
            <a:r>
              <a:rPr lang="en-US" altLang="id-ID" sz="1800" dirty="0" smtClean="0"/>
              <a:t> </a:t>
            </a:r>
            <a:r>
              <a:rPr lang="en-US" altLang="id-ID" sz="1800" dirty="0" err="1" smtClean="0"/>
              <a:t>dibentuk</a:t>
            </a:r>
            <a:r>
              <a:rPr lang="en-US" altLang="id-ID" sz="1800" dirty="0" smtClean="0"/>
              <a:t> point to point </a:t>
            </a:r>
            <a:r>
              <a:rPr lang="en-US" altLang="id-ID" sz="1800" dirty="0" err="1" smtClean="0"/>
              <a:t>menggunakan</a:t>
            </a:r>
            <a:r>
              <a:rPr lang="en-US" altLang="id-ID" sz="1800" dirty="0" smtClean="0"/>
              <a:t> </a:t>
            </a:r>
            <a:r>
              <a:rPr lang="en-US" altLang="id-ID" sz="1800" dirty="0" err="1" smtClean="0"/>
              <a:t>protokol</a:t>
            </a:r>
            <a:r>
              <a:rPr lang="en-US" altLang="id-ID" sz="1800" dirty="0" smtClean="0"/>
              <a:t> signaling yang </a:t>
            </a:r>
            <a:r>
              <a:rPr lang="en-US" altLang="id-ID" sz="1800" dirty="0" err="1" smtClean="0"/>
              <a:t>berbasis</a:t>
            </a:r>
            <a:r>
              <a:rPr lang="en-US" altLang="id-ID" sz="1800" dirty="0" smtClean="0"/>
              <a:t> TCP </a:t>
            </a:r>
            <a:endParaRPr lang="id-ID" altLang="id-ID" sz="1800" dirty="0" smtClean="0"/>
          </a:p>
          <a:p>
            <a:pPr lvl="1" eaLnBrk="1" hangingPunct="1"/>
            <a:r>
              <a:rPr lang="en-US" altLang="id-ID" sz="1800" dirty="0" err="1" smtClean="0"/>
              <a:t>Setelah</a:t>
            </a:r>
            <a:r>
              <a:rPr lang="en-US" altLang="id-ID" sz="1800" dirty="0" smtClean="0"/>
              <a:t> </a:t>
            </a:r>
            <a:r>
              <a:rPr lang="en-US" altLang="id-ID" sz="1800" dirty="0" err="1" smtClean="0"/>
              <a:t>jalur</a:t>
            </a:r>
            <a:r>
              <a:rPr lang="en-US" altLang="id-ID" sz="1800" dirty="0" smtClean="0"/>
              <a:t> </a:t>
            </a:r>
            <a:r>
              <a:rPr lang="en-US" altLang="id-ID" sz="1800" dirty="0" err="1" smtClean="0"/>
              <a:t>terbentuk</a:t>
            </a:r>
            <a:r>
              <a:rPr lang="en-US" altLang="id-ID" sz="1800" dirty="0" smtClean="0"/>
              <a:t>, RTP </a:t>
            </a:r>
            <a:r>
              <a:rPr lang="en-US" altLang="id-ID" sz="1800" dirty="0" err="1" smtClean="0"/>
              <a:t>melakukan</a:t>
            </a:r>
            <a:r>
              <a:rPr lang="en-US" altLang="id-ID" sz="1800" dirty="0" smtClean="0"/>
              <a:t> transfer </a:t>
            </a:r>
            <a:r>
              <a:rPr lang="en-US" altLang="id-ID" sz="1800" dirty="0" err="1" smtClean="0"/>
              <a:t>sinyal</a:t>
            </a:r>
            <a:r>
              <a:rPr lang="en-US" altLang="id-ID" sz="1800" dirty="0" smtClean="0"/>
              <a:t> </a:t>
            </a:r>
            <a:r>
              <a:rPr lang="en-US" altLang="id-ID" sz="1800" dirty="0" err="1" smtClean="0"/>
              <a:t>suara</a:t>
            </a:r>
            <a:r>
              <a:rPr lang="en-US" altLang="id-ID" sz="1800" dirty="0" smtClean="0"/>
              <a:t> yang </a:t>
            </a:r>
            <a:r>
              <a:rPr lang="en-US" altLang="id-ID" sz="1800" dirty="0" err="1" smtClean="0"/>
              <a:t>telah</a:t>
            </a:r>
            <a:r>
              <a:rPr lang="en-US" altLang="id-ID" sz="1800" dirty="0" smtClean="0"/>
              <a:t> </a:t>
            </a:r>
            <a:r>
              <a:rPr lang="en-US" altLang="id-ID" sz="1800" dirty="0" err="1" smtClean="0"/>
              <a:t>dipaketisasi</a:t>
            </a:r>
            <a:r>
              <a:rPr lang="en-US" altLang="id-ID" sz="1800" dirty="0" smtClean="0"/>
              <a:t> </a:t>
            </a:r>
            <a:r>
              <a:rPr lang="en-US" altLang="id-ID" sz="1800" dirty="0" err="1" smtClean="0"/>
              <a:t>melui</a:t>
            </a:r>
            <a:r>
              <a:rPr lang="en-US" altLang="id-ID" sz="1800" dirty="0" smtClean="0"/>
              <a:t> </a:t>
            </a:r>
            <a:r>
              <a:rPr lang="en-US" altLang="id-ID" sz="1800" dirty="0" err="1" smtClean="0"/>
              <a:t>jalur</a:t>
            </a:r>
            <a:r>
              <a:rPr lang="en-US" altLang="id-ID" sz="1800" dirty="0" smtClean="0"/>
              <a:t> UDP </a:t>
            </a:r>
          </a:p>
          <a:p>
            <a:pPr eaLnBrk="1" hangingPunct="1"/>
            <a:r>
              <a:rPr lang="en-US" altLang="id-ID" sz="1800" b="1" dirty="0" smtClean="0"/>
              <a:t>CODEC (Coder Decoder)</a:t>
            </a:r>
            <a:endParaRPr lang="id-ID" altLang="id-ID" sz="1800" b="1" dirty="0" smtClean="0"/>
          </a:p>
          <a:p>
            <a:pPr lvl="1" eaLnBrk="1" hangingPunct="1"/>
            <a:r>
              <a:rPr lang="sv-SE" altLang="id-ID" sz="1800" dirty="0" smtClean="0"/>
              <a:t>Digunakan untuk mengubah informasi sinyal suara analog menjadi sinyal digital yang dapat ditransmisikan melalui jaringan IP dengan bandwidth tertentu dan mendapatkan informasinya kembali. </a:t>
            </a:r>
            <a:endParaRPr lang="id-ID" altLang="id-ID" sz="1800" dirty="0" smtClean="0"/>
          </a:p>
          <a:p>
            <a:pPr lvl="1" eaLnBrk="1" hangingPunct="1"/>
            <a:r>
              <a:rPr lang="sv-SE" altLang="id-ID" sz="1800" dirty="0" smtClean="0"/>
              <a:t>Masing masing codec punyai spesifikasi bandwidth yang dibutuhkan yang berbeda. Misalkan G711 </a:t>
            </a:r>
            <a:r>
              <a:rPr lang="sv-SE" altLang="id-ID" sz="1800" dirty="0" smtClean="0">
                <a:sym typeface="Wingdings" panose="05000000000000000000" pitchFamily="2" charset="2"/>
              </a:rPr>
              <a:t></a:t>
            </a:r>
            <a:r>
              <a:rPr lang="sv-SE" altLang="id-ID" sz="1800" dirty="0" smtClean="0"/>
              <a:t> 64 Kbps.</a:t>
            </a:r>
            <a:endParaRPr lang="en-US" altLang="id-ID" sz="1800" dirty="0" smtClean="0"/>
          </a:p>
          <a:p>
            <a:pPr eaLnBrk="1" hangingPunct="1"/>
            <a:endParaRPr lang="en-US" altLang="id-ID" sz="1800" dirty="0" smtClean="0"/>
          </a:p>
          <a:p>
            <a:pPr eaLnBrk="1" hangingPunct="1"/>
            <a:endParaRPr lang="en-US" altLang="id-ID" sz="1800" dirty="0" smtClean="0"/>
          </a:p>
        </p:txBody>
      </p:sp>
    </p:spTree>
    <p:extLst>
      <p:ext uri="{BB962C8B-B14F-4D97-AF65-F5344CB8AC3E}">
        <p14:creationId xmlns:p14="http://schemas.microsoft.com/office/powerpoint/2010/main" val="2868419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marL="838200" indent="-838200" eaLnBrk="1" fontAlgn="auto" hangingPunct="1">
              <a:spcAft>
                <a:spcPts val="0"/>
              </a:spcAft>
              <a:defRPr/>
            </a:pPr>
            <a:r>
              <a:rPr lang="it-IT" altLang="id-ID" sz="4000" b="1" smtClean="0">
                <a:solidFill>
                  <a:schemeClr val="tx1">
                    <a:lumMod val="95000"/>
                    <a:lumOff val="5000"/>
                  </a:schemeClr>
                </a:solidFill>
              </a:rPr>
              <a:t>Paket VoIP (1)</a:t>
            </a:r>
            <a:r>
              <a:rPr lang="en-US" altLang="id-ID" sz="4000" b="1" i="1" smtClean="0">
                <a:solidFill>
                  <a:schemeClr val="tx1">
                    <a:lumMod val="95000"/>
                    <a:lumOff val="5000"/>
                  </a:schemeClr>
                </a:solidFill>
              </a:rPr>
              <a:t/>
            </a:r>
            <a:br>
              <a:rPr lang="en-US" altLang="id-ID" sz="4000" b="1" i="1" smtClean="0">
                <a:solidFill>
                  <a:schemeClr val="tx1">
                    <a:lumMod val="95000"/>
                    <a:lumOff val="5000"/>
                  </a:schemeClr>
                </a:solidFill>
              </a:rPr>
            </a:br>
            <a:endParaRPr lang="en-US" altLang="id-ID" sz="4000" b="1" i="1" smtClean="0">
              <a:solidFill>
                <a:schemeClr val="tx1">
                  <a:lumMod val="95000"/>
                  <a:lumOff val="5000"/>
                </a:schemeClr>
              </a:solidFill>
            </a:endParaRPr>
          </a:p>
        </p:txBody>
      </p:sp>
      <p:sp>
        <p:nvSpPr>
          <p:cNvPr id="21507" name="Rectangle 3"/>
          <p:cNvSpPr>
            <a:spLocks noGrp="1" noChangeArrowheads="1"/>
          </p:cNvSpPr>
          <p:nvPr>
            <p:ph idx="1"/>
          </p:nvPr>
        </p:nvSpPr>
        <p:spPr>
          <a:xfrm>
            <a:off x="1936750" y="1518444"/>
            <a:ext cx="8229600" cy="3962400"/>
          </a:xfrm>
        </p:spPr>
        <p:txBody>
          <a:bodyPr/>
          <a:lstStyle/>
          <a:p>
            <a:pPr eaLnBrk="1" hangingPunct="1"/>
            <a:r>
              <a:rPr lang="it-IT" altLang="id-ID" sz="1800" dirty="0" smtClean="0"/>
              <a:t>Tiap paket VoIP terdiri atas dua bagian, yakni </a:t>
            </a:r>
            <a:r>
              <a:rPr lang="it-IT" altLang="id-ID" sz="1800" i="1" dirty="0" smtClean="0"/>
              <a:t>header </a:t>
            </a:r>
            <a:r>
              <a:rPr lang="it-IT" altLang="id-ID" sz="1800" dirty="0" smtClean="0"/>
              <a:t>dan </a:t>
            </a:r>
            <a:r>
              <a:rPr lang="it-IT" altLang="id-ID" sz="1800" i="1" dirty="0" smtClean="0"/>
              <a:t>payload </a:t>
            </a:r>
            <a:r>
              <a:rPr lang="it-IT" altLang="id-ID" sz="1800" dirty="0" smtClean="0"/>
              <a:t>(beban). </a:t>
            </a:r>
          </a:p>
          <a:p>
            <a:pPr eaLnBrk="1" hangingPunct="1"/>
            <a:r>
              <a:rPr lang="it-IT" altLang="id-ID" sz="1800" dirty="0" smtClean="0"/>
              <a:t>Header terdiri atas :</a:t>
            </a:r>
          </a:p>
          <a:p>
            <a:pPr lvl="1" eaLnBrk="1" hangingPunct="1"/>
            <a:r>
              <a:rPr lang="it-IT" altLang="id-ID" sz="1800" dirty="0" smtClean="0"/>
              <a:t>IP </a:t>
            </a:r>
            <a:r>
              <a:rPr lang="it-IT" altLang="id-ID" sz="1800" i="1" dirty="0" smtClean="0"/>
              <a:t>header</a:t>
            </a:r>
            <a:r>
              <a:rPr lang="it-IT" altLang="id-ID" sz="1800" dirty="0" smtClean="0"/>
              <a:t>, </a:t>
            </a:r>
          </a:p>
          <a:p>
            <a:pPr lvl="1" eaLnBrk="1" hangingPunct="1"/>
            <a:r>
              <a:rPr lang="it-IT" altLang="id-ID" sz="1800" i="1" dirty="0" smtClean="0"/>
              <a:t>Real-time Transport Protocol (RTP) header, </a:t>
            </a:r>
          </a:p>
          <a:p>
            <a:pPr lvl="1" eaLnBrk="1" hangingPunct="1"/>
            <a:r>
              <a:rPr lang="it-IT" altLang="id-ID" sz="1800" i="1" dirty="0" smtClean="0"/>
              <a:t>User Datagram Protocol (UDP) header, </a:t>
            </a:r>
          </a:p>
          <a:p>
            <a:pPr lvl="1" eaLnBrk="1" hangingPunct="1"/>
            <a:r>
              <a:rPr lang="it-IT" altLang="id-ID" sz="1800" i="1" dirty="0" smtClean="0"/>
              <a:t>Ethernet header</a:t>
            </a:r>
            <a:r>
              <a:rPr lang="en-US" altLang="id-ID" sz="1800" dirty="0" smtClean="0"/>
              <a:t> </a:t>
            </a:r>
          </a:p>
        </p:txBody>
      </p:sp>
      <p:sp>
        <p:nvSpPr>
          <p:cNvPr id="21508" name="Rectangle 5"/>
          <p:cNvSpPr>
            <a:spLocks noChangeArrowheads="1"/>
          </p:cNvSpPr>
          <p:nvPr/>
        </p:nvSpPr>
        <p:spPr bwMode="auto">
          <a:xfrm>
            <a:off x="1524000" y="28209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21509" name="Object 4"/>
          <p:cNvGraphicFramePr>
            <a:graphicFrameLocks noChangeAspect="1"/>
          </p:cNvGraphicFramePr>
          <p:nvPr/>
        </p:nvGraphicFramePr>
        <p:xfrm>
          <a:off x="1708150" y="3810000"/>
          <a:ext cx="8686800" cy="1844675"/>
        </p:xfrm>
        <a:graphic>
          <a:graphicData uri="http://schemas.openxmlformats.org/presentationml/2006/ole">
            <mc:AlternateContent xmlns:mc="http://schemas.openxmlformats.org/markup-compatibility/2006">
              <mc:Choice xmlns:v="urn:schemas-microsoft-com:vml" Requires="v">
                <p:oleObj spid="_x0000_s3078" r:id="rId3" imgW="7234733" imgH="1617878" progId="Visio.Drawing.11">
                  <p:embed/>
                </p:oleObj>
              </mc:Choice>
              <mc:Fallback>
                <p:oleObj r:id="rId3" imgW="7234733" imgH="1617878" progId="Visio.Drawing.11">
                  <p:embed/>
                  <p:pic>
                    <p:nvPicPr>
                      <p:cNvPr id="2150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3810000"/>
                        <a:ext cx="86868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0503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92680" y="464583"/>
            <a:ext cx="10515600" cy="458032"/>
          </a:xfrm>
        </p:spPr>
        <p:txBody>
          <a:bodyPr>
            <a:normAutofit fontScale="90000"/>
          </a:bodyPr>
          <a:lstStyle/>
          <a:p>
            <a:pPr marL="838200" indent="-838200" eaLnBrk="1" fontAlgn="auto" hangingPunct="1">
              <a:spcAft>
                <a:spcPts val="0"/>
              </a:spcAft>
              <a:defRPr/>
            </a:pPr>
            <a:r>
              <a:rPr lang="it-IT" altLang="id-ID" sz="4000" b="1" dirty="0" smtClean="0">
                <a:solidFill>
                  <a:schemeClr val="tx1">
                    <a:lumMod val="95000"/>
                    <a:lumOff val="5000"/>
                  </a:schemeClr>
                </a:solidFill>
              </a:rPr>
              <a:t>Paket VoIP (2)</a:t>
            </a:r>
            <a:r>
              <a:rPr lang="en-US" altLang="id-ID" sz="4000" b="1" i="1" dirty="0" smtClean="0">
                <a:solidFill>
                  <a:schemeClr val="tx1">
                    <a:lumMod val="95000"/>
                    <a:lumOff val="5000"/>
                  </a:schemeClr>
                </a:solidFill>
              </a:rPr>
              <a:t/>
            </a:r>
            <a:br>
              <a:rPr lang="en-US" altLang="id-ID" sz="4000" b="1" i="1" dirty="0" smtClean="0">
                <a:solidFill>
                  <a:schemeClr val="tx1">
                    <a:lumMod val="95000"/>
                    <a:lumOff val="5000"/>
                  </a:schemeClr>
                </a:solidFill>
              </a:rPr>
            </a:br>
            <a:endParaRPr lang="en-US" altLang="id-ID" sz="4000" b="1" i="1" dirty="0" smtClean="0">
              <a:solidFill>
                <a:schemeClr val="tx1">
                  <a:lumMod val="95000"/>
                  <a:lumOff val="5000"/>
                </a:schemeClr>
              </a:solidFill>
            </a:endParaRPr>
          </a:p>
        </p:txBody>
      </p:sp>
      <p:sp>
        <p:nvSpPr>
          <p:cNvPr id="26627" name="Rectangle 3"/>
          <p:cNvSpPr>
            <a:spLocks noGrp="1" noChangeArrowheads="1"/>
          </p:cNvSpPr>
          <p:nvPr>
            <p:ph idx="1"/>
          </p:nvPr>
        </p:nvSpPr>
        <p:spPr>
          <a:xfrm>
            <a:off x="464366" y="1374135"/>
            <a:ext cx="11049000" cy="4278313"/>
          </a:xfrm>
        </p:spPr>
        <p:txBody>
          <a:bodyPr>
            <a:normAutofit fontScale="92500" lnSpcReduction="10000"/>
          </a:bodyPr>
          <a:lstStyle/>
          <a:p>
            <a:pPr marL="0" indent="0" eaLnBrk="1" hangingPunct="1">
              <a:buFont typeface="Tw Cen MT" panose="020B0602020104020603" pitchFamily="34" charset="0"/>
              <a:buNone/>
              <a:defRPr/>
            </a:pPr>
            <a:r>
              <a:rPr lang="it-IT" altLang="id-ID" sz="1800" b="1" dirty="0" smtClean="0"/>
              <a:t>IP</a:t>
            </a:r>
            <a:r>
              <a:rPr lang="it-IT" altLang="id-ID" sz="1800" b="1" i="1" dirty="0" smtClean="0"/>
              <a:t> header</a:t>
            </a:r>
            <a:endParaRPr lang="id-ID" altLang="id-ID" sz="1800" b="1" i="1" dirty="0" smtClean="0"/>
          </a:p>
          <a:p>
            <a:pPr eaLnBrk="1" hangingPunct="1">
              <a:buFont typeface="Arial" panose="020B0604020202020204" pitchFamily="34" charset="0"/>
              <a:buChar char="•"/>
              <a:defRPr/>
            </a:pPr>
            <a:r>
              <a:rPr lang="it-IT" altLang="id-ID" sz="1800" dirty="0" smtClean="0"/>
              <a:t>bertugas menyimpan informasi </a:t>
            </a:r>
            <a:r>
              <a:rPr lang="it-IT" altLang="id-ID" sz="1800" i="1" dirty="0" smtClean="0"/>
              <a:t>routing</a:t>
            </a:r>
            <a:r>
              <a:rPr lang="it-IT" altLang="id-ID" sz="1800" dirty="0" smtClean="0"/>
              <a:t> untuk mengirimkan paket-paket ke tujuan. </a:t>
            </a:r>
            <a:endParaRPr lang="id-ID" altLang="id-ID" sz="1800" dirty="0" smtClean="0"/>
          </a:p>
          <a:p>
            <a:pPr eaLnBrk="1" hangingPunct="1">
              <a:buFont typeface="Arial" panose="020B0604020202020204" pitchFamily="34" charset="0"/>
              <a:buChar char="•"/>
              <a:defRPr/>
            </a:pPr>
            <a:r>
              <a:rPr lang="it-IT" altLang="id-ID" sz="1800" dirty="0" smtClean="0"/>
              <a:t>Pada setiap </a:t>
            </a:r>
            <a:r>
              <a:rPr lang="it-IT" altLang="id-ID" sz="1800" i="1" dirty="0" smtClean="0"/>
              <a:t>header</a:t>
            </a:r>
            <a:r>
              <a:rPr lang="it-IT" altLang="id-ID" sz="1800" dirty="0" smtClean="0"/>
              <a:t> IP disertakan tipe layanan atau </a:t>
            </a:r>
            <a:r>
              <a:rPr lang="it-IT" altLang="id-ID" sz="1800" i="1" dirty="0" smtClean="0"/>
              <a:t> Type of Service </a:t>
            </a:r>
            <a:r>
              <a:rPr lang="it-IT" altLang="id-ID" sz="1800" dirty="0" smtClean="0"/>
              <a:t>(ToS) yang memungkinkan paket tertentu seperti paket suara diperlakukan berbeda dengan paket yang </a:t>
            </a:r>
            <a:r>
              <a:rPr lang="it-IT" altLang="id-ID" sz="1800" i="1" dirty="0" smtClean="0"/>
              <a:t>non real-time</a:t>
            </a:r>
            <a:r>
              <a:rPr lang="id-ID" altLang="id-ID" sz="1800" i="1" dirty="0" smtClean="0"/>
              <a:t>d</a:t>
            </a:r>
          </a:p>
          <a:p>
            <a:pPr marL="0" indent="0" eaLnBrk="1" hangingPunct="1">
              <a:buFont typeface="Tw Cen MT" panose="020B0602020104020603" pitchFamily="34" charset="0"/>
              <a:buNone/>
              <a:defRPr/>
            </a:pPr>
            <a:endParaRPr lang="id-ID" altLang="id-ID" sz="1800" dirty="0" smtClean="0"/>
          </a:p>
          <a:p>
            <a:pPr marL="0" indent="0" eaLnBrk="1" hangingPunct="1">
              <a:buFont typeface="Tw Cen MT" panose="020B0602020104020603" pitchFamily="34" charset="0"/>
              <a:buNone/>
              <a:defRPr/>
            </a:pPr>
            <a:r>
              <a:rPr lang="id-ID" altLang="id-ID" sz="1800" b="1" dirty="0" smtClean="0"/>
              <a:t>UDP header</a:t>
            </a:r>
          </a:p>
          <a:p>
            <a:pPr eaLnBrk="1" hangingPunct="1">
              <a:buFont typeface="Arial" panose="020B0604020202020204" pitchFamily="34" charset="0"/>
              <a:buChar char="•"/>
              <a:defRPr/>
            </a:pPr>
            <a:r>
              <a:rPr lang="it-IT" altLang="id-ID" sz="1800" dirty="0" smtClean="0"/>
              <a:t>UDP </a:t>
            </a:r>
            <a:r>
              <a:rPr lang="it-IT" altLang="id-ID" sz="1800" i="1" dirty="0" smtClean="0"/>
              <a:t>header </a:t>
            </a:r>
            <a:r>
              <a:rPr lang="it-IT" altLang="id-ID" sz="1800" dirty="0" smtClean="0"/>
              <a:t>memiliki ciri tertentu yaitu tidak menjamin paket akan mencapai tujuan sehingga UDP cocok digunakan  pada aplikasi </a:t>
            </a:r>
            <a:r>
              <a:rPr lang="it-IT" altLang="id-ID" sz="1800" i="1" dirty="0" smtClean="0"/>
              <a:t>voice real time </a:t>
            </a:r>
            <a:r>
              <a:rPr lang="it-IT" altLang="id-ID" sz="1800" dirty="0" smtClean="0"/>
              <a:t>yang sangat peka terhadap </a:t>
            </a:r>
            <a:r>
              <a:rPr lang="it-IT" altLang="id-ID" sz="1800" i="1" dirty="0" smtClean="0"/>
              <a:t>delay </a:t>
            </a:r>
            <a:r>
              <a:rPr lang="it-IT" altLang="id-ID" sz="1800" dirty="0" smtClean="0"/>
              <a:t>dan </a:t>
            </a:r>
            <a:r>
              <a:rPr lang="it-IT" altLang="id-ID" sz="1800" i="1" dirty="0" smtClean="0"/>
              <a:t>latency</a:t>
            </a:r>
            <a:endParaRPr lang="id-ID" altLang="id-ID" sz="1800" i="1" dirty="0"/>
          </a:p>
          <a:p>
            <a:pPr marL="0" indent="0" eaLnBrk="1" hangingPunct="1">
              <a:buFont typeface="Tw Cen MT" panose="020B0602020104020603" pitchFamily="34" charset="0"/>
              <a:buNone/>
              <a:defRPr/>
            </a:pPr>
            <a:endParaRPr lang="id-ID" altLang="id-ID" sz="1800" i="1" dirty="0" smtClean="0"/>
          </a:p>
          <a:p>
            <a:pPr marL="0" indent="0" eaLnBrk="1" hangingPunct="1">
              <a:buFont typeface="Tw Cen MT" panose="020B0602020104020603" pitchFamily="34" charset="0"/>
              <a:buNone/>
              <a:defRPr/>
            </a:pPr>
            <a:r>
              <a:rPr lang="id-ID" altLang="id-ID" sz="1800" b="1" i="1" dirty="0" smtClean="0"/>
              <a:t>RTP header</a:t>
            </a:r>
          </a:p>
          <a:p>
            <a:pPr eaLnBrk="1" hangingPunct="1">
              <a:buFont typeface="Arial" panose="020B0604020202020204" pitchFamily="34" charset="0"/>
              <a:buChar char="•"/>
              <a:defRPr/>
            </a:pPr>
            <a:r>
              <a:rPr lang="it-IT" altLang="id-ID" sz="1800" dirty="0" smtClean="0"/>
              <a:t>RTP </a:t>
            </a:r>
            <a:r>
              <a:rPr lang="it-IT" altLang="id-ID" sz="1800" i="1" dirty="0" smtClean="0"/>
              <a:t>header </a:t>
            </a:r>
            <a:r>
              <a:rPr lang="it-IT" altLang="id-ID" sz="1800" dirty="0" smtClean="0"/>
              <a:t>adalah header yang dapat dimanfaatkan untuk melakukan </a:t>
            </a:r>
            <a:r>
              <a:rPr lang="it-IT" altLang="id-ID" sz="1800" i="1" dirty="0" smtClean="0"/>
              <a:t>framing</a:t>
            </a:r>
            <a:r>
              <a:rPr lang="it-IT" altLang="id-ID" sz="1800" dirty="0" smtClean="0"/>
              <a:t> dan segmentasi data </a:t>
            </a:r>
            <a:r>
              <a:rPr lang="it-IT" altLang="id-ID" sz="1800" i="1" dirty="0" smtClean="0"/>
              <a:t>real time. </a:t>
            </a:r>
            <a:endParaRPr lang="id-ID" altLang="id-ID" sz="1800" i="1" dirty="0" smtClean="0"/>
          </a:p>
          <a:p>
            <a:pPr eaLnBrk="1" hangingPunct="1">
              <a:buFont typeface="Arial" panose="020B0604020202020204" pitchFamily="34" charset="0"/>
              <a:buChar char="•"/>
              <a:defRPr/>
            </a:pPr>
            <a:r>
              <a:rPr lang="it-IT" altLang="id-ID" sz="1800" dirty="0" smtClean="0"/>
              <a:t>RTP tidak mendukung realibilitas paket untuk sampai tujuan. </a:t>
            </a:r>
            <a:endParaRPr lang="id-ID" altLang="id-ID" sz="1800" dirty="0" smtClean="0"/>
          </a:p>
          <a:p>
            <a:pPr eaLnBrk="1" hangingPunct="1">
              <a:buFont typeface="Arial" panose="020B0604020202020204" pitchFamily="34" charset="0"/>
              <a:buChar char="•"/>
              <a:defRPr/>
            </a:pPr>
            <a:r>
              <a:rPr lang="it-IT" altLang="id-ID" sz="1800" dirty="0" smtClean="0"/>
              <a:t>RTP menggunakan protokol kendali yang disebut RTCP (</a:t>
            </a:r>
            <a:r>
              <a:rPr lang="it-IT" altLang="id-ID" sz="1800" i="1" dirty="0" smtClean="0"/>
              <a:t>Real Time Control Protocol</a:t>
            </a:r>
            <a:r>
              <a:rPr lang="it-IT" altLang="id-ID" sz="1800" dirty="0" smtClean="0"/>
              <a:t>) yang mengendalikan QoS dan sinkroniasi media stream yang berbeda</a:t>
            </a:r>
            <a:r>
              <a:rPr lang="en-US" altLang="id-ID" sz="1800" dirty="0" smtClean="0"/>
              <a:t> </a:t>
            </a:r>
          </a:p>
          <a:p>
            <a:pPr eaLnBrk="1" hangingPunct="1">
              <a:defRPr/>
            </a:pPr>
            <a:endParaRPr lang="en-US" altLang="id-ID" sz="1800" i="1" dirty="0" smtClean="0"/>
          </a:p>
        </p:txBody>
      </p:sp>
    </p:spTree>
    <p:extLst>
      <p:ext uri="{BB962C8B-B14F-4D97-AF65-F5344CB8AC3E}">
        <p14:creationId xmlns:p14="http://schemas.microsoft.com/office/powerpoint/2010/main" val="282432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26406" y="544869"/>
            <a:ext cx="10515600" cy="458032"/>
          </a:xfrm>
        </p:spPr>
        <p:txBody>
          <a:bodyPr>
            <a:normAutofit fontScale="90000"/>
          </a:bodyPr>
          <a:lstStyle/>
          <a:p>
            <a:pPr marL="838200" indent="-838200" eaLnBrk="1" fontAlgn="auto" hangingPunct="1">
              <a:spcAft>
                <a:spcPts val="0"/>
              </a:spcAft>
              <a:defRPr/>
            </a:pPr>
            <a:r>
              <a:rPr lang="it-IT" altLang="id-ID" sz="4000" b="1" dirty="0" smtClean="0">
                <a:solidFill>
                  <a:schemeClr val="tx1">
                    <a:lumMod val="95000"/>
                    <a:lumOff val="5000"/>
                  </a:schemeClr>
                </a:solidFill>
              </a:rPr>
              <a:t>Protocol VoIP </a:t>
            </a:r>
            <a:r>
              <a:rPr lang="en-US" altLang="id-ID" sz="4000" b="1" i="1" dirty="0" smtClean="0">
                <a:solidFill>
                  <a:schemeClr val="tx1">
                    <a:lumMod val="95000"/>
                    <a:lumOff val="5000"/>
                  </a:schemeClr>
                </a:solidFill>
              </a:rPr>
              <a:t/>
            </a:r>
            <a:br>
              <a:rPr lang="en-US" altLang="id-ID" sz="4000" b="1" i="1" dirty="0" smtClean="0">
                <a:solidFill>
                  <a:schemeClr val="tx1">
                    <a:lumMod val="95000"/>
                    <a:lumOff val="5000"/>
                  </a:schemeClr>
                </a:solidFill>
              </a:rPr>
            </a:br>
            <a:endParaRPr lang="en-US" altLang="id-ID" sz="4000" b="1" i="1" dirty="0" smtClean="0">
              <a:solidFill>
                <a:schemeClr val="tx1">
                  <a:lumMod val="95000"/>
                  <a:lumOff val="5000"/>
                </a:schemeClr>
              </a:solidFill>
            </a:endParaRPr>
          </a:p>
        </p:txBody>
      </p:sp>
      <p:sp>
        <p:nvSpPr>
          <p:cNvPr id="23555" name="Rectangle 3"/>
          <p:cNvSpPr>
            <a:spLocks noGrp="1" noChangeArrowheads="1"/>
          </p:cNvSpPr>
          <p:nvPr>
            <p:ph idx="1"/>
          </p:nvPr>
        </p:nvSpPr>
        <p:spPr>
          <a:xfrm>
            <a:off x="713786" y="1137736"/>
            <a:ext cx="11049000" cy="4278312"/>
          </a:xfrm>
        </p:spPr>
        <p:txBody>
          <a:bodyPr/>
          <a:lstStyle/>
          <a:p>
            <a:pPr eaLnBrk="1" hangingPunct="1">
              <a:buFont typeface="Wingdings" panose="05000000000000000000" pitchFamily="2" charset="2"/>
              <a:buNone/>
            </a:pPr>
            <a:r>
              <a:rPr lang="en-US" altLang="id-ID" dirty="0" err="1" smtClean="0"/>
              <a:t>Protokol</a:t>
            </a:r>
            <a:r>
              <a:rPr lang="en-US" altLang="id-ID" dirty="0" smtClean="0"/>
              <a:t> H.323</a:t>
            </a:r>
          </a:p>
          <a:p>
            <a:pPr eaLnBrk="1" hangingPunct="1"/>
            <a:r>
              <a:rPr lang="nb-NO" altLang="id-ID" dirty="0" smtClean="0"/>
              <a:t>H.323 merupakan protokol standar yang direkomendasikan oleh ITU-T yang mendefinisikan komunikasi multimedia </a:t>
            </a:r>
            <a:r>
              <a:rPr lang="nb-NO" altLang="id-ID" i="1" dirty="0" smtClean="0"/>
              <a:t>real-time</a:t>
            </a:r>
            <a:r>
              <a:rPr lang="nb-NO" altLang="id-ID" dirty="0" smtClean="0"/>
              <a:t> dan konferensi melalui jaringan </a:t>
            </a:r>
            <a:r>
              <a:rPr lang="nb-NO" altLang="id-ID" i="1" dirty="0" smtClean="0"/>
              <a:t>packet-based</a:t>
            </a:r>
            <a:r>
              <a:rPr lang="nb-NO" altLang="id-ID" dirty="0" smtClean="0"/>
              <a:t> yang tidak menyediakan </a:t>
            </a:r>
            <a:r>
              <a:rPr lang="nb-NO" altLang="id-ID" i="1" dirty="0" smtClean="0"/>
              <a:t>guaranteed </a:t>
            </a:r>
            <a:r>
              <a:rPr lang="nb-NO" altLang="id-ID" dirty="0" smtClean="0"/>
              <a:t>QoS seperti LAN dan Internet</a:t>
            </a:r>
            <a:r>
              <a:rPr lang="en-US" altLang="id-ID" dirty="0" smtClean="0"/>
              <a:t> </a:t>
            </a:r>
          </a:p>
        </p:txBody>
      </p:sp>
      <p:pic>
        <p:nvPicPr>
          <p:cNvPr id="23556" name="Picture 4" descr="h1"/>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1981200" y="3370218"/>
            <a:ext cx="8229600" cy="263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560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4579" name="Rectangle 3"/>
          <p:cNvSpPr>
            <a:spLocks noGrp="1" noChangeArrowheads="1"/>
          </p:cNvSpPr>
          <p:nvPr>
            <p:ph idx="1"/>
          </p:nvPr>
        </p:nvSpPr>
        <p:spPr/>
        <p:txBody>
          <a:bodyPr/>
          <a:lstStyle/>
          <a:p>
            <a:pPr eaLnBrk="1" hangingPunct="1"/>
            <a:r>
              <a:rPr lang="en-US" altLang="id-ID" sz="1800" smtClean="0"/>
              <a:t>H.323 merupakan protokol yang memayungi beberapa protokol lain yang terlibat dalam proses transmisi multimedia. </a:t>
            </a:r>
            <a:r>
              <a:rPr lang="sv-SE" altLang="id-ID" sz="1800" smtClean="0"/>
              <a:t>Komponen dari protokol H.323, yaitu :</a:t>
            </a:r>
            <a:endParaRPr lang="en-US" altLang="id-ID" sz="1800" smtClean="0"/>
          </a:p>
          <a:p>
            <a:pPr lvl="1" eaLnBrk="1" hangingPunct="1"/>
            <a:r>
              <a:rPr lang="en-US" altLang="id-ID" sz="1800" smtClean="0"/>
              <a:t>Terminal.</a:t>
            </a:r>
          </a:p>
          <a:p>
            <a:pPr lvl="1" eaLnBrk="1" hangingPunct="1"/>
            <a:r>
              <a:rPr lang="en-US" altLang="id-ID" sz="1800" smtClean="0"/>
              <a:t>Gateway.</a:t>
            </a:r>
          </a:p>
          <a:p>
            <a:pPr lvl="1" eaLnBrk="1" hangingPunct="1"/>
            <a:r>
              <a:rPr lang="en-US" altLang="id-ID" sz="1800" smtClean="0"/>
              <a:t>Gatekeeper.</a:t>
            </a:r>
          </a:p>
          <a:p>
            <a:pPr lvl="1" eaLnBrk="1" hangingPunct="1"/>
            <a:r>
              <a:rPr lang="en-US" altLang="id-ID" sz="1800" smtClean="0"/>
              <a:t>Multipoint Control Unit (MCU)</a:t>
            </a:r>
            <a:endParaRPr lang="sv-SE" altLang="id-ID" sz="1800" smtClean="0"/>
          </a:p>
          <a:p>
            <a:pPr eaLnBrk="1" hangingPunct="1"/>
            <a:r>
              <a:rPr lang="sv-SE" altLang="id-ID" sz="1800" smtClean="0"/>
              <a:t>Tujuan desain dan pengembangan H.323 adalah untuk memungkinkan interoperabilitas dengan tipe terminal multimedia lainnya</a:t>
            </a:r>
            <a:r>
              <a:rPr lang="en-US" altLang="id-ID" sz="1800" smtClean="0"/>
              <a:t> </a:t>
            </a:r>
          </a:p>
        </p:txBody>
      </p:sp>
    </p:spTree>
    <p:extLst>
      <p:ext uri="{BB962C8B-B14F-4D97-AF65-F5344CB8AC3E}">
        <p14:creationId xmlns:p14="http://schemas.microsoft.com/office/powerpoint/2010/main" val="1349932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5603" name="Rectangle 3"/>
          <p:cNvSpPr>
            <a:spLocks noGrp="1" noChangeArrowheads="1"/>
          </p:cNvSpPr>
          <p:nvPr>
            <p:ph idx="1"/>
          </p:nvPr>
        </p:nvSpPr>
        <p:spPr/>
        <p:txBody>
          <a:bodyPr/>
          <a:lstStyle/>
          <a:p>
            <a:pPr marL="609600" indent="-609600" eaLnBrk="1" hangingPunct="1">
              <a:buFont typeface="Arial" panose="020B0604020202020204" pitchFamily="34" charset="0"/>
              <a:buNone/>
            </a:pPr>
            <a:r>
              <a:rPr lang="sv-SE" altLang="id-ID" sz="1800" b="1" smtClean="0"/>
              <a:t>TERMINAL (ENDPOINTS)</a:t>
            </a:r>
            <a:endParaRPr lang="sv-SE" altLang="id-ID" sz="1800" smtClean="0"/>
          </a:p>
          <a:p>
            <a:pPr marL="609600" indent="-609600" eaLnBrk="1" hangingPunct="1"/>
            <a:r>
              <a:rPr lang="sv-SE" altLang="id-ID" sz="1800" smtClean="0"/>
              <a:t>Terminal adalah klien endpoint dalam suatu LAN yang menyediakan komunikasi dua arah dan real-time. </a:t>
            </a:r>
          </a:p>
          <a:p>
            <a:pPr marL="609600" indent="-609600" eaLnBrk="1" hangingPunct="1"/>
            <a:r>
              <a:rPr lang="sv-SE" altLang="id-ID" sz="1800" smtClean="0"/>
              <a:t>H.323 menspesifikasikan mode operasi yang dibutuhkan untuk audio, video, dan/atau terminal data untuk dapat bekerja sama-sama. </a:t>
            </a:r>
            <a:endParaRPr lang="en-US" altLang="id-ID" sz="1800" smtClean="0"/>
          </a:p>
        </p:txBody>
      </p:sp>
    </p:spTree>
    <p:extLst>
      <p:ext uri="{BB962C8B-B14F-4D97-AF65-F5344CB8AC3E}">
        <p14:creationId xmlns:p14="http://schemas.microsoft.com/office/powerpoint/2010/main" val="2320304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sv-SE" altLang="id-ID" smtClean="0">
                <a:solidFill>
                  <a:schemeClr val="tx1">
                    <a:lumMod val="95000"/>
                    <a:lumOff val="5000"/>
                  </a:schemeClr>
                </a:solidFill>
              </a:rPr>
              <a:t>Arsitektur Protokol H.323</a:t>
            </a:r>
            <a:r>
              <a:rPr lang="en-US" altLang="id-ID" smtClean="0">
                <a:solidFill>
                  <a:schemeClr val="tx1">
                    <a:lumMod val="95000"/>
                    <a:lumOff val="5000"/>
                  </a:schemeClr>
                </a:solidFill>
              </a:rPr>
              <a:t> </a:t>
            </a:r>
          </a:p>
        </p:txBody>
      </p:sp>
      <p:pic>
        <p:nvPicPr>
          <p:cNvPr id="2662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1600200"/>
            <a:ext cx="8153400" cy="4539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6104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7651" name="Rectangle 3"/>
          <p:cNvSpPr>
            <a:spLocks noGrp="1" noChangeArrowheads="1"/>
          </p:cNvSpPr>
          <p:nvPr>
            <p:ph idx="1"/>
          </p:nvPr>
        </p:nvSpPr>
        <p:spPr/>
        <p:txBody>
          <a:bodyPr/>
          <a:lstStyle/>
          <a:p>
            <a:pPr eaLnBrk="1" hangingPunct="1">
              <a:buFont typeface="Wingdings" panose="05000000000000000000" pitchFamily="2" charset="2"/>
              <a:buNone/>
            </a:pPr>
            <a:r>
              <a:rPr lang="it-IT" altLang="id-ID" sz="1800" smtClean="0"/>
              <a:t>G.7xx codecs (Audio Codec)</a:t>
            </a:r>
          </a:p>
          <a:p>
            <a:pPr eaLnBrk="1" hangingPunct="1"/>
            <a:r>
              <a:rPr lang="it-IT" altLang="id-ID" sz="1800" smtClean="0"/>
              <a:t>Rekomendasi - rekomendasi ini mendefinisikan mengenai </a:t>
            </a:r>
            <a:r>
              <a:rPr lang="it-IT" altLang="id-ID" sz="1800" i="1" smtClean="0"/>
              <a:t>coding</a:t>
            </a:r>
            <a:r>
              <a:rPr lang="it-IT" altLang="id-ID" sz="1800" smtClean="0"/>
              <a:t> dan </a:t>
            </a:r>
            <a:r>
              <a:rPr lang="it-IT" altLang="id-ID" sz="1800" i="1" smtClean="0"/>
              <a:t>decoding</a:t>
            </a:r>
            <a:r>
              <a:rPr lang="it-IT" altLang="id-ID" sz="1800" smtClean="0"/>
              <a:t> sinyal suara analog ke format digital beserta dengan format kompresinya. </a:t>
            </a:r>
            <a:r>
              <a:rPr lang="en-US" altLang="id-ID" sz="1800" smtClean="0"/>
              <a:t>Contohnya : G.711, G.729, G.722 , dan lain-lain.</a:t>
            </a:r>
            <a:endParaRPr lang="de-DE" altLang="id-ID" sz="1800" smtClean="0"/>
          </a:p>
          <a:p>
            <a:pPr eaLnBrk="1" hangingPunct="1">
              <a:buFont typeface="Wingdings" panose="05000000000000000000" pitchFamily="2" charset="2"/>
              <a:buNone/>
            </a:pPr>
            <a:r>
              <a:rPr lang="de-DE" altLang="id-ID" sz="1800" smtClean="0"/>
              <a:t>H.26x codecs (Video Codec)</a:t>
            </a:r>
            <a:endParaRPr lang="nb-NO" altLang="id-ID" sz="1800" smtClean="0"/>
          </a:p>
          <a:p>
            <a:pPr eaLnBrk="1" hangingPunct="1"/>
            <a:r>
              <a:rPr lang="nb-NO" altLang="id-ID" sz="1800" smtClean="0"/>
              <a:t>Rekomendasi mengenai proses digitalisasi sinyal video analog. </a:t>
            </a:r>
            <a:r>
              <a:rPr lang="en-US" altLang="id-ID" sz="1800" smtClean="0"/>
              <a:t>Contohnya : H.261 dan H.263</a:t>
            </a:r>
          </a:p>
        </p:txBody>
      </p:sp>
    </p:spTree>
    <p:extLst>
      <p:ext uri="{BB962C8B-B14F-4D97-AF65-F5344CB8AC3E}">
        <p14:creationId xmlns:p14="http://schemas.microsoft.com/office/powerpoint/2010/main" val="2134822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8675" name="Rectangle 3"/>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id-ID" sz="2400" smtClean="0"/>
              <a:t>H.225.0</a:t>
            </a:r>
          </a:p>
          <a:p>
            <a:pPr eaLnBrk="1" hangingPunct="1">
              <a:lnSpc>
                <a:spcPct val="80000"/>
              </a:lnSpc>
            </a:pPr>
            <a:r>
              <a:rPr lang="en-US" altLang="id-ID" sz="2400" smtClean="0"/>
              <a:t>Jika </a:t>
            </a:r>
            <a:r>
              <a:rPr lang="en-US" altLang="id-ID" sz="2400" i="1" smtClean="0"/>
              <a:t>gatekeeper</a:t>
            </a:r>
            <a:r>
              <a:rPr lang="en-US" altLang="id-ID" sz="2400" smtClean="0"/>
              <a:t> terdapat dalam suatu </a:t>
            </a:r>
            <a:r>
              <a:rPr lang="en-US" altLang="id-ID" sz="2400" i="1" smtClean="0"/>
              <a:t>network</a:t>
            </a:r>
            <a:r>
              <a:rPr lang="en-US" altLang="id-ID" sz="2400" smtClean="0"/>
              <a:t> maka H.225.0 mengatur proses registrasi terminal ke </a:t>
            </a:r>
            <a:r>
              <a:rPr lang="en-US" altLang="id-ID" sz="2400" i="1" smtClean="0"/>
              <a:t>gatekeeper</a:t>
            </a:r>
            <a:r>
              <a:rPr lang="en-US" altLang="id-ID" sz="2400" smtClean="0"/>
              <a:t> tersebut dan  mengatur pula proses admisi di jaringan tersebut. </a:t>
            </a:r>
          </a:p>
          <a:p>
            <a:pPr eaLnBrk="1" hangingPunct="1">
              <a:lnSpc>
                <a:spcPct val="80000"/>
              </a:lnSpc>
            </a:pPr>
            <a:r>
              <a:rPr lang="en-US" altLang="id-ID" sz="2400" smtClean="0"/>
              <a:t>Jika </a:t>
            </a:r>
            <a:r>
              <a:rPr lang="en-US" altLang="id-ID" sz="2400" i="1" smtClean="0"/>
              <a:t>gatekeeper</a:t>
            </a:r>
            <a:r>
              <a:rPr lang="en-US" altLang="id-ID" sz="2400" smtClean="0"/>
              <a:t> tidak ada maka H.225 digunakan untuk proses </a:t>
            </a:r>
            <a:r>
              <a:rPr lang="en-US" altLang="id-ID" sz="2400" i="1" smtClean="0"/>
              <a:t>setup</a:t>
            </a:r>
            <a:r>
              <a:rPr lang="en-US" altLang="id-ID" sz="2400" smtClean="0"/>
              <a:t> dan </a:t>
            </a:r>
            <a:r>
              <a:rPr lang="en-US" altLang="id-ID" sz="2400" i="1" smtClean="0"/>
              <a:t>cleardown</a:t>
            </a:r>
            <a:r>
              <a:rPr lang="en-US" altLang="id-ID" sz="2400" smtClean="0"/>
              <a:t> panggilan, bekerja sama dengan protokol Q.931.</a:t>
            </a:r>
          </a:p>
          <a:p>
            <a:pPr eaLnBrk="1" hangingPunct="1">
              <a:lnSpc>
                <a:spcPct val="80000"/>
              </a:lnSpc>
              <a:buFont typeface="Wingdings" panose="05000000000000000000" pitchFamily="2" charset="2"/>
              <a:buNone/>
            </a:pPr>
            <a:r>
              <a:rPr lang="en-US" altLang="id-ID" sz="2400" smtClean="0"/>
              <a:t>H.245</a:t>
            </a:r>
          </a:p>
          <a:p>
            <a:pPr eaLnBrk="1" hangingPunct="1">
              <a:lnSpc>
                <a:spcPct val="80000"/>
              </a:lnSpc>
            </a:pPr>
            <a:r>
              <a:rPr lang="en-US" altLang="id-ID" sz="2400" smtClean="0"/>
              <a:t>Protokol ini berfungsi untuk membangun kanal logikal (</a:t>
            </a:r>
            <a:r>
              <a:rPr lang="en-US" altLang="id-ID" sz="2400" i="1" smtClean="0"/>
              <a:t>logical channel</a:t>
            </a:r>
            <a:r>
              <a:rPr lang="en-US" altLang="id-ID" sz="2400" smtClean="0"/>
              <a:t>) yang akan menjadi kanal transmisi media. </a:t>
            </a:r>
            <a:r>
              <a:rPr lang="nb-NO" altLang="id-ID" sz="2400" smtClean="0"/>
              <a:t>Setelah proses </a:t>
            </a:r>
            <a:r>
              <a:rPr lang="nb-NO" altLang="id-ID" sz="2400" i="1" smtClean="0"/>
              <a:t>setup</a:t>
            </a:r>
            <a:r>
              <a:rPr lang="nb-NO" altLang="id-ID" sz="2400" smtClean="0"/>
              <a:t> hubungan antara dua </a:t>
            </a:r>
            <a:r>
              <a:rPr lang="nb-NO" altLang="id-ID" sz="2400" i="1" smtClean="0"/>
              <a:t>endpoint</a:t>
            </a:r>
            <a:r>
              <a:rPr lang="nb-NO" altLang="id-ID" sz="2400" smtClean="0"/>
              <a:t> berhasil dilakukan menggunakan H.225.0 dan Q.931.</a:t>
            </a:r>
            <a:endParaRPr lang="en-US" altLang="id-ID" sz="2400" smtClean="0"/>
          </a:p>
        </p:txBody>
      </p:sp>
    </p:spTree>
    <p:extLst>
      <p:ext uri="{BB962C8B-B14F-4D97-AF65-F5344CB8AC3E}">
        <p14:creationId xmlns:p14="http://schemas.microsoft.com/office/powerpoint/2010/main" val="3030904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29699" name="Rectangle 3"/>
          <p:cNvSpPr>
            <a:spLocks noGrp="1" noChangeArrowheads="1"/>
          </p:cNvSpPr>
          <p:nvPr>
            <p:ph idx="1"/>
          </p:nvPr>
        </p:nvSpPr>
        <p:spPr/>
        <p:txBody>
          <a:bodyPr/>
          <a:lstStyle/>
          <a:p>
            <a:pPr eaLnBrk="1" hangingPunct="1">
              <a:buFont typeface="Wingdings" panose="05000000000000000000" pitchFamily="2" charset="2"/>
              <a:buNone/>
            </a:pPr>
            <a:r>
              <a:rPr lang="en-US" altLang="id-ID" sz="2400" smtClean="0"/>
              <a:t>Q.931</a:t>
            </a:r>
          </a:p>
          <a:p>
            <a:pPr eaLnBrk="1" hangingPunct="1"/>
            <a:r>
              <a:rPr lang="en-US" altLang="id-ID" sz="2400" smtClean="0"/>
              <a:t>Q.931 digunakan bersama H.225.0 untuk membangun hubungan H.323. </a:t>
            </a:r>
          </a:p>
          <a:p>
            <a:pPr eaLnBrk="1" hangingPunct="1"/>
            <a:r>
              <a:rPr lang="en-US" altLang="id-ID" sz="2400" smtClean="0"/>
              <a:t>H.225.0 di sisipkan dalam pesan UUIE (</a:t>
            </a:r>
            <a:r>
              <a:rPr lang="en-US" altLang="id-ID" sz="2400" i="1" smtClean="0"/>
              <a:t>User to User Information Element</a:t>
            </a:r>
            <a:r>
              <a:rPr lang="en-US" altLang="id-ID" sz="2400" smtClean="0"/>
              <a:t>) dari Q.931 untuk menyediakan informasi tambahan yang tidak tersedia dalam format Q.931 misalnya informasi mengenai IP</a:t>
            </a:r>
            <a:r>
              <a:rPr lang="en-US" altLang="id-ID" sz="2400" i="1" smtClean="0"/>
              <a:t> address</a:t>
            </a:r>
            <a:r>
              <a:rPr lang="en-US" altLang="id-ID" sz="2400" smtClean="0"/>
              <a:t>.</a:t>
            </a:r>
          </a:p>
          <a:p>
            <a:pPr eaLnBrk="1" hangingPunct="1">
              <a:buFont typeface="Wingdings" panose="05000000000000000000" pitchFamily="2" charset="2"/>
              <a:buNone/>
            </a:pPr>
            <a:r>
              <a:rPr lang="en-US" altLang="id-ID" sz="2400" smtClean="0"/>
              <a:t>RTP (Real Time Transport Protocol)</a:t>
            </a:r>
          </a:p>
          <a:p>
            <a:pPr eaLnBrk="1" hangingPunct="1"/>
            <a:r>
              <a:rPr lang="en-US" altLang="id-ID" sz="2400" smtClean="0"/>
              <a:t>RTP merupakan protokol yang digunakan untuk mendapatkan transmisi multimedia (suara dan video) secara </a:t>
            </a:r>
            <a:r>
              <a:rPr lang="en-US" altLang="id-ID" sz="2400" i="1" smtClean="0"/>
              <a:t>real time</a:t>
            </a:r>
            <a:r>
              <a:rPr lang="en-US" altLang="id-ID" sz="2400" smtClean="0"/>
              <a:t>. Pada saat ditransmisikan melalui jaringan IP, RTP menempati layer bawah UDP. </a:t>
            </a:r>
          </a:p>
        </p:txBody>
      </p:sp>
    </p:spTree>
    <p:extLst>
      <p:ext uri="{BB962C8B-B14F-4D97-AF65-F5344CB8AC3E}">
        <p14:creationId xmlns:p14="http://schemas.microsoft.com/office/powerpoint/2010/main" val="154129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0" y="1828800"/>
            <a:ext cx="6705600" cy="2209800"/>
          </a:xfrm>
        </p:spPr>
        <p:txBody>
          <a:bodyPr/>
          <a:lstStyle/>
          <a:p>
            <a:pPr eaLnBrk="1" fontAlgn="auto" hangingPunct="1">
              <a:spcAft>
                <a:spcPts val="0"/>
              </a:spcAft>
              <a:defRPr/>
            </a:pPr>
            <a:r>
              <a:rPr lang="en-US" altLang="id-ID" sz="2800" b="1" dirty="0" smtClean="0">
                <a:solidFill>
                  <a:schemeClr val="tx1">
                    <a:lumMod val="95000"/>
                    <a:lumOff val="5000"/>
                  </a:schemeClr>
                </a:solidFill>
              </a:rPr>
              <a:t>VOICE OVER INTERNET PROTOCOL</a:t>
            </a:r>
            <a:br>
              <a:rPr lang="en-US" altLang="id-ID" sz="2800" b="1" dirty="0" smtClean="0">
                <a:solidFill>
                  <a:schemeClr val="tx1">
                    <a:lumMod val="95000"/>
                    <a:lumOff val="5000"/>
                  </a:schemeClr>
                </a:solidFill>
              </a:rPr>
            </a:br>
            <a:r>
              <a:rPr lang="en-US" altLang="id-ID" sz="2800" b="1" dirty="0" smtClean="0">
                <a:solidFill>
                  <a:schemeClr val="tx1">
                    <a:lumMod val="95000"/>
                    <a:lumOff val="5000"/>
                  </a:schemeClr>
                </a:solidFill>
              </a:rPr>
              <a:t>(VOIP)</a:t>
            </a:r>
          </a:p>
        </p:txBody>
      </p:sp>
    </p:spTree>
    <p:extLst>
      <p:ext uri="{BB962C8B-B14F-4D97-AF65-F5344CB8AC3E}">
        <p14:creationId xmlns:p14="http://schemas.microsoft.com/office/powerpoint/2010/main" val="2976070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30723" name="Rectangle 3"/>
          <p:cNvSpPr>
            <a:spLocks noGrp="1" noChangeArrowheads="1"/>
          </p:cNvSpPr>
          <p:nvPr>
            <p:ph idx="1"/>
          </p:nvPr>
        </p:nvSpPr>
        <p:spPr/>
        <p:txBody>
          <a:bodyPr/>
          <a:lstStyle/>
          <a:p>
            <a:pPr eaLnBrk="1" hangingPunct="1">
              <a:buFont typeface="Wingdings" panose="05000000000000000000" pitchFamily="2" charset="2"/>
              <a:buNone/>
            </a:pPr>
            <a:r>
              <a:rPr lang="en-US" altLang="id-ID" sz="1800" smtClean="0"/>
              <a:t>RTCP (RTP Control Protocol)</a:t>
            </a:r>
          </a:p>
          <a:p>
            <a:pPr eaLnBrk="1" hangingPunct="1"/>
            <a:r>
              <a:rPr lang="en-US" altLang="id-ID" sz="1800" smtClean="0"/>
              <a:t>RTCP mirip dengan RTP. Protokol ini mendefinisikan mekanisme pengawasan terhadap kualitas penerimaan media yang ditransmisikan menggunakan RTP dalam suatu sesi </a:t>
            </a:r>
            <a:r>
              <a:rPr lang="en-US" altLang="id-ID" sz="1800" i="1" smtClean="0"/>
              <a:t>real time</a:t>
            </a:r>
            <a:r>
              <a:rPr lang="en-US" altLang="id-ID" sz="1800" smtClean="0"/>
              <a:t>.</a:t>
            </a:r>
          </a:p>
          <a:p>
            <a:pPr eaLnBrk="1" hangingPunct="1">
              <a:buFont typeface="Wingdings" panose="05000000000000000000" pitchFamily="2" charset="2"/>
              <a:buNone/>
            </a:pPr>
            <a:r>
              <a:rPr lang="en-US" altLang="id-ID" sz="1800" smtClean="0"/>
              <a:t>T.120</a:t>
            </a:r>
          </a:p>
          <a:p>
            <a:pPr eaLnBrk="1" hangingPunct="1"/>
            <a:r>
              <a:rPr lang="en-US" altLang="id-ID" sz="1800" smtClean="0"/>
              <a:t>Protokol untuk mengatur pertukaran data pada saat terjadi panggilan multimedia. </a:t>
            </a:r>
          </a:p>
        </p:txBody>
      </p:sp>
    </p:spTree>
    <p:extLst>
      <p:ext uri="{BB962C8B-B14F-4D97-AF65-F5344CB8AC3E}">
        <p14:creationId xmlns:p14="http://schemas.microsoft.com/office/powerpoint/2010/main" val="41207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38915" name="Rectangle 3"/>
          <p:cNvSpPr>
            <a:spLocks noGrp="1" noChangeArrowheads="1"/>
          </p:cNvSpPr>
          <p:nvPr>
            <p:ph idx="1"/>
          </p:nvPr>
        </p:nvSpPr>
        <p:spPr/>
        <p:txBody>
          <a:bodyPr/>
          <a:lstStyle/>
          <a:p>
            <a:pPr marL="609600" indent="-609600" eaLnBrk="1" hangingPunct="1">
              <a:buFont typeface="Arial" panose="020B0604020202020204" pitchFamily="34" charset="0"/>
              <a:buNone/>
              <a:defRPr/>
            </a:pPr>
            <a:r>
              <a:rPr lang="sv-SE" altLang="id-ID" sz="1800" b="1" dirty="0" smtClean="0"/>
              <a:t>GATEWAY</a:t>
            </a:r>
            <a:endParaRPr lang="sv-SE" altLang="id-ID" sz="1800" dirty="0" smtClean="0"/>
          </a:p>
          <a:p>
            <a:pPr marL="609600" indent="-609600" eaLnBrk="1" hangingPunct="1">
              <a:defRPr/>
            </a:pPr>
            <a:r>
              <a:rPr lang="sv-SE" altLang="id-ID" sz="1800" dirty="0" smtClean="0"/>
              <a:t>Komponen </a:t>
            </a:r>
            <a:r>
              <a:rPr lang="sv-SE" altLang="id-ID" sz="1800" i="1" dirty="0" smtClean="0"/>
              <a:t>gateway</a:t>
            </a:r>
            <a:r>
              <a:rPr lang="sv-SE" altLang="id-ID" sz="1800" dirty="0" smtClean="0"/>
              <a:t> menghubungkan jaringan H.323 dengan jaringan berbeda. Fungsi dasar entitas ini menyambungkan terminal H.323 dengan terminal non H.323.</a:t>
            </a:r>
          </a:p>
          <a:p>
            <a:pPr marL="609600" indent="-609600" eaLnBrk="1" hangingPunct="1">
              <a:defRPr/>
            </a:pPr>
            <a:r>
              <a:rPr lang="sv-SE" altLang="id-ID" sz="1800" dirty="0" smtClean="0"/>
              <a:t>Gateway adalah komponen H.323 yang bertugas melakukan translasi yang tepat antara format transmisi (cotohnya H.225.0 ke/dari H.221) dan antara prosedur komunikasi (contohnya H.245 ke/dari H.242). </a:t>
            </a:r>
            <a:endParaRPr lang="id-ID" altLang="id-ID" sz="1800" dirty="0" smtClean="0"/>
          </a:p>
          <a:p>
            <a:pPr marL="0" indent="0" eaLnBrk="1" hangingPunct="1">
              <a:buFont typeface="Tw Cen MT" panose="020B0602020104020603" pitchFamily="34" charset="0"/>
              <a:buNone/>
              <a:defRPr/>
            </a:pPr>
            <a:endParaRPr lang="id-ID" altLang="id-ID" sz="1800" dirty="0"/>
          </a:p>
          <a:p>
            <a:pPr marL="609600" indent="-609600" eaLnBrk="1" hangingPunct="1">
              <a:lnSpc>
                <a:spcPct val="80000"/>
              </a:lnSpc>
              <a:buFont typeface="Arial" panose="020B0604020202020204" pitchFamily="34" charset="0"/>
              <a:buNone/>
              <a:defRPr/>
            </a:pPr>
            <a:r>
              <a:rPr lang="sv-SE" altLang="id-ID" sz="1800" b="1" dirty="0" smtClean="0"/>
              <a:t>GATEKEEPER</a:t>
            </a:r>
            <a:endParaRPr lang="sv-SE" altLang="id-ID" sz="1800" i="1" dirty="0" smtClean="0"/>
          </a:p>
          <a:p>
            <a:pPr marL="609600" indent="-609600" eaLnBrk="1" hangingPunct="1">
              <a:lnSpc>
                <a:spcPct val="80000"/>
              </a:lnSpc>
              <a:defRPr/>
            </a:pPr>
            <a:r>
              <a:rPr lang="sv-SE" altLang="id-ID" sz="1800" i="1" dirty="0" smtClean="0"/>
              <a:t>Gatekeeper</a:t>
            </a:r>
            <a:r>
              <a:rPr lang="sv-SE" altLang="id-ID" sz="1800" dirty="0" smtClean="0"/>
              <a:t> merupakan komponen yang paling penting dalam sistem H.323. Entitas ini merupakan komponen opsional. </a:t>
            </a:r>
          </a:p>
          <a:p>
            <a:pPr marL="609600" indent="-609600" eaLnBrk="1" hangingPunct="1">
              <a:lnSpc>
                <a:spcPct val="80000"/>
              </a:lnSpc>
              <a:defRPr/>
            </a:pPr>
            <a:r>
              <a:rPr lang="sv-SE" altLang="id-ID" sz="1800" i="1" dirty="0" smtClean="0"/>
              <a:t>Gatekeeper</a:t>
            </a:r>
            <a:r>
              <a:rPr lang="sv-SE" altLang="id-ID" sz="1800" dirty="0" smtClean="0"/>
              <a:t> menyediakan layanan </a:t>
            </a:r>
            <a:r>
              <a:rPr lang="sv-SE" altLang="id-ID" sz="1800" i="1" dirty="0" smtClean="0"/>
              <a:t>call control</a:t>
            </a:r>
            <a:r>
              <a:rPr lang="sv-SE" altLang="id-ID" sz="1800" dirty="0" smtClean="0"/>
              <a:t>, bekerja sama dengan terminal, MCU, </a:t>
            </a:r>
            <a:r>
              <a:rPr lang="sv-SE" altLang="id-ID" sz="1800" i="1" dirty="0" smtClean="0"/>
              <a:t>Gateway</a:t>
            </a:r>
            <a:r>
              <a:rPr lang="sv-SE" altLang="id-ID" sz="1800" dirty="0" smtClean="0"/>
              <a:t> atau MC. </a:t>
            </a:r>
          </a:p>
          <a:p>
            <a:pPr marL="609600" indent="-609600" eaLnBrk="1" hangingPunct="1">
              <a:lnSpc>
                <a:spcPct val="80000"/>
              </a:lnSpc>
              <a:defRPr/>
            </a:pPr>
            <a:r>
              <a:rPr lang="sv-SE" altLang="id-ID" sz="1800" dirty="0" smtClean="0"/>
              <a:t>Komponen ini juga dapat melakukan fungsi opsional seperti </a:t>
            </a:r>
            <a:r>
              <a:rPr lang="sv-SE" altLang="id-ID" sz="1800" i="1" dirty="0" smtClean="0"/>
              <a:t>Call Control Signalling</a:t>
            </a:r>
            <a:r>
              <a:rPr lang="sv-SE" altLang="id-ID" sz="1800" dirty="0" smtClean="0"/>
              <a:t>, </a:t>
            </a:r>
            <a:r>
              <a:rPr lang="sv-SE" altLang="id-ID" sz="1800" i="1" dirty="0" smtClean="0"/>
              <a:t>Call Authorization</a:t>
            </a:r>
            <a:r>
              <a:rPr lang="sv-SE" altLang="id-ID" sz="1800" dirty="0" smtClean="0"/>
              <a:t>, </a:t>
            </a:r>
            <a:r>
              <a:rPr lang="sv-SE" altLang="id-ID" sz="1800" i="1" dirty="0" smtClean="0"/>
              <a:t>Bandwidth Management</a:t>
            </a:r>
            <a:r>
              <a:rPr lang="sv-SE" altLang="id-ID" sz="1800" dirty="0" smtClean="0"/>
              <a:t> dan </a:t>
            </a:r>
            <a:r>
              <a:rPr lang="sv-SE" altLang="id-ID" sz="1800" i="1" dirty="0" smtClean="0"/>
              <a:t>Call Management</a:t>
            </a:r>
            <a:r>
              <a:rPr lang="sv-SE" altLang="id-ID" sz="1800" dirty="0" smtClean="0"/>
              <a:t>.</a:t>
            </a:r>
            <a:endParaRPr lang="en-US" altLang="id-ID" sz="1800" dirty="0" smtClean="0"/>
          </a:p>
          <a:p>
            <a:pPr marL="0" indent="0" eaLnBrk="1" hangingPunct="1">
              <a:buFont typeface="Tw Cen MT" panose="020B0602020104020603" pitchFamily="34" charset="0"/>
              <a:buNone/>
              <a:defRPr/>
            </a:pPr>
            <a:endParaRPr lang="en-US" altLang="id-ID" sz="1800" dirty="0" smtClean="0"/>
          </a:p>
        </p:txBody>
      </p:sp>
    </p:spTree>
    <p:extLst>
      <p:ext uri="{BB962C8B-B14F-4D97-AF65-F5344CB8AC3E}">
        <p14:creationId xmlns:p14="http://schemas.microsoft.com/office/powerpoint/2010/main" val="4255413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366752"/>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394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H.323</a:t>
            </a:r>
          </a:p>
        </p:txBody>
      </p:sp>
      <p:sp>
        <p:nvSpPr>
          <p:cNvPr id="41987" name="Rectangle 3"/>
          <p:cNvSpPr>
            <a:spLocks noGrp="1" noChangeArrowheads="1"/>
          </p:cNvSpPr>
          <p:nvPr>
            <p:ph idx="1"/>
          </p:nvPr>
        </p:nvSpPr>
        <p:spPr/>
        <p:txBody>
          <a:bodyPr/>
          <a:lstStyle/>
          <a:p>
            <a:pPr marL="609600" indent="-609600" eaLnBrk="1" hangingPunct="1">
              <a:buFont typeface="Arial" panose="020B0604020202020204" pitchFamily="34" charset="0"/>
              <a:buNone/>
              <a:defRPr/>
            </a:pPr>
            <a:r>
              <a:rPr lang="sv-SE" altLang="id-ID" sz="1800" b="1" dirty="0" smtClean="0"/>
              <a:t>MULTIPOINT CONTROL UNIT (MCU)</a:t>
            </a:r>
            <a:endParaRPr lang="fr-FR" altLang="id-ID" sz="1800" dirty="0" smtClean="0"/>
          </a:p>
          <a:p>
            <a:pPr marL="609600" indent="-609600" eaLnBrk="1" hangingPunct="1">
              <a:defRPr/>
            </a:pPr>
            <a:r>
              <a:rPr lang="fr-FR" altLang="id-ID" sz="1800" dirty="0" err="1" smtClean="0"/>
              <a:t>Entitas</a:t>
            </a:r>
            <a:r>
              <a:rPr lang="fr-FR" altLang="id-ID" sz="1800" dirty="0" smtClean="0"/>
              <a:t> MCU </a:t>
            </a:r>
            <a:r>
              <a:rPr lang="fr-FR" altLang="id-ID" sz="1800" dirty="0" err="1" smtClean="0"/>
              <a:t>adalah</a:t>
            </a:r>
            <a:r>
              <a:rPr lang="fr-FR" altLang="id-ID" sz="1800" dirty="0" smtClean="0"/>
              <a:t> </a:t>
            </a:r>
            <a:r>
              <a:rPr lang="fr-FR" altLang="id-ID" sz="1800" dirty="0" err="1" smtClean="0"/>
              <a:t>sebuah</a:t>
            </a:r>
            <a:r>
              <a:rPr lang="fr-FR" altLang="id-ID" sz="1800" dirty="0" smtClean="0"/>
              <a:t> </a:t>
            </a:r>
            <a:r>
              <a:rPr lang="fr-FR" altLang="id-ID" sz="1800" i="1" dirty="0" err="1" smtClean="0"/>
              <a:t>endpoint</a:t>
            </a:r>
            <a:r>
              <a:rPr lang="fr-FR" altLang="id-ID" sz="1800" dirty="0" smtClean="0"/>
              <a:t> </a:t>
            </a:r>
            <a:r>
              <a:rPr lang="fr-FR" altLang="id-ID" sz="1800" dirty="0" err="1" smtClean="0"/>
              <a:t>pada</a:t>
            </a:r>
            <a:r>
              <a:rPr lang="fr-FR" altLang="id-ID" sz="1800" dirty="0" smtClean="0"/>
              <a:t> LAN, </a:t>
            </a:r>
            <a:r>
              <a:rPr lang="fr-FR" altLang="id-ID" sz="1800" dirty="0" err="1" smtClean="0"/>
              <a:t>mendukung</a:t>
            </a:r>
            <a:r>
              <a:rPr lang="fr-FR" altLang="id-ID" sz="1800" dirty="0" smtClean="0"/>
              <a:t> </a:t>
            </a:r>
            <a:r>
              <a:rPr lang="fr-FR" altLang="id-ID" sz="1800" dirty="0" err="1" smtClean="0"/>
              <a:t>konferensi</a:t>
            </a:r>
            <a:r>
              <a:rPr lang="fr-FR" altLang="id-ID" sz="1800" dirty="0" smtClean="0"/>
              <a:t> </a:t>
            </a:r>
            <a:r>
              <a:rPr lang="fr-FR" altLang="id-ID" sz="1800" i="1" dirty="0" smtClean="0"/>
              <a:t>point-to-point</a:t>
            </a:r>
            <a:r>
              <a:rPr lang="fr-FR" altLang="id-ID" sz="1800" dirty="0" smtClean="0"/>
              <a:t> dan </a:t>
            </a:r>
            <a:r>
              <a:rPr lang="fr-FR" altLang="id-ID" sz="1800" i="1" dirty="0" smtClean="0"/>
              <a:t>multipoint</a:t>
            </a:r>
            <a:r>
              <a:rPr lang="fr-FR" altLang="id-ID" sz="1800" dirty="0" smtClean="0"/>
              <a:t>. </a:t>
            </a:r>
          </a:p>
          <a:p>
            <a:pPr marL="609600" indent="-609600" eaLnBrk="1" hangingPunct="1">
              <a:defRPr/>
            </a:pPr>
            <a:r>
              <a:rPr lang="fr-FR" altLang="id-ID" sz="1800" dirty="0" err="1" smtClean="0"/>
              <a:t>Terdiri</a:t>
            </a:r>
            <a:r>
              <a:rPr lang="fr-FR" altLang="id-ID" sz="1800" dirty="0" smtClean="0"/>
              <a:t> dari </a:t>
            </a:r>
            <a:r>
              <a:rPr lang="fr-FR" altLang="id-ID" sz="1800" i="1" dirty="0" err="1" smtClean="0"/>
              <a:t>Multopoint</a:t>
            </a:r>
            <a:r>
              <a:rPr lang="fr-FR" altLang="id-ID" sz="1800" i="1" dirty="0" smtClean="0"/>
              <a:t> Controller</a:t>
            </a:r>
            <a:r>
              <a:rPr lang="fr-FR" altLang="id-ID" sz="1800" dirty="0" smtClean="0"/>
              <a:t> </a:t>
            </a:r>
            <a:r>
              <a:rPr lang="fr-FR" altLang="id-ID" sz="1800" dirty="0" err="1" smtClean="0"/>
              <a:t>atau</a:t>
            </a:r>
            <a:r>
              <a:rPr lang="fr-FR" altLang="id-ID" sz="1800" dirty="0" smtClean="0"/>
              <a:t> MC dan </a:t>
            </a:r>
            <a:r>
              <a:rPr lang="fr-FR" altLang="id-ID" sz="1800" dirty="0" err="1" smtClean="0"/>
              <a:t>opsional</a:t>
            </a:r>
            <a:r>
              <a:rPr lang="fr-FR" altLang="id-ID" sz="1800" dirty="0" smtClean="0"/>
              <a:t> </a:t>
            </a:r>
            <a:r>
              <a:rPr lang="fr-FR" altLang="id-ID" sz="1800" i="1" dirty="0" smtClean="0"/>
              <a:t>Multipoint Processor</a:t>
            </a:r>
            <a:r>
              <a:rPr lang="fr-FR" altLang="id-ID" sz="1800" dirty="0" smtClean="0"/>
              <a:t> </a:t>
            </a:r>
            <a:r>
              <a:rPr lang="fr-FR" altLang="id-ID" sz="1800" dirty="0" err="1" smtClean="0"/>
              <a:t>atau</a:t>
            </a:r>
            <a:r>
              <a:rPr lang="fr-FR" altLang="id-ID" sz="1800" dirty="0" smtClean="0"/>
              <a:t> MP. </a:t>
            </a:r>
            <a:endParaRPr lang="id-ID" altLang="id-ID" sz="1800" dirty="0" smtClean="0"/>
          </a:p>
          <a:p>
            <a:pPr marL="0" indent="0" eaLnBrk="1" hangingPunct="1">
              <a:buFont typeface="Tw Cen MT" panose="020B0602020104020603" pitchFamily="34" charset="0"/>
              <a:buNone/>
              <a:defRPr/>
            </a:pPr>
            <a:endParaRPr lang="id-ID" altLang="id-ID" sz="1800" dirty="0"/>
          </a:p>
          <a:p>
            <a:pPr marL="0" indent="0" eaLnBrk="1" hangingPunct="1">
              <a:buFont typeface="Tw Cen MT" panose="020B0602020104020603" pitchFamily="34" charset="0"/>
              <a:buNone/>
              <a:defRPr/>
            </a:pPr>
            <a:r>
              <a:rPr lang="fr-FR" altLang="id-ID" sz="1800" b="1" i="1" dirty="0" smtClean="0"/>
              <a:t>Multipoint Controller</a:t>
            </a:r>
            <a:r>
              <a:rPr lang="fr-FR" altLang="id-ID" sz="1800" b="1" dirty="0" smtClean="0"/>
              <a:t> </a:t>
            </a:r>
            <a:r>
              <a:rPr lang="fr-FR" altLang="id-ID" sz="1800" dirty="0" err="1" smtClean="0"/>
              <a:t>bertanggung</a:t>
            </a:r>
            <a:r>
              <a:rPr lang="fr-FR" altLang="id-ID" sz="1800" dirty="0" smtClean="0"/>
              <a:t> </a:t>
            </a:r>
            <a:r>
              <a:rPr lang="fr-FR" altLang="id-ID" sz="1800" dirty="0" err="1" smtClean="0"/>
              <a:t>jawab</a:t>
            </a:r>
            <a:r>
              <a:rPr lang="fr-FR" altLang="id-ID" sz="1800" dirty="0" smtClean="0"/>
              <a:t> </a:t>
            </a:r>
            <a:r>
              <a:rPr lang="fr-FR" altLang="id-ID" sz="1800" dirty="0" err="1" smtClean="0"/>
              <a:t>atas</a:t>
            </a:r>
            <a:r>
              <a:rPr lang="fr-FR" altLang="id-ID" sz="1800" dirty="0" smtClean="0"/>
              <a:t> </a:t>
            </a:r>
            <a:r>
              <a:rPr lang="fr-FR" altLang="id-ID" sz="1800" dirty="0" err="1" smtClean="0"/>
              <a:t>determinasi</a:t>
            </a:r>
            <a:r>
              <a:rPr lang="fr-FR" altLang="id-ID" sz="1800" dirty="0" smtClean="0"/>
              <a:t> </a:t>
            </a:r>
            <a:r>
              <a:rPr lang="fr-FR" altLang="id-ID" sz="1800" dirty="0" err="1" smtClean="0"/>
              <a:t>kapabilitas</a:t>
            </a:r>
            <a:r>
              <a:rPr lang="fr-FR" altLang="id-ID" sz="1800" dirty="0" smtClean="0"/>
              <a:t> </a:t>
            </a:r>
            <a:r>
              <a:rPr lang="fr-FR" altLang="id-ID" sz="1800" dirty="0" err="1" smtClean="0"/>
              <a:t>umum</a:t>
            </a:r>
            <a:r>
              <a:rPr lang="fr-FR" altLang="id-ID" sz="1800" dirty="0" smtClean="0"/>
              <a:t> </a:t>
            </a:r>
            <a:r>
              <a:rPr lang="fr-FR" altLang="id-ID" sz="1800" dirty="0" err="1" smtClean="0"/>
              <a:t>untuk</a:t>
            </a:r>
            <a:r>
              <a:rPr lang="fr-FR" altLang="id-ID" sz="1800" dirty="0" smtClean="0"/>
              <a:t> </a:t>
            </a:r>
            <a:r>
              <a:rPr lang="fr-FR" altLang="id-ID" sz="1800" i="1" dirty="0" smtClean="0"/>
              <a:t>audio</a:t>
            </a:r>
            <a:r>
              <a:rPr lang="fr-FR" altLang="id-ID" sz="1800" dirty="0" smtClean="0"/>
              <a:t> dan </a:t>
            </a:r>
            <a:r>
              <a:rPr lang="fr-FR" altLang="id-ID" sz="1800" i="1" dirty="0" err="1" smtClean="0"/>
              <a:t>video</a:t>
            </a:r>
            <a:r>
              <a:rPr lang="fr-FR" altLang="id-ID" sz="1800" dirty="0" smtClean="0"/>
              <a:t> </a:t>
            </a:r>
            <a:r>
              <a:rPr lang="fr-FR" altLang="id-ID" sz="1800" i="1" dirty="0" err="1" smtClean="0"/>
              <a:t>processing</a:t>
            </a:r>
            <a:r>
              <a:rPr lang="fr-FR" altLang="id-ID" sz="1800" dirty="0" smtClean="0"/>
              <a:t> </a:t>
            </a:r>
            <a:r>
              <a:rPr lang="fr-FR" altLang="id-ID" sz="1800" dirty="0" err="1" smtClean="0"/>
              <a:t>antara</a:t>
            </a:r>
            <a:r>
              <a:rPr lang="fr-FR" altLang="id-ID" sz="1800" dirty="0" smtClean="0"/>
              <a:t> </a:t>
            </a:r>
            <a:r>
              <a:rPr lang="fr-FR" altLang="id-ID" sz="1800" dirty="0" err="1" smtClean="0"/>
              <a:t>semua</a:t>
            </a:r>
            <a:r>
              <a:rPr lang="fr-FR" altLang="id-ID" sz="1800" dirty="0" smtClean="0"/>
              <a:t> terminal, </a:t>
            </a:r>
            <a:r>
              <a:rPr lang="fr-FR" altLang="id-ID" sz="1800" dirty="0" err="1" smtClean="0"/>
              <a:t>menyediakan</a:t>
            </a:r>
            <a:r>
              <a:rPr lang="fr-FR" altLang="id-ID" sz="1800" dirty="0" smtClean="0"/>
              <a:t> </a:t>
            </a:r>
            <a:r>
              <a:rPr lang="fr-FR" altLang="id-ID" sz="1800" dirty="0" err="1" smtClean="0"/>
              <a:t>fungsi</a:t>
            </a:r>
            <a:r>
              <a:rPr lang="fr-FR" altLang="id-ID" sz="1800" dirty="0" smtClean="0"/>
              <a:t> </a:t>
            </a:r>
            <a:r>
              <a:rPr lang="fr-FR" altLang="id-ID" sz="1800" dirty="0" err="1" smtClean="0"/>
              <a:t>kontrol</a:t>
            </a:r>
            <a:r>
              <a:rPr lang="fr-FR" altLang="id-ID" sz="1800" dirty="0" smtClean="0"/>
              <a:t> </a:t>
            </a:r>
            <a:r>
              <a:rPr lang="fr-FR" altLang="id-ID" sz="1800" dirty="0" err="1" smtClean="0"/>
              <a:t>untuk</a:t>
            </a:r>
            <a:r>
              <a:rPr lang="fr-FR" altLang="id-ID" sz="1800" dirty="0" smtClean="0"/>
              <a:t> </a:t>
            </a:r>
            <a:r>
              <a:rPr lang="fr-FR" altLang="id-ID" sz="1800" i="1" dirty="0" err="1" smtClean="0"/>
              <a:t>endpoint</a:t>
            </a:r>
            <a:r>
              <a:rPr lang="fr-FR" altLang="id-ID" sz="1800" dirty="0" smtClean="0"/>
              <a:t> </a:t>
            </a:r>
            <a:r>
              <a:rPr lang="fr-FR" altLang="id-ID" sz="1800" dirty="0" err="1" smtClean="0"/>
              <a:t>dalam</a:t>
            </a:r>
            <a:r>
              <a:rPr lang="fr-FR" altLang="id-ID" sz="1800" dirty="0" smtClean="0"/>
              <a:t> </a:t>
            </a:r>
            <a:r>
              <a:rPr lang="fr-FR" altLang="id-ID" sz="1800" dirty="0" err="1" smtClean="0"/>
              <a:t>sebuah</a:t>
            </a:r>
            <a:r>
              <a:rPr lang="fr-FR" altLang="id-ID" sz="1800" dirty="0" smtClean="0"/>
              <a:t> </a:t>
            </a:r>
            <a:r>
              <a:rPr lang="fr-FR" altLang="id-ID" sz="1800" dirty="0" err="1" smtClean="0"/>
              <a:t>konferensi</a:t>
            </a:r>
            <a:r>
              <a:rPr lang="fr-FR" altLang="id-ID" sz="1800" dirty="0" smtClean="0"/>
              <a:t> </a:t>
            </a:r>
            <a:r>
              <a:rPr lang="fr-FR" altLang="id-ID" sz="1800" i="1" dirty="0" smtClean="0"/>
              <a:t>multipoint</a:t>
            </a:r>
            <a:r>
              <a:rPr lang="fr-FR" altLang="id-ID" sz="1800" dirty="0" smtClean="0"/>
              <a:t> dan </a:t>
            </a:r>
            <a:r>
              <a:rPr lang="fr-FR" altLang="id-ID" sz="1800" dirty="0" err="1" smtClean="0"/>
              <a:t>membawa</a:t>
            </a:r>
            <a:r>
              <a:rPr lang="fr-FR" altLang="id-ID" sz="1800" dirty="0" smtClean="0"/>
              <a:t> </a:t>
            </a:r>
            <a:r>
              <a:rPr lang="fr-FR" altLang="id-ID" sz="1800" dirty="0" err="1" smtClean="0"/>
              <a:t>pargantian</a:t>
            </a:r>
            <a:r>
              <a:rPr lang="fr-FR" altLang="id-ID" sz="1800" dirty="0" smtClean="0"/>
              <a:t> </a:t>
            </a:r>
            <a:r>
              <a:rPr lang="fr-FR" altLang="id-ID" sz="1800" dirty="0" err="1" smtClean="0"/>
              <a:t>kapabilitas</a:t>
            </a:r>
            <a:r>
              <a:rPr lang="fr-FR" altLang="id-ID" sz="1800" dirty="0" smtClean="0"/>
              <a:t>, </a:t>
            </a:r>
            <a:r>
              <a:rPr lang="fr-FR" altLang="id-ID" sz="1800" dirty="0" err="1" smtClean="0"/>
              <a:t>serta</a:t>
            </a:r>
            <a:r>
              <a:rPr lang="fr-FR" altLang="id-ID" sz="1800" dirty="0" smtClean="0"/>
              <a:t> </a:t>
            </a:r>
            <a:r>
              <a:rPr lang="fr-FR" altLang="id-ID" sz="1800" dirty="0" err="1" smtClean="0"/>
              <a:t>mengatur</a:t>
            </a:r>
            <a:r>
              <a:rPr lang="fr-FR" altLang="id-ID" sz="1800" dirty="0" smtClean="0"/>
              <a:t> mode </a:t>
            </a:r>
            <a:r>
              <a:rPr lang="fr-FR" altLang="id-ID" sz="1800" dirty="0" err="1" smtClean="0"/>
              <a:t>operasi</a:t>
            </a:r>
            <a:r>
              <a:rPr lang="fr-FR" altLang="id-ID" sz="1800" dirty="0" smtClean="0"/>
              <a:t> </a:t>
            </a:r>
            <a:r>
              <a:rPr lang="fr-FR" altLang="id-ID" sz="1800" dirty="0" err="1" smtClean="0"/>
              <a:t>umum</a:t>
            </a:r>
            <a:r>
              <a:rPr lang="fr-FR" altLang="id-ID" sz="1800" dirty="0" smtClean="0"/>
              <a:t> </a:t>
            </a:r>
            <a:r>
              <a:rPr lang="fr-FR" altLang="id-ID" sz="1800" dirty="0" err="1" smtClean="0"/>
              <a:t>untuk</a:t>
            </a:r>
            <a:r>
              <a:rPr lang="fr-FR" altLang="id-ID" sz="1800" dirty="0" smtClean="0"/>
              <a:t> </a:t>
            </a:r>
            <a:r>
              <a:rPr lang="fr-FR" altLang="id-ID" sz="1800" dirty="0" err="1" smtClean="0"/>
              <a:t>transmisi</a:t>
            </a:r>
            <a:r>
              <a:rPr lang="fr-FR" altLang="id-ID" sz="1800" dirty="0" smtClean="0"/>
              <a:t> </a:t>
            </a:r>
            <a:r>
              <a:rPr lang="fr-FR" altLang="id-ID" sz="1800" i="1" dirty="0" err="1" smtClean="0"/>
              <a:t>stream</a:t>
            </a:r>
            <a:r>
              <a:rPr lang="fr-FR" altLang="id-ID" sz="1800" dirty="0" smtClean="0"/>
              <a:t> </a:t>
            </a:r>
            <a:r>
              <a:rPr lang="fr-FR" altLang="id-ID" sz="1800" dirty="0" err="1" smtClean="0"/>
              <a:t>multimedia</a:t>
            </a:r>
            <a:r>
              <a:rPr lang="fr-FR" altLang="id-ID" sz="1800" dirty="0" smtClean="0"/>
              <a:t> </a:t>
            </a:r>
            <a:r>
              <a:rPr lang="fr-FR" altLang="id-ID" sz="1800" dirty="0" err="1" smtClean="0"/>
              <a:t>antara</a:t>
            </a:r>
            <a:r>
              <a:rPr lang="fr-FR" altLang="id-ID" sz="1800" dirty="0" smtClean="0"/>
              <a:t> </a:t>
            </a:r>
            <a:r>
              <a:rPr lang="fr-FR" altLang="id-ID" sz="1800" i="1" dirty="0" err="1" smtClean="0"/>
              <a:t>endpoint</a:t>
            </a:r>
            <a:r>
              <a:rPr lang="fr-FR" altLang="id-ID" sz="1800" dirty="0" smtClean="0"/>
              <a:t>.</a:t>
            </a:r>
            <a:endParaRPr lang="id-ID" altLang="id-ID" sz="1800" dirty="0" smtClean="0"/>
          </a:p>
          <a:p>
            <a:pPr marL="457200" indent="-457200" eaLnBrk="1" hangingPunct="1">
              <a:buFont typeface="Arial" panose="020B0604020202020204" pitchFamily="34" charset="0"/>
              <a:buChar char="•"/>
              <a:defRPr/>
            </a:pPr>
            <a:r>
              <a:rPr lang="fr-FR" altLang="id-ID" sz="1800" dirty="0" smtClean="0"/>
              <a:t>MC </a:t>
            </a:r>
            <a:r>
              <a:rPr lang="fr-FR" altLang="id-ID" sz="1800" dirty="0" err="1" smtClean="0"/>
              <a:t>tidak</a:t>
            </a:r>
            <a:r>
              <a:rPr lang="fr-FR" altLang="id-ID" sz="1800" dirty="0" smtClean="0"/>
              <a:t> </a:t>
            </a:r>
            <a:r>
              <a:rPr lang="fr-FR" altLang="id-ID" sz="1800" dirty="0" err="1" smtClean="0"/>
              <a:t>berurusan</a:t>
            </a:r>
            <a:r>
              <a:rPr lang="fr-FR" altLang="id-ID" sz="1800" dirty="0" smtClean="0"/>
              <a:t> </a:t>
            </a:r>
            <a:r>
              <a:rPr lang="fr-FR" altLang="id-ID" sz="1800" dirty="0" err="1" smtClean="0"/>
              <a:t>langsung</a:t>
            </a:r>
            <a:r>
              <a:rPr lang="fr-FR" altLang="id-ID" sz="1800" dirty="0" smtClean="0"/>
              <a:t> </a:t>
            </a:r>
            <a:r>
              <a:rPr lang="fr-FR" altLang="id-ID" sz="1800" dirty="0" err="1" smtClean="0"/>
              <a:t>dengan</a:t>
            </a:r>
            <a:r>
              <a:rPr lang="fr-FR" altLang="id-ID" sz="1800" dirty="0" smtClean="0"/>
              <a:t> </a:t>
            </a:r>
            <a:r>
              <a:rPr lang="fr-FR" altLang="id-ID" sz="1800" dirty="0" err="1" smtClean="0"/>
              <a:t>beberapa</a:t>
            </a:r>
            <a:r>
              <a:rPr lang="fr-FR" altLang="id-ID" sz="1800" dirty="0" smtClean="0"/>
              <a:t> </a:t>
            </a:r>
            <a:r>
              <a:rPr lang="fr-FR" altLang="id-ID" sz="1800" dirty="0" err="1" smtClean="0"/>
              <a:t>stream</a:t>
            </a:r>
            <a:r>
              <a:rPr lang="fr-FR" altLang="id-ID" sz="1800" dirty="0" smtClean="0"/>
              <a:t> media. Hal </a:t>
            </a:r>
            <a:r>
              <a:rPr lang="fr-FR" altLang="id-ID" sz="1800" dirty="0" err="1" smtClean="0"/>
              <a:t>ini</a:t>
            </a:r>
            <a:r>
              <a:rPr lang="fr-FR" altLang="id-ID" sz="1800" dirty="0" smtClean="0"/>
              <a:t> </a:t>
            </a:r>
            <a:r>
              <a:rPr lang="fr-FR" altLang="id-ID" sz="1800" dirty="0" err="1" smtClean="0"/>
              <a:t>ditangani</a:t>
            </a:r>
            <a:r>
              <a:rPr lang="fr-FR" altLang="id-ID" sz="1800" dirty="0" smtClean="0"/>
              <a:t> </a:t>
            </a:r>
            <a:r>
              <a:rPr lang="fr-FR" altLang="id-ID" sz="1800" dirty="0" err="1" smtClean="0"/>
              <a:t>oleh</a:t>
            </a:r>
            <a:r>
              <a:rPr lang="fr-FR" altLang="id-ID" sz="1800" dirty="0" smtClean="0"/>
              <a:t> MP, </a:t>
            </a:r>
            <a:r>
              <a:rPr lang="fr-FR" altLang="id-ID" sz="1800" dirty="0" err="1" smtClean="0"/>
              <a:t>bagian</a:t>
            </a:r>
            <a:r>
              <a:rPr lang="fr-FR" altLang="id-ID" sz="1800" dirty="0" smtClean="0"/>
              <a:t> yang </a:t>
            </a:r>
            <a:r>
              <a:rPr lang="fr-FR" altLang="id-ID" sz="1800" dirty="0" err="1" smtClean="0"/>
              <a:t>mencampur</a:t>
            </a:r>
            <a:r>
              <a:rPr lang="fr-FR" altLang="id-ID" sz="1800" dirty="0" smtClean="0"/>
              <a:t>, </a:t>
            </a:r>
            <a:r>
              <a:rPr lang="fr-FR" altLang="id-ID" sz="1800" dirty="0" err="1" smtClean="0"/>
              <a:t>memindahkan</a:t>
            </a:r>
            <a:r>
              <a:rPr lang="fr-FR" altLang="id-ID" sz="1800" dirty="0" smtClean="0"/>
              <a:t>, dan </a:t>
            </a:r>
            <a:r>
              <a:rPr lang="fr-FR" altLang="id-ID" sz="1800" dirty="0" err="1" smtClean="0"/>
              <a:t>memproses</a:t>
            </a:r>
            <a:r>
              <a:rPr lang="fr-FR" altLang="id-ID" sz="1800" dirty="0" smtClean="0"/>
              <a:t> audio, </a:t>
            </a:r>
            <a:r>
              <a:rPr lang="fr-FR" altLang="id-ID" sz="1800" dirty="0" err="1" smtClean="0"/>
              <a:t>video</a:t>
            </a:r>
            <a:r>
              <a:rPr lang="fr-FR" altLang="id-ID" sz="1800" dirty="0" smtClean="0"/>
              <a:t> dan/</a:t>
            </a:r>
            <a:r>
              <a:rPr lang="fr-FR" altLang="id-ID" sz="1800" dirty="0" err="1" smtClean="0"/>
              <a:t>atau</a:t>
            </a:r>
            <a:r>
              <a:rPr lang="fr-FR" altLang="id-ID" sz="1800" dirty="0" smtClean="0"/>
              <a:t> bit-bit data. </a:t>
            </a:r>
            <a:endParaRPr lang="en-US" altLang="id-ID" sz="1800" dirty="0" smtClean="0"/>
          </a:p>
          <a:p>
            <a:pPr marL="0" indent="0" eaLnBrk="1" hangingPunct="1">
              <a:buFont typeface="Tw Cen MT" panose="020B0602020104020603" pitchFamily="34" charset="0"/>
              <a:buNone/>
              <a:defRPr/>
            </a:pPr>
            <a:endParaRPr lang="en-US" altLang="id-ID" sz="1800" dirty="0" smtClean="0"/>
          </a:p>
          <a:p>
            <a:pPr marL="0" indent="0" eaLnBrk="1" hangingPunct="1">
              <a:buFont typeface="Tw Cen MT" panose="020B0602020104020603" pitchFamily="34" charset="0"/>
              <a:buNone/>
              <a:defRPr/>
            </a:pPr>
            <a:endParaRPr lang="fr-FR" altLang="id-ID" sz="1800" dirty="0" smtClean="0"/>
          </a:p>
          <a:p>
            <a:pPr marL="609600" indent="-609600" eaLnBrk="1" hangingPunct="1">
              <a:buFont typeface="Arial" panose="020B0604020202020204" pitchFamily="34" charset="0"/>
              <a:buNone/>
              <a:defRPr/>
            </a:pPr>
            <a:endParaRPr lang="en-US" altLang="id-ID" sz="1800" dirty="0" smtClean="0"/>
          </a:p>
        </p:txBody>
      </p:sp>
    </p:spTree>
    <p:extLst>
      <p:ext uri="{BB962C8B-B14F-4D97-AF65-F5344CB8AC3E}">
        <p14:creationId xmlns:p14="http://schemas.microsoft.com/office/powerpoint/2010/main" val="3891178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altLang="id-ID" b="1" smtClean="0">
                <a:solidFill>
                  <a:schemeClr val="tx1">
                    <a:lumMod val="95000"/>
                    <a:lumOff val="5000"/>
                  </a:schemeClr>
                </a:solidFill>
              </a:rPr>
              <a:t>SIP</a:t>
            </a:r>
          </a:p>
        </p:txBody>
      </p:sp>
      <p:sp>
        <p:nvSpPr>
          <p:cNvPr id="45059" name="Rectangle 3"/>
          <p:cNvSpPr>
            <a:spLocks noGrp="1" noChangeArrowheads="1"/>
          </p:cNvSpPr>
          <p:nvPr>
            <p:ph idx="1"/>
          </p:nvPr>
        </p:nvSpPr>
        <p:spPr>
          <a:xfrm>
            <a:off x="762000" y="1371600"/>
            <a:ext cx="11049000" cy="4937125"/>
          </a:xfrm>
        </p:spPr>
        <p:txBody>
          <a:bodyPr/>
          <a:lstStyle/>
          <a:p>
            <a:pPr eaLnBrk="1" hangingPunct="1">
              <a:buFont typeface="Wingdings" panose="05000000000000000000" pitchFamily="2" charset="2"/>
              <a:buNone/>
              <a:defRPr/>
            </a:pPr>
            <a:endParaRPr lang="en-US" altLang="id-ID" dirty="0" smtClean="0"/>
          </a:p>
          <a:p>
            <a:pPr marL="396875" indent="-396875" eaLnBrk="1" hangingPunct="1">
              <a:buFont typeface="Arial" panose="020B0604020202020204" pitchFamily="34" charset="0"/>
              <a:buChar char="•"/>
              <a:defRPr/>
            </a:pPr>
            <a:r>
              <a:rPr lang="en-US" altLang="id-ID" sz="1800" dirty="0" smtClean="0"/>
              <a:t>SIP </a:t>
            </a:r>
            <a:r>
              <a:rPr lang="en-US" altLang="id-ID" sz="1800" dirty="0" err="1" smtClean="0"/>
              <a:t>adalah</a:t>
            </a:r>
            <a:r>
              <a:rPr lang="en-US" altLang="id-ID" sz="1800" dirty="0" smtClean="0"/>
              <a:t> </a:t>
            </a:r>
            <a:r>
              <a:rPr lang="en-US" altLang="id-ID" sz="1800" i="1" dirty="0" smtClean="0"/>
              <a:t>peer</a:t>
            </a:r>
            <a:r>
              <a:rPr lang="en-US" altLang="id-ID" sz="1800" dirty="0" smtClean="0"/>
              <a:t>-</a:t>
            </a:r>
            <a:r>
              <a:rPr lang="en-US" altLang="id-ID" sz="1800" i="1" dirty="0" smtClean="0"/>
              <a:t>to</a:t>
            </a:r>
            <a:r>
              <a:rPr lang="en-US" altLang="id-ID" sz="1800" dirty="0" smtClean="0"/>
              <a:t>-</a:t>
            </a:r>
            <a:r>
              <a:rPr lang="en-US" altLang="id-ID" sz="1800" i="1" dirty="0" smtClean="0"/>
              <a:t>peer</a:t>
            </a:r>
            <a:r>
              <a:rPr lang="en-US" altLang="id-ID" sz="1800" dirty="0" smtClean="0"/>
              <a:t> </a:t>
            </a:r>
            <a:r>
              <a:rPr lang="en-US" altLang="id-ID" sz="1800" i="1" dirty="0" smtClean="0"/>
              <a:t>signaling</a:t>
            </a:r>
            <a:r>
              <a:rPr lang="en-US" altLang="id-ID" sz="1800" dirty="0" smtClean="0"/>
              <a:t> </a:t>
            </a:r>
            <a:r>
              <a:rPr lang="en-US" altLang="id-ID" sz="1800" dirty="0" err="1" smtClean="0"/>
              <a:t>protokol</a:t>
            </a:r>
            <a:r>
              <a:rPr lang="en-US" altLang="id-ID" sz="1800" dirty="0" smtClean="0"/>
              <a:t>, </a:t>
            </a:r>
            <a:r>
              <a:rPr lang="en-US" altLang="id-ID" sz="1800" dirty="0" err="1" smtClean="0"/>
              <a:t>dikembangkan</a:t>
            </a:r>
            <a:r>
              <a:rPr lang="en-US" altLang="id-ID" sz="1800" dirty="0" smtClean="0"/>
              <a:t> </a:t>
            </a:r>
            <a:r>
              <a:rPr lang="en-US" altLang="id-ID" sz="1800" dirty="0" err="1" smtClean="0"/>
              <a:t>oleh</a:t>
            </a:r>
            <a:r>
              <a:rPr lang="en-US" altLang="id-ID" sz="1800" dirty="0" smtClean="0"/>
              <a:t> </a:t>
            </a:r>
            <a:r>
              <a:rPr lang="en-US" altLang="id-ID" sz="1800" i="1" dirty="0" smtClean="0"/>
              <a:t>Internet Engineering Task Force</a:t>
            </a:r>
            <a:r>
              <a:rPr lang="en-US" altLang="id-ID" sz="1800" dirty="0" smtClean="0"/>
              <a:t> (IETF), yang </a:t>
            </a:r>
            <a:r>
              <a:rPr lang="en-US" altLang="id-ID" sz="1800" dirty="0" err="1" smtClean="0"/>
              <a:t>mengijinkan</a:t>
            </a:r>
            <a:r>
              <a:rPr lang="en-US" altLang="id-ID" sz="1800" dirty="0" smtClean="0"/>
              <a:t> </a:t>
            </a:r>
            <a:r>
              <a:rPr lang="en-US" altLang="id-ID" sz="1800" i="1" dirty="0" smtClean="0"/>
              <a:t>endpoint</a:t>
            </a:r>
            <a:r>
              <a:rPr lang="en-US" altLang="id-ID" sz="1800" dirty="0" smtClean="0"/>
              <a:t>-</a:t>
            </a:r>
            <a:r>
              <a:rPr lang="en-US" altLang="id-ID" sz="1800" dirty="0" err="1" smtClean="0"/>
              <a:t>nya</a:t>
            </a:r>
            <a:r>
              <a:rPr lang="en-US" altLang="id-ID" sz="1800" dirty="0" smtClean="0"/>
              <a:t> </a:t>
            </a:r>
            <a:r>
              <a:rPr lang="en-US" altLang="id-ID" sz="1800" dirty="0" err="1" smtClean="0"/>
              <a:t>untuk</a:t>
            </a:r>
            <a:r>
              <a:rPr lang="en-US" altLang="id-ID" sz="1800" dirty="0" smtClean="0"/>
              <a:t> </a:t>
            </a:r>
            <a:r>
              <a:rPr lang="en-US" altLang="id-ID" sz="1800" dirty="0" err="1" smtClean="0"/>
              <a:t>memulai</a:t>
            </a:r>
            <a:r>
              <a:rPr lang="en-US" altLang="id-ID" sz="1800" dirty="0" smtClean="0"/>
              <a:t> </a:t>
            </a:r>
            <a:r>
              <a:rPr lang="en-US" altLang="id-ID" sz="1800" dirty="0" err="1" smtClean="0"/>
              <a:t>dan</a:t>
            </a:r>
            <a:r>
              <a:rPr lang="en-US" altLang="id-ID" sz="1800" dirty="0" smtClean="0"/>
              <a:t> </a:t>
            </a:r>
            <a:r>
              <a:rPr lang="en-US" altLang="id-ID" sz="1800" dirty="0" err="1" smtClean="0"/>
              <a:t>mengakhiri</a:t>
            </a:r>
            <a:r>
              <a:rPr lang="en-US" altLang="id-ID" sz="1800" dirty="0" smtClean="0"/>
              <a:t> </a:t>
            </a:r>
            <a:r>
              <a:rPr lang="en-US" altLang="id-ID" sz="1800" i="1" dirty="0" smtClean="0"/>
              <a:t>sessions</a:t>
            </a:r>
            <a:r>
              <a:rPr lang="en-US" altLang="id-ID" sz="1800" dirty="0" smtClean="0"/>
              <a:t> </a:t>
            </a:r>
            <a:r>
              <a:rPr lang="en-US" altLang="id-ID" sz="1800" dirty="0" err="1" smtClean="0"/>
              <a:t>komunikasi</a:t>
            </a:r>
            <a:r>
              <a:rPr lang="en-US" altLang="id-ID" sz="1800" dirty="0" smtClean="0"/>
              <a:t>. </a:t>
            </a:r>
            <a:endParaRPr lang="id-ID" altLang="id-ID" sz="1800" dirty="0" smtClean="0"/>
          </a:p>
          <a:p>
            <a:pPr marL="396875" indent="-396875" eaLnBrk="1" hangingPunct="1">
              <a:buFont typeface="Arial" panose="020B0604020202020204" pitchFamily="34" charset="0"/>
              <a:buChar char="•"/>
              <a:defRPr/>
            </a:pPr>
            <a:r>
              <a:rPr lang="en-US" altLang="id-ID" sz="1800" dirty="0" err="1" smtClean="0"/>
              <a:t>Protokol</a:t>
            </a:r>
            <a:r>
              <a:rPr lang="en-US" altLang="id-ID" sz="1800" dirty="0" smtClean="0"/>
              <a:t> </a:t>
            </a:r>
            <a:r>
              <a:rPr lang="en-US" altLang="id-ID" sz="1800" dirty="0" err="1" smtClean="0"/>
              <a:t>ini</a:t>
            </a:r>
            <a:r>
              <a:rPr lang="en-US" altLang="id-ID" sz="1800" dirty="0" smtClean="0"/>
              <a:t> </a:t>
            </a:r>
            <a:r>
              <a:rPr lang="en-US" altLang="id-ID" sz="1800" dirty="0" err="1" smtClean="0"/>
              <a:t>didefinisikan</a:t>
            </a:r>
            <a:r>
              <a:rPr lang="en-US" altLang="id-ID" sz="1800" dirty="0" smtClean="0"/>
              <a:t> </a:t>
            </a:r>
            <a:r>
              <a:rPr lang="en-US" altLang="id-ID" sz="1800" dirty="0" err="1" smtClean="0"/>
              <a:t>pada</a:t>
            </a:r>
            <a:r>
              <a:rPr lang="en-US" altLang="id-ID" sz="1800" dirty="0" smtClean="0"/>
              <a:t> RFC 2543 </a:t>
            </a:r>
            <a:r>
              <a:rPr lang="en-US" altLang="id-ID" sz="1800" dirty="0" err="1" smtClean="0"/>
              <a:t>dan</a:t>
            </a:r>
            <a:r>
              <a:rPr lang="en-US" altLang="id-ID" sz="1800" dirty="0" smtClean="0"/>
              <a:t> </a:t>
            </a:r>
            <a:r>
              <a:rPr lang="en-US" altLang="id-ID" sz="1800" dirty="0" err="1" smtClean="0"/>
              <a:t>menyertakan</a:t>
            </a:r>
            <a:r>
              <a:rPr lang="en-US" altLang="id-ID" sz="1800" dirty="0" smtClean="0"/>
              <a:t> </a:t>
            </a:r>
            <a:r>
              <a:rPr lang="en-US" altLang="id-ID" sz="1800" dirty="0" err="1" smtClean="0"/>
              <a:t>elemen</a:t>
            </a:r>
            <a:r>
              <a:rPr lang="en-US" altLang="id-ID" sz="1800" dirty="0" smtClean="0"/>
              <a:t> </a:t>
            </a:r>
            <a:r>
              <a:rPr lang="en-US" altLang="id-ID" sz="1800" dirty="0" err="1" smtClean="0"/>
              <a:t>protokol</a:t>
            </a:r>
            <a:r>
              <a:rPr lang="en-US" altLang="id-ID" sz="1800" dirty="0" smtClean="0"/>
              <a:t> lain yang </a:t>
            </a:r>
            <a:r>
              <a:rPr lang="en-US" altLang="id-ID" sz="1800" dirty="0" err="1" smtClean="0"/>
              <a:t>dikembangkan</a:t>
            </a:r>
            <a:r>
              <a:rPr lang="en-US" altLang="id-ID" sz="1800" dirty="0" smtClean="0"/>
              <a:t> IETF, </a:t>
            </a:r>
            <a:r>
              <a:rPr lang="en-US" altLang="id-ID" sz="1800" dirty="0" err="1" smtClean="0"/>
              <a:t>mencakup</a:t>
            </a:r>
            <a:r>
              <a:rPr lang="en-US" altLang="id-ID" sz="1800" dirty="0" smtClean="0"/>
              <a:t> </a:t>
            </a:r>
            <a:r>
              <a:rPr lang="en-US" altLang="id-ID" sz="1800" i="1" dirty="0" smtClean="0"/>
              <a:t>Hypertext Transfer </a:t>
            </a:r>
            <a:r>
              <a:rPr lang="en-US" altLang="id-ID" sz="1800" i="1" dirty="0" err="1" smtClean="0"/>
              <a:t>Protokol</a:t>
            </a:r>
            <a:r>
              <a:rPr lang="en-US" altLang="id-ID" sz="1800" dirty="0" smtClean="0"/>
              <a:t> (HTTP) yang </a:t>
            </a:r>
            <a:r>
              <a:rPr lang="en-US" altLang="id-ID" sz="1800" dirty="0" err="1" smtClean="0"/>
              <a:t>diuraikan</a:t>
            </a:r>
            <a:r>
              <a:rPr lang="en-US" altLang="id-ID" sz="1800" dirty="0" smtClean="0"/>
              <a:t> </a:t>
            </a:r>
            <a:r>
              <a:rPr lang="en-US" altLang="id-ID" sz="1800" dirty="0" err="1" smtClean="0"/>
              <a:t>pada</a:t>
            </a:r>
            <a:r>
              <a:rPr lang="en-US" altLang="id-ID" sz="1800" dirty="0" smtClean="0"/>
              <a:t> RFC 2068, </a:t>
            </a:r>
            <a:r>
              <a:rPr lang="en-US" altLang="id-ID" sz="1800" i="1" dirty="0" smtClean="0"/>
              <a:t>Simple Mail Transfer </a:t>
            </a:r>
            <a:r>
              <a:rPr lang="en-US" altLang="id-ID" sz="1800" i="1" dirty="0" err="1" smtClean="0"/>
              <a:t>Protokol</a:t>
            </a:r>
            <a:r>
              <a:rPr lang="en-US" altLang="id-ID" sz="1800" dirty="0" smtClean="0"/>
              <a:t> (SMTP) yang </a:t>
            </a:r>
            <a:r>
              <a:rPr lang="en-US" altLang="id-ID" sz="1800" dirty="0" err="1" smtClean="0"/>
              <a:t>diuraikan</a:t>
            </a:r>
            <a:r>
              <a:rPr lang="en-US" altLang="id-ID" sz="1800" dirty="0" smtClean="0"/>
              <a:t> </a:t>
            </a:r>
            <a:r>
              <a:rPr lang="en-US" altLang="id-ID" sz="1800" dirty="0" err="1" smtClean="0"/>
              <a:t>pada</a:t>
            </a:r>
            <a:r>
              <a:rPr lang="en-US" altLang="id-ID" sz="1800" dirty="0" smtClean="0"/>
              <a:t> RFC 2821, </a:t>
            </a:r>
            <a:r>
              <a:rPr lang="en-US" altLang="id-ID" sz="1800" dirty="0" err="1" smtClean="0"/>
              <a:t>dan</a:t>
            </a:r>
            <a:r>
              <a:rPr lang="en-US" altLang="id-ID" sz="1800" dirty="0" smtClean="0"/>
              <a:t> </a:t>
            </a:r>
            <a:r>
              <a:rPr lang="en-US" altLang="id-ID" sz="1800" i="1" dirty="0" smtClean="0"/>
              <a:t>Session Description </a:t>
            </a:r>
            <a:r>
              <a:rPr lang="en-US" altLang="id-ID" sz="1800" i="1" dirty="0" err="1" smtClean="0"/>
              <a:t>Protokol</a:t>
            </a:r>
            <a:r>
              <a:rPr lang="en-US" altLang="id-ID" sz="1800" dirty="0" smtClean="0"/>
              <a:t> (SDP) yang </a:t>
            </a:r>
            <a:r>
              <a:rPr lang="en-US" altLang="id-ID" sz="1800" dirty="0" err="1" smtClean="0"/>
              <a:t>diuraikan</a:t>
            </a:r>
            <a:r>
              <a:rPr lang="en-US" altLang="id-ID" sz="1800" dirty="0" smtClean="0"/>
              <a:t> </a:t>
            </a:r>
            <a:r>
              <a:rPr lang="en-US" altLang="id-ID" sz="1800" dirty="0" err="1" smtClean="0"/>
              <a:t>pada</a:t>
            </a:r>
            <a:r>
              <a:rPr lang="en-US" altLang="id-ID" sz="1800" dirty="0" smtClean="0"/>
              <a:t> RFC 2327 </a:t>
            </a:r>
            <a:endParaRPr lang="id-ID" altLang="id-ID" sz="1800" dirty="0" smtClean="0"/>
          </a:p>
          <a:p>
            <a:pPr marL="396875" indent="-396875" eaLnBrk="1" hangingPunct="1">
              <a:buFont typeface="Arial" panose="020B0604020202020204" pitchFamily="34" charset="0"/>
              <a:buChar char="•"/>
              <a:defRPr/>
            </a:pPr>
            <a:r>
              <a:rPr lang="en-US" altLang="id-ID" sz="1800" dirty="0" err="1"/>
              <a:t>Arsitektur</a:t>
            </a:r>
            <a:r>
              <a:rPr lang="en-US" altLang="id-ID" sz="1800" dirty="0"/>
              <a:t> </a:t>
            </a:r>
            <a:r>
              <a:rPr lang="en-US" altLang="id-ID" sz="1800" dirty="0" err="1"/>
              <a:t>dari</a:t>
            </a:r>
            <a:r>
              <a:rPr lang="en-US" altLang="id-ID" sz="1800" dirty="0"/>
              <a:t> SIP </a:t>
            </a:r>
            <a:r>
              <a:rPr lang="en-US" altLang="id-ID" sz="1800" dirty="0" err="1"/>
              <a:t>terdiri</a:t>
            </a:r>
            <a:r>
              <a:rPr lang="en-US" altLang="id-ID" sz="1800" dirty="0"/>
              <a:t> </a:t>
            </a:r>
            <a:r>
              <a:rPr lang="en-US" altLang="id-ID" sz="1800" dirty="0" err="1"/>
              <a:t>dari</a:t>
            </a:r>
            <a:r>
              <a:rPr lang="en-US" altLang="id-ID" sz="1800" dirty="0"/>
              <a:t> </a:t>
            </a:r>
            <a:r>
              <a:rPr lang="en-US" altLang="id-ID" sz="1800" dirty="0" err="1"/>
              <a:t>dua</a:t>
            </a:r>
            <a:r>
              <a:rPr lang="en-US" altLang="id-ID" sz="1800" dirty="0"/>
              <a:t> </a:t>
            </a:r>
            <a:r>
              <a:rPr lang="en-US" altLang="id-ID" sz="1800" dirty="0" err="1"/>
              <a:t>komponen</a:t>
            </a:r>
            <a:r>
              <a:rPr lang="en-US" altLang="id-ID" sz="1800" dirty="0"/>
              <a:t> </a:t>
            </a:r>
            <a:r>
              <a:rPr lang="en-US" altLang="id-ID" sz="1800" dirty="0" err="1"/>
              <a:t>yaitu</a:t>
            </a:r>
            <a:r>
              <a:rPr lang="en-US" altLang="id-ID" sz="1800" dirty="0"/>
              <a:t> user agent </a:t>
            </a:r>
            <a:r>
              <a:rPr lang="en-US" altLang="id-ID" sz="1800" dirty="0" err="1"/>
              <a:t>dan</a:t>
            </a:r>
            <a:r>
              <a:rPr lang="en-US" altLang="id-ID" sz="1800" dirty="0"/>
              <a:t> servers. </a:t>
            </a:r>
          </a:p>
          <a:p>
            <a:pPr marL="396875" indent="-396875" eaLnBrk="1" hangingPunct="1">
              <a:buFont typeface="Arial" panose="020B0604020202020204" pitchFamily="34" charset="0"/>
              <a:buChar char="•"/>
              <a:defRPr/>
            </a:pPr>
            <a:r>
              <a:rPr lang="en-US" altLang="id-ID" sz="1800" dirty="0"/>
              <a:t>User agent </a:t>
            </a:r>
            <a:r>
              <a:rPr lang="en-US" altLang="id-ID" sz="1800" dirty="0" err="1"/>
              <a:t>merupakan</a:t>
            </a:r>
            <a:r>
              <a:rPr lang="en-US" altLang="id-ID" sz="1800" dirty="0"/>
              <a:t> end point </a:t>
            </a:r>
            <a:r>
              <a:rPr lang="en-US" altLang="id-ID" sz="1800" dirty="0" err="1"/>
              <a:t>dari</a:t>
            </a:r>
            <a:r>
              <a:rPr lang="en-US" altLang="id-ID" sz="1800" dirty="0"/>
              <a:t> </a:t>
            </a:r>
            <a:r>
              <a:rPr lang="en-US" altLang="id-ID" sz="1800" dirty="0" err="1"/>
              <a:t>sistem</a:t>
            </a:r>
            <a:r>
              <a:rPr lang="en-US" altLang="id-ID" sz="1800" dirty="0"/>
              <a:t> </a:t>
            </a:r>
            <a:r>
              <a:rPr lang="en-US" altLang="id-ID" sz="1800" dirty="0" err="1"/>
              <a:t>dan</a:t>
            </a:r>
            <a:r>
              <a:rPr lang="en-US" altLang="id-ID" sz="1800" dirty="0"/>
              <a:t> </a:t>
            </a:r>
            <a:r>
              <a:rPr lang="en-US" altLang="id-ID" sz="1800" dirty="0" err="1"/>
              <a:t>memuat</a:t>
            </a:r>
            <a:r>
              <a:rPr lang="en-US" altLang="id-ID" sz="1800" dirty="0"/>
              <a:t> </a:t>
            </a:r>
            <a:r>
              <a:rPr lang="en-US" altLang="id-ID" sz="1800" dirty="0" err="1"/>
              <a:t>dua</a:t>
            </a:r>
            <a:r>
              <a:rPr lang="en-US" altLang="id-ID" sz="1800" dirty="0"/>
              <a:t> sub </a:t>
            </a:r>
            <a:r>
              <a:rPr lang="en-US" altLang="id-ID" sz="1800" dirty="0" err="1"/>
              <a:t>sistem</a:t>
            </a:r>
            <a:r>
              <a:rPr lang="en-US" altLang="id-ID" sz="1800" dirty="0"/>
              <a:t> </a:t>
            </a:r>
            <a:r>
              <a:rPr lang="en-US" altLang="id-ID" sz="1800" dirty="0" err="1"/>
              <a:t>yaitu</a:t>
            </a:r>
            <a:r>
              <a:rPr lang="en-US" altLang="id-ID" sz="1800" dirty="0"/>
              <a:t> :</a:t>
            </a:r>
          </a:p>
          <a:p>
            <a:pPr lvl="3" eaLnBrk="1" hangingPunct="1">
              <a:defRPr/>
            </a:pPr>
            <a:r>
              <a:rPr lang="en-US" altLang="id-ID" i="1" dirty="0" smtClean="0"/>
              <a:t>user agent client</a:t>
            </a:r>
            <a:r>
              <a:rPr lang="en-US" altLang="id-ID" dirty="0" smtClean="0"/>
              <a:t> (UAC) yang </a:t>
            </a:r>
            <a:r>
              <a:rPr lang="en-US" altLang="id-ID" dirty="0" err="1" smtClean="0"/>
              <a:t>membangkitkan</a:t>
            </a:r>
            <a:r>
              <a:rPr lang="en-US" altLang="id-ID" dirty="0" smtClean="0"/>
              <a:t> </a:t>
            </a:r>
            <a:r>
              <a:rPr lang="en-US" altLang="id-ID" i="1" dirty="0" smtClean="0"/>
              <a:t>request</a:t>
            </a:r>
            <a:r>
              <a:rPr lang="en-US" altLang="id-ID" dirty="0" smtClean="0"/>
              <a:t>s, </a:t>
            </a:r>
            <a:r>
              <a:rPr lang="en-US" altLang="id-ID" dirty="0" err="1" smtClean="0"/>
              <a:t>dan</a:t>
            </a:r>
            <a:r>
              <a:rPr lang="en-US" altLang="id-ID" dirty="0" smtClean="0"/>
              <a:t> </a:t>
            </a:r>
          </a:p>
          <a:p>
            <a:pPr lvl="3" eaLnBrk="1" hangingPunct="1">
              <a:defRPr/>
            </a:pPr>
            <a:r>
              <a:rPr lang="en-US" altLang="id-ID" i="1" dirty="0" smtClean="0"/>
              <a:t>user agent server</a:t>
            </a:r>
            <a:r>
              <a:rPr lang="en-US" altLang="id-ID" dirty="0" smtClean="0"/>
              <a:t> (UAS) yang </a:t>
            </a:r>
            <a:r>
              <a:rPr lang="en-US" altLang="id-ID" dirty="0" err="1" smtClean="0"/>
              <a:t>merespon</a:t>
            </a:r>
            <a:r>
              <a:rPr lang="en-US" altLang="id-ID" dirty="0" smtClean="0"/>
              <a:t> </a:t>
            </a:r>
            <a:r>
              <a:rPr lang="en-US" altLang="id-ID" i="1" dirty="0" smtClean="0"/>
              <a:t>request</a:t>
            </a:r>
            <a:r>
              <a:rPr lang="en-US" altLang="id-ID" dirty="0" smtClean="0"/>
              <a:t>s.</a:t>
            </a:r>
          </a:p>
          <a:p>
            <a:pPr marL="396875" indent="-396875" eaLnBrk="1" hangingPunct="1">
              <a:buFont typeface="Arial" panose="020B0604020202020204" pitchFamily="34" charset="0"/>
              <a:buChar char="•"/>
              <a:defRPr/>
            </a:pPr>
            <a:endParaRPr lang="en-US" altLang="id-ID" sz="1800" dirty="0" smtClean="0"/>
          </a:p>
          <a:p>
            <a:pPr marL="396875" indent="-396875" eaLnBrk="1" hangingPunct="1">
              <a:buFont typeface="Arial" panose="020B0604020202020204" pitchFamily="34" charset="0"/>
              <a:buChar char="•"/>
              <a:defRPr/>
            </a:pPr>
            <a:endParaRPr lang="en-US" altLang="id-ID" sz="1800" dirty="0" smtClean="0"/>
          </a:p>
          <a:p>
            <a:pPr eaLnBrk="1" hangingPunct="1">
              <a:defRPr/>
            </a:pPr>
            <a:endParaRPr lang="en-US" altLang="id-ID" dirty="0" smtClean="0"/>
          </a:p>
        </p:txBody>
      </p:sp>
    </p:spTree>
    <p:extLst>
      <p:ext uri="{BB962C8B-B14F-4D97-AF65-F5344CB8AC3E}">
        <p14:creationId xmlns:p14="http://schemas.microsoft.com/office/powerpoint/2010/main" val="517282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1524000" y="25257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35843" name="Object 4"/>
          <p:cNvGraphicFramePr>
            <a:graphicFrameLocks noChangeAspect="1"/>
          </p:cNvGraphicFramePr>
          <p:nvPr>
            <p:extLst>
              <p:ext uri="{D42A27DB-BD31-4B8C-83A1-F6EECF244321}">
                <p14:modId xmlns:p14="http://schemas.microsoft.com/office/powerpoint/2010/main" val="2773358221"/>
              </p:ext>
            </p:extLst>
          </p:nvPr>
        </p:nvGraphicFramePr>
        <p:xfrm>
          <a:off x="1981200" y="1162594"/>
          <a:ext cx="8229600" cy="5260431"/>
        </p:xfrm>
        <a:graphic>
          <a:graphicData uri="http://schemas.openxmlformats.org/presentationml/2006/ole">
            <mc:AlternateContent xmlns:mc="http://schemas.openxmlformats.org/markup-compatibility/2006">
              <mc:Choice xmlns:v="urn:schemas-microsoft-com:vml" Requires="v">
                <p:oleObj spid="_x0000_s4102" r:id="rId3" imgW="4964887" imgH="4938065" progId="Visio.Drawing.6">
                  <p:embed/>
                </p:oleObj>
              </mc:Choice>
              <mc:Fallback>
                <p:oleObj r:id="rId3" imgW="4964887" imgH="4938065" progId="Visio.Drawing.6">
                  <p:embed/>
                  <p:pic>
                    <p:nvPicPr>
                      <p:cNvPr id="3584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162594"/>
                        <a:ext cx="8229600" cy="526043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97015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altLang="id-ID" b="1" dirty="0" smtClean="0">
                <a:solidFill>
                  <a:schemeClr val="tx1">
                    <a:lumMod val="95000"/>
                    <a:lumOff val="5000"/>
                  </a:schemeClr>
                </a:solidFill>
              </a:rPr>
              <a:t>SIP</a:t>
            </a:r>
          </a:p>
        </p:txBody>
      </p:sp>
      <p:sp>
        <p:nvSpPr>
          <p:cNvPr id="49155" name="Rectangle 3"/>
          <p:cNvSpPr>
            <a:spLocks noGrp="1" noChangeArrowheads="1"/>
          </p:cNvSpPr>
          <p:nvPr>
            <p:ph idx="1"/>
          </p:nvPr>
        </p:nvSpPr>
        <p:spPr>
          <a:xfrm>
            <a:off x="571500" y="1471749"/>
            <a:ext cx="11049000" cy="5241925"/>
          </a:xfrm>
        </p:spPr>
        <p:txBody>
          <a:bodyPr/>
          <a:lstStyle/>
          <a:p>
            <a:pPr marL="228600" indent="-228600" eaLnBrk="1" hangingPunct="1">
              <a:buFont typeface="Arial" panose="020B0604020202020204" pitchFamily="34" charset="0"/>
              <a:buChar char="•"/>
              <a:defRPr/>
            </a:pPr>
            <a:r>
              <a:rPr lang="en-US" altLang="id-ID" sz="1800" b="1" i="1" dirty="0" smtClean="0"/>
              <a:t>Proxy Server</a:t>
            </a:r>
            <a:r>
              <a:rPr lang="en-US" altLang="id-ID" sz="1800" b="1" dirty="0" smtClean="0"/>
              <a:t> </a:t>
            </a:r>
            <a:r>
              <a:rPr lang="en-US" altLang="id-ID" sz="1800" dirty="0" smtClean="0"/>
              <a:t>: </a:t>
            </a:r>
            <a:r>
              <a:rPr lang="en-US" altLang="id-ID" sz="1800" dirty="0" err="1" smtClean="0"/>
              <a:t>merupakan</a:t>
            </a:r>
            <a:r>
              <a:rPr lang="en-US" altLang="id-ID" sz="1800" dirty="0" smtClean="0"/>
              <a:t> </a:t>
            </a:r>
            <a:r>
              <a:rPr lang="en-US" altLang="id-ID" sz="1800" i="1" dirty="0" smtClean="0"/>
              <a:t>host</a:t>
            </a:r>
            <a:r>
              <a:rPr lang="en-US" altLang="id-ID" sz="1800" dirty="0" smtClean="0"/>
              <a:t> </a:t>
            </a:r>
            <a:r>
              <a:rPr lang="en-US" altLang="id-ID" sz="1800" dirty="0" err="1" smtClean="0"/>
              <a:t>jaringan</a:t>
            </a:r>
            <a:r>
              <a:rPr lang="en-US" altLang="id-ID" sz="1800" dirty="0" smtClean="0"/>
              <a:t> yang </a:t>
            </a:r>
            <a:r>
              <a:rPr lang="en-US" altLang="id-ID" sz="1800" dirty="0" err="1" smtClean="0"/>
              <a:t>berperan</a:t>
            </a:r>
            <a:r>
              <a:rPr lang="en-US" altLang="id-ID" sz="1800" dirty="0" smtClean="0"/>
              <a:t> </a:t>
            </a:r>
            <a:r>
              <a:rPr lang="en-US" altLang="id-ID" sz="1800" dirty="0" err="1" smtClean="0"/>
              <a:t>sebagai</a:t>
            </a:r>
            <a:r>
              <a:rPr lang="en-US" altLang="id-ID" sz="1800" dirty="0" smtClean="0"/>
              <a:t> server yang </a:t>
            </a:r>
            <a:r>
              <a:rPr lang="en-US" altLang="id-ID" sz="1800" dirty="0" err="1" smtClean="0"/>
              <a:t>meroutingkan</a:t>
            </a:r>
            <a:r>
              <a:rPr lang="en-US" altLang="id-ID" sz="1800" dirty="0" smtClean="0"/>
              <a:t> request </a:t>
            </a:r>
            <a:r>
              <a:rPr lang="en-US" altLang="id-ID" sz="1800" dirty="0" err="1" smtClean="0"/>
              <a:t>ke</a:t>
            </a:r>
            <a:r>
              <a:rPr lang="en-US" altLang="id-ID" sz="1800" dirty="0" smtClean="0"/>
              <a:t> </a:t>
            </a:r>
            <a:r>
              <a:rPr lang="en-US" altLang="id-ID" sz="1800" dirty="0" err="1" smtClean="0"/>
              <a:t>tujuan</a:t>
            </a:r>
            <a:r>
              <a:rPr lang="en-US" altLang="id-ID" sz="1800" dirty="0" smtClean="0"/>
              <a:t> </a:t>
            </a:r>
            <a:r>
              <a:rPr lang="en-US" altLang="id-ID" sz="1800" dirty="0" err="1" smtClean="0"/>
              <a:t>dan</a:t>
            </a:r>
            <a:r>
              <a:rPr lang="en-US" altLang="id-ID" sz="1800" dirty="0" smtClean="0"/>
              <a:t> </a:t>
            </a:r>
            <a:r>
              <a:rPr lang="en-US" altLang="id-ID" sz="1800" dirty="0" err="1" smtClean="0"/>
              <a:t>juga</a:t>
            </a:r>
            <a:r>
              <a:rPr lang="en-US" altLang="id-ID" sz="1800" dirty="0" smtClean="0"/>
              <a:t> </a:t>
            </a:r>
            <a:r>
              <a:rPr lang="en-US" altLang="id-ID" sz="1800" dirty="0" err="1" smtClean="0"/>
              <a:t>membuat</a:t>
            </a:r>
            <a:r>
              <a:rPr lang="en-US" altLang="id-ID" sz="1800" dirty="0" smtClean="0"/>
              <a:t> </a:t>
            </a:r>
            <a:r>
              <a:rPr lang="en-US" altLang="id-ID" sz="1800" dirty="0" err="1" smtClean="0"/>
              <a:t>kebijakan</a:t>
            </a:r>
            <a:r>
              <a:rPr lang="en-US" altLang="id-ID" sz="1800" dirty="0" smtClean="0"/>
              <a:t> </a:t>
            </a:r>
            <a:r>
              <a:rPr lang="en-US" altLang="id-ID" sz="1800" dirty="0" err="1" smtClean="0"/>
              <a:t>seperti</a:t>
            </a:r>
            <a:r>
              <a:rPr lang="en-US" altLang="id-ID" sz="1800" dirty="0" smtClean="0"/>
              <a:t> </a:t>
            </a:r>
            <a:r>
              <a:rPr lang="en-US" altLang="id-ID" sz="1800" dirty="0" err="1" smtClean="0"/>
              <a:t>meyakinkan</a:t>
            </a:r>
            <a:r>
              <a:rPr lang="en-US" altLang="id-ID" sz="1800" dirty="0" smtClean="0"/>
              <a:t> </a:t>
            </a:r>
            <a:r>
              <a:rPr lang="en-US" altLang="id-ID" sz="1800" dirty="0" err="1" smtClean="0"/>
              <a:t>bahwa</a:t>
            </a:r>
            <a:r>
              <a:rPr lang="en-US" altLang="id-ID" sz="1800" dirty="0" smtClean="0"/>
              <a:t> </a:t>
            </a:r>
            <a:r>
              <a:rPr lang="en-US" altLang="id-ID" sz="1800" dirty="0" err="1" smtClean="0"/>
              <a:t>pemakai</a:t>
            </a:r>
            <a:r>
              <a:rPr lang="en-US" altLang="id-ID" sz="1800" dirty="0" smtClean="0"/>
              <a:t> </a:t>
            </a:r>
            <a:r>
              <a:rPr lang="en-US" altLang="id-ID" sz="1800" dirty="0" err="1" smtClean="0"/>
              <a:t>tertentu</a:t>
            </a:r>
            <a:r>
              <a:rPr lang="en-US" altLang="id-ID" sz="1800" dirty="0" smtClean="0"/>
              <a:t> </a:t>
            </a:r>
            <a:r>
              <a:rPr lang="en-US" altLang="id-ID" sz="1800" dirty="0" err="1" smtClean="0"/>
              <a:t>diijinkan</a:t>
            </a:r>
            <a:r>
              <a:rPr lang="en-US" altLang="id-ID" sz="1800" dirty="0" smtClean="0"/>
              <a:t> </a:t>
            </a:r>
            <a:r>
              <a:rPr lang="en-US" altLang="id-ID" sz="1800" dirty="0" err="1" smtClean="0"/>
              <a:t>untuk</a:t>
            </a:r>
            <a:r>
              <a:rPr lang="en-US" altLang="id-ID" sz="1800" dirty="0" smtClean="0"/>
              <a:t> </a:t>
            </a:r>
            <a:r>
              <a:rPr lang="en-US" altLang="id-ID" sz="1800" dirty="0" err="1" smtClean="0"/>
              <a:t>melakukan</a:t>
            </a:r>
            <a:r>
              <a:rPr lang="en-US" altLang="id-ID" sz="1800" dirty="0" smtClean="0"/>
              <a:t> </a:t>
            </a:r>
            <a:r>
              <a:rPr lang="en-US" altLang="id-ID" sz="1800" dirty="0" err="1" smtClean="0"/>
              <a:t>panggilan</a:t>
            </a:r>
            <a:r>
              <a:rPr lang="en-US" altLang="id-ID" sz="1800" dirty="0" smtClean="0"/>
              <a:t>. </a:t>
            </a:r>
          </a:p>
          <a:p>
            <a:pPr marL="228600" indent="-228600" eaLnBrk="1" hangingPunct="1">
              <a:buFont typeface="Arial" panose="020B0604020202020204" pitchFamily="34" charset="0"/>
              <a:buChar char="•"/>
              <a:defRPr/>
            </a:pPr>
            <a:r>
              <a:rPr lang="en-US" altLang="id-ID" sz="1800" i="1" dirty="0" smtClean="0"/>
              <a:t>Proxy</a:t>
            </a:r>
            <a:r>
              <a:rPr lang="en-US" altLang="id-ID" sz="1800" dirty="0" smtClean="0"/>
              <a:t> </a:t>
            </a:r>
            <a:r>
              <a:rPr lang="en-US" altLang="id-ID" sz="1800" dirty="0" err="1" smtClean="0"/>
              <a:t>harus</a:t>
            </a:r>
            <a:r>
              <a:rPr lang="en-US" altLang="id-ID" sz="1800" dirty="0" smtClean="0"/>
              <a:t> </a:t>
            </a:r>
            <a:r>
              <a:rPr lang="en-US" altLang="id-ID" sz="1800" dirty="0" err="1" smtClean="0"/>
              <a:t>bertindak</a:t>
            </a:r>
            <a:r>
              <a:rPr lang="en-US" altLang="id-ID" sz="1800" dirty="0" smtClean="0"/>
              <a:t> </a:t>
            </a:r>
            <a:r>
              <a:rPr lang="en-US" altLang="id-ID" sz="1800" dirty="0" err="1" smtClean="0"/>
              <a:t>sebagai</a:t>
            </a:r>
            <a:r>
              <a:rPr lang="en-US" altLang="id-ID" sz="1800" dirty="0" smtClean="0"/>
              <a:t> </a:t>
            </a:r>
            <a:r>
              <a:rPr lang="en-US" altLang="id-ID" sz="1800" i="1" dirty="0" smtClean="0"/>
              <a:t>server</a:t>
            </a:r>
            <a:r>
              <a:rPr lang="en-US" altLang="id-ID" sz="1800" dirty="0" smtClean="0"/>
              <a:t> </a:t>
            </a:r>
            <a:r>
              <a:rPr lang="en-US" altLang="id-ID" sz="1800" dirty="0" err="1" smtClean="0"/>
              <a:t>dan</a:t>
            </a:r>
            <a:r>
              <a:rPr lang="en-US" altLang="id-ID" sz="1800" dirty="0" smtClean="0"/>
              <a:t> </a:t>
            </a:r>
            <a:r>
              <a:rPr lang="en-US" altLang="id-ID" sz="1800" i="1" dirty="0" smtClean="0"/>
              <a:t>client</a:t>
            </a:r>
            <a:r>
              <a:rPr lang="en-US" altLang="id-ID" sz="1800" dirty="0" smtClean="0"/>
              <a:t>, </a:t>
            </a:r>
            <a:r>
              <a:rPr lang="en-US" altLang="id-ID" sz="1800" dirty="0" err="1" smtClean="0"/>
              <a:t>dia</a:t>
            </a:r>
            <a:r>
              <a:rPr lang="en-US" altLang="id-ID" sz="1800" dirty="0" smtClean="0"/>
              <a:t> </a:t>
            </a:r>
            <a:r>
              <a:rPr lang="en-US" altLang="id-ID" sz="1800" dirty="0" err="1" smtClean="0"/>
              <a:t>harus</a:t>
            </a:r>
            <a:r>
              <a:rPr lang="en-US" altLang="id-ID" sz="1800" dirty="0" smtClean="0"/>
              <a:t> </a:t>
            </a:r>
            <a:r>
              <a:rPr lang="en-US" altLang="id-ID" sz="1800" dirty="0" err="1" smtClean="0"/>
              <a:t>mengarahkan</a:t>
            </a:r>
            <a:r>
              <a:rPr lang="en-US" altLang="id-ID" sz="1800" dirty="0" smtClean="0"/>
              <a:t> SIP </a:t>
            </a:r>
            <a:r>
              <a:rPr lang="en-US" altLang="id-ID" sz="1800" i="1" dirty="0" smtClean="0"/>
              <a:t>request</a:t>
            </a:r>
            <a:r>
              <a:rPr lang="en-US" altLang="id-ID" sz="1800" dirty="0" smtClean="0"/>
              <a:t> </a:t>
            </a:r>
            <a:r>
              <a:rPr lang="en-US" altLang="id-ID" sz="1800" dirty="0" err="1" smtClean="0"/>
              <a:t>pada</a:t>
            </a:r>
            <a:r>
              <a:rPr lang="en-US" altLang="id-ID" sz="1800" dirty="0" smtClean="0"/>
              <a:t> </a:t>
            </a:r>
            <a:r>
              <a:rPr lang="en-US" altLang="id-ID" sz="1800" i="1" dirty="0" smtClean="0"/>
              <a:t>user agent server</a:t>
            </a:r>
            <a:r>
              <a:rPr lang="en-US" altLang="id-ID" sz="1800" dirty="0" smtClean="0"/>
              <a:t>, </a:t>
            </a:r>
            <a:r>
              <a:rPr lang="en-US" altLang="id-ID" sz="1800" dirty="0" err="1" smtClean="0"/>
              <a:t>dan</a:t>
            </a:r>
            <a:r>
              <a:rPr lang="en-US" altLang="id-ID" sz="1800" dirty="0" smtClean="0"/>
              <a:t> </a:t>
            </a:r>
            <a:r>
              <a:rPr lang="en-US" altLang="id-ID" sz="1800" dirty="0" err="1" smtClean="0"/>
              <a:t>mengarahkan</a:t>
            </a:r>
            <a:r>
              <a:rPr lang="en-US" altLang="id-ID" sz="1800" dirty="0" smtClean="0"/>
              <a:t> SIP </a:t>
            </a:r>
            <a:r>
              <a:rPr lang="en-US" altLang="id-ID" sz="1800" i="1" dirty="0" smtClean="0"/>
              <a:t>response</a:t>
            </a:r>
            <a:r>
              <a:rPr lang="en-US" altLang="id-ID" sz="1800" dirty="0" smtClean="0"/>
              <a:t> </a:t>
            </a:r>
            <a:r>
              <a:rPr lang="en-US" altLang="id-ID" sz="1800" dirty="0" err="1" smtClean="0"/>
              <a:t>pada</a:t>
            </a:r>
            <a:r>
              <a:rPr lang="en-US" altLang="id-ID" sz="1800" dirty="0" smtClean="0"/>
              <a:t> </a:t>
            </a:r>
            <a:r>
              <a:rPr lang="en-US" altLang="id-ID" sz="1800" i="1" dirty="0" smtClean="0"/>
              <a:t>user agent</a:t>
            </a:r>
            <a:r>
              <a:rPr lang="en-US" altLang="id-ID" sz="1800" dirty="0" smtClean="0"/>
              <a:t> </a:t>
            </a:r>
            <a:r>
              <a:rPr lang="en-US" altLang="id-ID" sz="1800" i="1" dirty="0" smtClean="0"/>
              <a:t>client</a:t>
            </a:r>
            <a:r>
              <a:rPr lang="en-US" altLang="id-ID" sz="1800" dirty="0" smtClean="0"/>
              <a:t>. </a:t>
            </a:r>
            <a:endParaRPr lang="id-ID" altLang="id-ID" sz="1800" dirty="0" smtClean="0"/>
          </a:p>
          <a:p>
            <a:pPr marL="228600" indent="-228600" eaLnBrk="1" hangingPunct="1">
              <a:buFont typeface="Arial" panose="020B0604020202020204" pitchFamily="34" charset="0"/>
              <a:buChar char="•"/>
              <a:defRPr/>
            </a:pPr>
            <a:r>
              <a:rPr lang="en-US" altLang="id-ID" sz="1800" b="1" i="1" dirty="0" smtClean="0"/>
              <a:t>Redirect Server</a:t>
            </a:r>
            <a:r>
              <a:rPr lang="en-US" altLang="id-ID" sz="1800" b="1" dirty="0" smtClean="0"/>
              <a:t> </a:t>
            </a:r>
            <a:r>
              <a:rPr lang="en-US" altLang="id-ID" sz="1800" dirty="0" smtClean="0"/>
              <a:t>: </a:t>
            </a:r>
            <a:r>
              <a:rPr lang="en-US" altLang="id-ID" sz="1800" dirty="0" err="1" smtClean="0"/>
              <a:t>merupakan</a:t>
            </a:r>
            <a:r>
              <a:rPr lang="en-US" altLang="id-ID" sz="1800" dirty="0" smtClean="0"/>
              <a:t> server </a:t>
            </a:r>
            <a:r>
              <a:rPr lang="en-US" altLang="id-ID" sz="1800" dirty="0" err="1" smtClean="0"/>
              <a:t>logika</a:t>
            </a:r>
            <a:r>
              <a:rPr lang="en-US" altLang="id-ID" sz="1800" dirty="0" smtClean="0"/>
              <a:t> yang </a:t>
            </a:r>
            <a:r>
              <a:rPr lang="en-US" altLang="id-ID" sz="1800" dirty="0" err="1" smtClean="0"/>
              <a:t>mengarahkan</a:t>
            </a:r>
            <a:r>
              <a:rPr lang="en-US" altLang="id-ID" sz="1800" dirty="0" smtClean="0"/>
              <a:t> </a:t>
            </a:r>
            <a:r>
              <a:rPr lang="en-US" altLang="id-ID" sz="1800" dirty="0" err="1" smtClean="0"/>
              <a:t>suatu</a:t>
            </a:r>
            <a:r>
              <a:rPr lang="en-US" altLang="id-ID" sz="1800" dirty="0" smtClean="0"/>
              <a:t> </a:t>
            </a:r>
            <a:r>
              <a:rPr lang="en-US" altLang="id-ID" sz="1800" dirty="0" err="1" smtClean="0"/>
              <a:t>klien</a:t>
            </a:r>
            <a:r>
              <a:rPr lang="en-US" altLang="id-ID" sz="1800" dirty="0" smtClean="0"/>
              <a:t> </a:t>
            </a:r>
            <a:r>
              <a:rPr lang="en-US" altLang="id-ID" sz="1800" dirty="0" err="1" smtClean="0"/>
              <a:t>pada</a:t>
            </a:r>
            <a:r>
              <a:rPr lang="en-US" altLang="id-ID" sz="1800" dirty="0" smtClean="0"/>
              <a:t> </a:t>
            </a:r>
            <a:r>
              <a:rPr lang="en-US" altLang="id-ID" sz="1800" dirty="0" err="1" smtClean="0"/>
              <a:t>perangkat</a:t>
            </a:r>
            <a:r>
              <a:rPr lang="en-US" altLang="id-ID" sz="1800" dirty="0" smtClean="0"/>
              <a:t> </a:t>
            </a:r>
            <a:r>
              <a:rPr lang="en-US" altLang="id-ID" sz="1800" dirty="0" err="1" smtClean="0"/>
              <a:t>pengganti</a:t>
            </a:r>
            <a:r>
              <a:rPr lang="en-US" altLang="id-ID" sz="1800" dirty="0" smtClean="0"/>
              <a:t> </a:t>
            </a:r>
            <a:r>
              <a:rPr lang="en-US" altLang="id-ID" sz="1800" dirty="0" err="1" smtClean="0"/>
              <a:t>dari</a:t>
            </a:r>
            <a:r>
              <a:rPr lang="en-US" altLang="id-ID" sz="1800" dirty="0" smtClean="0"/>
              <a:t> </a:t>
            </a:r>
            <a:r>
              <a:rPr lang="en-US" altLang="id-ID" sz="1800" i="1" dirty="0" smtClean="0"/>
              <a:t>Uniform Resource Indicators</a:t>
            </a:r>
            <a:r>
              <a:rPr lang="en-US" altLang="id-ID" sz="1800" dirty="0" smtClean="0"/>
              <a:t> (URIs) </a:t>
            </a:r>
            <a:r>
              <a:rPr lang="en-US" altLang="id-ID" sz="1800" dirty="0" err="1" smtClean="0"/>
              <a:t>untuk</a:t>
            </a:r>
            <a:r>
              <a:rPr lang="en-US" altLang="id-ID" sz="1800" dirty="0" smtClean="0"/>
              <a:t> </a:t>
            </a:r>
            <a:r>
              <a:rPr lang="en-US" altLang="id-ID" sz="1800" dirty="0" err="1" smtClean="0"/>
              <a:t>menyelesaikan</a:t>
            </a:r>
            <a:r>
              <a:rPr lang="en-US" altLang="id-ID" sz="1800" dirty="0" smtClean="0"/>
              <a:t> </a:t>
            </a:r>
            <a:r>
              <a:rPr lang="en-US" altLang="id-ID" sz="1800" dirty="0" err="1" smtClean="0"/>
              <a:t>tugas</a:t>
            </a:r>
            <a:r>
              <a:rPr lang="en-US" altLang="id-ID" sz="1800" dirty="0" smtClean="0"/>
              <a:t> </a:t>
            </a:r>
            <a:r>
              <a:rPr lang="en-US" altLang="id-ID" sz="1800" i="1" dirty="0" smtClean="0"/>
              <a:t>request</a:t>
            </a:r>
          </a:p>
          <a:p>
            <a:pPr marL="228600" indent="-228600" eaLnBrk="1" hangingPunct="1">
              <a:buFont typeface="Arial" panose="020B0604020202020204" pitchFamily="34" charset="0"/>
              <a:buChar char="•"/>
              <a:defRPr/>
            </a:pPr>
            <a:r>
              <a:rPr lang="en-US" altLang="id-ID" sz="1800" b="1" i="1" dirty="0" smtClean="0"/>
              <a:t>Registrar Server</a:t>
            </a:r>
            <a:r>
              <a:rPr lang="en-US" altLang="id-ID" sz="1800" dirty="0" smtClean="0"/>
              <a:t>: </a:t>
            </a:r>
            <a:r>
              <a:rPr lang="en-US" altLang="id-ID" sz="1800" dirty="0" err="1" smtClean="0"/>
              <a:t>menerima</a:t>
            </a:r>
            <a:r>
              <a:rPr lang="en-US" altLang="id-ID" sz="1800" dirty="0" smtClean="0"/>
              <a:t> </a:t>
            </a:r>
            <a:r>
              <a:rPr lang="en-US" altLang="id-ID" sz="1800" dirty="0" err="1" smtClean="0"/>
              <a:t>dan</a:t>
            </a:r>
            <a:r>
              <a:rPr lang="en-US" altLang="id-ID" sz="1800" dirty="0" smtClean="0"/>
              <a:t> </a:t>
            </a:r>
            <a:r>
              <a:rPr lang="en-US" altLang="id-ID" sz="1800" dirty="0" err="1" smtClean="0"/>
              <a:t>memproses</a:t>
            </a:r>
            <a:r>
              <a:rPr lang="en-US" altLang="id-ID" sz="1800" dirty="0" smtClean="0"/>
              <a:t> </a:t>
            </a:r>
            <a:r>
              <a:rPr lang="en-US" altLang="id-ID" sz="1800" dirty="0" err="1" smtClean="0"/>
              <a:t>pesan</a:t>
            </a:r>
            <a:r>
              <a:rPr lang="en-US" altLang="id-ID" sz="1800" dirty="0" smtClean="0"/>
              <a:t> </a:t>
            </a:r>
            <a:r>
              <a:rPr lang="en-US" altLang="id-ID" sz="1800" dirty="0" err="1" smtClean="0"/>
              <a:t>pendaftaran</a:t>
            </a:r>
            <a:r>
              <a:rPr lang="en-US" altLang="id-ID" sz="1800" dirty="0" smtClean="0"/>
              <a:t> yang </a:t>
            </a:r>
            <a:r>
              <a:rPr lang="en-US" altLang="id-ID" sz="1800" dirty="0" err="1" smtClean="0"/>
              <a:t>mengijinkan</a:t>
            </a:r>
            <a:r>
              <a:rPr lang="en-US" altLang="id-ID" sz="1800" dirty="0" smtClean="0"/>
              <a:t> </a:t>
            </a:r>
            <a:r>
              <a:rPr lang="en-US" altLang="id-ID" sz="1800" dirty="0" err="1" smtClean="0"/>
              <a:t>lokasi</a:t>
            </a:r>
            <a:r>
              <a:rPr lang="en-US" altLang="id-ID" sz="1800" dirty="0" smtClean="0"/>
              <a:t> </a:t>
            </a:r>
            <a:r>
              <a:rPr lang="en-US" altLang="id-ID" sz="1800" dirty="0" err="1" smtClean="0"/>
              <a:t>dari</a:t>
            </a:r>
            <a:r>
              <a:rPr lang="en-US" altLang="id-ID" sz="1800" dirty="0" smtClean="0"/>
              <a:t> </a:t>
            </a:r>
            <a:r>
              <a:rPr lang="en-US" altLang="id-ID" sz="1800" dirty="0" err="1" smtClean="0"/>
              <a:t>suatu</a:t>
            </a:r>
            <a:r>
              <a:rPr lang="en-US" altLang="id-ID" sz="1800" dirty="0" smtClean="0"/>
              <a:t> </a:t>
            </a:r>
            <a:r>
              <a:rPr lang="en-US" altLang="id-ID" sz="1800" i="1" dirty="0" smtClean="0"/>
              <a:t>endpoint</a:t>
            </a:r>
            <a:r>
              <a:rPr lang="en-US" altLang="id-ID" sz="1800" dirty="0" smtClean="0"/>
              <a:t> </a:t>
            </a:r>
            <a:r>
              <a:rPr lang="en-US" altLang="id-ID" sz="1800" dirty="0" err="1" smtClean="0"/>
              <a:t>dapat</a:t>
            </a:r>
            <a:r>
              <a:rPr lang="en-US" altLang="id-ID" sz="1800" dirty="0" smtClean="0"/>
              <a:t> </a:t>
            </a:r>
            <a:r>
              <a:rPr lang="en-US" altLang="id-ID" sz="1800" dirty="0" err="1" smtClean="0"/>
              <a:t>diketahui</a:t>
            </a:r>
            <a:r>
              <a:rPr lang="en-US" altLang="id-ID" sz="1800" dirty="0" smtClean="0"/>
              <a:t> </a:t>
            </a:r>
            <a:r>
              <a:rPr lang="en-US" altLang="id-ID" sz="1800" dirty="0" err="1" smtClean="0"/>
              <a:t>keberadaannya</a:t>
            </a:r>
            <a:r>
              <a:rPr lang="en-US" altLang="id-ID" sz="1800" dirty="0" smtClean="0"/>
              <a:t>. </a:t>
            </a:r>
            <a:endParaRPr lang="en-US" altLang="id-ID" sz="1800" i="1" dirty="0" smtClean="0"/>
          </a:p>
          <a:p>
            <a:pPr marL="228600" indent="-228600" eaLnBrk="1" hangingPunct="1">
              <a:buFont typeface="Arial" panose="020B0604020202020204" pitchFamily="34" charset="0"/>
              <a:buChar char="•"/>
              <a:defRPr/>
            </a:pPr>
            <a:r>
              <a:rPr lang="en-US" altLang="id-ID" sz="1800" b="1" i="1" dirty="0" smtClean="0"/>
              <a:t>Location Server</a:t>
            </a:r>
            <a:r>
              <a:rPr lang="en-US" altLang="id-ID" sz="1800" b="1" dirty="0" smtClean="0"/>
              <a:t> </a:t>
            </a:r>
            <a:r>
              <a:rPr lang="en-US" altLang="id-ID" sz="1800" dirty="0" smtClean="0"/>
              <a:t>: </a:t>
            </a:r>
            <a:r>
              <a:rPr lang="en-US" altLang="id-ID" sz="1800" dirty="0" err="1" smtClean="0"/>
              <a:t>menyediakan</a:t>
            </a:r>
            <a:r>
              <a:rPr lang="en-US" altLang="id-ID" sz="1800" dirty="0" smtClean="0"/>
              <a:t> </a:t>
            </a:r>
            <a:r>
              <a:rPr lang="en-US" altLang="id-ID" sz="1800" i="1" dirty="0" smtClean="0"/>
              <a:t>service</a:t>
            </a:r>
            <a:r>
              <a:rPr lang="en-US" altLang="id-ID" sz="1800" dirty="0" smtClean="0"/>
              <a:t> </a:t>
            </a:r>
            <a:r>
              <a:rPr lang="en-US" altLang="id-ID" sz="1800" dirty="0" err="1" smtClean="0"/>
              <a:t>untuk</a:t>
            </a:r>
            <a:r>
              <a:rPr lang="en-US" altLang="id-ID" sz="1800" dirty="0" smtClean="0"/>
              <a:t> </a:t>
            </a:r>
            <a:r>
              <a:rPr lang="en-US" altLang="id-ID" sz="1800" i="1" dirty="0" smtClean="0"/>
              <a:t>database</a:t>
            </a:r>
            <a:r>
              <a:rPr lang="en-US" altLang="id-ID" sz="1800" dirty="0" smtClean="0"/>
              <a:t> </a:t>
            </a:r>
            <a:r>
              <a:rPr lang="en-US" altLang="id-ID" sz="1800" dirty="0" err="1" smtClean="0"/>
              <a:t>abstrak</a:t>
            </a:r>
            <a:r>
              <a:rPr lang="en-US" altLang="id-ID" sz="1800" dirty="0" smtClean="0"/>
              <a:t> yang </a:t>
            </a:r>
            <a:r>
              <a:rPr lang="en-US" altLang="id-ID" sz="1800" dirty="0" err="1" smtClean="0"/>
              <a:t>berfungsi</a:t>
            </a:r>
            <a:r>
              <a:rPr lang="en-US" altLang="id-ID" sz="1800" dirty="0" smtClean="0"/>
              <a:t> </a:t>
            </a:r>
            <a:r>
              <a:rPr lang="en-US" altLang="id-ID" sz="1800" dirty="0" err="1" smtClean="0"/>
              <a:t>mentranslasikan</a:t>
            </a:r>
            <a:r>
              <a:rPr lang="en-US" altLang="id-ID" sz="1800" dirty="0" smtClean="0"/>
              <a:t> </a:t>
            </a:r>
            <a:r>
              <a:rPr lang="en-US" altLang="id-ID" sz="1800" dirty="0" err="1" smtClean="0"/>
              <a:t>alamat</a:t>
            </a:r>
            <a:r>
              <a:rPr lang="en-US" altLang="id-ID" sz="1800" dirty="0" smtClean="0"/>
              <a:t> </a:t>
            </a:r>
            <a:r>
              <a:rPr lang="en-US" altLang="id-ID" sz="1800" dirty="0" err="1" smtClean="0"/>
              <a:t>dengan</a:t>
            </a:r>
            <a:r>
              <a:rPr lang="en-US" altLang="id-ID" sz="1800" dirty="0" smtClean="0"/>
              <a:t> data / </a:t>
            </a:r>
            <a:r>
              <a:rPr lang="en-US" altLang="id-ID" sz="1800" dirty="0" err="1" smtClean="0"/>
              <a:t>keterangan</a:t>
            </a:r>
            <a:r>
              <a:rPr lang="en-US" altLang="id-ID" sz="1800" dirty="0" smtClean="0"/>
              <a:t> yang </a:t>
            </a:r>
            <a:r>
              <a:rPr lang="en-US" altLang="id-ID" sz="1800" dirty="0" err="1" smtClean="0"/>
              <a:t>ada</a:t>
            </a:r>
            <a:r>
              <a:rPr lang="en-US" altLang="id-ID" sz="1800" dirty="0" smtClean="0"/>
              <a:t> </a:t>
            </a:r>
            <a:r>
              <a:rPr lang="en-US" altLang="id-ID" sz="1800" dirty="0" err="1" smtClean="0"/>
              <a:t>pada</a:t>
            </a:r>
            <a:r>
              <a:rPr lang="en-US" altLang="id-ID" sz="1800" dirty="0" smtClean="0"/>
              <a:t> domain </a:t>
            </a:r>
            <a:r>
              <a:rPr lang="en-US" altLang="id-ID" sz="1800" dirty="0" err="1" smtClean="0"/>
              <a:t>jaringan</a:t>
            </a:r>
            <a:r>
              <a:rPr lang="en-US" altLang="id-ID" sz="1800" dirty="0" smtClean="0"/>
              <a:t>.</a:t>
            </a:r>
            <a:endParaRPr lang="id-ID" altLang="id-ID" sz="1800" dirty="0" smtClean="0"/>
          </a:p>
          <a:p>
            <a:pPr marL="609600" indent="-609600" eaLnBrk="1" hangingPunct="1">
              <a:defRPr/>
            </a:pPr>
            <a:endParaRPr lang="id-ID" altLang="id-ID" sz="1800" dirty="0"/>
          </a:p>
          <a:p>
            <a:pPr marL="609600" indent="-609600" eaLnBrk="1" hangingPunct="1">
              <a:defRPr/>
            </a:pPr>
            <a:endParaRPr lang="en-US" altLang="id-ID" sz="1800" i="1" dirty="0" smtClean="0"/>
          </a:p>
          <a:p>
            <a:pPr marL="609600" indent="-609600" eaLnBrk="1" hangingPunct="1">
              <a:buFont typeface="Arial" panose="020B0604020202020204" pitchFamily="34" charset="0"/>
              <a:buNone/>
              <a:defRPr/>
            </a:pPr>
            <a:endParaRPr lang="en-US" altLang="id-ID" sz="1800" dirty="0" smtClean="0"/>
          </a:p>
        </p:txBody>
      </p:sp>
    </p:spTree>
    <p:extLst>
      <p:ext uri="{BB962C8B-B14F-4D97-AF65-F5344CB8AC3E}">
        <p14:creationId xmlns:p14="http://schemas.microsoft.com/office/powerpoint/2010/main" val="1630727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altLang="id-ID" b="1" smtClean="0">
                <a:solidFill>
                  <a:schemeClr val="tx1">
                    <a:lumMod val="95000"/>
                    <a:lumOff val="5000"/>
                  </a:schemeClr>
                </a:solidFill>
              </a:rPr>
              <a:t>SIP</a:t>
            </a:r>
          </a:p>
        </p:txBody>
      </p:sp>
      <p:sp>
        <p:nvSpPr>
          <p:cNvPr id="53251" name="Rectangle 3"/>
          <p:cNvSpPr>
            <a:spLocks noGrp="1" noChangeArrowheads="1"/>
          </p:cNvSpPr>
          <p:nvPr>
            <p:ph idx="1"/>
          </p:nvPr>
        </p:nvSpPr>
        <p:spPr>
          <a:xfrm>
            <a:off x="762000" y="1295400"/>
            <a:ext cx="11049000" cy="5013325"/>
          </a:xfrm>
        </p:spPr>
        <p:txBody>
          <a:bodyPr/>
          <a:lstStyle/>
          <a:p>
            <a:pPr eaLnBrk="1" hangingPunct="1">
              <a:buFont typeface="Wingdings" panose="05000000000000000000" pitchFamily="2" charset="2"/>
              <a:buNone/>
              <a:defRPr/>
            </a:pPr>
            <a:r>
              <a:rPr lang="en-US" altLang="id-ID" sz="1800" i="1" dirty="0" smtClean="0"/>
              <a:t>Messages</a:t>
            </a:r>
            <a:r>
              <a:rPr lang="en-US" altLang="id-ID" sz="1800" dirty="0" smtClean="0"/>
              <a:t> yang </a:t>
            </a:r>
            <a:r>
              <a:rPr lang="en-US" altLang="id-ID" sz="1800" dirty="0" err="1" smtClean="0"/>
              <a:t>terdapat</a:t>
            </a:r>
            <a:r>
              <a:rPr lang="en-US" altLang="id-ID" sz="1800" dirty="0" smtClean="0"/>
              <a:t> </a:t>
            </a:r>
            <a:r>
              <a:rPr lang="en-US" altLang="id-ID" sz="1800" dirty="0" err="1" smtClean="0"/>
              <a:t>pada</a:t>
            </a:r>
            <a:r>
              <a:rPr lang="en-US" altLang="id-ID" sz="1800" dirty="0" smtClean="0"/>
              <a:t> SIP </a:t>
            </a:r>
            <a:r>
              <a:rPr lang="en-US" altLang="id-ID" sz="1800" dirty="0" err="1" smtClean="0"/>
              <a:t>didefinisikan</a:t>
            </a:r>
            <a:r>
              <a:rPr lang="en-US" altLang="id-ID" sz="1800" dirty="0" smtClean="0"/>
              <a:t> </a:t>
            </a:r>
            <a:r>
              <a:rPr lang="en-US" altLang="id-ID" sz="1800" dirty="0" err="1" smtClean="0"/>
              <a:t>dalam</a:t>
            </a:r>
            <a:r>
              <a:rPr lang="en-US" altLang="id-ID" sz="1800" dirty="0" smtClean="0"/>
              <a:t> </a:t>
            </a:r>
            <a:r>
              <a:rPr lang="en-US" altLang="id-ID" sz="1800" dirty="0" err="1" smtClean="0"/>
              <a:t>dua</a:t>
            </a:r>
            <a:r>
              <a:rPr lang="en-US" altLang="id-ID" sz="1800" dirty="0" smtClean="0"/>
              <a:t> format :</a:t>
            </a:r>
            <a:endParaRPr lang="en-US" altLang="id-ID" sz="1800" i="1" dirty="0" smtClean="0"/>
          </a:p>
          <a:p>
            <a:pPr eaLnBrk="1" hangingPunct="1">
              <a:defRPr/>
            </a:pPr>
            <a:r>
              <a:rPr lang="en-US" altLang="id-ID" sz="1800" i="1" dirty="0" smtClean="0"/>
              <a:t>Request</a:t>
            </a:r>
            <a:r>
              <a:rPr lang="en-US" altLang="id-ID" sz="1800" dirty="0" smtClean="0"/>
              <a:t>, </a:t>
            </a:r>
            <a:r>
              <a:rPr lang="en-US" altLang="id-ID" sz="1800" dirty="0" err="1" smtClean="0"/>
              <a:t>dikirim</a:t>
            </a:r>
            <a:r>
              <a:rPr lang="en-US" altLang="id-ID" sz="1800" dirty="0" smtClean="0"/>
              <a:t> </a:t>
            </a:r>
            <a:r>
              <a:rPr lang="en-US" altLang="id-ID" sz="1800" dirty="0" err="1" smtClean="0"/>
              <a:t>dari</a:t>
            </a:r>
            <a:r>
              <a:rPr lang="en-US" altLang="id-ID" sz="1800" dirty="0" smtClean="0"/>
              <a:t> </a:t>
            </a:r>
            <a:r>
              <a:rPr lang="en-US" altLang="id-ID" sz="1800" i="1" dirty="0" smtClean="0"/>
              <a:t>client</a:t>
            </a:r>
            <a:r>
              <a:rPr lang="en-US" altLang="id-ID" sz="1800" dirty="0" smtClean="0"/>
              <a:t> </a:t>
            </a:r>
            <a:r>
              <a:rPr lang="en-US" altLang="id-ID" sz="1800" dirty="0" err="1" smtClean="0"/>
              <a:t>ke</a:t>
            </a:r>
            <a:r>
              <a:rPr lang="en-US" altLang="id-ID" sz="1800" dirty="0" smtClean="0"/>
              <a:t> </a:t>
            </a:r>
            <a:r>
              <a:rPr lang="en-US" altLang="id-ID" sz="1800" i="1" dirty="0" smtClean="0"/>
              <a:t>server</a:t>
            </a:r>
            <a:r>
              <a:rPr lang="en-US" altLang="id-ID" sz="1800" dirty="0" smtClean="0"/>
              <a:t>, yang </a:t>
            </a:r>
            <a:r>
              <a:rPr lang="en-US" altLang="id-ID" sz="1800" dirty="0" err="1" smtClean="0"/>
              <a:t>berisi</a:t>
            </a:r>
            <a:r>
              <a:rPr lang="en-US" altLang="id-ID" sz="1800" dirty="0" smtClean="0"/>
              <a:t> </a:t>
            </a:r>
            <a:r>
              <a:rPr lang="en-US" altLang="id-ID" sz="1800" dirty="0" err="1" smtClean="0"/>
              <a:t>tentang</a:t>
            </a:r>
            <a:r>
              <a:rPr lang="en-US" altLang="id-ID" sz="1800" dirty="0" smtClean="0"/>
              <a:t> </a:t>
            </a:r>
            <a:r>
              <a:rPr lang="en-US" altLang="id-ID" sz="1800" dirty="0" err="1" smtClean="0"/>
              <a:t>operasi</a:t>
            </a:r>
            <a:r>
              <a:rPr lang="en-US" altLang="id-ID" sz="1800" dirty="0" smtClean="0"/>
              <a:t> yang </a:t>
            </a:r>
            <a:r>
              <a:rPr lang="en-US" altLang="id-ID" sz="1800" dirty="0" err="1" smtClean="0"/>
              <a:t>diminta</a:t>
            </a:r>
            <a:r>
              <a:rPr lang="en-US" altLang="id-ID" sz="1800" dirty="0" smtClean="0"/>
              <a:t> </a:t>
            </a:r>
            <a:r>
              <a:rPr lang="en-US" altLang="id-ID" sz="1800" dirty="0" err="1" smtClean="0"/>
              <a:t>oleh</a:t>
            </a:r>
            <a:r>
              <a:rPr lang="en-US" altLang="id-ID" sz="1800" dirty="0" smtClean="0"/>
              <a:t> </a:t>
            </a:r>
            <a:r>
              <a:rPr lang="en-US" altLang="id-ID" sz="1800" i="1" dirty="0" smtClean="0"/>
              <a:t>client</a:t>
            </a:r>
            <a:r>
              <a:rPr lang="en-US" altLang="id-ID" sz="1800" dirty="0" smtClean="0"/>
              <a:t> </a:t>
            </a:r>
            <a:r>
              <a:rPr lang="en-US" altLang="id-ID" sz="1800" dirty="0" err="1" smtClean="0"/>
              <a:t>tersebut</a:t>
            </a:r>
            <a:r>
              <a:rPr lang="en-US" altLang="id-ID" sz="1800" dirty="0" smtClean="0"/>
              <a:t>.</a:t>
            </a:r>
            <a:endParaRPr lang="sv-SE" altLang="id-ID" sz="1800" i="1" dirty="0" smtClean="0"/>
          </a:p>
          <a:p>
            <a:pPr eaLnBrk="1" hangingPunct="1">
              <a:defRPr/>
            </a:pPr>
            <a:r>
              <a:rPr lang="sv-SE" altLang="id-ID" sz="1800" i="1" dirty="0" smtClean="0"/>
              <a:t>Responses</a:t>
            </a:r>
            <a:r>
              <a:rPr lang="sv-SE" altLang="id-ID" sz="1800" dirty="0" smtClean="0"/>
              <a:t>, dikirim dari </a:t>
            </a:r>
            <a:r>
              <a:rPr lang="sv-SE" altLang="id-ID" sz="1800" i="1" dirty="0" smtClean="0"/>
              <a:t>server</a:t>
            </a:r>
            <a:r>
              <a:rPr lang="sv-SE" altLang="id-ID" sz="1800" dirty="0" smtClean="0"/>
              <a:t> ke </a:t>
            </a:r>
            <a:r>
              <a:rPr lang="sv-SE" altLang="id-ID" sz="1800" i="1" dirty="0" smtClean="0"/>
              <a:t>client</a:t>
            </a:r>
            <a:r>
              <a:rPr lang="sv-SE" altLang="id-ID" sz="1800" dirty="0" smtClean="0"/>
              <a:t>, yang berisi informasi mengenai status dari apa yang diminta oleh </a:t>
            </a:r>
            <a:r>
              <a:rPr lang="sv-SE" altLang="id-ID" sz="1800" i="1" dirty="0" smtClean="0"/>
              <a:t>client</a:t>
            </a:r>
            <a:r>
              <a:rPr lang="sv-SE" altLang="id-ID" sz="1800" dirty="0" smtClean="0"/>
              <a:t>.</a:t>
            </a:r>
            <a:endParaRPr lang="en-US" altLang="id-ID" sz="1800" dirty="0" smtClean="0"/>
          </a:p>
          <a:p>
            <a:pPr marL="609600" indent="-609600" eaLnBrk="1" hangingPunct="1">
              <a:defRPr/>
            </a:pPr>
            <a:endParaRPr lang="en-US" altLang="id-ID" sz="1800" dirty="0" smtClean="0"/>
          </a:p>
          <a:p>
            <a:pPr eaLnBrk="1" hangingPunct="1">
              <a:lnSpc>
                <a:spcPct val="80000"/>
              </a:lnSpc>
              <a:buFont typeface="Wingdings" panose="05000000000000000000" pitchFamily="2" charset="2"/>
              <a:buNone/>
              <a:defRPr/>
            </a:pPr>
            <a:r>
              <a:rPr lang="it-IT" altLang="id-ID" sz="1800" dirty="0" smtClean="0"/>
              <a:t>Ada enam tipe dari </a:t>
            </a:r>
            <a:r>
              <a:rPr lang="it-IT" altLang="id-ID" sz="1800" i="1" dirty="0" smtClean="0"/>
              <a:t>request</a:t>
            </a:r>
            <a:r>
              <a:rPr lang="it-IT" altLang="id-ID" sz="1800" dirty="0" smtClean="0"/>
              <a:t> </a:t>
            </a:r>
            <a:r>
              <a:rPr lang="it-IT" altLang="id-ID" sz="1800" i="1" dirty="0" smtClean="0"/>
              <a:t>messages</a:t>
            </a:r>
            <a:r>
              <a:rPr lang="it-IT" altLang="id-ID" sz="1800" dirty="0" smtClean="0"/>
              <a:t> :</a:t>
            </a:r>
          </a:p>
          <a:p>
            <a:pPr eaLnBrk="1" hangingPunct="1">
              <a:lnSpc>
                <a:spcPct val="80000"/>
              </a:lnSpc>
              <a:defRPr/>
            </a:pPr>
            <a:r>
              <a:rPr lang="it-IT" altLang="id-ID" sz="1800" dirty="0" smtClean="0"/>
              <a:t>INVITE : menunjukan bahwa </a:t>
            </a:r>
            <a:r>
              <a:rPr lang="it-IT" altLang="id-ID" sz="1800" i="1" dirty="0" smtClean="0"/>
              <a:t>use</a:t>
            </a:r>
            <a:r>
              <a:rPr lang="it-IT" altLang="id-ID" sz="1800" dirty="0" smtClean="0"/>
              <a:t>r atau </a:t>
            </a:r>
            <a:r>
              <a:rPr lang="it-IT" altLang="id-ID" sz="1800" i="1" dirty="0" smtClean="0"/>
              <a:t>service</a:t>
            </a:r>
            <a:r>
              <a:rPr lang="it-IT" altLang="id-ID" sz="1800" dirty="0" smtClean="0"/>
              <a:t> sedang diundang untuk bergabung dalam </a:t>
            </a:r>
            <a:r>
              <a:rPr lang="it-IT" altLang="id-ID" sz="1800" i="1" dirty="0" smtClean="0"/>
              <a:t>session</a:t>
            </a:r>
            <a:r>
              <a:rPr lang="it-IT" altLang="id-ID" sz="1800" dirty="0" smtClean="0"/>
              <a:t>. Isi dari pesan ini akan memasukan suatu uraian menyangkut </a:t>
            </a:r>
            <a:r>
              <a:rPr lang="it-IT" altLang="id-ID" sz="1800" i="1" dirty="0" smtClean="0"/>
              <a:t>session</a:t>
            </a:r>
            <a:r>
              <a:rPr lang="it-IT" altLang="id-ID" sz="1800" dirty="0" smtClean="0"/>
              <a:t> untuk </a:t>
            </a:r>
            <a:r>
              <a:rPr lang="it-IT" altLang="id-ID" sz="1800" i="1" dirty="0" smtClean="0"/>
              <a:t>user</a:t>
            </a:r>
            <a:r>
              <a:rPr lang="it-IT" altLang="id-ID" sz="1800" dirty="0" smtClean="0"/>
              <a:t> yang diundang.</a:t>
            </a:r>
          </a:p>
          <a:p>
            <a:pPr eaLnBrk="1" hangingPunct="1">
              <a:lnSpc>
                <a:spcPct val="80000"/>
              </a:lnSpc>
              <a:defRPr/>
            </a:pPr>
            <a:r>
              <a:rPr lang="it-IT" altLang="id-ID" sz="1800" dirty="0" smtClean="0"/>
              <a:t>ACK : mengkonfirmasi bahwa </a:t>
            </a:r>
            <a:r>
              <a:rPr lang="it-IT" altLang="id-ID" sz="1800" i="1" dirty="0" smtClean="0"/>
              <a:t>client</a:t>
            </a:r>
            <a:r>
              <a:rPr lang="it-IT" altLang="id-ID" sz="1800" dirty="0" smtClean="0"/>
              <a:t> telah menerima suatu final </a:t>
            </a:r>
            <a:r>
              <a:rPr lang="it-IT" altLang="id-ID" sz="1800" i="1" dirty="0" smtClean="0"/>
              <a:t>response</a:t>
            </a:r>
            <a:r>
              <a:rPr lang="it-IT" altLang="id-ID" sz="1800" dirty="0" smtClean="0"/>
              <a:t> untuk suatu INVITE </a:t>
            </a:r>
            <a:r>
              <a:rPr lang="it-IT" altLang="id-ID" sz="1800" i="1" dirty="0" smtClean="0"/>
              <a:t>request</a:t>
            </a:r>
            <a:r>
              <a:rPr lang="it-IT" altLang="id-ID" sz="1800" dirty="0" smtClean="0"/>
              <a:t>, dan hanya digunakan di INVITE </a:t>
            </a:r>
            <a:r>
              <a:rPr lang="it-IT" altLang="id-ID" sz="1800" i="1" dirty="0" smtClean="0"/>
              <a:t>request.</a:t>
            </a:r>
            <a:endParaRPr lang="it-IT" altLang="id-ID" sz="1800" dirty="0" smtClean="0"/>
          </a:p>
          <a:p>
            <a:pPr eaLnBrk="1" hangingPunct="1">
              <a:lnSpc>
                <a:spcPct val="80000"/>
              </a:lnSpc>
              <a:defRPr/>
            </a:pPr>
            <a:r>
              <a:rPr lang="it-IT" altLang="id-ID" sz="1800" dirty="0" smtClean="0"/>
              <a:t>OPTION : digunakan untuk </a:t>
            </a:r>
            <a:r>
              <a:rPr lang="it-IT" altLang="id-ID" sz="1800" i="1" dirty="0" smtClean="0"/>
              <a:t>query</a:t>
            </a:r>
            <a:r>
              <a:rPr lang="it-IT" altLang="id-ID" sz="1800" dirty="0" smtClean="0"/>
              <a:t> suatu </a:t>
            </a:r>
            <a:r>
              <a:rPr lang="it-IT" altLang="id-ID" sz="1800" i="1" dirty="0" smtClean="0"/>
              <a:t>server</a:t>
            </a:r>
            <a:r>
              <a:rPr lang="it-IT" altLang="id-ID" sz="1800" dirty="0" smtClean="0"/>
              <a:t> tentang kemampuan yang dimilikinya.</a:t>
            </a:r>
            <a:endParaRPr lang="id-ID" altLang="id-ID" sz="1800" dirty="0" smtClean="0"/>
          </a:p>
          <a:p>
            <a:pPr eaLnBrk="1" hangingPunct="1">
              <a:lnSpc>
                <a:spcPct val="80000"/>
              </a:lnSpc>
              <a:defRPr/>
            </a:pPr>
            <a:r>
              <a:rPr lang="it-IT" altLang="id-ID" sz="1800" dirty="0"/>
              <a:t>BYE  : dikirim oleh user agent client untuk menunjukan pada server bahwa percakapan ingin segera diakhiri.</a:t>
            </a:r>
          </a:p>
          <a:p>
            <a:pPr eaLnBrk="1" hangingPunct="1">
              <a:lnSpc>
                <a:spcPct val="80000"/>
              </a:lnSpc>
              <a:defRPr/>
            </a:pPr>
            <a:r>
              <a:rPr lang="it-IT" altLang="id-ID" sz="1800" dirty="0"/>
              <a:t>CANCEL : digunakan untuk membatalkan suatu request yang sedang menunggu keputusan.</a:t>
            </a:r>
            <a:endParaRPr lang="sv-SE" altLang="id-ID" sz="1800" dirty="0"/>
          </a:p>
          <a:p>
            <a:pPr eaLnBrk="1" hangingPunct="1">
              <a:lnSpc>
                <a:spcPct val="80000"/>
              </a:lnSpc>
              <a:defRPr/>
            </a:pPr>
            <a:r>
              <a:rPr lang="sv-SE" altLang="id-ID" sz="1800" dirty="0"/>
              <a:t>REGISTER : digunakan oleh client untuk mendaftarkan informasi kontak.</a:t>
            </a:r>
            <a:endParaRPr lang="en-US" altLang="id-ID" sz="1800" dirty="0"/>
          </a:p>
          <a:p>
            <a:pPr eaLnBrk="1" hangingPunct="1">
              <a:lnSpc>
                <a:spcPct val="80000"/>
              </a:lnSpc>
              <a:defRPr/>
            </a:pPr>
            <a:endParaRPr lang="en-US" altLang="id-ID" sz="1800" dirty="0" smtClean="0"/>
          </a:p>
        </p:txBody>
      </p:sp>
    </p:spTree>
    <p:extLst>
      <p:ext uri="{BB962C8B-B14F-4D97-AF65-F5344CB8AC3E}">
        <p14:creationId xmlns:p14="http://schemas.microsoft.com/office/powerpoint/2010/main" val="263760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altLang="id-ID" b="1" smtClean="0">
                <a:solidFill>
                  <a:schemeClr val="tx1">
                    <a:lumMod val="95000"/>
                    <a:lumOff val="5000"/>
                  </a:schemeClr>
                </a:solidFill>
              </a:rPr>
              <a:t>SIP</a:t>
            </a:r>
          </a:p>
        </p:txBody>
      </p:sp>
      <p:sp>
        <p:nvSpPr>
          <p:cNvPr id="38915" name="Rectangle 3"/>
          <p:cNvSpPr>
            <a:spLocks noGrp="1" noChangeArrowheads="1"/>
          </p:cNvSpPr>
          <p:nvPr>
            <p:ph idx="1"/>
          </p:nvPr>
        </p:nvSpPr>
        <p:spPr/>
        <p:txBody>
          <a:bodyPr/>
          <a:lstStyle/>
          <a:p>
            <a:pPr eaLnBrk="1" hangingPunct="1">
              <a:buFont typeface="Wingdings" panose="05000000000000000000" pitchFamily="2" charset="2"/>
              <a:buNone/>
            </a:pPr>
            <a:r>
              <a:rPr lang="en-US" altLang="id-ID" sz="1800" smtClean="0"/>
              <a:t>Protokol SIP didukung oleh beberapa protokol, antara lain</a:t>
            </a:r>
            <a:r>
              <a:rPr lang="en-US" altLang="id-ID" sz="1800" i="1" smtClean="0"/>
              <a:t> :</a:t>
            </a:r>
          </a:p>
          <a:p>
            <a:pPr lvl="1" eaLnBrk="1" hangingPunct="1"/>
            <a:r>
              <a:rPr lang="en-US" altLang="id-ID" sz="1800" i="1" smtClean="0"/>
              <a:t>Session Description Protocol</a:t>
            </a:r>
            <a:r>
              <a:rPr lang="en-US" altLang="id-ID" sz="1800" smtClean="0"/>
              <a:t> (SDP) </a:t>
            </a:r>
            <a:endParaRPr lang="en-US" altLang="id-ID" sz="1800" i="1" smtClean="0"/>
          </a:p>
          <a:p>
            <a:pPr lvl="1" eaLnBrk="1" hangingPunct="1"/>
            <a:r>
              <a:rPr lang="en-US" altLang="id-ID" sz="1800" i="1" smtClean="0"/>
              <a:t>Session Announcement Protocol</a:t>
            </a:r>
            <a:r>
              <a:rPr lang="en-US" altLang="id-ID" sz="1800" smtClean="0"/>
              <a:t> (SAP) </a:t>
            </a:r>
            <a:endParaRPr lang="en-US" altLang="id-ID" sz="1800" i="1" smtClean="0"/>
          </a:p>
          <a:p>
            <a:pPr lvl="1" eaLnBrk="1" hangingPunct="1"/>
            <a:r>
              <a:rPr lang="en-US" altLang="id-ID" sz="1800" i="1" smtClean="0"/>
              <a:t>Real-Time Transport Protocol</a:t>
            </a:r>
            <a:r>
              <a:rPr lang="en-US" altLang="id-ID" sz="1800" smtClean="0"/>
              <a:t> (RTP)</a:t>
            </a:r>
            <a:endParaRPr lang="en-US" altLang="id-ID" sz="1800" i="1" smtClean="0"/>
          </a:p>
          <a:p>
            <a:pPr lvl="1" eaLnBrk="1" hangingPunct="1"/>
            <a:r>
              <a:rPr lang="en-US" altLang="id-ID" sz="1800" i="1" smtClean="0"/>
              <a:t>Real-Time Control Protocol</a:t>
            </a:r>
            <a:r>
              <a:rPr lang="en-US" altLang="id-ID" sz="1800" smtClean="0"/>
              <a:t> (RTCP)</a:t>
            </a:r>
          </a:p>
          <a:p>
            <a:pPr lvl="1" eaLnBrk="1" hangingPunct="1"/>
            <a:r>
              <a:rPr lang="en-US" altLang="id-ID" sz="1800" smtClean="0"/>
              <a:t>ITU-T Codec </a:t>
            </a:r>
          </a:p>
        </p:txBody>
      </p:sp>
    </p:spTree>
    <p:extLst>
      <p:ext uri="{BB962C8B-B14F-4D97-AF65-F5344CB8AC3E}">
        <p14:creationId xmlns:p14="http://schemas.microsoft.com/office/powerpoint/2010/main" val="40738881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Rangkuman</a:t>
            </a:r>
          </a:p>
        </p:txBody>
      </p:sp>
      <p:sp>
        <p:nvSpPr>
          <p:cNvPr id="39939" name="Rectangle 3"/>
          <p:cNvSpPr>
            <a:spLocks noGrp="1" noChangeArrowheads="1"/>
          </p:cNvSpPr>
          <p:nvPr>
            <p:ph idx="1"/>
          </p:nvPr>
        </p:nvSpPr>
        <p:spPr>
          <a:xfrm>
            <a:off x="683622" y="1473235"/>
            <a:ext cx="11049000" cy="5470525"/>
          </a:xfrm>
        </p:spPr>
        <p:txBody>
          <a:bodyPr/>
          <a:lstStyle/>
          <a:p>
            <a:pPr marL="457200" indent="-457200" eaLnBrk="1" hangingPunct="1">
              <a:buFont typeface="Arial" panose="020B0604020202020204" pitchFamily="34" charset="0"/>
              <a:buChar char="•"/>
            </a:pPr>
            <a:r>
              <a:rPr lang="sv-SE" altLang="id-ID" sz="2000" dirty="0" smtClean="0"/>
              <a:t>VoIP (Voice Over Internet Protocol) merupakan suatu teknologi yang memanfaatkan Internet Protokol untuk menyediakan komunikasi voice secara elektronis dan real time.</a:t>
            </a:r>
            <a:endParaRPr lang="es-ES" altLang="id-ID" sz="2000" dirty="0" smtClean="0"/>
          </a:p>
          <a:p>
            <a:pPr marL="457200" indent="-457200" eaLnBrk="1" hangingPunct="1">
              <a:buFont typeface="Arial" panose="020B0604020202020204" pitchFamily="34" charset="0"/>
              <a:buChar char="•"/>
            </a:pPr>
            <a:r>
              <a:rPr lang="es-ES" altLang="id-ID" sz="2000" dirty="0" err="1" smtClean="0"/>
              <a:t>VoIP</a:t>
            </a:r>
            <a:r>
              <a:rPr lang="es-ES" altLang="id-ID" sz="2000" dirty="0" smtClean="0"/>
              <a:t> </a:t>
            </a:r>
            <a:r>
              <a:rPr lang="es-ES" altLang="id-ID" sz="2000" dirty="0" err="1" smtClean="0"/>
              <a:t>menggunakan</a:t>
            </a:r>
            <a:r>
              <a:rPr lang="es-ES" altLang="id-ID" sz="2000" dirty="0" smtClean="0"/>
              <a:t> </a:t>
            </a:r>
            <a:r>
              <a:rPr lang="es-ES" altLang="id-ID" sz="2000" dirty="0" err="1" smtClean="0"/>
              <a:t>metode</a:t>
            </a:r>
            <a:r>
              <a:rPr lang="es-ES" altLang="id-ID" sz="2000" dirty="0" smtClean="0"/>
              <a:t> </a:t>
            </a:r>
            <a:r>
              <a:rPr lang="es-ES" altLang="id-ID" sz="2000" dirty="0" err="1" smtClean="0"/>
              <a:t>kompresi</a:t>
            </a:r>
            <a:r>
              <a:rPr lang="es-ES" altLang="id-ID" sz="2000" dirty="0" smtClean="0"/>
              <a:t> dan </a:t>
            </a:r>
            <a:r>
              <a:rPr lang="es-ES" altLang="id-ID" sz="2000" dirty="0" err="1" smtClean="0"/>
              <a:t>modulasi</a:t>
            </a:r>
            <a:r>
              <a:rPr lang="es-ES" altLang="id-ID" sz="2000" dirty="0" smtClean="0"/>
              <a:t> </a:t>
            </a:r>
            <a:r>
              <a:rPr lang="es-ES" altLang="id-ID" sz="2000" dirty="0" err="1" smtClean="0"/>
              <a:t>untuk</a:t>
            </a:r>
            <a:r>
              <a:rPr lang="es-ES" altLang="id-ID" sz="2000" dirty="0" smtClean="0"/>
              <a:t> </a:t>
            </a:r>
            <a:r>
              <a:rPr lang="es-ES" altLang="id-ID" sz="2000" dirty="0" err="1" smtClean="0"/>
              <a:t>membawa</a:t>
            </a:r>
            <a:r>
              <a:rPr lang="es-ES" altLang="id-ID" sz="2000" dirty="0" smtClean="0"/>
              <a:t> </a:t>
            </a:r>
            <a:r>
              <a:rPr lang="es-ES" altLang="id-ID" sz="2000" dirty="0" err="1" smtClean="0"/>
              <a:t>sinyal</a:t>
            </a:r>
            <a:r>
              <a:rPr lang="es-ES" altLang="id-ID" sz="2000" dirty="0" smtClean="0"/>
              <a:t> </a:t>
            </a:r>
            <a:r>
              <a:rPr lang="es-ES" altLang="id-ID" sz="2000" dirty="0" err="1" smtClean="0"/>
              <a:t>suara</a:t>
            </a:r>
            <a:r>
              <a:rPr lang="es-ES" altLang="id-ID" sz="2000" dirty="0" smtClean="0"/>
              <a:t> </a:t>
            </a:r>
            <a:r>
              <a:rPr lang="es-ES" altLang="id-ID" sz="2000" dirty="0" err="1" smtClean="0"/>
              <a:t>analog</a:t>
            </a:r>
            <a:r>
              <a:rPr lang="es-ES" altLang="id-ID" sz="2000" dirty="0" smtClean="0"/>
              <a:t>, </a:t>
            </a:r>
            <a:r>
              <a:rPr lang="es-ES" altLang="id-ID" sz="2000" dirty="0" err="1" smtClean="0"/>
              <a:t>seperti</a:t>
            </a:r>
            <a:r>
              <a:rPr lang="es-ES" altLang="id-ID" sz="2000" dirty="0" smtClean="0"/>
              <a:t> </a:t>
            </a:r>
            <a:r>
              <a:rPr lang="es-ES" altLang="id-ID" sz="2000" dirty="0" err="1" smtClean="0"/>
              <a:t>contoh</a:t>
            </a:r>
            <a:r>
              <a:rPr lang="es-ES" altLang="id-ID" sz="2000" dirty="0" smtClean="0"/>
              <a:t> </a:t>
            </a:r>
            <a:r>
              <a:rPr lang="es-ES" altLang="id-ID" sz="2000" dirty="0" err="1" smtClean="0"/>
              <a:t>suara</a:t>
            </a:r>
            <a:r>
              <a:rPr lang="es-ES" altLang="id-ID" sz="2000" dirty="0" smtClean="0"/>
              <a:t> yang </a:t>
            </a:r>
            <a:r>
              <a:rPr lang="es-ES" altLang="id-ID" sz="2000" dirty="0" err="1" smtClean="0"/>
              <a:t>kita</a:t>
            </a:r>
            <a:r>
              <a:rPr lang="es-ES" altLang="id-ID" sz="2000" dirty="0" smtClean="0"/>
              <a:t> </a:t>
            </a:r>
            <a:r>
              <a:rPr lang="es-ES" altLang="id-ID" sz="2000" dirty="0" err="1" smtClean="0"/>
              <a:t>keluarkan</a:t>
            </a:r>
            <a:r>
              <a:rPr lang="es-ES" altLang="id-ID" sz="2000" dirty="0" smtClean="0"/>
              <a:t> </a:t>
            </a:r>
            <a:r>
              <a:rPr lang="es-ES" altLang="id-ID" sz="2000" dirty="0" err="1" smtClean="0"/>
              <a:t>saat</a:t>
            </a:r>
            <a:r>
              <a:rPr lang="es-ES" altLang="id-ID" sz="2000" dirty="0" smtClean="0"/>
              <a:t> </a:t>
            </a:r>
            <a:r>
              <a:rPr lang="es-ES" altLang="id-ID" sz="2000" dirty="0" err="1" smtClean="0"/>
              <a:t>melakukan</a:t>
            </a:r>
            <a:r>
              <a:rPr lang="es-ES" altLang="id-ID" sz="2000" dirty="0" smtClean="0"/>
              <a:t> </a:t>
            </a:r>
            <a:r>
              <a:rPr lang="es-ES" altLang="id-ID" sz="2000" dirty="0" err="1" smtClean="0"/>
              <a:t>pembicaraan</a:t>
            </a:r>
            <a:r>
              <a:rPr lang="es-ES" altLang="id-ID" sz="2000" dirty="0" smtClean="0"/>
              <a:t> dan </a:t>
            </a:r>
            <a:r>
              <a:rPr lang="es-ES" altLang="id-ID" sz="2000" dirty="0" err="1" smtClean="0"/>
              <a:t>merubahnya</a:t>
            </a:r>
            <a:r>
              <a:rPr lang="es-ES" altLang="id-ID" sz="2000" dirty="0" smtClean="0"/>
              <a:t> </a:t>
            </a:r>
            <a:r>
              <a:rPr lang="es-ES" altLang="id-ID" sz="2000" dirty="0" err="1" smtClean="0"/>
              <a:t>menjadi</a:t>
            </a:r>
            <a:r>
              <a:rPr lang="es-ES" altLang="id-ID" sz="2000" dirty="0" smtClean="0"/>
              <a:t> data digital yang </a:t>
            </a:r>
            <a:r>
              <a:rPr lang="es-ES" altLang="id-ID" sz="2000" dirty="0" err="1" smtClean="0"/>
              <a:t>dapat</a:t>
            </a:r>
            <a:r>
              <a:rPr lang="es-ES" altLang="id-ID" sz="2000" dirty="0" smtClean="0"/>
              <a:t> </a:t>
            </a:r>
            <a:r>
              <a:rPr lang="es-ES" altLang="id-ID" sz="2000" dirty="0" err="1" smtClean="0"/>
              <a:t>ditransmisikan</a:t>
            </a:r>
            <a:r>
              <a:rPr lang="es-ES" altLang="id-ID" sz="2000" dirty="0" smtClean="0"/>
              <a:t> </a:t>
            </a:r>
            <a:r>
              <a:rPr lang="es-ES" altLang="id-ID" sz="2000" dirty="0" err="1" smtClean="0"/>
              <a:t>melalui</a:t>
            </a:r>
            <a:r>
              <a:rPr lang="es-ES" altLang="id-ID" sz="2000" dirty="0" smtClean="0"/>
              <a:t> internet.</a:t>
            </a:r>
            <a:endParaRPr lang="id-ID" altLang="id-ID" sz="2000" dirty="0" smtClean="0"/>
          </a:p>
          <a:p>
            <a:pPr marL="457200" indent="-457200" eaLnBrk="1" hangingPunct="1">
              <a:buFont typeface="Arial" panose="020B0604020202020204" pitchFamily="34" charset="0"/>
              <a:buChar char="•"/>
            </a:pPr>
            <a:r>
              <a:rPr lang="nb-NO" altLang="id-ID" sz="2000" dirty="0" smtClean="0"/>
              <a:t>Pada prinsipnya VoIP dapat diimplementasikan dalam tiga model konfigurasi, yaitu PC to PC, PC to phone dan sebaliknya, phone to phone.</a:t>
            </a:r>
            <a:endParaRPr lang="es-ES" altLang="id-ID" sz="2000" dirty="0" smtClean="0"/>
          </a:p>
          <a:p>
            <a:pPr marL="457200" indent="-457200" eaLnBrk="1" hangingPunct="1">
              <a:buFont typeface="Arial" panose="020B0604020202020204" pitchFamily="34" charset="0"/>
              <a:buChar char="•"/>
            </a:pPr>
            <a:r>
              <a:rPr lang="es-ES" altLang="id-ID" sz="2000" dirty="0" err="1" smtClean="0"/>
              <a:t>Komponen</a:t>
            </a:r>
            <a:r>
              <a:rPr lang="es-ES" altLang="id-ID" sz="2000" dirty="0" smtClean="0"/>
              <a:t> </a:t>
            </a:r>
            <a:r>
              <a:rPr lang="es-ES" altLang="id-ID" sz="2000" dirty="0" err="1" smtClean="0"/>
              <a:t>VoIP</a:t>
            </a:r>
            <a:r>
              <a:rPr lang="es-ES" altLang="id-ID" sz="2000" dirty="0" smtClean="0"/>
              <a:t> </a:t>
            </a:r>
            <a:r>
              <a:rPr lang="es-ES" altLang="id-ID" sz="2000" dirty="0" err="1" smtClean="0"/>
              <a:t>ada</a:t>
            </a:r>
            <a:r>
              <a:rPr lang="es-ES" altLang="id-ID" sz="2000" dirty="0" smtClean="0"/>
              <a:t> 4 </a:t>
            </a:r>
            <a:r>
              <a:rPr lang="es-ES" altLang="id-ID" sz="2000" dirty="0" err="1" smtClean="0"/>
              <a:t>yaitu</a:t>
            </a:r>
            <a:r>
              <a:rPr lang="es-ES" altLang="id-ID" sz="2000" dirty="0" smtClean="0"/>
              <a:t> : </a:t>
            </a:r>
            <a:r>
              <a:rPr lang="es-ES" altLang="id-ID" sz="2000" dirty="0" err="1" smtClean="0"/>
              <a:t>user</a:t>
            </a:r>
            <a:r>
              <a:rPr lang="es-ES" altLang="id-ID" sz="2000" dirty="0" smtClean="0"/>
              <a:t> </a:t>
            </a:r>
            <a:r>
              <a:rPr lang="es-ES" altLang="id-ID" sz="2000" dirty="0" err="1" smtClean="0"/>
              <a:t>agent</a:t>
            </a:r>
            <a:r>
              <a:rPr lang="es-ES" altLang="id-ID" sz="2000" dirty="0" smtClean="0"/>
              <a:t>, proxy, </a:t>
            </a:r>
            <a:r>
              <a:rPr lang="es-ES" altLang="id-ID" sz="2000" dirty="0" err="1" smtClean="0"/>
              <a:t>protocol</a:t>
            </a:r>
            <a:r>
              <a:rPr lang="es-ES" altLang="id-ID" sz="2000" dirty="0" smtClean="0"/>
              <a:t>, dan CODEC.</a:t>
            </a:r>
            <a:endParaRPr lang="en-US" altLang="id-ID" sz="2000" dirty="0" smtClean="0"/>
          </a:p>
          <a:p>
            <a:pPr marL="457200" indent="-457200" eaLnBrk="1" hangingPunct="1">
              <a:buFont typeface="Arial" panose="020B0604020202020204" pitchFamily="34" charset="0"/>
              <a:buChar char="•"/>
            </a:pPr>
            <a:r>
              <a:rPr lang="en-US" altLang="id-ID" sz="2000" dirty="0" err="1" smtClean="0"/>
              <a:t>Tiap</a:t>
            </a:r>
            <a:r>
              <a:rPr lang="en-US" altLang="id-ID" sz="2000" dirty="0" smtClean="0"/>
              <a:t> </a:t>
            </a:r>
            <a:r>
              <a:rPr lang="en-US" altLang="id-ID" sz="2000" dirty="0" err="1" smtClean="0"/>
              <a:t>paket</a:t>
            </a:r>
            <a:r>
              <a:rPr lang="en-US" altLang="id-ID" sz="2000" dirty="0" smtClean="0"/>
              <a:t> VoIP </a:t>
            </a:r>
            <a:r>
              <a:rPr lang="en-US" altLang="id-ID" sz="2000" dirty="0" err="1" smtClean="0"/>
              <a:t>terdiri</a:t>
            </a:r>
            <a:r>
              <a:rPr lang="en-US" altLang="id-ID" sz="2000" dirty="0" smtClean="0"/>
              <a:t> </a:t>
            </a:r>
            <a:r>
              <a:rPr lang="en-US" altLang="id-ID" sz="2000" dirty="0" err="1" smtClean="0"/>
              <a:t>atas</a:t>
            </a:r>
            <a:r>
              <a:rPr lang="en-US" altLang="id-ID" sz="2000" dirty="0" smtClean="0"/>
              <a:t> </a:t>
            </a:r>
            <a:r>
              <a:rPr lang="en-US" altLang="id-ID" sz="2000" dirty="0" err="1" smtClean="0"/>
              <a:t>dua</a:t>
            </a:r>
            <a:r>
              <a:rPr lang="en-US" altLang="id-ID" sz="2000" dirty="0" smtClean="0"/>
              <a:t> </a:t>
            </a:r>
            <a:r>
              <a:rPr lang="en-US" altLang="id-ID" sz="2000" dirty="0" err="1" smtClean="0"/>
              <a:t>bagian</a:t>
            </a:r>
            <a:r>
              <a:rPr lang="en-US" altLang="id-ID" sz="2000" dirty="0" smtClean="0"/>
              <a:t>, </a:t>
            </a:r>
            <a:r>
              <a:rPr lang="en-US" altLang="id-ID" sz="2000" dirty="0" err="1" smtClean="0"/>
              <a:t>yakni</a:t>
            </a:r>
            <a:r>
              <a:rPr lang="en-US" altLang="id-ID" sz="2000" dirty="0" smtClean="0"/>
              <a:t> header </a:t>
            </a:r>
            <a:r>
              <a:rPr lang="en-US" altLang="id-ID" sz="2000" dirty="0" err="1" smtClean="0"/>
              <a:t>dan</a:t>
            </a:r>
            <a:r>
              <a:rPr lang="en-US" altLang="id-ID" sz="2000" dirty="0" smtClean="0"/>
              <a:t> payload (</a:t>
            </a:r>
            <a:r>
              <a:rPr lang="en-US" altLang="id-ID" sz="2000" dirty="0" err="1" smtClean="0"/>
              <a:t>beban</a:t>
            </a:r>
            <a:r>
              <a:rPr lang="en-US" altLang="id-ID" sz="2000" dirty="0" smtClean="0"/>
              <a:t>).</a:t>
            </a:r>
            <a:endParaRPr lang="id-ID" altLang="id-ID" sz="2000" dirty="0" smtClean="0"/>
          </a:p>
          <a:p>
            <a:pPr marL="457200" indent="-457200" eaLnBrk="1" hangingPunct="1">
              <a:buFont typeface="Arial" panose="020B0604020202020204" pitchFamily="34" charset="0"/>
              <a:buChar char="•"/>
            </a:pPr>
            <a:r>
              <a:rPr lang="es-ES" altLang="id-ID" sz="2000" dirty="0" err="1" smtClean="0"/>
              <a:t>Terdapat</a:t>
            </a:r>
            <a:r>
              <a:rPr lang="es-ES" altLang="id-ID" sz="2000" dirty="0" smtClean="0"/>
              <a:t> </a:t>
            </a:r>
            <a:r>
              <a:rPr lang="es-ES" altLang="id-ID" sz="2000" dirty="0" err="1" smtClean="0"/>
              <a:t>dua</a:t>
            </a:r>
            <a:r>
              <a:rPr lang="es-ES" altLang="id-ID" sz="2000" dirty="0" smtClean="0"/>
              <a:t> </a:t>
            </a:r>
            <a:r>
              <a:rPr lang="es-ES" altLang="id-ID" sz="2000" dirty="0" err="1" smtClean="0"/>
              <a:t>protocol</a:t>
            </a:r>
            <a:r>
              <a:rPr lang="es-ES" altLang="id-ID" sz="2000" dirty="0" smtClean="0"/>
              <a:t> </a:t>
            </a:r>
            <a:r>
              <a:rPr lang="es-ES" altLang="id-ID" sz="2000" dirty="0" err="1" smtClean="0"/>
              <a:t>VoIP</a:t>
            </a:r>
            <a:r>
              <a:rPr lang="es-ES" altLang="id-ID" sz="2000" dirty="0" smtClean="0"/>
              <a:t>, </a:t>
            </a:r>
            <a:r>
              <a:rPr lang="es-ES" altLang="id-ID" sz="2000" dirty="0" err="1" smtClean="0"/>
              <a:t>yaitu</a:t>
            </a:r>
            <a:r>
              <a:rPr lang="es-ES" altLang="id-ID" sz="2000" dirty="0" smtClean="0"/>
              <a:t> H.323 dan SIP.</a:t>
            </a:r>
          </a:p>
          <a:p>
            <a:pPr marL="631825" lvl="1" indent="-457200" eaLnBrk="1" hangingPunct="1"/>
            <a:r>
              <a:rPr lang="es-ES" altLang="id-ID" sz="2000" dirty="0" err="1" smtClean="0"/>
              <a:t>Komponen</a:t>
            </a:r>
            <a:r>
              <a:rPr lang="es-ES" altLang="id-ID" sz="2000" dirty="0" smtClean="0"/>
              <a:t> </a:t>
            </a:r>
            <a:r>
              <a:rPr lang="es-ES" altLang="id-ID" sz="2000" dirty="0" err="1" smtClean="0"/>
              <a:t>dari</a:t>
            </a:r>
            <a:r>
              <a:rPr lang="es-ES" altLang="id-ID" sz="2000" dirty="0" smtClean="0"/>
              <a:t> </a:t>
            </a:r>
            <a:r>
              <a:rPr lang="es-ES" altLang="id-ID" sz="2000" dirty="0" err="1" smtClean="0"/>
              <a:t>protokol</a:t>
            </a:r>
            <a:r>
              <a:rPr lang="es-ES" altLang="id-ID" sz="2000" dirty="0" smtClean="0"/>
              <a:t> H.323, </a:t>
            </a:r>
            <a:r>
              <a:rPr lang="es-ES" altLang="id-ID" sz="2000" dirty="0" err="1" smtClean="0"/>
              <a:t>yaitu</a:t>
            </a:r>
            <a:r>
              <a:rPr lang="es-ES" altLang="id-ID" sz="2000" dirty="0" smtClean="0"/>
              <a:t> terminal, </a:t>
            </a:r>
            <a:r>
              <a:rPr lang="es-ES" altLang="id-ID" sz="2000" dirty="0" err="1" smtClean="0"/>
              <a:t>gateway</a:t>
            </a:r>
            <a:r>
              <a:rPr lang="es-ES" altLang="id-ID" sz="2000" dirty="0" smtClean="0"/>
              <a:t>, gatekeeper, dan MCU (</a:t>
            </a:r>
            <a:r>
              <a:rPr lang="es-ES" altLang="id-ID" sz="2000" dirty="0" err="1" smtClean="0"/>
              <a:t>Multipoint</a:t>
            </a:r>
            <a:r>
              <a:rPr lang="es-ES" altLang="id-ID" sz="2000" dirty="0" smtClean="0"/>
              <a:t> Control </a:t>
            </a:r>
            <a:r>
              <a:rPr lang="es-ES" altLang="id-ID" sz="2000" dirty="0" err="1" smtClean="0"/>
              <a:t>Unit</a:t>
            </a:r>
            <a:r>
              <a:rPr lang="es-ES" altLang="id-ID" sz="2000" dirty="0" smtClean="0"/>
              <a:t>).</a:t>
            </a:r>
          </a:p>
          <a:p>
            <a:pPr marL="631825" lvl="1" indent="-457200" eaLnBrk="1" hangingPunct="1"/>
            <a:r>
              <a:rPr lang="es-ES" altLang="id-ID" sz="2000" dirty="0" err="1" smtClean="0"/>
              <a:t>Fungsi</a:t>
            </a:r>
            <a:r>
              <a:rPr lang="es-ES" altLang="id-ID" sz="2000" dirty="0" smtClean="0"/>
              <a:t> </a:t>
            </a:r>
            <a:r>
              <a:rPr lang="es-ES" altLang="id-ID" sz="2000" dirty="0" err="1" smtClean="0"/>
              <a:t>dari</a:t>
            </a:r>
            <a:r>
              <a:rPr lang="es-ES" altLang="id-ID" sz="2000" dirty="0" smtClean="0"/>
              <a:t> SIP Server </a:t>
            </a:r>
            <a:r>
              <a:rPr lang="es-ES" altLang="id-ID" sz="2000" dirty="0" err="1" smtClean="0"/>
              <a:t>adalah</a:t>
            </a:r>
            <a:r>
              <a:rPr lang="es-ES" altLang="id-ID" sz="2000" dirty="0" smtClean="0"/>
              <a:t> </a:t>
            </a:r>
            <a:r>
              <a:rPr lang="en-US" altLang="id-ID" sz="2000" dirty="0" smtClean="0"/>
              <a:t>Proxy Server, </a:t>
            </a:r>
            <a:r>
              <a:rPr lang="sv-SE" altLang="id-ID" sz="2000" dirty="0" smtClean="0"/>
              <a:t>Redirect Server, Registrar Server, Location Server.</a:t>
            </a:r>
            <a:r>
              <a:rPr lang="es-ES" altLang="id-ID" sz="2000" dirty="0" smtClean="0"/>
              <a:t> </a:t>
            </a:r>
            <a:endParaRPr lang="en-US" altLang="id-ID" sz="2000" dirty="0" smtClean="0"/>
          </a:p>
          <a:p>
            <a:pPr marL="457200" indent="-457200" eaLnBrk="1" hangingPunct="1">
              <a:buFont typeface="Arial" panose="020B0604020202020204" pitchFamily="34" charset="0"/>
              <a:buChar char="•"/>
            </a:pPr>
            <a:endParaRPr lang="en-US" altLang="id-ID" sz="2000" dirty="0" smtClean="0"/>
          </a:p>
          <a:p>
            <a:pPr marL="457200" indent="-457200" eaLnBrk="1" hangingPunct="1">
              <a:buFont typeface="Arial" panose="020B0604020202020204" pitchFamily="34" charset="0"/>
              <a:buChar char="•"/>
            </a:pPr>
            <a:endParaRPr lang="en-US" altLang="id-ID" sz="2000" dirty="0" smtClean="0"/>
          </a:p>
        </p:txBody>
      </p:sp>
    </p:spTree>
    <p:extLst>
      <p:ext uri="{BB962C8B-B14F-4D97-AF65-F5344CB8AC3E}">
        <p14:creationId xmlns:p14="http://schemas.microsoft.com/office/powerpoint/2010/main" val="2670938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Overview</a:t>
            </a:r>
          </a:p>
        </p:txBody>
      </p:sp>
      <p:sp>
        <p:nvSpPr>
          <p:cNvPr id="10243" name="Rectangle 3"/>
          <p:cNvSpPr>
            <a:spLocks noGrp="1" noChangeArrowheads="1"/>
          </p:cNvSpPr>
          <p:nvPr>
            <p:ph idx="1"/>
          </p:nvPr>
        </p:nvSpPr>
        <p:spPr/>
        <p:txBody>
          <a:bodyPr/>
          <a:lstStyle/>
          <a:p>
            <a:pPr eaLnBrk="1" hangingPunct="1">
              <a:lnSpc>
                <a:spcPct val="80000"/>
              </a:lnSpc>
            </a:pPr>
            <a:r>
              <a:rPr lang="nl-NL" altLang="id-ID" sz="1800" smtClean="0"/>
              <a:t>VoIP (Voice Over Internet Protocol) merupakan suatu teknologi yang memanfaatkan Internet Protokol untuk menyediakan komunikasi voice secara elektronis dan real time. </a:t>
            </a:r>
          </a:p>
          <a:p>
            <a:pPr eaLnBrk="1" hangingPunct="1">
              <a:lnSpc>
                <a:spcPct val="80000"/>
              </a:lnSpc>
            </a:pPr>
            <a:r>
              <a:rPr lang="nl-NL" altLang="id-ID" sz="1800" smtClean="0"/>
              <a:t>Teknologi ini muncul melengkapi teknologi voice secara circuit switch dan menawarkan fitur yang beragam. </a:t>
            </a:r>
          </a:p>
          <a:p>
            <a:pPr eaLnBrk="1" hangingPunct="1">
              <a:lnSpc>
                <a:spcPct val="80000"/>
              </a:lnSpc>
            </a:pPr>
            <a:r>
              <a:rPr lang="nl-NL" altLang="id-ID" sz="1800" smtClean="0"/>
              <a:t>Terdapat dua protokol signaling dalam VoIP yaitu H.323 dan SIP. </a:t>
            </a:r>
          </a:p>
          <a:p>
            <a:pPr eaLnBrk="1" hangingPunct="1">
              <a:lnSpc>
                <a:spcPct val="80000"/>
              </a:lnSpc>
            </a:pPr>
            <a:r>
              <a:rPr lang="nl-NL" altLang="id-ID" sz="1800" smtClean="0"/>
              <a:t>Model konfigurasi VoIP dapat dilakukan dalam tiga skenario, yaitu </a:t>
            </a:r>
            <a:r>
              <a:rPr lang="nl-NL" altLang="id-ID" sz="1800" i="1" smtClean="0"/>
              <a:t>PC to PC, PC to Phone, dan Phone to Phone.</a:t>
            </a:r>
            <a:endParaRPr lang="en-US" altLang="id-ID" sz="1800" i="1" smtClean="0"/>
          </a:p>
        </p:txBody>
      </p:sp>
    </p:spTree>
    <p:extLst>
      <p:ext uri="{BB962C8B-B14F-4D97-AF65-F5344CB8AC3E}">
        <p14:creationId xmlns:p14="http://schemas.microsoft.com/office/powerpoint/2010/main" val="98872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Latihan</a:t>
            </a:r>
          </a:p>
        </p:txBody>
      </p:sp>
      <p:sp>
        <p:nvSpPr>
          <p:cNvPr id="40963" name="Rectangle 3"/>
          <p:cNvSpPr>
            <a:spLocks noGrp="1" noChangeArrowheads="1"/>
          </p:cNvSpPr>
          <p:nvPr>
            <p:ph idx="1"/>
          </p:nvPr>
        </p:nvSpPr>
        <p:spPr>
          <a:xfrm>
            <a:off x="1981200" y="1676400"/>
            <a:ext cx="8458200" cy="4495800"/>
          </a:xfrm>
        </p:spPr>
        <p:txBody>
          <a:bodyPr/>
          <a:lstStyle/>
          <a:p>
            <a:pPr marL="609600" indent="-609600" eaLnBrk="1" hangingPunct="1"/>
            <a:r>
              <a:rPr lang="nb-NO" altLang="id-ID" sz="2000" smtClean="0"/>
              <a:t>Apakah yang dimaksud dengan VoIP ?</a:t>
            </a:r>
          </a:p>
          <a:p>
            <a:pPr marL="609600" indent="-609600" eaLnBrk="1" hangingPunct="1"/>
            <a:r>
              <a:rPr lang="nb-NO" altLang="id-ID" sz="2000" smtClean="0"/>
              <a:t>Bagaimana pengaturan trafik pada VoIP ?</a:t>
            </a:r>
          </a:p>
          <a:p>
            <a:pPr marL="609600" indent="-609600" eaLnBrk="1" hangingPunct="1"/>
            <a:r>
              <a:rPr lang="nb-NO" altLang="id-ID" sz="2000" smtClean="0"/>
              <a:t>Gambarkan dan jelaskan arsitektur VoIP !</a:t>
            </a:r>
          </a:p>
          <a:p>
            <a:pPr marL="609600" indent="-609600" eaLnBrk="1" hangingPunct="1"/>
            <a:r>
              <a:rPr lang="nb-NO" altLang="id-ID" sz="2000" smtClean="0"/>
              <a:t>Sebutkan dan jelaskan fungsi dari komponen VoIP !</a:t>
            </a:r>
            <a:endParaRPr lang="en-US" altLang="id-ID" sz="2000" smtClean="0"/>
          </a:p>
        </p:txBody>
      </p:sp>
    </p:spTree>
    <p:extLst>
      <p:ext uri="{BB962C8B-B14F-4D97-AF65-F5344CB8AC3E}">
        <p14:creationId xmlns:p14="http://schemas.microsoft.com/office/powerpoint/2010/main" val="36129233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Latihan</a:t>
            </a:r>
          </a:p>
        </p:txBody>
      </p:sp>
      <p:sp>
        <p:nvSpPr>
          <p:cNvPr id="41987" name="Rectangle 3"/>
          <p:cNvSpPr>
            <a:spLocks noGrp="1" noChangeArrowheads="1"/>
          </p:cNvSpPr>
          <p:nvPr>
            <p:ph idx="1"/>
          </p:nvPr>
        </p:nvSpPr>
        <p:spPr/>
        <p:txBody>
          <a:bodyPr/>
          <a:lstStyle/>
          <a:p>
            <a:pPr marL="609600" indent="-609600" eaLnBrk="1" hangingPunct="1"/>
            <a:r>
              <a:rPr lang="nb-NO" altLang="id-ID" sz="2000" smtClean="0"/>
              <a:t>Sebutkan protocol signaling pada VoIP beserta kelebihannya masing-masing !</a:t>
            </a:r>
          </a:p>
          <a:p>
            <a:pPr marL="609600" indent="-609600" eaLnBrk="1" hangingPunct="1"/>
            <a:r>
              <a:rPr lang="nb-NO" altLang="id-ID" sz="2000" smtClean="0"/>
              <a:t>Jelaskan pembagian paket pada VoIP !</a:t>
            </a:r>
          </a:p>
          <a:p>
            <a:pPr marL="609600" indent="-609600" eaLnBrk="1" hangingPunct="1"/>
            <a:r>
              <a:rPr lang="nb-NO" altLang="id-ID" sz="2000" smtClean="0"/>
              <a:t>Sebutkan dan jelaskan komponen pada protokol H.323 !</a:t>
            </a:r>
          </a:p>
          <a:p>
            <a:pPr marL="609600" indent="-609600" eaLnBrk="1" hangingPunct="1"/>
            <a:r>
              <a:rPr lang="nb-NO" altLang="id-ID" sz="2000" smtClean="0"/>
              <a:t>Sebutkan dan jelaskan komponen pada protokol SIP !</a:t>
            </a:r>
            <a:endParaRPr lang="en-US" altLang="id-ID" sz="2000" smtClean="0"/>
          </a:p>
        </p:txBody>
      </p:sp>
    </p:spTree>
    <p:extLst>
      <p:ext uri="{BB962C8B-B14F-4D97-AF65-F5344CB8AC3E}">
        <p14:creationId xmlns:p14="http://schemas.microsoft.com/office/powerpoint/2010/main" val="2772678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Tugas Diskusi</a:t>
            </a:r>
          </a:p>
        </p:txBody>
      </p:sp>
      <p:sp>
        <p:nvSpPr>
          <p:cNvPr id="43011" name="Rectangle 3"/>
          <p:cNvSpPr>
            <a:spLocks noGrp="1" noChangeArrowheads="1"/>
          </p:cNvSpPr>
          <p:nvPr>
            <p:ph idx="1"/>
          </p:nvPr>
        </p:nvSpPr>
        <p:spPr/>
        <p:txBody>
          <a:bodyPr/>
          <a:lstStyle/>
          <a:p>
            <a:pPr marL="0" indent="0" eaLnBrk="1" hangingPunct="1">
              <a:buNone/>
            </a:pPr>
            <a:r>
              <a:rPr lang="fi-FI" altLang="id-ID" sz="2000" dirty="0" smtClean="0"/>
              <a:t>Terdapat sebuah kampus dengan luas 2 hektar dengan beberapa gedung diatasnya. Pihak rektorat berkeinginan membangun miniatur VoIP pada kampus ini sehingga sebutan kampus IT pantas disandang. Andaikan Anda diminta mendesain dan merancang pembangunan miniatur VoIP ini, langkah-langkah apa yang akan anda kerjakan. </a:t>
            </a:r>
            <a:r>
              <a:rPr lang="sv-SE" altLang="id-ID" sz="2000" dirty="0" smtClean="0"/>
              <a:t>Sebutkan pula komponen-komponen yang diperlukan beserta pertimbangan dalam memilihnya. </a:t>
            </a:r>
            <a:endParaRPr lang="en-US" altLang="id-ID" sz="2000" dirty="0" smtClean="0"/>
          </a:p>
        </p:txBody>
      </p:sp>
    </p:spTree>
    <p:extLst>
      <p:ext uri="{BB962C8B-B14F-4D97-AF65-F5344CB8AC3E}">
        <p14:creationId xmlns:p14="http://schemas.microsoft.com/office/powerpoint/2010/main" val="1356394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287383" y="849086"/>
            <a:ext cx="10306594" cy="1025434"/>
          </a:xfrm>
        </p:spPr>
        <p:txBody>
          <a:bodyPr/>
          <a:lstStyle/>
          <a:p>
            <a:r>
              <a:rPr lang="en-US" altLang="id-ID" sz="2800" dirty="0" err="1"/>
              <a:t>Perhitungan</a:t>
            </a:r>
            <a:r>
              <a:rPr lang="en-US" altLang="id-ID" sz="2800" dirty="0"/>
              <a:t> BW </a:t>
            </a:r>
            <a:r>
              <a:rPr lang="en-US" altLang="id-ID" sz="2800" dirty="0" err="1"/>
              <a:t>jaringan</a:t>
            </a:r>
            <a:r>
              <a:rPr lang="en-US" altLang="id-ID" sz="2800" dirty="0"/>
              <a:t> </a:t>
            </a:r>
            <a:r>
              <a:rPr lang="en-US" altLang="id-ID" sz="2800" dirty="0" err="1"/>
              <a:t>untuk</a:t>
            </a:r>
            <a:r>
              <a:rPr lang="en-US" altLang="id-ID" sz="2800" dirty="0"/>
              <a:t> </a:t>
            </a:r>
            <a:r>
              <a:rPr lang="en-US" altLang="id-ID" sz="2800" dirty="0" err="1"/>
              <a:t>setiap</a:t>
            </a:r>
            <a:r>
              <a:rPr lang="en-US" altLang="id-ID" sz="2800" dirty="0"/>
              <a:t> </a:t>
            </a:r>
            <a:r>
              <a:rPr lang="en-US" altLang="id-ID" sz="2800" dirty="0" err="1"/>
              <a:t>kanal</a:t>
            </a:r>
            <a:r>
              <a:rPr lang="en-US" altLang="id-ID" sz="2800" dirty="0"/>
              <a:t> Voice</a:t>
            </a:r>
            <a:br>
              <a:rPr lang="en-US" altLang="id-ID" sz="2800" dirty="0"/>
            </a:br>
            <a:r>
              <a:rPr lang="en-US" altLang="id-ID" sz="2800" dirty="0" err="1"/>
              <a:t>dengan</a:t>
            </a:r>
            <a:r>
              <a:rPr lang="en-US" altLang="id-ID" sz="2800" dirty="0"/>
              <a:t> Full-Rate</a:t>
            </a:r>
          </a:p>
        </p:txBody>
      </p:sp>
      <p:sp>
        <p:nvSpPr>
          <p:cNvPr id="4099" name="Rectangle 3"/>
          <p:cNvSpPr>
            <a:spLocks noGrp="1" noChangeArrowheads="1"/>
          </p:cNvSpPr>
          <p:nvPr>
            <p:ph type="body" idx="4294967295"/>
          </p:nvPr>
        </p:nvSpPr>
        <p:spPr>
          <a:xfrm>
            <a:off x="287383" y="1737360"/>
            <a:ext cx="11904617" cy="4358640"/>
          </a:xfrm>
        </p:spPr>
        <p:txBody>
          <a:bodyPr>
            <a:normAutofit/>
          </a:bodyPr>
          <a:lstStyle/>
          <a:p>
            <a:pPr>
              <a:lnSpc>
                <a:spcPct val="90000"/>
              </a:lnSpc>
            </a:pPr>
            <a:r>
              <a:rPr lang="en-US" altLang="id-ID" sz="2000" dirty="0" err="1"/>
              <a:t>Menentukan</a:t>
            </a:r>
            <a:r>
              <a:rPr lang="en-US" altLang="id-ID" sz="2000" dirty="0"/>
              <a:t> </a:t>
            </a:r>
            <a:r>
              <a:rPr lang="en-US" altLang="id-ID" sz="2000" dirty="0" err="1"/>
              <a:t>ukuran</a:t>
            </a:r>
            <a:r>
              <a:rPr lang="en-US" altLang="id-ID" sz="2000" dirty="0"/>
              <a:t> header </a:t>
            </a:r>
          </a:p>
          <a:p>
            <a:pPr lvl="1">
              <a:lnSpc>
                <a:spcPct val="90000"/>
              </a:lnSpc>
            </a:pPr>
            <a:r>
              <a:rPr lang="en-US" altLang="id-ID" sz="1800" dirty="0" err="1"/>
              <a:t>Tergatung</a:t>
            </a:r>
            <a:r>
              <a:rPr lang="en-US" altLang="id-ID" sz="1800" dirty="0"/>
              <a:t> </a:t>
            </a:r>
            <a:r>
              <a:rPr lang="en-US" altLang="id-ID" sz="1800" dirty="0" err="1"/>
              <a:t>pada</a:t>
            </a:r>
            <a:r>
              <a:rPr lang="en-US" altLang="id-ID" sz="1800" dirty="0"/>
              <a:t> network yang </a:t>
            </a:r>
            <a:r>
              <a:rPr lang="en-US" altLang="id-ID" sz="1800" dirty="0" err="1"/>
              <a:t>digunakan</a:t>
            </a:r>
            <a:r>
              <a:rPr lang="en-US" altLang="id-ID" sz="1800" dirty="0"/>
              <a:t> </a:t>
            </a:r>
            <a:r>
              <a:rPr lang="en-US" altLang="id-ID" sz="1800" dirty="0" err="1"/>
              <a:t>untuk</a:t>
            </a:r>
            <a:r>
              <a:rPr lang="en-US" altLang="id-ID" sz="1800" dirty="0"/>
              <a:t> MLPPP (Multi Link Point to Point Protocol), </a:t>
            </a:r>
            <a:r>
              <a:rPr lang="en-US" altLang="id-ID" sz="1800" dirty="0" err="1"/>
              <a:t>maka</a:t>
            </a:r>
            <a:r>
              <a:rPr lang="en-US" altLang="id-ID" sz="1800" dirty="0"/>
              <a:t> header layer 2 = 6 byte</a:t>
            </a:r>
          </a:p>
          <a:p>
            <a:pPr>
              <a:lnSpc>
                <a:spcPct val="90000"/>
              </a:lnSpc>
            </a:pPr>
            <a:r>
              <a:rPr lang="en-US" altLang="id-ID" sz="2000" dirty="0" err="1"/>
              <a:t>Tersusun</a:t>
            </a:r>
            <a:r>
              <a:rPr lang="en-US" altLang="id-ID" sz="2000" dirty="0"/>
              <a:t> </a:t>
            </a:r>
            <a:r>
              <a:rPr lang="en-US" altLang="id-ID" sz="2000" dirty="0" err="1"/>
              <a:t>dari</a:t>
            </a:r>
            <a:r>
              <a:rPr lang="en-US" altLang="id-ID" sz="2000" dirty="0"/>
              <a:t> ; </a:t>
            </a:r>
          </a:p>
          <a:p>
            <a:pPr lvl="1">
              <a:lnSpc>
                <a:spcPct val="90000"/>
              </a:lnSpc>
            </a:pPr>
            <a:r>
              <a:rPr lang="en-US" altLang="id-ID" sz="1800" dirty="0"/>
              <a:t>Layer 2 (6byte) +(IP (20 byte)+UDP(8byte)+RTP(12byte)) + Payload (</a:t>
            </a:r>
            <a:r>
              <a:rPr lang="en-US" altLang="id-ID" sz="1800" dirty="0" err="1"/>
              <a:t>besarnya</a:t>
            </a:r>
            <a:r>
              <a:rPr lang="en-US" altLang="id-ID" sz="1800" dirty="0"/>
              <a:t> </a:t>
            </a:r>
            <a:r>
              <a:rPr lang="en-US" altLang="id-ID" sz="1800" dirty="0" err="1"/>
              <a:t>sesuai</a:t>
            </a:r>
            <a:r>
              <a:rPr lang="en-US" altLang="id-ID" sz="1800" dirty="0"/>
              <a:t> </a:t>
            </a:r>
            <a:r>
              <a:rPr lang="en-US" altLang="id-ID" sz="1800" dirty="0" err="1"/>
              <a:t>dengan</a:t>
            </a:r>
            <a:r>
              <a:rPr lang="en-US" altLang="id-ID" sz="1800" dirty="0"/>
              <a:t> CODEC yang </a:t>
            </a:r>
            <a:r>
              <a:rPr lang="en-US" altLang="id-ID" sz="1800" dirty="0" err="1"/>
              <a:t>digunakan</a:t>
            </a:r>
            <a:r>
              <a:rPr lang="en-US" altLang="id-ID" sz="1800" dirty="0"/>
              <a:t>) </a:t>
            </a:r>
          </a:p>
          <a:p>
            <a:pPr lvl="1">
              <a:lnSpc>
                <a:spcPct val="90000"/>
              </a:lnSpc>
            </a:pPr>
            <a:r>
              <a:rPr lang="en-US" altLang="id-ID" sz="1800" dirty="0" err="1">
                <a:solidFill>
                  <a:srgbClr val="FF0000"/>
                </a:solidFill>
              </a:rPr>
              <a:t>Besar</a:t>
            </a:r>
            <a:r>
              <a:rPr lang="en-US" altLang="id-ID" sz="1800" dirty="0">
                <a:solidFill>
                  <a:srgbClr val="FF0000"/>
                </a:solidFill>
              </a:rPr>
              <a:t> CODEC </a:t>
            </a:r>
            <a:r>
              <a:rPr lang="en-US" altLang="id-ID" sz="1800" dirty="0" err="1"/>
              <a:t>kalau</a:t>
            </a:r>
            <a:r>
              <a:rPr lang="en-US" altLang="id-ID" sz="1800" dirty="0"/>
              <a:t> </a:t>
            </a:r>
            <a:r>
              <a:rPr lang="en-US" altLang="id-ID" sz="1800" dirty="0" err="1"/>
              <a:t>memakai</a:t>
            </a:r>
            <a:r>
              <a:rPr lang="en-US" altLang="id-ID" sz="1800" dirty="0"/>
              <a:t> </a:t>
            </a:r>
            <a:r>
              <a:rPr lang="en-US" altLang="id-ID" sz="1800" dirty="0">
                <a:solidFill>
                  <a:srgbClr val="FF0000"/>
                </a:solidFill>
              </a:rPr>
              <a:t>G.729</a:t>
            </a:r>
            <a:r>
              <a:rPr lang="en-US" altLang="id-ID" sz="1800" dirty="0"/>
              <a:t> = 20 byte (</a:t>
            </a:r>
            <a:r>
              <a:rPr lang="en-US" altLang="id-ID" sz="1800" dirty="0" err="1"/>
              <a:t>kualitas</a:t>
            </a:r>
            <a:r>
              <a:rPr lang="en-US" altLang="id-ID" sz="1800" dirty="0"/>
              <a:t> </a:t>
            </a:r>
            <a:r>
              <a:rPr lang="en-US" altLang="id-ID" sz="1800" dirty="0" err="1"/>
              <a:t>setara</a:t>
            </a:r>
            <a:r>
              <a:rPr lang="en-US" altLang="id-ID" sz="1800" dirty="0"/>
              <a:t> ADPCM 32 </a:t>
            </a:r>
            <a:r>
              <a:rPr lang="en-US" altLang="id-ID" sz="1800" dirty="0" err="1"/>
              <a:t>dan</a:t>
            </a:r>
            <a:r>
              <a:rPr lang="en-US" altLang="id-ID" sz="1800" dirty="0"/>
              <a:t> </a:t>
            </a:r>
            <a:r>
              <a:rPr lang="en-US" altLang="id-ID" sz="1800" dirty="0" err="1"/>
              <a:t>perangkat</a:t>
            </a:r>
            <a:r>
              <a:rPr lang="en-US" altLang="id-ID" sz="1800" dirty="0"/>
              <a:t> DSP </a:t>
            </a:r>
            <a:r>
              <a:rPr lang="en-US" altLang="id-ID" sz="1800" dirty="0" err="1"/>
              <a:t>mudah</a:t>
            </a:r>
            <a:r>
              <a:rPr lang="en-US" altLang="id-ID" sz="1800" dirty="0"/>
              <a:t> </a:t>
            </a:r>
            <a:r>
              <a:rPr lang="en-US" altLang="id-ID" sz="1800" dirty="0" err="1"/>
              <a:t>didapat</a:t>
            </a:r>
            <a:r>
              <a:rPr lang="en-US" altLang="id-ID" sz="1800" dirty="0"/>
              <a:t>)</a:t>
            </a:r>
          </a:p>
          <a:p>
            <a:pPr lvl="1">
              <a:lnSpc>
                <a:spcPct val="90000"/>
              </a:lnSpc>
            </a:pPr>
            <a:r>
              <a:rPr lang="en-US" altLang="id-ID" sz="1800" dirty="0" err="1">
                <a:solidFill>
                  <a:srgbClr val="FF0000"/>
                </a:solidFill>
              </a:rPr>
              <a:t>Jadi</a:t>
            </a:r>
            <a:r>
              <a:rPr lang="en-US" altLang="id-ID" sz="1800" dirty="0">
                <a:solidFill>
                  <a:srgbClr val="FF0000"/>
                </a:solidFill>
              </a:rPr>
              <a:t> </a:t>
            </a:r>
            <a:r>
              <a:rPr lang="en-US" altLang="id-ID" sz="1800" dirty="0" err="1">
                <a:solidFill>
                  <a:srgbClr val="FF0000"/>
                </a:solidFill>
              </a:rPr>
              <a:t>ukuran</a:t>
            </a:r>
            <a:r>
              <a:rPr lang="en-US" altLang="id-ID" sz="1800" dirty="0">
                <a:solidFill>
                  <a:srgbClr val="FF0000"/>
                </a:solidFill>
              </a:rPr>
              <a:t> </a:t>
            </a:r>
            <a:r>
              <a:rPr lang="en-US" altLang="id-ID" sz="1800" b="1" dirty="0">
                <a:solidFill>
                  <a:srgbClr val="FF0000"/>
                </a:solidFill>
              </a:rPr>
              <a:t>packet VoIP</a:t>
            </a:r>
            <a:r>
              <a:rPr lang="en-US" altLang="id-ID" sz="1800" dirty="0">
                <a:solidFill>
                  <a:srgbClr val="FF0000"/>
                </a:solidFill>
              </a:rPr>
              <a:t>  = 46 byte + 20 byte = </a:t>
            </a:r>
            <a:r>
              <a:rPr lang="en-US" altLang="id-ID" sz="1800" b="1" dirty="0">
                <a:solidFill>
                  <a:srgbClr val="FF0000"/>
                </a:solidFill>
              </a:rPr>
              <a:t>66 byte</a:t>
            </a:r>
          </a:p>
          <a:p>
            <a:pPr>
              <a:lnSpc>
                <a:spcPct val="90000"/>
              </a:lnSpc>
            </a:pPr>
            <a:r>
              <a:rPr lang="en-US" altLang="id-ID" sz="2000" dirty="0" err="1"/>
              <a:t>Perhitungan</a:t>
            </a:r>
            <a:r>
              <a:rPr lang="en-US" altLang="id-ID" sz="2000" dirty="0"/>
              <a:t> </a:t>
            </a:r>
            <a:r>
              <a:rPr lang="en-US" altLang="id-ID" sz="2000" dirty="0" err="1"/>
              <a:t>Jumlah</a:t>
            </a:r>
            <a:r>
              <a:rPr lang="en-US" altLang="id-ID" sz="2000" dirty="0"/>
              <a:t> </a:t>
            </a:r>
            <a:r>
              <a:rPr lang="en-US" altLang="id-ID" sz="2000" dirty="0">
                <a:solidFill>
                  <a:srgbClr val="FF0000"/>
                </a:solidFill>
              </a:rPr>
              <a:t>Packet per </a:t>
            </a:r>
            <a:r>
              <a:rPr lang="en-US" altLang="id-ID" sz="2000" dirty="0" err="1">
                <a:solidFill>
                  <a:srgbClr val="FF0000"/>
                </a:solidFill>
              </a:rPr>
              <a:t>detik</a:t>
            </a:r>
            <a:endParaRPr lang="en-US" altLang="id-ID" sz="2000" dirty="0">
              <a:solidFill>
                <a:srgbClr val="FF0000"/>
              </a:solidFill>
            </a:endParaRPr>
          </a:p>
          <a:p>
            <a:pPr lvl="1">
              <a:lnSpc>
                <a:spcPct val="90000"/>
              </a:lnSpc>
            </a:pPr>
            <a:r>
              <a:rPr lang="en-US" altLang="id-ID" sz="1800" dirty="0"/>
              <a:t>Packet Voice per </a:t>
            </a:r>
            <a:r>
              <a:rPr lang="en-US" altLang="id-ID" sz="1800" dirty="0" err="1"/>
              <a:t>detik</a:t>
            </a:r>
            <a:r>
              <a:rPr lang="en-US" altLang="id-ID" sz="1800" dirty="0"/>
              <a:t> = Codec bit rate / Voice payload Size </a:t>
            </a:r>
          </a:p>
          <a:p>
            <a:pPr lvl="1">
              <a:lnSpc>
                <a:spcPct val="90000"/>
              </a:lnSpc>
            </a:pPr>
            <a:r>
              <a:rPr lang="en-US" altLang="id-ID" sz="1800" dirty="0"/>
              <a:t>= 8 kbps/(20 byte x 8bit/ byte) =50 </a:t>
            </a:r>
            <a:r>
              <a:rPr lang="en-US" altLang="id-ID" sz="1800" dirty="0" err="1"/>
              <a:t>pps</a:t>
            </a:r>
            <a:r>
              <a:rPr lang="en-US" altLang="id-ID" sz="1800" dirty="0"/>
              <a:t> =&gt; (  50 packet  </a:t>
            </a:r>
            <a:r>
              <a:rPr lang="en-US" altLang="id-ID" sz="1800" dirty="0" err="1"/>
              <a:t>dalam</a:t>
            </a:r>
            <a:r>
              <a:rPr lang="en-US" altLang="id-ID" sz="1800" dirty="0"/>
              <a:t> 1 </a:t>
            </a:r>
            <a:r>
              <a:rPr lang="en-US" altLang="id-ID" sz="1800" dirty="0" err="1"/>
              <a:t>det</a:t>
            </a:r>
            <a:r>
              <a:rPr lang="en-US" altLang="id-ID" sz="1800" dirty="0"/>
              <a:t>)</a:t>
            </a:r>
          </a:p>
          <a:p>
            <a:pPr>
              <a:lnSpc>
                <a:spcPct val="90000"/>
              </a:lnSpc>
            </a:pPr>
            <a:r>
              <a:rPr lang="en-US" altLang="id-ID" sz="2000" dirty="0">
                <a:solidFill>
                  <a:srgbClr val="FF0000"/>
                </a:solidFill>
              </a:rPr>
              <a:t>BW per </a:t>
            </a:r>
            <a:r>
              <a:rPr lang="en-US" altLang="id-ID" sz="2000" dirty="0" err="1">
                <a:solidFill>
                  <a:srgbClr val="FF0000"/>
                </a:solidFill>
              </a:rPr>
              <a:t>kanal</a:t>
            </a:r>
            <a:r>
              <a:rPr lang="en-US" altLang="id-ID" sz="2000" dirty="0">
                <a:solidFill>
                  <a:srgbClr val="FF0000"/>
                </a:solidFill>
              </a:rPr>
              <a:t> Voice full Rate </a:t>
            </a:r>
          </a:p>
          <a:p>
            <a:pPr lvl="1">
              <a:lnSpc>
                <a:spcPct val="90000"/>
              </a:lnSpc>
            </a:pPr>
            <a:r>
              <a:rPr lang="en-US" altLang="id-ID" sz="1800" dirty="0" err="1"/>
              <a:t>Ukuran</a:t>
            </a:r>
            <a:r>
              <a:rPr lang="en-US" altLang="id-ID" sz="1800" dirty="0"/>
              <a:t> packet VOIP x 50 </a:t>
            </a:r>
            <a:r>
              <a:rPr lang="en-US" altLang="id-ID" sz="1800" dirty="0" err="1"/>
              <a:t>pps</a:t>
            </a:r>
            <a:r>
              <a:rPr lang="en-US" altLang="id-ID" sz="1800" dirty="0"/>
              <a:t> x 8bit/ byte =</a:t>
            </a:r>
          </a:p>
          <a:p>
            <a:pPr lvl="1">
              <a:lnSpc>
                <a:spcPct val="90000"/>
              </a:lnSpc>
              <a:buFontTx/>
              <a:buNone/>
            </a:pPr>
            <a:r>
              <a:rPr lang="en-US" altLang="id-ID" sz="1800" dirty="0"/>
              <a:t>    66 byte x 50 </a:t>
            </a:r>
            <a:r>
              <a:rPr lang="en-US" altLang="id-ID" sz="1800" dirty="0" err="1"/>
              <a:t>pps</a:t>
            </a:r>
            <a:r>
              <a:rPr lang="en-US" altLang="id-ID" sz="1800" dirty="0"/>
              <a:t> x 8 bit/byte = </a:t>
            </a:r>
            <a:r>
              <a:rPr lang="en-US" altLang="id-ID" sz="1800" b="1" dirty="0"/>
              <a:t>26,4 kbps</a:t>
            </a:r>
            <a:r>
              <a:rPr lang="en-US" altLang="id-ID" sz="1800" dirty="0"/>
              <a:t> (</a:t>
            </a:r>
            <a:r>
              <a:rPr lang="en-US" altLang="id-ID" sz="1800" dirty="0" err="1"/>
              <a:t>dgn</a:t>
            </a:r>
            <a:r>
              <a:rPr lang="en-US" altLang="id-ID" sz="1800" dirty="0"/>
              <a:t> </a:t>
            </a:r>
            <a:r>
              <a:rPr lang="en-US" altLang="id-ID" sz="1800" dirty="0" err="1"/>
              <a:t>ini</a:t>
            </a:r>
            <a:r>
              <a:rPr lang="en-US" altLang="id-ID" sz="1800" dirty="0"/>
              <a:t> </a:t>
            </a:r>
            <a:r>
              <a:rPr lang="en-US" altLang="id-ID" sz="1800" dirty="0" err="1"/>
              <a:t>kanal</a:t>
            </a:r>
            <a:r>
              <a:rPr lang="en-US" altLang="id-ID" sz="1800" dirty="0"/>
              <a:t> voice yang </a:t>
            </a:r>
            <a:r>
              <a:rPr lang="en-US" altLang="id-ID" sz="1800" dirty="0" err="1"/>
              <a:t>seharusnya</a:t>
            </a:r>
            <a:r>
              <a:rPr lang="en-US" altLang="id-ID" sz="1800" dirty="0"/>
              <a:t> 64 kbps </a:t>
            </a:r>
            <a:r>
              <a:rPr lang="en-US" altLang="id-ID" sz="1800" dirty="0" err="1"/>
              <a:t>jadi</a:t>
            </a:r>
            <a:r>
              <a:rPr lang="en-US" altLang="id-ID" sz="1800" dirty="0"/>
              <a:t> 26, 4 kbps).</a:t>
            </a:r>
          </a:p>
        </p:txBody>
      </p:sp>
    </p:spTree>
    <p:extLst>
      <p:ext uri="{BB962C8B-B14F-4D97-AF65-F5344CB8AC3E}">
        <p14:creationId xmlns:p14="http://schemas.microsoft.com/office/powerpoint/2010/main" val="2745659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822325"/>
            <a:ext cx="10515600" cy="1325563"/>
          </a:xfrm>
        </p:spPr>
        <p:txBody>
          <a:bodyPr/>
          <a:lstStyle/>
          <a:p>
            <a:r>
              <a:rPr lang="en-US" altLang="id-ID" sz="3200" dirty="0" err="1"/>
              <a:t>Lanjutan_perhitungan</a:t>
            </a:r>
            <a:r>
              <a:rPr lang="en-US" altLang="id-ID" sz="3200" dirty="0"/>
              <a:t> BW</a:t>
            </a:r>
          </a:p>
        </p:txBody>
      </p:sp>
      <p:sp>
        <p:nvSpPr>
          <p:cNvPr id="5123" name="Rectangle 3"/>
          <p:cNvSpPr>
            <a:spLocks noGrp="1" noChangeArrowheads="1"/>
          </p:cNvSpPr>
          <p:nvPr>
            <p:ph type="body" idx="4294967295"/>
          </p:nvPr>
        </p:nvSpPr>
        <p:spPr>
          <a:xfrm>
            <a:off x="2743200" y="2016035"/>
            <a:ext cx="7772400" cy="4114800"/>
          </a:xfrm>
        </p:spPr>
        <p:txBody>
          <a:bodyPr/>
          <a:lstStyle/>
          <a:p>
            <a:r>
              <a:rPr lang="en-US" altLang="id-ID" sz="2000" dirty="0"/>
              <a:t>BW per </a:t>
            </a:r>
            <a:r>
              <a:rPr lang="en-US" altLang="id-ID" sz="2000" dirty="0" err="1"/>
              <a:t>kanal</a:t>
            </a:r>
            <a:r>
              <a:rPr lang="en-US" altLang="id-ID" sz="2000" dirty="0"/>
              <a:t> voice, </a:t>
            </a:r>
            <a:r>
              <a:rPr lang="en-US" altLang="id-ID" sz="2000" dirty="0" err="1"/>
              <a:t>dgn</a:t>
            </a:r>
            <a:r>
              <a:rPr lang="en-US" altLang="id-ID" sz="2000" dirty="0"/>
              <a:t> </a:t>
            </a:r>
            <a:r>
              <a:rPr lang="en-US" altLang="id-ID" sz="2000" dirty="0">
                <a:solidFill>
                  <a:srgbClr val="FF0000"/>
                </a:solidFill>
              </a:rPr>
              <a:t>payload size CODEC G 723.1</a:t>
            </a:r>
            <a:r>
              <a:rPr lang="en-US" altLang="id-ID" sz="2000" dirty="0"/>
              <a:t>( 6.3kbps) = 24 byte</a:t>
            </a:r>
          </a:p>
          <a:p>
            <a:pPr>
              <a:buFontTx/>
              <a:buNone/>
            </a:pPr>
            <a:r>
              <a:rPr lang="en-US" altLang="id-ID" sz="2000" dirty="0"/>
              <a:t>     </a:t>
            </a:r>
            <a:r>
              <a:rPr lang="en-US" altLang="id-ID" sz="2000" dirty="0" err="1">
                <a:solidFill>
                  <a:srgbClr val="FF0000"/>
                </a:solidFill>
              </a:rPr>
              <a:t>Ukuran</a:t>
            </a:r>
            <a:r>
              <a:rPr lang="en-US" altLang="id-ID" sz="2000" dirty="0">
                <a:solidFill>
                  <a:srgbClr val="FF0000"/>
                </a:solidFill>
              </a:rPr>
              <a:t> </a:t>
            </a:r>
            <a:r>
              <a:rPr lang="en-US" altLang="id-ID" sz="2000" dirty="0" err="1">
                <a:solidFill>
                  <a:srgbClr val="FF0000"/>
                </a:solidFill>
              </a:rPr>
              <a:t>paket</a:t>
            </a:r>
            <a:r>
              <a:rPr lang="en-US" altLang="id-ID" sz="2000" dirty="0">
                <a:solidFill>
                  <a:srgbClr val="FF0000"/>
                </a:solidFill>
              </a:rPr>
              <a:t> </a:t>
            </a:r>
            <a:r>
              <a:rPr lang="en-US" altLang="id-ID" sz="2000" dirty="0"/>
              <a:t>VoIP = (46 + 24) byte = 70 byte</a:t>
            </a:r>
          </a:p>
          <a:p>
            <a:pPr>
              <a:buFontTx/>
              <a:buNone/>
            </a:pPr>
            <a:r>
              <a:rPr lang="en-US" altLang="id-ID" sz="2000" dirty="0"/>
              <a:t>     </a:t>
            </a:r>
            <a:r>
              <a:rPr lang="en-US" altLang="id-ID" sz="2000" dirty="0" err="1">
                <a:solidFill>
                  <a:srgbClr val="FF0000"/>
                </a:solidFill>
              </a:rPr>
              <a:t>Paket</a:t>
            </a:r>
            <a:r>
              <a:rPr lang="en-US" altLang="id-ID" sz="2000" dirty="0">
                <a:solidFill>
                  <a:srgbClr val="FF0000"/>
                </a:solidFill>
              </a:rPr>
              <a:t> </a:t>
            </a:r>
            <a:r>
              <a:rPr lang="en-US" altLang="id-ID" sz="2000" dirty="0" err="1">
                <a:solidFill>
                  <a:srgbClr val="FF0000"/>
                </a:solidFill>
              </a:rPr>
              <a:t>VoiP</a:t>
            </a:r>
            <a:r>
              <a:rPr lang="en-US" altLang="id-ID" sz="2000" dirty="0">
                <a:solidFill>
                  <a:srgbClr val="FF0000"/>
                </a:solidFill>
              </a:rPr>
              <a:t> per </a:t>
            </a:r>
            <a:r>
              <a:rPr lang="en-US" altLang="id-ID" sz="2000" dirty="0" err="1">
                <a:solidFill>
                  <a:srgbClr val="FF0000"/>
                </a:solidFill>
              </a:rPr>
              <a:t>detik</a:t>
            </a:r>
            <a:r>
              <a:rPr lang="en-US" altLang="id-ID" sz="2000" dirty="0">
                <a:solidFill>
                  <a:srgbClr val="FF0000"/>
                </a:solidFill>
              </a:rPr>
              <a:t> </a:t>
            </a:r>
            <a:r>
              <a:rPr lang="en-US" altLang="id-ID" sz="2000" dirty="0"/>
              <a:t>= (6.3 kbps)/(24 x 8 ) = 32.8 </a:t>
            </a:r>
            <a:r>
              <a:rPr lang="en-US" altLang="id-ID" sz="2000" dirty="0" err="1"/>
              <a:t>pps</a:t>
            </a:r>
            <a:endParaRPr lang="en-US" altLang="id-ID" sz="2000" dirty="0"/>
          </a:p>
          <a:p>
            <a:r>
              <a:rPr lang="en-US" altLang="id-ID" sz="2000" dirty="0">
                <a:solidFill>
                  <a:srgbClr val="FF0000"/>
                </a:solidFill>
              </a:rPr>
              <a:t>BW per </a:t>
            </a:r>
            <a:r>
              <a:rPr lang="en-US" altLang="id-ID" sz="2000" dirty="0" err="1">
                <a:solidFill>
                  <a:srgbClr val="FF0000"/>
                </a:solidFill>
              </a:rPr>
              <a:t>kanal</a:t>
            </a:r>
            <a:r>
              <a:rPr lang="en-US" altLang="id-ID" sz="2000" dirty="0">
                <a:solidFill>
                  <a:srgbClr val="FF0000"/>
                </a:solidFill>
              </a:rPr>
              <a:t> Voice Full-Rate (G.723.1</a:t>
            </a:r>
            <a:r>
              <a:rPr lang="en-US" altLang="id-ID" sz="2000" dirty="0"/>
              <a:t>)</a:t>
            </a:r>
          </a:p>
          <a:p>
            <a:pPr>
              <a:buFontTx/>
              <a:buNone/>
            </a:pPr>
            <a:r>
              <a:rPr lang="en-US" altLang="id-ID" sz="2000" dirty="0"/>
              <a:t>     = 70 byte x 32.8 </a:t>
            </a:r>
            <a:r>
              <a:rPr lang="en-US" altLang="id-ID" sz="2000" dirty="0" err="1"/>
              <a:t>pps</a:t>
            </a:r>
            <a:r>
              <a:rPr lang="en-US" altLang="id-ID" sz="2000" dirty="0"/>
              <a:t> x 8bit/byte = </a:t>
            </a:r>
            <a:r>
              <a:rPr lang="en-US" altLang="id-ID" sz="2000" b="1" dirty="0"/>
              <a:t>18.368 kbps</a:t>
            </a:r>
          </a:p>
        </p:txBody>
      </p:sp>
    </p:spTree>
    <p:extLst>
      <p:ext uri="{BB962C8B-B14F-4D97-AF65-F5344CB8AC3E}">
        <p14:creationId xmlns:p14="http://schemas.microsoft.com/office/powerpoint/2010/main" val="253077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 y="838200"/>
            <a:ext cx="9562011" cy="685800"/>
          </a:xfrm>
        </p:spPr>
        <p:txBody>
          <a:bodyPr>
            <a:normAutofit fontScale="90000"/>
          </a:bodyPr>
          <a:lstStyle/>
          <a:p>
            <a:r>
              <a:rPr lang="en-US" altLang="id-ID" sz="2800" dirty="0" err="1"/>
              <a:t>Perhitungan</a:t>
            </a:r>
            <a:r>
              <a:rPr lang="en-US" altLang="id-ID" sz="2800" dirty="0"/>
              <a:t> BW </a:t>
            </a:r>
            <a:r>
              <a:rPr lang="en-US" altLang="id-ID" sz="2800" dirty="0" err="1"/>
              <a:t>jaringan</a:t>
            </a:r>
            <a:r>
              <a:rPr lang="en-US" altLang="id-ID" sz="2800" dirty="0"/>
              <a:t> </a:t>
            </a:r>
            <a:r>
              <a:rPr lang="en-US" altLang="id-ID" sz="2800" dirty="0" err="1"/>
              <a:t>untuk</a:t>
            </a:r>
            <a:r>
              <a:rPr lang="en-US" altLang="id-ID" sz="2800" dirty="0"/>
              <a:t> </a:t>
            </a:r>
            <a:r>
              <a:rPr lang="en-US" altLang="id-ID" sz="2800" dirty="0" err="1"/>
              <a:t>setiap</a:t>
            </a:r>
            <a:r>
              <a:rPr lang="en-US" altLang="id-ID" sz="2800" dirty="0"/>
              <a:t> </a:t>
            </a:r>
            <a:r>
              <a:rPr lang="en-US" altLang="id-ID" sz="2800" dirty="0" err="1"/>
              <a:t>kanal</a:t>
            </a:r>
            <a:r>
              <a:rPr lang="en-US" altLang="id-ID" sz="2800" dirty="0"/>
              <a:t> Voice </a:t>
            </a:r>
            <a:r>
              <a:rPr lang="en-US" altLang="id-ID" sz="2800" dirty="0" err="1"/>
              <a:t>dengan</a:t>
            </a:r>
            <a:r>
              <a:rPr lang="en-US" altLang="id-ID" sz="2800" dirty="0"/>
              <a:t> CRTP, VAD</a:t>
            </a:r>
            <a:endParaRPr lang="en-US" altLang="id-ID" sz="3200" dirty="0"/>
          </a:p>
        </p:txBody>
      </p:sp>
      <p:sp>
        <p:nvSpPr>
          <p:cNvPr id="6147" name="Rectangle 3"/>
          <p:cNvSpPr>
            <a:spLocks noGrp="1" noChangeArrowheads="1"/>
          </p:cNvSpPr>
          <p:nvPr>
            <p:ph type="body" idx="4294967295"/>
          </p:nvPr>
        </p:nvSpPr>
        <p:spPr>
          <a:xfrm>
            <a:off x="-1" y="1524000"/>
            <a:ext cx="11834949" cy="4495800"/>
          </a:xfrm>
        </p:spPr>
        <p:txBody>
          <a:bodyPr/>
          <a:lstStyle/>
          <a:p>
            <a:pPr>
              <a:lnSpc>
                <a:spcPct val="80000"/>
              </a:lnSpc>
            </a:pPr>
            <a:r>
              <a:rPr lang="en-US" altLang="id-ID" sz="2000" dirty="0">
                <a:solidFill>
                  <a:srgbClr val="FF0000"/>
                </a:solidFill>
              </a:rPr>
              <a:t>Header </a:t>
            </a:r>
            <a:r>
              <a:rPr lang="en-US" altLang="id-ID" sz="2000" dirty="0" err="1">
                <a:solidFill>
                  <a:srgbClr val="FF0000"/>
                </a:solidFill>
              </a:rPr>
              <a:t>Kompressi</a:t>
            </a:r>
            <a:r>
              <a:rPr lang="en-US" altLang="id-ID" sz="2000" dirty="0">
                <a:solidFill>
                  <a:srgbClr val="FF0000"/>
                </a:solidFill>
              </a:rPr>
              <a:t> </a:t>
            </a:r>
            <a:r>
              <a:rPr lang="en-US" altLang="id-ID" sz="2000" dirty="0" err="1"/>
              <a:t>pada</a:t>
            </a:r>
            <a:r>
              <a:rPr lang="en-US" altLang="id-ID" sz="2000" dirty="0"/>
              <a:t> RTP </a:t>
            </a:r>
            <a:r>
              <a:rPr lang="en-US" altLang="id-ID" sz="2000" dirty="0" err="1"/>
              <a:t>yaitu</a:t>
            </a:r>
            <a:r>
              <a:rPr lang="en-US" altLang="id-ID" sz="2000" dirty="0"/>
              <a:t> IP/UDP/RTP </a:t>
            </a:r>
            <a:r>
              <a:rPr lang="en-US" altLang="id-ID" sz="2000" dirty="0" err="1"/>
              <a:t>jadi</a:t>
            </a:r>
            <a:r>
              <a:rPr lang="en-US" altLang="id-ID" sz="2000" dirty="0"/>
              <a:t> 2 byte </a:t>
            </a:r>
            <a:r>
              <a:rPr lang="en-US" altLang="id-ID" sz="2000" dirty="0" err="1"/>
              <a:t>sehingga</a:t>
            </a:r>
            <a:r>
              <a:rPr lang="en-US" altLang="id-ID" sz="2000" dirty="0"/>
              <a:t> </a:t>
            </a:r>
            <a:r>
              <a:rPr lang="en-US" altLang="id-ID" sz="2000" dirty="0" err="1"/>
              <a:t>ukuran</a:t>
            </a:r>
            <a:r>
              <a:rPr lang="en-US" altLang="id-ID" sz="2000" dirty="0"/>
              <a:t> packet = (6+2) byte + 20 byte= 28 byte</a:t>
            </a:r>
          </a:p>
          <a:p>
            <a:pPr>
              <a:lnSpc>
                <a:spcPct val="80000"/>
              </a:lnSpc>
            </a:pPr>
            <a:r>
              <a:rPr lang="en-US" altLang="id-ID" sz="2000" dirty="0" err="1">
                <a:solidFill>
                  <a:srgbClr val="FF0000"/>
                </a:solidFill>
              </a:rPr>
              <a:t>Maka</a:t>
            </a:r>
            <a:r>
              <a:rPr lang="en-US" altLang="id-ID" sz="2000" dirty="0">
                <a:solidFill>
                  <a:srgbClr val="FF0000"/>
                </a:solidFill>
              </a:rPr>
              <a:t> BW per </a:t>
            </a:r>
            <a:r>
              <a:rPr lang="en-US" altLang="id-ID" sz="2000" dirty="0" err="1">
                <a:solidFill>
                  <a:srgbClr val="FF0000"/>
                </a:solidFill>
              </a:rPr>
              <a:t>kanal</a:t>
            </a:r>
            <a:r>
              <a:rPr lang="en-US" altLang="id-ID" sz="2000" dirty="0">
                <a:solidFill>
                  <a:srgbClr val="FF0000"/>
                </a:solidFill>
              </a:rPr>
              <a:t> Voice</a:t>
            </a:r>
            <a:r>
              <a:rPr lang="en-US" altLang="id-ID" sz="2000" dirty="0"/>
              <a:t>= 28 byte x 50 </a:t>
            </a:r>
            <a:r>
              <a:rPr lang="en-US" altLang="id-ID" sz="2000" dirty="0" err="1"/>
              <a:t>pps</a:t>
            </a:r>
            <a:r>
              <a:rPr lang="en-US" altLang="id-ID" sz="2000" dirty="0"/>
              <a:t> x 8 bit/byte = </a:t>
            </a:r>
            <a:r>
              <a:rPr lang="en-US" altLang="id-ID" sz="2000" b="1" dirty="0"/>
              <a:t>11, 2 kbps</a:t>
            </a:r>
          </a:p>
          <a:p>
            <a:pPr>
              <a:lnSpc>
                <a:spcPct val="80000"/>
              </a:lnSpc>
              <a:buFontTx/>
              <a:buNone/>
            </a:pPr>
            <a:r>
              <a:rPr lang="en-US" altLang="id-ID" sz="2000" dirty="0" err="1"/>
              <a:t>Dengan</a:t>
            </a:r>
            <a:r>
              <a:rPr lang="en-US" altLang="id-ID" sz="2000" dirty="0"/>
              <a:t> VAD ( Voice Activity Detection) </a:t>
            </a:r>
            <a:r>
              <a:rPr lang="en-US" altLang="id-ID" sz="2000" dirty="0" err="1"/>
              <a:t>sebesar</a:t>
            </a:r>
            <a:r>
              <a:rPr lang="en-US" altLang="id-ID" sz="2000" dirty="0"/>
              <a:t> 50 % (</a:t>
            </a:r>
            <a:r>
              <a:rPr lang="en-US" altLang="id-ID" sz="2000" dirty="0" err="1"/>
              <a:t>artinya</a:t>
            </a:r>
            <a:r>
              <a:rPr lang="en-US" altLang="id-ID" sz="2000" dirty="0"/>
              <a:t> 50 % </a:t>
            </a:r>
            <a:r>
              <a:rPr lang="en-US" altLang="id-ID" sz="2000" dirty="0" err="1"/>
              <a:t>percakapan</a:t>
            </a:r>
            <a:r>
              <a:rPr lang="en-US" altLang="id-ID" sz="2000" dirty="0"/>
              <a:t> </a:t>
            </a:r>
            <a:r>
              <a:rPr lang="en-US" altLang="id-ID" sz="2000" dirty="0" err="1"/>
              <a:t>sisanya</a:t>
            </a:r>
            <a:r>
              <a:rPr lang="en-US" altLang="id-ID" sz="2000" dirty="0"/>
              <a:t> silence </a:t>
            </a:r>
            <a:r>
              <a:rPr lang="en-US" altLang="id-ID" sz="2000" dirty="0" err="1"/>
              <a:t>tidak</a:t>
            </a:r>
            <a:r>
              <a:rPr lang="en-US" altLang="id-ID" sz="2000" dirty="0"/>
              <a:t> </a:t>
            </a:r>
            <a:r>
              <a:rPr lang="en-US" altLang="id-ID" sz="2000" dirty="0" err="1"/>
              <a:t>dikirim</a:t>
            </a:r>
            <a:r>
              <a:rPr lang="en-US" altLang="id-ID" sz="2000" dirty="0"/>
              <a:t>) </a:t>
            </a:r>
            <a:r>
              <a:rPr lang="en-US" altLang="id-ID" sz="2000" dirty="0" err="1"/>
              <a:t>maka</a:t>
            </a:r>
            <a:endParaRPr lang="en-US" altLang="id-ID" sz="2000" dirty="0"/>
          </a:p>
          <a:p>
            <a:pPr lvl="1">
              <a:lnSpc>
                <a:spcPct val="80000"/>
              </a:lnSpc>
            </a:pPr>
            <a:r>
              <a:rPr lang="en-US" altLang="id-ID" sz="2000" dirty="0" err="1">
                <a:solidFill>
                  <a:srgbClr val="FF0000"/>
                </a:solidFill>
              </a:rPr>
              <a:t>Maka</a:t>
            </a:r>
            <a:r>
              <a:rPr lang="en-US" altLang="id-ID" sz="2000" dirty="0">
                <a:solidFill>
                  <a:srgbClr val="FF0000"/>
                </a:solidFill>
              </a:rPr>
              <a:t> BW </a:t>
            </a:r>
            <a:r>
              <a:rPr lang="en-US" altLang="id-ID" sz="2000" dirty="0" err="1">
                <a:solidFill>
                  <a:srgbClr val="FF0000"/>
                </a:solidFill>
              </a:rPr>
              <a:t>perkanal</a:t>
            </a:r>
            <a:r>
              <a:rPr lang="en-US" altLang="id-ID" sz="2000" dirty="0">
                <a:solidFill>
                  <a:srgbClr val="FF0000"/>
                </a:solidFill>
              </a:rPr>
              <a:t> Voice </a:t>
            </a:r>
            <a:r>
              <a:rPr lang="en-US" altLang="id-ID" sz="2000" dirty="0"/>
              <a:t>= 66 byte x (50%(50pps)) x 8 bit/byte = </a:t>
            </a:r>
            <a:r>
              <a:rPr lang="en-US" altLang="id-ID" sz="2000" b="1" dirty="0"/>
              <a:t>13.2 kbps</a:t>
            </a:r>
          </a:p>
          <a:p>
            <a:pPr lvl="1">
              <a:lnSpc>
                <a:spcPct val="80000"/>
              </a:lnSpc>
              <a:buFontTx/>
              <a:buNone/>
            </a:pPr>
            <a:r>
              <a:rPr lang="en-US" altLang="id-ID" sz="2000" dirty="0" err="1">
                <a:solidFill>
                  <a:srgbClr val="FF0000"/>
                </a:solidFill>
              </a:rPr>
              <a:t>Gabungan</a:t>
            </a:r>
            <a:r>
              <a:rPr lang="en-US" altLang="id-ID" sz="2000" dirty="0">
                <a:solidFill>
                  <a:srgbClr val="FF0000"/>
                </a:solidFill>
              </a:rPr>
              <a:t> CRTP+VAD </a:t>
            </a:r>
            <a:r>
              <a:rPr lang="en-US" altLang="id-ID" sz="2000" dirty="0"/>
              <a:t>:</a:t>
            </a:r>
          </a:p>
          <a:p>
            <a:pPr lvl="1">
              <a:lnSpc>
                <a:spcPct val="80000"/>
              </a:lnSpc>
            </a:pPr>
            <a:r>
              <a:rPr lang="en-US" altLang="id-ID" sz="2000" dirty="0"/>
              <a:t>BW per </a:t>
            </a:r>
            <a:r>
              <a:rPr lang="en-US" altLang="id-ID" sz="2000" dirty="0" err="1"/>
              <a:t>kanal</a:t>
            </a:r>
            <a:r>
              <a:rPr lang="en-US" altLang="id-ID" sz="2000" dirty="0"/>
              <a:t> Voice = 28 byte x 25 </a:t>
            </a:r>
            <a:r>
              <a:rPr lang="en-US" altLang="id-ID" sz="2000" dirty="0" err="1"/>
              <a:t>pps</a:t>
            </a:r>
            <a:r>
              <a:rPr lang="en-US" altLang="id-ID" sz="2000" dirty="0"/>
              <a:t> x 8 bit/byte = </a:t>
            </a:r>
            <a:r>
              <a:rPr lang="en-US" altLang="id-ID" sz="2000" b="1" dirty="0"/>
              <a:t>5,6 kbps</a:t>
            </a:r>
          </a:p>
          <a:p>
            <a:pPr>
              <a:lnSpc>
                <a:spcPct val="80000"/>
              </a:lnSpc>
            </a:pPr>
            <a:r>
              <a:rPr lang="en-US" altLang="id-ID" sz="2000" dirty="0" err="1"/>
              <a:t>Sehingga</a:t>
            </a:r>
            <a:r>
              <a:rPr lang="en-US" altLang="id-ID" sz="2000" dirty="0"/>
              <a:t> </a:t>
            </a:r>
            <a:r>
              <a:rPr lang="en-US" altLang="id-ID" sz="2000" dirty="0" err="1"/>
              <a:t>dapat</a:t>
            </a:r>
            <a:r>
              <a:rPr lang="en-US" altLang="id-ID" sz="2000" dirty="0"/>
              <a:t> di </a:t>
            </a:r>
            <a:r>
              <a:rPr lang="en-US" altLang="id-ID" sz="2000" dirty="0" err="1"/>
              <a:t>Tabel-kan</a:t>
            </a:r>
            <a:r>
              <a:rPr lang="en-US" altLang="id-ID" sz="2000" dirty="0"/>
              <a:t> </a:t>
            </a:r>
            <a:r>
              <a:rPr lang="en-US" altLang="id-ID" sz="2000" dirty="0" err="1"/>
              <a:t>kebutuhan</a:t>
            </a:r>
            <a:r>
              <a:rPr lang="en-US" altLang="id-ID" sz="2000" dirty="0"/>
              <a:t> BW </a:t>
            </a:r>
            <a:r>
              <a:rPr lang="en-US" altLang="id-ID" sz="2000" dirty="0" err="1"/>
              <a:t>jaringan</a:t>
            </a:r>
            <a:r>
              <a:rPr lang="en-US" altLang="id-ID" sz="2000" dirty="0"/>
              <a:t> : </a:t>
            </a:r>
          </a:p>
          <a:p>
            <a:pPr lvl="1">
              <a:lnSpc>
                <a:spcPct val="80000"/>
              </a:lnSpc>
            </a:pPr>
            <a:r>
              <a:rPr lang="en-US" altLang="id-ID" sz="2000" dirty="0"/>
              <a:t>Full Rate 	= </a:t>
            </a:r>
            <a:r>
              <a:rPr lang="en-US" altLang="id-ID" sz="2000" dirty="0" err="1"/>
              <a:t>Jml</a:t>
            </a:r>
            <a:r>
              <a:rPr lang="en-US" altLang="id-ID" sz="2000" dirty="0"/>
              <a:t> </a:t>
            </a:r>
            <a:r>
              <a:rPr lang="en-US" altLang="id-ID" sz="2000" dirty="0" err="1"/>
              <a:t>kanal</a:t>
            </a:r>
            <a:r>
              <a:rPr lang="en-US" altLang="id-ID" sz="2000" dirty="0"/>
              <a:t> x 26,4 kbps  </a:t>
            </a:r>
          </a:p>
          <a:p>
            <a:pPr lvl="1">
              <a:lnSpc>
                <a:spcPct val="80000"/>
              </a:lnSpc>
            </a:pPr>
            <a:r>
              <a:rPr lang="en-US" altLang="id-ID" sz="2000" dirty="0"/>
              <a:t>CRTP	= </a:t>
            </a:r>
            <a:r>
              <a:rPr lang="en-US" altLang="id-ID" sz="2000" dirty="0" err="1"/>
              <a:t>Jml</a:t>
            </a:r>
            <a:r>
              <a:rPr lang="en-US" altLang="id-ID" sz="2000" dirty="0"/>
              <a:t> </a:t>
            </a:r>
            <a:r>
              <a:rPr lang="en-US" altLang="id-ID" sz="2000" dirty="0" err="1"/>
              <a:t>kanal</a:t>
            </a:r>
            <a:r>
              <a:rPr lang="en-US" altLang="id-ID" sz="2000" dirty="0"/>
              <a:t> x 11,2 kbps</a:t>
            </a:r>
          </a:p>
          <a:p>
            <a:pPr lvl="1">
              <a:lnSpc>
                <a:spcPct val="80000"/>
              </a:lnSpc>
            </a:pPr>
            <a:r>
              <a:rPr lang="en-US" altLang="id-ID" sz="2000" dirty="0"/>
              <a:t>VAD	= </a:t>
            </a:r>
            <a:r>
              <a:rPr lang="en-US" altLang="id-ID" sz="2000" dirty="0" err="1"/>
              <a:t>Jml</a:t>
            </a:r>
            <a:r>
              <a:rPr lang="en-US" altLang="id-ID" sz="2000" dirty="0"/>
              <a:t> </a:t>
            </a:r>
            <a:r>
              <a:rPr lang="en-US" altLang="id-ID" sz="2000" dirty="0" err="1"/>
              <a:t>kanal</a:t>
            </a:r>
            <a:r>
              <a:rPr lang="en-US" altLang="id-ID" sz="2000" dirty="0"/>
              <a:t> x 13,2 kbps</a:t>
            </a:r>
          </a:p>
          <a:p>
            <a:pPr lvl="1">
              <a:lnSpc>
                <a:spcPct val="80000"/>
              </a:lnSpc>
            </a:pPr>
            <a:r>
              <a:rPr lang="en-US" altLang="id-ID" sz="2000" dirty="0"/>
              <a:t>CRTP + VAD = </a:t>
            </a:r>
            <a:r>
              <a:rPr lang="en-US" altLang="id-ID" sz="2000" dirty="0" err="1"/>
              <a:t>Jml</a:t>
            </a:r>
            <a:r>
              <a:rPr lang="en-US" altLang="id-ID" sz="2000" dirty="0"/>
              <a:t> </a:t>
            </a:r>
            <a:r>
              <a:rPr lang="en-US" altLang="id-ID" sz="2000" dirty="0" err="1"/>
              <a:t>kanal</a:t>
            </a:r>
            <a:r>
              <a:rPr lang="en-US" altLang="id-ID" sz="2000" dirty="0"/>
              <a:t> x 5,6 kbps</a:t>
            </a:r>
            <a:endParaRPr lang="en-US" altLang="id-ID" sz="2200" dirty="0"/>
          </a:p>
          <a:p>
            <a:pPr lvl="1">
              <a:lnSpc>
                <a:spcPct val="80000"/>
              </a:lnSpc>
              <a:buFontTx/>
              <a:buNone/>
            </a:pPr>
            <a:endParaRPr lang="en-US" altLang="id-ID" sz="2200" dirty="0"/>
          </a:p>
        </p:txBody>
      </p:sp>
    </p:spTree>
    <p:extLst>
      <p:ext uri="{BB962C8B-B14F-4D97-AF65-F5344CB8AC3E}">
        <p14:creationId xmlns:p14="http://schemas.microsoft.com/office/powerpoint/2010/main" val="55023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626382"/>
            <a:ext cx="10515600" cy="1325563"/>
          </a:xfrm>
        </p:spPr>
        <p:txBody>
          <a:bodyPr/>
          <a:lstStyle/>
          <a:p>
            <a:r>
              <a:rPr lang="en-US" altLang="id-ID" sz="3200" b="1" dirty="0" err="1"/>
              <a:t>Ringkasan</a:t>
            </a:r>
            <a:r>
              <a:rPr lang="en-US" altLang="id-ID" sz="3200" b="1" dirty="0"/>
              <a:t> VoIP BW</a:t>
            </a:r>
          </a:p>
        </p:txBody>
      </p:sp>
      <p:sp>
        <p:nvSpPr>
          <p:cNvPr id="7171" name="Rectangle 1"/>
          <p:cNvSpPr>
            <a:spLocks noChangeArrowheads="1"/>
          </p:cNvSpPr>
          <p:nvPr/>
        </p:nvSpPr>
        <p:spPr bwMode="auto">
          <a:xfrm>
            <a:off x="744583" y="1752600"/>
            <a:ext cx="9575074"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just"/>
            <a:r>
              <a:rPr lang="en-US" altLang="id-ID" dirty="0" err="1">
                <a:ea typeface="Calibri" panose="020F0502020204030204" pitchFamily="34" charset="0"/>
                <a:cs typeface="Calibri" panose="020F0502020204030204" pitchFamily="34" charset="0"/>
              </a:rPr>
              <a:t>Persamaan</a:t>
            </a:r>
            <a:r>
              <a:rPr lang="en-US" altLang="id-ID" dirty="0">
                <a:ea typeface="Calibri" panose="020F0502020204030204" pitchFamily="34" charset="0"/>
                <a:cs typeface="Calibri" panose="020F0502020204030204" pitchFamily="34" charset="0"/>
              </a:rPr>
              <a:t> Bandwidth VoIP yang </a:t>
            </a:r>
            <a:r>
              <a:rPr lang="en-US" altLang="id-ID" dirty="0" err="1">
                <a:ea typeface="Calibri" panose="020F0502020204030204" pitchFamily="34" charset="0"/>
                <a:cs typeface="Calibri" panose="020F0502020204030204" pitchFamily="34" charset="0"/>
              </a:rPr>
              <a:t>digunakan</a:t>
            </a:r>
            <a:r>
              <a:rPr lang="en-US" altLang="id-ID" dirty="0">
                <a:ea typeface="Calibri" panose="020F0502020204030204" pitchFamily="34" charset="0"/>
                <a:cs typeface="Calibri" panose="020F0502020204030204" pitchFamily="34" charset="0"/>
              </a:rPr>
              <a:t>:</a:t>
            </a:r>
          </a:p>
          <a:p>
            <a:pPr algn="just"/>
            <a:endParaRPr lang="en-US" altLang="id-ID" dirty="0">
              <a:ea typeface="Calibri" panose="020F0502020204030204" pitchFamily="34" charset="0"/>
              <a:cs typeface="Calibri" panose="020F0502020204030204" pitchFamily="34" charset="0"/>
            </a:endParaRPr>
          </a:p>
          <a:p>
            <a:pPr algn="just"/>
            <a:r>
              <a:rPr lang="en-US" altLang="id-ID" b="1" dirty="0">
                <a:ea typeface="Calibri" panose="020F0502020204030204" pitchFamily="34" charset="0"/>
                <a:cs typeface="Calibri" panose="020F0502020204030204" pitchFamily="34" charset="0"/>
              </a:rPr>
              <a:t>		BW-</a:t>
            </a:r>
            <a:r>
              <a:rPr lang="en-US" altLang="id-ID" b="1" dirty="0" err="1">
                <a:ea typeface="Calibri" panose="020F0502020204030204" pitchFamily="34" charset="0"/>
                <a:cs typeface="Calibri" panose="020F0502020204030204" pitchFamily="34" charset="0"/>
              </a:rPr>
              <a:t>voip</a:t>
            </a:r>
            <a:r>
              <a:rPr lang="en-US" altLang="id-ID" b="1" dirty="0">
                <a:ea typeface="Calibri" panose="020F0502020204030204" pitchFamily="34" charset="0"/>
                <a:cs typeface="Calibri" panose="020F0502020204030204" pitchFamily="34" charset="0"/>
              </a:rPr>
              <a:t> = ((H + V) / V) * codec</a:t>
            </a:r>
            <a:endParaRPr lang="en-US" altLang="id-ID" dirty="0"/>
          </a:p>
          <a:p>
            <a:pPr algn="just"/>
            <a:endParaRPr lang="en-US" altLang="id-ID" dirty="0">
              <a:ea typeface="Calibri" panose="020F0502020204030204" pitchFamily="34" charset="0"/>
              <a:cs typeface="Calibri" panose="020F0502020204030204" pitchFamily="34" charset="0"/>
            </a:endParaRPr>
          </a:p>
          <a:p>
            <a:pPr algn="just"/>
            <a:r>
              <a:rPr lang="en-US" altLang="id-ID" dirty="0" err="1">
                <a:ea typeface="Calibri" panose="020F0502020204030204" pitchFamily="34" charset="0"/>
                <a:cs typeface="Calibri" panose="020F0502020204030204" pitchFamily="34" charset="0"/>
              </a:rPr>
              <a:t>Keterangan</a:t>
            </a:r>
            <a:r>
              <a:rPr lang="en-US" altLang="id-ID" dirty="0">
                <a:ea typeface="Calibri" panose="020F0502020204030204" pitchFamily="34" charset="0"/>
                <a:cs typeface="Calibri" panose="020F0502020204030204" pitchFamily="34" charset="0"/>
              </a:rPr>
              <a:t>:</a:t>
            </a:r>
            <a:endParaRPr lang="en-US" altLang="id-ID" dirty="0"/>
          </a:p>
          <a:p>
            <a:pPr algn="just"/>
            <a:r>
              <a:rPr lang="en-US" altLang="id-ID" dirty="0">
                <a:ea typeface="Calibri" panose="020F0502020204030204" pitchFamily="34" charset="0"/>
                <a:cs typeface="Calibri" panose="020F0502020204030204" pitchFamily="34" charset="0"/>
              </a:rPr>
              <a:t>BW-</a:t>
            </a:r>
            <a:r>
              <a:rPr lang="en-US" altLang="id-ID" dirty="0" err="1">
                <a:ea typeface="Calibri" panose="020F0502020204030204" pitchFamily="34" charset="0"/>
                <a:cs typeface="Calibri" panose="020F0502020204030204" pitchFamily="34" charset="0"/>
              </a:rPr>
              <a:t>voip</a:t>
            </a:r>
            <a:r>
              <a:rPr lang="en-US" altLang="id-ID" dirty="0">
                <a:ea typeface="Calibri" panose="020F0502020204030204" pitchFamily="34" charset="0"/>
                <a:cs typeface="Calibri" panose="020F0502020204030204" pitchFamily="34" charset="0"/>
              </a:rPr>
              <a:t>	: Bandwidth VoIP per </a:t>
            </a:r>
            <a:r>
              <a:rPr lang="en-US" altLang="id-ID" dirty="0" err="1">
                <a:ea typeface="Calibri" panose="020F0502020204030204" pitchFamily="34" charset="0"/>
                <a:cs typeface="Calibri" panose="020F0502020204030204" pitchFamily="34" charset="0"/>
              </a:rPr>
              <a:t>satu</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panggilan</a:t>
            </a:r>
            <a:endParaRPr lang="en-US" altLang="id-ID" dirty="0"/>
          </a:p>
          <a:p>
            <a:pPr algn="just"/>
            <a:r>
              <a:rPr lang="en-US" altLang="id-ID" dirty="0">
                <a:ea typeface="Calibri" panose="020F0502020204030204" pitchFamily="34" charset="0"/>
                <a:cs typeface="Calibri" panose="020F0502020204030204" pitchFamily="34" charset="0"/>
              </a:rPr>
              <a:t>H		: Total header (UDP/RTP Header + IP Header + 		Layer 2 Header) (</a:t>
            </a:r>
            <a:r>
              <a:rPr lang="en-US" altLang="id-ID" dirty="0" err="1">
                <a:ea typeface="Calibri" panose="020F0502020204030204" pitchFamily="34" charset="0"/>
                <a:cs typeface="Calibri" panose="020F0502020204030204" pitchFamily="34" charset="0"/>
              </a:rPr>
              <a:t>dalam</a:t>
            </a:r>
            <a:r>
              <a:rPr lang="en-US" altLang="id-ID" dirty="0">
                <a:ea typeface="Calibri" panose="020F0502020204030204" pitchFamily="34" charset="0"/>
                <a:cs typeface="Calibri" panose="020F0502020204030204" pitchFamily="34" charset="0"/>
              </a:rPr>
              <a:t> bytes)</a:t>
            </a:r>
            <a:endParaRPr lang="en-US" altLang="id-ID" dirty="0"/>
          </a:p>
          <a:p>
            <a:pPr algn="just"/>
            <a:r>
              <a:rPr lang="en-US" altLang="id-ID" dirty="0">
                <a:ea typeface="Calibri" panose="020F0502020204030204" pitchFamily="34" charset="0"/>
                <a:cs typeface="Calibri" panose="020F0502020204030204" pitchFamily="34" charset="0"/>
              </a:rPr>
              <a:t>V		: Voice Payload (</a:t>
            </a:r>
            <a:r>
              <a:rPr lang="en-US" altLang="id-ID" dirty="0" err="1">
                <a:ea typeface="Calibri" panose="020F0502020204030204" pitchFamily="34" charset="0"/>
                <a:cs typeface="Calibri" panose="020F0502020204030204" pitchFamily="34" charset="0"/>
              </a:rPr>
              <a:t>dalam</a:t>
            </a:r>
            <a:r>
              <a:rPr lang="en-US" altLang="id-ID" dirty="0">
                <a:ea typeface="Calibri" panose="020F0502020204030204" pitchFamily="34" charset="0"/>
                <a:cs typeface="Calibri" panose="020F0502020204030204" pitchFamily="34" charset="0"/>
              </a:rPr>
              <a:t> bytes)</a:t>
            </a:r>
            <a:endParaRPr lang="en-US" altLang="id-ID" dirty="0"/>
          </a:p>
          <a:p>
            <a:pPr algn="just"/>
            <a:r>
              <a:rPr lang="en-US" altLang="id-ID" dirty="0">
                <a:ea typeface="Calibri" panose="020F0502020204030204" pitchFamily="34" charset="0"/>
                <a:cs typeface="Calibri" panose="020F0502020204030204" pitchFamily="34" charset="0"/>
              </a:rPr>
              <a:t>codec	: </a:t>
            </a:r>
            <a:r>
              <a:rPr lang="en-US" altLang="id-ID" dirty="0" err="1">
                <a:ea typeface="Calibri" panose="020F0502020204030204" pitchFamily="34" charset="0"/>
                <a:cs typeface="Calibri" panose="020F0502020204030204" pitchFamily="34" charset="0"/>
              </a:rPr>
              <a:t>datarate</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sesuai</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dengan</a:t>
            </a:r>
            <a:r>
              <a:rPr lang="en-US" altLang="id-ID" dirty="0">
                <a:ea typeface="Calibri" panose="020F0502020204030204" pitchFamily="34" charset="0"/>
                <a:cs typeface="Calibri" panose="020F0502020204030204" pitchFamily="34" charset="0"/>
              </a:rPr>
              <a:t> codec yang 				</a:t>
            </a:r>
            <a:r>
              <a:rPr lang="en-US" altLang="id-ID" dirty="0" err="1">
                <a:ea typeface="Calibri" panose="020F0502020204030204" pitchFamily="34" charset="0"/>
                <a:cs typeface="Calibri" panose="020F0502020204030204" pitchFamily="34" charset="0"/>
              </a:rPr>
              <a:t>digunakan</a:t>
            </a:r>
            <a:r>
              <a:rPr lang="en-US" altLang="id-ID" dirty="0">
                <a:ea typeface="Calibri" panose="020F0502020204030204" pitchFamily="34" charset="0"/>
                <a:cs typeface="Calibri" panose="020F0502020204030204" pitchFamily="34" charset="0"/>
              </a:rPr>
              <a:t> (</a:t>
            </a:r>
            <a:r>
              <a:rPr lang="en-US" altLang="id-ID" dirty="0" err="1">
                <a:ea typeface="Calibri" panose="020F0502020204030204" pitchFamily="34" charset="0"/>
                <a:cs typeface="Calibri" panose="020F0502020204030204" pitchFamily="34" charset="0"/>
              </a:rPr>
              <a:t>dalam</a:t>
            </a:r>
            <a:r>
              <a:rPr lang="en-US" altLang="id-ID" dirty="0">
                <a:ea typeface="Calibri" panose="020F0502020204030204" pitchFamily="34" charset="0"/>
                <a:cs typeface="Calibri" panose="020F0502020204030204" pitchFamily="34" charset="0"/>
              </a:rPr>
              <a:t> kbps)</a:t>
            </a:r>
            <a:endParaRPr lang="en-US" altLang="id-ID" dirty="0"/>
          </a:p>
        </p:txBody>
      </p:sp>
    </p:spTree>
    <p:extLst>
      <p:ext uri="{BB962C8B-B14F-4D97-AF65-F5344CB8AC3E}">
        <p14:creationId xmlns:p14="http://schemas.microsoft.com/office/powerpoint/2010/main" val="336785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286000" y="613954"/>
            <a:ext cx="7772400" cy="762000"/>
          </a:xfrm>
        </p:spPr>
        <p:txBody>
          <a:bodyPr/>
          <a:lstStyle/>
          <a:p>
            <a:r>
              <a:rPr lang="de-DE" altLang="en-US" sz="1600" b="1" dirty="0"/>
              <a:t>Standard Coding dan Kompresi ( VoIP Fundamentals Jonathan Davidson dan James Peter )</a:t>
            </a:r>
            <a:endParaRPr lang="id-ID" altLang="en-US" sz="1600" b="1" dirty="0"/>
          </a:p>
        </p:txBody>
      </p:sp>
      <p:sp>
        <p:nvSpPr>
          <p:cNvPr id="8195"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136468"/>
            <a:ext cx="8839199" cy="491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6350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373086" y="695543"/>
            <a:ext cx="7772400" cy="762000"/>
          </a:xfrm>
        </p:spPr>
        <p:txBody>
          <a:bodyPr/>
          <a:lstStyle/>
          <a:p>
            <a:r>
              <a:rPr lang="de-DE" altLang="en-US" sz="1600" b="1" dirty="0"/>
              <a:t>Standard Coding dan Kompresi  2012</a:t>
            </a:r>
            <a:endParaRPr lang="id-ID" altLang="en-US" sz="1600" b="1" dirty="0"/>
          </a:p>
        </p:txBody>
      </p:sp>
      <p:sp>
        <p:nvSpPr>
          <p:cNvPr id="9219"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922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3086" y="1286691"/>
            <a:ext cx="7620000" cy="504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5669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514600" y="261257"/>
            <a:ext cx="7772400" cy="762000"/>
          </a:xfrm>
        </p:spPr>
        <p:txBody>
          <a:bodyPr/>
          <a:lstStyle/>
          <a:p>
            <a:r>
              <a:rPr lang="de-DE" altLang="en-US" sz="1600" b="1" dirty="0"/>
              <a:t>Standard Coding dan Kompresi  </a:t>
            </a:r>
            <a:endParaRPr lang="id-ID" altLang="en-US" sz="1600" b="1" dirty="0"/>
          </a:p>
        </p:txBody>
      </p:sp>
      <p:sp>
        <p:nvSpPr>
          <p:cNvPr id="10243"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10244" name="Picture 21" descr="D:\Research and Writing\Joint Research with RISTI\voi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149531"/>
            <a:ext cx="7696200" cy="50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456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Pengantar</a:t>
            </a:r>
          </a:p>
        </p:txBody>
      </p:sp>
      <p:sp>
        <p:nvSpPr>
          <p:cNvPr id="11267" name="Rectangle 3"/>
          <p:cNvSpPr>
            <a:spLocks noGrp="1" noChangeArrowheads="1"/>
          </p:cNvSpPr>
          <p:nvPr>
            <p:ph idx="1"/>
          </p:nvPr>
        </p:nvSpPr>
        <p:spPr/>
        <p:txBody>
          <a:bodyPr/>
          <a:lstStyle/>
          <a:p>
            <a:pPr eaLnBrk="1" hangingPunct="1"/>
            <a:r>
              <a:rPr lang="it-IT" altLang="id-ID" sz="1800" smtClean="0"/>
              <a:t>VoIP menggunakan metode kompresi dan modulasi untuk membawa sinyal suara analog, seperti contoh suara yang kita keluarkan saat melakukan pembicaraan dan merubahnya menjadi data digital yang dapat ditransmisikan melalui internet. </a:t>
            </a:r>
          </a:p>
          <a:p>
            <a:pPr eaLnBrk="1" hangingPunct="1"/>
            <a:r>
              <a:rPr lang="it-IT" altLang="id-ID" sz="1800" smtClean="0"/>
              <a:t>Trafik VoIP dibagi menjadi dua bagian transmisi jaringan yaitu :</a:t>
            </a:r>
          </a:p>
          <a:p>
            <a:pPr lvl="1" eaLnBrk="1" hangingPunct="1"/>
            <a:r>
              <a:rPr lang="it-IT" altLang="id-ID" sz="1800" smtClean="0"/>
              <a:t>transmisi untuk signaling dan </a:t>
            </a:r>
          </a:p>
          <a:p>
            <a:pPr lvl="1" eaLnBrk="1" hangingPunct="1"/>
            <a:r>
              <a:rPr lang="it-IT" altLang="id-ID" sz="1800" smtClean="0"/>
              <a:t>untuk RTP (Realtime Transfer Protocol). </a:t>
            </a:r>
            <a:endParaRPr lang="en-US" altLang="id-ID" sz="1800" smtClean="0"/>
          </a:p>
        </p:txBody>
      </p:sp>
    </p:spTree>
    <p:extLst>
      <p:ext uri="{BB962C8B-B14F-4D97-AF65-F5344CB8AC3E}">
        <p14:creationId xmlns:p14="http://schemas.microsoft.com/office/powerpoint/2010/main" val="27040999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708366" y="156754"/>
            <a:ext cx="7772400" cy="762000"/>
          </a:xfrm>
        </p:spPr>
        <p:txBody>
          <a:bodyPr/>
          <a:lstStyle/>
          <a:p>
            <a:r>
              <a:rPr lang="de-DE" altLang="en-US" sz="1600" b="1" dirty="0"/>
              <a:t>Standard Coding Delay dan MOS  </a:t>
            </a:r>
            <a:endParaRPr lang="id-ID" altLang="en-US" sz="1600" b="1" dirty="0"/>
          </a:p>
        </p:txBody>
      </p:sp>
      <p:sp>
        <p:nvSpPr>
          <p:cNvPr id="11267" name="Rectangle 5"/>
          <p:cNvSpPr>
            <a:spLocks noChangeArrowheads="1"/>
          </p:cNvSpPr>
          <p:nvPr/>
        </p:nvSpPr>
        <p:spPr bwMode="auto">
          <a:xfrm>
            <a:off x="1524001" y="14836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endParaRPr lang="id-ID" altLang="en-US"/>
          </a:p>
        </p:txBody>
      </p:sp>
      <p:pic>
        <p:nvPicPr>
          <p:cNvPr id="11268" name="Picture 2" descr="D:\Research and Writing\Joint Research with RISTI\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110343"/>
            <a:ext cx="7467600"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649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 y="888274"/>
            <a:ext cx="12017829" cy="802414"/>
          </a:xfrm>
        </p:spPr>
        <p:txBody>
          <a:bodyPr/>
          <a:lstStyle/>
          <a:p>
            <a:r>
              <a:rPr lang="id-ID" altLang="en-US" sz="2800" dirty="0">
                <a:latin typeface="Rockwell" panose="02060603020205020403" pitchFamily="18" charset="0"/>
              </a:rPr>
              <a:t>Perhitungan Bandwidth Jaringan untuk Video Conference (Full Rate)</a:t>
            </a:r>
          </a:p>
        </p:txBody>
      </p:sp>
      <p:sp>
        <p:nvSpPr>
          <p:cNvPr id="12291" name="Rectangle 3"/>
          <p:cNvSpPr>
            <a:spLocks noGrp="1" noChangeArrowheads="1"/>
          </p:cNvSpPr>
          <p:nvPr>
            <p:ph type="body" idx="4294967295"/>
          </p:nvPr>
        </p:nvSpPr>
        <p:spPr>
          <a:xfrm>
            <a:off x="0" y="1825625"/>
            <a:ext cx="11795760" cy="4351338"/>
          </a:xfrm>
        </p:spPr>
        <p:txBody>
          <a:bodyPr>
            <a:normAutofit fontScale="92500" lnSpcReduction="10000"/>
          </a:bodyPr>
          <a:lstStyle/>
          <a:p>
            <a:pPr>
              <a:lnSpc>
                <a:spcPct val="80000"/>
              </a:lnSpc>
              <a:buFont typeface="Wingdings" panose="05000000000000000000" pitchFamily="2" charset="2"/>
              <a:buNone/>
            </a:pPr>
            <a:endParaRPr lang="id-ID" altLang="en-US" sz="1600" b="1" dirty="0"/>
          </a:p>
          <a:p>
            <a:pPr>
              <a:lnSpc>
                <a:spcPct val="80000"/>
              </a:lnSpc>
            </a:pPr>
            <a:r>
              <a:rPr lang="id-ID" altLang="en-US" sz="1600" b="1" dirty="0"/>
              <a:t>Menentukan ukuran </a:t>
            </a:r>
            <a:r>
              <a:rPr lang="id-ID" altLang="en-US" sz="1600" b="1" i="1" dirty="0"/>
              <a:t>header</a:t>
            </a:r>
            <a:r>
              <a:rPr lang="id-ID" altLang="en-US" sz="1600" dirty="0"/>
              <a:t> </a:t>
            </a:r>
          </a:p>
          <a:p>
            <a:pPr>
              <a:lnSpc>
                <a:spcPct val="80000"/>
              </a:lnSpc>
              <a:buFont typeface="Wingdings" panose="05000000000000000000" pitchFamily="2" charset="2"/>
              <a:buNone/>
            </a:pPr>
            <a:r>
              <a:rPr lang="id-ID" altLang="en-US" sz="1600" dirty="0"/>
              <a:t>	-  Tergatung pada </a:t>
            </a:r>
            <a:r>
              <a:rPr lang="id-ID" altLang="en-US" sz="1600" i="1" dirty="0"/>
              <a:t>network</a:t>
            </a:r>
            <a:r>
              <a:rPr lang="id-ID" altLang="en-US" sz="1600" dirty="0"/>
              <a:t> yang digunakan untuk MLPPP (</a:t>
            </a:r>
            <a:r>
              <a:rPr lang="id-ID" altLang="en-US" sz="1600" i="1" dirty="0"/>
              <a:t>Multi Link Point to </a:t>
            </a:r>
          </a:p>
          <a:p>
            <a:pPr>
              <a:lnSpc>
                <a:spcPct val="80000"/>
              </a:lnSpc>
              <a:buFont typeface="Wingdings" panose="05000000000000000000" pitchFamily="2" charset="2"/>
              <a:buNone/>
            </a:pPr>
            <a:r>
              <a:rPr lang="id-ID" altLang="en-US" sz="1600" i="1" dirty="0"/>
              <a:t>	    Point Protocol</a:t>
            </a:r>
            <a:r>
              <a:rPr lang="id-ID" altLang="en-US" sz="1600" dirty="0"/>
              <a:t>), maka </a:t>
            </a:r>
            <a:r>
              <a:rPr lang="id-ID" altLang="en-US" sz="1600" i="1" dirty="0"/>
              <a:t>header layer</a:t>
            </a:r>
            <a:r>
              <a:rPr lang="id-ID" altLang="en-US" sz="1600" dirty="0"/>
              <a:t> 2 = 6 byte</a:t>
            </a:r>
          </a:p>
          <a:p>
            <a:pPr>
              <a:lnSpc>
                <a:spcPct val="80000"/>
              </a:lnSpc>
              <a:buFont typeface="Wingdings" panose="05000000000000000000" pitchFamily="2" charset="2"/>
              <a:buNone/>
            </a:pPr>
            <a:endParaRPr lang="id-ID" altLang="en-US" sz="1600" dirty="0"/>
          </a:p>
          <a:p>
            <a:pPr>
              <a:lnSpc>
                <a:spcPct val="80000"/>
              </a:lnSpc>
            </a:pPr>
            <a:r>
              <a:rPr lang="id-ID" altLang="en-US" sz="1600" b="1" dirty="0"/>
              <a:t>Tersusun dari:</a:t>
            </a:r>
          </a:p>
          <a:p>
            <a:pPr>
              <a:lnSpc>
                <a:spcPct val="80000"/>
              </a:lnSpc>
              <a:buFont typeface="Wingdings" panose="05000000000000000000" pitchFamily="2" charset="2"/>
              <a:buNone/>
            </a:pPr>
            <a:r>
              <a:rPr lang="id-ID" altLang="en-US" sz="1600" dirty="0"/>
              <a:t>	-  </a:t>
            </a:r>
            <a:r>
              <a:rPr lang="id-ID" altLang="en-US" sz="1600" i="1" dirty="0"/>
              <a:t>Layer</a:t>
            </a:r>
            <a:r>
              <a:rPr lang="id-ID" altLang="en-US" sz="1600" dirty="0"/>
              <a:t> 2 (6byte) +(IP (20 byte)+UDP(8byte)+RTP(12byte)) + </a:t>
            </a:r>
            <a:r>
              <a:rPr lang="id-ID" altLang="en-US" sz="1600" i="1" dirty="0"/>
              <a:t>Payload voice </a:t>
            </a:r>
          </a:p>
          <a:p>
            <a:pPr>
              <a:lnSpc>
                <a:spcPct val="80000"/>
              </a:lnSpc>
              <a:buFont typeface="Wingdings" panose="05000000000000000000" pitchFamily="2" charset="2"/>
              <a:buNone/>
            </a:pPr>
            <a:r>
              <a:rPr lang="id-ID" altLang="en-US" sz="1600" i="1" dirty="0"/>
              <a:t>         codec</a:t>
            </a:r>
            <a:r>
              <a:rPr lang="id-ID" altLang="en-US" sz="1600" dirty="0"/>
              <a:t>  (besarnya sesuai dengan CODEC yang digunakan) + </a:t>
            </a:r>
            <a:r>
              <a:rPr lang="id-ID" altLang="en-US" sz="1600" i="1" dirty="0"/>
              <a:t>payload  header </a:t>
            </a:r>
          </a:p>
          <a:p>
            <a:pPr>
              <a:lnSpc>
                <a:spcPct val="80000"/>
              </a:lnSpc>
              <a:buFont typeface="Wingdings" panose="05000000000000000000" pitchFamily="2" charset="2"/>
              <a:buNone/>
            </a:pPr>
            <a:r>
              <a:rPr lang="id-ID" altLang="en-US" sz="1600" i="1" dirty="0"/>
              <a:t>        video codec</a:t>
            </a:r>
            <a:r>
              <a:rPr lang="id-ID" altLang="en-US" sz="1600" dirty="0"/>
              <a:t> H.263</a:t>
            </a:r>
          </a:p>
          <a:p>
            <a:pPr>
              <a:lnSpc>
                <a:spcPct val="80000"/>
              </a:lnSpc>
              <a:buFont typeface="Wingdings" panose="05000000000000000000" pitchFamily="2" charset="2"/>
              <a:buNone/>
            </a:pPr>
            <a:r>
              <a:rPr lang="id-ID" altLang="en-US" sz="1600" dirty="0"/>
              <a:t>	-  Besar CODEC kalau memakai G.729 = 20 byte (kualitas setara ADPCM 32 dan</a:t>
            </a:r>
          </a:p>
          <a:p>
            <a:pPr>
              <a:lnSpc>
                <a:spcPct val="80000"/>
              </a:lnSpc>
              <a:buFont typeface="Wingdings" panose="05000000000000000000" pitchFamily="2" charset="2"/>
              <a:buNone/>
            </a:pPr>
            <a:r>
              <a:rPr lang="id-ID" altLang="en-US" sz="1600" dirty="0"/>
              <a:t>         perangkat DSP mudah  didapat)</a:t>
            </a:r>
          </a:p>
          <a:p>
            <a:pPr>
              <a:lnSpc>
                <a:spcPct val="80000"/>
              </a:lnSpc>
              <a:buFont typeface="Wingdings" panose="05000000000000000000" pitchFamily="2" charset="2"/>
              <a:buNone/>
            </a:pPr>
            <a:r>
              <a:rPr lang="id-ID" altLang="en-US" sz="1600" dirty="0"/>
              <a:t>	-  Besar </a:t>
            </a:r>
            <a:r>
              <a:rPr lang="id-ID" altLang="en-US" sz="1600" i="1" dirty="0"/>
              <a:t>payload header codec</a:t>
            </a:r>
            <a:r>
              <a:rPr lang="id-ID" altLang="en-US" sz="1600" dirty="0"/>
              <a:t> H.263 = 4 byte (mode A), 8 byte (mode B), dan 12</a:t>
            </a:r>
          </a:p>
          <a:p>
            <a:pPr>
              <a:lnSpc>
                <a:spcPct val="80000"/>
              </a:lnSpc>
              <a:buFont typeface="Wingdings" panose="05000000000000000000" pitchFamily="2" charset="2"/>
              <a:buNone/>
            </a:pPr>
            <a:r>
              <a:rPr lang="id-ID" altLang="en-US" sz="1600" dirty="0"/>
              <a:t>         byte (mode C).</a:t>
            </a:r>
          </a:p>
          <a:p>
            <a:pPr>
              <a:lnSpc>
                <a:spcPct val="80000"/>
              </a:lnSpc>
              <a:buFont typeface="Wingdings" panose="05000000000000000000" pitchFamily="2" charset="2"/>
              <a:buNone/>
            </a:pPr>
            <a:r>
              <a:rPr lang="id-ID" altLang="en-US" sz="1600" dirty="0"/>
              <a:t>	-  Jika menggunakan mode A, maka ukuran packet </a:t>
            </a:r>
            <a:r>
              <a:rPr lang="id-ID" altLang="en-US" sz="1600" i="1" dirty="0"/>
              <a:t>Video conference</a:t>
            </a:r>
            <a:r>
              <a:rPr lang="id-ID" altLang="en-US" sz="1600" dirty="0"/>
              <a:t>  = 46 byte</a:t>
            </a:r>
          </a:p>
          <a:p>
            <a:pPr>
              <a:lnSpc>
                <a:spcPct val="80000"/>
              </a:lnSpc>
              <a:buFont typeface="Wingdings" panose="05000000000000000000" pitchFamily="2" charset="2"/>
              <a:buNone/>
            </a:pPr>
            <a:r>
              <a:rPr lang="id-ID" altLang="en-US" sz="1600" dirty="0"/>
              <a:t>         + 20 byte + 4 byte = 70 byte</a:t>
            </a:r>
          </a:p>
          <a:p>
            <a:pPr>
              <a:lnSpc>
                <a:spcPct val="80000"/>
              </a:lnSpc>
              <a:buFont typeface="Wingdings" panose="05000000000000000000" pitchFamily="2" charset="2"/>
              <a:buNone/>
            </a:pPr>
            <a:endParaRPr lang="id-ID" altLang="en-US" sz="1600" dirty="0"/>
          </a:p>
          <a:p>
            <a:pPr>
              <a:lnSpc>
                <a:spcPct val="80000"/>
              </a:lnSpc>
              <a:buFont typeface="Wingdings" panose="05000000000000000000" pitchFamily="2" charset="2"/>
              <a:buNone/>
            </a:pPr>
            <a:endParaRPr lang="id-ID" altLang="en-US" sz="1600" dirty="0"/>
          </a:p>
          <a:p>
            <a:pPr>
              <a:lnSpc>
                <a:spcPct val="80000"/>
              </a:lnSpc>
              <a:buFont typeface="Wingdings" panose="05000000000000000000" pitchFamily="2" charset="2"/>
              <a:buNone/>
            </a:pPr>
            <a:endParaRPr lang="id-ID" altLang="en-US" sz="1600" b="1" dirty="0"/>
          </a:p>
        </p:txBody>
      </p:sp>
    </p:spTree>
    <p:extLst>
      <p:ext uri="{BB962C8B-B14F-4D97-AF65-F5344CB8AC3E}">
        <p14:creationId xmlns:p14="http://schemas.microsoft.com/office/powerpoint/2010/main" val="2243151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365125"/>
            <a:ext cx="10515600" cy="1325563"/>
          </a:xfrm>
        </p:spPr>
        <p:txBody>
          <a:bodyPr/>
          <a:lstStyle/>
          <a:p>
            <a:r>
              <a:rPr lang="id-ID" altLang="en-US" sz="3800">
                <a:latin typeface="Rockwell" panose="02060603020205020403" pitchFamily="18" charset="0"/>
              </a:rPr>
              <a:t>Perhitungan Bandwidth Jaringan untuk Video Conference …(cont.)</a:t>
            </a:r>
          </a:p>
        </p:txBody>
      </p:sp>
      <p:sp>
        <p:nvSpPr>
          <p:cNvPr id="13315" name="Rectangle 3"/>
          <p:cNvSpPr>
            <a:spLocks noGrp="1" noChangeArrowheads="1"/>
          </p:cNvSpPr>
          <p:nvPr>
            <p:ph type="body" idx="4294967295"/>
          </p:nvPr>
        </p:nvSpPr>
        <p:spPr>
          <a:xfrm>
            <a:off x="0" y="2133600"/>
            <a:ext cx="8229600" cy="4191000"/>
          </a:xfrm>
        </p:spPr>
        <p:txBody>
          <a:bodyPr>
            <a:normAutofit lnSpcReduction="10000"/>
          </a:bodyPr>
          <a:lstStyle/>
          <a:p>
            <a:pPr>
              <a:lnSpc>
                <a:spcPct val="80000"/>
              </a:lnSpc>
            </a:pPr>
            <a:r>
              <a:rPr lang="id-ID" altLang="en-US" sz="1600" b="1"/>
              <a:t>Perhitungan Jumlah paket perdetik</a:t>
            </a:r>
          </a:p>
          <a:p>
            <a:pPr>
              <a:lnSpc>
                <a:spcPct val="80000"/>
              </a:lnSpc>
              <a:buFont typeface="Wingdings" panose="05000000000000000000" pitchFamily="2" charset="2"/>
              <a:buNone/>
            </a:pPr>
            <a:r>
              <a:rPr lang="id-ID" altLang="en-US" sz="1600"/>
              <a:t>	-  </a:t>
            </a:r>
            <a:r>
              <a:rPr lang="id-ID" altLang="en-US" sz="1600" i="1"/>
              <a:t>codec bita rate voice</a:t>
            </a:r>
            <a:r>
              <a:rPr lang="id-ID" altLang="en-US" sz="1600"/>
              <a:t> dengan menggunakan G.729 = 8 kbps</a:t>
            </a:r>
          </a:p>
          <a:p>
            <a:pPr>
              <a:lnSpc>
                <a:spcPct val="80000"/>
              </a:lnSpc>
              <a:buFont typeface="Wingdings" panose="05000000000000000000" pitchFamily="2" charset="2"/>
              <a:buNone/>
            </a:pPr>
            <a:r>
              <a:rPr lang="id-ID" altLang="en-US" sz="1600"/>
              <a:t>	-  </a:t>
            </a:r>
            <a:r>
              <a:rPr lang="en-US" altLang="id-ID" sz="1600" i="1">
                <a:ea typeface="굴림" pitchFamily="2" charset="-127"/>
              </a:rPr>
              <a:t>codec bit rate video</a:t>
            </a:r>
            <a:r>
              <a:rPr lang="en-US" altLang="id-ID" sz="1600">
                <a:ea typeface="굴림" pitchFamily="2" charset="-127"/>
              </a:rPr>
              <a:t> dengan menggunakan H.263 = 384 kbps</a:t>
            </a:r>
          </a:p>
          <a:p>
            <a:pPr>
              <a:lnSpc>
                <a:spcPct val="80000"/>
              </a:lnSpc>
              <a:buFont typeface="Wingdings" panose="05000000000000000000" pitchFamily="2" charset="2"/>
              <a:buNone/>
            </a:pPr>
            <a:r>
              <a:rPr lang="en-US" altLang="id-ID" sz="1600">
                <a:ea typeface="굴림" pitchFamily="2" charset="-127"/>
              </a:rPr>
              <a:t>	-  </a:t>
            </a:r>
            <a:r>
              <a:rPr lang="id-ID" altLang="en-US" sz="1600" i="1"/>
              <a:t>Packet Video conference</a:t>
            </a:r>
            <a:r>
              <a:rPr lang="id-ID" altLang="en-US" sz="1600"/>
              <a:t> per detik  = </a:t>
            </a:r>
            <a:r>
              <a:rPr lang="id-ID" altLang="en-US" sz="1600" i="1"/>
              <a:t>Codec bit rate</a:t>
            </a:r>
            <a:r>
              <a:rPr lang="id-ID" altLang="en-US" sz="1600"/>
              <a:t> (</a:t>
            </a:r>
            <a:r>
              <a:rPr lang="id-ID" altLang="en-US" sz="1600" i="1"/>
              <a:t>voice</a:t>
            </a:r>
          </a:p>
          <a:p>
            <a:pPr>
              <a:lnSpc>
                <a:spcPct val="80000"/>
              </a:lnSpc>
              <a:buFont typeface="Wingdings" panose="05000000000000000000" pitchFamily="2" charset="2"/>
              <a:buNone/>
            </a:pPr>
            <a:r>
              <a:rPr lang="id-ID" altLang="en-US" sz="1600"/>
              <a:t>        dan </a:t>
            </a:r>
            <a:r>
              <a:rPr lang="id-ID" altLang="en-US" sz="1600" i="1"/>
              <a:t>video</a:t>
            </a:r>
            <a:r>
              <a:rPr lang="id-ID" altLang="en-US" sz="1600"/>
              <a:t>)</a:t>
            </a:r>
          </a:p>
          <a:p>
            <a:pPr>
              <a:lnSpc>
                <a:spcPct val="80000"/>
              </a:lnSpc>
              <a:buFont typeface="Wingdings" panose="05000000000000000000" pitchFamily="2" charset="2"/>
              <a:buNone/>
            </a:pPr>
            <a:r>
              <a:rPr lang="id-ID" altLang="en-US" sz="1600"/>
              <a:t>        </a:t>
            </a:r>
            <a:r>
              <a:rPr lang="id-ID" altLang="en-US" sz="1600" i="1"/>
              <a:t>Video conference payload size         =  392 kbps/(24 byte x 8bit/</a:t>
            </a:r>
          </a:p>
          <a:p>
            <a:pPr>
              <a:lnSpc>
                <a:spcPct val="80000"/>
              </a:lnSpc>
              <a:buFont typeface="Wingdings" panose="05000000000000000000" pitchFamily="2" charset="2"/>
              <a:buNone/>
            </a:pPr>
            <a:r>
              <a:rPr lang="id-ID" altLang="en-US" sz="1600" i="1"/>
              <a:t>        byte) </a:t>
            </a:r>
          </a:p>
          <a:p>
            <a:pPr lvl="1">
              <a:lnSpc>
                <a:spcPct val="80000"/>
              </a:lnSpc>
              <a:buFont typeface="Wingdings" panose="05000000000000000000" pitchFamily="2" charset="2"/>
              <a:buNone/>
            </a:pPr>
            <a:r>
              <a:rPr lang="id-ID" altLang="en-US" sz="1400" i="1"/>
              <a:t>           			      </a:t>
            </a:r>
            <a:r>
              <a:rPr lang="id-ID" altLang="en-US" sz="1600" i="1"/>
              <a:t>=  2042 pps</a:t>
            </a:r>
          </a:p>
          <a:p>
            <a:pPr lvl="1">
              <a:lnSpc>
                <a:spcPct val="80000"/>
              </a:lnSpc>
              <a:buFont typeface="Wingdings" panose="05000000000000000000" pitchFamily="2" charset="2"/>
              <a:buNone/>
            </a:pPr>
            <a:r>
              <a:rPr lang="id-ID" altLang="en-US" sz="1600"/>
              <a:t> </a:t>
            </a:r>
          </a:p>
          <a:p>
            <a:pPr>
              <a:lnSpc>
                <a:spcPct val="80000"/>
              </a:lnSpc>
            </a:pPr>
            <a:r>
              <a:rPr lang="id-ID" altLang="en-US" sz="1600" b="1"/>
              <a:t>Bandwidth per kanal </a:t>
            </a:r>
            <a:r>
              <a:rPr lang="id-ID" altLang="en-US" sz="1600" b="1" i="1"/>
              <a:t>video conference</a:t>
            </a:r>
            <a:endParaRPr lang="id-ID" altLang="en-US" sz="1600" b="1"/>
          </a:p>
          <a:p>
            <a:pPr>
              <a:lnSpc>
                <a:spcPct val="80000"/>
              </a:lnSpc>
              <a:buFont typeface="Wingdings" panose="05000000000000000000" pitchFamily="2" charset="2"/>
              <a:buNone/>
            </a:pPr>
            <a:r>
              <a:rPr lang="id-ID" altLang="en-US" sz="1600"/>
              <a:t>	-  Ukuran packet </a:t>
            </a:r>
            <a:r>
              <a:rPr lang="id-ID" altLang="en-US" sz="1600" i="1"/>
              <a:t>Videeo conference x </a:t>
            </a:r>
            <a:r>
              <a:rPr lang="id-ID" altLang="en-US" sz="1600"/>
              <a:t>2042 pps x 8bit/ byte  =</a:t>
            </a:r>
          </a:p>
          <a:p>
            <a:pPr>
              <a:lnSpc>
                <a:spcPct val="80000"/>
              </a:lnSpc>
              <a:buFont typeface="Wingdings" panose="05000000000000000000" pitchFamily="2" charset="2"/>
              <a:buNone/>
            </a:pPr>
            <a:r>
              <a:rPr lang="id-ID" altLang="en-US" sz="1600"/>
              <a:t>	   </a:t>
            </a:r>
            <a:r>
              <a:rPr lang="id-ID" altLang="en-US" sz="1600">
                <a:solidFill>
                  <a:srgbClr val="FF0000"/>
                </a:solidFill>
              </a:rPr>
              <a:t>70 byte x 2042 pps x 8 bit/byte = 1143.52 kbps =  1.14 Mbps </a:t>
            </a:r>
          </a:p>
          <a:p>
            <a:pPr>
              <a:lnSpc>
                <a:spcPct val="80000"/>
              </a:lnSpc>
              <a:buFont typeface="Wingdings" panose="05000000000000000000" pitchFamily="2" charset="2"/>
              <a:buNone/>
            </a:pPr>
            <a:endParaRPr lang="id-ID" altLang="en-US" sz="1600"/>
          </a:p>
          <a:p>
            <a:pPr>
              <a:lnSpc>
                <a:spcPct val="80000"/>
              </a:lnSpc>
            </a:pPr>
            <a:r>
              <a:rPr lang="id-ID" altLang="en-US" sz="1600" b="1"/>
              <a:t>Sehingga </a:t>
            </a:r>
            <a:r>
              <a:rPr lang="id-ID" altLang="en-US" sz="1600" b="1">
                <a:solidFill>
                  <a:srgbClr val="FF0000"/>
                </a:solidFill>
              </a:rPr>
              <a:t>bandwidth jaringan </a:t>
            </a:r>
            <a:r>
              <a:rPr lang="id-ID" altLang="en-US" sz="1600" b="1" i="1">
                <a:solidFill>
                  <a:srgbClr val="FF0000"/>
                </a:solidFill>
              </a:rPr>
              <a:t>video conference</a:t>
            </a:r>
            <a:r>
              <a:rPr lang="id-ID" altLang="en-US" sz="1600" b="1">
                <a:solidFill>
                  <a:srgbClr val="FF0000"/>
                </a:solidFill>
              </a:rPr>
              <a:t> </a:t>
            </a:r>
            <a:r>
              <a:rPr lang="id-ID" altLang="en-US" sz="1600" b="1"/>
              <a:t>dengan menggunakan </a:t>
            </a:r>
            <a:r>
              <a:rPr lang="id-ID" altLang="en-US" sz="1600" b="1" i="1"/>
              <a:t>code voice full rate</a:t>
            </a:r>
            <a:r>
              <a:rPr lang="id-ID" altLang="en-US" sz="1600" b="1"/>
              <a:t> dan </a:t>
            </a:r>
            <a:r>
              <a:rPr lang="id-ID" altLang="en-US" sz="1600" b="1" i="1"/>
              <a:t>codec video</a:t>
            </a:r>
            <a:r>
              <a:rPr lang="id-ID" altLang="en-US" sz="1600" b="1"/>
              <a:t> H.263 mode A  =  jumlah kanal x 1.14 Mbps.</a:t>
            </a:r>
            <a:endParaRPr lang="en-US" altLang="id-ID" sz="1600" b="1">
              <a:ea typeface="굴림" pitchFamily="2" charset="-127"/>
            </a:endParaRPr>
          </a:p>
          <a:p>
            <a:pPr>
              <a:lnSpc>
                <a:spcPct val="80000"/>
              </a:lnSpc>
              <a:buFont typeface="Wingdings" panose="05000000000000000000" pitchFamily="2" charset="2"/>
              <a:buNone/>
            </a:pPr>
            <a:endParaRPr lang="id-ID" altLang="en-US" sz="1600" b="1"/>
          </a:p>
          <a:p>
            <a:pPr lvl="1">
              <a:lnSpc>
                <a:spcPct val="80000"/>
              </a:lnSpc>
              <a:buFont typeface="Wingdings" panose="05000000000000000000" pitchFamily="2" charset="2"/>
              <a:buChar char="§"/>
            </a:pPr>
            <a:endParaRPr lang="id-ID" altLang="en-US" sz="1400"/>
          </a:p>
          <a:p>
            <a:pPr lvl="1">
              <a:lnSpc>
                <a:spcPct val="80000"/>
              </a:lnSpc>
              <a:buFont typeface="Wingdings" panose="05000000000000000000" pitchFamily="2" charset="2"/>
              <a:buChar char="§"/>
            </a:pPr>
            <a:endParaRPr lang="en-US" altLang="id-ID" sz="1400">
              <a:ea typeface="굴림" pitchFamily="2" charset="-127"/>
            </a:endParaRPr>
          </a:p>
          <a:p>
            <a:pPr>
              <a:lnSpc>
                <a:spcPct val="80000"/>
              </a:lnSpc>
            </a:pPr>
            <a:endParaRPr lang="id-ID" altLang="en-US" sz="1600"/>
          </a:p>
        </p:txBody>
      </p:sp>
    </p:spTree>
    <p:extLst>
      <p:ext uri="{BB962C8B-B14F-4D97-AF65-F5344CB8AC3E}">
        <p14:creationId xmlns:p14="http://schemas.microsoft.com/office/powerpoint/2010/main" val="3831896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0" y="884237"/>
            <a:ext cx="10515600" cy="1325563"/>
          </a:xfrm>
        </p:spPr>
        <p:txBody>
          <a:bodyPr/>
          <a:lstStyle/>
          <a:p>
            <a:r>
              <a:rPr lang="id-ID" altLang="en-US" sz="3800" dirty="0">
                <a:latin typeface="Rockwell" panose="02060603020205020403" pitchFamily="18" charset="0"/>
              </a:rPr>
              <a:t>Perhitungan Bandwidth Jaringan untuk Video Conference (CRTP)</a:t>
            </a:r>
          </a:p>
        </p:txBody>
      </p:sp>
      <p:sp>
        <p:nvSpPr>
          <p:cNvPr id="14339" name="Rectangle 3"/>
          <p:cNvSpPr>
            <a:spLocks noGrp="1" noChangeArrowheads="1"/>
          </p:cNvSpPr>
          <p:nvPr>
            <p:ph type="body" idx="4294967295"/>
          </p:nvPr>
        </p:nvSpPr>
        <p:spPr>
          <a:xfrm>
            <a:off x="0" y="2209800"/>
            <a:ext cx="8229600" cy="3657600"/>
          </a:xfrm>
        </p:spPr>
        <p:txBody>
          <a:bodyPr>
            <a:normAutofit lnSpcReduction="10000"/>
          </a:bodyPr>
          <a:lstStyle/>
          <a:p>
            <a:pPr>
              <a:lnSpc>
                <a:spcPct val="80000"/>
              </a:lnSpc>
            </a:pPr>
            <a:r>
              <a:rPr lang="id-ID" altLang="en-US" sz="2600"/>
              <a:t>Header </a:t>
            </a:r>
            <a:r>
              <a:rPr lang="id-ID" altLang="en-US" sz="2600">
                <a:solidFill>
                  <a:srgbClr val="FF0000"/>
                </a:solidFill>
              </a:rPr>
              <a:t>Kompresi pada RTP </a:t>
            </a:r>
            <a:r>
              <a:rPr lang="id-ID" altLang="en-US" sz="2600"/>
              <a:t>yaitu IP/UDP/RTP jadi 2 byte sehingga ukuran packet = (6+2) byte + 20  + 4 byte (mode A) = 32 byte</a:t>
            </a:r>
          </a:p>
          <a:p>
            <a:pPr>
              <a:lnSpc>
                <a:spcPct val="80000"/>
              </a:lnSpc>
            </a:pPr>
            <a:endParaRPr lang="id-ID" altLang="en-US" sz="2600"/>
          </a:p>
          <a:p>
            <a:pPr>
              <a:lnSpc>
                <a:spcPct val="80000"/>
              </a:lnSpc>
            </a:pPr>
            <a:r>
              <a:rPr lang="en-US" altLang="id-ID" sz="2600">
                <a:ea typeface="굴림" pitchFamily="2" charset="-127"/>
              </a:rPr>
              <a:t>Maka bandwidth per kanal Voice = 32 byte 2042 pps 8 bit/byte = 522.752 kbps = </a:t>
            </a:r>
            <a:r>
              <a:rPr lang="en-US" altLang="id-ID" sz="2600">
                <a:solidFill>
                  <a:srgbClr val="FF0000"/>
                </a:solidFill>
                <a:ea typeface="굴림" pitchFamily="2" charset="-127"/>
              </a:rPr>
              <a:t>0.53 Mbps </a:t>
            </a:r>
          </a:p>
          <a:p>
            <a:pPr>
              <a:lnSpc>
                <a:spcPct val="80000"/>
              </a:lnSpc>
            </a:pPr>
            <a:endParaRPr lang="en-US" altLang="id-ID" sz="2600">
              <a:ea typeface="굴림" pitchFamily="2" charset="-127"/>
            </a:endParaRPr>
          </a:p>
          <a:p>
            <a:pPr>
              <a:lnSpc>
                <a:spcPct val="80000"/>
              </a:lnSpc>
            </a:pPr>
            <a:r>
              <a:rPr lang="en-US" altLang="id-ID" sz="2600">
                <a:ea typeface="굴림" pitchFamily="2" charset="-127"/>
              </a:rPr>
              <a:t>Sehingga bandwidth jaringan dengan menggunakan </a:t>
            </a:r>
            <a:r>
              <a:rPr lang="en-US" altLang="id-ID" sz="2600" i="1">
                <a:ea typeface="굴림" pitchFamily="2" charset="-127"/>
              </a:rPr>
              <a:t>codec voice</a:t>
            </a:r>
            <a:r>
              <a:rPr lang="en-US" altLang="id-ID" sz="2600">
                <a:ea typeface="굴림" pitchFamily="2" charset="-127"/>
              </a:rPr>
              <a:t> CRTP dan </a:t>
            </a:r>
            <a:r>
              <a:rPr lang="en-US" altLang="id-ID" sz="2600" i="1">
                <a:ea typeface="굴림" pitchFamily="2" charset="-127"/>
              </a:rPr>
              <a:t>codec video</a:t>
            </a:r>
            <a:r>
              <a:rPr lang="en-US" altLang="id-ID" sz="2600">
                <a:ea typeface="굴림" pitchFamily="2" charset="-127"/>
              </a:rPr>
              <a:t> H.363 mode A =  jumlah kanal x </a:t>
            </a:r>
            <a:r>
              <a:rPr lang="en-US" altLang="id-ID" sz="2600">
                <a:solidFill>
                  <a:srgbClr val="FF0000"/>
                </a:solidFill>
                <a:ea typeface="굴림" pitchFamily="2" charset="-127"/>
              </a:rPr>
              <a:t>0.53 Mbps </a:t>
            </a:r>
            <a:endParaRPr lang="id-ID" altLang="en-US" sz="2600">
              <a:solidFill>
                <a:srgbClr val="FF0000"/>
              </a:solidFill>
            </a:endParaRPr>
          </a:p>
        </p:txBody>
      </p:sp>
    </p:spTree>
    <p:extLst>
      <p:ext uri="{BB962C8B-B14F-4D97-AF65-F5344CB8AC3E}">
        <p14:creationId xmlns:p14="http://schemas.microsoft.com/office/powerpoint/2010/main" val="1459099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365125"/>
            <a:ext cx="10515600" cy="1325563"/>
          </a:xfrm>
        </p:spPr>
        <p:txBody>
          <a:bodyPr/>
          <a:lstStyle/>
          <a:p>
            <a:r>
              <a:rPr lang="it-IT" altLang="en-US" sz="3800">
                <a:latin typeface="Rockwell" panose="02060603020205020403" pitchFamily="18" charset="0"/>
                <a:ea typeface="굴림" pitchFamily="2" charset="-127"/>
              </a:rPr>
              <a:t>Audio and Video Quality Requirement</a:t>
            </a:r>
            <a:r>
              <a:rPr lang="en-US" altLang="id-ID" sz="3800">
                <a:latin typeface="Rockwell" panose="02060603020205020403" pitchFamily="18" charset="0"/>
                <a:ea typeface="굴림" pitchFamily="2" charset="-127"/>
              </a:rPr>
              <a:t> </a:t>
            </a:r>
            <a:endParaRPr lang="id-ID" altLang="en-US" sz="3800">
              <a:latin typeface="Rockwell" panose="02060603020205020403" pitchFamily="18" charset="0"/>
            </a:endParaRPr>
          </a:p>
        </p:txBody>
      </p:sp>
      <p:pic>
        <p:nvPicPr>
          <p:cNvPr id="15363" name="Picture 4" descr="AV bitrate"/>
          <p:cNvPicPr>
            <a:picLocks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446315" y="1500051"/>
            <a:ext cx="8153400" cy="4438650"/>
          </a:xfrm>
          <a:noFill/>
          <a:ln/>
        </p:spPr>
      </p:pic>
    </p:spTree>
    <p:extLst>
      <p:ext uri="{BB962C8B-B14F-4D97-AF65-F5344CB8AC3E}">
        <p14:creationId xmlns:p14="http://schemas.microsoft.com/office/powerpoint/2010/main" val="300200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txBox="1">
            <a:spLocks noGrp="1" noChangeArrowheads="1"/>
          </p:cNvSpPr>
          <p:nvPr/>
        </p:nvSpPr>
        <p:spPr bwMode="auto">
          <a:xfrm>
            <a:off x="1752601" y="6172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a:fld id="{6693C807-DDD7-4165-8993-926E19233C75}" type="slidenum">
              <a:rPr lang="en-US" altLang="id-ID" sz="1400"/>
              <a:pPr algn="r"/>
              <a:t>45</a:t>
            </a:fld>
            <a:endParaRPr lang="en-US" altLang="id-ID" sz="1400"/>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762000"/>
            <a:ext cx="7467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16368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txBox="1">
            <a:spLocks noGrp="1" noChangeArrowheads="1"/>
          </p:cNvSpPr>
          <p:nvPr/>
        </p:nvSpPr>
        <p:spPr bwMode="auto">
          <a:xfrm>
            <a:off x="1752601" y="6172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a:fld id="{09638F39-1199-4B97-A4F7-C8523E0243EC}" type="slidenum">
              <a:rPr lang="en-US" altLang="id-ID" sz="1400"/>
              <a:pPr algn="r"/>
              <a:t>46</a:t>
            </a:fld>
            <a:endParaRPr lang="en-US" altLang="id-ID" sz="1400"/>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33400"/>
            <a:ext cx="7391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95967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txBox="1">
            <a:spLocks noGrp="1" noChangeArrowheads="1"/>
          </p:cNvSpPr>
          <p:nvPr/>
        </p:nvSpPr>
        <p:spPr bwMode="auto">
          <a:xfrm>
            <a:off x="1752601" y="6172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a:fld id="{550637D7-F4A7-48F1-98E1-370DF7767BAA}" type="slidenum">
              <a:rPr lang="en-US" altLang="id-ID" sz="1400"/>
              <a:pPr algn="r"/>
              <a:t>47</a:t>
            </a:fld>
            <a:endParaRPr lang="en-US" altLang="id-ID" sz="1400"/>
          </a:p>
        </p:txBody>
      </p:sp>
      <p:sp>
        <p:nvSpPr>
          <p:cNvPr id="18435" name="Rectangle 1"/>
          <p:cNvSpPr>
            <a:spLocks noChangeArrowheads="1"/>
          </p:cNvSpPr>
          <p:nvPr/>
        </p:nvSpPr>
        <p:spPr bwMode="auto">
          <a:xfrm>
            <a:off x="2514600" y="1219201"/>
            <a:ext cx="74676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id-ID" altLang="en-US" sz="2000" b="1">
                <a:solidFill>
                  <a:srgbClr val="FF0000"/>
                </a:solidFill>
                <a:ea typeface="Calibri" panose="020F0502020204030204" pitchFamily="34" charset="0"/>
                <a:cs typeface="Calibri" panose="020F0502020204030204" pitchFamily="34" charset="0"/>
              </a:rPr>
              <a:t>u/ codec Video MPEG-2 </a:t>
            </a:r>
            <a:r>
              <a:rPr lang="id-ID" altLang="en-US" sz="1400">
                <a:ea typeface="Calibri" panose="020F0502020204030204" pitchFamily="34" charset="0"/>
                <a:cs typeface="Calibri" panose="020F0502020204030204" pitchFamily="34" charset="0"/>
              </a:rPr>
              <a:t>:</a:t>
            </a:r>
            <a:endParaRPr lang="id-ID" altLang="en-US" sz="1400"/>
          </a:p>
          <a:p>
            <a:r>
              <a:rPr lang="id-ID" altLang="en-US" sz="1400">
                <a:ea typeface="Calibri" panose="020F0502020204030204" pitchFamily="34" charset="0"/>
                <a:cs typeface="Calibri" panose="020F0502020204030204" pitchFamily="34" charset="0"/>
              </a:rPr>
              <a:t>Bit Rate MPEG-2 Video = 4 – 80 Mbps (tidak berguna dibawah 4 Mbps), sample bit rate yang paling minimal</a:t>
            </a:r>
            <a:endParaRPr lang="id-ID" altLang="en-US" sz="1400"/>
          </a:p>
          <a:p>
            <a:r>
              <a:rPr lang="id-ID" altLang="en-US" sz="1400">
                <a:ea typeface="Calibri" panose="020F0502020204030204" pitchFamily="34" charset="0"/>
                <a:cs typeface="Calibri" panose="020F0502020204030204" pitchFamily="34" charset="0"/>
              </a:rPr>
              <a:t>Payload Header video codec = </a:t>
            </a:r>
            <a:r>
              <a:rPr lang="id-ID" altLang="en-US" sz="1400" b="1">
                <a:ea typeface="Calibri" panose="020F0502020204030204" pitchFamily="34" charset="0"/>
                <a:cs typeface="Calibri" panose="020F0502020204030204" pitchFamily="34" charset="0"/>
              </a:rPr>
              <a:t>4 byte (mode A)</a:t>
            </a:r>
            <a:endParaRPr lang="id-ID" altLang="en-US" sz="1400"/>
          </a:p>
          <a:p>
            <a:r>
              <a:rPr lang="id-ID" altLang="en-US" sz="1400">
                <a:ea typeface="Calibri" panose="020F0502020204030204" pitchFamily="34" charset="0"/>
                <a:cs typeface="Calibri" panose="020F0502020204030204" pitchFamily="34" charset="0"/>
              </a:rPr>
              <a:t>u/ penggunaan voice G.729</a:t>
            </a:r>
            <a:endParaRPr lang="id-ID" altLang="en-US" sz="1400"/>
          </a:p>
          <a:p>
            <a:r>
              <a:rPr lang="id-ID" altLang="en-US" sz="1400">
                <a:ea typeface="Calibri" panose="020F0502020204030204" pitchFamily="34" charset="0"/>
                <a:cs typeface="Calibri" panose="020F0502020204030204" pitchFamily="34" charset="0"/>
              </a:rPr>
              <a:t>Ukuran Paket  = </a:t>
            </a:r>
            <a:r>
              <a:rPr lang="id-ID" altLang="en-US" sz="1400" i="1">
                <a:ea typeface="Calibri" panose="020F0502020204030204" pitchFamily="34" charset="0"/>
                <a:cs typeface="Calibri" panose="020F0502020204030204" pitchFamily="34" charset="0"/>
              </a:rPr>
              <a:t>Layer</a:t>
            </a:r>
            <a:r>
              <a:rPr lang="id-ID" altLang="en-US" sz="1400">
                <a:ea typeface="Calibri" panose="020F0502020204030204" pitchFamily="34" charset="0"/>
                <a:cs typeface="Calibri" panose="020F0502020204030204" pitchFamily="34" charset="0"/>
              </a:rPr>
              <a:t> 2 (6byte) +(IP (20 byte)+UDP(8byte)+RTP(12byte)) + </a:t>
            </a:r>
            <a:r>
              <a:rPr lang="id-ID" altLang="en-US" sz="1400" i="1">
                <a:ea typeface="Calibri" panose="020F0502020204030204" pitchFamily="34" charset="0"/>
                <a:cs typeface="Calibri" panose="020F0502020204030204" pitchFamily="34" charset="0"/>
              </a:rPr>
              <a:t>Payload voice  codec</a:t>
            </a:r>
            <a:r>
              <a:rPr lang="id-ID" altLang="en-US" sz="1400">
                <a:ea typeface="Calibri" panose="020F0502020204030204" pitchFamily="34" charset="0"/>
                <a:cs typeface="Calibri" panose="020F0502020204030204" pitchFamily="34" charset="0"/>
              </a:rPr>
              <a:t>  (G.729) + </a:t>
            </a:r>
            <a:r>
              <a:rPr lang="id-ID" altLang="en-US" sz="1400" i="1">
                <a:ea typeface="Calibri" panose="020F0502020204030204" pitchFamily="34" charset="0"/>
                <a:cs typeface="Calibri" panose="020F0502020204030204" pitchFamily="34" charset="0"/>
              </a:rPr>
              <a:t>payload  header video codec</a:t>
            </a:r>
            <a:endParaRPr lang="id-ID" altLang="en-US" sz="1400"/>
          </a:p>
          <a:p>
            <a:r>
              <a:rPr lang="id-ID" altLang="en-US" sz="1400">
                <a:ea typeface="Calibri" panose="020F0502020204030204" pitchFamily="34" charset="0"/>
                <a:cs typeface="Calibri" panose="020F0502020204030204" pitchFamily="34" charset="0"/>
              </a:rPr>
              <a:t>Besar CODEC kalau memakai G.729 = 20 byte </a:t>
            </a:r>
            <a:endParaRPr lang="id-ID" altLang="en-US" sz="1400"/>
          </a:p>
          <a:p>
            <a:r>
              <a:rPr lang="id-ID" altLang="en-US" sz="1400">
                <a:ea typeface="Calibri" panose="020F0502020204030204" pitchFamily="34" charset="0"/>
                <a:cs typeface="Calibri" panose="020F0502020204030204" pitchFamily="34" charset="0"/>
              </a:rPr>
              <a:t>Besar </a:t>
            </a:r>
            <a:r>
              <a:rPr lang="id-ID" altLang="en-US" sz="1400" i="1">
                <a:ea typeface="Calibri" panose="020F0502020204030204" pitchFamily="34" charset="0"/>
                <a:cs typeface="Calibri" panose="020F0502020204030204" pitchFamily="34" charset="0"/>
              </a:rPr>
              <a:t>payload header codec</a:t>
            </a:r>
            <a:r>
              <a:rPr lang="id-ID" altLang="en-US" sz="1400">
                <a:ea typeface="Calibri" panose="020F0502020204030204" pitchFamily="34" charset="0"/>
                <a:cs typeface="Calibri" panose="020F0502020204030204" pitchFamily="34" charset="0"/>
              </a:rPr>
              <a:t> = 4 byte (mode A)</a:t>
            </a:r>
            <a:endParaRPr lang="id-ID" altLang="en-US" sz="1400"/>
          </a:p>
          <a:p>
            <a:r>
              <a:rPr lang="id-ID" altLang="en-US" sz="1400">
                <a:ea typeface="Calibri" panose="020F0502020204030204" pitchFamily="34" charset="0"/>
                <a:cs typeface="Calibri" panose="020F0502020204030204" pitchFamily="34" charset="0"/>
              </a:rPr>
              <a:t>Ukuran packet </a:t>
            </a:r>
            <a:r>
              <a:rPr lang="id-ID" altLang="en-US" sz="1400" i="1">
                <a:ea typeface="Calibri" panose="020F0502020204030204" pitchFamily="34" charset="0"/>
                <a:cs typeface="Calibri" panose="020F0502020204030204" pitchFamily="34" charset="0"/>
              </a:rPr>
              <a:t>Video conference</a:t>
            </a:r>
            <a:r>
              <a:rPr lang="id-ID" altLang="en-US" sz="1400">
                <a:ea typeface="Calibri" panose="020F0502020204030204" pitchFamily="34" charset="0"/>
                <a:cs typeface="Calibri" panose="020F0502020204030204" pitchFamily="34" charset="0"/>
              </a:rPr>
              <a:t>  = 46 byte  + 20 byte + 4 byte = 70 byte </a:t>
            </a:r>
            <a:endParaRPr lang="id-ID" altLang="en-US" sz="1400"/>
          </a:p>
          <a:p>
            <a:r>
              <a:rPr lang="id-ID" altLang="en-US" sz="1400">
                <a:ea typeface="Calibri" panose="020F0502020204030204" pitchFamily="34" charset="0"/>
                <a:cs typeface="Calibri" panose="020F0502020204030204" pitchFamily="34" charset="0"/>
              </a:rPr>
              <a:t>Codec bit rate voice dengan menggunakan G.729 = 8Kbps</a:t>
            </a:r>
            <a:endParaRPr lang="id-ID" altLang="en-US" sz="1400"/>
          </a:p>
          <a:p>
            <a:r>
              <a:rPr lang="id-ID" altLang="en-US" sz="1400">
                <a:ea typeface="Calibri" panose="020F0502020204030204" pitchFamily="34" charset="0"/>
                <a:cs typeface="Calibri" panose="020F0502020204030204" pitchFamily="34" charset="0"/>
              </a:rPr>
              <a:t>Codec bit rate video dengan menggunakan MPEG-2 = 4 Mbps = 4000 kbps</a:t>
            </a:r>
            <a:endParaRPr lang="id-ID" altLang="en-US" sz="1400"/>
          </a:p>
          <a:p>
            <a:r>
              <a:rPr lang="id-ID" altLang="en-US" sz="1400">
                <a:ea typeface="Calibri" panose="020F0502020204030204" pitchFamily="34" charset="0"/>
                <a:cs typeface="Calibri" panose="020F0502020204030204" pitchFamily="34" charset="0"/>
              </a:rPr>
              <a:t>Paket video per detik = codec bit rate (voice dan video) = 4008 Kbps</a:t>
            </a:r>
            <a:endParaRPr lang="id-ID" altLang="en-US" sz="1400"/>
          </a:p>
          <a:p>
            <a:r>
              <a:rPr lang="id-ID" altLang="en-US" sz="1400">
                <a:ea typeface="Calibri" panose="020F0502020204030204" pitchFamily="34" charset="0"/>
                <a:cs typeface="Calibri" panose="020F0502020204030204" pitchFamily="34" charset="0"/>
              </a:rPr>
              <a:t>Video payload size = 4008 kbps/ (24 x 8 bit)</a:t>
            </a:r>
            <a:endParaRPr lang="id-ID" altLang="en-US" sz="1400"/>
          </a:p>
          <a:p>
            <a:r>
              <a:rPr lang="id-ID" altLang="en-US" sz="1400">
                <a:ea typeface="Calibri" panose="020F0502020204030204" pitchFamily="34" charset="0"/>
                <a:cs typeface="Calibri" panose="020F0502020204030204" pitchFamily="34" charset="0"/>
              </a:rPr>
              <a:t>     = 20875 pps</a:t>
            </a:r>
            <a:endParaRPr lang="id-ID" altLang="en-US" sz="1400"/>
          </a:p>
          <a:p>
            <a:r>
              <a:rPr lang="id-ID" altLang="en-US" sz="1400">
                <a:ea typeface="Calibri" panose="020F0502020204030204" pitchFamily="34" charset="0"/>
                <a:cs typeface="Calibri" panose="020F0502020204030204" pitchFamily="34" charset="0"/>
              </a:rPr>
              <a:t>Bandwidth per kanal video = 70 byte x 20875 pps x 8 bit/byte = 11,69 Mbps</a:t>
            </a:r>
            <a:endParaRPr lang="id-ID" altLang="en-US" sz="1400"/>
          </a:p>
          <a:p>
            <a:r>
              <a:rPr lang="id-ID" altLang="en-US" sz="1400" b="1">
                <a:ea typeface="Calibri" panose="020F0502020204030204" pitchFamily="34" charset="0"/>
                <a:cs typeface="Calibri" panose="020F0502020204030204" pitchFamily="34" charset="0"/>
              </a:rPr>
              <a:t>bandwidth jaringan </a:t>
            </a:r>
            <a:r>
              <a:rPr lang="id-ID" altLang="en-US" sz="1400" b="1" i="1">
                <a:ea typeface="Calibri" panose="020F0502020204030204" pitchFamily="34" charset="0"/>
                <a:cs typeface="Calibri" panose="020F0502020204030204" pitchFamily="34" charset="0"/>
              </a:rPr>
              <a:t>video </a:t>
            </a:r>
            <a:r>
              <a:rPr lang="id-ID" altLang="en-US" sz="1400" b="1">
                <a:ea typeface="Calibri" panose="020F0502020204030204" pitchFamily="34" charset="0"/>
                <a:cs typeface="Calibri" panose="020F0502020204030204" pitchFamily="34" charset="0"/>
              </a:rPr>
              <a:t>dengan menggunakan </a:t>
            </a:r>
            <a:r>
              <a:rPr lang="id-ID" altLang="en-US" sz="1400" b="1" i="1">
                <a:ea typeface="Calibri" panose="020F0502020204030204" pitchFamily="34" charset="0"/>
                <a:cs typeface="Calibri" panose="020F0502020204030204" pitchFamily="34" charset="0"/>
              </a:rPr>
              <a:t>code voice full rate</a:t>
            </a:r>
            <a:r>
              <a:rPr lang="id-ID" altLang="en-US" sz="1400" b="1">
                <a:ea typeface="Calibri" panose="020F0502020204030204" pitchFamily="34" charset="0"/>
                <a:cs typeface="Calibri" panose="020F0502020204030204" pitchFamily="34" charset="0"/>
              </a:rPr>
              <a:t> G.729 dan </a:t>
            </a:r>
            <a:r>
              <a:rPr lang="id-ID" altLang="en-US" sz="1400" b="1" i="1">
                <a:ea typeface="Calibri" panose="020F0502020204030204" pitchFamily="34" charset="0"/>
                <a:cs typeface="Calibri" panose="020F0502020204030204" pitchFamily="34" charset="0"/>
              </a:rPr>
              <a:t>codec video</a:t>
            </a:r>
            <a:r>
              <a:rPr lang="id-ID" altLang="en-US" sz="1400" b="1">
                <a:ea typeface="Calibri" panose="020F0502020204030204" pitchFamily="34" charset="0"/>
                <a:cs typeface="Calibri" panose="020F0502020204030204" pitchFamily="34" charset="0"/>
              </a:rPr>
              <a:t> MPEG-2 mode A  =  jumlah kanal x 11.69 Mbps. </a:t>
            </a:r>
            <a:endParaRPr lang="id-ID" altLang="en-US" sz="1400"/>
          </a:p>
        </p:txBody>
      </p:sp>
    </p:spTree>
    <p:extLst>
      <p:ext uri="{BB962C8B-B14F-4D97-AF65-F5344CB8AC3E}">
        <p14:creationId xmlns:p14="http://schemas.microsoft.com/office/powerpoint/2010/main" val="195346044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txBox="1">
            <a:spLocks noGrp="1" noChangeArrowheads="1"/>
          </p:cNvSpPr>
          <p:nvPr/>
        </p:nvSpPr>
        <p:spPr bwMode="auto">
          <a:xfrm>
            <a:off x="1752601" y="6172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r"/>
            <a:fld id="{0D4FC2CD-61EA-4863-9182-E6891EA1A11C}" type="slidenum">
              <a:rPr lang="en-US" altLang="id-ID" sz="1400"/>
              <a:pPr algn="r"/>
              <a:t>48</a:t>
            </a:fld>
            <a:endParaRPr lang="en-US" altLang="id-ID" sz="1400"/>
          </a:p>
        </p:txBody>
      </p:sp>
      <p:sp>
        <p:nvSpPr>
          <p:cNvPr id="19459" name="Rectangle 1"/>
          <p:cNvSpPr>
            <a:spLocks noChangeArrowheads="1"/>
          </p:cNvSpPr>
          <p:nvPr/>
        </p:nvSpPr>
        <p:spPr bwMode="auto">
          <a:xfrm>
            <a:off x="2590800" y="1143000"/>
            <a:ext cx="6553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r>
              <a:rPr lang="id-ID" altLang="en-US" sz="2000" b="1">
                <a:solidFill>
                  <a:srgbClr val="FF0000"/>
                </a:solidFill>
                <a:ea typeface="Calibri" panose="020F0502020204030204" pitchFamily="34" charset="0"/>
                <a:cs typeface="Calibri" panose="020F0502020204030204" pitchFamily="34" charset="0"/>
              </a:rPr>
              <a:t>u/ codec video MPEG-4 :</a:t>
            </a:r>
            <a:endParaRPr lang="id-ID" altLang="en-US" sz="2000" b="1">
              <a:solidFill>
                <a:srgbClr val="FF0000"/>
              </a:solidFill>
            </a:endParaRPr>
          </a:p>
          <a:p>
            <a:r>
              <a:rPr lang="id-ID" altLang="en-US" sz="1400">
                <a:ea typeface="Calibri" panose="020F0502020204030204" pitchFamily="34" charset="0"/>
                <a:cs typeface="Calibri" panose="020F0502020204030204" pitchFamily="34" charset="0"/>
              </a:rPr>
              <a:t>Bit Rate MPEG-4 Video = 24 – 1024 Kbps ,sample bit rate yang digunakan 24 Kbps</a:t>
            </a:r>
            <a:endParaRPr lang="id-ID" altLang="en-US" sz="1400"/>
          </a:p>
          <a:p>
            <a:r>
              <a:rPr lang="id-ID" altLang="en-US" sz="1400">
                <a:ea typeface="Calibri" panose="020F0502020204030204" pitchFamily="34" charset="0"/>
                <a:cs typeface="Calibri" panose="020F0502020204030204" pitchFamily="34" charset="0"/>
              </a:rPr>
              <a:t>Payload Header video codec = 4 byte (mode A)</a:t>
            </a:r>
            <a:endParaRPr lang="id-ID" altLang="en-US" sz="1400"/>
          </a:p>
          <a:p>
            <a:r>
              <a:rPr lang="id-ID" altLang="en-US" sz="1400">
                <a:ea typeface="Calibri" panose="020F0502020204030204" pitchFamily="34" charset="0"/>
                <a:cs typeface="Calibri" panose="020F0502020204030204" pitchFamily="34" charset="0"/>
              </a:rPr>
              <a:t>u/ penggunaan voice G.729</a:t>
            </a:r>
            <a:endParaRPr lang="id-ID" altLang="en-US" sz="1400"/>
          </a:p>
          <a:p>
            <a:r>
              <a:rPr lang="id-ID" altLang="en-US" sz="1400">
                <a:ea typeface="Calibri" panose="020F0502020204030204" pitchFamily="34" charset="0"/>
                <a:cs typeface="Calibri" panose="020F0502020204030204" pitchFamily="34" charset="0"/>
              </a:rPr>
              <a:t>Ukuran Paket  = </a:t>
            </a:r>
            <a:r>
              <a:rPr lang="id-ID" altLang="en-US" sz="1400" i="1">
                <a:ea typeface="Calibri" panose="020F0502020204030204" pitchFamily="34" charset="0"/>
                <a:cs typeface="Calibri" panose="020F0502020204030204" pitchFamily="34" charset="0"/>
              </a:rPr>
              <a:t>Layer</a:t>
            </a:r>
            <a:r>
              <a:rPr lang="id-ID" altLang="en-US" sz="1400">
                <a:ea typeface="Calibri" panose="020F0502020204030204" pitchFamily="34" charset="0"/>
                <a:cs typeface="Calibri" panose="020F0502020204030204" pitchFamily="34" charset="0"/>
              </a:rPr>
              <a:t> 2 (6byte) +(IP (20 byte)+UDP(8byte)+RTP(12byte)) + </a:t>
            </a:r>
            <a:r>
              <a:rPr lang="id-ID" altLang="en-US" sz="1400" i="1">
                <a:ea typeface="Calibri" panose="020F0502020204030204" pitchFamily="34" charset="0"/>
                <a:cs typeface="Calibri" panose="020F0502020204030204" pitchFamily="34" charset="0"/>
              </a:rPr>
              <a:t>Payload voice  codec</a:t>
            </a:r>
            <a:r>
              <a:rPr lang="id-ID" altLang="en-US" sz="1400">
                <a:ea typeface="Calibri" panose="020F0502020204030204" pitchFamily="34" charset="0"/>
                <a:cs typeface="Calibri" panose="020F0502020204030204" pitchFamily="34" charset="0"/>
              </a:rPr>
              <a:t>  (G.729) + </a:t>
            </a:r>
            <a:r>
              <a:rPr lang="id-ID" altLang="en-US" sz="1400" i="1">
                <a:ea typeface="Calibri" panose="020F0502020204030204" pitchFamily="34" charset="0"/>
                <a:cs typeface="Calibri" panose="020F0502020204030204" pitchFamily="34" charset="0"/>
              </a:rPr>
              <a:t>payload  header video codec</a:t>
            </a:r>
            <a:endParaRPr lang="id-ID" altLang="en-US" sz="1400"/>
          </a:p>
          <a:p>
            <a:r>
              <a:rPr lang="id-ID" altLang="en-US" sz="1400">
                <a:ea typeface="Calibri" panose="020F0502020204030204" pitchFamily="34" charset="0"/>
                <a:cs typeface="Calibri" panose="020F0502020204030204" pitchFamily="34" charset="0"/>
              </a:rPr>
              <a:t>Ukuran packet </a:t>
            </a:r>
            <a:r>
              <a:rPr lang="id-ID" altLang="en-US" sz="1400" i="1">
                <a:ea typeface="Calibri" panose="020F0502020204030204" pitchFamily="34" charset="0"/>
                <a:cs typeface="Calibri" panose="020F0502020204030204" pitchFamily="34" charset="0"/>
              </a:rPr>
              <a:t>Video conference</a:t>
            </a:r>
            <a:r>
              <a:rPr lang="id-ID" altLang="en-US" sz="1400">
                <a:ea typeface="Calibri" panose="020F0502020204030204" pitchFamily="34" charset="0"/>
                <a:cs typeface="Calibri" panose="020F0502020204030204" pitchFamily="34" charset="0"/>
              </a:rPr>
              <a:t>  = 46 byte  + 20 byte + 4 byte = 70 byte </a:t>
            </a:r>
            <a:endParaRPr lang="id-ID" altLang="en-US" sz="1400"/>
          </a:p>
          <a:p>
            <a:r>
              <a:rPr lang="id-ID" altLang="en-US" sz="1400">
                <a:ea typeface="Calibri" panose="020F0502020204030204" pitchFamily="34" charset="0"/>
                <a:cs typeface="Calibri" panose="020F0502020204030204" pitchFamily="34" charset="0"/>
              </a:rPr>
              <a:t>Codec bit rate voice dengan menggunakan G.729 = 8Kbps</a:t>
            </a:r>
            <a:endParaRPr lang="id-ID" altLang="en-US" sz="1400"/>
          </a:p>
          <a:p>
            <a:r>
              <a:rPr lang="id-ID" altLang="en-US" sz="1400">
                <a:ea typeface="Calibri" panose="020F0502020204030204" pitchFamily="34" charset="0"/>
                <a:cs typeface="Calibri" panose="020F0502020204030204" pitchFamily="34" charset="0"/>
              </a:rPr>
              <a:t>Codec bit rate video dengan menggunakan MPEG-4 = 24 Kbps </a:t>
            </a:r>
            <a:endParaRPr lang="id-ID" altLang="en-US" sz="1400"/>
          </a:p>
          <a:p>
            <a:r>
              <a:rPr lang="id-ID" altLang="en-US" sz="1400">
                <a:ea typeface="Calibri" panose="020F0502020204030204" pitchFamily="34" charset="0"/>
                <a:cs typeface="Calibri" panose="020F0502020204030204" pitchFamily="34" charset="0"/>
              </a:rPr>
              <a:t>Paket video per detik = codec bit rate (voice dan video) = 32 Kbps</a:t>
            </a:r>
            <a:endParaRPr lang="id-ID" altLang="en-US" sz="1400"/>
          </a:p>
          <a:p>
            <a:r>
              <a:rPr lang="id-ID" altLang="en-US" sz="1400">
                <a:ea typeface="Calibri" panose="020F0502020204030204" pitchFamily="34" charset="0"/>
                <a:cs typeface="Calibri" panose="020F0502020204030204" pitchFamily="34" charset="0"/>
              </a:rPr>
              <a:t>Video payload size = 32 kbps/ (24 x 8 bit)</a:t>
            </a:r>
            <a:endParaRPr lang="id-ID" altLang="en-US" sz="1400"/>
          </a:p>
          <a:p>
            <a:r>
              <a:rPr lang="id-ID" altLang="en-US" sz="1400">
                <a:ea typeface="Calibri" panose="020F0502020204030204" pitchFamily="34" charset="0"/>
                <a:cs typeface="Calibri" panose="020F0502020204030204" pitchFamily="34" charset="0"/>
              </a:rPr>
              <a:t>     = 166.67 pps = 167 pps</a:t>
            </a:r>
            <a:endParaRPr lang="id-ID" altLang="en-US" sz="1400"/>
          </a:p>
          <a:p>
            <a:r>
              <a:rPr lang="id-ID" altLang="en-US" sz="1400">
                <a:ea typeface="Calibri" panose="020F0502020204030204" pitchFamily="34" charset="0"/>
                <a:cs typeface="Calibri" panose="020F0502020204030204" pitchFamily="34" charset="0"/>
              </a:rPr>
              <a:t>Bandwidth per kanal video = 70 byte x 167 pps x 8 bit/byte = 93.52 kbps</a:t>
            </a:r>
            <a:endParaRPr lang="id-ID" altLang="en-US" sz="1400"/>
          </a:p>
          <a:p>
            <a:r>
              <a:rPr lang="id-ID" altLang="en-US" sz="1400" b="1">
                <a:ea typeface="Calibri" panose="020F0502020204030204" pitchFamily="34" charset="0"/>
                <a:cs typeface="Calibri" panose="020F0502020204030204" pitchFamily="34" charset="0"/>
              </a:rPr>
              <a:t>bandwidth jaringan </a:t>
            </a:r>
            <a:r>
              <a:rPr lang="id-ID" altLang="en-US" sz="1400" b="1" i="1">
                <a:ea typeface="Calibri" panose="020F0502020204030204" pitchFamily="34" charset="0"/>
                <a:cs typeface="Calibri" panose="020F0502020204030204" pitchFamily="34" charset="0"/>
              </a:rPr>
              <a:t>video </a:t>
            </a:r>
            <a:r>
              <a:rPr lang="id-ID" altLang="en-US" sz="1400" b="1">
                <a:ea typeface="Calibri" panose="020F0502020204030204" pitchFamily="34" charset="0"/>
                <a:cs typeface="Calibri" panose="020F0502020204030204" pitchFamily="34" charset="0"/>
              </a:rPr>
              <a:t>dengan menggunakan </a:t>
            </a:r>
            <a:r>
              <a:rPr lang="id-ID" altLang="en-US" sz="1400" b="1" i="1">
                <a:ea typeface="Calibri" panose="020F0502020204030204" pitchFamily="34" charset="0"/>
                <a:cs typeface="Calibri" panose="020F0502020204030204" pitchFamily="34" charset="0"/>
              </a:rPr>
              <a:t>code voice full rate</a:t>
            </a:r>
            <a:r>
              <a:rPr lang="id-ID" altLang="en-US" sz="1400" b="1">
                <a:ea typeface="Calibri" panose="020F0502020204030204" pitchFamily="34" charset="0"/>
                <a:cs typeface="Calibri" panose="020F0502020204030204" pitchFamily="34" charset="0"/>
              </a:rPr>
              <a:t> G.729 dan </a:t>
            </a:r>
            <a:r>
              <a:rPr lang="id-ID" altLang="en-US" sz="1400" b="1" i="1">
                <a:ea typeface="Calibri" panose="020F0502020204030204" pitchFamily="34" charset="0"/>
                <a:cs typeface="Calibri" panose="020F0502020204030204" pitchFamily="34" charset="0"/>
              </a:rPr>
              <a:t>codec video</a:t>
            </a:r>
            <a:r>
              <a:rPr lang="id-ID" altLang="en-US" sz="1400" b="1">
                <a:ea typeface="Calibri" panose="020F0502020204030204" pitchFamily="34" charset="0"/>
                <a:cs typeface="Calibri" panose="020F0502020204030204" pitchFamily="34" charset="0"/>
              </a:rPr>
              <a:t> MPEG-4 mode A  =  jumlah kanal x 93.52 kbps. </a:t>
            </a:r>
            <a:endParaRPr lang="id-ID" altLang="en-US" sz="1400"/>
          </a:p>
        </p:txBody>
      </p:sp>
    </p:spTree>
    <p:extLst>
      <p:ext uri="{BB962C8B-B14F-4D97-AF65-F5344CB8AC3E}">
        <p14:creationId xmlns:p14="http://schemas.microsoft.com/office/powerpoint/2010/main" val="315085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ltLang="id-ID" smtClean="0">
                <a:solidFill>
                  <a:schemeClr val="tx1">
                    <a:lumMod val="95000"/>
                    <a:lumOff val="5000"/>
                  </a:schemeClr>
                </a:solidFill>
              </a:rPr>
              <a:t>Pengantar</a:t>
            </a:r>
          </a:p>
        </p:txBody>
      </p:sp>
      <p:sp>
        <p:nvSpPr>
          <p:cNvPr id="12291" name="Rectangle 3"/>
          <p:cNvSpPr>
            <a:spLocks noGrp="1" noChangeArrowheads="1"/>
          </p:cNvSpPr>
          <p:nvPr>
            <p:ph idx="1"/>
          </p:nvPr>
        </p:nvSpPr>
        <p:spPr/>
        <p:txBody>
          <a:bodyPr/>
          <a:lstStyle/>
          <a:p>
            <a:pPr eaLnBrk="1" hangingPunct="1"/>
            <a:r>
              <a:rPr lang="it-IT" altLang="id-ID" sz="2400" smtClean="0"/>
              <a:t>Protocol yang digunakan untuk signaling selalu berbasis TCP (Transfer Control Protocol) sedang untuk RTP yang digunakan adalah protocol berbasis UDP (User Datagram Protocol). </a:t>
            </a:r>
          </a:p>
          <a:p>
            <a:pPr eaLnBrk="1" hangingPunct="1"/>
            <a:r>
              <a:rPr lang="it-IT" altLang="id-ID" sz="2400" smtClean="0"/>
              <a:t>Signaling dilakukan diantara port TCP yang sudah umum diketahui misalkan :</a:t>
            </a:r>
          </a:p>
          <a:p>
            <a:pPr lvl="1" eaLnBrk="1" hangingPunct="1"/>
            <a:r>
              <a:rPr lang="it-IT" altLang="id-ID" smtClean="0"/>
              <a:t>H.323 menggunakan port 1720 untuk melakukan signaling</a:t>
            </a:r>
          </a:p>
          <a:p>
            <a:pPr lvl="1" eaLnBrk="1" hangingPunct="1"/>
            <a:r>
              <a:rPr lang="it-IT" altLang="id-ID" smtClean="0"/>
              <a:t>SIP (Session Initiation Protocol) menggunakan port 5060 untuk menggunakan signaling</a:t>
            </a:r>
          </a:p>
        </p:txBody>
      </p:sp>
    </p:spTree>
    <p:extLst>
      <p:ext uri="{BB962C8B-B14F-4D97-AF65-F5344CB8AC3E}">
        <p14:creationId xmlns:p14="http://schemas.microsoft.com/office/powerpoint/2010/main" val="1841596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762000"/>
            <a:ext cx="8305800" cy="523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900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14400"/>
            <a:ext cx="8915400" cy="488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9140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fontAlgn="auto" hangingPunct="1">
              <a:spcAft>
                <a:spcPts val="0"/>
              </a:spcAft>
              <a:defRPr/>
            </a:pPr>
            <a:r>
              <a:rPr lang="nb-NO" altLang="id-ID" b="1" smtClean="0">
                <a:solidFill>
                  <a:schemeClr val="tx1">
                    <a:lumMod val="95000"/>
                    <a:lumOff val="5000"/>
                  </a:schemeClr>
                </a:solidFill>
              </a:rPr>
              <a:t>Dari PC ke PC melewati jaringan internet</a:t>
            </a:r>
            <a:r>
              <a:rPr lang="en-US" altLang="id-ID" b="1" smtClean="0">
                <a:solidFill>
                  <a:schemeClr val="tx1">
                    <a:lumMod val="95000"/>
                    <a:lumOff val="5000"/>
                  </a:schemeClr>
                </a:solidFill>
              </a:rPr>
              <a:t/>
            </a:r>
            <a:br>
              <a:rPr lang="en-US" altLang="id-ID" b="1" smtClean="0">
                <a:solidFill>
                  <a:schemeClr val="tx1">
                    <a:lumMod val="95000"/>
                    <a:lumOff val="5000"/>
                  </a:schemeClr>
                </a:solidFill>
              </a:rPr>
            </a:br>
            <a:endParaRPr lang="en-US" altLang="id-ID" b="1" smtClean="0">
              <a:solidFill>
                <a:schemeClr val="tx1">
                  <a:lumMod val="95000"/>
                  <a:lumOff val="5000"/>
                </a:schemeClr>
              </a:solidFill>
            </a:endParaRPr>
          </a:p>
        </p:txBody>
      </p:sp>
      <p:sp>
        <p:nvSpPr>
          <p:cNvPr id="17411" name="Rectangle 3"/>
          <p:cNvSpPr>
            <a:spLocks noGrp="1" noChangeArrowheads="1"/>
          </p:cNvSpPr>
          <p:nvPr>
            <p:ph idx="1"/>
          </p:nvPr>
        </p:nvSpPr>
        <p:spPr>
          <a:xfrm>
            <a:off x="1981200" y="2819400"/>
            <a:ext cx="8229600" cy="685800"/>
          </a:xfrm>
        </p:spPr>
        <p:txBody>
          <a:bodyPr/>
          <a:lstStyle/>
          <a:p>
            <a:pPr marL="609600" indent="-609600" eaLnBrk="1" hangingPunct="1">
              <a:buFont typeface="Arial" panose="020B0604020202020204" pitchFamily="34" charset="0"/>
              <a:buNone/>
            </a:pPr>
            <a:r>
              <a:rPr lang="nb-NO" altLang="id-ID" b="1" smtClean="0"/>
              <a:t>Dari PC ke Phone dan sebaliknya</a:t>
            </a:r>
            <a:endParaRPr lang="en-US" altLang="id-ID" b="1" smtClean="0"/>
          </a:p>
        </p:txBody>
      </p:sp>
      <p:sp>
        <p:nvSpPr>
          <p:cNvPr id="17412" name="Rectangle 5"/>
          <p:cNvSpPr>
            <a:spLocks noChangeArrowheads="1"/>
          </p:cNvSpPr>
          <p:nvPr/>
        </p:nvSpPr>
        <p:spPr bwMode="auto">
          <a:xfrm>
            <a:off x="1524000" y="279717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17413" name="Object 4"/>
          <p:cNvGraphicFramePr>
            <a:graphicFrameLocks noChangeAspect="1"/>
          </p:cNvGraphicFramePr>
          <p:nvPr/>
        </p:nvGraphicFramePr>
        <p:xfrm>
          <a:off x="2133600" y="1066800"/>
          <a:ext cx="6858000" cy="1571625"/>
        </p:xfrm>
        <a:graphic>
          <a:graphicData uri="http://schemas.openxmlformats.org/presentationml/2006/ole">
            <mc:AlternateContent xmlns:mc="http://schemas.openxmlformats.org/markup-compatibility/2006">
              <mc:Choice xmlns:v="urn:schemas-microsoft-com:vml" Requires="v">
                <p:oleObj spid="_x0000_s1034" r:id="rId4" imgW="7839151" imgH="1928470" progId="Visio.Drawing.11">
                  <p:embed/>
                </p:oleObj>
              </mc:Choice>
              <mc:Fallback>
                <p:oleObj r:id="rId4" imgW="7839151" imgH="1928470" progId="Visio.Drawing.11">
                  <p:embed/>
                  <p:pic>
                    <p:nvPicPr>
                      <p:cNvPr id="1741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066800"/>
                        <a:ext cx="6858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7"/>
          <p:cNvSpPr>
            <a:spLocks noChangeArrowheads="1"/>
          </p:cNvSpPr>
          <p:nvPr/>
        </p:nvSpPr>
        <p:spPr bwMode="auto">
          <a:xfrm>
            <a:off x="1524000" y="26400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17415" name="Object 6"/>
          <p:cNvGraphicFramePr>
            <a:graphicFrameLocks noChangeAspect="1"/>
          </p:cNvGraphicFramePr>
          <p:nvPr/>
        </p:nvGraphicFramePr>
        <p:xfrm>
          <a:off x="2286000" y="2971800"/>
          <a:ext cx="7315200" cy="2346325"/>
        </p:xfrm>
        <a:graphic>
          <a:graphicData uri="http://schemas.openxmlformats.org/presentationml/2006/ole">
            <mc:AlternateContent xmlns:mc="http://schemas.openxmlformats.org/markup-compatibility/2006">
              <mc:Choice xmlns:v="urn:schemas-microsoft-com:vml" Requires="v">
                <p:oleObj spid="_x0000_s1035" r:id="rId6" imgW="8583778" imgH="2869692" progId="Visio.Drawing.11">
                  <p:embed/>
                </p:oleObj>
              </mc:Choice>
              <mc:Fallback>
                <p:oleObj r:id="rId6" imgW="8583778" imgH="2869692" progId="Visio.Drawing.11">
                  <p:embed/>
                  <p:pic>
                    <p:nvPicPr>
                      <p:cNvPr id="17415"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971800"/>
                        <a:ext cx="73152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3"/>
          <p:cNvSpPr txBox="1">
            <a:spLocks noChangeArrowheads="1"/>
          </p:cNvSpPr>
          <p:nvPr/>
        </p:nvSpPr>
        <p:spPr>
          <a:xfrm>
            <a:off x="313509" y="5329238"/>
            <a:ext cx="11782697" cy="130016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nb-NO" altLang="id-ID" dirty="0" smtClean="0"/>
              <a:t>Hubungan ini memerlukan sebuah </a:t>
            </a:r>
            <a:r>
              <a:rPr lang="nb-NO" altLang="id-ID" b="1" i="1" dirty="0" smtClean="0"/>
              <a:t>gateway</a:t>
            </a:r>
            <a:r>
              <a:rPr lang="nb-NO" altLang="id-ID" dirty="0" smtClean="0"/>
              <a:t> yang berfungsi untuk melakukan </a:t>
            </a:r>
            <a:r>
              <a:rPr lang="nb-NO" altLang="id-ID" b="1" dirty="0" smtClean="0"/>
              <a:t>penyesuaian standar</a:t>
            </a:r>
            <a:r>
              <a:rPr lang="nb-NO" altLang="id-ID" dirty="0" smtClean="0"/>
              <a:t> antar media termasuk penyesuaian kanal kontrol dan kontrol pensinyalan antar media. </a:t>
            </a:r>
          </a:p>
          <a:p>
            <a:pPr fontAlgn="auto">
              <a:spcAft>
                <a:spcPts val="0"/>
              </a:spcAft>
              <a:defRPr/>
            </a:pPr>
            <a:r>
              <a:rPr lang="nb-NO" altLang="id-ID" i="1" dirty="0" smtClean="0"/>
              <a:t>Gateway</a:t>
            </a:r>
            <a:r>
              <a:rPr lang="nb-NO" altLang="id-ID" dirty="0" smtClean="0"/>
              <a:t> ini bisa berupa PC atau </a:t>
            </a:r>
            <a:r>
              <a:rPr lang="nb-NO" altLang="id-ID" i="1" dirty="0" smtClean="0"/>
              <a:t>router</a:t>
            </a:r>
            <a:r>
              <a:rPr lang="nb-NO" altLang="id-ID" dirty="0" smtClean="0"/>
              <a:t>. </a:t>
            </a:r>
            <a:endParaRPr lang="en-US" altLang="id-ID" dirty="0" smtClean="0"/>
          </a:p>
          <a:p>
            <a:pPr fontAlgn="auto">
              <a:spcAft>
                <a:spcPts val="0"/>
              </a:spcAft>
              <a:buFont typeface="Wingdings" panose="05000000000000000000" pitchFamily="2" charset="2"/>
              <a:buNone/>
              <a:defRPr/>
            </a:pPr>
            <a:endParaRPr lang="en-US" altLang="id-ID" dirty="0"/>
          </a:p>
        </p:txBody>
      </p:sp>
    </p:spTree>
    <p:extLst>
      <p:ext uri="{BB962C8B-B14F-4D97-AF65-F5344CB8AC3E}">
        <p14:creationId xmlns:p14="http://schemas.microsoft.com/office/powerpoint/2010/main" val="22182799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marL="838200" indent="-838200" eaLnBrk="1" fontAlgn="auto" hangingPunct="1">
              <a:spcAft>
                <a:spcPts val="0"/>
              </a:spcAft>
              <a:defRPr/>
            </a:pPr>
            <a:r>
              <a:rPr lang="sv-SE" altLang="id-ID" sz="2400" b="1" smtClean="0">
                <a:solidFill>
                  <a:schemeClr val="tx1">
                    <a:lumMod val="95000"/>
                    <a:lumOff val="5000"/>
                  </a:schemeClr>
                </a:solidFill>
              </a:rPr>
              <a:t>Dari </a:t>
            </a:r>
            <a:r>
              <a:rPr lang="sv-SE" altLang="id-ID" sz="2400" b="1" i="1" smtClean="0">
                <a:solidFill>
                  <a:schemeClr val="tx1">
                    <a:lumMod val="95000"/>
                    <a:lumOff val="5000"/>
                  </a:schemeClr>
                </a:solidFill>
              </a:rPr>
              <a:t>Phone</a:t>
            </a:r>
            <a:r>
              <a:rPr lang="sv-SE" altLang="id-ID" sz="2400" b="1" smtClean="0">
                <a:solidFill>
                  <a:schemeClr val="tx1">
                    <a:lumMod val="95000"/>
                    <a:lumOff val="5000"/>
                  </a:schemeClr>
                </a:solidFill>
              </a:rPr>
              <a:t> ke </a:t>
            </a:r>
            <a:r>
              <a:rPr lang="sv-SE" altLang="id-ID" sz="2400" b="1" i="1" smtClean="0">
                <a:solidFill>
                  <a:schemeClr val="tx1">
                    <a:lumMod val="95000"/>
                    <a:lumOff val="5000"/>
                  </a:schemeClr>
                </a:solidFill>
              </a:rPr>
              <a:t>Phone</a:t>
            </a:r>
            <a:r>
              <a:rPr lang="sv-SE" altLang="id-ID" sz="2400" b="1" smtClean="0">
                <a:solidFill>
                  <a:schemeClr val="tx1">
                    <a:lumMod val="95000"/>
                    <a:lumOff val="5000"/>
                  </a:schemeClr>
                </a:solidFill>
              </a:rPr>
              <a:t> melewati jaringan internet</a:t>
            </a:r>
            <a:r>
              <a:rPr lang="sv-SE" altLang="id-ID" sz="2400" smtClean="0">
                <a:solidFill>
                  <a:schemeClr val="tx1">
                    <a:lumMod val="95000"/>
                    <a:lumOff val="5000"/>
                  </a:schemeClr>
                </a:solidFill>
              </a:rPr>
              <a:t> </a:t>
            </a:r>
            <a:endParaRPr lang="en-US" altLang="id-ID" sz="2400" smtClean="0">
              <a:solidFill>
                <a:schemeClr val="tx1">
                  <a:lumMod val="95000"/>
                  <a:lumOff val="5000"/>
                </a:schemeClr>
              </a:solidFill>
            </a:endParaRPr>
          </a:p>
        </p:txBody>
      </p:sp>
      <p:sp>
        <p:nvSpPr>
          <p:cNvPr id="19459" name="Rectangle 5"/>
          <p:cNvSpPr>
            <a:spLocks noChangeArrowheads="1"/>
          </p:cNvSpPr>
          <p:nvPr/>
        </p:nvSpPr>
        <p:spPr bwMode="auto">
          <a:xfrm>
            <a:off x="1524000" y="27162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ltLang="en-US"/>
          </a:p>
        </p:txBody>
      </p:sp>
      <p:graphicFrame>
        <p:nvGraphicFramePr>
          <p:cNvPr id="19460" name="Object 4"/>
          <p:cNvGraphicFramePr>
            <a:graphicFrameLocks noChangeAspect="1"/>
          </p:cNvGraphicFramePr>
          <p:nvPr/>
        </p:nvGraphicFramePr>
        <p:xfrm>
          <a:off x="2057400" y="2362200"/>
          <a:ext cx="7696200" cy="2209800"/>
        </p:xfrm>
        <a:graphic>
          <a:graphicData uri="http://schemas.openxmlformats.org/presentationml/2006/ole">
            <mc:AlternateContent xmlns:mc="http://schemas.openxmlformats.org/markup-compatibility/2006">
              <mc:Choice xmlns:v="urn:schemas-microsoft-com:vml" Requires="v">
                <p:oleObj spid="_x0000_s2054" r:id="rId3" imgW="9533839" imgH="2339950" progId="Visio.Drawing.11">
                  <p:embed/>
                </p:oleObj>
              </mc:Choice>
              <mc:Fallback>
                <p:oleObj r:id="rId3" imgW="9533839" imgH="2339950" progId="Visio.Drawing.11">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62200"/>
                        <a:ext cx="7696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64875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EE Tel-U 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3E96605870C0489C2C9B7147DB22B7" ma:contentTypeVersion="2" ma:contentTypeDescription="Create a new document." ma:contentTypeScope="" ma:versionID="b8aa8ee7932cf3b94921c556ba51a430">
  <xsd:schema xmlns:xsd="http://www.w3.org/2001/XMLSchema" xmlns:xs="http://www.w3.org/2001/XMLSchema" xmlns:p="http://schemas.microsoft.com/office/2006/metadata/properties" xmlns:ns2="8b6d2ce9-e55f-4073-85cf-da54aca034e2" targetNamespace="http://schemas.microsoft.com/office/2006/metadata/properties" ma:root="true" ma:fieldsID="91d1b4611bc72be3e3b441cc382ad8da" ns2:_="">
    <xsd:import namespace="8b6d2ce9-e55f-4073-85cf-da54aca034e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d2ce9-e55f-4073-85cf-da54aca034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3EFEF1-E206-4D33-9604-16DF5394D8F2}"/>
</file>

<file path=customXml/itemProps2.xml><?xml version="1.0" encoding="utf-8"?>
<ds:datastoreItem xmlns:ds="http://schemas.openxmlformats.org/officeDocument/2006/customXml" ds:itemID="{23D30FFD-C896-4D1A-B105-94DFE7C138FE}"/>
</file>

<file path=customXml/itemProps3.xml><?xml version="1.0" encoding="utf-8"?>
<ds:datastoreItem xmlns:ds="http://schemas.openxmlformats.org/officeDocument/2006/customXml" ds:itemID="{13F272BD-1702-4C55-A272-0A174C7DEE5A}"/>
</file>

<file path=docProps/app.xml><?xml version="1.0" encoding="utf-8"?>
<Properties xmlns="http://schemas.openxmlformats.org/officeDocument/2006/extended-properties" xmlns:vt="http://schemas.openxmlformats.org/officeDocument/2006/docPropsVTypes">
  <TotalTime>33</TotalTime>
  <Words>2796</Words>
  <Application>Microsoft Office PowerPoint</Application>
  <PresentationFormat>Widescreen</PresentationFormat>
  <Paragraphs>289</Paragraphs>
  <Slides>48</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3</vt:i4>
      </vt:variant>
      <vt:variant>
        <vt:lpstr>Slide Titles</vt:lpstr>
      </vt:variant>
      <vt:variant>
        <vt:i4>48</vt:i4>
      </vt:variant>
    </vt:vector>
  </HeadingPairs>
  <TitlesOfParts>
    <vt:vector size="61" baseType="lpstr">
      <vt:lpstr>굴림</vt:lpstr>
      <vt:lpstr>Arial</vt:lpstr>
      <vt:lpstr>Calibri</vt:lpstr>
      <vt:lpstr>Calibri Light</vt:lpstr>
      <vt:lpstr>Rockwell</vt:lpstr>
      <vt:lpstr>Times New Roman</vt:lpstr>
      <vt:lpstr>Tw Cen MT</vt:lpstr>
      <vt:lpstr>Wingdings</vt:lpstr>
      <vt:lpstr>SEE Tel-U Template</vt:lpstr>
      <vt:lpstr>1_SEE Tel-U Template</vt:lpstr>
      <vt:lpstr>Visio.Drawing.11</vt:lpstr>
      <vt:lpstr>Visio.Drawing.6</vt:lpstr>
      <vt:lpstr>CorelDRAW</vt:lpstr>
      <vt:lpstr>VoIP dan Softswitch </vt:lpstr>
      <vt:lpstr>VOICE OVER INTERNET PROTOCOL (VOIP)</vt:lpstr>
      <vt:lpstr>Overview</vt:lpstr>
      <vt:lpstr>Pengantar</vt:lpstr>
      <vt:lpstr>Pengantar</vt:lpstr>
      <vt:lpstr>PowerPoint Presentation</vt:lpstr>
      <vt:lpstr>PowerPoint Presentation</vt:lpstr>
      <vt:lpstr>Dari PC ke PC melewati jaringan internet </vt:lpstr>
      <vt:lpstr>Dari Phone ke Phone melewati jaringan internet </vt:lpstr>
      <vt:lpstr>Komponen VoIP (1)</vt:lpstr>
      <vt:lpstr>Paket VoIP (1) </vt:lpstr>
      <vt:lpstr>Paket VoIP (2) </vt:lpstr>
      <vt:lpstr>Protocol VoIP  </vt:lpstr>
      <vt:lpstr>H.323</vt:lpstr>
      <vt:lpstr>H.323</vt:lpstr>
      <vt:lpstr>Arsitektur Protokol H.323 </vt:lpstr>
      <vt:lpstr>H.323</vt:lpstr>
      <vt:lpstr>H.323</vt:lpstr>
      <vt:lpstr>H.323</vt:lpstr>
      <vt:lpstr>H.323</vt:lpstr>
      <vt:lpstr>H.323</vt:lpstr>
      <vt:lpstr>H.323</vt:lpstr>
      <vt:lpstr>H.323</vt:lpstr>
      <vt:lpstr>SIP</vt:lpstr>
      <vt:lpstr>PowerPoint Presentation</vt:lpstr>
      <vt:lpstr>SIP</vt:lpstr>
      <vt:lpstr>SIP</vt:lpstr>
      <vt:lpstr>SIP</vt:lpstr>
      <vt:lpstr>Rangkuman</vt:lpstr>
      <vt:lpstr>Latihan</vt:lpstr>
      <vt:lpstr>Latihan</vt:lpstr>
      <vt:lpstr>Tugas Diskusi</vt:lpstr>
      <vt:lpstr>Perhitungan BW jaringan untuk setiap kanal Voice dengan Full-Rate</vt:lpstr>
      <vt:lpstr>Lanjutan_perhitungan BW</vt:lpstr>
      <vt:lpstr>Perhitungan BW jaringan untuk setiap kanal Voice dengan CRTP, VAD</vt:lpstr>
      <vt:lpstr>Ringkasan VoIP BW</vt:lpstr>
      <vt:lpstr>Standard Coding dan Kompresi ( VoIP Fundamentals Jonathan Davidson dan James Peter )</vt:lpstr>
      <vt:lpstr>Standard Coding dan Kompresi  2012</vt:lpstr>
      <vt:lpstr>Standard Coding dan Kompresi  </vt:lpstr>
      <vt:lpstr>Standard Coding Delay dan MOS  </vt:lpstr>
      <vt:lpstr>Perhitungan Bandwidth Jaringan untuk Video Conference (Full Rate)</vt:lpstr>
      <vt:lpstr>Perhitungan Bandwidth Jaringan untuk Video Conference …(cont.)</vt:lpstr>
      <vt:lpstr>Perhitungan Bandwidth Jaringan untuk Video Conference (CRTP)</vt:lpstr>
      <vt:lpstr>Audio and Video Quality Requirement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VoIP dan Softswitch </dc:title>
  <dc:creator>Sussi</dc:creator>
  <cp:lastModifiedBy>Sussi</cp:lastModifiedBy>
  <cp:revision>6</cp:revision>
  <dcterms:created xsi:type="dcterms:W3CDTF">2018-12-24T08:45:02Z</dcterms:created>
  <dcterms:modified xsi:type="dcterms:W3CDTF">2018-12-24T09:18:09Z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0x010100803E96605870C0489C2C9B7147DB22B7</vt:lpwstr>
  </property>
</Properties>
</file>