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7.xml" ContentType="application/vnd.openxmlformats-officedocument.presentationml.slide+xml"/>
  <Override PartName="/ppt/slides/slide4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7.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0.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59.wmf"/><Relationship Id="rId5" Type="http://schemas.openxmlformats.org/officeDocument/2006/relationships/image" Target="../media/image53.wmf"/><Relationship Id="rId4"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emf"/><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emf"/><Relationship Id="rId4"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AFFD2-8711-41A6-99D0-EE2831183E02}" type="datetimeFigureOut">
              <a:rPr lang="id-ID" smtClean="0"/>
              <a:t>23/12/2018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D09E1-7955-4941-8FA0-8ACDC3604FAA}" type="slidenum">
              <a:rPr lang="id-ID" smtClean="0"/>
              <a:t>‹#›</a:t>
            </a:fld>
            <a:endParaRPr lang="id-ID"/>
          </a:p>
        </p:txBody>
      </p:sp>
    </p:spTree>
    <p:extLst>
      <p:ext uri="{BB962C8B-B14F-4D97-AF65-F5344CB8AC3E}">
        <p14:creationId xmlns:p14="http://schemas.microsoft.com/office/powerpoint/2010/main" val="222302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id-ID" smtClean="0">
                <a:latin typeface="Constantia" panose="02030602050306030303" pitchFamily="18" charset="0"/>
              </a:rPr>
              <a:t>RPU: Rangka pembagi utama</a:t>
            </a:r>
          </a:p>
          <a:p>
            <a:pPr eaLnBrk="1" hangingPunct="1"/>
            <a:r>
              <a:rPr lang="en-US" altLang="id-ID" smtClean="0">
                <a:latin typeface="Constantia" panose="02030602050306030303" pitchFamily="18" charset="0"/>
              </a:rPr>
              <a:t>RK: rumah kabel</a:t>
            </a:r>
          </a:p>
          <a:p>
            <a:pPr eaLnBrk="1" hangingPunct="1"/>
            <a:r>
              <a:rPr lang="en-US" altLang="id-ID" smtClean="0">
                <a:latin typeface="Constantia" panose="02030602050306030303" pitchFamily="18" charset="0"/>
              </a:rPr>
              <a:t>KP=DP:kotak pembagi, distr point</a:t>
            </a:r>
          </a:p>
          <a:p>
            <a:pPr eaLnBrk="1" hangingPunct="1"/>
            <a:r>
              <a:rPr lang="en-US" altLang="id-ID" smtClean="0">
                <a:latin typeface="Constantia" panose="02030602050306030303" pitchFamily="18" charset="0"/>
              </a:rPr>
              <a:t>TB:terminal batas</a:t>
            </a:r>
          </a:p>
          <a:p>
            <a:pPr eaLnBrk="1" hangingPunct="1"/>
            <a:r>
              <a:rPr lang="en-US" altLang="id-ID" smtClean="0">
                <a:latin typeface="Constantia" panose="02030602050306030303" pitchFamily="18" charset="0"/>
              </a:rPr>
              <a:t>SP:saluran penanggal</a:t>
            </a:r>
          </a:p>
          <a:p>
            <a:pPr eaLnBrk="1" hangingPunct="1"/>
            <a:endParaRPr lang="en-US" altLang="id-ID" smtClean="0">
              <a:latin typeface="Constantia" panose="02030602050306030303" pitchFamily="18" charset="0"/>
            </a:endParaRPr>
          </a:p>
          <a:p>
            <a:pPr eaLnBrk="1" hangingPunct="1"/>
            <a:endParaRPr lang="en-US" altLang="id-ID"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18FEC0-09EF-43E4-A081-BD21676BE711}" type="slidenum">
              <a:rPr lang="en-US" altLang="id-ID">
                <a:latin typeface="Calibri" panose="020F0502020204030204" pitchFamily="34" charset="0"/>
              </a:rPr>
              <a:pPr eaLnBrk="1" hangingPunct="1"/>
              <a:t>9</a:t>
            </a:fld>
            <a:endParaRPr lang="en-US" altLang="id-ID">
              <a:latin typeface="Calibri" panose="020F0502020204030204" pitchFamily="34" charset="0"/>
            </a:endParaRPr>
          </a:p>
        </p:txBody>
      </p:sp>
    </p:spTree>
    <p:extLst>
      <p:ext uri="{BB962C8B-B14F-4D97-AF65-F5344CB8AC3E}">
        <p14:creationId xmlns:p14="http://schemas.microsoft.com/office/powerpoint/2010/main" val="128557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4CDDFE-AB19-4513-BBA8-C93CEAE83308}" type="slidenum">
              <a:rPr lang="en-US" altLang="id-ID">
                <a:latin typeface="Calibri" panose="020F0502020204030204" pitchFamily="34" charset="0"/>
              </a:rPr>
              <a:pPr eaLnBrk="1" hangingPunct="1"/>
              <a:t>14</a:t>
            </a:fld>
            <a:endParaRPr lang="en-US" altLang="id-ID">
              <a:latin typeface="Calibri" panose="020F0502020204030204" pitchFamily="34" charset="0"/>
            </a:endParaRPr>
          </a:p>
        </p:txBody>
      </p:sp>
      <p:sp>
        <p:nvSpPr>
          <p:cNvPr id="36867" name="Rectangle 2"/>
          <p:cNvSpPr>
            <a:spLocks noGrp="1" noRot="1" noChangeAspect="1" noChangeArrowheads="1" noTextEdit="1"/>
          </p:cNvSpPr>
          <p:nvPr>
            <p:ph type="sldImg"/>
          </p:nvPr>
        </p:nvSpPr>
        <p:spPr bwMode="auto">
          <a:xfrm>
            <a:off x="569913"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ChangeArrowheads="1"/>
          </p:cNvSpPr>
          <p:nvPr/>
        </p:nvSpPr>
        <p:spPr bwMode="auto">
          <a:xfrm>
            <a:off x="1219200" y="4129088"/>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470" tIns="43735" rIns="87470" bIns="43735">
            <a:spAutoFit/>
          </a:bodyPr>
          <a:lstStyle>
            <a:lvl1pPr defTabSz="873125" eaLnBrk="0" hangingPunct="0">
              <a:defRPr>
                <a:solidFill>
                  <a:schemeClr val="tx1"/>
                </a:solidFill>
                <a:latin typeface="Arial" panose="020B0604020202020204" pitchFamily="34" charset="0"/>
              </a:defRPr>
            </a:lvl1pPr>
            <a:lvl2pPr marL="742950" indent="-285750" defTabSz="873125" eaLnBrk="0" hangingPunct="0">
              <a:defRPr>
                <a:solidFill>
                  <a:schemeClr val="tx1"/>
                </a:solidFill>
                <a:latin typeface="Arial" panose="020B0604020202020204" pitchFamily="34" charset="0"/>
              </a:defRPr>
            </a:lvl2pPr>
            <a:lvl3pPr marL="1143000" indent="-228600" defTabSz="873125" eaLnBrk="0" hangingPunct="0">
              <a:defRPr>
                <a:solidFill>
                  <a:schemeClr val="tx1"/>
                </a:solidFill>
                <a:latin typeface="Arial" panose="020B0604020202020204" pitchFamily="34" charset="0"/>
              </a:defRPr>
            </a:lvl3pPr>
            <a:lvl4pPr marL="1600200" indent="-228600" defTabSz="873125" eaLnBrk="0" hangingPunct="0">
              <a:defRPr>
                <a:solidFill>
                  <a:schemeClr val="tx1"/>
                </a:solidFill>
                <a:latin typeface="Arial" panose="020B0604020202020204" pitchFamily="34" charset="0"/>
              </a:defRPr>
            </a:lvl4pPr>
            <a:lvl5pPr marL="2057400" indent="-228600" defTabSz="873125" eaLnBrk="0" hangingPunct="0">
              <a:defRPr>
                <a:solidFill>
                  <a:schemeClr val="tx1"/>
                </a:solidFill>
                <a:latin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id-ID">
                <a:latin typeface="Times New Roman" panose="02020603050405020304" pitchFamily="18" charset="0"/>
              </a:rPr>
              <a:t>Catatan :</a:t>
            </a:r>
            <a:endParaRPr lang="en-GB" altLang="id-ID">
              <a:latin typeface="Times New Roman" panose="02020603050405020304" pitchFamily="18" charset="0"/>
            </a:endParaRPr>
          </a:p>
        </p:txBody>
      </p:sp>
    </p:spTree>
    <p:extLst>
      <p:ext uri="{BB962C8B-B14F-4D97-AF65-F5344CB8AC3E}">
        <p14:creationId xmlns:p14="http://schemas.microsoft.com/office/powerpoint/2010/main" val="217777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81407F-B93A-446D-877B-E2B54635FC76}" type="slidenum">
              <a:rPr lang="en-US" altLang="id-ID">
                <a:latin typeface="Calibri" panose="020F0502020204030204" pitchFamily="34" charset="0"/>
              </a:rPr>
              <a:pPr eaLnBrk="1" hangingPunct="1"/>
              <a:t>15</a:t>
            </a:fld>
            <a:endParaRPr lang="en-US" altLang="id-ID">
              <a:latin typeface="Calibri" panose="020F0502020204030204" pitchFamily="34" charset="0"/>
            </a:endParaRPr>
          </a:p>
        </p:txBody>
      </p:sp>
      <p:sp>
        <p:nvSpPr>
          <p:cNvPr id="37891" name="Rectangle 2"/>
          <p:cNvSpPr>
            <a:spLocks noGrp="1" noRot="1" noChangeAspect="1" noChangeArrowheads="1" noTextEdit="1"/>
          </p:cNvSpPr>
          <p:nvPr>
            <p:ph type="sldImg"/>
          </p:nvPr>
        </p:nvSpPr>
        <p:spPr bwMode="auto">
          <a:xfrm>
            <a:off x="569913"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ChangeArrowheads="1"/>
          </p:cNvSpPr>
          <p:nvPr/>
        </p:nvSpPr>
        <p:spPr bwMode="auto">
          <a:xfrm>
            <a:off x="1219200" y="4129088"/>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470" tIns="43735" rIns="87470" bIns="43735">
            <a:spAutoFit/>
          </a:bodyPr>
          <a:lstStyle>
            <a:lvl1pPr defTabSz="873125" eaLnBrk="0" hangingPunct="0">
              <a:defRPr>
                <a:solidFill>
                  <a:schemeClr val="tx1"/>
                </a:solidFill>
                <a:latin typeface="Arial" panose="020B0604020202020204" pitchFamily="34" charset="0"/>
              </a:defRPr>
            </a:lvl1pPr>
            <a:lvl2pPr marL="742950" indent="-285750" defTabSz="873125" eaLnBrk="0" hangingPunct="0">
              <a:defRPr>
                <a:solidFill>
                  <a:schemeClr val="tx1"/>
                </a:solidFill>
                <a:latin typeface="Arial" panose="020B0604020202020204" pitchFamily="34" charset="0"/>
              </a:defRPr>
            </a:lvl2pPr>
            <a:lvl3pPr marL="1143000" indent="-228600" defTabSz="873125" eaLnBrk="0" hangingPunct="0">
              <a:defRPr>
                <a:solidFill>
                  <a:schemeClr val="tx1"/>
                </a:solidFill>
                <a:latin typeface="Arial" panose="020B0604020202020204" pitchFamily="34" charset="0"/>
              </a:defRPr>
            </a:lvl3pPr>
            <a:lvl4pPr marL="1600200" indent="-228600" defTabSz="873125" eaLnBrk="0" hangingPunct="0">
              <a:defRPr>
                <a:solidFill>
                  <a:schemeClr val="tx1"/>
                </a:solidFill>
                <a:latin typeface="Arial" panose="020B0604020202020204" pitchFamily="34" charset="0"/>
              </a:defRPr>
            </a:lvl4pPr>
            <a:lvl5pPr marL="2057400" indent="-228600" defTabSz="873125" eaLnBrk="0" hangingPunct="0">
              <a:defRPr>
                <a:solidFill>
                  <a:schemeClr val="tx1"/>
                </a:solidFill>
                <a:latin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pPr>
            <a:r>
              <a:rPr lang="en-US" altLang="id-ID">
                <a:latin typeface="Times New Roman" panose="02020603050405020304" pitchFamily="18" charset="0"/>
              </a:rPr>
              <a:t>Catatan :</a:t>
            </a:r>
            <a:endParaRPr lang="en-GB" altLang="id-ID">
              <a:latin typeface="Times New Roman" panose="02020603050405020304" pitchFamily="18" charset="0"/>
            </a:endParaRPr>
          </a:p>
        </p:txBody>
      </p:sp>
    </p:spTree>
    <p:extLst>
      <p:ext uri="{BB962C8B-B14F-4D97-AF65-F5344CB8AC3E}">
        <p14:creationId xmlns:p14="http://schemas.microsoft.com/office/powerpoint/2010/main" val="190661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922146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396057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31857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44476"/>
            <a:ext cx="11180233" cy="14319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1" y="1905000"/>
            <a:ext cx="5236633"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557434" y="1905000"/>
            <a:ext cx="5236633"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557434" y="4076700"/>
            <a:ext cx="5236633"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GB"/>
          </a:p>
        </p:txBody>
      </p:sp>
      <p:sp>
        <p:nvSpPr>
          <p:cNvPr id="7" name="Rectangle 12"/>
          <p:cNvSpPr>
            <a:spLocks noGrp="1" noChangeArrowheads="1"/>
          </p:cNvSpPr>
          <p:nvPr>
            <p:ph type="ftr" sz="quarter" idx="11"/>
          </p:nvPr>
        </p:nvSpPr>
        <p:spPr>
          <a:ln/>
        </p:spPr>
        <p:txBody>
          <a:bodyPr/>
          <a:lstStyle>
            <a:lvl1pPr>
              <a:defRPr/>
            </a:lvl1pPr>
          </a:lstStyle>
          <a:p>
            <a:pPr>
              <a:defRPr/>
            </a:pPr>
            <a:r>
              <a:rPr lang="en-GB"/>
              <a:t>Jaringan Telekomunikasi</a:t>
            </a:r>
          </a:p>
        </p:txBody>
      </p:sp>
      <p:sp>
        <p:nvSpPr>
          <p:cNvPr id="8" name="Rectangle 13"/>
          <p:cNvSpPr>
            <a:spLocks noGrp="1" noChangeArrowheads="1"/>
          </p:cNvSpPr>
          <p:nvPr>
            <p:ph type="sldNum" sz="quarter" idx="12"/>
          </p:nvPr>
        </p:nvSpPr>
        <p:spPr>
          <a:ln/>
        </p:spPr>
        <p:txBody>
          <a:bodyPr/>
          <a:lstStyle>
            <a:lvl1pPr>
              <a:defRPr/>
            </a:lvl1pPr>
          </a:lstStyle>
          <a:p>
            <a:pPr>
              <a:defRPr/>
            </a:pPr>
            <a:fld id="{44A25413-22F5-4443-95CD-B0318659CF2A}" type="slidenum">
              <a:rPr lang="en-GB"/>
              <a:pPr>
                <a:defRPr/>
              </a:pPr>
              <a:t>‹#›</a:t>
            </a:fld>
            <a:endParaRPr lang="en-GB"/>
          </a:p>
        </p:txBody>
      </p:sp>
    </p:spTree>
    <p:extLst>
      <p:ext uri="{BB962C8B-B14F-4D97-AF65-F5344CB8AC3E}">
        <p14:creationId xmlns:p14="http://schemas.microsoft.com/office/powerpoint/2010/main" val="192258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244476"/>
            <a:ext cx="11180233"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676467" cy="4191000"/>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Jaringan Telekomunikasi</a:t>
            </a:r>
          </a:p>
        </p:txBody>
      </p:sp>
      <p:sp>
        <p:nvSpPr>
          <p:cNvPr id="6" name="Rectangle 13"/>
          <p:cNvSpPr>
            <a:spLocks noGrp="1" noChangeArrowheads="1"/>
          </p:cNvSpPr>
          <p:nvPr>
            <p:ph type="sldNum" sz="quarter" idx="12"/>
          </p:nvPr>
        </p:nvSpPr>
        <p:spPr>
          <a:ln/>
        </p:spPr>
        <p:txBody>
          <a:bodyPr/>
          <a:lstStyle>
            <a:lvl1pPr>
              <a:defRPr/>
            </a:lvl1pPr>
          </a:lstStyle>
          <a:p>
            <a:pPr>
              <a:defRPr/>
            </a:pPr>
            <a:fld id="{D67CCA5B-07F4-4644-BD07-E8C1CD6A9D88}" type="slidenum">
              <a:rPr lang="en-GB"/>
              <a:pPr>
                <a:defRPr/>
              </a:pPr>
              <a:t>‹#›</a:t>
            </a:fld>
            <a:endParaRPr lang="en-GB"/>
          </a:p>
        </p:txBody>
      </p:sp>
    </p:spTree>
    <p:extLst>
      <p:ext uri="{BB962C8B-B14F-4D97-AF65-F5344CB8AC3E}">
        <p14:creationId xmlns:p14="http://schemas.microsoft.com/office/powerpoint/2010/main" val="170673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44476"/>
            <a:ext cx="11180233"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1" y="1905000"/>
            <a:ext cx="5236633"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557434" y="1905000"/>
            <a:ext cx="5236633"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557434" y="4076700"/>
            <a:ext cx="5236633"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GB"/>
          </a:p>
        </p:txBody>
      </p:sp>
      <p:sp>
        <p:nvSpPr>
          <p:cNvPr id="7" name="Rectangle 12"/>
          <p:cNvSpPr>
            <a:spLocks noGrp="1" noChangeArrowheads="1"/>
          </p:cNvSpPr>
          <p:nvPr>
            <p:ph type="ftr" sz="quarter" idx="11"/>
          </p:nvPr>
        </p:nvSpPr>
        <p:spPr>
          <a:ln/>
        </p:spPr>
        <p:txBody>
          <a:bodyPr/>
          <a:lstStyle>
            <a:lvl1pPr>
              <a:defRPr/>
            </a:lvl1pPr>
          </a:lstStyle>
          <a:p>
            <a:pPr>
              <a:defRPr/>
            </a:pPr>
            <a:r>
              <a:rPr lang="en-GB"/>
              <a:t>Jaringan Telekomunikasi</a:t>
            </a:r>
          </a:p>
        </p:txBody>
      </p:sp>
      <p:sp>
        <p:nvSpPr>
          <p:cNvPr id="8" name="Rectangle 13"/>
          <p:cNvSpPr>
            <a:spLocks noGrp="1" noChangeArrowheads="1"/>
          </p:cNvSpPr>
          <p:nvPr>
            <p:ph type="sldNum" sz="quarter" idx="12"/>
          </p:nvPr>
        </p:nvSpPr>
        <p:spPr>
          <a:ln/>
        </p:spPr>
        <p:txBody>
          <a:bodyPr/>
          <a:lstStyle>
            <a:lvl1pPr>
              <a:defRPr/>
            </a:lvl1pPr>
          </a:lstStyle>
          <a:p>
            <a:pPr>
              <a:defRPr/>
            </a:pPr>
            <a:fld id="{DCF6616F-44E2-49EE-9B01-C2084215E7A4}" type="slidenum">
              <a:rPr lang="en-GB"/>
              <a:pPr>
                <a:defRPr/>
              </a:pPr>
              <a:t>‹#›</a:t>
            </a:fld>
            <a:endParaRPr lang="en-GB"/>
          </a:p>
        </p:txBody>
      </p:sp>
    </p:spTree>
    <p:extLst>
      <p:ext uri="{BB962C8B-B14F-4D97-AF65-F5344CB8AC3E}">
        <p14:creationId xmlns:p14="http://schemas.microsoft.com/office/powerpoint/2010/main" val="168805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269501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25862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360732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53605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254094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224588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156317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12444D78-53F8-4BB9-9F62-D5F527B66CBC}" type="slidenum">
              <a:rPr lang="id-ID" smtClean="0"/>
              <a:t>‹#›</a:t>
            </a:fld>
            <a:endParaRPr lang="id-ID"/>
          </a:p>
        </p:txBody>
      </p:sp>
    </p:spTree>
    <p:extLst>
      <p:ext uri="{BB962C8B-B14F-4D97-AF65-F5344CB8AC3E}">
        <p14:creationId xmlns:p14="http://schemas.microsoft.com/office/powerpoint/2010/main" val="411291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50323272"/>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1066" name="CorelDRAW" r:id="rId17" imgW="6841112" imgH="478322" progId="">
                  <p:embed/>
                </p:oleObj>
              </mc:Choice>
              <mc:Fallback>
                <p:oleObj name="CorelDRAW" r:id="rId17" imgW="6841112" imgH="478322" progId="">
                  <p:embed/>
                  <p:pic>
                    <p:nvPicPr>
                      <p:cNvPr id="12" name="Object 1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12444D78-53F8-4BB9-9F62-D5F527B66CBC}"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2437452663"/>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1067" name="CorelDRAW" r:id="rId19" imgW="1293557" imgH="445660" progId="">
                  <p:embed/>
                </p:oleObj>
              </mc:Choice>
              <mc:Fallback>
                <p:oleObj name="CorelDRAW" r:id="rId19" imgW="1293557" imgH="445660" progId="">
                  <p:embed/>
                  <p:pic>
                    <p:nvPicPr>
                      <p:cNvPr id="7" name="Object 16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1321458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8.bin"/><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0.emf"/><Relationship Id="rId5" Type="http://schemas.openxmlformats.org/officeDocument/2006/relationships/oleObject" Target="../embeddings/oleObject12.bin"/><Relationship Id="rId4" Type="http://schemas.openxmlformats.org/officeDocument/2006/relationships/image" Target="../media/image3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42.emf"/></Relationships>
</file>

<file path=ppt/slides/_rels/slide3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16.bin"/><Relationship Id="rId10" Type="http://schemas.openxmlformats.org/officeDocument/2006/relationships/oleObject" Target="../embeddings/oleObject19.bin"/><Relationship Id="rId4" Type="http://schemas.openxmlformats.org/officeDocument/2006/relationships/image" Target="../media/image43.emf"/><Relationship Id="rId9"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2.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27.bin"/><Relationship Id="rId10" Type="http://schemas.openxmlformats.org/officeDocument/2006/relationships/oleObject" Target="../embeddings/oleObject31.bin"/><Relationship Id="rId4" Type="http://schemas.openxmlformats.org/officeDocument/2006/relationships/image" Target="../media/image53.wmf"/><Relationship Id="rId9"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37.bin"/><Relationship Id="rId18" Type="http://schemas.openxmlformats.org/officeDocument/2006/relationships/oleObject" Target="../embeddings/oleObject40.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3.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oleObject" Target="../embeddings/oleObject42.bin"/><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58.wmf"/><Relationship Id="rId19" Type="http://schemas.openxmlformats.org/officeDocument/2006/relationships/oleObject" Target="../embeddings/oleObject41.bin"/><Relationship Id="rId4" Type="http://schemas.openxmlformats.org/officeDocument/2006/relationships/image" Target="../media/image55.wmf"/><Relationship Id="rId9" Type="http://schemas.openxmlformats.org/officeDocument/2006/relationships/oleObject" Target="../embeddings/oleObject35.bin"/><Relationship Id="rId14" Type="http://schemas.openxmlformats.org/officeDocument/2006/relationships/image" Target="../media/image5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62.emf"/><Relationship Id="rId5" Type="http://schemas.openxmlformats.org/officeDocument/2006/relationships/oleObject" Target="../embeddings/oleObject44.bin"/><Relationship Id="rId4" Type="http://schemas.openxmlformats.org/officeDocument/2006/relationships/image" Target="../media/image61.wmf"/></Relationships>
</file>

<file path=ppt/slides/_rels/slide49.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2.wmf"/><Relationship Id="rId5" Type="http://schemas.openxmlformats.org/officeDocument/2006/relationships/image" Target="../media/image9.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Struktur Jaringan dan Akses PSTN</a:t>
            </a:r>
          </a:p>
        </p:txBody>
      </p:sp>
      <p:sp>
        <p:nvSpPr>
          <p:cNvPr id="3" name="Subtitle 2"/>
          <p:cNvSpPr>
            <a:spLocks noGrp="1"/>
          </p:cNvSpPr>
          <p:nvPr>
            <p:ph type="subTitle" idx="1"/>
          </p:nvPr>
        </p:nvSpPr>
        <p:spPr/>
        <p:txBody>
          <a:bodyPr/>
          <a:lstStyle/>
          <a:p>
            <a:r>
              <a:rPr lang="id-ID" dirty="0"/>
              <a:t>TEAM TEACHING JTPT</a:t>
            </a:r>
          </a:p>
          <a:p>
            <a:endParaRPr lang="id-ID" dirty="0"/>
          </a:p>
        </p:txBody>
      </p:sp>
    </p:spTree>
    <p:extLst>
      <p:ext uri="{BB962C8B-B14F-4D97-AF65-F5344CB8AC3E}">
        <p14:creationId xmlns:p14="http://schemas.microsoft.com/office/powerpoint/2010/main" val="85922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796834" y="940526"/>
            <a:ext cx="10816046" cy="5368834"/>
          </a:xfrm>
        </p:spPr>
        <p:txBody>
          <a:bodyPr/>
          <a:lstStyle/>
          <a:p>
            <a:pPr eaLnBrk="1" hangingPunct="1">
              <a:buFont typeface="Wingdings 2" panose="05020102010507070707" pitchFamily="18" charset="2"/>
              <a:buNone/>
            </a:pPr>
            <a:r>
              <a:rPr lang="en-US" altLang="id-ID" b="1" dirty="0" err="1" smtClean="0"/>
              <a:t>Pemakaian</a:t>
            </a:r>
            <a:r>
              <a:rPr lang="en-US" altLang="id-ID" b="1" dirty="0" smtClean="0"/>
              <a:t> </a:t>
            </a:r>
            <a:r>
              <a:rPr lang="en-US" altLang="id-ID" b="1" dirty="0" err="1" smtClean="0"/>
              <a:t>Jaringan</a:t>
            </a:r>
            <a:r>
              <a:rPr lang="en-US" altLang="id-ID" b="1" dirty="0" smtClean="0"/>
              <a:t> </a:t>
            </a:r>
            <a:r>
              <a:rPr lang="en-US" altLang="id-ID" b="1" dirty="0" err="1" smtClean="0"/>
              <a:t>Catu</a:t>
            </a:r>
            <a:r>
              <a:rPr lang="en-US" altLang="id-ID" b="1" dirty="0" smtClean="0"/>
              <a:t> </a:t>
            </a:r>
            <a:r>
              <a:rPr lang="en-US" altLang="id-ID" b="1" dirty="0" err="1" smtClean="0"/>
              <a:t>Langsung</a:t>
            </a:r>
            <a:endParaRPr lang="en-US" altLang="id-ID" b="1" dirty="0" smtClean="0"/>
          </a:p>
          <a:p>
            <a:pPr eaLnBrk="1" hangingPunct="1"/>
            <a:r>
              <a:rPr lang="en-US" altLang="id-ID" dirty="0" smtClean="0"/>
              <a:t>Di </a:t>
            </a:r>
            <a:r>
              <a:rPr lang="en-US" altLang="id-ID" dirty="0" err="1" smtClean="0"/>
              <a:t>daerah</a:t>
            </a:r>
            <a:r>
              <a:rPr lang="en-US" altLang="id-ID" dirty="0" smtClean="0"/>
              <a:t> </a:t>
            </a:r>
            <a:r>
              <a:rPr lang="en-US" altLang="id-ID" dirty="0" err="1" smtClean="0"/>
              <a:t>dekat</a:t>
            </a:r>
            <a:r>
              <a:rPr lang="en-US" altLang="id-ID" dirty="0" smtClean="0"/>
              <a:t> </a:t>
            </a:r>
            <a:r>
              <a:rPr lang="en-US" altLang="id-ID" dirty="0" err="1" smtClean="0"/>
              <a:t>sentral</a:t>
            </a:r>
            <a:r>
              <a:rPr lang="en-US" altLang="id-ID" dirty="0" smtClean="0"/>
              <a:t>, </a:t>
            </a:r>
            <a:r>
              <a:rPr lang="en-US" altLang="id-ID" dirty="0" err="1" smtClean="0"/>
              <a:t>biasanya</a:t>
            </a:r>
            <a:r>
              <a:rPr lang="en-US" altLang="id-ID" dirty="0" smtClean="0"/>
              <a:t> di </a:t>
            </a:r>
            <a:r>
              <a:rPr lang="en-US" altLang="id-ID" dirty="0" err="1" smtClean="0"/>
              <a:t>kota</a:t>
            </a:r>
            <a:r>
              <a:rPr lang="en-US" altLang="id-ID" dirty="0" smtClean="0"/>
              <a:t> </a:t>
            </a:r>
            <a:r>
              <a:rPr lang="en-US" altLang="id-ID" dirty="0" err="1" smtClean="0"/>
              <a:t>besar</a:t>
            </a:r>
            <a:r>
              <a:rPr lang="en-US" altLang="id-ID" dirty="0" smtClean="0"/>
              <a:t>.</a:t>
            </a:r>
            <a:endParaRPr lang="en-US" altLang="id-ID" b="1" dirty="0" smtClean="0"/>
          </a:p>
          <a:p>
            <a:pPr eaLnBrk="1" hangingPunct="1"/>
            <a:r>
              <a:rPr lang="en-US" altLang="id-ID" dirty="0" smtClean="0"/>
              <a:t>Kota-</a:t>
            </a:r>
            <a:r>
              <a:rPr lang="en-US" altLang="id-ID" dirty="0" err="1" smtClean="0"/>
              <a:t>kota</a:t>
            </a:r>
            <a:r>
              <a:rPr lang="en-US" altLang="id-ID" dirty="0" smtClean="0"/>
              <a:t>  </a:t>
            </a:r>
            <a:r>
              <a:rPr lang="en-US" altLang="id-ID" dirty="0" err="1" smtClean="0"/>
              <a:t>kecil</a:t>
            </a:r>
            <a:r>
              <a:rPr lang="en-US" altLang="id-ID" dirty="0" smtClean="0"/>
              <a:t> yang </a:t>
            </a:r>
            <a:r>
              <a:rPr lang="en-US" altLang="id-ID" dirty="0" err="1" smtClean="0"/>
              <a:t>pelanggannya</a:t>
            </a:r>
            <a:r>
              <a:rPr lang="en-US" altLang="id-ID" dirty="0" smtClean="0"/>
              <a:t> </a:t>
            </a:r>
            <a:r>
              <a:rPr lang="en-US" altLang="id-ID" dirty="0" err="1" smtClean="0"/>
              <a:t>masih</a:t>
            </a:r>
            <a:r>
              <a:rPr lang="en-US" altLang="id-ID" dirty="0" smtClean="0"/>
              <a:t> </a:t>
            </a:r>
            <a:r>
              <a:rPr lang="en-US" altLang="id-ID" dirty="0" err="1" smtClean="0"/>
              <a:t>sedikit</a:t>
            </a:r>
            <a:r>
              <a:rPr lang="en-US" altLang="id-ID" dirty="0" smtClean="0"/>
              <a:t> (</a:t>
            </a:r>
            <a:r>
              <a:rPr lang="en-US" altLang="id-ID" dirty="0" err="1" smtClean="0"/>
              <a:t>jumlah</a:t>
            </a:r>
            <a:r>
              <a:rPr lang="en-US" altLang="id-ID" dirty="0" smtClean="0"/>
              <a:t> KP </a:t>
            </a:r>
            <a:r>
              <a:rPr lang="en-US" altLang="id-ID" dirty="0" err="1" smtClean="0"/>
              <a:t>juga</a:t>
            </a:r>
            <a:r>
              <a:rPr lang="en-US" altLang="id-ID" dirty="0" smtClean="0"/>
              <a:t> </a:t>
            </a:r>
            <a:r>
              <a:rPr lang="en-US" altLang="id-ID" dirty="0" err="1" smtClean="0"/>
              <a:t>sedikit</a:t>
            </a:r>
            <a:r>
              <a:rPr lang="en-US" altLang="id-ID" dirty="0" smtClean="0"/>
              <a:t>)</a:t>
            </a:r>
          </a:p>
          <a:p>
            <a:pPr eaLnBrk="1" hangingPunct="1"/>
            <a:r>
              <a:rPr lang="en-US" altLang="id-ID" dirty="0" smtClean="0"/>
              <a:t>Daerah </a:t>
            </a:r>
            <a:r>
              <a:rPr lang="en-US" altLang="id-ID" dirty="0" err="1" smtClean="0"/>
              <a:t>dengan</a:t>
            </a:r>
            <a:r>
              <a:rPr lang="en-US" altLang="id-ID" dirty="0" smtClean="0"/>
              <a:t> demand/</a:t>
            </a:r>
            <a:r>
              <a:rPr lang="en-US" altLang="id-ID" dirty="0" err="1" smtClean="0"/>
              <a:t>pelanggan</a:t>
            </a:r>
            <a:r>
              <a:rPr lang="en-US" altLang="id-ID" dirty="0" smtClean="0"/>
              <a:t>  </a:t>
            </a:r>
            <a:r>
              <a:rPr lang="en-US" altLang="id-ID" dirty="0" err="1" smtClean="0"/>
              <a:t>terpusat</a:t>
            </a:r>
            <a:endParaRPr lang="en-US" altLang="id-ID" dirty="0" smtClean="0"/>
          </a:p>
          <a:p>
            <a:pPr eaLnBrk="1" hangingPunct="1"/>
            <a:r>
              <a:rPr lang="en-US" altLang="id-ID" dirty="0" smtClean="0"/>
              <a:t>Daerah </a:t>
            </a:r>
            <a:r>
              <a:rPr lang="en-US" altLang="id-ID" dirty="0" err="1" smtClean="0"/>
              <a:t>dengan</a:t>
            </a:r>
            <a:r>
              <a:rPr lang="en-US" altLang="id-ID" dirty="0" smtClean="0"/>
              <a:t> </a:t>
            </a:r>
            <a:r>
              <a:rPr lang="en-US" altLang="id-ID" dirty="0" err="1" smtClean="0"/>
              <a:t>pelanggan</a:t>
            </a:r>
            <a:r>
              <a:rPr lang="en-US" altLang="id-ID" dirty="0" smtClean="0"/>
              <a:t> VIP</a:t>
            </a:r>
          </a:p>
          <a:p>
            <a:pPr eaLnBrk="1" hangingPunct="1">
              <a:buFont typeface="Wingdings 2" panose="05020102010507070707" pitchFamily="18" charset="2"/>
              <a:buNone/>
            </a:pPr>
            <a:r>
              <a:rPr lang="en-US" altLang="id-ID" b="1" dirty="0" err="1" smtClean="0"/>
              <a:t>Keuntungan</a:t>
            </a:r>
            <a:r>
              <a:rPr lang="en-US" altLang="id-ID" b="1" dirty="0" smtClean="0"/>
              <a:t> </a:t>
            </a:r>
            <a:r>
              <a:rPr lang="en-US" altLang="id-ID" b="1" dirty="0" err="1" smtClean="0"/>
              <a:t>pemakaian</a:t>
            </a:r>
            <a:r>
              <a:rPr lang="en-US" altLang="id-ID" b="1" dirty="0" smtClean="0"/>
              <a:t> </a:t>
            </a:r>
            <a:r>
              <a:rPr lang="en-US" altLang="id-ID" b="1" dirty="0" err="1" smtClean="0"/>
              <a:t>Jaringan</a:t>
            </a:r>
            <a:r>
              <a:rPr lang="en-US" altLang="id-ID" b="1" dirty="0" smtClean="0"/>
              <a:t> </a:t>
            </a:r>
            <a:r>
              <a:rPr lang="en-US" altLang="id-ID" b="1" dirty="0" err="1" smtClean="0"/>
              <a:t>Catu</a:t>
            </a:r>
            <a:r>
              <a:rPr lang="en-US" altLang="id-ID" b="1" dirty="0" smtClean="0"/>
              <a:t> </a:t>
            </a:r>
            <a:r>
              <a:rPr lang="en-US" altLang="id-ID" b="1" dirty="0" err="1" smtClean="0"/>
              <a:t>Langsung</a:t>
            </a:r>
            <a:r>
              <a:rPr lang="en-US" altLang="id-ID" b="1" dirty="0" smtClean="0"/>
              <a:t> :</a:t>
            </a:r>
          </a:p>
          <a:p>
            <a:pPr eaLnBrk="1" hangingPunct="1"/>
            <a:r>
              <a:rPr lang="en-US" altLang="id-ID" dirty="0" smtClean="0"/>
              <a:t>Dari </a:t>
            </a:r>
            <a:r>
              <a:rPr lang="en-US" altLang="id-ID" dirty="0" err="1" smtClean="0"/>
              <a:t>segi</a:t>
            </a:r>
            <a:r>
              <a:rPr lang="en-US" altLang="id-ID" dirty="0" smtClean="0"/>
              <a:t> </a:t>
            </a:r>
            <a:r>
              <a:rPr lang="en-US" altLang="id-ID" dirty="0" err="1" smtClean="0"/>
              <a:t>ekonomi</a:t>
            </a:r>
            <a:r>
              <a:rPr lang="en-US" altLang="id-ID" dirty="0" smtClean="0"/>
              <a:t> </a:t>
            </a:r>
            <a:r>
              <a:rPr lang="en-US" altLang="id-ID" dirty="0" err="1" smtClean="0"/>
              <a:t>menguntungkan</a:t>
            </a:r>
            <a:r>
              <a:rPr lang="en-US" altLang="id-ID" dirty="0" smtClean="0"/>
              <a:t> (</a:t>
            </a:r>
            <a:r>
              <a:rPr lang="en-US" altLang="id-ID" dirty="0" err="1" smtClean="0"/>
              <a:t>biaya</a:t>
            </a:r>
            <a:r>
              <a:rPr lang="en-US" altLang="id-ID" dirty="0" smtClean="0"/>
              <a:t> </a:t>
            </a:r>
            <a:r>
              <a:rPr lang="en-US" altLang="id-ID" dirty="0" err="1" smtClean="0"/>
              <a:t>rendah</a:t>
            </a:r>
            <a:r>
              <a:rPr lang="en-US" altLang="id-ID" dirty="0" smtClean="0"/>
              <a:t>) </a:t>
            </a:r>
            <a:r>
              <a:rPr lang="en-US" altLang="id-ID" dirty="0" err="1" smtClean="0"/>
              <a:t>karena</a:t>
            </a:r>
            <a:r>
              <a:rPr lang="en-US" altLang="id-ID" dirty="0" smtClean="0"/>
              <a:t> </a:t>
            </a:r>
            <a:r>
              <a:rPr lang="en-US" altLang="id-ID" dirty="0" err="1" smtClean="0"/>
              <a:t>pada</a:t>
            </a:r>
            <a:r>
              <a:rPr lang="en-US" altLang="id-ID" dirty="0" smtClean="0"/>
              <a:t> </a:t>
            </a:r>
            <a:r>
              <a:rPr lang="en-US" altLang="id-ID" dirty="0" err="1" smtClean="0"/>
              <a:t>jaringan</a:t>
            </a:r>
            <a:r>
              <a:rPr lang="en-US" altLang="id-ID" dirty="0" smtClean="0"/>
              <a:t> </a:t>
            </a:r>
            <a:r>
              <a:rPr lang="en-US" altLang="id-ID" dirty="0" err="1" smtClean="0"/>
              <a:t>ini</a:t>
            </a:r>
            <a:r>
              <a:rPr lang="en-US" altLang="id-ID" dirty="0" smtClean="0"/>
              <a:t> </a:t>
            </a:r>
            <a:r>
              <a:rPr lang="en-US" altLang="id-ID" dirty="0" err="1" smtClean="0"/>
              <a:t>tidak</a:t>
            </a:r>
            <a:r>
              <a:rPr lang="en-US" altLang="id-ID" dirty="0" smtClean="0"/>
              <a:t> </a:t>
            </a:r>
            <a:r>
              <a:rPr lang="en-US" altLang="id-ID" dirty="0" err="1" smtClean="0"/>
              <a:t>digunakan</a:t>
            </a:r>
            <a:r>
              <a:rPr lang="en-US" altLang="id-ID" dirty="0" smtClean="0"/>
              <a:t> RK</a:t>
            </a:r>
            <a:endParaRPr lang="en-US" altLang="id-ID" b="1" dirty="0" smtClean="0"/>
          </a:p>
          <a:p>
            <a:pPr eaLnBrk="1" hangingPunct="1"/>
            <a:r>
              <a:rPr lang="en-US" altLang="id-ID" dirty="0" err="1" smtClean="0"/>
              <a:t>Administrasi</a:t>
            </a:r>
            <a:r>
              <a:rPr lang="en-US" altLang="id-ID" dirty="0" smtClean="0"/>
              <a:t> </a:t>
            </a:r>
            <a:r>
              <a:rPr lang="en-US" altLang="id-ID" dirty="0" err="1" smtClean="0"/>
              <a:t>kabel</a:t>
            </a:r>
            <a:r>
              <a:rPr lang="en-US" altLang="id-ID" dirty="0" smtClean="0"/>
              <a:t> </a:t>
            </a:r>
            <a:r>
              <a:rPr lang="en-US" altLang="id-ID" dirty="0" err="1" smtClean="0"/>
              <a:t>menjadi</a:t>
            </a:r>
            <a:r>
              <a:rPr lang="en-US" altLang="id-ID" dirty="0" smtClean="0"/>
              <a:t> </a:t>
            </a:r>
            <a:r>
              <a:rPr lang="en-US" altLang="id-ID" dirty="0" err="1" smtClean="0"/>
              <a:t>lebih</a:t>
            </a:r>
            <a:r>
              <a:rPr lang="en-US" altLang="id-ID" dirty="0" smtClean="0"/>
              <a:t> </a:t>
            </a:r>
            <a:r>
              <a:rPr lang="en-US" altLang="id-ID" dirty="0" err="1" smtClean="0"/>
              <a:t>sederhana</a:t>
            </a:r>
            <a:endParaRPr lang="en-US" altLang="id-ID" b="1" dirty="0" smtClean="0"/>
          </a:p>
          <a:p>
            <a:pPr eaLnBrk="1" hangingPunct="1"/>
            <a:r>
              <a:rPr lang="en-US" altLang="id-ID" dirty="0" err="1" smtClean="0"/>
              <a:t>Titik</a:t>
            </a:r>
            <a:r>
              <a:rPr lang="en-US" altLang="id-ID" dirty="0" smtClean="0"/>
              <a:t> </a:t>
            </a:r>
            <a:r>
              <a:rPr lang="en-US" altLang="id-ID" dirty="0" err="1" smtClean="0"/>
              <a:t>rawan</a:t>
            </a:r>
            <a:r>
              <a:rPr lang="en-US" altLang="id-ID" dirty="0" smtClean="0"/>
              <a:t> </a:t>
            </a:r>
            <a:r>
              <a:rPr lang="en-US" altLang="id-ID" dirty="0" err="1" smtClean="0"/>
              <a:t>gangguan</a:t>
            </a:r>
            <a:r>
              <a:rPr lang="en-US" altLang="id-ID" dirty="0" smtClean="0"/>
              <a:t> </a:t>
            </a:r>
            <a:r>
              <a:rPr lang="en-US" altLang="id-ID" dirty="0" err="1" smtClean="0"/>
              <a:t>kecil</a:t>
            </a:r>
            <a:endParaRPr lang="en-US" altLang="id-ID" b="1" dirty="0" smtClean="0"/>
          </a:p>
          <a:p>
            <a:pPr eaLnBrk="1" hangingPunct="1"/>
            <a:endParaRPr lang="en-US" altLang="id-ID" dirty="0" smtClean="0"/>
          </a:p>
        </p:txBody>
      </p:sp>
    </p:spTree>
    <p:extLst>
      <p:ext uri="{BB962C8B-B14F-4D97-AF65-F5344CB8AC3E}">
        <p14:creationId xmlns:p14="http://schemas.microsoft.com/office/powerpoint/2010/main" val="4104522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1110343" y="1302794"/>
            <a:ext cx="10515600" cy="4625975"/>
          </a:xfrm>
        </p:spPr>
        <p:txBody>
          <a:bodyPr/>
          <a:lstStyle/>
          <a:p>
            <a:pPr eaLnBrk="1" hangingPunct="1">
              <a:buFont typeface="Wingdings 2" panose="05020102010507070707" pitchFamily="18" charset="2"/>
              <a:buNone/>
            </a:pPr>
            <a:r>
              <a:rPr lang="en-US" altLang="id-ID" b="1" smtClean="0"/>
              <a:t>Kerugian</a:t>
            </a:r>
            <a:r>
              <a:rPr lang="en-US" altLang="id-ID" b="1" dirty="0" smtClean="0"/>
              <a:t> </a:t>
            </a:r>
            <a:r>
              <a:rPr lang="en-US" altLang="id-ID" b="1" dirty="0" err="1" smtClean="0"/>
              <a:t>Pemakaian</a:t>
            </a:r>
            <a:r>
              <a:rPr lang="en-US" altLang="id-ID" b="1" dirty="0" smtClean="0"/>
              <a:t> </a:t>
            </a:r>
            <a:r>
              <a:rPr lang="en-US" altLang="id-ID" b="1" dirty="0" err="1" smtClean="0"/>
              <a:t>Jaringan</a:t>
            </a:r>
            <a:r>
              <a:rPr lang="en-US" altLang="id-ID" b="1" dirty="0" smtClean="0"/>
              <a:t> </a:t>
            </a:r>
            <a:r>
              <a:rPr lang="en-US" altLang="id-ID" b="1" dirty="0" err="1" smtClean="0"/>
              <a:t>Catu</a:t>
            </a:r>
            <a:r>
              <a:rPr lang="en-US" altLang="id-ID" b="1" dirty="0" smtClean="0"/>
              <a:t> </a:t>
            </a:r>
            <a:r>
              <a:rPr lang="en-US" altLang="id-ID" b="1" dirty="0" err="1" smtClean="0"/>
              <a:t>Langsung</a:t>
            </a:r>
            <a:r>
              <a:rPr lang="en-US" altLang="id-ID" b="1" dirty="0" smtClean="0"/>
              <a:t> :</a:t>
            </a:r>
            <a:endParaRPr lang="en-US" altLang="id-ID" b="1" i="1" dirty="0" smtClean="0"/>
          </a:p>
          <a:p>
            <a:pPr eaLnBrk="1" hangingPunct="1"/>
            <a:r>
              <a:rPr lang="en-US" altLang="id-ID" dirty="0" err="1" smtClean="0"/>
              <a:t>Tidak</a:t>
            </a:r>
            <a:r>
              <a:rPr lang="en-US" altLang="id-ID" dirty="0" smtClean="0"/>
              <a:t> </a:t>
            </a:r>
            <a:r>
              <a:rPr lang="en-US" altLang="id-ID" dirty="0" err="1" smtClean="0"/>
              <a:t>fleksibel</a:t>
            </a:r>
            <a:endParaRPr lang="en-US" altLang="id-ID" b="1" i="1" dirty="0" smtClean="0"/>
          </a:p>
          <a:p>
            <a:pPr eaLnBrk="1" hangingPunct="1"/>
            <a:r>
              <a:rPr lang="en-US" altLang="id-ID" dirty="0" err="1" smtClean="0"/>
              <a:t>Sulit</a:t>
            </a:r>
            <a:r>
              <a:rPr lang="en-US" altLang="id-ID" dirty="0" smtClean="0"/>
              <a:t> </a:t>
            </a:r>
            <a:r>
              <a:rPr lang="en-US" altLang="id-ID" dirty="0" err="1" smtClean="0"/>
              <a:t>melokalisir</a:t>
            </a:r>
            <a:r>
              <a:rPr lang="en-US" altLang="id-ID" dirty="0" smtClean="0"/>
              <a:t> </a:t>
            </a:r>
            <a:r>
              <a:rPr lang="en-US" altLang="id-ID" dirty="0" err="1" smtClean="0"/>
              <a:t>gangguan</a:t>
            </a:r>
            <a:r>
              <a:rPr lang="en-US" altLang="id-ID" dirty="0" smtClean="0"/>
              <a:t> </a:t>
            </a:r>
            <a:r>
              <a:rPr lang="en-US" altLang="id-ID" dirty="0" err="1" smtClean="0"/>
              <a:t>karena</a:t>
            </a:r>
            <a:r>
              <a:rPr lang="en-US" altLang="id-ID" dirty="0" smtClean="0"/>
              <a:t> </a:t>
            </a:r>
            <a:r>
              <a:rPr lang="en-US" altLang="id-ID" dirty="0" err="1" smtClean="0"/>
              <a:t>kabel</a:t>
            </a:r>
            <a:r>
              <a:rPr lang="en-US" altLang="id-ID" dirty="0" smtClean="0"/>
              <a:t> primer yang </a:t>
            </a:r>
            <a:r>
              <a:rPr lang="en-US" altLang="id-ID" dirty="0" err="1" smtClean="0"/>
              <a:t>digunakan</a:t>
            </a:r>
            <a:r>
              <a:rPr lang="en-US" altLang="id-ID" dirty="0" smtClean="0"/>
              <a:t> </a:t>
            </a:r>
            <a:r>
              <a:rPr lang="en-US" altLang="id-ID" dirty="0" err="1" smtClean="0"/>
              <a:t>terlalu</a:t>
            </a:r>
            <a:r>
              <a:rPr lang="en-US" altLang="id-ID" dirty="0" smtClean="0"/>
              <a:t> </a:t>
            </a:r>
            <a:r>
              <a:rPr lang="en-US" altLang="id-ID" dirty="0" err="1" smtClean="0"/>
              <a:t>panjang</a:t>
            </a:r>
            <a:r>
              <a:rPr lang="en-US" altLang="id-ID" dirty="0" smtClean="0"/>
              <a:t> </a:t>
            </a:r>
            <a:r>
              <a:rPr lang="en-US" altLang="id-ID" dirty="0" err="1" smtClean="0"/>
              <a:t>sehingga</a:t>
            </a:r>
            <a:r>
              <a:rPr lang="en-US" altLang="id-ID" dirty="0" smtClean="0"/>
              <a:t> </a:t>
            </a:r>
            <a:r>
              <a:rPr lang="en-US" altLang="id-ID" dirty="0" err="1" smtClean="0"/>
              <a:t>kesulitan</a:t>
            </a:r>
            <a:r>
              <a:rPr lang="en-US" altLang="id-ID" dirty="0" smtClean="0"/>
              <a:t> </a:t>
            </a:r>
            <a:r>
              <a:rPr lang="en-US" altLang="id-ID" dirty="0" err="1" smtClean="0"/>
              <a:t>untuk</a:t>
            </a:r>
            <a:r>
              <a:rPr lang="en-US" altLang="id-ID" dirty="0" smtClean="0"/>
              <a:t> </a:t>
            </a:r>
            <a:r>
              <a:rPr lang="en-US" altLang="id-ID" dirty="0" err="1" smtClean="0"/>
              <a:t>menentukan</a:t>
            </a:r>
            <a:r>
              <a:rPr lang="en-US" altLang="id-ID" dirty="0" smtClean="0"/>
              <a:t> </a:t>
            </a:r>
            <a:r>
              <a:rPr lang="en-US" altLang="id-ID" dirty="0" err="1" smtClean="0"/>
              <a:t>letak</a:t>
            </a:r>
            <a:r>
              <a:rPr lang="en-US" altLang="id-ID" dirty="0" smtClean="0"/>
              <a:t> </a:t>
            </a:r>
            <a:r>
              <a:rPr lang="en-US" altLang="id-ID" dirty="0" err="1" smtClean="0"/>
              <a:t>kerusakan</a:t>
            </a:r>
            <a:r>
              <a:rPr lang="en-US" altLang="id-ID" dirty="0" smtClean="0"/>
              <a:t> </a:t>
            </a:r>
            <a:r>
              <a:rPr lang="en-US" altLang="id-ID" dirty="0" err="1" smtClean="0"/>
              <a:t>dengan</a:t>
            </a:r>
            <a:r>
              <a:rPr lang="en-US" altLang="id-ID" dirty="0" smtClean="0"/>
              <a:t> </a:t>
            </a:r>
            <a:r>
              <a:rPr lang="en-US" altLang="id-ID" dirty="0" err="1" smtClean="0"/>
              <a:t>tepat</a:t>
            </a:r>
            <a:endParaRPr lang="en-US" altLang="id-ID" b="1" i="1" dirty="0" smtClean="0"/>
          </a:p>
          <a:p>
            <a:pPr eaLnBrk="1" hangingPunct="1"/>
            <a:endParaRPr lang="en-US" altLang="id-ID" dirty="0" smtClean="0"/>
          </a:p>
        </p:txBody>
      </p:sp>
    </p:spTree>
    <p:extLst>
      <p:ext uri="{BB962C8B-B14F-4D97-AF65-F5344CB8AC3E}">
        <p14:creationId xmlns:p14="http://schemas.microsoft.com/office/powerpoint/2010/main" val="4197863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4294967295"/>
          </p:nvPr>
        </p:nvSpPr>
        <p:spPr>
          <a:xfrm>
            <a:off x="966652" y="1851434"/>
            <a:ext cx="10515600" cy="4625975"/>
          </a:xfrm>
        </p:spPr>
        <p:txBody>
          <a:bodyPr/>
          <a:lstStyle/>
          <a:p>
            <a:pPr eaLnBrk="1" hangingPunct="1">
              <a:buFont typeface="Wingdings 2" panose="05020102010507070707" pitchFamily="18" charset="2"/>
              <a:buNone/>
            </a:pPr>
            <a:r>
              <a:rPr lang="en-US" altLang="id-ID" b="1" dirty="0" err="1" smtClean="0"/>
              <a:t>Pemakaian</a:t>
            </a:r>
            <a:r>
              <a:rPr lang="en-US" altLang="id-ID" b="1" dirty="0" smtClean="0"/>
              <a:t> </a:t>
            </a:r>
            <a:r>
              <a:rPr lang="en-US" altLang="id-ID" b="1" dirty="0" err="1" smtClean="0"/>
              <a:t>Jaringan</a:t>
            </a:r>
            <a:r>
              <a:rPr lang="en-US" altLang="id-ID" b="1" dirty="0" smtClean="0"/>
              <a:t> </a:t>
            </a:r>
            <a:r>
              <a:rPr lang="en-US" altLang="id-ID" b="1" dirty="0" err="1" smtClean="0"/>
              <a:t>Catu</a:t>
            </a:r>
            <a:r>
              <a:rPr lang="en-US" altLang="id-ID" b="1" dirty="0" smtClean="0"/>
              <a:t> </a:t>
            </a:r>
            <a:r>
              <a:rPr lang="en-US" altLang="id-ID" b="1" dirty="0" err="1" smtClean="0"/>
              <a:t>Tidak</a:t>
            </a:r>
            <a:r>
              <a:rPr lang="en-US" altLang="id-ID" b="1" dirty="0" smtClean="0"/>
              <a:t> </a:t>
            </a:r>
            <a:r>
              <a:rPr lang="en-US" altLang="id-ID" b="1" dirty="0" err="1" smtClean="0"/>
              <a:t>Langsung</a:t>
            </a:r>
            <a:r>
              <a:rPr lang="en-US" altLang="id-ID" b="1" dirty="0" smtClean="0"/>
              <a:t> :</a:t>
            </a:r>
          </a:p>
          <a:p>
            <a:pPr eaLnBrk="1" hangingPunct="1"/>
            <a:r>
              <a:rPr lang="en-US" altLang="id-ID" dirty="0" err="1" smtClean="0"/>
              <a:t>Saluran</a:t>
            </a:r>
            <a:r>
              <a:rPr lang="en-US" altLang="id-ID" dirty="0" smtClean="0"/>
              <a:t> di </a:t>
            </a:r>
            <a:r>
              <a:rPr lang="en-US" altLang="id-ID" dirty="0" err="1" smtClean="0"/>
              <a:t>kota-kota</a:t>
            </a:r>
            <a:r>
              <a:rPr lang="en-US" altLang="id-ID" dirty="0" smtClean="0"/>
              <a:t> yang </a:t>
            </a:r>
            <a:r>
              <a:rPr lang="en-US" altLang="id-ID" dirty="0" err="1" smtClean="0"/>
              <a:t>jumlah</a:t>
            </a:r>
            <a:r>
              <a:rPr lang="en-US" altLang="id-ID" dirty="0" smtClean="0"/>
              <a:t> </a:t>
            </a:r>
            <a:r>
              <a:rPr lang="en-US" altLang="id-ID" dirty="0" err="1" smtClean="0"/>
              <a:t>pelanggannya</a:t>
            </a:r>
            <a:r>
              <a:rPr lang="en-US" altLang="id-ID" dirty="0" smtClean="0"/>
              <a:t> </a:t>
            </a:r>
            <a:r>
              <a:rPr lang="en-US" altLang="id-ID" dirty="0" err="1" smtClean="0"/>
              <a:t>besar</a:t>
            </a:r>
            <a:endParaRPr lang="en-US" altLang="id-ID" dirty="0" smtClean="0"/>
          </a:p>
          <a:p>
            <a:pPr eaLnBrk="1" hangingPunct="1"/>
            <a:r>
              <a:rPr lang="en-US" altLang="id-ID" dirty="0" smtClean="0"/>
              <a:t>Daerah yang </a:t>
            </a:r>
            <a:r>
              <a:rPr lang="en-US" altLang="id-ID" dirty="0" err="1" smtClean="0"/>
              <a:t>lokasinya</a:t>
            </a:r>
            <a:r>
              <a:rPr lang="en-US" altLang="id-ID" dirty="0" smtClean="0"/>
              <a:t> </a:t>
            </a:r>
            <a:r>
              <a:rPr lang="en-US" altLang="id-ID" dirty="0" err="1" smtClean="0"/>
              <a:t>jauh</a:t>
            </a:r>
            <a:r>
              <a:rPr lang="en-US" altLang="id-ID" dirty="0" smtClean="0"/>
              <a:t> </a:t>
            </a:r>
            <a:r>
              <a:rPr lang="en-US" altLang="id-ID" dirty="0" err="1" smtClean="0"/>
              <a:t>dari</a:t>
            </a:r>
            <a:r>
              <a:rPr lang="en-US" altLang="id-ID" dirty="0" smtClean="0"/>
              <a:t> </a:t>
            </a:r>
            <a:r>
              <a:rPr lang="en-US" altLang="id-ID" dirty="0" err="1" smtClean="0"/>
              <a:t>sentral</a:t>
            </a:r>
            <a:endParaRPr lang="en-US" altLang="id-ID" dirty="0" smtClean="0"/>
          </a:p>
          <a:p>
            <a:pPr eaLnBrk="1" hangingPunct="1"/>
            <a:r>
              <a:rPr lang="en-US" altLang="id-ID" dirty="0" smtClean="0"/>
              <a:t>Daerah yang </a:t>
            </a:r>
            <a:r>
              <a:rPr lang="en-US" altLang="id-ID" dirty="0" err="1" smtClean="0"/>
              <a:t>pelanggannya</a:t>
            </a:r>
            <a:r>
              <a:rPr lang="en-US" altLang="id-ID" dirty="0" smtClean="0"/>
              <a:t> </a:t>
            </a:r>
            <a:r>
              <a:rPr lang="en-US" altLang="id-ID" dirty="0" err="1" smtClean="0"/>
              <a:t>menyebar</a:t>
            </a:r>
            <a:endParaRPr lang="en-US" altLang="id-ID" dirty="0" smtClean="0"/>
          </a:p>
          <a:p>
            <a:pPr eaLnBrk="1" hangingPunct="1">
              <a:buFont typeface="Wingdings 2" panose="05020102010507070707" pitchFamily="18" charset="2"/>
              <a:buNone/>
            </a:pPr>
            <a:endParaRPr lang="en-US" altLang="id-ID" dirty="0" smtClean="0"/>
          </a:p>
          <a:p>
            <a:pPr eaLnBrk="1" hangingPunct="1">
              <a:buFont typeface="Wingdings 2" panose="05020102010507070707" pitchFamily="18" charset="2"/>
              <a:buNone/>
            </a:pPr>
            <a:endParaRPr lang="en-US" altLang="id-ID" dirty="0" smtClean="0"/>
          </a:p>
          <a:p>
            <a:pPr eaLnBrk="1" hangingPunct="1"/>
            <a:endParaRPr lang="en-US" altLang="id-ID" dirty="0" smtClean="0"/>
          </a:p>
        </p:txBody>
      </p:sp>
    </p:spTree>
    <p:extLst>
      <p:ext uri="{BB962C8B-B14F-4D97-AF65-F5344CB8AC3E}">
        <p14:creationId xmlns:p14="http://schemas.microsoft.com/office/powerpoint/2010/main" val="3982856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3589" y="1289731"/>
            <a:ext cx="10515600" cy="4625975"/>
          </a:xfrm>
        </p:spPr>
        <p:txBody>
          <a:bodyPr>
            <a:normAutofit/>
          </a:bodyPr>
          <a:lstStyle/>
          <a:p>
            <a:pPr marL="274320" indent="-274320" fontAlgn="auto">
              <a:spcAft>
                <a:spcPts val="0"/>
              </a:spcAft>
              <a:buClr>
                <a:schemeClr val="accent3"/>
              </a:buClr>
              <a:buNone/>
              <a:defRPr/>
            </a:pPr>
            <a:r>
              <a:rPr lang="en-US" b="1" dirty="0" err="1" smtClean="0"/>
              <a:t>Keuntungan</a:t>
            </a:r>
            <a:r>
              <a:rPr lang="en-US" b="1" dirty="0" smtClean="0"/>
              <a:t> </a:t>
            </a:r>
            <a:r>
              <a:rPr lang="en-US" b="1" dirty="0" err="1" smtClean="0"/>
              <a:t>Jaringan</a:t>
            </a:r>
            <a:r>
              <a:rPr lang="en-US" b="1" dirty="0" smtClean="0"/>
              <a:t> </a:t>
            </a:r>
            <a:r>
              <a:rPr lang="en-US" b="1" dirty="0" err="1" smtClean="0"/>
              <a:t>Catu</a:t>
            </a:r>
            <a:r>
              <a:rPr lang="en-US" b="1" dirty="0" smtClean="0"/>
              <a:t> </a:t>
            </a:r>
            <a:r>
              <a:rPr lang="en-US" b="1" dirty="0" err="1" smtClean="0"/>
              <a:t>Tidak</a:t>
            </a:r>
            <a:r>
              <a:rPr lang="en-US" b="1" dirty="0" smtClean="0"/>
              <a:t> </a:t>
            </a:r>
            <a:r>
              <a:rPr lang="en-US" b="1" dirty="0" err="1" smtClean="0"/>
              <a:t>Langsung</a:t>
            </a:r>
            <a:r>
              <a:rPr lang="en-US" b="1" dirty="0" smtClean="0"/>
              <a:t> :</a:t>
            </a:r>
          </a:p>
          <a:p>
            <a:pPr marL="274320" indent="-274320" fontAlgn="auto">
              <a:spcAft>
                <a:spcPts val="0"/>
              </a:spcAft>
              <a:buClr>
                <a:schemeClr val="accent3"/>
              </a:buClr>
              <a:buFont typeface="Wingdings 2"/>
              <a:buChar char=""/>
              <a:defRPr/>
            </a:pPr>
            <a:r>
              <a:rPr lang="en-US" dirty="0" err="1" smtClean="0"/>
              <a:t>Lebih</a:t>
            </a:r>
            <a:r>
              <a:rPr lang="en-US" dirty="0" smtClean="0"/>
              <a:t> </a:t>
            </a:r>
            <a:r>
              <a:rPr lang="en-US" dirty="0" err="1" smtClean="0"/>
              <a:t>Fleksibel</a:t>
            </a:r>
            <a:endParaRPr lang="en-US" dirty="0" smtClean="0"/>
          </a:p>
          <a:p>
            <a:pPr marL="274320" indent="-274320" fontAlgn="auto">
              <a:spcAft>
                <a:spcPts val="0"/>
              </a:spcAft>
              <a:buClr>
                <a:schemeClr val="accent3"/>
              </a:buClr>
              <a:buFont typeface="Wingdings 2"/>
              <a:buChar char=""/>
              <a:defRPr/>
            </a:pPr>
            <a:r>
              <a:rPr lang="en-US" dirty="0" err="1" smtClean="0"/>
              <a:t>Mudah</a:t>
            </a:r>
            <a:r>
              <a:rPr lang="en-US" dirty="0" smtClean="0"/>
              <a:t> </a:t>
            </a:r>
            <a:r>
              <a:rPr lang="en-US" dirty="0" err="1" smtClean="0"/>
              <a:t>dalam</a:t>
            </a:r>
            <a:r>
              <a:rPr lang="en-US" dirty="0" smtClean="0"/>
              <a:t> </a:t>
            </a:r>
            <a:r>
              <a:rPr lang="en-US" dirty="0" err="1" smtClean="0"/>
              <a:t>melokalisir</a:t>
            </a:r>
            <a:endParaRPr lang="en-US" dirty="0" smtClean="0"/>
          </a:p>
          <a:p>
            <a:pPr marL="274320" indent="-274320" fontAlgn="auto">
              <a:spcAft>
                <a:spcPts val="0"/>
              </a:spcAft>
              <a:buClr>
                <a:schemeClr val="accent3"/>
              </a:buClr>
              <a:buNone/>
              <a:defRPr/>
            </a:pPr>
            <a:endParaRPr lang="en-US" b="1" dirty="0" smtClean="0"/>
          </a:p>
          <a:p>
            <a:pPr marL="274320" indent="-274320" fontAlgn="auto">
              <a:spcAft>
                <a:spcPts val="0"/>
              </a:spcAft>
              <a:buClr>
                <a:schemeClr val="accent3"/>
              </a:buClr>
              <a:buNone/>
              <a:defRPr/>
            </a:pPr>
            <a:r>
              <a:rPr lang="en-US" b="1" dirty="0" err="1" smtClean="0"/>
              <a:t>Kerugian</a:t>
            </a:r>
            <a:r>
              <a:rPr lang="en-US" b="1" dirty="0" smtClean="0"/>
              <a:t> </a:t>
            </a:r>
            <a:r>
              <a:rPr lang="en-US" b="1" dirty="0" err="1" smtClean="0"/>
              <a:t>Jaringan</a:t>
            </a:r>
            <a:r>
              <a:rPr lang="en-US" b="1" dirty="0" smtClean="0"/>
              <a:t> </a:t>
            </a:r>
            <a:r>
              <a:rPr lang="en-US" b="1" dirty="0" err="1" smtClean="0"/>
              <a:t>Catu</a:t>
            </a:r>
            <a:r>
              <a:rPr lang="en-US" b="1" dirty="0" smtClean="0"/>
              <a:t> </a:t>
            </a:r>
            <a:r>
              <a:rPr lang="en-US" b="1" dirty="0" err="1" smtClean="0"/>
              <a:t>Tidak</a:t>
            </a:r>
            <a:r>
              <a:rPr lang="en-US" b="1" dirty="0" smtClean="0"/>
              <a:t> </a:t>
            </a:r>
            <a:r>
              <a:rPr lang="en-US" b="1" dirty="0" err="1" smtClean="0"/>
              <a:t>Langsung</a:t>
            </a:r>
            <a:r>
              <a:rPr lang="en-US" b="1" dirty="0" smtClean="0"/>
              <a:t> :</a:t>
            </a:r>
          </a:p>
          <a:p>
            <a:pPr marL="274320" indent="-274320" fontAlgn="auto">
              <a:spcAft>
                <a:spcPts val="0"/>
              </a:spcAft>
              <a:buClr>
                <a:schemeClr val="accent3"/>
              </a:buClr>
              <a:buFont typeface="Wingdings 2"/>
              <a:buChar char=""/>
              <a:defRPr/>
            </a:pPr>
            <a:r>
              <a:rPr lang="en-US" dirty="0" smtClean="0"/>
              <a:t>Dari </a:t>
            </a:r>
            <a:r>
              <a:rPr lang="en-US" dirty="0" err="1" smtClean="0"/>
              <a:t>segi</a:t>
            </a:r>
            <a:r>
              <a:rPr lang="en-US" dirty="0" smtClean="0"/>
              <a:t> </a:t>
            </a:r>
            <a:r>
              <a:rPr lang="en-US" dirty="0" err="1" smtClean="0"/>
              <a:t>ekonomi</a:t>
            </a:r>
            <a:r>
              <a:rPr lang="en-US" dirty="0" smtClean="0"/>
              <a:t> </a:t>
            </a:r>
            <a:r>
              <a:rPr lang="en-US" dirty="0" err="1" smtClean="0"/>
              <a:t>tidak</a:t>
            </a:r>
            <a:r>
              <a:rPr lang="en-US" dirty="0" smtClean="0"/>
              <a:t> </a:t>
            </a:r>
            <a:r>
              <a:rPr lang="en-US" dirty="0" err="1" smtClean="0"/>
              <a:t>menguntungkan</a:t>
            </a:r>
            <a:r>
              <a:rPr lang="en-US" dirty="0" smtClean="0"/>
              <a:t> (</a:t>
            </a:r>
            <a:r>
              <a:rPr lang="en-US" dirty="0" err="1" smtClean="0"/>
              <a:t>karena</a:t>
            </a:r>
            <a:r>
              <a:rPr lang="en-US" dirty="0" smtClean="0"/>
              <a:t> </a:t>
            </a:r>
            <a:r>
              <a:rPr lang="en-US" dirty="0" err="1" smtClean="0"/>
              <a:t>membutuhkan</a:t>
            </a:r>
            <a:r>
              <a:rPr lang="en-US" dirty="0" smtClean="0"/>
              <a:t> RK yang </a:t>
            </a:r>
            <a:r>
              <a:rPr lang="en-US" dirty="0" err="1" smtClean="0"/>
              <a:t>banyak</a:t>
            </a:r>
            <a:r>
              <a:rPr lang="en-US" dirty="0" smtClean="0"/>
              <a:t> </a:t>
            </a:r>
            <a:r>
              <a:rPr lang="en-US" dirty="0" err="1" smtClean="0"/>
              <a:t>sehingga</a:t>
            </a:r>
            <a:r>
              <a:rPr lang="en-US" dirty="0" smtClean="0"/>
              <a:t> </a:t>
            </a:r>
            <a:r>
              <a:rPr lang="en-US" dirty="0" err="1" smtClean="0"/>
              <a:t>biayanya</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mahal</a:t>
            </a:r>
            <a:r>
              <a:rPr lang="en-US" dirty="0" smtClean="0"/>
              <a:t>)</a:t>
            </a:r>
          </a:p>
          <a:p>
            <a:pPr marL="274320" indent="-274320" fontAlgn="auto">
              <a:spcAft>
                <a:spcPts val="0"/>
              </a:spcAft>
              <a:buClr>
                <a:schemeClr val="accent3"/>
              </a:buClr>
              <a:buFont typeface="Wingdings 2"/>
              <a:buChar char=""/>
              <a:defRPr/>
            </a:pPr>
            <a:r>
              <a:rPr lang="en-US" dirty="0" err="1" smtClean="0"/>
              <a:t>Sumber</a:t>
            </a:r>
            <a:r>
              <a:rPr lang="en-US" dirty="0" smtClean="0"/>
              <a:t> </a:t>
            </a:r>
            <a:r>
              <a:rPr lang="en-US" dirty="0" err="1" smtClean="0"/>
              <a:t>gangguan</a:t>
            </a:r>
            <a:r>
              <a:rPr lang="en-US" dirty="0" smtClean="0"/>
              <a:t> </a:t>
            </a:r>
            <a:r>
              <a:rPr lang="en-US" dirty="0" err="1" smtClean="0"/>
              <a:t>lebih</a:t>
            </a:r>
            <a:r>
              <a:rPr lang="en-US" dirty="0" smtClean="0"/>
              <a:t> </a:t>
            </a:r>
            <a:r>
              <a:rPr lang="en-US" dirty="0" err="1" smtClean="0"/>
              <a:t>banyak</a:t>
            </a:r>
            <a:r>
              <a:rPr lang="en-US" dirty="0" smtClean="0"/>
              <a:t> </a:t>
            </a:r>
          </a:p>
          <a:p>
            <a:pPr marL="274320" indent="-274320"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425071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xfrm>
            <a:off x="4191000" y="6356351"/>
            <a:ext cx="33528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08DBBE7D-1F7D-495B-9764-0DB02AB2F226}" type="slidenum">
              <a:rPr lang="en-US" altLang="id-ID">
                <a:solidFill>
                  <a:srgbClr val="045C75"/>
                </a:solidFill>
                <a:latin typeface="Constantia" panose="02030602050306030303" pitchFamily="18" charset="0"/>
              </a:rPr>
              <a:pPr algn="l" eaLnBrk="1" hangingPunct="1"/>
              <a:t>14</a:t>
            </a:fld>
            <a:endParaRPr lang="en-US" altLang="id-ID">
              <a:solidFill>
                <a:srgbClr val="045C75"/>
              </a:solidFill>
              <a:latin typeface="Constantia" panose="02030602050306030303" pitchFamily="18" charset="0"/>
            </a:endParaRPr>
          </a:p>
        </p:txBody>
      </p:sp>
      <p:sp>
        <p:nvSpPr>
          <p:cNvPr id="680965" name="Rectangle 5"/>
          <p:cNvSpPr>
            <a:spLocks noChangeArrowheads="1"/>
          </p:cNvSpPr>
          <p:nvPr/>
        </p:nvSpPr>
        <p:spPr bwMode="auto">
          <a:xfrm>
            <a:off x="1409201" y="1096168"/>
            <a:ext cx="6551612" cy="519113"/>
          </a:xfrm>
          <a:prstGeom prst="rect">
            <a:avLst/>
          </a:prstGeom>
          <a:noFill/>
          <a:ln w="9525">
            <a:noFill/>
            <a:miter lim="800000"/>
            <a:headEnd/>
            <a:tailEnd/>
          </a:ln>
          <a:effectLst/>
        </p:spPr>
        <p:txBody>
          <a:bodyPr>
            <a:spAutoFit/>
          </a:bodyPr>
          <a:lstStyle/>
          <a:p>
            <a:pPr marL="342900" indent="-342900">
              <a:spcBef>
                <a:spcPct val="20000"/>
              </a:spcBef>
              <a:buClr>
                <a:srgbClr val="CC00CC"/>
              </a:buClr>
              <a:buSzPct val="65000"/>
              <a:buBlip>
                <a:blip r:embed="rId3"/>
              </a:buBlip>
              <a:defRPr/>
            </a:pPr>
            <a:r>
              <a:rPr lang="en-US" sz="2800" b="1" dirty="0" err="1">
                <a:solidFill>
                  <a:srgbClr val="CC00CC"/>
                </a:solidFill>
                <a:effectLst>
                  <a:outerShdw blurRad="38100" dist="38100" dir="2700000" algn="tl">
                    <a:srgbClr val="C0C0C0"/>
                  </a:outerShdw>
                </a:effectLst>
              </a:rPr>
              <a:t>Gambar</a:t>
            </a:r>
            <a:r>
              <a:rPr lang="en-US" sz="2800" b="1" dirty="0">
                <a:solidFill>
                  <a:srgbClr val="CC00CC"/>
                </a:solidFill>
                <a:effectLst>
                  <a:outerShdw blurRad="38100" dist="38100" dir="2700000" algn="tl">
                    <a:srgbClr val="C0C0C0"/>
                  </a:outerShdw>
                </a:effectLst>
              </a:rPr>
              <a:t> </a:t>
            </a:r>
            <a:r>
              <a:rPr lang="en-US" sz="2800" b="1" dirty="0" err="1">
                <a:solidFill>
                  <a:srgbClr val="CC00CC"/>
                </a:solidFill>
                <a:effectLst>
                  <a:outerShdw blurRad="38100" dist="38100" dir="2700000" algn="tl">
                    <a:srgbClr val="C0C0C0"/>
                  </a:outerShdw>
                </a:effectLst>
              </a:rPr>
              <a:t>Fisik</a:t>
            </a:r>
            <a:r>
              <a:rPr lang="en-US" sz="2800" b="1" dirty="0">
                <a:solidFill>
                  <a:srgbClr val="CC00CC"/>
                </a:solidFill>
                <a:effectLst>
                  <a:outerShdw blurRad="38100" dist="38100" dir="2700000" algn="tl">
                    <a:srgbClr val="C0C0C0"/>
                  </a:outerShdw>
                </a:effectLst>
              </a:rPr>
              <a:t> </a:t>
            </a:r>
            <a:r>
              <a:rPr lang="en-US" sz="2800" b="1" dirty="0" err="1">
                <a:solidFill>
                  <a:srgbClr val="CC00CC"/>
                </a:solidFill>
                <a:effectLst>
                  <a:outerShdw blurRad="38100" dist="38100" dir="2700000" algn="tl">
                    <a:srgbClr val="C0C0C0"/>
                  </a:outerShdw>
                </a:effectLst>
              </a:rPr>
              <a:t>Rumah</a:t>
            </a:r>
            <a:r>
              <a:rPr lang="en-US" sz="2800" b="1" dirty="0">
                <a:solidFill>
                  <a:srgbClr val="CC00CC"/>
                </a:solidFill>
                <a:effectLst>
                  <a:outerShdw blurRad="38100" dist="38100" dir="2700000" algn="tl">
                    <a:srgbClr val="C0C0C0"/>
                  </a:outerShdw>
                </a:effectLst>
              </a:rPr>
              <a:t> </a:t>
            </a:r>
            <a:r>
              <a:rPr lang="en-US" sz="2800" b="1" dirty="0" err="1">
                <a:solidFill>
                  <a:srgbClr val="CC00CC"/>
                </a:solidFill>
                <a:effectLst>
                  <a:outerShdw blurRad="38100" dist="38100" dir="2700000" algn="tl">
                    <a:srgbClr val="C0C0C0"/>
                  </a:outerShdw>
                </a:effectLst>
              </a:rPr>
              <a:t>Kabel</a:t>
            </a:r>
            <a:endParaRPr lang="en-US" sz="2400" dirty="0">
              <a:solidFill>
                <a:srgbClr val="0000FF"/>
              </a:solidFill>
              <a:latin typeface="AvantGarde Bk BT" pitchFamily="34" charset="0"/>
            </a:endParaRPr>
          </a:p>
        </p:txBody>
      </p:sp>
      <p:pic>
        <p:nvPicPr>
          <p:cNvPr id="20484" name="Picture 8" descr="RUMAH KABEL TERBU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1828800"/>
            <a:ext cx="30924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900" y="1447800"/>
            <a:ext cx="49418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487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xfrm>
            <a:off x="4191000" y="6356351"/>
            <a:ext cx="33528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923616CB-959C-49F6-9850-CE8F392CE769}" type="slidenum">
              <a:rPr lang="en-US" altLang="id-ID">
                <a:solidFill>
                  <a:srgbClr val="045C75"/>
                </a:solidFill>
                <a:latin typeface="Constantia" panose="02030602050306030303" pitchFamily="18" charset="0"/>
              </a:rPr>
              <a:pPr algn="l" eaLnBrk="1" hangingPunct="1"/>
              <a:t>15</a:t>
            </a:fld>
            <a:endParaRPr lang="en-US" altLang="id-ID">
              <a:solidFill>
                <a:srgbClr val="045C75"/>
              </a:solidFill>
              <a:latin typeface="Constantia" panose="02030602050306030303" pitchFamily="18" charset="0"/>
            </a:endParaRPr>
          </a:p>
        </p:txBody>
      </p:sp>
      <p:sp>
        <p:nvSpPr>
          <p:cNvPr id="688130" name="Rectangle 2"/>
          <p:cNvSpPr>
            <a:spLocks noChangeArrowheads="1"/>
          </p:cNvSpPr>
          <p:nvPr/>
        </p:nvSpPr>
        <p:spPr bwMode="auto">
          <a:xfrm>
            <a:off x="1879465" y="833381"/>
            <a:ext cx="6551612" cy="519113"/>
          </a:xfrm>
          <a:prstGeom prst="rect">
            <a:avLst/>
          </a:prstGeom>
          <a:noFill/>
          <a:ln w="9525">
            <a:noFill/>
            <a:miter lim="800000"/>
            <a:headEnd/>
            <a:tailEnd/>
          </a:ln>
          <a:effectLst/>
        </p:spPr>
        <p:txBody>
          <a:bodyPr>
            <a:spAutoFit/>
          </a:bodyPr>
          <a:lstStyle/>
          <a:p>
            <a:pPr marL="342900" indent="-342900">
              <a:spcBef>
                <a:spcPct val="20000"/>
              </a:spcBef>
              <a:buClr>
                <a:srgbClr val="CC00CC"/>
              </a:buClr>
              <a:buSzPct val="65000"/>
              <a:buBlip>
                <a:blip r:embed="rId3"/>
              </a:buBlip>
              <a:defRPr/>
            </a:pPr>
            <a:r>
              <a:rPr lang="en-US" sz="2800" b="1" dirty="0" err="1">
                <a:solidFill>
                  <a:srgbClr val="CC00CC"/>
                </a:solidFill>
                <a:effectLst>
                  <a:outerShdw blurRad="38100" dist="38100" dir="2700000" algn="tl">
                    <a:srgbClr val="C0C0C0"/>
                  </a:outerShdw>
                </a:effectLst>
              </a:rPr>
              <a:t>Gambar</a:t>
            </a:r>
            <a:r>
              <a:rPr lang="en-US" sz="2800" b="1" dirty="0">
                <a:solidFill>
                  <a:srgbClr val="CC00CC"/>
                </a:solidFill>
                <a:effectLst>
                  <a:outerShdw blurRad="38100" dist="38100" dir="2700000" algn="tl">
                    <a:srgbClr val="C0C0C0"/>
                  </a:outerShdw>
                </a:effectLst>
              </a:rPr>
              <a:t> </a:t>
            </a:r>
            <a:r>
              <a:rPr lang="en-US" sz="2800" b="1" dirty="0" err="1">
                <a:solidFill>
                  <a:srgbClr val="CC00CC"/>
                </a:solidFill>
                <a:effectLst>
                  <a:outerShdw blurRad="38100" dist="38100" dir="2700000" algn="tl">
                    <a:srgbClr val="C0C0C0"/>
                  </a:outerShdw>
                </a:effectLst>
              </a:rPr>
              <a:t>Fisik</a:t>
            </a:r>
            <a:r>
              <a:rPr lang="en-US" sz="2800" b="1" dirty="0">
                <a:solidFill>
                  <a:srgbClr val="CC00CC"/>
                </a:solidFill>
                <a:effectLst>
                  <a:outerShdw blurRad="38100" dist="38100" dir="2700000" algn="tl">
                    <a:srgbClr val="C0C0C0"/>
                  </a:outerShdw>
                </a:effectLst>
              </a:rPr>
              <a:t> Kotak </a:t>
            </a:r>
            <a:r>
              <a:rPr lang="en-US" sz="2800" b="1" dirty="0" err="1">
                <a:solidFill>
                  <a:srgbClr val="CC00CC"/>
                </a:solidFill>
                <a:effectLst>
                  <a:outerShdw blurRad="38100" dist="38100" dir="2700000" algn="tl">
                    <a:srgbClr val="C0C0C0"/>
                  </a:outerShdw>
                </a:effectLst>
              </a:rPr>
              <a:t>Pembagi</a:t>
            </a:r>
            <a:endParaRPr lang="en-US" sz="2400" dirty="0">
              <a:solidFill>
                <a:srgbClr val="0000FF"/>
              </a:solidFill>
              <a:latin typeface="AvantGarde Bk BT" pitchFamily="34" charset="0"/>
            </a:endParaRPr>
          </a:p>
        </p:txBody>
      </p:sp>
      <p:pic>
        <p:nvPicPr>
          <p:cNvPr id="2150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46876"/>
            <a:ext cx="41910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6"/>
          <p:cNvSpPr>
            <a:spLocks noChangeArrowheads="1"/>
          </p:cNvSpPr>
          <p:nvPr/>
        </p:nvSpPr>
        <p:spPr bwMode="auto">
          <a:xfrm>
            <a:off x="2128694" y="5279778"/>
            <a:ext cx="32864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id-ID" sz="2000" i="1">
                <a:latin typeface="Constantia" panose="02030602050306030303" pitchFamily="18" charset="0"/>
                <a:ea typeface="Times New Roman" panose="02020603050405020304" pitchFamily="18" charset="0"/>
                <a:cs typeface="Arial" panose="020B0604020202020204" pitchFamily="34" charset="0"/>
              </a:rPr>
              <a:t>DP kapasitas 10” (10 pasang)</a:t>
            </a:r>
            <a:endParaRPr lang="nl-NL" altLang="id-ID" sz="2000">
              <a:latin typeface="Constantia" panose="02030602050306030303" pitchFamily="18" charset="0"/>
              <a:ea typeface="Times New Roman" panose="02020603050405020304" pitchFamily="18" charset="0"/>
              <a:cs typeface="Arial" panose="020B0604020202020204" pitchFamily="34" charset="0"/>
            </a:endParaRPr>
          </a:p>
        </p:txBody>
      </p:sp>
      <p:pic>
        <p:nvPicPr>
          <p:cNvPr id="2151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447800"/>
            <a:ext cx="37338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p:cNvSpPr>
            <a:spLocks noChangeArrowheads="1"/>
          </p:cNvSpPr>
          <p:nvPr/>
        </p:nvSpPr>
        <p:spPr bwMode="auto">
          <a:xfrm>
            <a:off x="6310837" y="5246515"/>
            <a:ext cx="3366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id-ID" sz="2000" i="1" dirty="0">
                <a:latin typeface="Constantia" panose="02030602050306030303" pitchFamily="18" charset="0"/>
                <a:ea typeface="Times New Roman" panose="02020603050405020304" pitchFamily="18" charset="0"/>
                <a:cs typeface="Arial" panose="020B0604020202020204" pitchFamily="34" charset="0"/>
              </a:rPr>
              <a:t>DP kapasitas 20” (20 pasang)</a:t>
            </a:r>
            <a:endParaRPr lang="nl-NL" altLang="id-ID" sz="2000" dirty="0">
              <a:latin typeface="Constantia" panose="02030602050306030303"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31483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1405109"/>
            <a:ext cx="10515600" cy="458032"/>
          </a:xfrm>
        </p:spPr>
        <p:txBody>
          <a:bodyPr>
            <a:normAutofit fontScale="90000"/>
          </a:bodyPr>
          <a:lstStyle/>
          <a:p>
            <a:pPr fontAlgn="auto">
              <a:spcAft>
                <a:spcPts val="0"/>
              </a:spcAft>
              <a:defRPr/>
            </a:pPr>
            <a:r>
              <a:rPr lang="it-IT" b="1" dirty="0" smtClean="0"/>
              <a:t>Jarlokaf</a:t>
            </a:r>
            <a:r>
              <a:rPr lang="en-US" b="1" dirty="0" smtClean="0"/>
              <a:t/>
            </a:r>
            <a:br>
              <a:rPr lang="en-US" b="1" dirty="0" smtClean="0"/>
            </a:br>
            <a:endParaRPr lang="en-US" dirty="0"/>
          </a:p>
        </p:txBody>
      </p:sp>
      <p:sp>
        <p:nvSpPr>
          <p:cNvPr id="23555" name="Content Placeholder 2"/>
          <p:cNvSpPr>
            <a:spLocks noGrp="1"/>
          </p:cNvSpPr>
          <p:nvPr>
            <p:ph idx="1"/>
          </p:nvPr>
        </p:nvSpPr>
        <p:spPr>
          <a:xfrm>
            <a:off x="720634" y="2085930"/>
            <a:ext cx="10515600" cy="4626611"/>
          </a:xfrm>
        </p:spPr>
        <p:txBody>
          <a:bodyPr/>
          <a:lstStyle/>
          <a:p>
            <a:pPr algn="just" eaLnBrk="1" hangingPunct="1"/>
            <a:r>
              <a:rPr lang="it-IT" altLang="id-ID" dirty="0" smtClean="0"/>
              <a:t>Jarlokaf adalah jaringan lokal akses yang memanfaatkan media fiber optic sebagai media transmisinya, sehingga proses pengiriman sinyal informasi dapat dilakukan lebih cepat. </a:t>
            </a:r>
            <a:endParaRPr lang="en-US" altLang="id-ID" dirty="0" smtClean="0"/>
          </a:p>
          <a:p>
            <a:pPr algn="just" eaLnBrk="1" hangingPunct="1">
              <a:buFont typeface="Wingdings 2" panose="05020102010507070707" pitchFamily="18" charset="2"/>
              <a:buNone/>
            </a:pPr>
            <a:endParaRPr lang="en-US" altLang="id-ID" dirty="0" smtClean="0"/>
          </a:p>
        </p:txBody>
      </p:sp>
    </p:spTree>
    <p:extLst>
      <p:ext uri="{BB962C8B-B14F-4D97-AF65-F5344CB8AC3E}">
        <p14:creationId xmlns:p14="http://schemas.microsoft.com/office/powerpoint/2010/main" val="606824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31073" y="670560"/>
            <a:ext cx="8229600" cy="1143000"/>
          </a:xfrm>
        </p:spPr>
        <p:txBody>
          <a:bodyPr/>
          <a:lstStyle/>
          <a:p>
            <a:pPr eaLnBrk="1" hangingPunct="1"/>
            <a:r>
              <a:rPr lang="id-ID" altLang="id-ID" dirty="0" smtClean="0"/>
              <a:t>FIBER TO THE ZONE</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3" y="1447800"/>
            <a:ext cx="10946675" cy="437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37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33800" y="3429000"/>
            <a:ext cx="2743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3" name="Content Placeholder 2"/>
          <p:cNvSpPr>
            <a:spLocks noGrp="1"/>
          </p:cNvSpPr>
          <p:nvPr>
            <p:ph idx="4294967295"/>
          </p:nvPr>
        </p:nvSpPr>
        <p:spPr>
          <a:xfrm>
            <a:off x="853440" y="1477963"/>
            <a:ext cx="8686800" cy="808037"/>
          </a:xfrm>
        </p:spPr>
        <p:txBody>
          <a:bodyPr/>
          <a:lstStyle/>
          <a:p>
            <a:pPr eaLnBrk="1" hangingPunct="1"/>
            <a:r>
              <a:rPr lang="en-US" altLang="id-ID" dirty="0" smtClean="0"/>
              <a:t>FTTC (Fiber to The Curb)</a:t>
            </a:r>
          </a:p>
          <a:p>
            <a:pPr eaLnBrk="1" hangingPunct="1">
              <a:buFont typeface="Wingdings 2" panose="05020102010507070707" pitchFamily="18" charset="2"/>
              <a:buNone/>
            </a:pPr>
            <a:endParaRPr lang="en-US" altLang="id-ID" dirty="0" smtClean="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67000"/>
            <a:ext cx="80279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41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94" y="966652"/>
            <a:ext cx="10358846"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46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707573" y="926171"/>
            <a:ext cx="8613775" cy="995363"/>
          </a:xfrm>
        </p:spPr>
        <p:txBody>
          <a:bodyPr/>
          <a:lstStyle/>
          <a:p>
            <a:pPr eaLnBrk="1" hangingPunct="1"/>
            <a:r>
              <a:rPr lang="en-US" altLang="id-ID" sz="2800" u="sng" dirty="0"/>
              <a:t>PSTN (Public Switch Telephone Network)</a:t>
            </a:r>
            <a:br>
              <a:rPr lang="en-US" altLang="id-ID" sz="2800" u="sng" dirty="0"/>
            </a:br>
            <a:endParaRPr lang="en-US" altLang="id-ID" sz="2700" dirty="0"/>
          </a:p>
        </p:txBody>
      </p:sp>
      <p:sp>
        <p:nvSpPr>
          <p:cNvPr id="7171" name="Rectangle 3"/>
          <p:cNvSpPr>
            <a:spLocks noGrp="1" noRot="1" noChangeArrowheads="1"/>
          </p:cNvSpPr>
          <p:nvPr>
            <p:ph idx="1"/>
          </p:nvPr>
        </p:nvSpPr>
        <p:spPr>
          <a:xfrm>
            <a:off x="531284" y="1725523"/>
            <a:ext cx="11042407" cy="1495425"/>
          </a:xfrm>
        </p:spPr>
        <p:txBody>
          <a:bodyPr>
            <a:normAutofit/>
          </a:bodyPr>
          <a:lstStyle/>
          <a:p>
            <a:pPr marL="975360" lvl="1" indent="-609600" fontAlgn="auto">
              <a:spcAft>
                <a:spcPts val="0"/>
              </a:spcAft>
              <a:buNone/>
              <a:defRPr/>
            </a:pPr>
            <a:r>
              <a:rPr lang="en-US" sz="1800" dirty="0"/>
              <a:t>PSTN </a:t>
            </a:r>
            <a:r>
              <a:rPr lang="en-US" sz="1800" dirty="0" err="1"/>
              <a:t>terdiri</a:t>
            </a:r>
            <a:r>
              <a:rPr lang="en-US" sz="1800" dirty="0"/>
              <a:t> </a:t>
            </a:r>
            <a:r>
              <a:rPr lang="en-US" sz="1800" dirty="0" err="1"/>
              <a:t>dari</a:t>
            </a:r>
            <a:r>
              <a:rPr lang="en-US" sz="1800" dirty="0"/>
              <a:t> </a:t>
            </a:r>
            <a:r>
              <a:rPr lang="en-US" sz="1800" dirty="0" err="1"/>
              <a:t>grup</a:t>
            </a:r>
            <a:r>
              <a:rPr lang="en-US" sz="1800" dirty="0"/>
              <a:t> </a:t>
            </a:r>
            <a:r>
              <a:rPr lang="en-US" sz="1800" dirty="0" err="1"/>
              <a:t>jaringan</a:t>
            </a:r>
            <a:r>
              <a:rPr lang="en-US" sz="1800" dirty="0"/>
              <a:t> </a:t>
            </a:r>
            <a:r>
              <a:rPr lang="en-US" sz="1800" dirty="0" err="1"/>
              <a:t>lokal</a:t>
            </a:r>
            <a:r>
              <a:rPr lang="en-US" sz="1800" dirty="0"/>
              <a:t> yang </a:t>
            </a:r>
            <a:r>
              <a:rPr lang="en-US" sz="1800" dirty="0" err="1"/>
              <a:t>dihubungkan</a:t>
            </a:r>
            <a:r>
              <a:rPr lang="en-US" sz="1800" dirty="0"/>
              <a:t> </a:t>
            </a:r>
            <a:r>
              <a:rPr lang="en-US" sz="1800" dirty="0" err="1"/>
              <a:t>oleh</a:t>
            </a:r>
            <a:r>
              <a:rPr lang="en-US" sz="1800" dirty="0"/>
              <a:t> </a:t>
            </a:r>
            <a:r>
              <a:rPr lang="en-US" sz="1800" dirty="0" err="1"/>
              <a:t>jaringan</a:t>
            </a:r>
            <a:r>
              <a:rPr lang="en-US" sz="1800" dirty="0"/>
              <a:t> long  distance.</a:t>
            </a:r>
          </a:p>
          <a:p>
            <a:pPr marL="274320" indent="-274320" fontAlgn="auto">
              <a:spcAft>
                <a:spcPts val="0"/>
              </a:spcAft>
              <a:buClr>
                <a:schemeClr val="accent3"/>
              </a:buClr>
              <a:buFont typeface="Wingdings 2"/>
              <a:buChar char=""/>
              <a:defRPr/>
            </a:pPr>
            <a:r>
              <a:rPr lang="en-US" sz="1800" dirty="0" err="1"/>
              <a:t>Jantung</a:t>
            </a:r>
            <a:r>
              <a:rPr lang="en-US" sz="1800" dirty="0"/>
              <a:t> </a:t>
            </a:r>
            <a:r>
              <a:rPr lang="en-US" sz="1800" dirty="0" err="1"/>
              <a:t>dari</a:t>
            </a:r>
            <a:r>
              <a:rPr lang="en-US" sz="1800" dirty="0"/>
              <a:t> </a:t>
            </a:r>
            <a:r>
              <a:rPr lang="en-US" sz="1800" dirty="0" err="1"/>
              <a:t>sebuah</a:t>
            </a:r>
            <a:r>
              <a:rPr lang="en-US" sz="1800" dirty="0"/>
              <a:t> </a:t>
            </a:r>
            <a:r>
              <a:rPr lang="en-US" sz="1800" dirty="0" err="1"/>
              <a:t>lokal</a:t>
            </a:r>
            <a:r>
              <a:rPr lang="en-US" sz="1800" dirty="0"/>
              <a:t> network </a:t>
            </a:r>
            <a:r>
              <a:rPr lang="en-US" sz="1800" dirty="0" err="1"/>
              <a:t>adalah</a:t>
            </a:r>
            <a:r>
              <a:rPr lang="en-US" sz="1800" dirty="0"/>
              <a:t>  </a:t>
            </a:r>
            <a:r>
              <a:rPr lang="en-US" sz="1800" i="1" dirty="0"/>
              <a:t>customer premise </a:t>
            </a:r>
            <a:r>
              <a:rPr lang="en-US" sz="1800" dirty="0"/>
              <a:t>equipment (CPE), </a:t>
            </a:r>
            <a:r>
              <a:rPr lang="en-US" sz="1800" dirty="0" err="1"/>
              <a:t>kabel</a:t>
            </a:r>
            <a:r>
              <a:rPr lang="en-US" sz="1800" dirty="0"/>
              <a:t> </a:t>
            </a:r>
            <a:r>
              <a:rPr lang="en-US" sz="1800" dirty="0" err="1"/>
              <a:t>tembaga</a:t>
            </a:r>
            <a:r>
              <a:rPr lang="en-US" sz="1800" dirty="0"/>
              <a:t> </a:t>
            </a:r>
            <a:r>
              <a:rPr lang="en-US" sz="1800" dirty="0" err="1"/>
              <a:t>membentuk</a:t>
            </a:r>
            <a:r>
              <a:rPr lang="en-US" sz="1800" dirty="0"/>
              <a:t> </a:t>
            </a:r>
            <a:r>
              <a:rPr lang="en-US" sz="1800" dirty="0" err="1"/>
              <a:t>hubungan</a:t>
            </a:r>
            <a:r>
              <a:rPr lang="en-US" sz="1800" dirty="0"/>
              <a:t>/loop yang </a:t>
            </a:r>
            <a:r>
              <a:rPr lang="en-US" sz="1800" dirty="0" err="1"/>
              <a:t>menghubungkan</a:t>
            </a:r>
            <a:r>
              <a:rPr lang="en-US" sz="1800" dirty="0"/>
              <a:t> subscriber </a:t>
            </a:r>
            <a:r>
              <a:rPr lang="en-US" sz="1800" dirty="0" err="1"/>
              <a:t>ke</a:t>
            </a:r>
            <a:r>
              <a:rPr lang="en-US" sz="1800" dirty="0"/>
              <a:t> local serving switch </a:t>
            </a:r>
            <a:r>
              <a:rPr lang="en-US" sz="1800" dirty="0" err="1"/>
              <a:t>melalui</a:t>
            </a:r>
            <a:r>
              <a:rPr lang="en-US" sz="1800" dirty="0"/>
              <a:t> main distribution frame (MDF).</a:t>
            </a:r>
          </a:p>
        </p:txBody>
      </p:sp>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F1671B-35D0-4589-9AC4-F80B1BCE1401}" type="slidenum">
              <a:rPr lang="en-GB" altLang="id-ID">
                <a:solidFill>
                  <a:srgbClr val="045C75"/>
                </a:solidFill>
                <a:latin typeface="Constantia" panose="02030602050306030303" pitchFamily="18" charset="0"/>
              </a:rPr>
              <a:pPr eaLnBrk="1" hangingPunct="1"/>
              <a:t>2</a:t>
            </a:fld>
            <a:endParaRPr lang="en-GB" altLang="id-ID">
              <a:solidFill>
                <a:srgbClr val="045C75"/>
              </a:solidFill>
              <a:latin typeface="Constantia" panose="02030602050306030303" pitchFamily="18" charset="0"/>
            </a:endParaRPr>
          </a:p>
        </p:txBody>
      </p:sp>
      <p:pic>
        <p:nvPicPr>
          <p:cNvPr id="92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57" y="3522618"/>
            <a:ext cx="7620000"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53660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33800" y="4038600"/>
            <a:ext cx="3657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1" name="Content Placeholder 2"/>
          <p:cNvSpPr>
            <a:spLocks noGrp="1"/>
          </p:cNvSpPr>
          <p:nvPr>
            <p:ph idx="4294967295"/>
          </p:nvPr>
        </p:nvSpPr>
        <p:spPr>
          <a:xfrm>
            <a:off x="1608138" y="1386681"/>
            <a:ext cx="8686800" cy="731837"/>
          </a:xfrm>
        </p:spPr>
        <p:txBody>
          <a:bodyPr/>
          <a:lstStyle/>
          <a:p>
            <a:pPr eaLnBrk="1" hangingPunct="1"/>
            <a:r>
              <a:rPr lang="en-US" altLang="id-ID" smtClean="0"/>
              <a:t>FTTB (Fiber to The Building)</a:t>
            </a: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362200"/>
            <a:ext cx="79406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705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91455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538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81400" y="3657600"/>
            <a:ext cx="4953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99" name="Content Placeholder 2"/>
          <p:cNvSpPr>
            <a:spLocks noGrp="1"/>
          </p:cNvSpPr>
          <p:nvPr>
            <p:ph idx="4294967295"/>
          </p:nvPr>
        </p:nvSpPr>
        <p:spPr>
          <a:xfrm>
            <a:off x="1714500" y="1424781"/>
            <a:ext cx="8686800" cy="655637"/>
          </a:xfrm>
        </p:spPr>
        <p:txBody>
          <a:bodyPr/>
          <a:lstStyle/>
          <a:p>
            <a:pPr eaLnBrk="1" hangingPunct="1"/>
            <a:r>
              <a:rPr lang="en-US" altLang="id-ID" dirty="0" smtClean="0"/>
              <a:t>FTTH (Fiber to The Home)</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779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017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49" y="1275807"/>
            <a:ext cx="10254342"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386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092321"/>
            <a:ext cx="10515600" cy="458032"/>
          </a:xfrm>
        </p:spPr>
        <p:txBody>
          <a:bodyPr>
            <a:normAutofit fontScale="90000"/>
          </a:bodyPr>
          <a:lstStyle/>
          <a:p>
            <a:pPr fontAlgn="auto">
              <a:spcAft>
                <a:spcPts val="0"/>
              </a:spcAft>
              <a:defRPr/>
            </a:pPr>
            <a:r>
              <a:rPr lang="it-IT" b="1" dirty="0" smtClean="0"/>
              <a:t>Jarlokar</a:t>
            </a:r>
            <a:r>
              <a:rPr lang="en-US" b="1" dirty="0" smtClean="0"/>
              <a:t/>
            </a:r>
            <a:br>
              <a:rPr lang="en-US" b="1" dirty="0" smtClean="0"/>
            </a:br>
            <a:endParaRPr lang="en-US" dirty="0"/>
          </a:p>
        </p:txBody>
      </p:sp>
      <p:sp>
        <p:nvSpPr>
          <p:cNvPr id="32771" name="Content Placeholder 2"/>
          <p:cNvSpPr>
            <a:spLocks noGrp="1"/>
          </p:cNvSpPr>
          <p:nvPr>
            <p:ph idx="1"/>
          </p:nvPr>
        </p:nvSpPr>
        <p:spPr/>
        <p:txBody>
          <a:bodyPr/>
          <a:lstStyle/>
          <a:p>
            <a:pPr algn="just" eaLnBrk="1" hangingPunct="1"/>
            <a:r>
              <a:rPr lang="it-IT" altLang="id-ID" dirty="0" smtClean="0"/>
              <a:t>Jarlokar adalah jaringan lokal akses yang memanfaatkan media udara sebagai media transmisinya, dimana antenna dijadikan sebagai pemancar dan penerima sinyal informasi.</a:t>
            </a:r>
          </a:p>
          <a:p>
            <a:pPr algn="just" eaLnBrk="1" hangingPunct="1"/>
            <a:r>
              <a:rPr lang="it-IT" altLang="id-ID" dirty="0" smtClean="0"/>
              <a:t> </a:t>
            </a:r>
            <a:r>
              <a:rPr lang="en-US" altLang="id-ID" dirty="0" err="1" smtClean="0"/>
              <a:t>Beberapa</a:t>
            </a:r>
            <a:r>
              <a:rPr lang="en-US" altLang="id-ID" dirty="0" smtClean="0"/>
              <a:t> </a:t>
            </a:r>
            <a:r>
              <a:rPr lang="en-US" altLang="id-ID" dirty="0" err="1" smtClean="0"/>
              <a:t>teknologi</a:t>
            </a:r>
            <a:r>
              <a:rPr lang="en-US" altLang="id-ID" dirty="0" smtClean="0"/>
              <a:t> yang </a:t>
            </a:r>
            <a:r>
              <a:rPr lang="en-US" altLang="id-ID" dirty="0" err="1" smtClean="0"/>
              <a:t>menggunakan</a:t>
            </a:r>
            <a:r>
              <a:rPr lang="en-US" altLang="id-ID" dirty="0" smtClean="0"/>
              <a:t> radio </a:t>
            </a:r>
            <a:r>
              <a:rPr lang="en-US" altLang="id-ID" dirty="0" err="1" smtClean="0"/>
              <a:t>diantaranya</a:t>
            </a:r>
            <a:r>
              <a:rPr lang="en-US" altLang="id-ID" dirty="0" smtClean="0"/>
              <a:t> </a:t>
            </a:r>
            <a:r>
              <a:rPr lang="en-US" altLang="id-ID" dirty="0" err="1" smtClean="0"/>
              <a:t>adalah</a:t>
            </a:r>
            <a:r>
              <a:rPr lang="en-US" altLang="id-ID" dirty="0" smtClean="0"/>
              <a:t> : </a:t>
            </a:r>
          </a:p>
          <a:p>
            <a:pPr lvl="1" algn="just" eaLnBrk="1" hangingPunct="1"/>
            <a:r>
              <a:rPr lang="en-US" altLang="id-ID" dirty="0" smtClean="0"/>
              <a:t>WLL (Wireless Local Loop)</a:t>
            </a:r>
          </a:p>
          <a:p>
            <a:pPr lvl="1" algn="just" eaLnBrk="1" hangingPunct="1"/>
            <a:r>
              <a:rPr lang="en-US" altLang="id-ID" dirty="0" err="1" smtClean="0"/>
              <a:t>Seluler</a:t>
            </a:r>
            <a:endParaRPr lang="en-US" altLang="id-ID" dirty="0" smtClean="0"/>
          </a:p>
          <a:p>
            <a:pPr lvl="1" algn="just" eaLnBrk="1" hangingPunct="1"/>
            <a:r>
              <a:rPr lang="en-US" altLang="id-ID" dirty="0" err="1" smtClean="0"/>
              <a:t>WiFi</a:t>
            </a:r>
            <a:endParaRPr lang="en-US" altLang="id-ID" dirty="0" smtClean="0"/>
          </a:p>
          <a:p>
            <a:pPr lvl="1" algn="just" eaLnBrk="1" hangingPunct="1"/>
            <a:r>
              <a:rPr lang="en-US" altLang="id-ID" dirty="0" err="1" smtClean="0"/>
              <a:t>Wimax</a:t>
            </a:r>
            <a:endParaRPr lang="en-US" altLang="id-ID" dirty="0" smtClean="0"/>
          </a:p>
          <a:p>
            <a:pPr algn="just" eaLnBrk="1" hangingPunct="1"/>
            <a:endParaRPr lang="en-US" altLang="id-ID" dirty="0" smtClean="0"/>
          </a:p>
        </p:txBody>
      </p:sp>
    </p:spTree>
    <p:extLst>
      <p:ext uri="{BB962C8B-B14F-4D97-AF65-F5344CB8AC3E}">
        <p14:creationId xmlns:p14="http://schemas.microsoft.com/office/powerpoint/2010/main" val="2723630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pPr>
              <a:defRPr/>
            </a:pPr>
            <a:r>
              <a:rPr lang="en-GB"/>
              <a:t>Jaringan Telekomunikasi</a:t>
            </a:r>
          </a:p>
        </p:txBody>
      </p:sp>
      <p:sp>
        <p:nvSpPr>
          <p:cNvPr id="13"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9C7545-E0FE-4E18-931D-77D96900B4C1}" type="slidenum">
              <a:rPr lang="en-GB" altLang="id-ID">
                <a:solidFill>
                  <a:srgbClr val="045C75"/>
                </a:solidFill>
                <a:latin typeface="Constantia" panose="02030602050306030303" pitchFamily="18" charset="0"/>
              </a:rPr>
              <a:pPr eaLnBrk="1" hangingPunct="1"/>
              <a:t>25</a:t>
            </a:fld>
            <a:endParaRPr lang="en-GB" altLang="id-ID">
              <a:solidFill>
                <a:srgbClr val="045C75"/>
              </a:solidFill>
              <a:latin typeface="Constantia" panose="02030602050306030303" pitchFamily="18" charset="0"/>
            </a:endParaRPr>
          </a:p>
        </p:txBody>
      </p:sp>
      <p:sp>
        <p:nvSpPr>
          <p:cNvPr id="2052" name="Rectangle 3"/>
          <p:cNvSpPr>
            <a:spLocks noGrp="1" noRot="1" noChangeArrowheads="1"/>
          </p:cNvSpPr>
          <p:nvPr>
            <p:ph idx="4294967295"/>
          </p:nvPr>
        </p:nvSpPr>
        <p:spPr>
          <a:xfrm>
            <a:off x="1685925" y="1011238"/>
            <a:ext cx="8007350" cy="4191000"/>
          </a:xfrm>
        </p:spPr>
        <p:txBody>
          <a:bodyPr/>
          <a:lstStyle/>
          <a:p>
            <a:pPr eaLnBrk="1" hangingPunct="1"/>
            <a:r>
              <a:rPr lang="en-US" altLang="id-ID" sz="2000" b="1" dirty="0" err="1"/>
              <a:t>Jaringan</a:t>
            </a:r>
            <a:r>
              <a:rPr lang="en-US" altLang="id-ID" sz="2000" b="1" dirty="0"/>
              <a:t> </a:t>
            </a:r>
            <a:r>
              <a:rPr lang="en-US" altLang="id-ID" sz="2000" b="1" dirty="0" err="1"/>
              <a:t>Lokal</a:t>
            </a:r>
            <a:r>
              <a:rPr lang="en-US" altLang="id-ID" sz="2000" b="1" dirty="0"/>
              <a:t> </a:t>
            </a:r>
            <a:r>
              <a:rPr lang="en-US" altLang="id-ID" sz="2000" b="1" dirty="0" err="1"/>
              <a:t>Akses</a:t>
            </a:r>
            <a:r>
              <a:rPr lang="en-US" altLang="id-ID" sz="2000" b="1" dirty="0"/>
              <a:t> Radio (</a:t>
            </a:r>
            <a:r>
              <a:rPr lang="en-US" altLang="id-ID" sz="2000" b="1" dirty="0" err="1"/>
              <a:t>Jarlokar</a:t>
            </a:r>
            <a:r>
              <a:rPr lang="en-US" altLang="id-ID" sz="2000" b="1" dirty="0"/>
              <a:t>)</a:t>
            </a:r>
          </a:p>
          <a:p>
            <a:pPr eaLnBrk="1" hangingPunct="1"/>
            <a:endParaRPr lang="en-US" altLang="id-ID" sz="2000" dirty="0"/>
          </a:p>
        </p:txBody>
      </p:sp>
      <p:sp>
        <p:nvSpPr>
          <p:cNvPr id="2055" name="Rectangle 5"/>
          <p:cNvSpPr>
            <a:spLocks noChangeArrowheads="1"/>
          </p:cNvSpPr>
          <p:nvPr/>
        </p:nvSpPr>
        <p:spPr bwMode="auto">
          <a:xfrm>
            <a:off x="2743200" y="1524000"/>
            <a:ext cx="2946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b="1">
                <a:latin typeface="Times New Roman" panose="02020603050405020304" pitchFamily="18" charset="0"/>
                <a:cs typeface="Times New Roman" panose="02020603050405020304" pitchFamily="18" charset="0"/>
              </a:rPr>
              <a:t>KONFIGURASI DASAR</a:t>
            </a:r>
            <a:endParaRPr lang="en-US" altLang="id-ID" sz="2000">
              <a:latin typeface="Constantia" panose="02030602050306030303" pitchFamily="18" charset="0"/>
            </a:endParaRPr>
          </a:p>
        </p:txBody>
      </p:sp>
      <p:graphicFrame>
        <p:nvGraphicFramePr>
          <p:cNvPr id="2050" name="Object 4"/>
          <p:cNvGraphicFramePr>
            <a:graphicFrameLocks/>
          </p:cNvGraphicFramePr>
          <p:nvPr>
            <p:extLst>
              <p:ext uri="{D42A27DB-BD31-4B8C-83A1-F6EECF244321}">
                <p14:modId xmlns:p14="http://schemas.microsoft.com/office/powerpoint/2010/main" val="2169741348"/>
              </p:ext>
            </p:extLst>
          </p:nvPr>
        </p:nvGraphicFramePr>
        <p:xfrm>
          <a:off x="2588684" y="1905000"/>
          <a:ext cx="5453063" cy="2403475"/>
        </p:xfrm>
        <a:graphic>
          <a:graphicData uri="http://schemas.openxmlformats.org/presentationml/2006/ole">
            <mc:AlternateContent xmlns:mc="http://schemas.openxmlformats.org/markup-compatibility/2006">
              <mc:Choice xmlns:v="urn:schemas-microsoft-com:vml" Requires="v">
                <p:oleObj spid="_x0000_s3114" name="Picture" r:id="rId3" imgW="5446842" imgH="2396306" progId="Word.Picture.8">
                  <p:embed/>
                </p:oleObj>
              </mc:Choice>
              <mc:Fallback>
                <p:oleObj name="Picture" r:id="rId3" imgW="5446842" imgH="2396306" progId="Word.Picture.8">
                  <p:embed/>
                  <p:pic>
                    <p:nvPicPr>
                      <p:cNvPr id="205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684" y="1905000"/>
                        <a:ext cx="5453063" cy="240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6"/>
          <p:cNvSpPr>
            <a:spLocks noChangeArrowheads="1"/>
          </p:cNvSpPr>
          <p:nvPr/>
        </p:nvSpPr>
        <p:spPr bwMode="auto">
          <a:xfrm>
            <a:off x="1524001" y="45762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graphicFrame>
        <p:nvGraphicFramePr>
          <p:cNvPr id="2051" name="Object 7"/>
          <p:cNvGraphicFramePr>
            <a:graphicFrameLocks/>
          </p:cNvGraphicFramePr>
          <p:nvPr>
            <p:extLst>
              <p:ext uri="{D42A27DB-BD31-4B8C-83A1-F6EECF244321}">
                <p14:modId xmlns:p14="http://schemas.microsoft.com/office/powerpoint/2010/main" val="14379928"/>
              </p:ext>
            </p:extLst>
          </p:nvPr>
        </p:nvGraphicFramePr>
        <p:xfrm>
          <a:off x="2743200" y="4435476"/>
          <a:ext cx="5481638" cy="1749425"/>
        </p:xfrm>
        <a:graphic>
          <a:graphicData uri="http://schemas.openxmlformats.org/presentationml/2006/ole">
            <mc:AlternateContent xmlns:mc="http://schemas.openxmlformats.org/markup-compatibility/2006">
              <mc:Choice xmlns:v="urn:schemas-microsoft-com:vml" Requires="v">
                <p:oleObj spid="_x0000_s3115" name="Visio" r:id="rId5" imgW="5483860" imgH="1742440" progId="Visio.Drawing.6">
                  <p:embed/>
                </p:oleObj>
              </mc:Choice>
              <mc:Fallback>
                <p:oleObj name="Visio" r:id="rId5" imgW="5483860" imgH="1742440" progId="Visio.Drawing.6">
                  <p:embed/>
                  <p:pic>
                    <p:nvPicPr>
                      <p:cNvPr id="2051"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435476"/>
                        <a:ext cx="5481638" cy="1749425"/>
                      </a:xfrm>
                      <a:prstGeom prst="rect">
                        <a:avLst/>
                      </a:prstGeom>
                      <a:solidFill>
                        <a:schemeClr val="tx2"/>
                      </a:solidFill>
                    </p:spPr>
                  </p:pic>
                </p:oleObj>
              </mc:Fallback>
            </mc:AlternateContent>
          </a:graphicData>
        </a:graphic>
      </p:graphicFrame>
      <p:sp>
        <p:nvSpPr>
          <p:cNvPr id="2057" name="Freeform 8"/>
          <p:cNvSpPr>
            <a:spLocks/>
          </p:cNvSpPr>
          <p:nvPr/>
        </p:nvSpPr>
        <p:spPr bwMode="auto">
          <a:xfrm>
            <a:off x="5715001" y="4724401"/>
            <a:ext cx="455613" cy="227013"/>
          </a:xfrm>
          <a:custGeom>
            <a:avLst/>
            <a:gdLst>
              <a:gd name="T0" fmla="*/ 0 w 20000"/>
              <a:gd name="T1" fmla="*/ 0 h 20000"/>
              <a:gd name="T2" fmla="*/ 2147483647 w 20000"/>
              <a:gd name="T3" fmla="*/ 128891802 h 20000"/>
              <a:gd name="T4" fmla="*/ 2147483647 w 20000"/>
              <a:gd name="T5" fmla="*/ 205861574 h 20000"/>
              <a:gd name="T6" fmla="*/ 2147483647 w 20000"/>
              <a:gd name="T7" fmla="*/ 331050477 h 20000"/>
              <a:gd name="T8" fmla="*/ 1795542430 w 20000"/>
              <a:gd name="T9" fmla="*/ 202160173 h 20000"/>
              <a:gd name="T10" fmla="*/ 2147483647 w 20000"/>
              <a:gd name="T11" fmla="*/ 128891802 h 20000"/>
              <a:gd name="T12" fmla="*/ 0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0" y="0"/>
                </a:moveTo>
                <a:lnTo>
                  <a:pt x="13305" y="7765"/>
                </a:lnTo>
                <a:lnTo>
                  <a:pt x="10098" y="12402"/>
                </a:lnTo>
                <a:lnTo>
                  <a:pt x="19972" y="19944"/>
                </a:lnTo>
                <a:lnTo>
                  <a:pt x="6667" y="12179"/>
                </a:lnTo>
                <a:lnTo>
                  <a:pt x="9874" y="7765"/>
                </a:lnTo>
                <a:lnTo>
                  <a:pt x="0" y="0"/>
                </a:lnTo>
                <a:close/>
              </a:path>
            </a:pathLst>
          </a:custGeom>
          <a:solidFill>
            <a:srgbClr val="000000"/>
          </a:solidFill>
          <a:ln w="254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2058" name="Rectangle 9"/>
          <p:cNvSpPr>
            <a:spLocks noChangeArrowheads="1"/>
          </p:cNvSpPr>
          <p:nvPr/>
        </p:nvSpPr>
        <p:spPr bwMode="auto">
          <a:xfrm>
            <a:off x="2743200" y="4038601"/>
            <a:ext cx="317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Constantia" panose="02030602050306030303" pitchFamily="18" charset="0"/>
                <a:cs typeface="Times New Roman" panose="02020603050405020304" pitchFamily="18" charset="0"/>
              </a:rPr>
              <a:t>Sistem </a:t>
            </a:r>
            <a:r>
              <a:rPr lang="id-ID" altLang="id-ID" sz="2000">
                <a:latin typeface="Constantia" panose="02030602050306030303" pitchFamily="18" charset="0"/>
                <a:cs typeface="Times New Roman" panose="02020603050405020304" pitchFamily="18" charset="0"/>
              </a:rPr>
              <a:t>r</a:t>
            </a:r>
            <a:r>
              <a:rPr lang="en-US" altLang="id-ID" sz="2000">
                <a:latin typeface="Constantia" panose="02030602050306030303" pitchFamily="18" charset="0"/>
                <a:cs typeface="Times New Roman" panose="02020603050405020304" pitchFamily="18" charset="0"/>
              </a:rPr>
              <a:t>adio kanal tunggal</a:t>
            </a:r>
            <a:endParaRPr lang="en-US" altLang="id-ID" sz="2000">
              <a:latin typeface="Constantia" panose="02030602050306030303" pitchFamily="18" charset="0"/>
            </a:endParaRPr>
          </a:p>
        </p:txBody>
      </p:sp>
      <p:sp>
        <p:nvSpPr>
          <p:cNvPr id="2059" name="Rectangle 10"/>
          <p:cNvSpPr>
            <a:spLocks noChangeArrowheads="1"/>
          </p:cNvSpPr>
          <p:nvPr/>
        </p:nvSpPr>
        <p:spPr bwMode="auto">
          <a:xfrm>
            <a:off x="1524001" y="-2274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Tree>
    <p:extLst>
      <p:ext uri="{BB962C8B-B14F-4D97-AF65-F5344CB8AC3E}">
        <p14:creationId xmlns:p14="http://schemas.microsoft.com/office/powerpoint/2010/main" val="19702856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GB"/>
              <a:t>Jaringan Telekomunikasi</a:t>
            </a:r>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95A7C4-BC9B-4FD5-8FB5-A969B2F5535A}" type="slidenum">
              <a:rPr lang="en-GB" altLang="id-ID">
                <a:solidFill>
                  <a:srgbClr val="045C75"/>
                </a:solidFill>
                <a:latin typeface="Constantia" panose="02030602050306030303" pitchFamily="18" charset="0"/>
              </a:rPr>
              <a:pPr eaLnBrk="1" hangingPunct="1"/>
              <a:t>26</a:t>
            </a:fld>
            <a:endParaRPr lang="en-GB" altLang="id-ID">
              <a:solidFill>
                <a:srgbClr val="045C75"/>
              </a:solidFill>
              <a:latin typeface="Constantia" panose="02030602050306030303" pitchFamily="18" charset="0"/>
            </a:endParaRPr>
          </a:p>
        </p:txBody>
      </p:sp>
      <p:sp>
        <p:nvSpPr>
          <p:cNvPr id="3076" name="Rectangle 3"/>
          <p:cNvSpPr>
            <a:spLocks noGrp="1" noRot="1" noChangeArrowheads="1"/>
          </p:cNvSpPr>
          <p:nvPr>
            <p:ph idx="4294967295"/>
          </p:nvPr>
        </p:nvSpPr>
        <p:spPr>
          <a:xfrm>
            <a:off x="827496" y="911225"/>
            <a:ext cx="8007350" cy="4191000"/>
          </a:xfrm>
        </p:spPr>
        <p:txBody>
          <a:bodyPr/>
          <a:lstStyle/>
          <a:p>
            <a:pPr eaLnBrk="1" hangingPunct="1"/>
            <a:r>
              <a:rPr lang="en-US" altLang="id-ID" sz="2000" b="1" dirty="0" err="1"/>
              <a:t>Jaringan</a:t>
            </a:r>
            <a:r>
              <a:rPr lang="en-US" altLang="id-ID" sz="2000" b="1" dirty="0"/>
              <a:t> </a:t>
            </a:r>
            <a:r>
              <a:rPr lang="en-US" altLang="id-ID" sz="2000" b="1" dirty="0" err="1"/>
              <a:t>Lokal</a:t>
            </a:r>
            <a:r>
              <a:rPr lang="en-US" altLang="id-ID" sz="2000" b="1" dirty="0"/>
              <a:t> </a:t>
            </a:r>
            <a:r>
              <a:rPr lang="en-US" altLang="id-ID" sz="2000" b="1" dirty="0" err="1"/>
              <a:t>Akses</a:t>
            </a:r>
            <a:r>
              <a:rPr lang="en-US" altLang="id-ID" sz="2000" b="1" dirty="0"/>
              <a:t> Radio (</a:t>
            </a:r>
            <a:r>
              <a:rPr lang="en-US" altLang="id-ID" sz="2000" b="1" dirty="0" err="1"/>
              <a:t>Jarlokar</a:t>
            </a:r>
            <a:r>
              <a:rPr lang="en-US" altLang="id-ID" sz="2000" b="1" dirty="0"/>
              <a:t>)</a:t>
            </a:r>
            <a:endParaRPr lang="en-US" altLang="id-ID" sz="2000" dirty="0"/>
          </a:p>
        </p:txBody>
      </p:sp>
      <p:graphicFrame>
        <p:nvGraphicFramePr>
          <p:cNvPr id="3074" name="Object 4"/>
          <p:cNvGraphicFramePr>
            <a:graphicFrameLocks/>
          </p:cNvGraphicFramePr>
          <p:nvPr/>
        </p:nvGraphicFramePr>
        <p:xfrm>
          <a:off x="1701800" y="1447800"/>
          <a:ext cx="5765800" cy="2198688"/>
        </p:xfrm>
        <a:graphic>
          <a:graphicData uri="http://schemas.openxmlformats.org/presentationml/2006/ole">
            <mc:AlternateContent xmlns:mc="http://schemas.openxmlformats.org/markup-compatibility/2006">
              <mc:Choice xmlns:v="urn:schemas-microsoft-com:vml" Requires="v">
                <p:oleObj spid="_x0000_s4138" name="Visio" r:id="rId3" imgW="6405880" imgH="2448560" progId="Visio.Drawing.6">
                  <p:embed/>
                </p:oleObj>
              </mc:Choice>
              <mc:Fallback>
                <p:oleObj name="Visio" r:id="rId3" imgW="6405880" imgH="2448560" progId="Visio.Drawing.6">
                  <p:embed/>
                  <p:pic>
                    <p:nvPicPr>
                      <p:cNvPr id="3074"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1447800"/>
                        <a:ext cx="57658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5"/>
          <p:cNvSpPr>
            <a:spLocks noChangeArrowheads="1"/>
          </p:cNvSpPr>
          <p:nvPr/>
        </p:nvSpPr>
        <p:spPr bwMode="auto">
          <a:xfrm>
            <a:off x="2895601" y="1143001"/>
            <a:ext cx="326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id-ID" sz="2000">
                <a:latin typeface="Constantia" panose="02030602050306030303" pitchFamily="18" charset="0"/>
                <a:cs typeface="Times New Roman" panose="02020603050405020304" pitchFamily="18" charset="0"/>
              </a:rPr>
              <a:t>Sistem Radio kanal banyak</a:t>
            </a:r>
            <a:endParaRPr lang="en-US" altLang="id-ID" sz="2000">
              <a:latin typeface="Constantia" panose="02030602050306030303" pitchFamily="18" charset="0"/>
            </a:endParaRPr>
          </a:p>
        </p:txBody>
      </p:sp>
      <p:graphicFrame>
        <p:nvGraphicFramePr>
          <p:cNvPr id="3075" name="Object 6"/>
          <p:cNvGraphicFramePr>
            <a:graphicFrameLocks/>
          </p:cNvGraphicFramePr>
          <p:nvPr>
            <p:extLst>
              <p:ext uri="{D42A27DB-BD31-4B8C-83A1-F6EECF244321}">
                <p14:modId xmlns:p14="http://schemas.microsoft.com/office/powerpoint/2010/main" val="1577490732"/>
              </p:ext>
            </p:extLst>
          </p:nvPr>
        </p:nvGraphicFramePr>
        <p:xfrm>
          <a:off x="5451860" y="3073785"/>
          <a:ext cx="5780088" cy="3346450"/>
        </p:xfrm>
        <a:graphic>
          <a:graphicData uri="http://schemas.openxmlformats.org/presentationml/2006/ole">
            <mc:AlternateContent xmlns:mc="http://schemas.openxmlformats.org/markup-compatibility/2006">
              <mc:Choice xmlns:v="urn:schemas-microsoft-com:vml" Requires="v">
                <p:oleObj spid="_x0000_s4139" name="Visio" r:id="rId5" imgW="5796280" imgH="3350260" progId="Visio.Drawing.6">
                  <p:embed/>
                </p:oleObj>
              </mc:Choice>
              <mc:Fallback>
                <p:oleObj name="Visio" r:id="rId5" imgW="5796280" imgH="3350260" progId="Visio.Drawing.6">
                  <p:embed/>
                  <p:pic>
                    <p:nvPicPr>
                      <p:cNvPr id="3075"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1860" y="3073785"/>
                        <a:ext cx="5780088" cy="334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Rectangle 9"/>
          <p:cNvSpPr>
            <a:spLocks noChangeArrowheads="1"/>
          </p:cNvSpPr>
          <p:nvPr/>
        </p:nvSpPr>
        <p:spPr bwMode="auto">
          <a:xfrm>
            <a:off x="3048000" y="3657601"/>
            <a:ext cx="293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Constantia" panose="02030602050306030303" pitchFamily="18" charset="0"/>
              </a:rPr>
              <a:t>Sistem radio multi akses</a:t>
            </a:r>
          </a:p>
        </p:txBody>
      </p:sp>
    </p:spTree>
    <p:extLst>
      <p:ext uri="{BB962C8B-B14F-4D97-AF65-F5344CB8AC3E}">
        <p14:creationId xmlns:p14="http://schemas.microsoft.com/office/powerpoint/2010/main" val="38547892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pPr>
              <a:defRPr/>
            </a:pPr>
            <a:r>
              <a:rPr lang="en-GB"/>
              <a:t>Jaringan Telekomunikasi</a:t>
            </a:r>
          </a:p>
        </p:txBody>
      </p:sp>
      <p:sp>
        <p:nvSpPr>
          <p:cNvPr id="10" name="Slide Number Placeholder 7"/>
          <p:cNvSpPr>
            <a:spLocks noGrp="1"/>
          </p:cNvSpPr>
          <p:nvPr>
            <p:ph type="sldNum" sz="quarter" idx="12"/>
          </p:nvPr>
        </p:nvSpPr>
        <p:spPr/>
        <p:txBody>
          <a:bodyPr/>
          <a:lstStyle/>
          <a:p>
            <a:pPr>
              <a:defRPr/>
            </a:pPr>
            <a:fld id="{DEC17D93-8B58-43B9-97DD-EB676DB8A204}" type="slidenum">
              <a:rPr lang="en-GB"/>
              <a:pPr>
                <a:defRPr/>
              </a:pPr>
              <a:t>27</a:t>
            </a:fld>
            <a:endParaRPr lang="en-GB"/>
          </a:p>
        </p:txBody>
      </p:sp>
      <p:sp>
        <p:nvSpPr>
          <p:cNvPr id="31746" name="Rectangle 2"/>
          <p:cNvSpPr>
            <a:spLocks noGrp="1" noRot="1" noChangeArrowheads="1"/>
          </p:cNvSpPr>
          <p:nvPr>
            <p:ph type="title"/>
          </p:nvPr>
        </p:nvSpPr>
        <p:spPr>
          <a:xfrm>
            <a:off x="47952" y="763985"/>
            <a:ext cx="8763000" cy="746125"/>
          </a:xfrm>
        </p:spPr>
        <p:txBody>
          <a:bodyPr>
            <a:normAutofit/>
          </a:bodyPr>
          <a:lstStyle/>
          <a:p>
            <a:pPr eaLnBrk="1" hangingPunct="1">
              <a:defRPr/>
            </a:pPr>
            <a:r>
              <a:rPr lang="en-US" sz="2800" dirty="0" err="1">
                <a:latin typeface="Adobe Caslon Pro" pitchFamily="18" charset="0"/>
              </a:rPr>
              <a:t>Komponen</a:t>
            </a:r>
            <a:r>
              <a:rPr lang="en-US" sz="2800" dirty="0">
                <a:latin typeface="Adobe Caslon Pro" pitchFamily="18" charset="0"/>
              </a:rPr>
              <a:t> </a:t>
            </a:r>
            <a:r>
              <a:rPr lang="en-US" sz="2800" dirty="0" err="1">
                <a:latin typeface="Adobe Caslon Pro" pitchFamily="18" charset="0"/>
              </a:rPr>
              <a:t>Pembentuk</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Telekomunikasi (1/5)</a:t>
            </a:r>
          </a:p>
        </p:txBody>
      </p:sp>
      <p:pic>
        <p:nvPicPr>
          <p:cNvPr id="53253" name="Picture 6" descr="image52"/>
          <p:cNvPicPr>
            <a:picLocks noGrp="1" noChangeAspect="1" noChangeArrowheads="1"/>
          </p:cNvPicPr>
          <p:nvPr>
            <p:ph sz="half" idx="1"/>
          </p:nvPr>
        </p:nvPicPr>
        <p:blipFill>
          <a:blip r:embed="rId2"/>
          <a:srcRect/>
          <a:stretch>
            <a:fillRect/>
          </a:stretch>
        </p:blipFill>
        <p:spPr>
          <a:xfrm>
            <a:off x="6756401" y="2286001"/>
            <a:ext cx="3535363" cy="1592263"/>
          </a:xfrm>
          <a:noFill/>
        </p:spPr>
      </p:pic>
      <p:pic>
        <p:nvPicPr>
          <p:cNvPr id="53254" name="Picture 7" descr="sinn44"/>
          <p:cNvPicPr>
            <a:picLocks noGrp="1" noChangeAspect="1" noChangeArrowheads="1"/>
          </p:cNvPicPr>
          <p:nvPr>
            <p:ph sz="quarter" idx="2"/>
          </p:nvPr>
        </p:nvPicPr>
        <p:blipFill>
          <a:blip r:embed="rId3"/>
          <a:srcRect/>
          <a:stretch>
            <a:fillRect/>
          </a:stretch>
        </p:blipFill>
        <p:spPr>
          <a:xfrm>
            <a:off x="6781800" y="4038601"/>
            <a:ext cx="3352800" cy="2189163"/>
          </a:xfrm>
          <a:noFill/>
        </p:spPr>
      </p:pic>
      <p:sp>
        <p:nvSpPr>
          <p:cNvPr id="31747" name="Rectangle 3"/>
          <p:cNvSpPr>
            <a:spLocks noGrp="1" noRot="1" noChangeArrowheads="1"/>
          </p:cNvSpPr>
          <p:nvPr>
            <p:ph type="body" idx="4294967295"/>
          </p:nvPr>
        </p:nvSpPr>
        <p:spPr>
          <a:xfrm>
            <a:off x="204652" y="1600200"/>
            <a:ext cx="6000205" cy="2540000"/>
          </a:xfrm>
        </p:spPr>
        <p:txBody>
          <a:bodyPr>
            <a:normAutofit fontScale="92500" lnSpcReduction="20000"/>
          </a:bodyPr>
          <a:lstStyle/>
          <a:p>
            <a:pPr marL="533400" indent="-533400" algn="just">
              <a:buNone/>
              <a:defRPr/>
            </a:pPr>
            <a:r>
              <a:rPr lang="en-US" sz="1800" b="1" dirty="0" err="1"/>
              <a:t>Perangkat</a:t>
            </a:r>
            <a:r>
              <a:rPr lang="en-US" sz="1800" b="1" dirty="0"/>
              <a:t> terminal</a:t>
            </a:r>
          </a:p>
          <a:p>
            <a:pPr marL="533400" indent="-533400" algn="just">
              <a:defRPr/>
            </a:pPr>
            <a:r>
              <a:rPr lang="en-US" sz="1800" dirty="0"/>
              <a:t>Terminal </a:t>
            </a:r>
            <a:r>
              <a:rPr lang="en-US" sz="1800" dirty="0" err="1"/>
              <a:t>adalah</a:t>
            </a:r>
            <a:r>
              <a:rPr lang="en-US" sz="1800" dirty="0"/>
              <a:t> </a:t>
            </a:r>
            <a:r>
              <a:rPr lang="en-US" sz="1800" dirty="0" err="1"/>
              <a:t>peralatan</a:t>
            </a:r>
            <a:r>
              <a:rPr lang="en-US" sz="1800" dirty="0"/>
              <a:t> yang </a:t>
            </a:r>
            <a:r>
              <a:rPr lang="en-US" sz="1800" dirty="0" err="1"/>
              <a:t>bertugas</a:t>
            </a:r>
            <a:r>
              <a:rPr lang="en-US" sz="1800" dirty="0"/>
              <a:t> </a:t>
            </a:r>
            <a:r>
              <a:rPr lang="id-ID" sz="1800" dirty="0"/>
              <a:t>mengubah</a:t>
            </a:r>
            <a:r>
              <a:rPr lang="en-US" sz="1800" dirty="0"/>
              <a:t> </a:t>
            </a:r>
            <a:r>
              <a:rPr lang="en-US" sz="1800" dirty="0" err="1"/>
              <a:t>sinyal</a:t>
            </a:r>
            <a:r>
              <a:rPr lang="en-US" sz="1800" dirty="0"/>
              <a:t> </a:t>
            </a:r>
            <a:r>
              <a:rPr lang="en-US" sz="1800" dirty="0" err="1"/>
              <a:t>informasi</a:t>
            </a:r>
            <a:r>
              <a:rPr lang="en-US" sz="1800" dirty="0"/>
              <a:t> </a:t>
            </a:r>
            <a:r>
              <a:rPr lang="en-US" sz="1800" dirty="0" err="1"/>
              <a:t>asli</a:t>
            </a:r>
            <a:r>
              <a:rPr lang="en-US" sz="1800" dirty="0"/>
              <a:t> (</a:t>
            </a:r>
            <a:r>
              <a:rPr lang="en-US" sz="1800" dirty="0" err="1"/>
              <a:t>suara</a:t>
            </a:r>
            <a:r>
              <a:rPr lang="en-US" sz="1800" dirty="0"/>
              <a:t> </a:t>
            </a:r>
            <a:r>
              <a:rPr lang="en-US" sz="1800" dirty="0" err="1"/>
              <a:t>manusia</a:t>
            </a:r>
            <a:r>
              <a:rPr lang="en-US" sz="1800" dirty="0"/>
              <a:t>, </a:t>
            </a:r>
            <a:r>
              <a:rPr lang="en-US" sz="1800" dirty="0" err="1"/>
              <a:t>gambar</a:t>
            </a:r>
            <a:r>
              <a:rPr lang="en-US" sz="1800" dirty="0"/>
              <a:t> </a:t>
            </a:r>
            <a:r>
              <a:rPr lang="en-US" sz="1800" dirty="0" err="1"/>
              <a:t>atau</a:t>
            </a:r>
            <a:r>
              <a:rPr lang="en-US" sz="1800" dirty="0"/>
              <a:t> </a:t>
            </a:r>
            <a:r>
              <a:rPr lang="en-US" sz="1800" dirty="0" err="1"/>
              <a:t>lainnya</a:t>
            </a:r>
            <a:r>
              <a:rPr lang="en-US" sz="1800" dirty="0"/>
              <a:t>) </a:t>
            </a:r>
            <a:r>
              <a:rPr lang="en-US" sz="1800" dirty="0" err="1"/>
              <a:t>menjadi</a:t>
            </a:r>
            <a:r>
              <a:rPr lang="en-US" sz="1800" dirty="0"/>
              <a:t> </a:t>
            </a:r>
            <a:r>
              <a:rPr lang="en-US" sz="1800" dirty="0" err="1"/>
              <a:t>sinyal</a:t>
            </a:r>
            <a:r>
              <a:rPr lang="en-US" sz="1800" dirty="0"/>
              <a:t> </a:t>
            </a:r>
            <a:r>
              <a:rPr lang="en-US" sz="1800" dirty="0" err="1"/>
              <a:t>elektrik</a:t>
            </a:r>
            <a:r>
              <a:rPr lang="en-US" sz="1800" dirty="0"/>
              <a:t> </a:t>
            </a:r>
            <a:r>
              <a:rPr lang="en-US" sz="1800" dirty="0" err="1"/>
              <a:t>atau</a:t>
            </a:r>
            <a:r>
              <a:rPr lang="en-US" sz="1800" dirty="0"/>
              <a:t> </a:t>
            </a:r>
            <a:r>
              <a:rPr lang="en-US" sz="1800" dirty="0" err="1"/>
              <a:t>elektromagnetik</a:t>
            </a:r>
            <a:r>
              <a:rPr lang="en-US" sz="1800" dirty="0"/>
              <a:t> </a:t>
            </a:r>
            <a:r>
              <a:rPr lang="en-US" sz="1800" dirty="0" err="1"/>
              <a:t>atau</a:t>
            </a:r>
            <a:r>
              <a:rPr lang="en-US" sz="1800" dirty="0"/>
              <a:t> </a:t>
            </a:r>
            <a:r>
              <a:rPr lang="en-US" sz="1800" dirty="0" err="1"/>
              <a:t>cahaya</a:t>
            </a:r>
            <a:r>
              <a:rPr lang="en-US" sz="1800" dirty="0"/>
              <a:t>. </a:t>
            </a:r>
          </a:p>
          <a:p>
            <a:pPr marL="533400" indent="-533400" algn="just">
              <a:defRPr/>
            </a:pPr>
            <a:r>
              <a:rPr lang="en-US" sz="1800" dirty="0"/>
              <a:t>Hal </a:t>
            </a:r>
            <a:r>
              <a:rPr lang="id-ID" sz="1800" dirty="0"/>
              <a:t>i</a:t>
            </a:r>
            <a:r>
              <a:rPr lang="en-US" sz="1800" dirty="0" err="1"/>
              <a:t>ni</a:t>
            </a:r>
            <a:r>
              <a:rPr lang="en-US" sz="1800" dirty="0"/>
              <a:t> </a:t>
            </a:r>
            <a:r>
              <a:rPr lang="en-US" sz="1800" dirty="0" err="1"/>
              <a:t>diperlukan</a:t>
            </a:r>
            <a:r>
              <a:rPr lang="en-US" sz="1800" dirty="0"/>
              <a:t> </a:t>
            </a:r>
            <a:r>
              <a:rPr lang="en-US" sz="1800" dirty="0" err="1"/>
              <a:t>karena</a:t>
            </a:r>
            <a:r>
              <a:rPr lang="en-US" sz="1800" dirty="0"/>
              <a:t> </a:t>
            </a:r>
            <a:r>
              <a:rPr lang="en-US" sz="1800" dirty="0" err="1"/>
              <a:t>perangkat</a:t>
            </a:r>
            <a:r>
              <a:rPr lang="en-US" sz="1800" dirty="0"/>
              <a:t> </a:t>
            </a:r>
            <a:r>
              <a:rPr lang="en-US" sz="1800" dirty="0" err="1"/>
              <a:t>transmisi</a:t>
            </a:r>
            <a:r>
              <a:rPr lang="en-US" sz="1800" dirty="0"/>
              <a:t> yang </a:t>
            </a:r>
            <a:r>
              <a:rPr lang="en-US" sz="1800" dirty="0" err="1"/>
              <a:t>mampu</a:t>
            </a:r>
            <a:r>
              <a:rPr lang="en-US" sz="1800" dirty="0"/>
              <a:t> </a:t>
            </a:r>
            <a:r>
              <a:rPr lang="en-US" sz="1800" dirty="0" err="1"/>
              <a:t>menyampaikan</a:t>
            </a:r>
            <a:r>
              <a:rPr lang="en-US" sz="1800" dirty="0"/>
              <a:t> </a:t>
            </a:r>
            <a:r>
              <a:rPr lang="en-US" sz="1800" dirty="0" err="1"/>
              <a:t>informasi</a:t>
            </a:r>
            <a:r>
              <a:rPr lang="en-US" sz="1800" dirty="0"/>
              <a:t> </a:t>
            </a:r>
            <a:r>
              <a:rPr lang="en-US" sz="1800" dirty="0" err="1"/>
              <a:t>tersebut</a:t>
            </a:r>
            <a:r>
              <a:rPr lang="en-US" sz="1800" dirty="0"/>
              <a:t> </a:t>
            </a:r>
            <a:r>
              <a:rPr lang="en-US" sz="1800" dirty="0" err="1"/>
              <a:t>dari</a:t>
            </a:r>
            <a:r>
              <a:rPr lang="en-US" sz="1800" dirty="0"/>
              <a:t> </a:t>
            </a:r>
            <a:r>
              <a:rPr lang="en-US" sz="1800" dirty="0" err="1"/>
              <a:t>satu</a:t>
            </a:r>
            <a:r>
              <a:rPr lang="en-US" sz="1800" dirty="0"/>
              <a:t> </a:t>
            </a:r>
            <a:r>
              <a:rPr lang="en-US" sz="1800" dirty="0" err="1"/>
              <a:t>tempat</a:t>
            </a:r>
            <a:r>
              <a:rPr lang="en-US" sz="1800" dirty="0"/>
              <a:t> </a:t>
            </a:r>
            <a:r>
              <a:rPr lang="en-US" sz="1800" dirty="0" err="1"/>
              <a:t>ke</a:t>
            </a:r>
            <a:r>
              <a:rPr lang="en-US" sz="1800" dirty="0"/>
              <a:t> </a:t>
            </a:r>
            <a:r>
              <a:rPr lang="en-US" sz="1800" dirty="0" err="1"/>
              <a:t>tempat</a:t>
            </a:r>
            <a:r>
              <a:rPr lang="en-US" sz="1800" dirty="0"/>
              <a:t> lain </a:t>
            </a:r>
            <a:r>
              <a:rPr lang="id-ID" sz="1800" dirty="0"/>
              <a:t>(</a:t>
            </a:r>
            <a:r>
              <a:rPr lang="en-US" sz="1800" dirty="0"/>
              <a:t>yang </a:t>
            </a:r>
            <a:r>
              <a:rPr lang="en-US" sz="1800" dirty="0" err="1"/>
              <a:t>umumnya</a:t>
            </a:r>
            <a:r>
              <a:rPr lang="en-US" sz="1800" dirty="0"/>
              <a:t> </a:t>
            </a:r>
            <a:r>
              <a:rPr lang="en-US" sz="1800" dirty="0" err="1"/>
              <a:t>tidak</a:t>
            </a:r>
            <a:r>
              <a:rPr lang="en-US" sz="1800" dirty="0"/>
              <a:t> </a:t>
            </a:r>
            <a:r>
              <a:rPr lang="en-US" sz="1800" dirty="0" err="1"/>
              <a:t>dekat</a:t>
            </a:r>
            <a:r>
              <a:rPr lang="id-ID" sz="1800" dirty="0"/>
              <a:t>)</a:t>
            </a:r>
            <a:r>
              <a:rPr lang="en-US" sz="1800" dirty="0"/>
              <a:t> </a:t>
            </a:r>
            <a:r>
              <a:rPr lang="en-US" sz="1800" dirty="0" err="1"/>
              <a:t>dalam</a:t>
            </a:r>
            <a:r>
              <a:rPr lang="en-US" sz="1800" dirty="0"/>
              <a:t> </a:t>
            </a:r>
            <a:r>
              <a:rPr lang="en-US" sz="1800" dirty="0" err="1"/>
              <a:t>waktu</a:t>
            </a:r>
            <a:r>
              <a:rPr lang="en-US" sz="1800" dirty="0"/>
              <a:t> </a:t>
            </a:r>
            <a:r>
              <a:rPr lang="en-US" sz="1800" dirty="0" err="1"/>
              <a:t>cepat</a:t>
            </a:r>
            <a:r>
              <a:rPr lang="en-US" sz="1800" dirty="0"/>
              <a:t> </a:t>
            </a:r>
            <a:r>
              <a:rPr lang="en-US" sz="1800" dirty="0" err="1"/>
              <a:t>memang</a:t>
            </a:r>
            <a:r>
              <a:rPr lang="en-US" sz="1800" dirty="0"/>
              <a:t> </a:t>
            </a:r>
            <a:r>
              <a:rPr lang="en-US" sz="1800" dirty="0" err="1"/>
              <a:t>mensyaratkan</a:t>
            </a:r>
            <a:r>
              <a:rPr lang="en-US" sz="1800" dirty="0"/>
              <a:t> agar </a:t>
            </a:r>
            <a:r>
              <a:rPr lang="en-US" sz="1800" dirty="0" err="1"/>
              <a:t>sinyal</a:t>
            </a:r>
            <a:r>
              <a:rPr lang="en-US" sz="1800" dirty="0"/>
              <a:t> </a:t>
            </a:r>
            <a:r>
              <a:rPr lang="en-US" sz="1800" dirty="0" err="1"/>
              <a:t>informasi</a:t>
            </a:r>
            <a:r>
              <a:rPr lang="en-US" sz="1800" dirty="0"/>
              <a:t> </a:t>
            </a:r>
            <a:r>
              <a:rPr lang="en-US" sz="1800" dirty="0" err="1"/>
              <a:t>diubah</a:t>
            </a:r>
            <a:r>
              <a:rPr lang="en-US" sz="1800" dirty="0"/>
              <a:t> </a:t>
            </a:r>
            <a:r>
              <a:rPr lang="en-US" sz="1800" dirty="0" err="1"/>
              <a:t>menjadi</a:t>
            </a:r>
            <a:r>
              <a:rPr lang="en-US" sz="1800" dirty="0"/>
              <a:t> </a:t>
            </a:r>
            <a:r>
              <a:rPr lang="en-US" sz="1800" dirty="0" err="1"/>
              <a:t>sinyal</a:t>
            </a:r>
            <a:r>
              <a:rPr lang="en-US" sz="1800" dirty="0"/>
              <a:t> </a:t>
            </a:r>
            <a:r>
              <a:rPr lang="en-US" sz="1800" dirty="0" err="1"/>
              <a:t>listrik</a:t>
            </a:r>
            <a:r>
              <a:rPr lang="en-US" sz="1800" dirty="0"/>
              <a:t> (</a:t>
            </a:r>
            <a:r>
              <a:rPr lang="en-US" sz="1800" dirty="0" err="1"/>
              <a:t>untuk</a:t>
            </a:r>
            <a:r>
              <a:rPr lang="en-US" sz="1800" dirty="0"/>
              <a:t> </a:t>
            </a:r>
            <a:r>
              <a:rPr lang="en-US" sz="1800" dirty="0" err="1"/>
              <a:t>dilewatkan</a:t>
            </a:r>
            <a:r>
              <a:rPr lang="en-US" sz="1800" dirty="0"/>
              <a:t> </a:t>
            </a:r>
            <a:r>
              <a:rPr lang="en-US" sz="1800" dirty="0" err="1"/>
              <a:t>kabel</a:t>
            </a:r>
            <a:r>
              <a:rPr lang="en-US" sz="1800" dirty="0"/>
              <a:t>) </a:t>
            </a:r>
            <a:r>
              <a:rPr lang="en-US" sz="1800" dirty="0" err="1"/>
              <a:t>atau</a:t>
            </a:r>
            <a:r>
              <a:rPr lang="en-US" sz="1800" dirty="0"/>
              <a:t> </a:t>
            </a:r>
            <a:r>
              <a:rPr lang="en-US" sz="1800" dirty="0" err="1"/>
              <a:t>menjadi</a:t>
            </a:r>
            <a:r>
              <a:rPr lang="en-US" sz="1800" dirty="0"/>
              <a:t> </a:t>
            </a:r>
            <a:r>
              <a:rPr lang="en-US" sz="1800" dirty="0" err="1"/>
              <a:t>sinyal</a:t>
            </a:r>
            <a:r>
              <a:rPr lang="en-US" sz="1800" dirty="0"/>
              <a:t> </a:t>
            </a:r>
            <a:r>
              <a:rPr lang="en-US" sz="1800" dirty="0" err="1"/>
              <a:t>elektromagnetik</a:t>
            </a:r>
            <a:r>
              <a:rPr lang="en-US" sz="1800" dirty="0"/>
              <a:t> (</a:t>
            </a:r>
            <a:r>
              <a:rPr lang="en-US" sz="1800" dirty="0" err="1"/>
              <a:t>untuk</a:t>
            </a:r>
            <a:r>
              <a:rPr lang="en-US" sz="1800" dirty="0"/>
              <a:t> </a:t>
            </a:r>
            <a:r>
              <a:rPr lang="en-US" sz="1800" dirty="0" err="1"/>
              <a:t>dilewatkan</a:t>
            </a:r>
            <a:r>
              <a:rPr lang="en-US" sz="1800" dirty="0"/>
              <a:t> </a:t>
            </a:r>
            <a:r>
              <a:rPr lang="en-US" sz="1800" dirty="0" err="1"/>
              <a:t>udara</a:t>
            </a:r>
            <a:r>
              <a:rPr lang="en-US" sz="1800" dirty="0"/>
              <a:t>) </a:t>
            </a:r>
            <a:r>
              <a:rPr lang="en-US" sz="1800" dirty="0" err="1"/>
              <a:t>atau</a:t>
            </a:r>
            <a:r>
              <a:rPr lang="en-US" sz="1800" dirty="0"/>
              <a:t> </a:t>
            </a:r>
            <a:r>
              <a:rPr lang="en-US" sz="1800" dirty="0" err="1"/>
              <a:t>menjadi</a:t>
            </a:r>
            <a:r>
              <a:rPr lang="en-US" sz="1800" dirty="0"/>
              <a:t> </a:t>
            </a:r>
            <a:r>
              <a:rPr lang="en-US" sz="1800" dirty="0" err="1"/>
              <a:t>sinyal</a:t>
            </a:r>
            <a:r>
              <a:rPr lang="en-US" sz="1800" dirty="0"/>
              <a:t> </a:t>
            </a:r>
            <a:r>
              <a:rPr lang="en-US" sz="1800" dirty="0" err="1"/>
              <a:t>cahaya</a:t>
            </a:r>
            <a:r>
              <a:rPr lang="en-US" sz="1800" dirty="0"/>
              <a:t> (</a:t>
            </a:r>
            <a:r>
              <a:rPr lang="en-US" sz="1800" dirty="0" err="1"/>
              <a:t>untuk</a:t>
            </a:r>
            <a:r>
              <a:rPr lang="en-US" sz="1800" dirty="0"/>
              <a:t> </a:t>
            </a:r>
            <a:r>
              <a:rPr lang="en-US" sz="1800" dirty="0" err="1"/>
              <a:t>dilewatkan</a:t>
            </a:r>
            <a:r>
              <a:rPr lang="en-US" sz="1800" dirty="0"/>
              <a:t> </a:t>
            </a:r>
            <a:r>
              <a:rPr lang="en-US" sz="1800" dirty="0" err="1"/>
              <a:t>serat</a:t>
            </a:r>
            <a:r>
              <a:rPr lang="en-US" sz="1800" dirty="0"/>
              <a:t> </a:t>
            </a:r>
            <a:r>
              <a:rPr lang="en-US" sz="1800" dirty="0" err="1"/>
              <a:t>opti</a:t>
            </a:r>
            <a:r>
              <a:rPr lang="id-ID" sz="1800" dirty="0"/>
              <a:t>k</a:t>
            </a:r>
            <a:r>
              <a:rPr lang="en-US" sz="1800" dirty="0"/>
              <a:t>).</a:t>
            </a:r>
          </a:p>
        </p:txBody>
      </p:sp>
      <p:sp>
        <p:nvSpPr>
          <p:cNvPr id="53256" name="Rectangle 8"/>
          <p:cNvSpPr>
            <a:spLocks noChangeArrowheads="1"/>
          </p:cNvSpPr>
          <p:nvPr/>
        </p:nvSpPr>
        <p:spPr bwMode="auto">
          <a:xfrm>
            <a:off x="6800850" y="1600200"/>
            <a:ext cx="2010102" cy="400110"/>
          </a:xfrm>
          <a:prstGeom prst="rect">
            <a:avLst/>
          </a:prstGeom>
          <a:noFill/>
          <a:ln w="9525">
            <a:noFill/>
            <a:miter lim="800000"/>
            <a:headEnd/>
            <a:tailEnd/>
          </a:ln>
        </p:spPr>
        <p:txBody>
          <a:bodyPr wrap="none">
            <a:spAutoFit/>
          </a:bodyPr>
          <a:lstStyle/>
          <a:p>
            <a:pPr marL="342900" indent="-342900"/>
            <a:r>
              <a:rPr lang="en-US" sz="2000" b="1" i="1"/>
              <a:t>Contoh :  Telepon</a:t>
            </a:r>
          </a:p>
        </p:txBody>
      </p:sp>
      <p:pic>
        <p:nvPicPr>
          <p:cNvPr id="53257" name="Picture 10" descr="image9a"/>
          <p:cNvPicPr>
            <a:picLocks noGrp="1" noChangeAspect="1" noChangeArrowheads="1"/>
          </p:cNvPicPr>
          <p:nvPr>
            <p:ph sz="quarter" idx="3"/>
          </p:nvPr>
        </p:nvPicPr>
        <p:blipFill>
          <a:blip r:embed="rId4"/>
          <a:srcRect/>
          <a:stretch>
            <a:fillRect/>
          </a:stretch>
        </p:blipFill>
        <p:spPr>
          <a:xfrm>
            <a:off x="1528354" y="4390232"/>
            <a:ext cx="3931919" cy="1605619"/>
          </a:xfrm>
          <a:noFill/>
        </p:spPr>
      </p:pic>
    </p:spTree>
    <p:extLst>
      <p:ext uri="{BB962C8B-B14F-4D97-AF65-F5344CB8AC3E}">
        <p14:creationId xmlns:p14="http://schemas.microsoft.com/office/powerpoint/2010/main" val="12229227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pPr>
              <a:defRPr/>
            </a:pPr>
            <a:r>
              <a:rPr lang="en-GB"/>
              <a:t>Jaringan Telekomunikasi</a:t>
            </a:r>
          </a:p>
        </p:txBody>
      </p:sp>
      <p:sp>
        <p:nvSpPr>
          <p:cNvPr id="9" name="Slide Number Placeholder 3"/>
          <p:cNvSpPr>
            <a:spLocks noGrp="1"/>
          </p:cNvSpPr>
          <p:nvPr>
            <p:ph type="sldNum" sz="quarter" idx="12"/>
          </p:nvPr>
        </p:nvSpPr>
        <p:spPr/>
        <p:txBody>
          <a:bodyPr/>
          <a:lstStyle/>
          <a:p>
            <a:pPr>
              <a:defRPr/>
            </a:pPr>
            <a:fld id="{33B10BC8-D758-4583-97CE-9341AAAF9D98}" type="slidenum">
              <a:rPr lang="en-GB"/>
              <a:pPr>
                <a:defRPr/>
              </a:pPr>
              <a:t>28</a:t>
            </a:fld>
            <a:endParaRPr lang="en-GB"/>
          </a:p>
        </p:txBody>
      </p:sp>
      <p:sp>
        <p:nvSpPr>
          <p:cNvPr id="33794" name="Rectangle 2"/>
          <p:cNvSpPr>
            <a:spLocks noGrp="1" noRot="1" noChangeArrowheads="1"/>
          </p:cNvSpPr>
          <p:nvPr>
            <p:ph type="title" sz="quarter" idx="4294967295"/>
          </p:nvPr>
        </p:nvSpPr>
        <p:spPr>
          <a:xfrm>
            <a:off x="188384" y="597924"/>
            <a:ext cx="8915400" cy="1143000"/>
          </a:xfrm>
        </p:spPr>
        <p:txBody>
          <a:bodyPr/>
          <a:lstStyle/>
          <a:p>
            <a:pPr eaLnBrk="1" hangingPunct="1">
              <a:defRPr/>
            </a:pPr>
            <a:r>
              <a:rPr lang="en-US" sz="2800" dirty="0" err="1">
                <a:latin typeface="Adobe Caslon Pro" pitchFamily="18" charset="0"/>
              </a:rPr>
              <a:t>Komponen</a:t>
            </a:r>
            <a:r>
              <a:rPr lang="en-US" sz="2800" dirty="0">
                <a:latin typeface="Adobe Caslon Pro" pitchFamily="18" charset="0"/>
              </a:rPr>
              <a:t> </a:t>
            </a:r>
            <a:r>
              <a:rPr lang="en-US" sz="2800" dirty="0" err="1">
                <a:latin typeface="Adobe Caslon Pro" pitchFamily="18" charset="0"/>
              </a:rPr>
              <a:t>Pembentuk</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Telekomunikasi (2/5)</a:t>
            </a:r>
          </a:p>
        </p:txBody>
      </p:sp>
      <p:sp>
        <p:nvSpPr>
          <p:cNvPr id="54277" name="Rectangle 13"/>
          <p:cNvSpPr>
            <a:spLocks noChangeArrowheads="1"/>
          </p:cNvSpPr>
          <p:nvPr/>
        </p:nvSpPr>
        <p:spPr bwMode="auto">
          <a:xfrm>
            <a:off x="188385" y="1443207"/>
            <a:ext cx="11006484" cy="1015663"/>
          </a:xfrm>
          <a:prstGeom prst="rect">
            <a:avLst/>
          </a:prstGeom>
          <a:noFill/>
          <a:ln w="9525">
            <a:noFill/>
            <a:miter lim="800000"/>
            <a:headEnd/>
            <a:tailEnd/>
          </a:ln>
        </p:spPr>
        <p:txBody>
          <a:bodyPr wrap="square" anchor="ctr">
            <a:spAutoFit/>
          </a:bodyPr>
          <a:lstStyle/>
          <a:p>
            <a:pPr marL="342900" indent="-342900" algn="just">
              <a:buFontTx/>
              <a:buChar char="•"/>
              <a:tabLst>
                <a:tab pos="450850" algn="l"/>
              </a:tabLst>
            </a:pPr>
            <a:r>
              <a:rPr lang="pt-BR" sz="2000" dirty="0"/>
              <a:t>Perangkat transmisi bertugas menyampaikan informasi dari satu tempat ke tempat lain. </a:t>
            </a:r>
            <a:endParaRPr lang="en-US" sz="2000" dirty="0"/>
          </a:p>
          <a:p>
            <a:pPr marL="342900" indent="-342900" algn="just">
              <a:buFontTx/>
              <a:buChar char="•"/>
              <a:tabLst>
                <a:tab pos="450850" algn="l"/>
              </a:tabLst>
            </a:pPr>
            <a:r>
              <a:rPr lang="pt-BR" sz="2000" dirty="0"/>
              <a:t>Media transmisi bisa berupa kabel, serat opti</a:t>
            </a:r>
            <a:r>
              <a:rPr lang="id-ID" sz="2000" dirty="0"/>
              <a:t>k</a:t>
            </a:r>
            <a:r>
              <a:rPr lang="pt-BR" sz="2000" dirty="0"/>
              <a:t>, maupun udara bergantung jarak dari tempat-tempat yang akan dihubungkan dan banyaknya tempat yang akan dihubungkan.</a:t>
            </a:r>
          </a:p>
        </p:txBody>
      </p:sp>
      <p:sp>
        <p:nvSpPr>
          <p:cNvPr id="54278" name="Rectangle 14"/>
          <p:cNvSpPr>
            <a:spLocks noChangeArrowheads="1"/>
          </p:cNvSpPr>
          <p:nvPr/>
        </p:nvSpPr>
        <p:spPr bwMode="auto">
          <a:xfrm>
            <a:off x="324664" y="2757855"/>
            <a:ext cx="2134559" cy="400110"/>
          </a:xfrm>
          <a:prstGeom prst="rect">
            <a:avLst/>
          </a:prstGeom>
          <a:noFill/>
          <a:ln w="9525">
            <a:noFill/>
            <a:miter lim="800000"/>
            <a:headEnd/>
            <a:tailEnd/>
          </a:ln>
        </p:spPr>
        <p:txBody>
          <a:bodyPr wrap="none" anchor="ctr">
            <a:spAutoFit/>
          </a:bodyPr>
          <a:lstStyle/>
          <a:p>
            <a:pPr marL="342900" indent="-342900" algn="just">
              <a:buFontTx/>
              <a:buAutoNum type="alphaLcPeriod"/>
              <a:tabLst>
                <a:tab pos="450850" algn="l"/>
              </a:tabLst>
            </a:pPr>
            <a:r>
              <a:rPr lang="pt-BR" sz="2000" b="1" dirty="0"/>
              <a:t>Kabel Tembaga</a:t>
            </a:r>
          </a:p>
        </p:txBody>
      </p:sp>
      <p:sp>
        <p:nvSpPr>
          <p:cNvPr id="54279" name="Rectangle 15"/>
          <p:cNvSpPr>
            <a:spLocks noChangeArrowheads="1"/>
          </p:cNvSpPr>
          <p:nvPr/>
        </p:nvSpPr>
        <p:spPr bwMode="auto">
          <a:xfrm>
            <a:off x="188384" y="3407312"/>
            <a:ext cx="6917810" cy="2246769"/>
          </a:xfrm>
          <a:prstGeom prst="rect">
            <a:avLst/>
          </a:prstGeom>
          <a:noFill/>
          <a:ln w="9525">
            <a:noFill/>
            <a:miter lim="800000"/>
            <a:headEnd/>
            <a:tailEnd/>
          </a:ln>
        </p:spPr>
        <p:txBody>
          <a:bodyPr wrap="square" anchor="ctr">
            <a:spAutoFit/>
          </a:bodyPr>
          <a:lstStyle/>
          <a:p>
            <a:pPr marL="342900" indent="-342900" algn="just">
              <a:buFontTx/>
              <a:buAutoNum type="arabicPeriod"/>
              <a:tabLst>
                <a:tab pos="630238" algn="l"/>
              </a:tabLst>
            </a:pPr>
            <a:r>
              <a:rPr lang="pt-BR" sz="2000" dirty="0"/>
              <a:t>Kabel tembaga adalah pasangan kabel yang dipakai untuk mengantar informasi dari pelanggan ke sentral. </a:t>
            </a:r>
            <a:endParaRPr lang="en-US" sz="2000" dirty="0"/>
          </a:p>
          <a:p>
            <a:pPr marL="342900" indent="-342900" algn="just">
              <a:buFontTx/>
              <a:buAutoNum type="arabicPeriod"/>
              <a:tabLst>
                <a:tab pos="630238" algn="l"/>
              </a:tabLst>
            </a:pPr>
            <a:r>
              <a:rPr lang="pt-BR" sz="2000" dirty="0"/>
              <a:t>Umumnya frekuensi yang digunakan adalah frekuensi pembicaraan (0 – 4 KHz), karena sinyal yang digunakan adalah sinyal AC dan DC maka karakteristik dominan yang diperhatikan adalah redaman kabel dan perubahan fasa terhadap frekuensi.</a:t>
            </a:r>
          </a:p>
        </p:txBody>
      </p:sp>
      <p:pic>
        <p:nvPicPr>
          <p:cNvPr id="54280" name="Picture 16"/>
          <p:cNvPicPr>
            <a:picLocks noChangeAspect="1" noChangeArrowheads="1"/>
          </p:cNvPicPr>
          <p:nvPr/>
        </p:nvPicPr>
        <p:blipFill>
          <a:blip r:embed="rId2"/>
          <a:srcRect/>
          <a:stretch>
            <a:fillRect/>
          </a:stretch>
        </p:blipFill>
        <p:spPr bwMode="auto">
          <a:xfrm>
            <a:off x="7461069" y="3407312"/>
            <a:ext cx="3733800" cy="1883144"/>
          </a:xfrm>
          <a:prstGeom prst="rect">
            <a:avLst/>
          </a:prstGeom>
          <a:noFill/>
          <a:ln w="9525">
            <a:noFill/>
            <a:miter lim="800000"/>
            <a:headEnd/>
            <a:tailEnd/>
          </a:ln>
        </p:spPr>
      </p:pic>
    </p:spTree>
    <p:extLst>
      <p:ext uri="{BB962C8B-B14F-4D97-AF65-F5344CB8AC3E}">
        <p14:creationId xmlns:p14="http://schemas.microsoft.com/office/powerpoint/2010/main" val="5647435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p>
            <a:pPr>
              <a:defRPr/>
            </a:pPr>
            <a:fld id="{41829EC4-3DE8-43B7-A0FC-10E83D7A4420}" type="slidenum">
              <a:rPr lang="en-GB"/>
              <a:pPr>
                <a:defRPr/>
              </a:pPr>
              <a:t>29</a:t>
            </a:fld>
            <a:endParaRPr lang="en-GB"/>
          </a:p>
        </p:txBody>
      </p:sp>
      <p:sp>
        <p:nvSpPr>
          <p:cNvPr id="250884" name="Rectangle 4"/>
          <p:cNvSpPr>
            <a:spLocks noGrp="1" noRot="1" noChangeArrowheads="1"/>
          </p:cNvSpPr>
          <p:nvPr>
            <p:ph type="title"/>
          </p:nvPr>
        </p:nvSpPr>
        <p:spPr>
          <a:xfrm>
            <a:off x="264584" y="473075"/>
            <a:ext cx="8763000" cy="1431925"/>
          </a:xfrm>
        </p:spPr>
        <p:txBody>
          <a:bodyPr/>
          <a:lstStyle/>
          <a:p>
            <a:pPr eaLnBrk="1" hangingPunct="1">
              <a:defRPr/>
            </a:pPr>
            <a:r>
              <a:rPr lang="en-US" sz="2800" dirty="0" err="1">
                <a:latin typeface="Adobe Caslon Pro" pitchFamily="18" charset="0"/>
              </a:rPr>
              <a:t>Komponen</a:t>
            </a:r>
            <a:r>
              <a:rPr lang="en-US" sz="2800" dirty="0">
                <a:latin typeface="Adobe Caslon Pro" pitchFamily="18" charset="0"/>
              </a:rPr>
              <a:t> </a:t>
            </a:r>
            <a:r>
              <a:rPr lang="en-US" sz="2800" dirty="0" err="1">
                <a:latin typeface="Adobe Caslon Pro" pitchFamily="18" charset="0"/>
              </a:rPr>
              <a:t>Pembentuk</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Telekomunikasi (3/5)</a:t>
            </a:r>
          </a:p>
        </p:txBody>
      </p:sp>
      <p:pic>
        <p:nvPicPr>
          <p:cNvPr id="55301" name="Picture 5"/>
          <p:cNvPicPr>
            <a:picLocks noChangeArrowheads="1"/>
          </p:cNvPicPr>
          <p:nvPr/>
        </p:nvPicPr>
        <p:blipFill>
          <a:blip r:embed="rId2"/>
          <a:srcRect/>
          <a:stretch>
            <a:fillRect/>
          </a:stretch>
        </p:blipFill>
        <p:spPr bwMode="auto">
          <a:xfrm>
            <a:off x="3827417" y="4187191"/>
            <a:ext cx="4924697" cy="1521278"/>
          </a:xfrm>
          <a:prstGeom prst="rect">
            <a:avLst/>
          </a:prstGeom>
          <a:noFill/>
          <a:ln w="9525">
            <a:noFill/>
            <a:miter lim="800000"/>
            <a:headEnd/>
            <a:tailEnd/>
          </a:ln>
        </p:spPr>
      </p:pic>
      <p:sp>
        <p:nvSpPr>
          <p:cNvPr id="55302" name="Rectangle 6"/>
          <p:cNvSpPr>
            <a:spLocks noGrp="1" noChangeArrowheads="1"/>
          </p:cNvSpPr>
          <p:nvPr>
            <p:ph type="body" idx="1"/>
          </p:nvPr>
        </p:nvSpPr>
        <p:spPr>
          <a:xfrm>
            <a:off x="435428" y="1630680"/>
            <a:ext cx="10918371" cy="4191000"/>
          </a:xfrm>
          <a:noFill/>
        </p:spPr>
        <p:txBody>
          <a:bodyPr/>
          <a:lstStyle/>
          <a:p>
            <a:pPr>
              <a:tabLst>
                <a:tab pos="630238" algn="l"/>
              </a:tabLst>
            </a:pPr>
            <a:r>
              <a:rPr lang="pt-BR" sz="2400" dirty="0"/>
              <a:t>Kabel koaksial adalah kabel yang terdiri satu kawat inti di</a:t>
            </a:r>
            <a:r>
              <a:rPr lang="id-ID" sz="2400" dirty="0"/>
              <a:t> </a:t>
            </a:r>
            <a:r>
              <a:rPr lang="pt-BR" sz="2400" dirty="0"/>
              <a:t>tengah yang dibungkus secara berlapis oleh plastik, kawat screen, plastik,</a:t>
            </a:r>
            <a:r>
              <a:rPr lang="id-ID" sz="2400" dirty="0"/>
              <a:t> </a:t>
            </a:r>
            <a:r>
              <a:rPr lang="pt-BR" sz="2400" dirty="0"/>
              <a:t>aluminium foil dan terakhir adalah lapisan plastik lagi (polyethilene). </a:t>
            </a:r>
          </a:p>
          <a:p>
            <a:pPr>
              <a:tabLst>
                <a:tab pos="630238" algn="l"/>
              </a:tabLst>
            </a:pPr>
            <a:r>
              <a:rPr lang="pt-BR" sz="2400" dirty="0"/>
              <a:t>Contohnya adalah kabel antena TV. </a:t>
            </a:r>
            <a:r>
              <a:rPr lang="en-US" sz="2400" dirty="0" err="1"/>
              <a:t>Kabel</a:t>
            </a:r>
            <a:r>
              <a:rPr lang="en-US" sz="2400" dirty="0"/>
              <a:t> </a:t>
            </a:r>
            <a:r>
              <a:rPr lang="en-US" sz="2400" dirty="0" err="1"/>
              <a:t>koaksial</a:t>
            </a:r>
            <a:r>
              <a:rPr lang="en-US" sz="2400" dirty="0"/>
              <a:t> </a:t>
            </a:r>
            <a:r>
              <a:rPr lang="en-US" sz="2400" dirty="0" err="1"/>
              <a:t>redamannya</a:t>
            </a:r>
            <a:r>
              <a:rPr lang="en-US" sz="2400" dirty="0"/>
              <a:t> </a:t>
            </a:r>
            <a:r>
              <a:rPr lang="en-US" sz="2400" dirty="0" err="1"/>
              <a:t>jauh</a:t>
            </a:r>
            <a:r>
              <a:rPr lang="en-US" sz="2400" dirty="0"/>
              <a:t> </a:t>
            </a:r>
            <a:r>
              <a:rPr lang="en-US" sz="2400" dirty="0" err="1"/>
              <a:t>lebih</a:t>
            </a:r>
            <a:r>
              <a:rPr lang="en-US" sz="2400" dirty="0"/>
              <a:t> </a:t>
            </a:r>
            <a:r>
              <a:rPr lang="en-US" sz="2400" dirty="0" err="1"/>
              <a:t>kecil</a:t>
            </a:r>
            <a:r>
              <a:rPr lang="en-US" sz="2400" dirty="0"/>
              <a:t> </a:t>
            </a:r>
            <a:r>
              <a:rPr lang="en-US" sz="2400" dirty="0" err="1"/>
              <a:t>dibandingkan</a:t>
            </a:r>
            <a:r>
              <a:rPr lang="en-US" sz="2400" dirty="0"/>
              <a:t> </a:t>
            </a:r>
            <a:r>
              <a:rPr lang="en-US" sz="2400" dirty="0" err="1"/>
              <a:t>dengan</a:t>
            </a:r>
            <a:r>
              <a:rPr lang="en-US" sz="2400" dirty="0"/>
              <a:t> </a:t>
            </a:r>
            <a:r>
              <a:rPr lang="en-US" sz="2400" dirty="0" err="1"/>
              <a:t>kabel</a:t>
            </a:r>
            <a:r>
              <a:rPr lang="en-US" sz="2400" dirty="0"/>
              <a:t> </a:t>
            </a:r>
            <a:r>
              <a:rPr lang="en-US" sz="2400" dirty="0" err="1"/>
              <a:t>tembaga</a:t>
            </a:r>
            <a:r>
              <a:rPr lang="en-US" sz="2400" dirty="0"/>
              <a:t> </a:t>
            </a:r>
            <a:r>
              <a:rPr lang="en-US" sz="2400" dirty="0" err="1"/>
              <a:t>biasa</a:t>
            </a:r>
            <a:r>
              <a:rPr lang="en-US" sz="2400" dirty="0"/>
              <a:t>. </a:t>
            </a:r>
            <a:r>
              <a:rPr lang="en-US" sz="2400" dirty="0" err="1"/>
              <a:t>Kabel</a:t>
            </a:r>
            <a:r>
              <a:rPr lang="en-US" sz="2400" dirty="0"/>
              <a:t> </a:t>
            </a:r>
            <a:r>
              <a:rPr lang="en-US" sz="2400" dirty="0" err="1"/>
              <a:t>ini</a:t>
            </a:r>
            <a:r>
              <a:rPr lang="en-US" sz="2400" dirty="0"/>
              <a:t> </a:t>
            </a:r>
            <a:r>
              <a:rPr lang="en-US" sz="2400" dirty="0" err="1"/>
              <a:t>digunakan</a:t>
            </a:r>
            <a:r>
              <a:rPr lang="en-US" sz="2400" dirty="0"/>
              <a:t> </a:t>
            </a:r>
            <a:r>
              <a:rPr lang="en-US" sz="2400" dirty="0" err="1"/>
              <a:t>untuk</a:t>
            </a:r>
            <a:r>
              <a:rPr lang="en-US" sz="2400" dirty="0"/>
              <a:t> </a:t>
            </a:r>
            <a:r>
              <a:rPr lang="en-US" sz="2400" dirty="0" err="1"/>
              <a:t>gelombang</a:t>
            </a:r>
            <a:r>
              <a:rPr lang="en-US" sz="2400" dirty="0"/>
              <a:t> yang </a:t>
            </a:r>
            <a:r>
              <a:rPr lang="en-US" sz="2400" dirty="0" err="1"/>
              <a:t>membawa</a:t>
            </a:r>
            <a:r>
              <a:rPr lang="en-US" sz="2400" dirty="0"/>
              <a:t> </a:t>
            </a:r>
            <a:r>
              <a:rPr lang="en-US" sz="2400" dirty="0" err="1"/>
              <a:t>kanal</a:t>
            </a:r>
            <a:r>
              <a:rPr lang="en-US" sz="2400" dirty="0"/>
              <a:t> </a:t>
            </a:r>
            <a:r>
              <a:rPr lang="en-US" sz="2400" dirty="0" err="1"/>
              <a:t>multipleks</a:t>
            </a:r>
            <a:r>
              <a:rPr lang="en-US" sz="2400" dirty="0"/>
              <a:t> yang </a:t>
            </a:r>
            <a:r>
              <a:rPr lang="en-US" sz="2400" dirty="0" err="1"/>
              <a:t>besar</a:t>
            </a:r>
            <a:r>
              <a:rPr lang="en-US" sz="2400" dirty="0"/>
              <a:t>.</a:t>
            </a:r>
            <a:endParaRPr lang="pt-BR" sz="2400" dirty="0"/>
          </a:p>
        </p:txBody>
      </p:sp>
    </p:spTree>
    <p:extLst>
      <p:ext uri="{BB962C8B-B14F-4D97-AF65-F5344CB8AC3E}">
        <p14:creationId xmlns:p14="http://schemas.microsoft.com/office/powerpoint/2010/main" val="770584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4" y="1431235"/>
            <a:ext cx="10515600" cy="458032"/>
          </a:xfrm>
        </p:spPr>
        <p:txBody>
          <a:bodyPr>
            <a:normAutofit fontScale="90000"/>
          </a:bodyPr>
          <a:lstStyle/>
          <a:p>
            <a:pPr fontAlgn="auto">
              <a:spcAft>
                <a:spcPts val="0"/>
              </a:spcAft>
              <a:defRPr/>
            </a:pPr>
            <a:r>
              <a:rPr lang="en-US" dirty="0" err="1" smtClean="0"/>
              <a:t>Karakteristik</a:t>
            </a:r>
            <a:r>
              <a:rPr lang="en-US" dirty="0" smtClean="0"/>
              <a:t> </a:t>
            </a:r>
            <a:r>
              <a:rPr lang="en-US" dirty="0" err="1" smtClean="0"/>
              <a:t>utama</a:t>
            </a:r>
            <a:r>
              <a:rPr lang="en-US" dirty="0" smtClean="0"/>
              <a:t> PSTN:</a:t>
            </a:r>
            <a:br>
              <a:rPr lang="en-US" dirty="0" smtClean="0"/>
            </a:br>
            <a:endParaRPr lang="en-US" dirty="0"/>
          </a:p>
        </p:txBody>
      </p:sp>
      <p:sp>
        <p:nvSpPr>
          <p:cNvPr id="10243" name="Content Placeholder 2"/>
          <p:cNvSpPr>
            <a:spLocks noGrp="1"/>
          </p:cNvSpPr>
          <p:nvPr>
            <p:ph idx="1"/>
          </p:nvPr>
        </p:nvSpPr>
        <p:spPr>
          <a:xfrm>
            <a:off x="668382" y="1889267"/>
            <a:ext cx="10515600" cy="4626611"/>
          </a:xfrm>
        </p:spPr>
        <p:txBody>
          <a:bodyPr/>
          <a:lstStyle/>
          <a:p>
            <a:pPr eaLnBrk="1" hangingPunct="1"/>
            <a:r>
              <a:rPr lang="en-US" altLang="id-ID" dirty="0" err="1" smtClean="0"/>
              <a:t>Akses</a:t>
            </a:r>
            <a:r>
              <a:rPr lang="en-US" altLang="id-ID" dirty="0" smtClean="0"/>
              <a:t> analog </a:t>
            </a:r>
            <a:r>
              <a:rPr lang="en-US" altLang="id-ID" dirty="0" err="1" smtClean="0"/>
              <a:t>dengan</a:t>
            </a:r>
            <a:r>
              <a:rPr lang="en-US" altLang="id-ID" dirty="0" smtClean="0"/>
              <a:t> </a:t>
            </a:r>
            <a:r>
              <a:rPr lang="en-US" altLang="id-ID" dirty="0" err="1" smtClean="0"/>
              <a:t>frekuensi</a:t>
            </a:r>
            <a:r>
              <a:rPr lang="en-US" altLang="id-ID" dirty="0" smtClean="0"/>
              <a:t> 300-3400 Hz</a:t>
            </a:r>
          </a:p>
          <a:p>
            <a:pPr eaLnBrk="1" hangingPunct="1"/>
            <a:r>
              <a:rPr lang="en-US" altLang="id-ID" dirty="0" err="1" smtClean="0"/>
              <a:t>Bersifat</a:t>
            </a:r>
            <a:r>
              <a:rPr lang="en-US" altLang="id-ID" dirty="0" smtClean="0"/>
              <a:t> circuit-switched</a:t>
            </a:r>
          </a:p>
          <a:p>
            <a:pPr eaLnBrk="1" hangingPunct="1"/>
            <a:r>
              <a:rPr lang="en-US" altLang="id-ID" dirty="0" err="1" smtClean="0"/>
              <a:t>Memiliki</a:t>
            </a:r>
            <a:r>
              <a:rPr lang="en-US" altLang="id-ID" dirty="0" smtClean="0"/>
              <a:t> </a:t>
            </a:r>
            <a:r>
              <a:rPr lang="en-US" altLang="id-ID" dirty="0" err="1" smtClean="0"/>
              <a:t>bandwith</a:t>
            </a:r>
            <a:r>
              <a:rPr lang="en-US" altLang="id-ID" dirty="0" smtClean="0"/>
              <a:t> 64 kbps</a:t>
            </a:r>
          </a:p>
          <a:p>
            <a:pPr eaLnBrk="1" hangingPunct="1"/>
            <a:r>
              <a:rPr lang="en-US" altLang="id-ID" dirty="0" err="1" smtClean="0"/>
              <a:t>Bersifat</a:t>
            </a:r>
            <a:r>
              <a:rPr lang="en-US" altLang="id-ID" dirty="0" smtClean="0"/>
              <a:t> fix </a:t>
            </a:r>
            <a:r>
              <a:rPr lang="en-US" altLang="id-ID" dirty="0" err="1" smtClean="0"/>
              <a:t>sehingga</a:t>
            </a:r>
            <a:r>
              <a:rPr lang="en-US" altLang="id-ID" dirty="0" smtClean="0"/>
              <a:t> </a:t>
            </a:r>
            <a:r>
              <a:rPr lang="en-US" altLang="id-ID" dirty="0" err="1" smtClean="0"/>
              <a:t>mobilitasnya</a:t>
            </a:r>
            <a:r>
              <a:rPr lang="en-US" altLang="id-ID" dirty="0" smtClean="0"/>
              <a:t> </a:t>
            </a:r>
            <a:r>
              <a:rPr lang="en-US" altLang="id-ID" dirty="0" err="1" smtClean="0"/>
              <a:t>sangat</a:t>
            </a:r>
            <a:r>
              <a:rPr lang="en-US" altLang="id-ID" dirty="0" smtClean="0"/>
              <a:t> </a:t>
            </a:r>
            <a:r>
              <a:rPr lang="en-US" altLang="id-ID" dirty="0" err="1" smtClean="0"/>
              <a:t>terbatas</a:t>
            </a:r>
            <a:endParaRPr lang="en-US" altLang="id-ID" dirty="0" smtClean="0"/>
          </a:p>
          <a:p>
            <a:pPr eaLnBrk="1" hangingPunct="1"/>
            <a:r>
              <a:rPr lang="en-US" altLang="id-ID" dirty="0" err="1" smtClean="0"/>
              <a:t>Dapat</a:t>
            </a:r>
            <a:r>
              <a:rPr lang="en-US" altLang="id-ID" dirty="0" smtClean="0"/>
              <a:t> </a:t>
            </a:r>
            <a:r>
              <a:rPr lang="en-US" altLang="id-ID" dirty="0" err="1" smtClean="0"/>
              <a:t>diintegrasikan</a:t>
            </a:r>
            <a:r>
              <a:rPr lang="en-US" altLang="id-ID" dirty="0" smtClean="0"/>
              <a:t> </a:t>
            </a:r>
            <a:r>
              <a:rPr lang="en-US" altLang="id-ID" dirty="0" err="1" smtClean="0"/>
              <a:t>dengan</a:t>
            </a:r>
            <a:r>
              <a:rPr lang="en-US" altLang="id-ID" dirty="0" smtClean="0"/>
              <a:t> </a:t>
            </a:r>
            <a:r>
              <a:rPr lang="en-US" altLang="id-ID" dirty="0" err="1" smtClean="0"/>
              <a:t>jaringan</a:t>
            </a:r>
            <a:r>
              <a:rPr lang="en-US" altLang="id-ID" dirty="0" smtClean="0"/>
              <a:t> lain, </a:t>
            </a:r>
            <a:r>
              <a:rPr lang="en-US" altLang="id-ID" dirty="0" err="1" smtClean="0"/>
              <a:t>seperti</a:t>
            </a:r>
            <a:r>
              <a:rPr lang="en-US" altLang="id-ID" dirty="0" smtClean="0"/>
              <a:t> ISDN, PLMN, PDN</a:t>
            </a:r>
          </a:p>
          <a:p>
            <a:pPr eaLnBrk="1" hangingPunct="1"/>
            <a:endParaRPr lang="en-US" altLang="id-ID" dirty="0" smtClean="0"/>
          </a:p>
        </p:txBody>
      </p:sp>
    </p:spTree>
    <p:extLst>
      <p:ext uri="{BB962C8B-B14F-4D97-AF65-F5344CB8AC3E}">
        <p14:creationId xmlns:p14="http://schemas.microsoft.com/office/powerpoint/2010/main" val="59974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1"/>
          </p:nvPr>
        </p:nvSpPr>
        <p:spPr/>
        <p:txBody>
          <a:bodyPr/>
          <a:lstStyle/>
          <a:p>
            <a:pPr>
              <a:defRPr/>
            </a:pPr>
            <a:r>
              <a:rPr lang="en-GB"/>
              <a:t>Jaringan Telekomunikasi</a:t>
            </a:r>
          </a:p>
        </p:txBody>
      </p:sp>
      <p:sp>
        <p:nvSpPr>
          <p:cNvPr id="9" name="Slide Number Placeholder 7"/>
          <p:cNvSpPr>
            <a:spLocks noGrp="1"/>
          </p:cNvSpPr>
          <p:nvPr>
            <p:ph type="sldNum" sz="quarter" idx="12"/>
          </p:nvPr>
        </p:nvSpPr>
        <p:spPr/>
        <p:txBody>
          <a:bodyPr/>
          <a:lstStyle/>
          <a:p>
            <a:pPr>
              <a:defRPr/>
            </a:pPr>
            <a:fld id="{F62F0235-BBDA-44F7-A88D-ADE01842CEB2}" type="slidenum">
              <a:rPr lang="en-GB"/>
              <a:pPr>
                <a:defRPr/>
              </a:pPr>
              <a:t>30</a:t>
            </a:fld>
            <a:endParaRPr lang="en-GB"/>
          </a:p>
        </p:txBody>
      </p:sp>
      <p:sp>
        <p:nvSpPr>
          <p:cNvPr id="36866" name="Rectangle 2"/>
          <p:cNvSpPr>
            <a:spLocks noGrp="1" noRot="1" noChangeArrowheads="1"/>
          </p:cNvSpPr>
          <p:nvPr>
            <p:ph type="title"/>
          </p:nvPr>
        </p:nvSpPr>
        <p:spPr>
          <a:xfrm>
            <a:off x="530225" y="512902"/>
            <a:ext cx="8613775" cy="1431925"/>
          </a:xfrm>
        </p:spPr>
        <p:txBody>
          <a:bodyPr/>
          <a:lstStyle/>
          <a:p>
            <a:pPr eaLnBrk="1" hangingPunct="1">
              <a:defRPr/>
            </a:pPr>
            <a:r>
              <a:rPr lang="en-US" sz="2800" dirty="0" err="1">
                <a:latin typeface="Adobe Caslon Pro" pitchFamily="18" charset="0"/>
              </a:rPr>
              <a:t>Komponen</a:t>
            </a:r>
            <a:r>
              <a:rPr lang="en-US" sz="2800" dirty="0">
                <a:latin typeface="Adobe Caslon Pro" pitchFamily="18" charset="0"/>
              </a:rPr>
              <a:t> </a:t>
            </a:r>
            <a:r>
              <a:rPr lang="en-US" sz="2800" dirty="0" err="1">
                <a:latin typeface="Adobe Caslon Pro" pitchFamily="18" charset="0"/>
              </a:rPr>
              <a:t>Pembentuk</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Telekomunikasi (4/5)</a:t>
            </a:r>
          </a:p>
        </p:txBody>
      </p:sp>
      <p:pic>
        <p:nvPicPr>
          <p:cNvPr id="56325" name="Picture 6"/>
          <p:cNvPicPr>
            <a:picLocks noGrp="1" noChangeArrowheads="1"/>
          </p:cNvPicPr>
          <p:nvPr>
            <p:ph sz="half" idx="1"/>
          </p:nvPr>
        </p:nvPicPr>
        <p:blipFill>
          <a:blip r:embed="rId2"/>
          <a:srcRect/>
          <a:stretch>
            <a:fillRect/>
          </a:stretch>
        </p:blipFill>
        <p:spPr>
          <a:xfrm>
            <a:off x="3874410" y="4538369"/>
            <a:ext cx="4736190" cy="1666488"/>
          </a:xfrm>
          <a:noFill/>
        </p:spPr>
      </p:pic>
      <p:sp>
        <p:nvSpPr>
          <p:cNvPr id="56326" name="Rectangle 4"/>
          <p:cNvSpPr>
            <a:spLocks noChangeArrowheads="1"/>
          </p:cNvSpPr>
          <p:nvPr/>
        </p:nvSpPr>
        <p:spPr bwMode="auto">
          <a:xfrm>
            <a:off x="530225" y="2340908"/>
            <a:ext cx="10991215" cy="1938992"/>
          </a:xfrm>
          <a:prstGeom prst="rect">
            <a:avLst/>
          </a:prstGeom>
          <a:noFill/>
          <a:ln w="9525">
            <a:noFill/>
            <a:miter lim="800000"/>
            <a:headEnd/>
            <a:tailEnd/>
          </a:ln>
        </p:spPr>
        <p:txBody>
          <a:bodyPr wrap="square" anchor="ctr">
            <a:spAutoFit/>
          </a:bodyPr>
          <a:lstStyle/>
          <a:p>
            <a:pPr marL="342900" indent="-342900" algn="just">
              <a:buFontTx/>
              <a:buAutoNum type="arabicPeriod"/>
              <a:tabLst>
                <a:tab pos="630238" algn="l"/>
              </a:tabLst>
            </a:pPr>
            <a:r>
              <a:rPr lang="en-US" sz="2400" dirty="0" err="1">
                <a:latin typeface="Adobe Caslon Pro" pitchFamily="18" charset="0"/>
              </a:rPr>
              <a:t>Kabel</a:t>
            </a:r>
            <a:r>
              <a:rPr lang="en-US" sz="2400" dirty="0">
                <a:latin typeface="Adobe Caslon Pro" pitchFamily="18" charset="0"/>
              </a:rPr>
              <a:t> </a:t>
            </a:r>
            <a:r>
              <a:rPr lang="en-US" sz="2400" dirty="0" err="1">
                <a:latin typeface="Adobe Caslon Pro" pitchFamily="18" charset="0"/>
              </a:rPr>
              <a:t>serat</a:t>
            </a:r>
            <a:r>
              <a:rPr lang="en-US" sz="2400" dirty="0">
                <a:latin typeface="Adobe Caslon Pro" pitchFamily="18" charset="0"/>
              </a:rPr>
              <a:t> </a:t>
            </a:r>
            <a:r>
              <a:rPr lang="en-US" sz="2400" dirty="0" err="1">
                <a:latin typeface="Adobe Caslon Pro" pitchFamily="18" charset="0"/>
              </a:rPr>
              <a:t>optik</a:t>
            </a:r>
            <a:r>
              <a:rPr lang="en-US" sz="2400" dirty="0">
                <a:latin typeface="Adobe Caslon Pro" pitchFamily="18" charset="0"/>
              </a:rPr>
              <a:t> </a:t>
            </a:r>
            <a:r>
              <a:rPr lang="en-US" sz="2400" dirty="0" err="1">
                <a:latin typeface="Adobe Caslon Pro" pitchFamily="18" charset="0"/>
              </a:rPr>
              <a:t>adalah</a:t>
            </a:r>
            <a:r>
              <a:rPr lang="en-US" sz="2400" dirty="0">
                <a:latin typeface="Adobe Caslon Pro" pitchFamily="18" charset="0"/>
              </a:rPr>
              <a:t> </a:t>
            </a:r>
            <a:r>
              <a:rPr lang="en-US" sz="2400" dirty="0" err="1">
                <a:latin typeface="Adobe Caslon Pro" pitchFamily="18" charset="0"/>
              </a:rPr>
              <a:t>kabel</a:t>
            </a:r>
            <a:r>
              <a:rPr lang="en-US" sz="2400" dirty="0">
                <a:latin typeface="Adobe Caslon Pro" pitchFamily="18" charset="0"/>
              </a:rPr>
              <a:t> yang </a:t>
            </a:r>
            <a:r>
              <a:rPr lang="en-US" sz="2400" dirty="0" err="1">
                <a:latin typeface="Adobe Caslon Pro" pitchFamily="18" charset="0"/>
              </a:rPr>
              <a:t>intinya</a:t>
            </a:r>
            <a:r>
              <a:rPr lang="en-US" sz="2400" dirty="0">
                <a:latin typeface="Adobe Caslon Pro" pitchFamily="18" charset="0"/>
              </a:rPr>
              <a:t> </a:t>
            </a:r>
            <a:r>
              <a:rPr lang="en-US" sz="2400" dirty="0" err="1">
                <a:latin typeface="Adobe Caslon Pro" pitchFamily="18" charset="0"/>
              </a:rPr>
              <a:t>terbuat</a:t>
            </a:r>
            <a:r>
              <a:rPr lang="en-US" sz="2400" dirty="0">
                <a:latin typeface="Adobe Caslon Pro" pitchFamily="18" charset="0"/>
              </a:rPr>
              <a:t> </a:t>
            </a:r>
            <a:r>
              <a:rPr lang="en-US" sz="2400" dirty="0" err="1">
                <a:latin typeface="Adobe Caslon Pro" pitchFamily="18" charset="0"/>
              </a:rPr>
              <a:t>dari</a:t>
            </a:r>
            <a:r>
              <a:rPr lang="en-US" sz="2400" dirty="0">
                <a:latin typeface="Adobe Caslon Pro" pitchFamily="18" charset="0"/>
              </a:rPr>
              <a:t> </a:t>
            </a:r>
            <a:r>
              <a:rPr lang="en-US" sz="2400" dirty="0" err="1">
                <a:latin typeface="Adobe Caslon Pro" pitchFamily="18" charset="0"/>
              </a:rPr>
              <a:t>serat</a:t>
            </a:r>
            <a:r>
              <a:rPr lang="en-US" sz="2400" dirty="0">
                <a:latin typeface="Adobe Caslon Pro" pitchFamily="18" charset="0"/>
              </a:rPr>
              <a:t> </a:t>
            </a:r>
            <a:r>
              <a:rPr lang="en-US" sz="2400" dirty="0" err="1">
                <a:latin typeface="Adobe Caslon Pro" pitchFamily="18" charset="0"/>
              </a:rPr>
              <a:t>kaca</a:t>
            </a:r>
            <a:r>
              <a:rPr lang="en-US" sz="2400" dirty="0">
                <a:latin typeface="Adobe Caslon Pro" pitchFamily="18" charset="0"/>
              </a:rPr>
              <a:t> </a:t>
            </a:r>
            <a:r>
              <a:rPr lang="en-US" sz="2400" dirty="0" err="1">
                <a:latin typeface="Adobe Caslon Pro" pitchFamily="18" charset="0"/>
              </a:rPr>
              <a:t>atau</a:t>
            </a:r>
            <a:r>
              <a:rPr lang="en-US" sz="2400" dirty="0">
                <a:latin typeface="Adobe Caslon Pro" pitchFamily="18" charset="0"/>
              </a:rPr>
              <a:t> </a:t>
            </a:r>
            <a:r>
              <a:rPr lang="en-US" sz="2400" dirty="0" err="1">
                <a:latin typeface="Adobe Caslon Pro" pitchFamily="18" charset="0"/>
              </a:rPr>
              <a:t>bahan</a:t>
            </a:r>
            <a:r>
              <a:rPr lang="en-US" sz="2400" dirty="0">
                <a:latin typeface="Adobe Caslon Pro" pitchFamily="18" charset="0"/>
              </a:rPr>
              <a:t> </a:t>
            </a:r>
            <a:r>
              <a:rPr lang="en-US" sz="2400" dirty="0" err="1">
                <a:latin typeface="Adobe Caslon Pro" pitchFamily="18" charset="0"/>
              </a:rPr>
              <a:t>plasti</a:t>
            </a:r>
            <a:r>
              <a:rPr lang="id-ID" sz="2400" dirty="0">
                <a:latin typeface="Adobe Caslon Pro" pitchFamily="18" charset="0"/>
              </a:rPr>
              <a:t>k</a:t>
            </a:r>
            <a:r>
              <a:rPr lang="en-US" sz="2400" dirty="0">
                <a:latin typeface="Adobe Caslon Pro" pitchFamily="18" charset="0"/>
              </a:rPr>
              <a:t> yang </a:t>
            </a:r>
            <a:r>
              <a:rPr lang="en-US" sz="2400" dirty="0" err="1">
                <a:latin typeface="Adobe Caslon Pro" pitchFamily="18" charset="0"/>
              </a:rPr>
              <a:t>kualitas</a:t>
            </a:r>
            <a:r>
              <a:rPr lang="en-US" sz="2400" dirty="0">
                <a:latin typeface="Adobe Caslon Pro" pitchFamily="18" charset="0"/>
              </a:rPr>
              <a:t> </a:t>
            </a:r>
            <a:r>
              <a:rPr lang="en-US" sz="2400" dirty="0" err="1">
                <a:latin typeface="Adobe Caslon Pro" pitchFamily="18" charset="0"/>
              </a:rPr>
              <a:t>atau</a:t>
            </a:r>
            <a:r>
              <a:rPr lang="en-US" sz="2400" dirty="0">
                <a:latin typeface="Adobe Caslon Pro" pitchFamily="18" charset="0"/>
              </a:rPr>
              <a:t> </a:t>
            </a:r>
            <a:r>
              <a:rPr lang="en-US" sz="2400" dirty="0" err="1">
                <a:latin typeface="Adobe Caslon Pro" pitchFamily="18" charset="0"/>
              </a:rPr>
              <a:t>kemurnian</a:t>
            </a:r>
            <a:r>
              <a:rPr lang="en-US" sz="2400" dirty="0">
                <a:latin typeface="Adobe Caslon Pro" pitchFamily="18" charset="0"/>
              </a:rPr>
              <a:t> </a:t>
            </a:r>
            <a:r>
              <a:rPr lang="en-US" sz="2400" dirty="0" err="1">
                <a:latin typeface="Adobe Caslon Pro" pitchFamily="18" charset="0"/>
              </a:rPr>
              <a:t>tinggi</a:t>
            </a:r>
            <a:r>
              <a:rPr lang="en-US" sz="2400" dirty="0">
                <a:latin typeface="Adobe Caslon Pro" pitchFamily="18" charset="0"/>
              </a:rPr>
              <a:t> </a:t>
            </a:r>
            <a:r>
              <a:rPr lang="en-US" sz="2400" dirty="0" err="1">
                <a:latin typeface="Adobe Caslon Pro" pitchFamily="18" charset="0"/>
              </a:rPr>
              <a:t>sehingga</a:t>
            </a:r>
            <a:r>
              <a:rPr lang="en-US" sz="2400" dirty="0">
                <a:latin typeface="Adobe Caslon Pro" pitchFamily="18" charset="0"/>
              </a:rPr>
              <a:t> </a:t>
            </a:r>
            <a:r>
              <a:rPr lang="en-US" sz="2400" dirty="0" err="1">
                <a:latin typeface="Adobe Caslon Pro" pitchFamily="18" charset="0"/>
              </a:rPr>
              <a:t>mampu</a:t>
            </a:r>
            <a:r>
              <a:rPr lang="en-US" sz="2400" dirty="0">
                <a:latin typeface="Adobe Caslon Pro" pitchFamily="18" charset="0"/>
              </a:rPr>
              <a:t> </a:t>
            </a:r>
            <a:r>
              <a:rPr lang="en-US" sz="2400" dirty="0" err="1">
                <a:latin typeface="Adobe Caslon Pro" pitchFamily="18" charset="0"/>
              </a:rPr>
              <a:t>melewatkan</a:t>
            </a:r>
            <a:r>
              <a:rPr lang="en-US" sz="2400" dirty="0">
                <a:latin typeface="Adobe Caslon Pro" pitchFamily="18" charset="0"/>
              </a:rPr>
              <a:t> </a:t>
            </a:r>
            <a:r>
              <a:rPr lang="en-US" sz="2400" dirty="0" err="1">
                <a:latin typeface="Adobe Caslon Pro" pitchFamily="18" charset="0"/>
              </a:rPr>
              <a:t>cahaya</a:t>
            </a:r>
            <a:r>
              <a:rPr lang="en-US" sz="2400" dirty="0">
                <a:latin typeface="Adobe Caslon Pro" pitchFamily="18" charset="0"/>
              </a:rPr>
              <a:t>.  </a:t>
            </a:r>
          </a:p>
          <a:p>
            <a:pPr marL="342900" indent="-342900" algn="just">
              <a:buFontTx/>
              <a:buAutoNum type="arabicPeriod"/>
              <a:tabLst>
                <a:tab pos="630238" algn="l"/>
              </a:tabLst>
            </a:pPr>
            <a:r>
              <a:rPr lang="pt-BR" sz="2400" dirty="0">
                <a:latin typeface="Adobe Caslon Pro" pitchFamily="18" charset="0"/>
              </a:rPr>
              <a:t>Untuk kaca biasanya digunakan kaca sili</a:t>
            </a:r>
            <a:r>
              <a:rPr lang="id-ID" sz="2400" dirty="0">
                <a:latin typeface="Adobe Caslon Pro" pitchFamily="18" charset="0"/>
              </a:rPr>
              <a:t>k</a:t>
            </a:r>
            <a:r>
              <a:rPr lang="pt-BR" sz="2400" dirty="0">
                <a:latin typeface="Adobe Caslon Pro" pitchFamily="18" charset="0"/>
              </a:rPr>
              <a:t>a. </a:t>
            </a:r>
            <a:r>
              <a:rPr lang="en-US" sz="2400" dirty="0" err="1">
                <a:latin typeface="Adobe Caslon Pro" pitchFamily="18" charset="0"/>
              </a:rPr>
              <a:t>Kabel</a:t>
            </a:r>
            <a:r>
              <a:rPr lang="en-US" sz="2400" dirty="0">
                <a:latin typeface="Adobe Caslon Pro" pitchFamily="18" charset="0"/>
              </a:rPr>
              <a:t> </a:t>
            </a:r>
            <a:r>
              <a:rPr lang="en-US" sz="2400" dirty="0" err="1">
                <a:latin typeface="Adobe Caslon Pro" pitchFamily="18" charset="0"/>
              </a:rPr>
              <a:t>serat</a:t>
            </a:r>
            <a:r>
              <a:rPr lang="en-US" sz="2400" dirty="0">
                <a:latin typeface="Adobe Caslon Pro" pitchFamily="18" charset="0"/>
              </a:rPr>
              <a:t> </a:t>
            </a:r>
            <a:r>
              <a:rPr lang="en-US" sz="2400" dirty="0" err="1">
                <a:latin typeface="Adobe Caslon Pro" pitchFamily="18" charset="0"/>
              </a:rPr>
              <a:t>opti</a:t>
            </a:r>
            <a:r>
              <a:rPr lang="id-ID" sz="2400" dirty="0">
                <a:latin typeface="Adobe Caslon Pro" pitchFamily="18" charset="0"/>
              </a:rPr>
              <a:t>k</a:t>
            </a:r>
            <a:r>
              <a:rPr lang="en-US" sz="2400" dirty="0">
                <a:latin typeface="Adobe Caslon Pro" pitchFamily="18" charset="0"/>
              </a:rPr>
              <a:t> </a:t>
            </a:r>
            <a:r>
              <a:rPr lang="en-US" sz="2400" dirty="0" err="1">
                <a:latin typeface="Adobe Caslon Pro" pitchFamily="18" charset="0"/>
              </a:rPr>
              <a:t>biasanya</a:t>
            </a:r>
            <a:r>
              <a:rPr lang="en-US" sz="2400" dirty="0">
                <a:latin typeface="Adobe Caslon Pro" pitchFamily="18" charset="0"/>
              </a:rPr>
              <a:t> </a:t>
            </a:r>
            <a:r>
              <a:rPr lang="en-US" sz="2400" dirty="0" err="1">
                <a:latin typeface="Adobe Caslon Pro" pitchFamily="18" charset="0"/>
              </a:rPr>
              <a:t>digunakan</a:t>
            </a:r>
            <a:r>
              <a:rPr lang="en-US" sz="2400" dirty="0">
                <a:latin typeface="Adobe Caslon Pro" pitchFamily="18" charset="0"/>
              </a:rPr>
              <a:t> </a:t>
            </a:r>
            <a:r>
              <a:rPr lang="en-US" sz="2400" dirty="0" err="1">
                <a:latin typeface="Adobe Caslon Pro" pitchFamily="18" charset="0"/>
              </a:rPr>
              <a:t>untuk</a:t>
            </a:r>
            <a:r>
              <a:rPr lang="en-US" sz="2400" dirty="0">
                <a:latin typeface="Adobe Caslon Pro" pitchFamily="18" charset="0"/>
              </a:rPr>
              <a:t> </a:t>
            </a:r>
            <a:r>
              <a:rPr lang="en-US" sz="2400" dirty="0" err="1">
                <a:latin typeface="Adobe Caslon Pro" pitchFamily="18" charset="0"/>
              </a:rPr>
              <a:t>hubungan</a:t>
            </a:r>
            <a:r>
              <a:rPr lang="en-US" sz="2400" dirty="0">
                <a:latin typeface="Adobe Caslon Pro" pitchFamily="18" charset="0"/>
              </a:rPr>
              <a:t> yang </a:t>
            </a:r>
            <a:r>
              <a:rPr lang="en-US" sz="2400" dirty="0" err="1">
                <a:latin typeface="Adobe Caslon Pro" pitchFamily="18" charset="0"/>
              </a:rPr>
              <a:t>jarak</a:t>
            </a:r>
            <a:r>
              <a:rPr lang="en-US" sz="2400" dirty="0">
                <a:latin typeface="Adobe Caslon Pro" pitchFamily="18" charset="0"/>
              </a:rPr>
              <a:t> </a:t>
            </a:r>
            <a:r>
              <a:rPr lang="en-US" sz="2400" dirty="0" err="1">
                <a:latin typeface="Adobe Caslon Pro" pitchFamily="18" charset="0"/>
              </a:rPr>
              <a:t>jauh</a:t>
            </a:r>
            <a:r>
              <a:rPr lang="en-US" sz="2400" dirty="0">
                <a:latin typeface="Adobe Caslon Pro" pitchFamily="18" charset="0"/>
              </a:rPr>
              <a:t> </a:t>
            </a:r>
            <a:r>
              <a:rPr lang="en-US" sz="2400" dirty="0" err="1">
                <a:latin typeface="Adobe Caslon Pro" pitchFamily="18" charset="0"/>
              </a:rPr>
              <a:t>dan</a:t>
            </a:r>
            <a:r>
              <a:rPr lang="en-US" sz="2400" dirty="0">
                <a:latin typeface="Adobe Caslon Pro" pitchFamily="18" charset="0"/>
              </a:rPr>
              <a:t> </a:t>
            </a:r>
            <a:r>
              <a:rPr lang="en-US" sz="2400" dirty="0" err="1">
                <a:latin typeface="Adobe Caslon Pro" pitchFamily="18" charset="0"/>
              </a:rPr>
              <a:t>kabel</a:t>
            </a:r>
            <a:r>
              <a:rPr lang="en-US" sz="2400" dirty="0">
                <a:latin typeface="Adobe Caslon Pro" pitchFamily="18" charset="0"/>
              </a:rPr>
              <a:t> </a:t>
            </a:r>
            <a:r>
              <a:rPr lang="en-US" sz="2400" dirty="0" err="1">
                <a:latin typeface="Adobe Caslon Pro" pitchFamily="18" charset="0"/>
              </a:rPr>
              <a:t>laut</a:t>
            </a:r>
            <a:r>
              <a:rPr lang="en-US" sz="2400" dirty="0">
                <a:latin typeface="Adobe Caslon Pro" pitchFamily="18" charset="0"/>
              </a:rPr>
              <a:t>, </a:t>
            </a:r>
            <a:r>
              <a:rPr lang="en-US" sz="2400" dirty="0" err="1">
                <a:latin typeface="Adobe Caslon Pro" pitchFamily="18" charset="0"/>
              </a:rPr>
              <a:t>untuk</a:t>
            </a:r>
            <a:r>
              <a:rPr lang="en-US" sz="2400" dirty="0">
                <a:latin typeface="Adobe Caslon Pro" pitchFamily="18" charset="0"/>
              </a:rPr>
              <a:t> </a:t>
            </a:r>
            <a:r>
              <a:rPr lang="en-US" sz="2400" dirty="0" err="1">
                <a:latin typeface="Adobe Caslon Pro" pitchFamily="18" charset="0"/>
              </a:rPr>
              <a:t>hubungan</a:t>
            </a:r>
            <a:r>
              <a:rPr lang="en-US" sz="2400" dirty="0">
                <a:latin typeface="Adobe Caslon Pro" pitchFamily="18" charset="0"/>
              </a:rPr>
              <a:t> lo</a:t>
            </a:r>
            <a:r>
              <a:rPr lang="id-ID" sz="2400" dirty="0">
                <a:latin typeface="Adobe Caslon Pro" pitchFamily="18" charset="0"/>
              </a:rPr>
              <a:t>k</a:t>
            </a:r>
            <a:r>
              <a:rPr lang="en-US" sz="2400" dirty="0">
                <a:latin typeface="Adobe Caslon Pro" pitchFamily="18" charset="0"/>
              </a:rPr>
              <a:t>al </a:t>
            </a:r>
            <a:r>
              <a:rPr lang="en-US" sz="2400" dirty="0" err="1">
                <a:latin typeface="Adobe Caslon Pro" pitchFamily="18" charset="0"/>
              </a:rPr>
              <a:t>biasanya</a:t>
            </a:r>
            <a:r>
              <a:rPr lang="en-US" sz="2400" dirty="0">
                <a:latin typeface="Adobe Caslon Pro" pitchFamily="18" charset="0"/>
              </a:rPr>
              <a:t> </a:t>
            </a:r>
            <a:r>
              <a:rPr lang="en-US" sz="2400" dirty="0" err="1">
                <a:latin typeface="Adobe Caslon Pro" pitchFamily="18" charset="0"/>
              </a:rPr>
              <a:t>digunakan</a:t>
            </a:r>
            <a:r>
              <a:rPr lang="en-US" sz="2400" dirty="0">
                <a:latin typeface="Adobe Caslon Pro" pitchFamily="18" charset="0"/>
              </a:rPr>
              <a:t> </a:t>
            </a:r>
            <a:r>
              <a:rPr lang="en-US" sz="2400" dirty="0" err="1">
                <a:latin typeface="Adobe Caslon Pro" pitchFamily="18" charset="0"/>
              </a:rPr>
              <a:t>untuk</a:t>
            </a:r>
            <a:r>
              <a:rPr lang="en-US" sz="2400" dirty="0">
                <a:latin typeface="Adobe Caslon Pro" pitchFamily="18" charset="0"/>
              </a:rPr>
              <a:t> </a:t>
            </a:r>
            <a:r>
              <a:rPr lang="en-US" sz="2400" dirty="0" err="1">
                <a:latin typeface="Adobe Caslon Pro" pitchFamily="18" charset="0"/>
              </a:rPr>
              <a:t>membawa</a:t>
            </a:r>
            <a:r>
              <a:rPr lang="en-US" sz="2400" dirty="0">
                <a:latin typeface="Adobe Caslon Pro" pitchFamily="18" charset="0"/>
              </a:rPr>
              <a:t> </a:t>
            </a:r>
            <a:r>
              <a:rPr lang="en-US" sz="2400" dirty="0" err="1">
                <a:latin typeface="Adobe Caslon Pro" pitchFamily="18" charset="0"/>
              </a:rPr>
              <a:t>sinyal</a:t>
            </a:r>
            <a:r>
              <a:rPr lang="en-US" sz="2400" dirty="0">
                <a:latin typeface="Adobe Caslon Pro" pitchFamily="18" charset="0"/>
              </a:rPr>
              <a:t> </a:t>
            </a:r>
            <a:r>
              <a:rPr lang="en-US" sz="2400" dirty="0" err="1">
                <a:latin typeface="Adobe Caslon Pro" pitchFamily="18" charset="0"/>
              </a:rPr>
              <a:t>informasi</a:t>
            </a:r>
            <a:r>
              <a:rPr lang="en-US" sz="2400" dirty="0">
                <a:latin typeface="Adobe Caslon Pro" pitchFamily="18" charset="0"/>
              </a:rPr>
              <a:t> multimedia.</a:t>
            </a:r>
          </a:p>
        </p:txBody>
      </p:sp>
      <p:sp>
        <p:nvSpPr>
          <p:cNvPr id="56327" name="Rectangle 5"/>
          <p:cNvSpPr>
            <a:spLocks noChangeArrowheads="1"/>
          </p:cNvSpPr>
          <p:nvPr/>
        </p:nvSpPr>
        <p:spPr bwMode="auto">
          <a:xfrm>
            <a:off x="530225" y="1548935"/>
            <a:ext cx="3344185" cy="523220"/>
          </a:xfrm>
          <a:prstGeom prst="rect">
            <a:avLst/>
          </a:prstGeom>
          <a:noFill/>
          <a:ln w="9525">
            <a:noFill/>
            <a:miter lim="800000"/>
            <a:headEnd/>
            <a:tailEnd/>
          </a:ln>
        </p:spPr>
        <p:txBody>
          <a:bodyPr wrap="none">
            <a:spAutoFit/>
          </a:bodyPr>
          <a:lstStyle/>
          <a:p>
            <a:pPr marL="342900" indent="-342900">
              <a:buFontTx/>
              <a:buAutoNum type="alphaLcPeriod" startAt="3"/>
            </a:pPr>
            <a:r>
              <a:rPr lang="en-US" sz="2800" b="1" dirty="0" err="1">
                <a:latin typeface="Adobe Caslon Pro" pitchFamily="18" charset="0"/>
              </a:rPr>
              <a:t>Kabel</a:t>
            </a:r>
            <a:r>
              <a:rPr lang="en-US" sz="2800" b="1" dirty="0">
                <a:latin typeface="Adobe Caslon Pro" pitchFamily="18" charset="0"/>
              </a:rPr>
              <a:t> </a:t>
            </a:r>
            <a:r>
              <a:rPr lang="en-US" sz="2800" b="1" dirty="0" err="1">
                <a:latin typeface="Adobe Caslon Pro" pitchFamily="18" charset="0"/>
              </a:rPr>
              <a:t>Serat</a:t>
            </a:r>
            <a:r>
              <a:rPr lang="en-US" sz="2800" b="1" dirty="0">
                <a:latin typeface="Adobe Caslon Pro" pitchFamily="18" charset="0"/>
              </a:rPr>
              <a:t> </a:t>
            </a:r>
            <a:r>
              <a:rPr lang="en-US" sz="2800" b="1" dirty="0" err="1">
                <a:latin typeface="Adobe Caslon Pro" pitchFamily="18" charset="0"/>
              </a:rPr>
              <a:t>Optik</a:t>
            </a:r>
            <a:endParaRPr lang="en-US" sz="2800" b="1" dirty="0">
              <a:latin typeface="Adobe Caslon Pro" pitchFamily="18" charset="0"/>
            </a:endParaRPr>
          </a:p>
        </p:txBody>
      </p:sp>
      <p:sp>
        <p:nvSpPr>
          <p:cNvPr id="56328" name="Rectangle 104"/>
          <p:cNvSpPr>
            <a:spLocks noChangeArrowheads="1"/>
          </p:cNvSpPr>
          <p:nvPr/>
        </p:nvSpPr>
        <p:spPr bwMode="auto">
          <a:xfrm>
            <a:off x="3014664" y="4279900"/>
            <a:ext cx="814387" cy="274638"/>
          </a:xfrm>
          <a:prstGeom prst="rect">
            <a:avLst/>
          </a:prstGeom>
          <a:noFill/>
          <a:ln w="9525">
            <a:noFill/>
            <a:miter lim="800000"/>
            <a:headEnd/>
            <a:tailEnd/>
          </a:ln>
        </p:spPr>
        <p:txBody>
          <a:bodyPr wrap="none" anchor="ctr">
            <a:spAutoFit/>
          </a:bodyPr>
          <a:lstStyle/>
          <a:p>
            <a:pPr algn="just">
              <a:tabLst>
                <a:tab pos="630238" algn="l"/>
              </a:tabLst>
            </a:pPr>
            <a:r>
              <a:rPr lang="en-US" sz="1200">
                <a:cs typeface="Times New Roman" pitchFamily="18" charset="0"/>
              </a:rPr>
              <a:t>	</a:t>
            </a:r>
            <a:endParaRPr lang="en-US"/>
          </a:p>
        </p:txBody>
      </p:sp>
    </p:spTree>
    <p:extLst>
      <p:ext uri="{BB962C8B-B14F-4D97-AF65-F5344CB8AC3E}">
        <p14:creationId xmlns:p14="http://schemas.microsoft.com/office/powerpoint/2010/main" val="195249029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p>
            <a:pPr>
              <a:defRPr/>
            </a:pPr>
            <a:fld id="{3CC5E0CD-55F4-4C53-B3B4-F556D36E7B30}" type="slidenum">
              <a:rPr lang="en-GB"/>
              <a:pPr>
                <a:defRPr/>
              </a:pPr>
              <a:t>31</a:t>
            </a:fld>
            <a:endParaRPr lang="en-GB"/>
          </a:p>
        </p:txBody>
      </p:sp>
      <p:sp>
        <p:nvSpPr>
          <p:cNvPr id="253954" name="Rectangle 2"/>
          <p:cNvSpPr>
            <a:spLocks noGrp="1" noRot="1" noChangeArrowheads="1"/>
          </p:cNvSpPr>
          <p:nvPr>
            <p:ph type="title"/>
          </p:nvPr>
        </p:nvSpPr>
        <p:spPr>
          <a:xfrm>
            <a:off x="113212" y="675550"/>
            <a:ext cx="8385175" cy="1279525"/>
          </a:xfrm>
        </p:spPr>
        <p:txBody>
          <a:bodyPr/>
          <a:lstStyle/>
          <a:p>
            <a:pPr eaLnBrk="1" hangingPunct="1">
              <a:defRPr/>
            </a:pPr>
            <a:r>
              <a:rPr lang="en-US" dirty="0" err="1" smtClean="0"/>
              <a:t>Jenis</a:t>
            </a:r>
            <a:r>
              <a:rPr lang="en-US" dirty="0" smtClean="0"/>
              <a:t> </a:t>
            </a:r>
            <a:r>
              <a:rPr lang="en-US" dirty="0" err="1" smtClean="0"/>
              <a:t>Serat</a:t>
            </a:r>
            <a:r>
              <a:rPr lang="en-US" dirty="0" smtClean="0"/>
              <a:t> </a:t>
            </a:r>
            <a:r>
              <a:rPr lang="en-US" dirty="0" err="1" smtClean="0"/>
              <a:t>Optik</a:t>
            </a:r>
            <a:endParaRPr lang="en-US" dirty="0" smtClean="0"/>
          </a:p>
        </p:txBody>
      </p:sp>
      <p:pic>
        <p:nvPicPr>
          <p:cNvPr id="57349" name="Picture 3"/>
          <p:cNvPicPr>
            <a:picLocks noGrp="1" noChangeArrowheads="1"/>
          </p:cNvPicPr>
          <p:nvPr>
            <p:ph type="body" idx="1"/>
          </p:nvPr>
        </p:nvPicPr>
        <p:blipFill>
          <a:blip r:embed="rId2"/>
          <a:srcRect/>
          <a:stretch>
            <a:fillRect/>
          </a:stretch>
        </p:blipFill>
        <p:spPr>
          <a:xfrm>
            <a:off x="1358537" y="1619794"/>
            <a:ext cx="9771017" cy="3868195"/>
          </a:xfrm>
          <a:noFill/>
        </p:spPr>
      </p:pic>
      <p:sp>
        <p:nvSpPr>
          <p:cNvPr id="57350" name="Text Box 4"/>
          <p:cNvSpPr txBox="1">
            <a:spLocks noChangeArrowheads="1"/>
          </p:cNvSpPr>
          <p:nvPr/>
        </p:nvSpPr>
        <p:spPr bwMode="auto">
          <a:xfrm>
            <a:off x="822960" y="5573713"/>
            <a:ext cx="10530840" cy="779463"/>
          </a:xfrm>
          <a:prstGeom prst="rect">
            <a:avLst/>
          </a:prstGeom>
          <a:noFill/>
          <a:ln w="9525">
            <a:noFill/>
            <a:miter lim="800000"/>
            <a:headEnd/>
            <a:tailEnd/>
          </a:ln>
        </p:spPr>
        <p:txBody>
          <a:bodyPr wrap="square">
            <a:spAutoFit/>
          </a:bodyPr>
          <a:lstStyle/>
          <a:p>
            <a:pPr>
              <a:spcBef>
                <a:spcPct val="50000"/>
              </a:spcBef>
            </a:pPr>
            <a:r>
              <a:rPr lang="en-US" dirty="0"/>
              <a:t>a). Step Index Single mode           b). Step Index Multimode                   </a:t>
            </a:r>
            <a:endParaRPr lang="id-ID" dirty="0"/>
          </a:p>
          <a:p>
            <a:pPr>
              <a:spcBef>
                <a:spcPct val="50000"/>
              </a:spcBef>
            </a:pPr>
            <a:r>
              <a:rPr lang="en-US" dirty="0"/>
              <a:t>c). Graded Index Multimode</a:t>
            </a:r>
          </a:p>
        </p:txBody>
      </p:sp>
    </p:spTree>
    <p:extLst>
      <p:ext uri="{BB962C8B-B14F-4D97-AF65-F5344CB8AC3E}">
        <p14:creationId xmlns:p14="http://schemas.microsoft.com/office/powerpoint/2010/main" val="1333625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p>
            <a:pPr>
              <a:defRPr/>
            </a:pPr>
            <a:fld id="{3BF29CD0-02C9-473A-823F-6803E9EDDCAA}" type="slidenum">
              <a:rPr lang="en-GB"/>
              <a:pPr>
                <a:defRPr/>
              </a:pPr>
              <a:t>32</a:t>
            </a:fld>
            <a:endParaRPr lang="en-GB"/>
          </a:p>
        </p:txBody>
      </p:sp>
      <p:sp>
        <p:nvSpPr>
          <p:cNvPr id="256002" name="Rectangle 2"/>
          <p:cNvSpPr>
            <a:spLocks noGrp="1" noRot="1" noChangeArrowheads="1"/>
          </p:cNvSpPr>
          <p:nvPr>
            <p:ph type="title"/>
          </p:nvPr>
        </p:nvSpPr>
        <p:spPr>
          <a:xfrm>
            <a:off x="302684" y="623299"/>
            <a:ext cx="8686800" cy="1431925"/>
          </a:xfrm>
        </p:spPr>
        <p:txBody>
          <a:bodyPr/>
          <a:lstStyle/>
          <a:p>
            <a:pPr eaLnBrk="1" hangingPunct="1">
              <a:defRPr/>
            </a:pPr>
            <a:r>
              <a:rPr lang="en-US" dirty="0" smtClean="0"/>
              <a:t>Optical Source and Optical Detector</a:t>
            </a:r>
          </a:p>
        </p:txBody>
      </p:sp>
      <p:sp>
        <p:nvSpPr>
          <p:cNvPr id="256003" name="Rectangle 3"/>
          <p:cNvSpPr>
            <a:spLocks noGrp="1" noRot="1" noChangeArrowheads="1"/>
          </p:cNvSpPr>
          <p:nvPr>
            <p:ph type="body" idx="1"/>
          </p:nvPr>
        </p:nvSpPr>
        <p:spPr>
          <a:xfrm>
            <a:off x="531284" y="1828801"/>
            <a:ext cx="9908116" cy="4195763"/>
          </a:xfrm>
        </p:spPr>
        <p:txBody>
          <a:bodyPr/>
          <a:lstStyle/>
          <a:p>
            <a:pPr marL="0" indent="0" eaLnBrk="1" hangingPunct="1">
              <a:buNone/>
              <a:defRPr/>
            </a:pPr>
            <a:r>
              <a:rPr lang="en-US" dirty="0" err="1" smtClean="0"/>
              <a:t>Sumber</a:t>
            </a:r>
            <a:r>
              <a:rPr lang="en-US" dirty="0" smtClean="0"/>
              <a:t> </a:t>
            </a:r>
            <a:r>
              <a:rPr lang="en-US" dirty="0" err="1" smtClean="0"/>
              <a:t>cahaya</a:t>
            </a:r>
            <a:r>
              <a:rPr lang="en-US" dirty="0" smtClean="0"/>
              <a:t> (transmitter)yang </a:t>
            </a:r>
            <a:r>
              <a:rPr lang="en-US" dirty="0" err="1" smtClean="0"/>
              <a:t>dipakai</a:t>
            </a:r>
            <a:r>
              <a:rPr lang="en-US" dirty="0" smtClean="0"/>
              <a:t> </a:t>
            </a:r>
            <a:r>
              <a:rPr lang="en-US" dirty="0" err="1" smtClean="0"/>
              <a:t>dalam</a:t>
            </a:r>
            <a:r>
              <a:rPr lang="en-US" dirty="0" smtClean="0"/>
              <a:t> </a:t>
            </a:r>
            <a:r>
              <a:rPr lang="en-US" dirty="0" err="1" smtClean="0"/>
              <a:t>komunikasi</a:t>
            </a:r>
            <a:r>
              <a:rPr lang="en-US" dirty="0" smtClean="0"/>
              <a:t> </a:t>
            </a:r>
            <a:r>
              <a:rPr lang="en-US" dirty="0" err="1" smtClean="0"/>
              <a:t>optik</a:t>
            </a:r>
            <a:r>
              <a:rPr lang="en-US" dirty="0" smtClean="0"/>
              <a:t> </a:t>
            </a:r>
            <a:r>
              <a:rPr lang="en-US" dirty="0" err="1" smtClean="0"/>
              <a:t>adalah</a:t>
            </a:r>
            <a:r>
              <a:rPr lang="en-US" dirty="0" smtClean="0"/>
              <a:t> :</a:t>
            </a:r>
          </a:p>
          <a:p>
            <a:pPr eaLnBrk="1" hangingPunct="1">
              <a:buFont typeface="Wingdings" pitchFamily="2" charset="2"/>
              <a:buNone/>
              <a:defRPr/>
            </a:pPr>
            <a:r>
              <a:rPr lang="en-US" dirty="0" smtClean="0"/>
              <a:t>	- Light emitting diodes (LED)</a:t>
            </a:r>
          </a:p>
          <a:p>
            <a:pPr eaLnBrk="1" hangingPunct="1">
              <a:buFont typeface="Wingdings" pitchFamily="2" charset="2"/>
              <a:buNone/>
              <a:defRPr/>
            </a:pPr>
            <a:r>
              <a:rPr lang="en-US" dirty="0" smtClean="0"/>
              <a:t>	- Injection laser diodes (ILD) </a:t>
            </a:r>
            <a:r>
              <a:rPr lang="en-US" dirty="0" err="1" smtClean="0"/>
              <a:t>atau</a:t>
            </a:r>
            <a:r>
              <a:rPr lang="en-US" dirty="0" smtClean="0"/>
              <a:t> laser </a:t>
            </a:r>
            <a:r>
              <a:rPr lang="id-ID" dirty="0" smtClean="0"/>
              <a:t>d</a:t>
            </a:r>
            <a:r>
              <a:rPr lang="en-US" dirty="0" err="1" smtClean="0"/>
              <a:t>iodes</a:t>
            </a:r>
            <a:endParaRPr lang="en-US" dirty="0" smtClean="0"/>
          </a:p>
          <a:p>
            <a:pPr marL="0" indent="0" eaLnBrk="1" hangingPunct="1">
              <a:buNone/>
              <a:defRPr/>
            </a:pPr>
            <a:r>
              <a:rPr lang="en-US" dirty="0" err="1" smtClean="0"/>
              <a:t>Detektor</a:t>
            </a:r>
            <a:r>
              <a:rPr lang="en-US" dirty="0" smtClean="0"/>
              <a:t> </a:t>
            </a:r>
            <a:r>
              <a:rPr lang="en-US" dirty="0" err="1" smtClean="0"/>
              <a:t>cahaya</a:t>
            </a:r>
            <a:r>
              <a:rPr lang="en-US" dirty="0" smtClean="0"/>
              <a:t> </a:t>
            </a:r>
            <a:r>
              <a:rPr lang="id-ID" dirty="0" smtClean="0"/>
              <a:t>sebagai</a:t>
            </a:r>
            <a:r>
              <a:rPr lang="en-US" dirty="0" smtClean="0"/>
              <a:t> receiver</a:t>
            </a:r>
          </a:p>
          <a:p>
            <a:pPr eaLnBrk="1" hangingPunct="1">
              <a:buFont typeface="Wingdings" pitchFamily="2" charset="2"/>
              <a:buNone/>
              <a:defRPr/>
            </a:pPr>
            <a:r>
              <a:rPr lang="en-US" dirty="0" smtClean="0"/>
              <a:t>	- p-</a:t>
            </a:r>
            <a:r>
              <a:rPr lang="en-US" dirty="0" err="1" smtClean="0"/>
              <a:t>i</a:t>
            </a:r>
            <a:r>
              <a:rPr lang="en-US" dirty="0" smtClean="0"/>
              <a:t>-n photodiode</a:t>
            </a:r>
          </a:p>
          <a:p>
            <a:pPr eaLnBrk="1" hangingPunct="1">
              <a:buFont typeface="Wingdings" pitchFamily="2" charset="2"/>
              <a:buNone/>
              <a:defRPr/>
            </a:pPr>
            <a:r>
              <a:rPr lang="en-US" dirty="0" smtClean="0"/>
              <a:t>	- avalanche photodiode (APD)</a:t>
            </a:r>
          </a:p>
        </p:txBody>
      </p:sp>
    </p:spTree>
    <p:extLst>
      <p:ext uri="{BB962C8B-B14F-4D97-AF65-F5344CB8AC3E}">
        <p14:creationId xmlns:p14="http://schemas.microsoft.com/office/powerpoint/2010/main" val="1976499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p>
            <a:pPr>
              <a:defRPr/>
            </a:pPr>
            <a:fld id="{C55E2D2A-3481-4042-AEC7-EC460799BC6C}" type="slidenum">
              <a:rPr lang="en-GB"/>
              <a:pPr>
                <a:defRPr/>
              </a:pPr>
              <a:t>33</a:t>
            </a:fld>
            <a:endParaRPr lang="en-GB"/>
          </a:p>
        </p:txBody>
      </p:sp>
      <p:sp>
        <p:nvSpPr>
          <p:cNvPr id="257026" name="Rectangle 2"/>
          <p:cNvSpPr>
            <a:spLocks noGrp="1" noRot="1" noChangeArrowheads="1"/>
          </p:cNvSpPr>
          <p:nvPr>
            <p:ph type="title"/>
          </p:nvPr>
        </p:nvSpPr>
        <p:spPr>
          <a:xfrm>
            <a:off x="1368425" y="854076"/>
            <a:ext cx="8613775" cy="1431925"/>
          </a:xfrm>
        </p:spPr>
        <p:txBody>
          <a:bodyPr/>
          <a:lstStyle/>
          <a:p>
            <a:pPr eaLnBrk="1" hangingPunct="1">
              <a:defRPr/>
            </a:pPr>
            <a:r>
              <a:rPr lang="en-US" dirty="0" err="1" smtClean="0"/>
              <a:t>Pengukuran</a:t>
            </a:r>
            <a:r>
              <a:rPr lang="en-US" dirty="0" smtClean="0"/>
              <a:t> </a:t>
            </a:r>
            <a:r>
              <a:rPr lang="en-US" dirty="0" err="1" smtClean="0"/>
              <a:t>daya</a:t>
            </a:r>
            <a:r>
              <a:rPr lang="en-US" dirty="0" smtClean="0"/>
              <a:t> </a:t>
            </a:r>
            <a:r>
              <a:rPr lang="en-US" dirty="0" err="1" smtClean="0"/>
              <a:t>sumber</a:t>
            </a:r>
            <a:r>
              <a:rPr lang="en-US" dirty="0" smtClean="0"/>
              <a:t> </a:t>
            </a:r>
            <a:r>
              <a:rPr lang="en-US" dirty="0" err="1" smtClean="0"/>
              <a:t>optik</a:t>
            </a:r>
            <a:endParaRPr lang="en-US" dirty="0" smtClean="0"/>
          </a:p>
        </p:txBody>
      </p:sp>
      <p:pic>
        <p:nvPicPr>
          <p:cNvPr id="59397" name="Picture 3"/>
          <p:cNvPicPr>
            <a:picLocks noGrp="1" noChangeArrowheads="1"/>
          </p:cNvPicPr>
          <p:nvPr>
            <p:ph type="body" idx="1"/>
          </p:nvPr>
        </p:nvPicPr>
        <p:blipFill>
          <a:blip r:embed="rId2"/>
          <a:srcRect/>
          <a:stretch>
            <a:fillRect/>
          </a:stretch>
        </p:blipFill>
        <p:spPr>
          <a:xfrm>
            <a:off x="1570038" y="2286001"/>
            <a:ext cx="9097962" cy="2771775"/>
          </a:xfrm>
          <a:noFill/>
        </p:spPr>
      </p:pic>
    </p:spTree>
    <p:extLst>
      <p:ext uri="{BB962C8B-B14F-4D97-AF65-F5344CB8AC3E}">
        <p14:creationId xmlns:p14="http://schemas.microsoft.com/office/powerpoint/2010/main" val="2597093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p>
            <a:pPr>
              <a:defRPr/>
            </a:pPr>
            <a:fld id="{230C197E-9A4E-405E-AC13-18906BB5CAF3}" type="slidenum">
              <a:rPr lang="en-GB"/>
              <a:pPr>
                <a:defRPr/>
              </a:pPr>
              <a:t>34</a:t>
            </a:fld>
            <a:endParaRPr lang="en-GB"/>
          </a:p>
        </p:txBody>
      </p:sp>
      <p:sp>
        <p:nvSpPr>
          <p:cNvPr id="258050" name="Rectangle 2"/>
          <p:cNvSpPr>
            <a:spLocks noGrp="1" noRot="1" noChangeArrowheads="1"/>
          </p:cNvSpPr>
          <p:nvPr>
            <p:ph type="title"/>
          </p:nvPr>
        </p:nvSpPr>
        <p:spPr>
          <a:xfrm>
            <a:off x="1570038" y="563563"/>
            <a:ext cx="8613775" cy="1431925"/>
          </a:xfrm>
        </p:spPr>
        <p:txBody>
          <a:bodyPr/>
          <a:lstStyle/>
          <a:p>
            <a:pPr eaLnBrk="1" hangingPunct="1">
              <a:defRPr/>
            </a:pPr>
            <a:r>
              <a:rPr lang="en-US" dirty="0" err="1" smtClean="0"/>
              <a:t>Pengukuran</a:t>
            </a:r>
            <a:r>
              <a:rPr lang="en-US" dirty="0" smtClean="0"/>
              <a:t> </a:t>
            </a:r>
            <a:r>
              <a:rPr lang="en-US" dirty="0" err="1" smtClean="0"/>
              <a:t>daya</a:t>
            </a:r>
            <a:r>
              <a:rPr lang="en-US" dirty="0" smtClean="0"/>
              <a:t> </a:t>
            </a:r>
            <a:r>
              <a:rPr lang="en-US" dirty="0" err="1" smtClean="0"/>
              <a:t>penerima</a:t>
            </a:r>
            <a:r>
              <a:rPr lang="en-US" dirty="0" smtClean="0"/>
              <a:t> </a:t>
            </a:r>
            <a:r>
              <a:rPr lang="en-US" dirty="0" err="1" smtClean="0"/>
              <a:t>optik</a:t>
            </a:r>
            <a:endParaRPr lang="en-US" dirty="0" smtClean="0"/>
          </a:p>
        </p:txBody>
      </p:sp>
      <p:pic>
        <p:nvPicPr>
          <p:cNvPr id="60421" name="Picture 3"/>
          <p:cNvPicPr>
            <a:picLocks noGrp="1" noChangeArrowheads="1"/>
          </p:cNvPicPr>
          <p:nvPr>
            <p:ph type="body" idx="1"/>
          </p:nvPr>
        </p:nvPicPr>
        <p:blipFill>
          <a:blip r:embed="rId2"/>
          <a:srcRect/>
          <a:stretch>
            <a:fillRect/>
          </a:stretch>
        </p:blipFill>
        <p:spPr>
          <a:xfrm>
            <a:off x="1570038" y="1995488"/>
            <a:ext cx="9097962" cy="2957512"/>
          </a:xfrm>
          <a:noFill/>
        </p:spPr>
      </p:pic>
    </p:spTree>
    <p:extLst>
      <p:ext uri="{BB962C8B-B14F-4D97-AF65-F5344CB8AC3E}">
        <p14:creationId xmlns:p14="http://schemas.microsoft.com/office/powerpoint/2010/main" val="2660750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pPr>
              <a:defRPr/>
            </a:pPr>
            <a:r>
              <a:rPr lang="en-GB"/>
              <a:t>Jaringan Telekomunikasi</a:t>
            </a:r>
          </a:p>
        </p:txBody>
      </p:sp>
      <p:sp>
        <p:nvSpPr>
          <p:cNvPr id="34" name="Slide Number Placeholder 5"/>
          <p:cNvSpPr>
            <a:spLocks noGrp="1"/>
          </p:cNvSpPr>
          <p:nvPr>
            <p:ph type="sldNum" sz="quarter" idx="12"/>
          </p:nvPr>
        </p:nvSpPr>
        <p:spPr/>
        <p:txBody>
          <a:bodyPr/>
          <a:lstStyle/>
          <a:p>
            <a:pPr>
              <a:defRPr/>
            </a:pPr>
            <a:fld id="{61C78790-97C9-4EDB-9CCA-A9E190938782}" type="slidenum">
              <a:rPr lang="en-GB"/>
              <a:pPr>
                <a:defRPr/>
              </a:pPr>
              <a:t>35</a:t>
            </a:fld>
            <a:endParaRPr lang="en-GB"/>
          </a:p>
        </p:txBody>
      </p:sp>
      <p:graphicFrame>
        <p:nvGraphicFramePr>
          <p:cNvPr id="251938" name="Group 34"/>
          <p:cNvGraphicFramePr>
            <a:graphicFrameLocks noGrp="1"/>
          </p:cNvGraphicFramePr>
          <p:nvPr>
            <p:ph idx="1"/>
            <p:extLst>
              <p:ext uri="{D42A27DB-BD31-4B8C-83A1-F6EECF244321}">
                <p14:modId xmlns:p14="http://schemas.microsoft.com/office/powerpoint/2010/main" val="239324864"/>
              </p:ext>
            </p:extLst>
          </p:nvPr>
        </p:nvGraphicFramePr>
        <p:xfrm>
          <a:off x="275136" y="866458"/>
          <a:ext cx="6452235" cy="5669280"/>
        </p:xfrm>
        <a:graphic>
          <a:graphicData uri="http://schemas.openxmlformats.org/drawingml/2006/table">
            <a:tbl>
              <a:tblPr/>
              <a:tblGrid>
                <a:gridCol w="1912513">
                  <a:extLst>
                    <a:ext uri="{9D8B030D-6E8A-4147-A177-3AD203B41FA5}">
                      <a16:colId xmlns:a16="http://schemas.microsoft.com/office/drawing/2014/main" val="20000"/>
                    </a:ext>
                  </a:extLst>
                </a:gridCol>
                <a:gridCol w="4539722">
                  <a:extLst>
                    <a:ext uri="{9D8B030D-6E8A-4147-A177-3AD203B41FA5}">
                      <a16:colId xmlns:a16="http://schemas.microsoft.com/office/drawing/2014/main" val="20001"/>
                    </a:ext>
                  </a:extLst>
                </a:gridCol>
              </a:tblGrid>
              <a:tr h="34272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SEA-ME-WE 3</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5997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Ready for Service</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March 1999</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27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System Length</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30, 000 Km</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997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Management </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Common Carrier Consortium (with return on investment option)</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1420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Cable Stations</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entury" pitchFamily="18" charset="0"/>
                          <a:cs typeface="Times New Roman" pitchFamily="18" charset="0"/>
                        </a:rPr>
                        <a:t>Japan, Korea, China, Taiwan, Philippines, Hong Kong, China, Macao, Brunei, Vietnam, Singapore, Malaysia, Indonesia, Australia, Sri Lanka, India, Pakistan, UAE, Oman, Djibouti, Egypt, Turkey Cyprus, Greece, Italy, Morocco, Portugal, France, UK, Belgium, Germany</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27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Capacity</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5.0 Gbps/PR</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427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Restoration</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Cable (SEA-ME-WE 2)</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5997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Century" pitchFamily="18" charset="0"/>
                          <a:cs typeface="Times New Roman" pitchFamily="18" charset="0"/>
                        </a:rPr>
                        <a:t>Initial System Cost</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Century" pitchFamily="18" charset="0"/>
                          <a:cs typeface="Times New Roman" pitchFamily="18" charset="0"/>
                        </a:rPr>
                        <a:t>$ 1,200 Million</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pic>
        <p:nvPicPr>
          <p:cNvPr id="61472" name="Picture 35" descr="SMW3"/>
          <p:cNvPicPr>
            <a:picLocks noChangeArrowheads="1"/>
          </p:cNvPicPr>
          <p:nvPr/>
        </p:nvPicPr>
        <p:blipFill>
          <a:blip r:embed="rId2"/>
          <a:srcRect/>
          <a:stretch>
            <a:fillRect/>
          </a:stretch>
        </p:blipFill>
        <p:spPr bwMode="auto">
          <a:xfrm>
            <a:off x="6877050" y="1530623"/>
            <a:ext cx="5314950" cy="2479675"/>
          </a:xfrm>
          <a:prstGeom prst="rect">
            <a:avLst/>
          </a:prstGeom>
          <a:noFill/>
          <a:ln w="9525">
            <a:noFill/>
            <a:miter lim="800000"/>
            <a:headEnd/>
            <a:tailEnd/>
          </a:ln>
        </p:spPr>
      </p:pic>
      <p:sp>
        <p:nvSpPr>
          <p:cNvPr id="251940" name="Rectangle 36"/>
          <p:cNvSpPr>
            <a:spLocks noGrp="1" noRot="1" noChangeArrowheads="1"/>
          </p:cNvSpPr>
          <p:nvPr>
            <p:ph type="title"/>
          </p:nvPr>
        </p:nvSpPr>
        <p:spPr>
          <a:xfrm>
            <a:off x="4568826" y="76201"/>
            <a:ext cx="5946775" cy="746125"/>
          </a:xfrm>
        </p:spPr>
        <p:txBody>
          <a:bodyPr/>
          <a:lstStyle/>
          <a:p>
            <a:pPr eaLnBrk="1" hangingPunct="1">
              <a:defRPr/>
            </a:pPr>
            <a:r>
              <a:rPr lang="id-ID" sz="4000" b="0" dirty="0"/>
              <a:t>Kabel Laut</a:t>
            </a:r>
            <a:endParaRPr lang="en-US" sz="4000" b="0" dirty="0"/>
          </a:p>
        </p:txBody>
      </p:sp>
    </p:spTree>
    <p:extLst>
      <p:ext uri="{BB962C8B-B14F-4D97-AF65-F5344CB8AC3E}">
        <p14:creationId xmlns:p14="http://schemas.microsoft.com/office/powerpoint/2010/main" val="2676327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pPr>
              <a:defRPr/>
            </a:pPr>
            <a:r>
              <a:rPr lang="en-GB"/>
              <a:t>Jaringan Telekomunikasi</a:t>
            </a:r>
          </a:p>
        </p:txBody>
      </p:sp>
      <p:sp>
        <p:nvSpPr>
          <p:cNvPr id="13" name="Slide Number Placeholder 5"/>
          <p:cNvSpPr>
            <a:spLocks noGrp="1"/>
          </p:cNvSpPr>
          <p:nvPr>
            <p:ph type="sldNum" sz="quarter" idx="12"/>
          </p:nvPr>
        </p:nvSpPr>
        <p:spPr/>
        <p:txBody>
          <a:bodyPr/>
          <a:lstStyle/>
          <a:p>
            <a:pPr>
              <a:defRPr/>
            </a:pPr>
            <a:fld id="{EEB89700-5F0A-4388-AC8B-E0BB598E561F}" type="slidenum">
              <a:rPr lang="en-GB"/>
              <a:pPr>
                <a:defRPr/>
              </a:pPr>
              <a:t>36</a:t>
            </a:fld>
            <a:endParaRPr lang="en-GB"/>
          </a:p>
        </p:txBody>
      </p:sp>
      <p:sp>
        <p:nvSpPr>
          <p:cNvPr id="39938" name="Rectangle 2"/>
          <p:cNvSpPr>
            <a:spLocks noGrp="1" noRot="1" noChangeArrowheads="1"/>
          </p:cNvSpPr>
          <p:nvPr>
            <p:ph type="title"/>
          </p:nvPr>
        </p:nvSpPr>
        <p:spPr>
          <a:xfrm>
            <a:off x="225425" y="386834"/>
            <a:ext cx="8385175" cy="762000"/>
          </a:xfrm>
        </p:spPr>
        <p:txBody>
          <a:bodyPr/>
          <a:lstStyle/>
          <a:p>
            <a:pPr eaLnBrk="1" hangingPunct="1">
              <a:defRPr/>
            </a:pPr>
            <a:r>
              <a:rPr lang="id-ID" sz="2700" b="0" dirty="0"/>
              <a:t>Transmisi Radio</a:t>
            </a:r>
            <a:endParaRPr lang="en-US" sz="2700" b="0" dirty="0"/>
          </a:p>
        </p:txBody>
      </p:sp>
      <p:sp>
        <p:nvSpPr>
          <p:cNvPr id="5128" name="Rectangle 108"/>
          <p:cNvSpPr>
            <a:spLocks noChangeArrowheads="1"/>
          </p:cNvSpPr>
          <p:nvPr/>
        </p:nvSpPr>
        <p:spPr bwMode="auto">
          <a:xfrm>
            <a:off x="171994" y="1091078"/>
            <a:ext cx="11323320" cy="646331"/>
          </a:xfrm>
          <a:prstGeom prst="rect">
            <a:avLst/>
          </a:prstGeom>
          <a:noFill/>
          <a:ln w="9525">
            <a:noFill/>
            <a:miter lim="800000"/>
            <a:headEnd/>
            <a:tailEnd/>
          </a:ln>
        </p:spPr>
        <p:txBody>
          <a:bodyPr wrap="square" anchor="ctr">
            <a:spAutoFit/>
          </a:bodyPr>
          <a:lstStyle/>
          <a:p>
            <a:pPr marL="342900" indent="-342900" algn="just">
              <a:buFontTx/>
              <a:buAutoNum type="arabicPeriod"/>
            </a:pPr>
            <a:r>
              <a:rPr lang="en-US" dirty="0" err="1"/>
              <a:t>Penggunaan</a:t>
            </a:r>
            <a:r>
              <a:rPr lang="en-US" dirty="0"/>
              <a:t> </a:t>
            </a:r>
            <a:r>
              <a:rPr lang="en-US" dirty="0" err="1"/>
              <a:t>frekuensi</a:t>
            </a:r>
            <a:r>
              <a:rPr lang="en-US" dirty="0"/>
              <a:t> radio </a:t>
            </a:r>
            <a:r>
              <a:rPr lang="en-US" dirty="0" err="1"/>
              <a:t>sangat</a:t>
            </a:r>
            <a:r>
              <a:rPr lang="en-US" dirty="0"/>
              <a:t> </a:t>
            </a:r>
            <a:r>
              <a:rPr lang="en-US" dirty="0" err="1"/>
              <a:t>bergantung</a:t>
            </a:r>
            <a:r>
              <a:rPr lang="en-US" dirty="0"/>
              <a:t> </a:t>
            </a:r>
            <a:r>
              <a:rPr lang="en-US" dirty="0" err="1"/>
              <a:t>pada</a:t>
            </a:r>
            <a:r>
              <a:rPr lang="en-US" dirty="0"/>
              <a:t> </a:t>
            </a:r>
            <a:r>
              <a:rPr lang="en-US" dirty="0" err="1"/>
              <a:t>tujuan</a:t>
            </a:r>
            <a:r>
              <a:rPr lang="en-US" dirty="0"/>
              <a:t> </a:t>
            </a:r>
            <a:r>
              <a:rPr lang="en-US" dirty="0" err="1"/>
              <a:t>dan</a:t>
            </a:r>
            <a:r>
              <a:rPr lang="en-US" dirty="0"/>
              <a:t> </a:t>
            </a:r>
            <a:r>
              <a:rPr lang="en-US" dirty="0" err="1"/>
              <a:t>sifat</a:t>
            </a:r>
            <a:r>
              <a:rPr lang="en-US" dirty="0"/>
              <a:t> </a:t>
            </a:r>
            <a:r>
              <a:rPr lang="en-US" dirty="0" err="1"/>
              <a:t>ap</a:t>
            </a:r>
            <a:r>
              <a:rPr lang="id-ID" dirty="0"/>
              <a:t>l</a:t>
            </a:r>
            <a:r>
              <a:rPr lang="en-US" dirty="0" err="1"/>
              <a:t>ikasinya</a:t>
            </a:r>
            <a:r>
              <a:rPr lang="en-US" dirty="0"/>
              <a:t>. </a:t>
            </a:r>
          </a:p>
          <a:p>
            <a:pPr marL="342900" indent="-342900" algn="just">
              <a:buFontTx/>
              <a:buAutoNum type="arabicPeriod"/>
            </a:pPr>
            <a:r>
              <a:rPr lang="en-US" dirty="0"/>
              <a:t>Yang </a:t>
            </a:r>
            <a:r>
              <a:rPr lang="en-US" dirty="0" err="1"/>
              <a:t>dijadikan</a:t>
            </a:r>
            <a:r>
              <a:rPr lang="en-US" dirty="0"/>
              <a:t> </a:t>
            </a:r>
            <a:r>
              <a:rPr lang="en-US" dirty="0" err="1"/>
              <a:t>sebagai</a:t>
            </a:r>
            <a:r>
              <a:rPr lang="en-US" dirty="0"/>
              <a:t> </a:t>
            </a:r>
            <a:r>
              <a:rPr lang="en-US" dirty="0" err="1"/>
              <a:t>bahan</a:t>
            </a:r>
            <a:r>
              <a:rPr lang="en-US" dirty="0"/>
              <a:t> </a:t>
            </a:r>
            <a:r>
              <a:rPr lang="en-US" dirty="0" err="1"/>
              <a:t>pertimbangan</a:t>
            </a:r>
            <a:r>
              <a:rPr lang="en-US" dirty="0"/>
              <a:t> </a:t>
            </a:r>
            <a:r>
              <a:rPr lang="en-US" dirty="0" err="1"/>
              <a:t>adalah</a:t>
            </a:r>
            <a:r>
              <a:rPr lang="en-US" dirty="0"/>
              <a:t> </a:t>
            </a:r>
            <a:r>
              <a:rPr lang="en-US" dirty="0" err="1"/>
              <a:t>jarak</a:t>
            </a:r>
            <a:r>
              <a:rPr lang="en-US" dirty="0"/>
              <a:t>, </a:t>
            </a:r>
            <a:r>
              <a:rPr lang="en-US" dirty="0" err="1"/>
              <a:t>iklim</a:t>
            </a:r>
            <a:r>
              <a:rPr lang="en-US" dirty="0"/>
              <a:t>, </a:t>
            </a:r>
            <a:r>
              <a:rPr lang="en-US" dirty="0" err="1"/>
              <a:t>ko</a:t>
            </a:r>
            <a:r>
              <a:rPr lang="id-ID" dirty="0"/>
              <a:t>n</a:t>
            </a:r>
            <a:r>
              <a:rPr lang="en-US" dirty="0" err="1"/>
              <a:t>disi</a:t>
            </a:r>
            <a:r>
              <a:rPr lang="en-US" dirty="0"/>
              <a:t> </a:t>
            </a:r>
            <a:r>
              <a:rPr lang="en-US" dirty="0" err="1"/>
              <a:t>kontur</a:t>
            </a:r>
            <a:r>
              <a:rPr lang="en-US" dirty="0"/>
              <a:t>/</a:t>
            </a:r>
            <a:r>
              <a:rPr lang="en-US" dirty="0" err="1"/>
              <a:t>lapangan</a:t>
            </a:r>
            <a:r>
              <a:rPr lang="en-US" dirty="0"/>
              <a:t> </a:t>
            </a:r>
            <a:r>
              <a:rPr lang="en-US" dirty="0" err="1"/>
              <a:t>dan</a:t>
            </a:r>
            <a:r>
              <a:rPr lang="en-US" dirty="0"/>
              <a:t> </a:t>
            </a:r>
            <a:r>
              <a:rPr lang="en-US" dirty="0" err="1"/>
              <a:t>kapasitas</a:t>
            </a:r>
            <a:r>
              <a:rPr lang="en-US" dirty="0"/>
              <a:t> </a:t>
            </a:r>
            <a:r>
              <a:rPr lang="en-US" dirty="0" err="1"/>
              <a:t>kanal</a:t>
            </a:r>
            <a:r>
              <a:rPr lang="en-US" dirty="0"/>
              <a:t>. </a:t>
            </a:r>
          </a:p>
        </p:txBody>
      </p:sp>
      <p:sp>
        <p:nvSpPr>
          <p:cNvPr id="5129" name="Rectangle 111"/>
          <p:cNvSpPr>
            <a:spLocks noChangeArrowheads="1"/>
          </p:cNvSpPr>
          <p:nvPr/>
        </p:nvSpPr>
        <p:spPr bwMode="auto">
          <a:xfrm>
            <a:off x="303212" y="1787867"/>
            <a:ext cx="4114800" cy="1190625"/>
          </a:xfrm>
          <a:prstGeom prst="rect">
            <a:avLst/>
          </a:prstGeom>
          <a:noFill/>
          <a:ln w="9525">
            <a:noFill/>
            <a:miter lim="800000"/>
            <a:headEnd/>
            <a:tailEnd/>
          </a:ln>
        </p:spPr>
        <p:txBody>
          <a:bodyPr anchor="ctr">
            <a:spAutoFit/>
          </a:bodyPr>
          <a:lstStyle/>
          <a:p>
            <a:pPr lvl="1" algn="just">
              <a:tabLst>
                <a:tab pos="914400" algn="l"/>
              </a:tabLst>
            </a:pPr>
            <a:r>
              <a:rPr lang="en-US" b="1" dirty="0" err="1"/>
              <a:t>Transmisi</a:t>
            </a:r>
            <a:r>
              <a:rPr lang="en-US" b="1" dirty="0"/>
              <a:t> radio terrestrial</a:t>
            </a:r>
          </a:p>
          <a:p>
            <a:pPr algn="just">
              <a:tabLst>
                <a:tab pos="914400" algn="l"/>
              </a:tabLst>
            </a:pPr>
            <a:r>
              <a:rPr lang="en-US" dirty="0" err="1"/>
              <a:t>Gelombang</a:t>
            </a:r>
            <a:r>
              <a:rPr lang="en-US" dirty="0"/>
              <a:t> radio yang </a:t>
            </a:r>
            <a:r>
              <a:rPr lang="en-US" dirty="0" err="1"/>
              <a:t>termasuk</a:t>
            </a:r>
            <a:r>
              <a:rPr lang="en-US" dirty="0"/>
              <a:t> </a:t>
            </a:r>
            <a:r>
              <a:rPr lang="en-US" dirty="0" err="1"/>
              <a:t>dalam</a:t>
            </a:r>
            <a:r>
              <a:rPr lang="en-US" dirty="0"/>
              <a:t> </a:t>
            </a:r>
            <a:r>
              <a:rPr lang="en-US" dirty="0" err="1"/>
              <a:t>kelompok</a:t>
            </a:r>
            <a:r>
              <a:rPr lang="en-US" dirty="0"/>
              <a:t> </a:t>
            </a:r>
            <a:r>
              <a:rPr lang="en-US" dirty="0" err="1"/>
              <a:t>ini</a:t>
            </a:r>
            <a:r>
              <a:rPr lang="en-US" dirty="0"/>
              <a:t> </a:t>
            </a:r>
            <a:r>
              <a:rPr lang="en-US" dirty="0" err="1"/>
              <a:t>merambat</a:t>
            </a:r>
            <a:r>
              <a:rPr lang="en-US" dirty="0"/>
              <a:t> </a:t>
            </a:r>
            <a:r>
              <a:rPr lang="en-US" dirty="0" err="1"/>
              <a:t>tidak</a:t>
            </a:r>
            <a:r>
              <a:rPr lang="en-US" dirty="0"/>
              <a:t> </a:t>
            </a:r>
            <a:r>
              <a:rPr lang="en-US" dirty="0" err="1"/>
              <a:t>jauh</a:t>
            </a:r>
            <a:r>
              <a:rPr lang="en-US" dirty="0"/>
              <a:t> </a:t>
            </a:r>
            <a:r>
              <a:rPr lang="en-US" dirty="0" err="1"/>
              <a:t>atau</a:t>
            </a:r>
            <a:r>
              <a:rPr lang="en-US" dirty="0"/>
              <a:t> </a:t>
            </a:r>
            <a:r>
              <a:rPr lang="en-US" dirty="0" err="1"/>
              <a:t>sejajar</a:t>
            </a:r>
            <a:r>
              <a:rPr lang="en-US" dirty="0"/>
              <a:t> </a:t>
            </a:r>
            <a:r>
              <a:rPr lang="en-US" dirty="0" err="1"/>
              <a:t>permukaan</a:t>
            </a:r>
            <a:r>
              <a:rPr lang="en-US" dirty="0"/>
              <a:t> </a:t>
            </a:r>
            <a:r>
              <a:rPr lang="en-US" dirty="0" err="1"/>
              <a:t>bumi</a:t>
            </a:r>
            <a:r>
              <a:rPr lang="en-US" dirty="0"/>
              <a:t>.</a:t>
            </a:r>
          </a:p>
        </p:txBody>
      </p:sp>
      <p:sp>
        <p:nvSpPr>
          <p:cNvPr id="5130" name="Rectangle 114"/>
          <p:cNvSpPr>
            <a:spLocks noChangeArrowheads="1"/>
          </p:cNvSpPr>
          <p:nvPr/>
        </p:nvSpPr>
        <p:spPr bwMode="auto">
          <a:xfrm>
            <a:off x="5943600" y="1828800"/>
            <a:ext cx="4648200" cy="1739900"/>
          </a:xfrm>
          <a:prstGeom prst="rect">
            <a:avLst/>
          </a:prstGeom>
          <a:noFill/>
          <a:ln w="9525">
            <a:noFill/>
            <a:miter lim="800000"/>
            <a:headEnd/>
            <a:tailEnd/>
          </a:ln>
        </p:spPr>
        <p:txBody>
          <a:bodyPr anchor="ctr">
            <a:spAutoFit/>
          </a:bodyPr>
          <a:lstStyle/>
          <a:p>
            <a:pPr lvl="1" algn="just">
              <a:tabLst>
                <a:tab pos="914400" algn="l"/>
              </a:tabLst>
            </a:pPr>
            <a:r>
              <a:rPr lang="en-US" b="1" dirty="0" err="1"/>
              <a:t>Transmisi</a:t>
            </a:r>
            <a:r>
              <a:rPr lang="en-US" b="1" dirty="0"/>
              <a:t> Radio </a:t>
            </a:r>
            <a:r>
              <a:rPr lang="en-US" b="1" dirty="0" err="1"/>
              <a:t>Satelit</a:t>
            </a:r>
            <a:endParaRPr lang="en-US" b="1" dirty="0"/>
          </a:p>
          <a:p>
            <a:pPr algn="just">
              <a:tabLst>
                <a:tab pos="914400" algn="l"/>
              </a:tabLst>
            </a:pPr>
            <a:r>
              <a:rPr lang="en-US" dirty="0" err="1"/>
              <a:t>Transmisi</a:t>
            </a:r>
            <a:r>
              <a:rPr lang="en-US" dirty="0"/>
              <a:t> radio yang </a:t>
            </a:r>
            <a:r>
              <a:rPr lang="en-US" dirty="0" err="1"/>
              <a:t>menggunakan</a:t>
            </a:r>
            <a:r>
              <a:rPr lang="en-US" dirty="0"/>
              <a:t> </a:t>
            </a:r>
            <a:r>
              <a:rPr lang="en-US" dirty="0" err="1"/>
              <a:t>satelit</a:t>
            </a:r>
            <a:r>
              <a:rPr lang="en-US" dirty="0"/>
              <a:t> </a:t>
            </a:r>
            <a:r>
              <a:rPr lang="en-US" dirty="0" err="1"/>
              <a:t>sebagai</a:t>
            </a:r>
            <a:r>
              <a:rPr lang="en-US" dirty="0"/>
              <a:t> </a:t>
            </a:r>
            <a:r>
              <a:rPr lang="en-US" dirty="0" err="1"/>
              <a:t>pengulang</a:t>
            </a:r>
            <a:r>
              <a:rPr lang="en-US" dirty="0"/>
              <a:t> </a:t>
            </a:r>
            <a:r>
              <a:rPr lang="en-US" dirty="0" err="1"/>
              <a:t>atau</a:t>
            </a:r>
            <a:r>
              <a:rPr lang="en-US" dirty="0"/>
              <a:t> repeater. </a:t>
            </a:r>
            <a:r>
              <a:rPr lang="en-US" dirty="0" err="1"/>
              <a:t>Biasanya</a:t>
            </a:r>
            <a:r>
              <a:rPr lang="en-US" dirty="0"/>
              <a:t> </a:t>
            </a:r>
            <a:r>
              <a:rPr lang="en-US" dirty="0" err="1"/>
              <a:t>digunakan</a:t>
            </a:r>
            <a:r>
              <a:rPr lang="en-US" dirty="0"/>
              <a:t> </a:t>
            </a:r>
            <a:r>
              <a:rPr lang="en-US" dirty="0" err="1"/>
              <a:t>untuk</a:t>
            </a:r>
            <a:r>
              <a:rPr lang="en-US" dirty="0"/>
              <a:t> </a:t>
            </a:r>
            <a:r>
              <a:rPr lang="en-US" dirty="0" err="1"/>
              <a:t>trasmisi</a:t>
            </a:r>
            <a:r>
              <a:rPr lang="en-US" dirty="0"/>
              <a:t> </a:t>
            </a:r>
            <a:r>
              <a:rPr lang="en-US" dirty="0" err="1"/>
              <a:t>jarak</a:t>
            </a:r>
            <a:r>
              <a:rPr lang="en-US" dirty="0"/>
              <a:t> </a:t>
            </a:r>
            <a:r>
              <a:rPr lang="en-US" dirty="0" err="1"/>
              <a:t>jauh</a:t>
            </a:r>
            <a:r>
              <a:rPr lang="en-US" dirty="0"/>
              <a:t> </a:t>
            </a:r>
            <a:r>
              <a:rPr lang="en-US" dirty="0" err="1"/>
              <a:t>dan</a:t>
            </a:r>
            <a:r>
              <a:rPr lang="en-US" dirty="0"/>
              <a:t> </a:t>
            </a:r>
            <a:r>
              <a:rPr lang="en-US" dirty="0" err="1"/>
              <a:t>daerah-daerah</a:t>
            </a:r>
            <a:r>
              <a:rPr lang="en-US" dirty="0"/>
              <a:t> yang </a:t>
            </a:r>
            <a:r>
              <a:rPr lang="en-US" dirty="0" err="1"/>
              <a:t>sulit</a:t>
            </a:r>
            <a:r>
              <a:rPr lang="en-US" dirty="0"/>
              <a:t> </a:t>
            </a:r>
            <a:r>
              <a:rPr lang="en-US" dirty="0" err="1"/>
              <a:t>dijangkau</a:t>
            </a:r>
            <a:r>
              <a:rPr lang="en-US" dirty="0"/>
              <a:t> </a:t>
            </a:r>
            <a:r>
              <a:rPr lang="en-US" dirty="0" err="1"/>
              <a:t>dengan</a:t>
            </a:r>
            <a:r>
              <a:rPr lang="en-US" dirty="0"/>
              <a:t> </a:t>
            </a:r>
            <a:r>
              <a:rPr lang="en-US" dirty="0" err="1"/>
              <a:t>menggunakan</a:t>
            </a:r>
            <a:r>
              <a:rPr lang="en-US" dirty="0"/>
              <a:t> </a:t>
            </a:r>
            <a:r>
              <a:rPr lang="en-US" dirty="0" err="1"/>
              <a:t>trasmisi</a:t>
            </a:r>
            <a:r>
              <a:rPr lang="en-US" dirty="0"/>
              <a:t> radio terrestrial.</a:t>
            </a:r>
          </a:p>
        </p:txBody>
      </p:sp>
      <p:sp>
        <p:nvSpPr>
          <p:cNvPr id="5131" name="Rectangle 116"/>
          <p:cNvSpPr>
            <a:spLocks noChangeArrowheads="1"/>
          </p:cNvSpPr>
          <p:nvPr/>
        </p:nvSpPr>
        <p:spPr bwMode="auto">
          <a:xfrm>
            <a:off x="1524001" y="2387084"/>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5122" name="Object 115"/>
          <p:cNvGraphicFramePr>
            <a:graphicFrameLocks noChangeAspect="1"/>
          </p:cNvGraphicFramePr>
          <p:nvPr/>
        </p:nvGraphicFramePr>
        <p:xfrm>
          <a:off x="6619876" y="3543300"/>
          <a:ext cx="3209925" cy="1714500"/>
        </p:xfrm>
        <a:graphic>
          <a:graphicData uri="http://schemas.openxmlformats.org/presentationml/2006/ole">
            <mc:AlternateContent xmlns:mc="http://schemas.openxmlformats.org/markup-compatibility/2006">
              <mc:Choice xmlns:v="urn:schemas-microsoft-com:vml" Requires="v">
                <p:oleObj spid="_x0000_s5155" name="Visio" r:id="rId3" imgW="5029200" imgH="4325815" progId="Visio.Drawing.11">
                  <p:embed/>
                </p:oleObj>
              </mc:Choice>
              <mc:Fallback>
                <p:oleObj name="Visio" r:id="rId3" imgW="5029200" imgH="4325815" progId="Visio.Drawing.11">
                  <p:embed/>
                  <p:pic>
                    <p:nvPicPr>
                      <p:cNvPr id="5122"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6" y="3543300"/>
                        <a:ext cx="320992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117"/>
          <p:cNvSpPr>
            <a:spLocks noChangeArrowheads="1"/>
          </p:cNvSpPr>
          <p:nvPr/>
        </p:nvSpPr>
        <p:spPr bwMode="auto">
          <a:xfrm>
            <a:off x="5943600" y="5198291"/>
            <a:ext cx="5029200" cy="1465263"/>
          </a:xfrm>
          <a:prstGeom prst="rect">
            <a:avLst/>
          </a:prstGeom>
          <a:solidFill>
            <a:schemeClr val="accent1"/>
          </a:solidFill>
          <a:ln w="9525">
            <a:noFill/>
            <a:miter lim="800000"/>
            <a:headEnd/>
            <a:tailEnd/>
          </a:ln>
        </p:spPr>
        <p:txBody>
          <a:bodyPr anchor="ctr">
            <a:spAutoFit/>
          </a:bodyPr>
          <a:lstStyle/>
          <a:p>
            <a:pPr algn="just">
              <a:tabLst>
                <a:tab pos="1257300" algn="l"/>
              </a:tabLst>
            </a:pPr>
            <a:r>
              <a:rPr lang="en-GB" b="1" i="1" dirty="0" err="1"/>
              <a:t>Kategori</a:t>
            </a:r>
            <a:r>
              <a:rPr lang="en-GB" b="1" i="1" dirty="0"/>
              <a:t> </a:t>
            </a:r>
            <a:r>
              <a:rPr lang="en-GB" b="1" i="1" dirty="0" err="1"/>
              <a:t>Satelit</a:t>
            </a:r>
            <a:r>
              <a:rPr lang="en-GB" b="1" i="1" dirty="0"/>
              <a:t> </a:t>
            </a:r>
            <a:r>
              <a:rPr lang="en-GB" b="1" i="1" dirty="0" err="1"/>
              <a:t>menurut</a:t>
            </a:r>
            <a:r>
              <a:rPr lang="en-GB" b="1" i="1" dirty="0"/>
              <a:t> </a:t>
            </a:r>
            <a:r>
              <a:rPr lang="en-GB" b="1" i="1" dirty="0" err="1"/>
              <a:t>bentuk</a:t>
            </a:r>
            <a:r>
              <a:rPr lang="en-GB" b="1" i="1" dirty="0"/>
              <a:t> orbit </a:t>
            </a:r>
            <a:r>
              <a:rPr lang="en-GB" b="1" i="1" dirty="0" err="1"/>
              <a:t>dan</a:t>
            </a:r>
            <a:r>
              <a:rPr lang="en-GB" b="1" i="1" dirty="0"/>
              <a:t> </a:t>
            </a:r>
            <a:r>
              <a:rPr lang="en-GB" b="1" i="1" dirty="0" err="1"/>
              <a:t>jaraknya</a:t>
            </a:r>
            <a:r>
              <a:rPr lang="en-GB" b="1" i="1" dirty="0"/>
              <a:t> :</a:t>
            </a:r>
            <a:endParaRPr lang="en-US" b="1" i="1" dirty="0"/>
          </a:p>
          <a:p>
            <a:pPr algn="just">
              <a:buFontTx/>
              <a:buChar char="•"/>
              <a:tabLst>
                <a:tab pos="1257300" algn="l"/>
              </a:tabLst>
            </a:pPr>
            <a:r>
              <a:rPr lang="en-US" i="1" dirty="0" err="1"/>
              <a:t>Satelit</a:t>
            </a:r>
            <a:r>
              <a:rPr lang="en-US" i="1" dirty="0"/>
              <a:t> LEO (Low Earth Orbit) </a:t>
            </a:r>
          </a:p>
          <a:p>
            <a:pPr algn="just">
              <a:buFontTx/>
              <a:buChar char="•"/>
              <a:tabLst>
                <a:tab pos="1257300" algn="l"/>
              </a:tabLst>
            </a:pPr>
            <a:r>
              <a:rPr lang="en-US" i="1" dirty="0" err="1"/>
              <a:t>Satelit</a:t>
            </a:r>
            <a:r>
              <a:rPr lang="en-US" i="1" dirty="0"/>
              <a:t> MEO (Medium Earth Orbit)</a:t>
            </a:r>
          </a:p>
          <a:p>
            <a:pPr algn="just">
              <a:buFontTx/>
              <a:buChar char="•"/>
              <a:tabLst>
                <a:tab pos="1257300" algn="l"/>
              </a:tabLst>
            </a:pPr>
            <a:r>
              <a:rPr lang="en-US" i="1" dirty="0" err="1"/>
              <a:t>Satelit</a:t>
            </a:r>
            <a:r>
              <a:rPr lang="en-US" i="1" dirty="0"/>
              <a:t> GEO (Geostationary  Orbit)</a:t>
            </a:r>
          </a:p>
        </p:txBody>
      </p:sp>
      <p:graphicFrame>
        <p:nvGraphicFramePr>
          <p:cNvPr id="5123" name="Object 118"/>
          <p:cNvGraphicFramePr>
            <a:graphicFrameLocks noChangeAspect="1"/>
          </p:cNvGraphicFramePr>
          <p:nvPr>
            <p:extLst>
              <p:ext uri="{D42A27DB-BD31-4B8C-83A1-F6EECF244321}">
                <p14:modId xmlns:p14="http://schemas.microsoft.com/office/powerpoint/2010/main" val="1583460233"/>
              </p:ext>
            </p:extLst>
          </p:nvPr>
        </p:nvGraphicFramePr>
        <p:xfrm>
          <a:off x="303212" y="3141834"/>
          <a:ext cx="3657600" cy="1524000"/>
        </p:xfrm>
        <a:graphic>
          <a:graphicData uri="http://schemas.openxmlformats.org/presentationml/2006/ole">
            <mc:AlternateContent xmlns:mc="http://schemas.openxmlformats.org/markup-compatibility/2006">
              <mc:Choice xmlns:v="urn:schemas-microsoft-com:vml" Requires="v">
                <p:oleObj spid="_x0000_s5156" name="Visio" r:id="rId5" imgW="6314400" imgH="2746440" progId="Visio.Drawing.11">
                  <p:embed/>
                </p:oleObj>
              </mc:Choice>
              <mc:Fallback>
                <p:oleObj name="Visio" r:id="rId5" imgW="6314400" imgH="2746440" progId="Visio.Drawing.11">
                  <p:embed/>
                  <p:pic>
                    <p:nvPicPr>
                      <p:cNvPr id="5123" name="Object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2" y="3141834"/>
                        <a:ext cx="3657600" cy="1524000"/>
                      </a:xfrm>
                      <a:prstGeom prst="rect">
                        <a:avLst/>
                      </a:prstGeom>
                      <a:solidFill>
                        <a:schemeClr val="accent1"/>
                      </a:solidFill>
                    </p:spPr>
                  </p:pic>
                </p:oleObj>
              </mc:Fallback>
            </mc:AlternateContent>
          </a:graphicData>
        </a:graphic>
      </p:graphicFrame>
      <p:graphicFrame>
        <p:nvGraphicFramePr>
          <p:cNvPr id="5124" name="Object 120"/>
          <p:cNvGraphicFramePr>
            <a:graphicFrameLocks noChangeAspect="1"/>
          </p:cNvGraphicFramePr>
          <p:nvPr>
            <p:extLst>
              <p:ext uri="{D42A27DB-BD31-4B8C-83A1-F6EECF244321}">
                <p14:modId xmlns:p14="http://schemas.microsoft.com/office/powerpoint/2010/main" val="87232771"/>
              </p:ext>
            </p:extLst>
          </p:nvPr>
        </p:nvGraphicFramePr>
        <p:xfrm>
          <a:off x="225425" y="4818857"/>
          <a:ext cx="2895600" cy="1247775"/>
        </p:xfrm>
        <a:graphic>
          <a:graphicData uri="http://schemas.openxmlformats.org/presentationml/2006/ole">
            <mc:AlternateContent xmlns:mc="http://schemas.openxmlformats.org/markup-compatibility/2006">
              <mc:Choice xmlns:v="urn:schemas-microsoft-com:vml" Requires="v">
                <p:oleObj spid="_x0000_s5157" name="Visio" r:id="rId7" imgW="4889500" imgH="2070100" progId="Visio.Drawing.11">
                  <p:embed/>
                </p:oleObj>
              </mc:Choice>
              <mc:Fallback>
                <p:oleObj name="Visio" r:id="rId7" imgW="4889500" imgH="2070100" progId="Visio.Drawing.11">
                  <p:embed/>
                  <p:pic>
                    <p:nvPicPr>
                      <p:cNvPr id="5124" name="Object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425" y="4818857"/>
                        <a:ext cx="2895600"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51420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4294967295"/>
          </p:nvPr>
        </p:nvSpPr>
        <p:spPr/>
        <p:txBody>
          <a:bodyPr/>
          <a:lstStyle/>
          <a:p>
            <a:pPr>
              <a:defRPr/>
            </a:pPr>
            <a:r>
              <a:rPr lang="en-GB" dirty="0" err="1"/>
              <a:t>Jaringan</a:t>
            </a:r>
            <a:r>
              <a:rPr lang="en-GB" dirty="0"/>
              <a:t> Telekomunikasi</a:t>
            </a:r>
          </a:p>
        </p:txBody>
      </p:sp>
      <p:sp>
        <p:nvSpPr>
          <p:cNvPr id="9" name="Slide Number Placeholder 6"/>
          <p:cNvSpPr>
            <a:spLocks noGrp="1"/>
          </p:cNvSpPr>
          <p:nvPr>
            <p:ph type="sldNum" sz="quarter" idx="12"/>
          </p:nvPr>
        </p:nvSpPr>
        <p:spPr/>
        <p:txBody>
          <a:bodyPr/>
          <a:lstStyle/>
          <a:p>
            <a:pPr>
              <a:defRPr/>
            </a:pPr>
            <a:fld id="{BBCEA1D6-F162-4C86-9227-FCD2303B1152}" type="slidenum">
              <a:rPr lang="en-GB"/>
              <a:pPr>
                <a:defRPr/>
              </a:pPr>
              <a:t>37</a:t>
            </a:fld>
            <a:endParaRPr lang="en-GB"/>
          </a:p>
        </p:txBody>
      </p:sp>
      <p:sp>
        <p:nvSpPr>
          <p:cNvPr id="44034" name="Rectangle 2"/>
          <p:cNvSpPr>
            <a:spLocks noGrp="1" noRot="1" noChangeArrowheads="1"/>
          </p:cNvSpPr>
          <p:nvPr>
            <p:ph type="title"/>
          </p:nvPr>
        </p:nvSpPr>
        <p:spPr>
          <a:xfrm>
            <a:off x="478972" y="764104"/>
            <a:ext cx="8613775" cy="974725"/>
          </a:xfrm>
        </p:spPr>
        <p:txBody>
          <a:bodyPr/>
          <a:lstStyle/>
          <a:p>
            <a:pPr eaLnBrk="1" hangingPunct="1">
              <a:defRPr/>
            </a:pPr>
            <a:r>
              <a:rPr lang="en-US" dirty="0" err="1">
                <a:latin typeface="Adobe Caslon Pro" pitchFamily="18" charset="0"/>
              </a:rPr>
              <a:t>Komponen</a:t>
            </a:r>
            <a:r>
              <a:rPr lang="en-US" dirty="0">
                <a:latin typeface="Adobe Caslon Pro" pitchFamily="18" charset="0"/>
              </a:rPr>
              <a:t> </a:t>
            </a:r>
            <a:r>
              <a:rPr lang="en-US" dirty="0" err="1">
                <a:latin typeface="Adobe Caslon Pro" pitchFamily="18" charset="0"/>
              </a:rPr>
              <a:t>Pembentuk</a:t>
            </a:r>
            <a:r>
              <a:rPr lang="en-US" dirty="0">
                <a:latin typeface="Adobe Caslon Pro" pitchFamily="18" charset="0"/>
              </a:rPr>
              <a:t> </a:t>
            </a:r>
            <a:r>
              <a:rPr lang="en-US" dirty="0" err="1">
                <a:latin typeface="Adobe Caslon Pro" pitchFamily="18" charset="0"/>
              </a:rPr>
              <a:t>Jaringan</a:t>
            </a:r>
            <a:r>
              <a:rPr lang="en-US" dirty="0">
                <a:latin typeface="Adobe Caslon Pro" pitchFamily="18" charset="0"/>
              </a:rPr>
              <a:t> Telekomunikasi (5/5)</a:t>
            </a:r>
          </a:p>
        </p:txBody>
      </p:sp>
      <p:sp>
        <p:nvSpPr>
          <p:cNvPr id="44035" name="Rectangle 3"/>
          <p:cNvSpPr>
            <a:spLocks noGrp="1" noRot="1" noChangeArrowheads="1"/>
          </p:cNvSpPr>
          <p:nvPr>
            <p:ph type="body" idx="4294967295"/>
          </p:nvPr>
        </p:nvSpPr>
        <p:spPr>
          <a:xfrm>
            <a:off x="478972" y="1463159"/>
            <a:ext cx="11094719" cy="1905000"/>
          </a:xfrm>
        </p:spPr>
        <p:txBody>
          <a:bodyPr>
            <a:normAutofit fontScale="85000" lnSpcReduction="10000"/>
          </a:bodyPr>
          <a:lstStyle/>
          <a:p>
            <a:pPr marL="533400" indent="-533400">
              <a:buNone/>
              <a:defRPr/>
            </a:pPr>
            <a:r>
              <a:rPr lang="en-US" sz="1600" b="1" dirty="0" err="1"/>
              <a:t>Perangkat</a:t>
            </a:r>
            <a:r>
              <a:rPr lang="en-US" sz="1600" b="1" dirty="0"/>
              <a:t> switching</a:t>
            </a:r>
            <a:endParaRPr lang="en-US" sz="1600" dirty="0"/>
          </a:p>
          <a:p>
            <a:pPr marL="533400" indent="-533400">
              <a:defRPr/>
            </a:pPr>
            <a:r>
              <a:rPr lang="en-US" sz="1600" dirty="0" err="1"/>
              <a:t>Perangkat</a:t>
            </a:r>
            <a:r>
              <a:rPr lang="en-US" sz="1600" dirty="0"/>
              <a:t> </a:t>
            </a:r>
            <a:r>
              <a:rPr lang="en-US" sz="1600" dirty="0" err="1"/>
              <a:t>penyambungan</a:t>
            </a:r>
            <a:r>
              <a:rPr lang="en-US" sz="1600" dirty="0"/>
              <a:t> </a:t>
            </a:r>
            <a:r>
              <a:rPr lang="en-US" sz="1600" dirty="0" err="1"/>
              <a:t>bertugas</a:t>
            </a:r>
            <a:r>
              <a:rPr lang="en-US" sz="1600" dirty="0"/>
              <a:t> agar </a:t>
            </a:r>
            <a:r>
              <a:rPr lang="en-US" sz="1600" dirty="0" err="1"/>
              <a:t>pemakai</a:t>
            </a:r>
            <a:r>
              <a:rPr lang="en-US" sz="1600" dirty="0"/>
              <a:t> </a:t>
            </a:r>
            <a:r>
              <a:rPr lang="en-US" sz="1600" dirty="0" err="1"/>
              <a:t>dapat</a:t>
            </a:r>
            <a:r>
              <a:rPr lang="en-US" sz="1600" dirty="0"/>
              <a:t> </a:t>
            </a:r>
            <a:r>
              <a:rPr lang="en-US" sz="1600" dirty="0" err="1"/>
              <a:t>menghubungi</a:t>
            </a:r>
            <a:r>
              <a:rPr lang="en-US" sz="1600" dirty="0"/>
              <a:t> </a:t>
            </a:r>
            <a:r>
              <a:rPr lang="en-US" sz="1600" dirty="0" err="1"/>
              <a:t>pemakai</a:t>
            </a:r>
            <a:r>
              <a:rPr lang="en-US" sz="1600" dirty="0"/>
              <a:t> lain </a:t>
            </a:r>
            <a:r>
              <a:rPr lang="en-US" sz="1600" dirty="0" err="1"/>
              <a:t>seperti</a:t>
            </a:r>
            <a:r>
              <a:rPr lang="en-US" sz="1600" dirty="0"/>
              <a:t> yang </a:t>
            </a:r>
            <a:r>
              <a:rPr lang="en-US" sz="1600" dirty="0" err="1"/>
              <a:t>diinginkan</a:t>
            </a:r>
            <a:r>
              <a:rPr lang="en-US" sz="1600" dirty="0"/>
              <a:t>. </a:t>
            </a:r>
          </a:p>
          <a:p>
            <a:pPr marL="533400" indent="-533400">
              <a:defRPr/>
            </a:pPr>
            <a:r>
              <a:rPr lang="en-US" sz="1600" dirty="0" err="1"/>
              <a:t>Perangkat</a:t>
            </a:r>
            <a:r>
              <a:rPr lang="en-US" sz="1600" dirty="0"/>
              <a:t> switching </a:t>
            </a:r>
            <a:r>
              <a:rPr lang="en-US" sz="1600" dirty="0" err="1"/>
              <a:t>dilengkapi</a:t>
            </a:r>
            <a:r>
              <a:rPr lang="en-US" sz="1600" dirty="0"/>
              <a:t> </a:t>
            </a:r>
            <a:r>
              <a:rPr lang="en-US" sz="1600" dirty="0" err="1"/>
              <a:t>dengan</a:t>
            </a:r>
            <a:r>
              <a:rPr lang="en-US" sz="1600" dirty="0"/>
              <a:t> </a:t>
            </a:r>
            <a:r>
              <a:rPr lang="en-US" sz="1600" dirty="0" err="1"/>
              <a:t>peralatan-peralatan</a:t>
            </a:r>
            <a:r>
              <a:rPr lang="en-US" sz="1600" dirty="0"/>
              <a:t> yang </a:t>
            </a:r>
            <a:r>
              <a:rPr lang="en-US" sz="1600" dirty="0" err="1"/>
              <a:t>melakukan</a:t>
            </a:r>
            <a:r>
              <a:rPr lang="en-US" sz="1600" dirty="0"/>
              <a:t> </a:t>
            </a:r>
            <a:r>
              <a:rPr lang="en-US" sz="1600" dirty="0" err="1"/>
              <a:t>fungsi</a:t>
            </a:r>
            <a:r>
              <a:rPr lang="en-US" sz="1600" dirty="0"/>
              <a:t> </a:t>
            </a:r>
            <a:r>
              <a:rPr lang="en-US" sz="1600" dirty="0" err="1"/>
              <a:t>pengontrolan</a:t>
            </a:r>
            <a:r>
              <a:rPr lang="en-US" sz="1600" dirty="0"/>
              <a:t>, </a:t>
            </a:r>
            <a:r>
              <a:rPr lang="en-US" sz="1600" dirty="0" err="1"/>
              <a:t>penyambungan</a:t>
            </a:r>
            <a:r>
              <a:rPr lang="en-US" sz="1600" dirty="0"/>
              <a:t> </a:t>
            </a:r>
            <a:r>
              <a:rPr lang="en-US" sz="1600" dirty="0" err="1"/>
              <a:t>maupun</a:t>
            </a:r>
            <a:r>
              <a:rPr lang="en-US" sz="1600" dirty="0"/>
              <a:t> </a:t>
            </a:r>
            <a:r>
              <a:rPr lang="en-US" sz="1600" dirty="0" err="1"/>
              <a:t>pengebelan</a:t>
            </a:r>
            <a:r>
              <a:rPr lang="en-US" sz="1600" dirty="0"/>
              <a:t>. </a:t>
            </a:r>
          </a:p>
          <a:p>
            <a:pPr marL="952500" lvl="1" indent="-495300">
              <a:defRPr/>
            </a:pPr>
            <a:r>
              <a:rPr lang="en-US" sz="1600" dirty="0" err="1"/>
              <a:t>Peralatan</a:t>
            </a:r>
            <a:r>
              <a:rPr lang="en-US" sz="1600" dirty="0"/>
              <a:t> control </a:t>
            </a:r>
            <a:r>
              <a:rPr lang="en-US" sz="1600" dirty="0" err="1"/>
              <a:t>berfungsi</a:t>
            </a:r>
            <a:r>
              <a:rPr lang="en-US" sz="1600" dirty="0"/>
              <a:t> </a:t>
            </a:r>
            <a:r>
              <a:rPr lang="en-US" sz="1600" dirty="0" err="1"/>
              <a:t>untuk</a:t>
            </a:r>
            <a:r>
              <a:rPr lang="en-US" sz="1600" dirty="0"/>
              <a:t> </a:t>
            </a:r>
            <a:r>
              <a:rPr lang="en-US" sz="1600" dirty="0" err="1"/>
              <a:t>penyelenggaraan</a:t>
            </a:r>
            <a:r>
              <a:rPr lang="en-US" sz="1600" dirty="0"/>
              <a:t>, </a:t>
            </a:r>
            <a:r>
              <a:rPr lang="en-US" sz="1600" dirty="0" err="1"/>
              <a:t>pengendalian</a:t>
            </a:r>
            <a:r>
              <a:rPr lang="id-ID" sz="1600" dirty="0"/>
              <a:t>,</a:t>
            </a:r>
            <a:r>
              <a:rPr lang="en-US" sz="1600" dirty="0"/>
              <a:t> </a:t>
            </a:r>
            <a:r>
              <a:rPr lang="en-US" sz="1600" dirty="0" err="1"/>
              <a:t>dan</a:t>
            </a:r>
            <a:r>
              <a:rPr lang="en-US" sz="1600" dirty="0"/>
              <a:t> </a:t>
            </a:r>
            <a:r>
              <a:rPr lang="en-US" sz="1600" dirty="0" err="1"/>
              <a:t>pembangunan</a:t>
            </a:r>
            <a:r>
              <a:rPr lang="en-US" sz="1600" dirty="0"/>
              <a:t> </a:t>
            </a:r>
            <a:r>
              <a:rPr lang="en-US" sz="1600" dirty="0" err="1"/>
              <a:t>hubungan</a:t>
            </a:r>
            <a:r>
              <a:rPr lang="en-US" sz="1600" dirty="0"/>
              <a:t> </a:t>
            </a:r>
            <a:r>
              <a:rPr lang="en-US" sz="1600" dirty="0" err="1"/>
              <a:t>pada</a:t>
            </a:r>
            <a:r>
              <a:rPr lang="en-US" sz="1600" dirty="0"/>
              <a:t> </a:t>
            </a:r>
            <a:r>
              <a:rPr lang="en-US" sz="1600" dirty="0" err="1"/>
              <a:t>peralatan</a:t>
            </a:r>
            <a:r>
              <a:rPr lang="en-US" sz="1600" dirty="0"/>
              <a:t> </a:t>
            </a:r>
            <a:r>
              <a:rPr lang="en-US" sz="1600" dirty="0" err="1"/>
              <a:t>penyambungan</a:t>
            </a:r>
            <a:r>
              <a:rPr lang="en-US" sz="1600" dirty="0"/>
              <a:t>. </a:t>
            </a:r>
          </a:p>
          <a:p>
            <a:pPr marL="952500" lvl="1" indent="-495300">
              <a:defRPr/>
            </a:pPr>
            <a:r>
              <a:rPr lang="en-US" sz="1600" dirty="0" err="1"/>
              <a:t>Peralatan</a:t>
            </a:r>
            <a:r>
              <a:rPr lang="en-US" sz="1600" dirty="0"/>
              <a:t> </a:t>
            </a:r>
            <a:r>
              <a:rPr lang="en-US" sz="1600" dirty="0" err="1"/>
              <a:t>penyam</a:t>
            </a:r>
            <a:r>
              <a:rPr lang="id-ID" sz="1600" dirty="0"/>
              <a:t>b</a:t>
            </a:r>
            <a:r>
              <a:rPr lang="en-US" sz="1600" dirty="0" err="1"/>
              <a:t>ungan</a:t>
            </a:r>
            <a:r>
              <a:rPr lang="en-US" sz="1600" dirty="0"/>
              <a:t> </a:t>
            </a:r>
            <a:r>
              <a:rPr lang="id-ID" sz="1600" dirty="0"/>
              <a:t>u</a:t>
            </a:r>
            <a:r>
              <a:rPr lang="en-US" sz="1600" dirty="0" err="1"/>
              <a:t>ntuk</a:t>
            </a:r>
            <a:r>
              <a:rPr lang="en-US" sz="1600" dirty="0"/>
              <a:t> </a:t>
            </a:r>
            <a:r>
              <a:rPr lang="en-US" sz="1600" dirty="0" err="1"/>
              <a:t>menentukan</a:t>
            </a:r>
            <a:r>
              <a:rPr lang="en-US" sz="1600" dirty="0"/>
              <a:t> </a:t>
            </a:r>
            <a:r>
              <a:rPr lang="en-US" sz="1600" dirty="0" err="1"/>
              <a:t>arah</a:t>
            </a:r>
            <a:r>
              <a:rPr lang="en-US" sz="1600" dirty="0"/>
              <a:t> </a:t>
            </a:r>
            <a:r>
              <a:rPr lang="en-US" sz="1600" dirty="0" err="1"/>
              <a:t>hubungan</a:t>
            </a:r>
            <a:r>
              <a:rPr lang="en-US" sz="1600" dirty="0"/>
              <a:t>, </a:t>
            </a:r>
            <a:r>
              <a:rPr lang="en-US" sz="1600" dirty="0" err="1"/>
              <a:t>peralatan</a:t>
            </a:r>
            <a:r>
              <a:rPr lang="en-US" sz="1600" dirty="0"/>
              <a:t> </a:t>
            </a:r>
            <a:r>
              <a:rPr lang="en-US" sz="1600" dirty="0" err="1"/>
              <a:t>penyambungan</a:t>
            </a:r>
            <a:r>
              <a:rPr lang="en-US" sz="1600" dirty="0"/>
              <a:t> </a:t>
            </a:r>
            <a:r>
              <a:rPr lang="en-US" sz="1600" dirty="0" err="1"/>
              <a:t>ini</a:t>
            </a:r>
            <a:r>
              <a:rPr lang="en-US" sz="1600" dirty="0"/>
              <a:t> </a:t>
            </a:r>
            <a:r>
              <a:rPr lang="en-US" sz="1600" dirty="0" err="1"/>
              <a:t>mampu</a:t>
            </a:r>
            <a:r>
              <a:rPr lang="en-US" sz="1600" dirty="0"/>
              <a:t> </a:t>
            </a:r>
            <a:r>
              <a:rPr lang="en-US" sz="1600" dirty="0" err="1"/>
              <a:t>menganalisa</a:t>
            </a:r>
            <a:r>
              <a:rPr lang="en-US" sz="1600" dirty="0"/>
              <a:t> </a:t>
            </a:r>
            <a:r>
              <a:rPr lang="en-US" sz="1600" dirty="0" err="1"/>
              <a:t>informasi</a:t>
            </a:r>
            <a:r>
              <a:rPr lang="en-US" sz="1600" dirty="0"/>
              <a:t> yang </a:t>
            </a:r>
            <a:r>
              <a:rPr lang="en-US" sz="1600" dirty="0" err="1"/>
              <a:t>diterimanya</a:t>
            </a:r>
            <a:r>
              <a:rPr lang="en-US" sz="1600" dirty="0"/>
              <a:t> </a:t>
            </a:r>
            <a:r>
              <a:rPr lang="en-US" sz="1600" dirty="0" err="1"/>
              <a:t>dari</a:t>
            </a:r>
            <a:r>
              <a:rPr lang="en-US" sz="1600" dirty="0"/>
              <a:t> </a:t>
            </a:r>
            <a:r>
              <a:rPr lang="en-US" sz="1600" dirty="0" err="1"/>
              <a:t>pemanggil</a:t>
            </a:r>
            <a:r>
              <a:rPr lang="en-US" sz="1600" dirty="0"/>
              <a:t>. </a:t>
            </a:r>
            <a:endParaRPr lang="pt-BR" sz="1600" dirty="0"/>
          </a:p>
          <a:p>
            <a:pPr marL="952500" lvl="1" indent="-495300">
              <a:defRPr/>
            </a:pPr>
            <a:r>
              <a:rPr lang="pt-BR" sz="1600" dirty="0"/>
              <a:t>Peralatan pengebelan berperan untuk memberikan informasi kepada pelanggan berupa nada-nada tertentu, yaitu nada pilih, nada panggil maupun nada sibuk.</a:t>
            </a:r>
            <a:endParaRPr lang="en-US" sz="1600" dirty="0"/>
          </a:p>
        </p:txBody>
      </p:sp>
      <p:sp>
        <p:nvSpPr>
          <p:cNvPr id="6151" name="Rectangle 12"/>
          <p:cNvSpPr>
            <a:spLocks noChangeArrowheads="1"/>
          </p:cNvSpPr>
          <p:nvPr/>
        </p:nvSpPr>
        <p:spPr bwMode="auto">
          <a:xfrm>
            <a:off x="1524001" y="2125147"/>
            <a:ext cx="184731" cy="369332"/>
          </a:xfrm>
          <a:prstGeom prst="rect">
            <a:avLst/>
          </a:prstGeom>
          <a:noFill/>
          <a:ln w="9525">
            <a:noFill/>
            <a:miter lim="800000"/>
            <a:headEnd/>
            <a:tailEnd/>
          </a:ln>
        </p:spPr>
        <p:txBody>
          <a:bodyPr wrap="none" anchor="ctr">
            <a:spAutoFit/>
          </a:bodyPr>
          <a:lstStyle/>
          <a:p>
            <a:endParaRPr lang="en-US"/>
          </a:p>
        </p:txBody>
      </p:sp>
      <p:sp>
        <p:nvSpPr>
          <p:cNvPr id="6152" name="Rectangle 14"/>
          <p:cNvSpPr>
            <a:spLocks noChangeArrowheads="1"/>
          </p:cNvSpPr>
          <p:nvPr/>
        </p:nvSpPr>
        <p:spPr bwMode="auto">
          <a:xfrm>
            <a:off x="1524001" y="1463159"/>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6146" name="Object 13"/>
          <p:cNvGraphicFramePr>
            <a:graphicFrameLocks noChangeAspect="1"/>
          </p:cNvGraphicFramePr>
          <p:nvPr>
            <p:extLst>
              <p:ext uri="{D42A27DB-BD31-4B8C-83A1-F6EECF244321}">
                <p14:modId xmlns:p14="http://schemas.microsoft.com/office/powerpoint/2010/main" val="4140090422"/>
              </p:ext>
            </p:extLst>
          </p:nvPr>
        </p:nvGraphicFramePr>
        <p:xfrm>
          <a:off x="6362700" y="3267315"/>
          <a:ext cx="4495800" cy="2919412"/>
        </p:xfrm>
        <a:graphic>
          <a:graphicData uri="http://schemas.openxmlformats.org/presentationml/2006/ole">
            <mc:AlternateContent xmlns:mc="http://schemas.openxmlformats.org/markup-compatibility/2006">
              <mc:Choice xmlns:v="urn:schemas-microsoft-com:vml" Requires="v">
                <p:oleObj spid="_x0000_s6157" name="Visio" r:id="rId3" imgW="6641897" imgH="4318102" progId="Visio.Drawing.11">
                  <p:embed/>
                </p:oleObj>
              </mc:Choice>
              <mc:Fallback>
                <p:oleObj name="Visio" r:id="rId3" imgW="6641897" imgH="4318102" progId="Visio.Drawing.11">
                  <p:embed/>
                  <p:pic>
                    <p:nvPicPr>
                      <p:cNvPr id="6146"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3267315"/>
                        <a:ext cx="4495800" cy="291941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42302730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p:cNvSpPr>
            <a:spLocks noGrp="1"/>
          </p:cNvSpPr>
          <p:nvPr>
            <p:ph type="ftr" sz="quarter" idx="11"/>
          </p:nvPr>
        </p:nvSpPr>
        <p:spPr/>
        <p:txBody>
          <a:bodyPr/>
          <a:lstStyle/>
          <a:p>
            <a:pPr>
              <a:defRPr/>
            </a:pPr>
            <a:r>
              <a:rPr lang="en-GB"/>
              <a:t>Jaringan Telekomunikasi</a:t>
            </a:r>
          </a:p>
        </p:txBody>
      </p:sp>
      <p:sp>
        <p:nvSpPr>
          <p:cNvPr id="16" name="Slide Number Placeholder 7"/>
          <p:cNvSpPr>
            <a:spLocks noGrp="1"/>
          </p:cNvSpPr>
          <p:nvPr>
            <p:ph type="sldNum" sz="quarter" idx="12"/>
          </p:nvPr>
        </p:nvSpPr>
        <p:spPr/>
        <p:txBody>
          <a:bodyPr/>
          <a:lstStyle/>
          <a:p>
            <a:pPr>
              <a:defRPr/>
            </a:pPr>
            <a:fld id="{201C1C94-9433-47FB-B390-9AC393898167}" type="slidenum">
              <a:rPr lang="en-GB"/>
              <a:pPr>
                <a:defRPr/>
              </a:pPr>
              <a:t>38</a:t>
            </a:fld>
            <a:endParaRPr lang="en-GB"/>
          </a:p>
        </p:txBody>
      </p:sp>
      <p:sp>
        <p:nvSpPr>
          <p:cNvPr id="47106" name="Rectangle 2"/>
          <p:cNvSpPr>
            <a:spLocks noGrp="1" noRot="1" noChangeArrowheads="1"/>
          </p:cNvSpPr>
          <p:nvPr>
            <p:ph type="title"/>
          </p:nvPr>
        </p:nvSpPr>
        <p:spPr>
          <a:xfrm>
            <a:off x="2892716" y="675802"/>
            <a:ext cx="8613775" cy="762000"/>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(1/6)</a:t>
            </a:r>
          </a:p>
        </p:txBody>
      </p:sp>
      <p:sp>
        <p:nvSpPr>
          <p:cNvPr id="47107" name="Rectangle 3"/>
          <p:cNvSpPr>
            <a:spLocks noGrp="1" noRot="1" noChangeArrowheads="1"/>
          </p:cNvSpPr>
          <p:nvPr>
            <p:ph type="body" sz="half" idx="1"/>
          </p:nvPr>
        </p:nvSpPr>
        <p:spPr>
          <a:xfrm>
            <a:off x="187324" y="973138"/>
            <a:ext cx="3925888" cy="4191000"/>
          </a:xfrm>
        </p:spPr>
        <p:txBody>
          <a:bodyPr/>
          <a:lstStyle/>
          <a:p>
            <a:pPr marL="533400" indent="-533400">
              <a:buFont typeface="Wingdings" pitchFamily="2" charset="2"/>
              <a:buAutoNum type="arabicPeriod"/>
              <a:defRPr/>
            </a:pPr>
            <a:r>
              <a:rPr lang="pt-BR" sz="2000" b="1" dirty="0"/>
              <a:t>Jaringan Mata Jala</a:t>
            </a:r>
            <a:endParaRPr lang="en-US" sz="2000" b="1" dirty="0"/>
          </a:p>
        </p:txBody>
      </p:sp>
      <p:sp>
        <p:nvSpPr>
          <p:cNvPr id="7179" name="Rectangle 5"/>
          <p:cNvSpPr>
            <a:spLocks noChangeArrowheads="1"/>
          </p:cNvSpPr>
          <p:nvPr/>
        </p:nvSpPr>
        <p:spPr bwMode="auto">
          <a:xfrm>
            <a:off x="1524001" y="2144197"/>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7170" name="Object 4"/>
          <p:cNvGraphicFramePr>
            <a:graphicFrameLocks noChangeAspect="1"/>
          </p:cNvGraphicFramePr>
          <p:nvPr>
            <p:extLst>
              <p:ext uri="{D42A27DB-BD31-4B8C-83A1-F6EECF244321}">
                <p14:modId xmlns:p14="http://schemas.microsoft.com/office/powerpoint/2010/main" val="3854577084"/>
              </p:ext>
            </p:extLst>
          </p:nvPr>
        </p:nvGraphicFramePr>
        <p:xfrm>
          <a:off x="340016" y="2437455"/>
          <a:ext cx="2552700" cy="2200275"/>
        </p:xfrm>
        <a:graphic>
          <a:graphicData uri="http://schemas.openxmlformats.org/presentationml/2006/ole">
            <mc:AlternateContent xmlns:mc="http://schemas.openxmlformats.org/markup-compatibility/2006">
              <mc:Choice xmlns:v="urn:schemas-microsoft-com:vml" Requires="v">
                <p:oleObj spid="_x0000_s7225" name="Visio" r:id="rId3" imgW="3261240" imgH="2804040" progId="Visio.Drawing.11">
                  <p:embed/>
                </p:oleObj>
              </mc:Choice>
              <mc:Fallback>
                <p:oleObj name="Visio" r:id="rId3" imgW="3261240" imgH="2804040" progId="Visio.Drawing.11">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16" y="2437455"/>
                        <a:ext cx="2552700" cy="220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6"/>
          <p:cNvSpPr>
            <a:spLocks noChangeArrowheads="1"/>
          </p:cNvSpPr>
          <p:nvPr/>
        </p:nvSpPr>
        <p:spPr bwMode="auto">
          <a:xfrm>
            <a:off x="187324" y="1453699"/>
            <a:ext cx="4419600" cy="915987"/>
          </a:xfrm>
          <a:prstGeom prst="rect">
            <a:avLst/>
          </a:prstGeom>
          <a:noFill/>
          <a:ln w="9525">
            <a:noFill/>
            <a:miter lim="800000"/>
            <a:headEnd/>
            <a:tailEnd/>
          </a:ln>
        </p:spPr>
        <p:txBody>
          <a:bodyPr anchor="ctr">
            <a:spAutoFit/>
          </a:bodyPr>
          <a:lstStyle/>
          <a:p>
            <a:pPr algn="just"/>
            <a:r>
              <a:rPr lang="pt-BR" dirty="0"/>
              <a:t>Jaringan mata jala adalah jaringan yang menghubungkan antara satu titik dengan titik lain tanpa melalui satu titik pusat</a:t>
            </a:r>
            <a:r>
              <a:rPr lang="en-US" dirty="0"/>
              <a:t> </a:t>
            </a:r>
          </a:p>
        </p:txBody>
      </p:sp>
      <p:sp>
        <p:nvSpPr>
          <p:cNvPr id="7181" name="Rectangle 8"/>
          <p:cNvSpPr>
            <a:spLocks noChangeArrowheads="1"/>
          </p:cNvSpPr>
          <p:nvPr/>
        </p:nvSpPr>
        <p:spPr bwMode="auto">
          <a:xfrm>
            <a:off x="198210" y="4761739"/>
            <a:ext cx="4038600" cy="915988"/>
          </a:xfrm>
          <a:prstGeom prst="rect">
            <a:avLst/>
          </a:prstGeom>
          <a:noFill/>
          <a:ln w="9525">
            <a:noFill/>
            <a:miter lim="800000"/>
            <a:headEnd/>
            <a:tailEnd/>
          </a:ln>
        </p:spPr>
        <p:txBody>
          <a:bodyPr anchor="ctr">
            <a:spAutoFit/>
          </a:bodyPr>
          <a:lstStyle/>
          <a:p>
            <a:pPr algn="just">
              <a:buClr>
                <a:schemeClr val="tx1"/>
              </a:buClr>
              <a:tabLst>
                <a:tab pos="269875" algn="l"/>
              </a:tabLst>
            </a:pPr>
            <a:r>
              <a:rPr lang="en-US" dirty="0" err="1">
                <a:cs typeface="Times New Roman" pitchFamily="18" charset="0"/>
              </a:rPr>
              <a:t>Bila</a:t>
            </a:r>
            <a:r>
              <a:rPr lang="en-US" dirty="0">
                <a:cs typeface="Times New Roman" pitchFamily="18" charset="0"/>
              </a:rPr>
              <a:t> </a:t>
            </a:r>
            <a:r>
              <a:rPr lang="en-US" dirty="0" err="1">
                <a:cs typeface="Times New Roman" pitchFamily="18" charset="0"/>
              </a:rPr>
              <a:t>jumlah</a:t>
            </a:r>
            <a:r>
              <a:rPr lang="en-US" dirty="0">
                <a:cs typeface="Times New Roman" pitchFamily="18" charset="0"/>
              </a:rPr>
              <a:t> </a:t>
            </a:r>
            <a:r>
              <a:rPr lang="en-US" dirty="0" err="1">
                <a:cs typeface="Times New Roman" pitchFamily="18" charset="0"/>
              </a:rPr>
              <a:t>sentral</a:t>
            </a:r>
            <a:r>
              <a:rPr lang="en-US" dirty="0">
                <a:cs typeface="Times New Roman" pitchFamily="18" charset="0"/>
              </a:rPr>
              <a:t> </a:t>
            </a:r>
            <a:r>
              <a:rPr lang="en-US" dirty="0" err="1">
                <a:cs typeface="Times New Roman" pitchFamily="18" charset="0"/>
              </a:rPr>
              <a:t>sama</a:t>
            </a:r>
            <a:r>
              <a:rPr lang="en-US" dirty="0">
                <a:cs typeface="Times New Roman" pitchFamily="18" charset="0"/>
              </a:rPr>
              <a:t> </a:t>
            </a:r>
            <a:r>
              <a:rPr lang="en-US" dirty="0" err="1">
                <a:cs typeface="Times New Roman" pitchFamily="18" charset="0"/>
              </a:rPr>
              <a:t>dengan</a:t>
            </a:r>
            <a:r>
              <a:rPr lang="en-US" dirty="0">
                <a:cs typeface="Times New Roman" pitchFamily="18" charset="0"/>
              </a:rPr>
              <a:t> S </a:t>
            </a:r>
            <a:r>
              <a:rPr lang="en-US" dirty="0" err="1">
                <a:cs typeface="Times New Roman" pitchFamily="18" charset="0"/>
              </a:rPr>
              <a:t>dan</a:t>
            </a:r>
            <a:r>
              <a:rPr lang="en-US" dirty="0">
                <a:cs typeface="Times New Roman" pitchFamily="18" charset="0"/>
              </a:rPr>
              <a:t> </a:t>
            </a:r>
            <a:r>
              <a:rPr lang="en-US" dirty="0" err="1">
                <a:cs typeface="Times New Roman" pitchFamily="18" charset="0"/>
              </a:rPr>
              <a:t>jumlah</a:t>
            </a:r>
            <a:r>
              <a:rPr lang="en-US" dirty="0">
                <a:cs typeface="Times New Roman" pitchFamily="18" charset="0"/>
              </a:rPr>
              <a:t> </a:t>
            </a:r>
            <a:r>
              <a:rPr lang="en-US" dirty="0" err="1">
                <a:cs typeface="Times New Roman" pitchFamily="18" charset="0"/>
              </a:rPr>
              <a:t>saluran</a:t>
            </a:r>
            <a:r>
              <a:rPr lang="en-US" dirty="0">
                <a:cs typeface="Times New Roman" pitchFamily="18" charset="0"/>
              </a:rPr>
              <a:t> yang </a:t>
            </a:r>
            <a:r>
              <a:rPr lang="en-US" dirty="0" err="1">
                <a:cs typeface="Times New Roman" pitchFamily="18" charset="0"/>
              </a:rPr>
              <a:t>dibutuhkan</a:t>
            </a:r>
            <a:r>
              <a:rPr lang="en-US" dirty="0">
                <a:cs typeface="Times New Roman" pitchFamily="18" charset="0"/>
              </a:rPr>
              <a:t> </a:t>
            </a:r>
            <a:r>
              <a:rPr lang="en-US" dirty="0" err="1">
                <a:cs typeface="Times New Roman" pitchFamily="18" charset="0"/>
              </a:rPr>
              <a:t>adalah</a:t>
            </a:r>
            <a:r>
              <a:rPr lang="en-US" dirty="0">
                <a:cs typeface="Times New Roman" pitchFamily="18" charset="0"/>
              </a:rPr>
              <a:t> N </a:t>
            </a:r>
            <a:r>
              <a:rPr lang="en-US" dirty="0" err="1">
                <a:cs typeface="Times New Roman" pitchFamily="18" charset="0"/>
              </a:rPr>
              <a:t>maka</a:t>
            </a:r>
            <a:r>
              <a:rPr lang="en-US" dirty="0">
                <a:cs typeface="Times New Roman" pitchFamily="18" charset="0"/>
              </a:rPr>
              <a:t> </a:t>
            </a:r>
            <a:r>
              <a:rPr lang="en-US" dirty="0" err="1">
                <a:cs typeface="Times New Roman" pitchFamily="18" charset="0"/>
              </a:rPr>
              <a:t>dapat</a:t>
            </a:r>
            <a:r>
              <a:rPr lang="en-US" dirty="0">
                <a:cs typeface="Times New Roman" pitchFamily="18" charset="0"/>
              </a:rPr>
              <a:t> </a:t>
            </a:r>
            <a:r>
              <a:rPr lang="en-US" dirty="0" err="1">
                <a:cs typeface="Times New Roman" pitchFamily="18" charset="0"/>
              </a:rPr>
              <a:t>dirumuskan</a:t>
            </a:r>
            <a:r>
              <a:rPr lang="en-US" dirty="0">
                <a:cs typeface="Times New Roman" pitchFamily="18" charset="0"/>
              </a:rPr>
              <a:t>:</a:t>
            </a:r>
            <a:endParaRPr lang="en-US" dirty="0"/>
          </a:p>
        </p:txBody>
      </p:sp>
      <p:graphicFrame>
        <p:nvGraphicFramePr>
          <p:cNvPr id="7171" name="Object 7"/>
          <p:cNvGraphicFramePr>
            <a:graphicFrameLocks noChangeAspect="1"/>
          </p:cNvGraphicFramePr>
          <p:nvPr>
            <p:extLst>
              <p:ext uri="{D42A27DB-BD31-4B8C-83A1-F6EECF244321}">
                <p14:modId xmlns:p14="http://schemas.microsoft.com/office/powerpoint/2010/main" val="639217369"/>
              </p:ext>
            </p:extLst>
          </p:nvPr>
        </p:nvGraphicFramePr>
        <p:xfrm>
          <a:off x="781595" y="5672695"/>
          <a:ext cx="1219200" cy="655638"/>
        </p:xfrm>
        <a:graphic>
          <a:graphicData uri="http://schemas.openxmlformats.org/presentationml/2006/ole">
            <mc:AlternateContent xmlns:mc="http://schemas.openxmlformats.org/markup-compatibility/2006">
              <mc:Choice xmlns:v="urn:schemas-microsoft-com:vml" Requires="v">
                <p:oleObj spid="_x0000_s7226" name="Equation" r:id="rId5" imgW="723600" imgH="393480" progId="Equation.3">
                  <p:embed/>
                </p:oleObj>
              </mc:Choice>
              <mc:Fallback>
                <p:oleObj name="Equation" r:id="rId5" imgW="723600" imgH="393480" progId="Equation.3">
                  <p:embed/>
                  <p:pic>
                    <p:nvPicPr>
                      <p:cNvPr id="71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595" y="5672695"/>
                        <a:ext cx="12192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2" name="Rectangle 10"/>
          <p:cNvSpPr>
            <a:spLocks noChangeArrowheads="1"/>
          </p:cNvSpPr>
          <p:nvPr/>
        </p:nvSpPr>
        <p:spPr bwMode="auto">
          <a:xfrm>
            <a:off x="5867400" y="5041900"/>
            <a:ext cx="4724400" cy="1739900"/>
          </a:xfrm>
          <a:prstGeom prst="rect">
            <a:avLst/>
          </a:prstGeom>
          <a:solidFill>
            <a:schemeClr val="accent1"/>
          </a:solidFill>
          <a:ln w="9525">
            <a:noFill/>
            <a:miter lim="800000"/>
            <a:headEnd/>
            <a:tailEnd/>
          </a:ln>
        </p:spPr>
        <p:txBody>
          <a:bodyPr anchor="ctr">
            <a:spAutoFit/>
          </a:bodyPr>
          <a:lstStyle/>
          <a:p>
            <a:pPr marL="342900" indent="-342900" algn="just">
              <a:tabLst>
                <a:tab pos="539750" algn="l"/>
              </a:tabLst>
            </a:pPr>
            <a:r>
              <a:rPr lang="pt-BR" b="1" dirty="0"/>
              <a:t>Kerugian jaringan mata jala</a:t>
            </a:r>
            <a:endParaRPr lang="en-US" dirty="0"/>
          </a:p>
          <a:p>
            <a:pPr marL="342900" indent="-342900" algn="just">
              <a:buFontTx/>
              <a:buAutoNum type="arabicPeriod"/>
              <a:tabLst>
                <a:tab pos="539750" algn="l"/>
              </a:tabLst>
            </a:pPr>
            <a:r>
              <a:rPr lang="pt-BR" dirty="0"/>
              <a:t>Efisiensi saluran rendah karena memerlukan banyak berkas</a:t>
            </a:r>
            <a:endParaRPr lang="en-US" dirty="0"/>
          </a:p>
          <a:p>
            <a:pPr marL="342900" indent="-342900" algn="just">
              <a:buFontTx/>
              <a:buAutoNum type="arabicPeriod"/>
              <a:tabLst>
                <a:tab pos="539750" algn="l"/>
              </a:tabLst>
            </a:pPr>
            <a:r>
              <a:rPr lang="pt-BR" dirty="0"/>
              <a:t>Konsentrasi saluran agak rendah</a:t>
            </a:r>
            <a:endParaRPr lang="en-US" dirty="0"/>
          </a:p>
          <a:p>
            <a:pPr marL="342900" indent="-342900" algn="just">
              <a:buFontTx/>
              <a:buAutoNum type="arabicPeriod"/>
              <a:tabLst>
                <a:tab pos="539750" algn="l"/>
              </a:tabLst>
            </a:pPr>
            <a:r>
              <a:rPr lang="en-US" dirty="0" err="1"/>
              <a:t>Jaringan</a:t>
            </a:r>
            <a:r>
              <a:rPr lang="en-US" dirty="0"/>
              <a:t> </a:t>
            </a:r>
            <a:r>
              <a:rPr lang="en-US" dirty="0" err="1"/>
              <a:t>mata</a:t>
            </a:r>
            <a:r>
              <a:rPr lang="en-US" dirty="0"/>
              <a:t> </a:t>
            </a:r>
            <a:r>
              <a:rPr lang="en-US" dirty="0" err="1"/>
              <a:t>jala</a:t>
            </a:r>
            <a:r>
              <a:rPr lang="en-US" dirty="0"/>
              <a:t> yang </a:t>
            </a:r>
            <a:r>
              <a:rPr lang="en-US" dirty="0" err="1"/>
              <a:t>satu</a:t>
            </a:r>
            <a:r>
              <a:rPr lang="en-US" dirty="0"/>
              <a:t> </a:t>
            </a:r>
            <a:r>
              <a:rPr lang="en-US" dirty="0" err="1"/>
              <a:t>dengan</a:t>
            </a:r>
            <a:r>
              <a:rPr lang="en-US" dirty="0"/>
              <a:t> yang lain </a:t>
            </a:r>
            <a:r>
              <a:rPr lang="en-US" dirty="0" err="1"/>
              <a:t>sulit</a:t>
            </a:r>
            <a:r>
              <a:rPr lang="en-US" dirty="0"/>
              <a:t> </a:t>
            </a:r>
            <a:r>
              <a:rPr lang="en-US" dirty="0" err="1"/>
              <a:t>dihubungkan</a:t>
            </a:r>
            <a:endParaRPr lang="en-US" dirty="0"/>
          </a:p>
        </p:txBody>
      </p:sp>
      <p:sp>
        <p:nvSpPr>
          <p:cNvPr id="7183" name="Rectangle 11"/>
          <p:cNvSpPr>
            <a:spLocks noChangeArrowheads="1"/>
          </p:cNvSpPr>
          <p:nvPr/>
        </p:nvSpPr>
        <p:spPr bwMode="auto">
          <a:xfrm>
            <a:off x="4913603" y="1624629"/>
            <a:ext cx="4572000" cy="3416320"/>
          </a:xfrm>
          <a:prstGeom prst="rect">
            <a:avLst/>
          </a:prstGeom>
          <a:noFill/>
          <a:ln w="9525">
            <a:noFill/>
            <a:miter lim="800000"/>
            <a:headEnd/>
            <a:tailEnd/>
          </a:ln>
        </p:spPr>
        <p:txBody>
          <a:bodyPr anchor="ctr">
            <a:spAutoFit/>
          </a:bodyPr>
          <a:lstStyle/>
          <a:p>
            <a:pPr marL="342900" indent="-342900" algn="just">
              <a:tabLst>
                <a:tab pos="539750" algn="l"/>
              </a:tabLst>
            </a:pPr>
            <a:r>
              <a:rPr lang="pt-BR" b="1" dirty="0"/>
              <a:t>Keuntungan dari jaringan mata jala</a:t>
            </a:r>
            <a:endParaRPr lang="en-US" dirty="0"/>
          </a:p>
          <a:p>
            <a:pPr marL="800100" lvl="1" indent="-342900" algn="just">
              <a:buFontTx/>
              <a:buAutoNum type="arabicPeriod"/>
              <a:tabLst>
                <a:tab pos="539750" algn="l"/>
              </a:tabLst>
            </a:pPr>
            <a:r>
              <a:rPr lang="pt-BR" dirty="0"/>
              <a:t>Tiap sentral mempunyai derajat yang sama.</a:t>
            </a:r>
            <a:endParaRPr lang="en-US" dirty="0"/>
          </a:p>
          <a:p>
            <a:pPr marL="800100" lvl="1" indent="-342900" algn="just">
              <a:buFontTx/>
              <a:buAutoNum type="arabicPeriod"/>
              <a:tabLst>
                <a:tab pos="539750" algn="l"/>
              </a:tabLst>
            </a:pPr>
            <a:r>
              <a:rPr lang="pt-BR" dirty="0"/>
              <a:t>Tiap sentral mempunyai hubungan langsung</a:t>
            </a:r>
            <a:endParaRPr lang="en-US" dirty="0"/>
          </a:p>
          <a:p>
            <a:pPr marL="800100" lvl="1" indent="-342900" algn="just">
              <a:buFontTx/>
              <a:buAutoNum type="arabicPeriod"/>
              <a:tabLst>
                <a:tab pos="539750" algn="l"/>
              </a:tabLst>
            </a:pPr>
            <a:r>
              <a:rPr lang="pt-BR" dirty="0"/>
              <a:t>Peralatan switching dapat lebih sederhana</a:t>
            </a:r>
            <a:endParaRPr lang="en-US" dirty="0"/>
          </a:p>
          <a:p>
            <a:pPr marL="800100" lvl="1" indent="-342900" algn="just">
              <a:buFontTx/>
              <a:buAutoNum type="arabicPeriod"/>
              <a:tabLst>
                <a:tab pos="539750" algn="l"/>
              </a:tabLst>
            </a:pPr>
            <a:r>
              <a:rPr lang="pt-BR" dirty="0"/>
              <a:t>Syarat saluran lebih murah</a:t>
            </a:r>
            <a:endParaRPr lang="en-US" dirty="0"/>
          </a:p>
          <a:p>
            <a:pPr marL="800100" lvl="1" indent="-342900" algn="just">
              <a:buFontTx/>
              <a:buAutoNum type="arabicPeriod"/>
              <a:tabLst>
                <a:tab pos="539750" algn="l"/>
              </a:tabLst>
            </a:pPr>
            <a:r>
              <a:rPr lang="pt-BR" dirty="0"/>
              <a:t>Bila salah satu saluran penghubung terganggu, maka</a:t>
            </a:r>
            <a:r>
              <a:rPr lang="id-ID" dirty="0"/>
              <a:t> </a:t>
            </a:r>
            <a:r>
              <a:rPr lang="pt-BR" dirty="0"/>
              <a:t>hubungan antar sentral masih tetap dapat dilakukan </a:t>
            </a:r>
            <a:r>
              <a:rPr lang="id-ID" dirty="0"/>
              <a:t>m</a:t>
            </a:r>
            <a:r>
              <a:rPr lang="pt-BR" dirty="0"/>
              <a:t>elalui saluran yang lain.</a:t>
            </a:r>
          </a:p>
        </p:txBody>
      </p:sp>
      <p:graphicFrame>
        <p:nvGraphicFramePr>
          <p:cNvPr id="7172" name="Object 18"/>
          <p:cNvGraphicFramePr>
            <a:graphicFrameLocks noGrp="1" noChangeAspect="1"/>
          </p:cNvGraphicFramePr>
          <p:nvPr>
            <p:ph sz="quarter" idx="3"/>
          </p:nvPr>
        </p:nvGraphicFramePr>
        <p:xfrm>
          <a:off x="8193089" y="4933951"/>
          <a:ext cx="427037" cy="720725"/>
        </p:xfrm>
        <a:graphic>
          <a:graphicData uri="http://schemas.openxmlformats.org/presentationml/2006/ole">
            <mc:AlternateContent xmlns:mc="http://schemas.openxmlformats.org/markup-compatibility/2006">
              <mc:Choice xmlns:v="urn:schemas-microsoft-com:vml" Requires="v">
                <p:oleObj spid="_x0000_s7227" name="Equation" r:id="rId7" imgW="114120" imgH="215640" progId="Equation.3">
                  <p:embed/>
                </p:oleObj>
              </mc:Choice>
              <mc:Fallback>
                <p:oleObj name="Equation" r:id="rId7" imgW="114120" imgH="215640" progId="Equation.3">
                  <p:embed/>
                  <p:pic>
                    <p:nvPicPr>
                      <p:cNvPr id="7172"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3089" y="4933951"/>
                        <a:ext cx="42703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20"/>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7228" name="Equation" r:id="rId9" imgW="114120" imgH="215640" progId="Equation.3">
                  <p:embed/>
                </p:oleObj>
              </mc:Choice>
              <mc:Fallback>
                <p:oleObj name="Equation" r:id="rId9" imgW="114120" imgH="215640" progId="Equation.3">
                  <p:embed/>
                  <p:pic>
                    <p:nvPicPr>
                      <p:cNvPr id="7173"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22"/>
          <p:cNvGraphicFramePr>
            <a:graphicFrameLocks noChangeAspect="1"/>
          </p:cNvGraphicFramePr>
          <p:nvPr>
            <p:extLst>
              <p:ext uri="{D42A27DB-BD31-4B8C-83A1-F6EECF244321}">
                <p14:modId xmlns:p14="http://schemas.microsoft.com/office/powerpoint/2010/main" val="3424262595"/>
              </p:ext>
            </p:extLst>
          </p:nvPr>
        </p:nvGraphicFramePr>
        <p:xfrm>
          <a:off x="8661492" y="1056802"/>
          <a:ext cx="3302000" cy="747713"/>
        </p:xfrm>
        <a:graphic>
          <a:graphicData uri="http://schemas.openxmlformats.org/presentationml/2006/ole">
            <mc:AlternateContent xmlns:mc="http://schemas.openxmlformats.org/markup-compatibility/2006">
              <mc:Choice xmlns:v="urn:schemas-microsoft-com:vml" Requires="v">
                <p:oleObj spid="_x0000_s7229" name="Equation" r:id="rId10" imgW="2692080" imgH="609480" progId="Equation.3">
                  <p:embed/>
                </p:oleObj>
              </mc:Choice>
              <mc:Fallback>
                <p:oleObj name="Equation" r:id="rId10" imgW="2692080" imgH="609480" progId="Equation.3">
                  <p:embed/>
                  <p:pic>
                    <p:nvPicPr>
                      <p:cNvPr id="7174"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61492" y="1056802"/>
                        <a:ext cx="3302000" cy="7477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083638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1"/>
          </p:nvPr>
        </p:nvSpPr>
        <p:spPr/>
        <p:txBody>
          <a:bodyPr/>
          <a:lstStyle/>
          <a:p>
            <a:pPr>
              <a:defRPr/>
            </a:pPr>
            <a:r>
              <a:rPr lang="en-GB"/>
              <a:t>Jaringan Telekomunikasi</a:t>
            </a:r>
          </a:p>
        </p:txBody>
      </p:sp>
      <p:sp>
        <p:nvSpPr>
          <p:cNvPr id="11" name="Slide Number Placeholder 7"/>
          <p:cNvSpPr>
            <a:spLocks noGrp="1"/>
          </p:cNvSpPr>
          <p:nvPr>
            <p:ph type="sldNum" sz="quarter" idx="12"/>
          </p:nvPr>
        </p:nvSpPr>
        <p:spPr/>
        <p:txBody>
          <a:bodyPr/>
          <a:lstStyle/>
          <a:p>
            <a:pPr>
              <a:defRPr/>
            </a:pPr>
            <a:fld id="{BCF480FF-34A7-4D3D-956B-DD0D4BB3D360}" type="slidenum">
              <a:rPr lang="en-GB"/>
              <a:pPr>
                <a:defRPr/>
              </a:pPr>
              <a:t>39</a:t>
            </a:fld>
            <a:endParaRPr lang="en-GB"/>
          </a:p>
        </p:txBody>
      </p:sp>
      <p:sp>
        <p:nvSpPr>
          <p:cNvPr id="51202" name="Rectangle 2"/>
          <p:cNvSpPr>
            <a:spLocks noGrp="1" noRot="1" noChangeArrowheads="1"/>
          </p:cNvSpPr>
          <p:nvPr>
            <p:ph type="title" idx="4294967295"/>
          </p:nvPr>
        </p:nvSpPr>
        <p:spPr>
          <a:xfrm>
            <a:off x="2607099" y="110104"/>
            <a:ext cx="8385175" cy="685800"/>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(2/6)</a:t>
            </a:r>
          </a:p>
        </p:txBody>
      </p:sp>
      <p:sp>
        <p:nvSpPr>
          <p:cNvPr id="51203" name="Rectangle 3"/>
          <p:cNvSpPr>
            <a:spLocks noGrp="1" noRot="1" noChangeArrowheads="1"/>
          </p:cNvSpPr>
          <p:nvPr>
            <p:ph type="body" sz="half" idx="4294967295"/>
          </p:nvPr>
        </p:nvSpPr>
        <p:spPr>
          <a:xfrm>
            <a:off x="0" y="762000"/>
            <a:ext cx="3927475" cy="4191000"/>
          </a:xfrm>
        </p:spPr>
        <p:txBody>
          <a:bodyPr/>
          <a:lstStyle/>
          <a:p>
            <a:pPr marL="533400" indent="-533400">
              <a:buFont typeface="Wingdings" pitchFamily="2" charset="2"/>
              <a:buAutoNum type="arabicPeriod" startAt="2"/>
              <a:defRPr/>
            </a:pPr>
            <a:r>
              <a:rPr lang="pt-BR" sz="2000" b="1" dirty="0"/>
              <a:t>Jaringan Bintang</a:t>
            </a:r>
            <a:endParaRPr lang="en-US" sz="2000" b="1" dirty="0"/>
          </a:p>
          <a:p>
            <a:pPr marL="533400" indent="-533400">
              <a:defRPr/>
            </a:pPr>
            <a:endParaRPr lang="en-US" sz="2000" dirty="0"/>
          </a:p>
        </p:txBody>
      </p:sp>
      <p:sp>
        <p:nvSpPr>
          <p:cNvPr id="8198" name="Rectangle 13"/>
          <p:cNvSpPr>
            <a:spLocks noChangeArrowheads="1"/>
          </p:cNvSpPr>
          <p:nvPr/>
        </p:nvSpPr>
        <p:spPr bwMode="auto">
          <a:xfrm>
            <a:off x="226484" y="2452667"/>
            <a:ext cx="8915400" cy="3416320"/>
          </a:xfrm>
          <a:prstGeom prst="rect">
            <a:avLst/>
          </a:prstGeom>
          <a:solidFill>
            <a:schemeClr val="accent1"/>
          </a:solidFill>
          <a:ln w="9525">
            <a:noFill/>
            <a:miter lim="800000"/>
            <a:headEnd/>
            <a:tailEnd/>
          </a:ln>
        </p:spPr>
        <p:txBody>
          <a:bodyPr anchor="ctr">
            <a:spAutoFit/>
          </a:bodyPr>
          <a:lstStyle/>
          <a:p>
            <a:pPr marL="342900" indent="-342900" algn="just"/>
            <a:r>
              <a:rPr lang="en-US" b="1"/>
              <a:t>Sifat-sifat jaringan Bintang</a:t>
            </a:r>
            <a:endParaRPr lang="en-US"/>
          </a:p>
          <a:p>
            <a:pPr marL="800100" lvl="1" indent="-342900" algn="just">
              <a:buFontTx/>
              <a:buAutoNum type="arabicPeriod"/>
            </a:pPr>
            <a:r>
              <a:rPr lang="en-US"/>
              <a:t>Cocok untuk jaringan dengan volume trafik yang rendah</a:t>
            </a:r>
          </a:p>
          <a:p>
            <a:pPr marL="800100" lvl="1" indent="-342900" algn="just">
              <a:buFontTx/>
              <a:buAutoNum type="arabicPeriod"/>
            </a:pPr>
            <a:r>
              <a:rPr lang="en-US"/>
              <a:t>Trafik ke sentral lain (antar sentral) dari suatu sentral dikonsentrasikan melalui sentral transit, sehingga sentral transit biasanya mempunyai derajat yang lebih tinggi.</a:t>
            </a:r>
          </a:p>
          <a:p>
            <a:pPr marL="800100" lvl="1" indent="-342900" algn="just">
              <a:buFontTx/>
              <a:buAutoNum type="arabicPeriod" startAt="3"/>
            </a:pPr>
            <a:r>
              <a:rPr lang="en-US"/>
              <a:t>Jumlah berkas saluran S linear terhadap jumlah sentral N atau S = N-1</a:t>
            </a:r>
          </a:p>
          <a:p>
            <a:pPr marL="342900" indent="-342900" algn="just"/>
            <a:r>
              <a:rPr lang="en-US"/>
              <a:t>     </a:t>
            </a:r>
            <a:r>
              <a:rPr lang="en-US" i="1"/>
              <a:t>Contoh :  N = 5 sentral maka  S = 5 – 1 = 4 saluran </a:t>
            </a:r>
          </a:p>
          <a:p>
            <a:pPr marL="800100" lvl="1" indent="-342900" algn="just"/>
            <a:r>
              <a:rPr lang="en-US"/>
              <a:t>4.  Konsentrasi saluran besar</a:t>
            </a:r>
          </a:p>
          <a:p>
            <a:pPr marL="800100" lvl="1" indent="-342900" algn="just"/>
            <a:r>
              <a:rPr lang="en-US"/>
              <a:t>5.  Efisiensi saluran tinggi</a:t>
            </a:r>
          </a:p>
          <a:p>
            <a:pPr marL="342900" indent="-342900" algn="just"/>
            <a:endParaRPr lang="en-US" b="1"/>
          </a:p>
          <a:p>
            <a:pPr marL="342900" indent="-342900" algn="just"/>
            <a:r>
              <a:rPr lang="en-US" b="1"/>
              <a:t>Kelemahan jaringan bintang</a:t>
            </a:r>
            <a:endParaRPr lang="en-US"/>
          </a:p>
          <a:p>
            <a:pPr marL="342900" indent="-342900" algn="just"/>
            <a:r>
              <a:rPr lang="en-US"/>
              <a:t>Bila sentral transit mengalami gangguan (break down) maka semua sentral di bawahnya akan terisolir (tidak dapat saling berhubungan)</a:t>
            </a:r>
          </a:p>
        </p:txBody>
      </p:sp>
      <p:sp>
        <p:nvSpPr>
          <p:cNvPr id="8201" name="Rectangle 5"/>
          <p:cNvSpPr>
            <a:spLocks noChangeArrowheads="1"/>
          </p:cNvSpPr>
          <p:nvPr/>
        </p:nvSpPr>
        <p:spPr bwMode="auto">
          <a:xfrm>
            <a:off x="226484" y="1164029"/>
            <a:ext cx="8839200" cy="915988"/>
          </a:xfrm>
          <a:prstGeom prst="rect">
            <a:avLst/>
          </a:prstGeom>
          <a:noFill/>
          <a:ln w="9525">
            <a:noFill/>
            <a:miter lim="800000"/>
            <a:headEnd/>
            <a:tailEnd/>
          </a:ln>
        </p:spPr>
        <p:txBody>
          <a:bodyPr anchor="ctr">
            <a:spAutoFit/>
          </a:bodyPr>
          <a:lstStyle/>
          <a:p>
            <a:pPr algn="just">
              <a:buClr>
                <a:schemeClr val="tx1"/>
              </a:buClr>
              <a:tabLst>
                <a:tab pos="269875" algn="l"/>
              </a:tabLst>
            </a:pPr>
            <a:r>
              <a:rPr lang="en-US" dirty="0" err="1">
                <a:cs typeface="Times New Roman" pitchFamily="18" charset="0"/>
              </a:rPr>
              <a:t>Pada</a:t>
            </a:r>
            <a:r>
              <a:rPr lang="en-US" dirty="0">
                <a:cs typeface="Times New Roman" pitchFamily="18" charset="0"/>
              </a:rPr>
              <a:t> </a:t>
            </a:r>
            <a:r>
              <a:rPr lang="en-US" dirty="0" err="1">
                <a:cs typeface="Times New Roman" pitchFamily="18" charset="0"/>
              </a:rPr>
              <a:t>sistem</a:t>
            </a:r>
            <a:r>
              <a:rPr lang="en-US" dirty="0">
                <a:cs typeface="Times New Roman" pitchFamily="18" charset="0"/>
              </a:rPr>
              <a:t> yang </a:t>
            </a:r>
            <a:r>
              <a:rPr lang="en-US" dirty="0" err="1">
                <a:cs typeface="Times New Roman" pitchFamily="18" charset="0"/>
              </a:rPr>
              <a:t>menggunakan</a:t>
            </a:r>
            <a:r>
              <a:rPr lang="en-US" dirty="0">
                <a:cs typeface="Times New Roman" pitchFamily="18" charset="0"/>
              </a:rPr>
              <a:t> </a:t>
            </a:r>
            <a:r>
              <a:rPr lang="en-US" dirty="0" err="1">
                <a:cs typeface="Times New Roman" pitchFamily="18" charset="0"/>
              </a:rPr>
              <a:t>jaringan</a:t>
            </a:r>
            <a:r>
              <a:rPr lang="en-US" dirty="0">
                <a:cs typeface="Times New Roman" pitchFamily="18" charset="0"/>
              </a:rPr>
              <a:t> </a:t>
            </a:r>
            <a:r>
              <a:rPr lang="en-US" dirty="0" err="1">
                <a:cs typeface="Times New Roman" pitchFamily="18" charset="0"/>
              </a:rPr>
              <a:t>bintang</a:t>
            </a:r>
            <a:r>
              <a:rPr lang="en-US" dirty="0">
                <a:cs typeface="Times New Roman" pitchFamily="18" charset="0"/>
              </a:rPr>
              <a:t> </a:t>
            </a:r>
            <a:r>
              <a:rPr lang="en-US" dirty="0" err="1">
                <a:cs typeface="Times New Roman" pitchFamily="18" charset="0"/>
              </a:rPr>
              <a:t>akan</a:t>
            </a:r>
            <a:r>
              <a:rPr lang="en-US" dirty="0">
                <a:cs typeface="Times New Roman" pitchFamily="18" charset="0"/>
              </a:rPr>
              <a:t> </a:t>
            </a:r>
            <a:r>
              <a:rPr lang="en-US" dirty="0" err="1">
                <a:cs typeface="Times New Roman" pitchFamily="18" charset="0"/>
              </a:rPr>
              <a:t>terdapaat</a:t>
            </a:r>
            <a:r>
              <a:rPr lang="en-US" dirty="0">
                <a:cs typeface="Times New Roman" pitchFamily="18" charset="0"/>
              </a:rPr>
              <a:t> </a:t>
            </a:r>
            <a:r>
              <a:rPr lang="en-US" dirty="0" err="1">
                <a:cs typeface="Times New Roman" pitchFamily="18" charset="0"/>
              </a:rPr>
              <a:t>satu</a:t>
            </a:r>
            <a:r>
              <a:rPr lang="en-US" dirty="0">
                <a:cs typeface="Times New Roman" pitchFamily="18" charset="0"/>
              </a:rPr>
              <a:t> </a:t>
            </a:r>
            <a:r>
              <a:rPr lang="en-US" dirty="0" err="1">
                <a:cs typeface="Times New Roman" pitchFamily="18" charset="0"/>
              </a:rPr>
              <a:t>sentral</a:t>
            </a:r>
            <a:r>
              <a:rPr lang="en-US" dirty="0">
                <a:cs typeface="Times New Roman" pitchFamily="18" charset="0"/>
              </a:rPr>
              <a:t> </a:t>
            </a:r>
            <a:r>
              <a:rPr lang="en-US" dirty="0" err="1">
                <a:cs typeface="Times New Roman" pitchFamily="18" charset="0"/>
              </a:rPr>
              <a:t>utama</a:t>
            </a:r>
            <a:r>
              <a:rPr lang="en-US" dirty="0">
                <a:cs typeface="Times New Roman" pitchFamily="18" charset="0"/>
              </a:rPr>
              <a:t>/host/tandem </a:t>
            </a:r>
            <a:r>
              <a:rPr lang="en-US" dirty="0" err="1">
                <a:cs typeface="Times New Roman" pitchFamily="18" charset="0"/>
              </a:rPr>
              <a:t>berfungsi</a:t>
            </a:r>
            <a:r>
              <a:rPr lang="en-US" dirty="0">
                <a:cs typeface="Times New Roman" pitchFamily="18" charset="0"/>
              </a:rPr>
              <a:t> </a:t>
            </a:r>
            <a:r>
              <a:rPr lang="en-US" dirty="0" err="1">
                <a:cs typeface="Times New Roman" pitchFamily="18" charset="0"/>
              </a:rPr>
              <a:t>sebagai</a:t>
            </a:r>
            <a:r>
              <a:rPr lang="en-US" dirty="0">
                <a:cs typeface="Times New Roman" pitchFamily="18" charset="0"/>
              </a:rPr>
              <a:t> </a:t>
            </a:r>
            <a:r>
              <a:rPr lang="en-US" dirty="0" err="1">
                <a:cs typeface="Times New Roman" pitchFamily="18" charset="0"/>
              </a:rPr>
              <a:t>sentral</a:t>
            </a:r>
            <a:r>
              <a:rPr lang="en-US" dirty="0">
                <a:cs typeface="Times New Roman" pitchFamily="18" charset="0"/>
              </a:rPr>
              <a:t> transit yang </a:t>
            </a:r>
            <a:r>
              <a:rPr lang="en-US" dirty="0" err="1">
                <a:cs typeface="Times New Roman" pitchFamily="18" charset="0"/>
              </a:rPr>
              <a:t>menghubungkan</a:t>
            </a:r>
            <a:r>
              <a:rPr lang="en-US" dirty="0">
                <a:cs typeface="Times New Roman" pitchFamily="18" charset="0"/>
              </a:rPr>
              <a:t> </a:t>
            </a:r>
            <a:r>
              <a:rPr lang="en-US" dirty="0" err="1">
                <a:cs typeface="Times New Roman" pitchFamily="18" charset="0"/>
              </a:rPr>
              <a:t>semua</a:t>
            </a:r>
            <a:r>
              <a:rPr lang="en-US" dirty="0">
                <a:cs typeface="Times New Roman" pitchFamily="18" charset="0"/>
              </a:rPr>
              <a:t> </a:t>
            </a:r>
            <a:r>
              <a:rPr lang="en-US" dirty="0" err="1">
                <a:cs typeface="Times New Roman" pitchFamily="18" charset="0"/>
              </a:rPr>
              <a:t>sentral</a:t>
            </a:r>
            <a:r>
              <a:rPr lang="en-US" dirty="0">
                <a:cs typeface="Times New Roman" pitchFamily="18" charset="0"/>
              </a:rPr>
              <a:t> yang </a:t>
            </a:r>
            <a:r>
              <a:rPr lang="en-US" dirty="0" err="1">
                <a:cs typeface="Times New Roman" pitchFamily="18" charset="0"/>
              </a:rPr>
              <a:t>terhubung</a:t>
            </a:r>
            <a:r>
              <a:rPr lang="en-US" dirty="0">
                <a:cs typeface="Times New Roman" pitchFamily="18" charset="0"/>
              </a:rPr>
              <a:t> </a:t>
            </a:r>
            <a:r>
              <a:rPr lang="en-US" dirty="0" err="1">
                <a:cs typeface="Times New Roman" pitchFamily="18" charset="0"/>
              </a:rPr>
              <a:t>kepadanya</a:t>
            </a:r>
            <a:r>
              <a:rPr lang="en-US" dirty="0">
                <a:cs typeface="Times New Roman" pitchFamily="18" charset="0"/>
              </a:rPr>
              <a:t>.</a:t>
            </a:r>
            <a:endParaRPr lang="en-US" dirty="0"/>
          </a:p>
        </p:txBody>
      </p:sp>
      <p:graphicFrame>
        <p:nvGraphicFramePr>
          <p:cNvPr id="8195" name="Object 4"/>
          <p:cNvGraphicFramePr>
            <a:graphicFrameLocks noChangeAspect="1"/>
          </p:cNvGraphicFramePr>
          <p:nvPr>
            <p:extLst>
              <p:ext uri="{D42A27DB-BD31-4B8C-83A1-F6EECF244321}">
                <p14:modId xmlns:p14="http://schemas.microsoft.com/office/powerpoint/2010/main" val="1759338649"/>
              </p:ext>
            </p:extLst>
          </p:nvPr>
        </p:nvGraphicFramePr>
        <p:xfrm>
          <a:off x="9433100" y="1187916"/>
          <a:ext cx="2362200" cy="1919288"/>
        </p:xfrm>
        <a:graphic>
          <a:graphicData uri="http://schemas.openxmlformats.org/presentationml/2006/ole">
            <mc:AlternateContent xmlns:mc="http://schemas.openxmlformats.org/markup-compatibility/2006">
              <mc:Choice xmlns:v="urn:schemas-microsoft-com:vml" Requires="v">
                <p:oleObj spid="_x0000_s8210" name="Visio" r:id="rId3" imgW="3081240" imgH="2624040" progId="Visio.Drawing.11">
                  <p:embed/>
                </p:oleObj>
              </mc:Choice>
              <mc:Fallback>
                <p:oleObj name="Visio" r:id="rId3" imgW="3081240" imgH="2624040" progId="Visio.Drawing.11">
                  <p:embed/>
                  <p:pic>
                    <p:nvPicPr>
                      <p:cNvPr id="819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3100" y="1187916"/>
                        <a:ext cx="2362200" cy="191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6"/>
          <p:cNvSpPr>
            <a:spLocks noChangeArrowheads="1"/>
          </p:cNvSpPr>
          <p:nvPr/>
        </p:nvSpPr>
        <p:spPr bwMode="auto">
          <a:xfrm>
            <a:off x="-2165350" y="4537075"/>
            <a:ext cx="222250" cy="260350"/>
          </a:xfrm>
          <a:prstGeom prst="rect">
            <a:avLst/>
          </a:prstGeom>
          <a:noFill/>
          <a:ln w="9525">
            <a:noFill/>
            <a:miter lim="800000"/>
            <a:headEnd/>
            <a:tailEnd/>
          </a:ln>
        </p:spPr>
        <p:txBody>
          <a:bodyPr wrap="none" anchor="ctr">
            <a:spAutoFit/>
          </a:bodyPr>
          <a:lstStyle/>
          <a:p>
            <a:r>
              <a:rPr lang="en-US" sz="1100"/>
              <a:t> </a:t>
            </a:r>
            <a:endParaRPr lang="en-US"/>
          </a:p>
        </p:txBody>
      </p:sp>
    </p:spTree>
    <p:extLst>
      <p:ext uri="{BB962C8B-B14F-4D97-AF65-F5344CB8AC3E}">
        <p14:creationId xmlns:p14="http://schemas.microsoft.com/office/powerpoint/2010/main" val="29368347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84215" y="1045028"/>
            <a:ext cx="9862457" cy="1143000"/>
          </a:xfrm>
        </p:spPr>
        <p:txBody>
          <a:bodyPr/>
          <a:lstStyle/>
          <a:p>
            <a:pPr eaLnBrk="1" hangingPunct="1"/>
            <a:r>
              <a:rPr lang="en-US" altLang="id-ID" dirty="0"/>
              <a:t>PSTN </a:t>
            </a:r>
            <a:r>
              <a:rPr lang="en-US" altLang="id-ID" dirty="0" err="1"/>
              <a:t>dapat</a:t>
            </a:r>
            <a:r>
              <a:rPr lang="en-US" altLang="id-ID" dirty="0"/>
              <a:t> </a:t>
            </a:r>
            <a:r>
              <a:rPr lang="en-US" altLang="id-ID" dirty="0" err="1"/>
              <a:t>dibagi</a:t>
            </a:r>
            <a:r>
              <a:rPr lang="en-US" altLang="id-ID" dirty="0"/>
              <a:t> </a:t>
            </a:r>
            <a:r>
              <a:rPr lang="en-US" altLang="id-ID" dirty="0" err="1"/>
              <a:t>menjadi</a:t>
            </a:r>
            <a:r>
              <a:rPr lang="en-US" altLang="id-ID" dirty="0"/>
              <a:t> 3 </a:t>
            </a:r>
            <a:r>
              <a:rPr lang="en-US" altLang="id-ID" dirty="0" err="1"/>
              <a:t>jaringan</a:t>
            </a:r>
            <a:r>
              <a:rPr lang="en-US" altLang="id-ID" dirty="0"/>
              <a:t> </a:t>
            </a:r>
            <a:r>
              <a:rPr lang="en-US" altLang="id-ID" dirty="0" err="1"/>
              <a:t>utama</a:t>
            </a:r>
            <a:r>
              <a:rPr lang="en-US" altLang="id-ID" dirty="0"/>
              <a:t>, </a:t>
            </a:r>
            <a:r>
              <a:rPr lang="en-US" altLang="id-ID" dirty="0" err="1"/>
              <a:t>yaitu</a:t>
            </a:r>
            <a:r>
              <a:rPr lang="en-US" altLang="id-ID" dirty="0"/>
              <a:t> :</a:t>
            </a:r>
            <a:br>
              <a:rPr lang="en-US" altLang="id-ID" dirty="0"/>
            </a:br>
            <a:endParaRPr lang="en-US" altLang="id-ID" dirty="0"/>
          </a:p>
        </p:txBody>
      </p:sp>
      <p:sp>
        <p:nvSpPr>
          <p:cNvPr id="11267" name="Content Placeholder 2"/>
          <p:cNvSpPr>
            <a:spLocks noGrp="1"/>
          </p:cNvSpPr>
          <p:nvPr>
            <p:ph idx="1"/>
          </p:nvPr>
        </p:nvSpPr>
        <p:spPr>
          <a:xfrm>
            <a:off x="1084216" y="2357846"/>
            <a:ext cx="9862457" cy="4708525"/>
          </a:xfrm>
        </p:spPr>
        <p:txBody>
          <a:bodyPr/>
          <a:lstStyle/>
          <a:p>
            <a:pPr eaLnBrk="1" hangingPunct="1">
              <a:buFont typeface="Wingdings 2" panose="05020102010507070707" pitchFamily="18" charset="2"/>
              <a:buNone/>
            </a:pPr>
            <a:r>
              <a:rPr lang="en-US" altLang="id-ID" b="1" dirty="0"/>
              <a:t>1. </a:t>
            </a:r>
            <a:r>
              <a:rPr lang="en-US" altLang="id-ID" b="1" dirty="0" err="1"/>
              <a:t>Jaringan</a:t>
            </a:r>
            <a:r>
              <a:rPr lang="en-US" altLang="id-ID" b="1" dirty="0"/>
              <a:t> Backbone</a:t>
            </a:r>
          </a:p>
          <a:p>
            <a:pPr eaLnBrk="1" hangingPunct="1">
              <a:buFont typeface="Wingdings 2" panose="05020102010507070707" pitchFamily="18" charset="2"/>
              <a:buNone/>
            </a:pPr>
            <a:r>
              <a:rPr lang="en-US" altLang="id-ID" dirty="0"/>
              <a:t>	</a:t>
            </a:r>
            <a:r>
              <a:rPr lang="en-US" altLang="id-ID" dirty="0" err="1"/>
              <a:t>Merupakan</a:t>
            </a:r>
            <a:r>
              <a:rPr lang="en-US" altLang="id-ID" dirty="0"/>
              <a:t> core network/</a:t>
            </a:r>
            <a:r>
              <a:rPr lang="en-US" altLang="id-ID" dirty="0" err="1"/>
              <a:t>jaringan</a:t>
            </a:r>
            <a:r>
              <a:rPr lang="en-US" altLang="id-ID" dirty="0"/>
              <a:t> inti yang </a:t>
            </a:r>
            <a:r>
              <a:rPr lang="en-US" altLang="id-ID" dirty="0" err="1"/>
              <a:t>membangun</a:t>
            </a:r>
            <a:r>
              <a:rPr lang="en-US" altLang="id-ID" dirty="0"/>
              <a:t> PSTN, </a:t>
            </a:r>
            <a:r>
              <a:rPr lang="en-US" altLang="id-ID" dirty="0" err="1"/>
              <a:t>yaitu</a:t>
            </a:r>
            <a:r>
              <a:rPr lang="en-US" altLang="id-ID" dirty="0"/>
              <a:t> </a:t>
            </a:r>
            <a:r>
              <a:rPr lang="en-US" altLang="id-ID" dirty="0" err="1"/>
              <a:t>jaringan</a:t>
            </a:r>
            <a:r>
              <a:rPr lang="en-US" altLang="id-ID" dirty="0"/>
              <a:t> yang </a:t>
            </a:r>
            <a:r>
              <a:rPr lang="en-US" altLang="id-ID" dirty="0" err="1"/>
              <a:t>menghubungkan</a:t>
            </a:r>
            <a:r>
              <a:rPr lang="en-US" altLang="id-ID" dirty="0"/>
              <a:t> </a:t>
            </a:r>
            <a:r>
              <a:rPr lang="en-US" altLang="id-ID" dirty="0" err="1"/>
              <a:t>antar</a:t>
            </a:r>
            <a:r>
              <a:rPr lang="en-US" altLang="id-ID" dirty="0"/>
              <a:t> </a:t>
            </a:r>
            <a:r>
              <a:rPr lang="en-US" altLang="id-ID" dirty="0" err="1"/>
              <a:t>sentral</a:t>
            </a:r>
            <a:r>
              <a:rPr lang="en-US" altLang="id-ID" dirty="0"/>
              <a:t>.</a:t>
            </a:r>
          </a:p>
          <a:p>
            <a:pPr eaLnBrk="1" hangingPunct="1">
              <a:buFont typeface="Wingdings 2" panose="05020102010507070707" pitchFamily="18" charset="2"/>
              <a:buNone/>
            </a:pPr>
            <a:endParaRPr lang="en-US" altLang="id-ID" b="1" dirty="0" smtClean="0"/>
          </a:p>
        </p:txBody>
      </p:sp>
    </p:spTree>
    <p:extLst>
      <p:ext uri="{BB962C8B-B14F-4D97-AF65-F5344CB8AC3E}">
        <p14:creationId xmlns:p14="http://schemas.microsoft.com/office/powerpoint/2010/main" val="737891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GB"/>
              <a:t>Jaringan Telekomunikasi</a:t>
            </a:r>
          </a:p>
        </p:txBody>
      </p:sp>
      <p:sp>
        <p:nvSpPr>
          <p:cNvPr id="10" name="Slide Number Placeholder 5"/>
          <p:cNvSpPr>
            <a:spLocks noGrp="1"/>
          </p:cNvSpPr>
          <p:nvPr>
            <p:ph type="sldNum" sz="quarter" idx="12"/>
          </p:nvPr>
        </p:nvSpPr>
        <p:spPr/>
        <p:txBody>
          <a:bodyPr/>
          <a:lstStyle/>
          <a:p>
            <a:pPr>
              <a:defRPr/>
            </a:pPr>
            <a:fld id="{ABC09698-5DE5-4F49-B83F-D482BB39FE3D}" type="slidenum">
              <a:rPr lang="en-GB"/>
              <a:pPr>
                <a:defRPr/>
              </a:pPr>
              <a:t>40</a:t>
            </a:fld>
            <a:endParaRPr lang="en-GB"/>
          </a:p>
        </p:txBody>
      </p:sp>
      <p:sp>
        <p:nvSpPr>
          <p:cNvPr id="54274" name="Rectangle 2"/>
          <p:cNvSpPr>
            <a:spLocks noGrp="1" noRot="1" noChangeArrowheads="1"/>
          </p:cNvSpPr>
          <p:nvPr>
            <p:ph type="title"/>
          </p:nvPr>
        </p:nvSpPr>
        <p:spPr>
          <a:xfrm>
            <a:off x="2830287" y="117257"/>
            <a:ext cx="8385175" cy="762000"/>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(3/6)</a:t>
            </a:r>
          </a:p>
        </p:txBody>
      </p:sp>
      <p:sp>
        <p:nvSpPr>
          <p:cNvPr id="54275" name="Rectangle 3"/>
          <p:cNvSpPr>
            <a:spLocks noGrp="1" noRot="1" noChangeArrowheads="1"/>
          </p:cNvSpPr>
          <p:nvPr>
            <p:ph type="body" idx="1"/>
          </p:nvPr>
        </p:nvSpPr>
        <p:spPr>
          <a:xfrm>
            <a:off x="324394" y="983516"/>
            <a:ext cx="3429000" cy="350838"/>
          </a:xfrm>
        </p:spPr>
        <p:txBody>
          <a:bodyPr>
            <a:normAutofit fontScale="92500" lnSpcReduction="10000"/>
          </a:bodyPr>
          <a:lstStyle/>
          <a:p>
            <a:pPr marL="533400" indent="-533400">
              <a:buFont typeface="Wingdings" pitchFamily="2" charset="2"/>
              <a:buAutoNum type="arabicPeriod" startAt="3"/>
              <a:defRPr/>
            </a:pPr>
            <a:r>
              <a:rPr lang="pt-BR" sz="2000" b="1"/>
              <a:t>Jaringan Kombinasi</a:t>
            </a:r>
            <a:endParaRPr lang="en-US" sz="2000"/>
          </a:p>
        </p:txBody>
      </p:sp>
      <p:sp>
        <p:nvSpPr>
          <p:cNvPr id="9223" name="Rectangle 5"/>
          <p:cNvSpPr>
            <a:spLocks noChangeArrowheads="1"/>
          </p:cNvSpPr>
          <p:nvPr/>
        </p:nvSpPr>
        <p:spPr bwMode="auto">
          <a:xfrm>
            <a:off x="1524001" y="2239447"/>
            <a:ext cx="184731" cy="369332"/>
          </a:xfrm>
          <a:prstGeom prst="rect">
            <a:avLst/>
          </a:prstGeom>
          <a:noFill/>
          <a:ln w="9525">
            <a:noFill/>
            <a:miter lim="800000"/>
            <a:headEnd/>
            <a:tailEnd/>
          </a:ln>
        </p:spPr>
        <p:txBody>
          <a:bodyPr wrap="none" anchor="ctr">
            <a:spAutoFit/>
          </a:bodyPr>
          <a:lstStyle/>
          <a:p>
            <a:endParaRPr lang="en-US"/>
          </a:p>
        </p:txBody>
      </p:sp>
      <p:sp>
        <p:nvSpPr>
          <p:cNvPr id="9224" name="Rectangle 6"/>
          <p:cNvSpPr>
            <a:spLocks noChangeArrowheads="1"/>
          </p:cNvSpPr>
          <p:nvPr/>
        </p:nvSpPr>
        <p:spPr bwMode="auto">
          <a:xfrm>
            <a:off x="324394" y="1388069"/>
            <a:ext cx="10191206" cy="369332"/>
          </a:xfrm>
          <a:prstGeom prst="rect">
            <a:avLst/>
          </a:prstGeom>
          <a:noFill/>
          <a:ln w="9525">
            <a:noFill/>
            <a:miter lim="800000"/>
            <a:headEnd/>
            <a:tailEnd/>
          </a:ln>
        </p:spPr>
        <p:txBody>
          <a:bodyPr wrap="square" anchor="ctr">
            <a:spAutoFit/>
          </a:bodyPr>
          <a:lstStyle/>
          <a:p>
            <a:pPr algn="just">
              <a:buClr>
                <a:schemeClr val="tx1"/>
              </a:buClr>
              <a:tabLst>
                <a:tab pos="269875" algn="l"/>
              </a:tabLst>
            </a:pPr>
            <a:r>
              <a:rPr lang="en-US" dirty="0" err="1"/>
              <a:t>Bentuk</a:t>
            </a:r>
            <a:r>
              <a:rPr lang="en-US" dirty="0"/>
              <a:t> </a:t>
            </a:r>
            <a:r>
              <a:rPr lang="en-US" dirty="0" err="1"/>
              <a:t>jaringan</a:t>
            </a:r>
            <a:r>
              <a:rPr lang="en-US" dirty="0"/>
              <a:t> </a:t>
            </a:r>
            <a:r>
              <a:rPr lang="en-US" dirty="0" err="1"/>
              <a:t>digunakan</a:t>
            </a:r>
            <a:r>
              <a:rPr lang="en-US" dirty="0"/>
              <a:t> </a:t>
            </a:r>
            <a:r>
              <a:rPr lang="en-US" dirty="0" err="1"/>
              <a:t>dengan</a:t>
            </a:r>
            <a:r>
              <a:rPr lang="en-US" dirty="0"/>
              <a:t> </a:t>
            </a:r>
            <a:r>
              <a:rPr lang="en-US" dirty="0" err="1"/>
              <a:t>tujuan</a:t>
            </a:r>
            <a:r>
              <a:rPr lang="en-US" dirty="0"/>
              <a:t> </a:t>
            </a:r>
            <a:r>
              <a:rPr lang="en-US" dirty="0" err="1"/>
              <a:t>mengambil</a:t>
            </a:r>
            <a:r>
              <a:rPr lang="en-US" dirty="0"/>
              <a:t> </a:t>
            </a:r>
            <a:r>
              <a:rPr lang="en-US" dirty="0" err="1"/>
              <a:t>sifat-sifat</a:t>
            </a:r>
            <a:r>
              <a:rPr lang="en-US" dirty="0"/>
              <a:t> </a:t>
            </a:r>
            <a:r>
              <a:rPr lang="en-US" dirty="0" err="1"/>
              <a:t>baik</a:t>
            </a:r>
            <a:r>
              <a:rPr lang="en-US" dirty="0"/>
              <a:t> </a:t>
            </a:r>
            <a:r>
              <a:rPr lang="en-US" dirty="0" err="1"/>
              <a:t>dari</a:t>
            </a:r>
            <a:r>
              <a:rPr lang="en-US" dirty="0"/>
              <a:t> </a:t>
            </a:r>
            <a:r>
              <a:rPr lang="en-US" dirty="0" err="1"/>
              <a:t>dua</a:t>
            </a:r>
            <a:r>
              <a:rPr lang="en-US" dirty="0"/>
              <a:t> </a:t>
            </a:r>
            <a:r>
              <a:rPr lang="en-US" dirty="0" err="1"/>
              <a:t>jenis</a:t>
            </a:r>
            <a:r>
              <a:rPr lang="en-US" dirty="0"/>
              <a:t> </a:t>
            </a:r>
            <a:r>
              <a:rPr lang="en-US" dirty="0" err="1"/>
              <a:t>jaringan</a:t>
            </a:r>
            <a:r>
              <a:rPr lang="en-US" dirty="0"/>
              <a:t> yang </a:t>
            </a:r>
            <a:r>
              <a:rPr lang="en-US" dirty="0" err="1"/>
              <a:t>ada</a:t>
            </a:r>
            <a:r>
              <a:rPr lang="en-US" dirty="0"/>
              <a:t>. </a:t>
            </a:r>
          </a:p>
        </p:txBody>
      </p:sp>
      <p:sp>
        <p:nvSpPr>
          <p:cNvPr id="9225" name="Rectangle 7"/>
          <p:cNvSpPr>
            <a:spLocks noChangeArrowheads="1"/>
          </p:cNvSpPr>
          <p:nvPr/>
        </p:nvSpPr>
        <p:spPr bwMode="auto">
          <a:xfrm>
            <a:off x="531284" y="3779402"/>
            <a:ext cx="11146910" cy="2585323"/>
          </a:xfrm>
          <a:prstGeom prst="rect">
            <a:avLst/>
          </a:prstGeom>
          <a:solidFill>
            <a:schemeClr val="accent1"/>
          </a:solidFill>
          <a:ln w="9525">
            <a:noFill/>
            <a:miter lim="800000"/>
            <a:headEnd/>
            <a:tailEnd/>
          </a:ln>
        </p:spPr>
        <p:txBody>
          <a:bodyPr wrap="square" anchor="ctr">
            <a:spAutoFit/>
          </a:bodyPr>
          <a:lstStyle/>
          <a:p>
            <a:pPr marL="342900" indent="-342900" algn="just"/>
            <a:r>
              <a:rPr lang="pt-BR" b="1" dirty="0">
                <a:solidFill>
                  <a:schemeClr val="bg1"/>
                </a:solidFill>
              </a:rPr>
              <a:t>Keuntungan Jaringan Kombinasi</a:t>
            </a:r>
            <a:endParaRPr lang="en-US" dirty="0">
              <a:solidFill>
                <a:schemeClr val="bg1"/>
              </a:solidFill>
            </a:endParaRPr>
          </a:p>
          <a:p>
            <a:pPr marL="342900" indent="-342900" algn="just">
              <a:buFontTx/>
              <a:buChar char="•"/>
            </a:pPr>
            <a:r>
              <a:rPr lang="en-US" dirty="0" err="1">
                <a:solidFill>
                  <a:schemeClr val="bg1"/>
                </a:solidFill>
              </a:rPr>
              <a:t>Penggunaan</a:t>
            </a:r>
            <a:r>
              <a:rPr lang="en-US" dirty="0">
                <a:solidFill>
                  <a:schemeClr val="bg1"/>
                </a:solidFill>
              </a:rPr>
              <a:t> </a:t>
            </a:r>
            <a:r>
              <a:rPr lang="en-US" dirty="0" err="1">
                <a:solidFill>
                  <a:schemeClr val="bg1"/>
                </a:solidFill>
              </a:rPr>
              <a:t>saluran</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efisien</a:t>
            </a:r>
            <a:endParaRPr lang="en-US" dirty="0">
              <a:solidFill>
                <a:schemeClr val="bg1"/>
              </a:solidFill>
            </a:endParaRPr>
          </a:p>
          <a:p>
            <a:pPr marL="342900" indent="-342900" algn="just">
              <a:buFontTx/>
              <a:buChar char="•"/>
            </a:pPr>
            <a:r>
              <a:rPr lang="en-US" dirty="0" err="1">
                <a:solidFill>
                  <a:schemeClr val="bg1"/>
                </a:solidFill>
              </a:rPr>
              <a:t>Trafik</a:t>
            </a:r>
            <a:r>
              <a:rPr lang="en-US" dirty="0">
                <a:solidFill>
                  <a:schemeClr val="bg1"/>
                </a:solidFill>
              </a:rPr>
              <a:t> yang </a:t>
            </a:r>
            <a:r>
              <a:rPr lang="en-US" dirty="0" err="1">
                <a:solidFill>
                  <a:schemeClr val="bg1"/>
                </a:solidFill>
              </a:rPr>
              <a:t>kecil</a:t>
            </a:r>
            <a:r>
              <a:rPr lang="en-US" dirty="0">
                <a:solidFill>
                  <a:schemeClr val="bg1"/>
                </a:solidFill>
              </a:rPr>
              <a:t> </a:t>
            </a:r>
            <a:r>
              <a:rPr lang="en-US" dirty="0" err="1">
                <a:solidFill>
                  <a:schemeClr val="bg1"/>
                </a:solidFill>
              </a:rPr>
              <a:t>dilewatkan</a:t>
            </a:r>
            <a:r>
              <a:rPr lang="en-US" dirty="0">
                <a:solidFill>
                  <a:schemeClr val="bg1"/>
                </a:solidFill>
              </a:rPr>
              <a:t> </a:t>
            </a:r>
            <a:r>
              <a:rPr lang="en-US" dirty="0" err="1">
                <a:solidFill>
                  <a:schemeClr val="bg1"/>
                </a:solidFill>
              </a:rPr>
              <a:t>melalui</a:t>
            </a:r>
            <a:r>
              <a:rPr lang="en-US" dirty="0">
                <a:solidFill>
                  <a:schemeClr val="bg1"/>
                </a:solidFill>
              </a:rPr>
              <a:t> link tandem, </a:t>
            </a:r>
            <a:r>
              <a:rPr lang="en-US" dirty="0" err="1">
                <a:solidFill>
                  <a:schemeClr val="bg1"/>
                </a:solidFill>
              </a:rPr>
              <a:t>sedangkan</a:t>
            </a:r>
            <a:r>
              <a:rPr lang="en-US" dirty="0">
                <a:solidFill>
                  <a:schemeClr val="bg1"/>
                </a:solidFill>
              </a:rPr>
              <a:t> </a:t>
            </a:r>
            <a:r>
              <a:rPr lang="en-US" dirty="0" err="1">
                <a:solidFill>
                  <a:schemeClr val="bg1"/>
                </a:solidFill>
              </a:rPr>
              <a:t>trafik</a:t>
            </a:r>
            <a:r>
              <a:rPr lang="en-US" dirty="0">
                <a:solidFill>
                  <a:schemeClr val="bg1"/>
                </a:solidFill>
              </a:rPr>
              <a:t> yang </a:t>
            </a:r>
            <a:r>
              <a:rPr lang="en-US" dirty="0" err="1">
                <a:solidFill>
                  <a:schemeClr val="bg1"/>
                </a:solidFill>
              </a:rPr>
              <a:t>besar</a:t>
            </a:r>
            <a:r>
              <a:rPr lang="en-US" dirty="0">
                <a:solidFill>
                  <a:schemeClr val="bg1"/>
                </a:solidFill>
              </a:rPr>
              <a:t> </a:t>
            </a:r>
            <a:r>
              <a:rPr lang="en-US" dirty="0" err="1">
                <a:solidFill>
                  <a:schemeClr val="bg1"/>
                </a:solidFill>
              </a:rPr>
              <a:t>dilewatkan</a:t>
            </a:r>
            <a:r>
              <a:rPr lang="en-US" dirty="0">
                <a:solidFill>
                  <a:schemeClr val="bg1"/>
                </a:solidFill>
              </a:rPr>
              <a:t> </a:t>
            </a:r>
            <a:r>
              <a:rPr lang="en-US" dirty="0" err="1">
                <a:solidFill>
                  <a:schemeClr val="bg1"/>
                </a:solidFill>
              </a:rPr>
              <a:t>melalui</a:t>
            </a:r>
            <a:r>
              <a:rPr lang="en-US" dirty="0">
                <a:solidFill>
                  <a:schemeClr val="bg1"/>
                </a:solidFill>
              </a:rPr>
              <a:t> link </a:t>
            </a:r>
            <a:r>
              <a:rPr lang="en-US" dirty="0" err="1">
                <a:solidFill>
                  <a:schemeClr val="bg1"/>
                </a:solidFill>
              </a:rPr>
              <a:t>langsung</a:t>
            </a:r>
            <a:r>
              <a:rPr lang="en-US" dirty="0">
                <a:solidFill>
                  <a:schemeClr val="bg1"/>
                </a:solidFill>
              </a:rPr>
              <a:t> (direct link)</a:t>
            </a:r>
          </a:p>
          <a:p>
            <a:pPr marL="342900" indent="-342900" algn="just">
              <a:buFontTx/>
              <a:buChar char="•"/>
            </a:pPr>
            <a:r>
              <a:rPr lang="en-US" dirty="0" err="1">
                <a:solidFill>
                  <a:schemeClr val="bg1"/>
                </a:solidFill>
              </a:rPr>
              <a:t>Memungkinkan</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rute</a:t>
            </a:r>
            <a:r>
              <a:rPr lang="en-US" dirty="0">
                <a:solidFill>
                  <a:schemeClr val="bg1"/>
                </a:solidFill>
              </a:rPr>
              <a:t> </a:t>
            </a:r>
            <a:r>
              <a:rPr lang="en-US" dirty="0" err="1">
                <a:solidFill>
                  <a:schemeClr val="bg1"/>
                </a:solidFill>
              </a:rPr>
              <a:t>alternati</a:t>
            </a:r>
            <a:r>
              <a:rPr lang="id-ID" dirty="0">
                <a:solidFill>
                  <a:schemeClr val="bg1"/>
                </a:solidFill>
              </a:rPr>
              <a:t>f</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trafik</a:t>
            </a:r>
            <a:r>
              <a:rPr lang="en-US" dirty="0">
                <a:solidFill>
                  <a:schemeClr val="bg1"/>
                </a:solidFill>
              </a:rPr>
              <a:t> </a:t>
            </a:r>
            <a:r>
              <a:rPr lang="en-US" dirty="0" err="1">
                <a:solidFill>
                  <a:schemeClr val="bg1"/>
                </a:solidFill>
              </a:rPr>
              <a:t>limpahan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rute</a:t>
            </a:r>
            <a:r>
              <a:rPr lang="en-US" dirty="0">
                <a:solidFill>
                  <a:schemeClr val="bg1"/>
                </a:solidFill>
              </a:rPr>
              <a:t> </a:t>
            </a:r>
            <a:r>
              <a:rPr lang="en-US" dirty="0" err="1">
                <a:solidFill>
                  <a:schemeClr val="bg1"/>
                </a:solidFill>
              </a:rPr>
              <a:t>langsung</a:t>
            </a:r>
            <a:r>
              <a:rPr lang="en-US" dirty="0">
                <a:solidFill>
                  <a:schemeClr val="bg1"/>
                </a:solidFill>
              </a:rPr>
              <a:t>.</a:t>
            </a:r>
          </a:p>
          <a:p>
            <a:pPr marL="342900" indent="-342900" algn="just"/>
            <a:r>
              <a:rPr lang="en-US" b="1" dirty="0" err="1">
                <a:solidFill>
                  <a:schemeClr val="bg1"/>
                </a:solidFill>
              </a:rPr>
              <a:t>Kelemahan</a:t>
            </a:r>
            <a:r>
              <a:rPr lang="en-US" b="1" dirty="0">
                <a:solidFill>
                  <a:schemeClr val="bg1"/>
                </a:solidFill>
              </a:rPr>
              <a:t> </a:t>
            </a:r>
            <a:r>
              <a:rPr lang="en-US" b="1" dirty="0" err="1">
                <a:solidFill>
                  <a:schemeClr val="bg1"/>
                </a:solidFill>
              </a:rPr>
              <a:t>Jaringan</a:t>
            </a:r>
            <a:r>
              <a:rPr lang="en-US" b="1" dirty="0">
                <a:solidFill>
                  <a:schemeClr val="bg1"/>
                </a:solidFill>
              </a:rPr>
              <a:t> </a:t>
            </a:r>
            <a:r>
              <a:rPr lang="en-US" b="1" dirty="0" err="1">
                <a:solidFill>
                  <a:schemeClr val="bg1"/>
                </a:solidFill>
              </a:rPr>
              <a:t>Kombinasi</a:t>
            </a:r>
            <a:endParaRPr lang="en-US" dirty="0">
              <a:solidFill>
                <a:schemeClr val="bg1"/>
              </a:solidFill>
            </a:endParaRPr>
          </a:p>
          <a:p>
            <a:pPr marL="342900" indent="-342900" algn="just">
              <a:buFontTx/>
              <a:buChar char="•"/>
            </a:pPr>
            <a:r>
              <a:rPr lang="en-US" dirty="0" err="1">
                <a:solidFill>
                  <a:schemeClr val="bg1"/>
                </a:solidFill>
              </a:rPr>
              <a:t>Perangkat</a:t>
            </a:r>
            <a:r>
              <a:rPr lang="en-US" dirty="0">
                <a:solidFill>
                  <a:schemeClr val="bg1"/>
                </a:solidFill>
              </a:rPr>
              <a:t> </a:t>
            </a:r>
            <a:r>
              <a:rPr lang="en-US" dirty="0" err="1">
                <a:solidFill>
                  <a:schemeClr val="bg1"/>
                </a:solidFill>
              </a:rPr>
              <a:t>sentral</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kompleks</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harganya</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mahal</a:t>
            </a:r>
            <a:r>
              <a:rPr lang="en-US" dirty="0">
                <a:solidFill>
                  <a:schemeClr val="bg1"/>
                </a:solidFill>
              </a:rPr>
              <a:t>.</a:t>
            </a:r>
          </a:p>
          <a:p>
            <a:pPr marL="342900" indent="-342900" algn="just">
              <a:buFontTx/>
              <a:buChar char="•"/>
            </a:pPr>
            <a:r>
              <a:rPr lang="en-US" dirty="0" err="1">
                <a:solidFill>
                  <a:schemeClr val="bg1"/>
                </a:solidFill>
              </a:rPr>
              <a:t>Jaringan</a:t>
            </a:r>
            <a:r>
              <a:rPr lang="en-US" dirty="0">
                <a:solidFill>
                  <a:schemeClr val="bg1"/>
                </a:solidFill>
              </a:rPr>
              <a:t> </a:t>
            </a:r>
            <a:r>
              <a:rPr lang="en-US" dirty="0" err="1">
                <a:solidFill>
                  <a:schemeClr val="bg1"/>
                </a:solidFill>
              </a:rPr>
              <a:t>kombinasi</a:t>
            </a:r>
            <a:r>
              <a:rPr lang="en-US" dirty="0">
                <a:solidFill>
                  <a:schemeClr val="bg1"/>
                </a:solidFill>
              </a:rPr>
              <a:t> </a:t>
            </a:r>
            <a:r>
              <a:rPr lang="en-US" dirty="0" err="1">
                <a:solidFill>
                  <a:schemeClr val="bg1"/>
                </a:solidFill>
              </a:rPr>
              <a:t>banyak</a:t>
            </a:r>
            <a:r>
              <a:rPr lang="en-US" dirty="0">
                <a:solidFill>
                  <a:schemeClr val="bg1"/>
                </a:solidFill>
              </a:rPr>
              <a:t> </a:t>
            </a:r>
            <a:r>
              <a:rPr lang="en-US" dirty="0" err="1">
                <a:solidFill>
                  <a:schemeClr val="bg1"/>
                </a:solidFill>
              </a:rPr>
              <a:t>diterapkan</a:t>
            </a:r>
            <a:r>
              <a:rPr lang="en-US" dirty="0">
                <a:solidFill>
                  <a:schemeClr val="bg1"/>
                </a:solidFill>
              </a:rPr>
              <a:t> di </a:t>
            </a:r>
            <a:r>
              <a:rPr lang="en-US" dirty="0" err="1">
                <a:solidFill>
                  <a:schemeClr val="bg1"/>
                </a:solidFill>
              </a:rPr>
              <a:t>kota-kota</a:t>
            </a:r>
            <a:r>
              <a:rPr lang="en-US" dirty="0">
                <a:solidFill>
                  <a:schemeClr val="bg1"/>
                </a:solidFill>
              </a:rPr>
              <a:t> </a:t>
            </a:r>
            <a:r>
              <a:rPr lang="en-US" dirty="0" err="1">
                <a:solidFill>
                  <a:schemeClr val="bg1"/>
                </a:solidFill>
              </a:rPr>
              <a:t>besar</a:t>
            </a:r>
            <a:r>
              <a:rPr lang="en-US" dirty="0">
                <a:solidFill>
                  <a:schemeClr val="bg1"/>
                </a:solidFill>
              </a:rPr>
              <a:t> (metropolitan) </a:t>
            </a:r>
            <a:r>
              <a:rPr lang="en-US" dirty="0" err="1">
                <a:solidFill>
                  <a:schemeClr val="bg1"/>
                </a:solidFill>
              </a:rPr>
              <a:t>dalam</a:t>
            </a:r>
            <a:r>
              <a:rPr lang="en-US" dirty="0">
                <a:solidFill>
                  <a:schemeClr val="bg1"/>
                </a:solidFill>
              </a:rPr>
              <a:t> </a:t>
            </a:r>
            <a:r>
              <a:rPr lang="en-US" dirty="0" err="1">
                <a:solidFill>
                  <a:schemeClr val="bg1"/>
                </a:solidFill>
              </a:rPr>
              <a:t>bentuk</a:t>
            </a:r>
            <a:r>
              <a:rPr lang="en-US" dirty="0">
                <a:solidFill>
                  <a:schemeClr val="bg1"/>
                </a:solidFill>
              </a:rPr>
              <a:t> Multi Exchange Area (MEA) yang </a:t>
            </a:r>
            <a:r>
              <a:rPr lang="en-US" dirty="0" err="1">
                <a:solidFill>
                  <a:schemeClr val="bg1"/>
                </a:solidFill>
              </a:rPr>
              <a:t>mempunyai</a:t>
            </a:r>
            <a:r>
              <a:rPr lang="en-US" dirty="0">
                <a:solidFill>
                  <a:schemeClr val="bg1"/>
                </a:solidFill>
              </a:rPr>
              <a:t> </a:t>
            </a:r>
            <a:r>
              <a:rPr lang="en-US" dirty="0" err="1">
                <a:solidFill>
                  <a:schemeClr val="bg1"/>
                </a:solidFill>
              </a:rPr>
              <a:t>sentral</a:t>
            </a:r>
            <a:r>
              <a:rPr lang="en-US" dirty="0">
                <a:solidFill>
                  <a:schemeClr val="bg1"/>
                </a:solidFill>
              </a:rPr>
              <a:t> tandem yang </a:t>
            </a:r>
            <a:r>
              <a:rPr lang="en-US" dirty="0" err="1">
                <a:solidFill>
                  <a:schemeClr val="bg1"/>
                </a:solidFill>
              </a:rPr>
              <a:t>lebih</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satu</a:t>
            </a:r>
            <a:r>
              <a:rPr lang="en-US" dirty="0">
                <a:solidFill>
                  <a:schemeClr val="bg1"/>
                </a:solidFill>
              </a:rPr>
              <a:t>.</a:t>
            </a:r>
          </a:p>
        </p:txBody>
      </p:sp>
      <p:graphicFrame>
        <p:nvGraphicFramePr>
          <p:cNvPr id="9218" name="Object 4"/>
          <p:cNvGraphicFramePr>
            <a:graphicFrameLocks noChangeAspect="1"/>
          </p:cNvGraphicFramePr>
          <p:nvPr>
            <p:extLst>
              <p:ext uri="{D42A27DB-BD31-4B8C-83A1-F6EECF244321}">
                <p14:modId xmlns:p14="http://schemas.microsoft.com/office/powerpoint/2010/main" val="633690128"/>
              </p:ext>
            </p:extLst>
          </p:nvPr>
        </p:nvGraphicFramePr>
        <p:xfrm>
          <a:off x="5294812" y="1742639"/>
          <a:ext cx="3657600" cy="2036763"/>
        </p:xfrm>
        <a:graphic>
          <a:graphicData uri="http://schemas.openxmlformats.org/presentationml/2006/ole">
            <mc:AlternateContent xmlns:mc="http://schemas.openxmlformats.org/markup-compatibility/2006">
              <mc:Choice xmlns:v="urn:schemas-microsoft-com:vml" Requires="v">
                <p:oleObj spid="_x0000_s9229" name="Visio" r:id="rId3" imgW="3661200" imgH="2248920" progId="Visio.Drawing.11">
                  <p:embed/>
                </p:oleObj>
              </mc:Choice>
              <mc:Fallback>
                <p:oleObj name="Visio" r:id="rId3" imgW="3661200" imgH="2248920" progId="Visio.Drawing.11">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812" y="1742639"/>
                        <a:ext cx="3657600"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44863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GB"/>
              <a:t>Jaringan Telekomunikasi</a:t>
            </a:r>
          </a:p>
        </p:txBody>
      </p:sp>
      <p:sp>
        <p:nvSpPr>
          <p:cNvPr id="10" name="Slide Number Placeholder 5"/>
          <p:cNvSpPr>
            <a:spLocks noGrp="1"/>
          </p:cNvSpPr>
          <p:nvPr>
            <p:ph type="sldNum" sz="quarter" idx="12"/>
          </p:nvPr>
        </p:nvSpPr>
        <p:spPr/>
        <p:txBody>
          <a:bodyPr/>
          <a:lstStyle/>
          <a:p>
            <a:pPr>
              <a:defRPr/>
            </a:pPr>
            <a:fld id="{C7DF4C9D-AF43-4D4A-A315-C0986CCD9B49}" type="slidenum">
              <a:rPr lang="en-GB"/>
              <a:pPr>
                <a:defRPr/>
              </a:pPr>
              <a:t>41</a:t>
            </a:fld>
            <a:endParaRPr lang="en-GB"/>
          </a:p>
        </p:txBody>
      </p:sp>
      <p:sp>
        <p:nvSpPr>
          <p:cNvPr id="55298" name="Rectangle 2"/>
          <p:cNvSpPr>
            <a:spLocks noGrp="1" noRot="1" noChangeArrowheads="1"/>
          </p:cNvSpPr>
          <p:nvPr>
            <p:ph type="title"/>
          </p:nvPr>
        </p:nvSpPr>
        <p:spPr>
          <a:xfrm>
            <a:off x="2588684" y="0"/>
            <a:ext cx="8385175" cy="974725"/>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(4/6)</a:t>
            </a:r>
          </a:p>
        </p:txBody>
      </p:sp>
      <p:sp>
        <p:nvSpPr>
          <p:cNvPr id="55299" name="Rectangle 3"/>
          <p:cNvSpPr>
            <a:spLocks noGrp="1" noRot="1" noChangeArrowheads="1"/>
          </p:cNvSpPr>
          <p:nvPr>
            <p:ph type="body" idx="1"/>
          </p:nvPr>
        </p:nvSpPr>
        <p:spPr>
          <a:xfrm>
            <a:off x="242384" y="912089"/>
            <a:ext cx="2747963" cy="423863"/>
          </a:xfrm>
        </p:spPr>
        <p:txBody>
          <a:bodyPr/>
          <a:lstStyle/>
          <a:p>
            <a:pPr marL="533400" indent="-533400">
              <a:buFont typeface="Wingdings" pitchFamily="2" charset="2"/>
              <a:buAutoNum type="arabicPeriod" startAt="4"/>
              <a:defRPr/>
            </a:pPr>
            <a:r>
              <a:rPr lang="pt-BR" sz="2000" b="1" dirty="0"/>
              <a:t>Jaringan Cincin</a:t>
            </a:r>
            <a:endParaRPr lang="en-US" sz="2000" dirty="0"/>
          </a:p>
        </p:txBody>
      </p:sp>
      <p:sp>
        <p:nvSpPr>
          <p:cNvPr id="10247" name="Rectangle 4"/>
          <p:cNvSpPr>
            <a:spLocks noChangeArrowheads="1"/>
          </p:cNvSpPr>
          <p:nvPr/>
        </p:nvSpPr>
        <p:spPr bwMode="auto">
          <a:xfrm>
            <a:off x="242384" y="1371601"/>
            <a:ext cx="9664675" cy="1465263"/>
          </a:xfrm>
          <a:prstGeom prst="rect">
            <a:avLst/>
          </a:prstGeom>
          <a:noFill/>
          <a:ln w="9525">
            <a:noFill/>
            <a:miter lim="800000"/>
            <a:headEnd/>
            <a:tailEnd/>
          </a:ln>
        </p:spPr>
        <p:txBody>
          <a:bodyPr wrap="square" anchor="ctr">
            <a:spAutoFit/>
          </a:bodyPr>
          <a:lstStyle/>
          <a:p>
            <a:pPr marL="342900" indent="-342900" algn="just">
              <a:buFontTx/>
              <a:buAutoNum type="arabicPeriod"/>
              <a:tabLst>
                <a:tab pos="269875" algn="l"/>
              </a:tabLst>
            </a:pPr>
            <a:r>
              <a:rPr lang="en-US" dirty="0" err="1"/>
              <a:t>Dalam</a:t>
            </a:r>
            <a:r>
              <a:rPr lang="en-US" dirty="0"/>
              <a:t> </a:t>
            </a:r>
            <a:r>
              <a:rPr lang="en-US" dirty="0" err="1"/>
              <a:t>topologi</a:t>
            </a:r>
            <a:r>
              <a:rPr lang="en-US" dirty="0"/>
              <a:t> </a:t>
            </a:r>
            <a:r>
              <a:rPr lang="en-US" dirty="0" err="1"/>
              <a:t>cincin</a:t>
            </a:r>
            <a:r>
              <a:rPr lang="en-US" dirty="0"/>
              <a:t>, </a:t>
            </a:r>
            <a:r>
              <a:rPr lang="en-US" dirty="0" err="1"/>
              <a:t>setiap</a:t>
            </a:r>
            <a:r>
              <a:rPr lang="en-US" dirty="0"/>
              <a:t> </a:t>
            </a:r>
            <a:r>
              <a:rPr lang="en-US" dirty="0" err="1"/>
              <a:t>titik</a:t>
            </a:r>
            <a:r>
              <a:rPr lang="en-US" dirty="0"/>
              <a:t> </a:t>
            </a:r>
            <a:r>
              <a:rPr lang="en-US" dirty="0" err="1"/>
              <a:t>dihubungkan</a:t>
            </a:r>
            <a:r>
              <a:rPr lang="en-US" dirty="0"/>
              <a:t> </a:t>
            </a:r>
            <a:r>
              <a:rPr lang="en-US" dirty="0" err="1"/>
              <a:t>langsung</a:t>
            </a:r>
            <a:r>
              <a:rPr lang="en-US" dirty="0"/>
              <a:t> </a:t>
            </a:r>
            <a:r>
              <a:rPr lang="en-US" dirty="0" err="1"/>
              <a:t>hanya</a:t>
            </a:r>
            <a:r>
              <a:rPr lang="en-US" dirty="0"/>
              <a:t> </a:t>
            </a:r>
            <a:r>
              <a:rPr lang="en-US" dirty="0" err="1"/>
              <a:t>pada</a:t>
            </a:r>
            <a:r>
              <a:rPr lang="en-US" dirty="0"/>
              <a:t> </a:t>
            </a:r>
            <a:r>
              <a:rPr lang="en-US" dirty="0" err="1"/>
              <a:t>dua</a:t>
            </a:r>
            <a:r>
              <a:rPr lang="en-US" dirty="0"/>
              <a:t> </a:t>
            </a:r>
            <a:r>
              <a:rPr lang="en-US" dirty="0" err="1"/>
              <a:t>titik</a:t>
            </a:r>
            <a:r>
              <a:rPr lang="en-US" dirty="0"/>
              <a:t> yang </a:t>
            </a:r>
            <a:r>
              <a:rPr lang="en-US" dirty="0" err="1"/>
              <a:t>tetangga</a:t>
            </a:r>
            <a:r>
              <a:rPr lang="en-US" dirty="0"/>
              <a:t> yang </a:t>
            </a:r>
            <a:r>
              <a:rPr lang="en-US" dirty="0" err="1"/>
              <a:t>berdekatan</a:t>
            </a:r>
            <a:r>
              <a:rPr lang="en-US" dirty="0"/>
              <a:t>. </a:t>
            </a:r>
          </a:p>
          <a:p>
            <a:pPr marL="342900" indent="-342900" algn="just">
              <a:buFontTx/>
              <a:buAutoNum type="arabicPeriod"/>
              <a:tabLst>
                <a:tab pos="269875" algn="l"/>
              </a:tabLst>
            </a:pPr>
            <a:r>
              <a:rPr lang="en-US" dirty="0" err="1"/>
              <a:t>Jika</a:t>
            </a:r>
            <a:r>
              <a:rPr lang="en-US" dirty="0"/>
              <a:t> </a:t>
            </a:r>
            <a:r>
              <a:rPr lang="en-US" dirty="0" err="1"/>
              <a:t>satu</a:t>
            </a:r>
            <a:r>
              <a:rPr lang="en-US" dirty="0"/>
              <a:t> </a:t>
            </a:r>
            <a:r>
              <a:rPr lang="en-US" dirty="0" err="1"/>
              <a:t>titik</a:t>
            </a:r>
            <a:r>
              <a:rPr lang="en-US" dirty="0"/>
              <a:t> </a:t>
            </a:r>
            <a:r>
              <a:rPr lang="en-US" dirty="0" err="1"/>
              <a:t>ingin</a:t>
            </a:r>
            <a:r>
              <a:rPr lang="en-US" dirty="0"/>
              <a:t> </a:t>
            </a:r>
            <a:r>
              <a:rPr lang="en-US" dirty="0" err="1"/>
              <a:t>mengirimkan</a:t>
            </a:r>
            <a:r>
              <a:rPr lang="en-US" dirty="0"/>
              <a:t> </a:t>
            </a:r>
            <a:r>
              <a:rPr lang="en-US" dirty="0" err="1"/>
              <a:t>informasi</a:t>
            </a:r>
            <a:r>
              <a:rPr lang="en-US" dirty="0"/>
              <a:t> </a:t>
            </a:r>
            <a:r>
              <a:rPr lang="en-US" dirty="0" err="1"/>
              <a:t>pada</a:t>
            </a:r>
            <a:r>
              <a:rPr lang="en-US" dirty="0"/>
              <a:t> node lain </a:t>
            </a:r>
            <a:r>
              <a:rPr lang="en-US" dirty="0" err="1"/>
              <a:t>dalam</a:t>
            </a:r>
            <a:r>
              <a:rPr lang="en-US" dirty="0"/>
              <a:t> </a:t>
            </a:r>
            <a:r>
              <a:rPr lang="en-US" dirty="0" err="1"/>
              <a:t>cincin</a:t>
            </a:r>
            <a:r>
              <a:rPr lang="en-US" dirty="0"/>
              <a:t>, </a:t>
            </a:r>
            <a:r>
              <a:rPr lang="en-US" dirty="0" err="1"/>
              <a:t>titik</a:t>
            </a:r>
            <a:r>
              <a:rPr lang="en-US" dirty="0"/>
              <a:t> </a:t>
            </a:r>
            <a:r>
              <a:rPr lang="en-US" dirty="0" err="1"/>
              <a:t>tersebut</a:t>
            </a:r>
            <a:r>
              <a:rPr lang="en-US" dirty="0"/>
              <a:t> </a:t>
            </a:r>
            <a:r>
              <a:rPr lang="en-US" dirty="0" err="1"/>
              <a:t>harus</a:t>
            </a:r>
            <a:r>
              <a:rPr lang="en-US" dirty="0"/>
              <a:t> </a:t>
            </a:r>
            <a:r>
              <a:rPr lang="en-US" dirty="0" err="1"/>
              <a:t>melewati</a:t>
            </a:r>
            <a:r>
              <a:rPr lang="en-US" dirty="0"/>
              <a:t> </a:t>
            </a:r>
            <a:r>
              <a:rPr lang="en-US" dirty="0" err="1"/>
              <a:t>beberapa</a:t>
            </a:r>
            <a:r>
              <a:rPr lang="en-US" dirty="0"/>
              <a:t> </a:t>
            </a:r>
            <a:r>
              <a:rPr lang="en-US" dirty="0" err="1"/>
              <a:t>titik</a:t>
            </a:r>
            <a:r>
              <a:rPr lang="en-US" dirty="0"/>
              <a:t> </a:t>
            </a:r>
            <a:r>
              <a:rPr lang="en-US" dirty="0" err="1"/>
              <a:t>lainnya</a:t>
            </a:r>
            <a:r>
              <a:rPr lang="en-US" dirty="0"/>
              <a:t> yang </a:t>
            </a:r>
            <a:r>
              <a:rPr lang="en-US" dirty="0" err="1"/>
              <a:t>bertindak</a:t>
            </a:r>
            <a:r>
              <a:rPr lang="en-US" dirty="0"/>
              <a:t> </a:t>
            </a:r>
            <a:r>
              <a:rPr lang="en-US" dirty="0" err="1"/>
              <a:t>sebagai</a:t>
            </a:r>
            <a:r>
              <a:rPr lang="en-US" dirty="0"/>
              <a:t> repeater </a:t>
            </a:r>
            <a:r>
              <a:rPr lang="en-US" dirty="0" err="1"/>
              <a:t>dan</a:t>
            </a:r>
            <a:r>
              <a:rPr lang="en-US" dirty="0"/>
              <a:t> </a:t>
            </a:r>
            <a:r>
              <a:rPr lang="en-US" dirty="0" err="1"/>
              <a:t>mengirimkan</a:t>
            </a:r>
            <a:r>
              <a:rPr lang="en-US" dirty="0"/>
              <a:t> </a:t>
            </a:r>
            <a:r>
              <a:rPr lang="en-US" dirty="0" err="1"/>
              <a:t>kembali</a:t>
            </a:r>
            <a:r>
              <a:rPr lang="en-US" dirty="0"/>
              <a:t> </a:t>
            </a:r>
            <a:r>
              <a:rPr lang="en-US" dirty="0" err="1"/>
              <a:t>informasi</a:t>
            </a:r>
            <a:r>
              <a:rPr lang="en-US" dirty="0"/>
              <a:t> </a:t>
            </a:r>
            <a:r>
              <a:rPr lang="en-US" dirty="0" err="1"/>
              <a:t>pada</a:t>
            </a:r>
            <a:r>
              <a:rPr lang="en-US" dirty="0"/>
              <a:t> </a:t>
            </a:r>
            <a:r>
              <a:rPr lang="en-US" dirty="0" err="1"/>
              <a:t>saluran</a:t>
            </a:r>
            <a:r>
              <a:rPr lang="en-US" dirty="0"/>
              <a:t> outgoing.</a:t>
            </a:r>
          </a:p>
        </p:txBody>
      </p:sp>
      <p:sp>
        <p:nvSpPr>
          <p:cNvPr id="10248" name="Rectangle 6"/>
          <p:cNvSpPr>
            <a:spLocks noChangeArrowheads="1"/>
          </p:cNvSpPr>
          <p:nvPr/>
        </p:nvSpPr>
        <p:spPr bwMode="auto">
          <a:xfrm>
            <a:off x="1524001" y="2634734"/>
            <a:ext cx="184731" cy="369332"/>
          </a:xfrm>
          <a:prstGeom prst="rect">
            <a:avLst/>
          </a:prstGeom>
          <a:noFill/>
          <a:ln w="9525">
            <a:noFill/>
            <a:miter lim="800000"/>
            <a:headEnd/>
            <a:tailEnd/>
          </a:ln>
        </p:spPr>
        <p:txBody>
          <a:bodyPr wrap="none" anchor="ctr">
            <a:spAutoFit/>
          </a:bodyPr>
          <a:lstStyle/>
          <a:p>
            <a:endParaRPr lang="en-US"/>
          </a:p>
        </p:txBody>
      </p:sp>
      <p:sp>
        <p:nvSpPr>
          <p:cNvPr id="10249" name="Rectangle 7"/>
          <p:cNvSpPr>
            <a:spLocks noChangeArrowheads="1"/>
          </p:cNvSpPr>
          <p:nvPr/>
        </p:nvSpPr>
        <p:spPr bwMode="auto">
          <a:xfrm>
            <a:off x="531284" y="3046653"/>
            <a:ext cx="8915400" cy="3139321"/>
          </a:xfrm>
          <a:prstGeom prst="rect">
            <a:avLst/>
          </a:prstGeom>
          <a:solidFill>
            <a:schemeClr val="hlink"/>
          </a:solidFill>
          <a:ln w="9525">
            <a:noFill/>
            <a:miter lim="800000"/>
            <a:headEnd/>
            <a:tailEnd/>
          </a:ln>
        </p:spPr>
        <p:txBody>
          <a:bodyPr anchor="ctr">
            <a:spAutoFit/>
          </a:bodyPr>
          <a:lstStyle/>
          <a:p>
            <a:pPr marL="342900" indent="-342900" algn="just">
              <a:tabLst>
                <a:tab pos="269875" algn="l"/>
              </a:tabLst>
            </a:pPr>
            <a:r>
              <a:rPr lang="pt-BR" b="1">
                <a:solidFill>
                  <a:schemeClr val="bg2"/>
                </a:solidFill>
              </a:rPr>
              <a:t>Keuntungan</a:t>
            </a:r>
            <a:endParaRPr lang="en-US" b="1">
              <a:solidFill>
                <a:schemeClr val="bg2"/>
              </a:solidFill>
            </a:endParaRPr>
          </a:p>
          <a:p>
            <a:pPr marL="342900" indent="-342900" algn="just">
              <a:buFontTx/>
              <a:buChar char="•"/>
              <a:tabLst>
                <a:tab pos="269875" algn="l"/>
              </a:tabLst>
            </a:pPr>
            <a:r>
              <a:rPr lang="pt-BR">
                <a:solidFill>
                  <a:schemeClr val="bg2"/>
                </a:solidFill>
              </a:rPr>
              <a:t>Suatu jaringan cincin mudah sekali di konfigurasi dan diinstall. </a:t>
            </a:r>
            <a:endParaRPr lang="en-US">
              <a:solidFill>
                <a:schemeClr val="bg2"/>
              </a:solidFill>
            </a:endParaRPr>
          </a:p>
          <a:p>
            <a:pPr marL="342900" indent="-342900" algn="just">
              <a:buFontTx/>
              <a:buChar char="•"/>
              <a:tabLst>
                <a:tab pos="269875" algn="l"/>
              </a:tabLst>
            </a:pPr>
            <a:r>
              <a:rPr lang="pt-BR">
                <a:solidFill>
                  <a:schemeClr val="bg2"/>
                </a:solidFill>
              </a:rPr>
              <a:t>Dalam jaringan secara normal sinyal disirkulasikan setiap waktu. Bila node tidak menerima sinyal untuk waktu tertentu menunjukan adanya kesalahan sederhana pada cincin tersebut. Bila ada node yang mengalami kerusakan maka dengan</a:t>
            </a:r>
            <a:r>
              <a:rPr lang="id-ID">
                <a:solidFill>
                  <a:schemeClr val="bg2"/>
                </a:solidFill>
              </a:rPr>
              <a:t> </a:t>
            </a:r>
            <a:r>
              <a:rPr lang="pt-BR">
                <a:solidFill>
                  <a:schemeClr val="bg2"/>
                </a:solidFill>
              </a:rPr>
              <a:t>mudah dapat diisolasi sehingga tidak menggangu pada kinerja sistem secara keseluruhan. </a:t>
            </a:r>
          </a:p>
          <a:p>
            <a:pPr marL="342900" indent="-342900" algn="just">
              <a:tabLst>
                <a:tab pos="269875" algn="l"/>
              </a:tabLst>
            </a:pPr>
            <a:r>
              <a:rPr lang="en-US" b="1">
                <a:solidFill>
                  <a:schemeClr val="bg2"/>
                </a:solidFill>
              </a:rPr>
              <a:t>Kelemahan</a:t>
            </a:r>
          </a:p>
          <a:p>
            <a:pPr marL="800100" lvl="1" indent="-342900" algn="just">
              <a:buFontTx/>
              <a:buAutoNum type="arabicPeriod"/>
              <a:tabLst>
                <a:tab pos="269875" algn="l"/>
              </a:tabLst>
            </a:pPr>
            <a:r>
              <a:rPr lang="en-US">
                <a:solidFill>
                  <a:schemeClr val="bg2"/>
                </a:solidFill>
              </a:rPr>
              <a:t>Bila satu titik tidak berfungsi maka seluruh jaringan tidak akan berfungsi. </a:t>
            </a:r>
            <a:r>
              <a:rPr lang="en-US" i="1">
                <a:solidFill>
                  <a:schemeClr val="bg2"/>
                </a:solidFill>
              </a:rPr>
              <a:t>Untuk menghindari kelemahan tersebut biasanya menggunakan cincin ganda.</a:t>
            </a:r>
            <a:endParaRPr lang="en-US">
              <a:solidFill>
                <a:schemeClr val="bg2"/>
              </a:solidFill>
            </a:endParaRPr>
          </a:p>
          <a:p>
            <a:pPr marL="800100" lvl="1" indent="-342900" algn="just">
              <a:tabLst>
                <a:tab pos="269875" algn="l"/>
              </a:tabLst>
            </a:pPr>
            <a:r>
              <a:rPr lang="en-US">
                <a:solidFill>
                  <a:schemeClr val="bg2"/>
                </a:solidFill>
              </a:rPr>
              <a:t>2. Kelemahan yang lainnya adalah trafiknya hanya bisa satu (</a:t>
            </a:r>
            <a:r>
              <a:rPr lang="en-US" i="1">
                <a:solidFill>
                  <a:schemeClr val="bg2"/>
                </a:solidFill>
              </a:rPr>
              <a:t>tidak cocok digunakan dengan titik yang banyak).</a:t>
            </a:r>
          </a:p>
        </p:txBody>
      </p:sp>
      <p:graphicFrame>
        <p:nvGraphicFramePr>
          <p:cNvPr id="10242" name="Object 5"/>
          <p:cNvGraphicFramePr>
            <a:graphicFrameLocks noChangeAspect="1"/>
          </p:cNvGraphicFramePr>
          <p:nvPr>
            <p:extLst>
              <p:ext uri="{D42A27DB-BD31-4B8C-83A1-F6EECF244321}">
                <p14:modId xmlns:p14="http://schemas.microsoft.com/office/powerpoint/2010/main" val="3890547440"/>
              </p:ext>
            </p:extLst>
          </p:nvPr>
        </p:nvGraphicFramePr>
        <p:xfrm>
          <a:off x="9907059" y="797908"/>
          <a:ext cx="2133600" cy="1385888"/>
        </p:xfrm>
        <a:graphic>
          <a:graphicData uri="http://schemas.openxmlformats.org/presentationml/2006/ole">
            <mc:AlternateContent xmlns:mc="http://schemas.openxmlformats.org/markup-compatibility/2006">
              <mc:Choice xmlns:v="urn:schemas-microsoft-com:vml" Requires="v">
                <p:oleObj spid="_x0000_s10253" name="Visio" r:id="rId3" imgW="2673000" imgH="2072880" progId="Visio.Drawing.11">
                  <p:embed/>
                </p:oleObj>
              </mc:Choice>
              <mc:Fallback>
                <p:oleObj name="Visio" r:id="rId3" imgW="2673000" imgH="2072880" progId="Visio.Drawing.11">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7059" y="797908"/>
                        <a:ext cx="2133600"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124385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pPr>
              <a:defRPr/>
            </a:pPr>
            <a:r>
              <a:rPr lang="en-GB"/>
              <a:t>Jaringan Telekomunikasi</a:t>
            </a:r>
          </a:p>
        </p:txBody>
      </p:sp>
      <p:sp>
        <p:nvSpPr>
          <p:cNvPr id="11" name="Slide Number Placeholder 5"/>
          <p:cNvSpPr>
            <a:spLocks noGrp="1"/>
          </p:cNvSpPr>
          <p:nvPr>
            <p:ph type="sldNum" sz="quarter" idx="12"/>
          </p:nvPr>
        </p:nvSpPr>
        <p:spPr/>
        <p:txBody>
          <a:bodyPr/>
          <a:lstStyle/>
          <a:p>
            <a:pPr>
              <a:defRPr/>
            </a:pPr>
            <a:fld id="{4E4528F3-A5F2-4B0B-B417-D2A8B7D722D6}" type="slidenum">
              <a:rPr lang="en-GB"/>
              <a:pPr>
                <a:defRPr/>
              </a:pPr>
              <a:t>42</a:t>
            </a:fld>
            <a:endParaRPr lang="en-GB"/>
          </a:p>
        </p:txBody>
      </p:sp>
      <p:sp>
        <p:nvSpPr>
          <p:cNvPr id="56322" name="Rectangle 2"/>
          <p:cNvSpPr>
            <a:spLocks noGrp="1" noRot="1" noChangeArrowheads="1"/>
          </p:cNvSpPr>
          <p:nvPr>
            <p:ph type="title"/>
          </p:nvPr>
        </p:nvSpPr>
        <p:spPr>
          <a:xfrm>
            <a:off x="2588684" y="92075"/>
            <a:ext cx="8385175" cy="822325"/>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(5/6)</a:t>
            </a:r>
          </a:p>
        </p:txBody>
      </p:sp>
      <p:sp>
        <p:nvSpPr>
          <p:cNvPr id="56323" name="Rectangle 3"/>
          <p:cNvSpPr>
            <a:spLocks noGrp="1" noRot="1" noChangeArrowheads="1"/>
          </p:cNvSpPr>
          <p:nvPr>
            <p:ph type="body" idx="1"/>
          </p:nvPr>
        </p:nvSpPr>
        <p:spPr>
          <a:xfrm>
            <a:off x="531284" y="869632"/>
            <a:ext cx="2514600" cy="350838"/>
          </a:xfrm>
        </p:spPr>
        <p:txBody>
          <a:bodyPr>
            <a:normAutofit fontScale="92500" lnSpcReduction="10000"/>
          </a:bodyPr>
          <a:lstStyle/>
          <a:p>
            <a:pPr marL="533400" indent="-533400">
              <a:buFont typeface="Wingdings" pitchFamily="2" charset="2"/>
              <a:buAutoNum type="arabicPeriod" startAt="5"/>
              <a:defRPr/>
            </a:pPr>
            <a:r>
              <a:rPr lang="pt-BR" sz="2000" b="1" dirty="0"/>
              <a:t>Jaringan Bus</a:t>
            </a:r>
            <a:endParaRPr lang="en-US" sz="2000" dirty="0"/>
          </a:p>
        </p:txBody>
      </p:sp>
      <p:sp>
        <p:nvSpPr>
          <p:cNvPr id="11271" name="Rectangle 4"/>
          <p:cNvSpPr>
            <a:spLocks noChangeArrowheads="1"/>
          </p:cNvSpPr>
          <p:nvPr/>
        </p:nvSpPr>
        <p:spPr bwMode="auto">
          <a:xfrm>
            <a:off x="531284" y="1429951"/>
            <a:ext cx="10822516" cy="1200329"/>
          </a:xfrm>
          <a:prstGeom prst="rect">
            <a:avLst/>
          </a:prstGeom>
          <a:noFill/>
          <a:ln w="9525">
            <a:noFill/>
            <a:miter lim="800000"/>
            <a:headEnd/>
            <a:tailEnd/>
          </a:ln>
        </p:spPr>
        <p:txBody>
          <a:bodyPr wrap="square" anchor="ctr">
            <a:spAutoFit/>
          </a:bodyPr>
          <a:lstStyle/>
          <a:p>
            <a:pPr marL="342900" indent="-342900" algn="just">
              <a:buFontTx/>
              <a:buAutoNum type="arabicPeriod"/>
              <a:tabLst>
                <a:tab pos="269875" algn="l"/>
              </a:tabLst>
            </a:pPr>
            <a:r>
              <a:rPr lang="en-US" dirty="0" err="1"/>
              <a:t>Topologi</a:t>
            </a:r>
            <a:r>
              <a:rPr lang="en-US" dirty="0"/>
              <a:t> bus </a:t>
            </a:r>
            <a:r>
              <a:rPr lang="en-US" dirty="0" err="1"/>
              <a:t>menggunakan</a:t>
            </a:r>
            <a:r>
              <a:rPr lang="en-US" dirty="0"/>
              <a:t> </a:t>
            </a:r>
            <a:r>
              <a:rPr lang="en-US" dirty="0" err="1"/>
              <a:t>filosofi</a:t>
            </a:r>
            <a:r>
              <a:rPr lang="en-US" dirty="0"/>
              <a:t> multipoint (broadcast). </a:t>
            </a:r>
            <a:r>
              <a:rPr lang="en-US" dirty="0" err="1"/>
              <a:t>Dalam</a:t>
            </a:r>
            <a:r>
              <a:rPr lang="en-US" dirty="0"/>
              <a:t> </a:t>
            </a:r>
            <a:r>
              <a:rPr lang="en-US" dirty="0" err="1"/>
              <a:t>hal</a:t>
            </a:r>
            <a:r>
              <a:rPr lang="en-US" dirty="0"/>
              <a:t> </a:t>
            </a:r>
            <a:r>
              <a:rPr lang="en-US" dirty="0" err="1"/>
              <a:t>ini</a:t>
            </a:r>
            <a:r>
              <a:rPr lang="en-US" dirty="0"/>
              <a:t> </a:t>
            </a:r>
            <a:r>
              <a:rPr lang="en-US" dirty="0" err="1"/>
              <a:t>sebuah</a:t>
            </a:r>
            <a:r>
              <a:rPr lang="en-US" dirty="0"/>
              <a:t> </a:t>
            </a:r>
            <a:r>
              <a:rPr lang="en-US" dirty="0" err="1"/>
              <a:t>kabel</a:t>
            </a:r>
            <a:r>
              <a:rPr lang="en-US" dirty="0"/>
              <a:t> </a:t>
            </a:r>
            <a:r>
              <a:rPr lang="en-US" dirty="0" err="1"/>
              <a:t>panjang</a:t>
            </a:r>
            <a:r>
              <a:rPr lang="en-US" dirty="0"/>
              <a:t> di </a:t>
            </a:r>
            <a:r>
              <a:rPr lang="en-US" dirty="0" err="1"/>
              <a:t>sebut</a:t>
            </a:r>
            <a:r>
              <a:rPr lang="en-US" dirty="0"/>
              <a:t> bus </a:t>
            </a:r>
            <a:r>
              <a:rPr lang="en-US" dirty="0" err="1"/>
              <a:t>membentuk</a:t>
            </a:r>
            <a:r>
              <a:rPr lang="en-US" dirty="0"/>
              <a:t> backbone </a:t>
            </a:r>
            <a:r>
              <a:rPr lang="en-US" dirty="0" err="1"/>
              <a:t>pada</a:t>
            </a:r>
            <a:r>
              <a:rPr lang="en-US" dirty="0"/>
              <a:t> </a:t>
            </a:r>
            <a:r>
              <a:rPr lang="en-US" dirty="0" err="1"/>
              <a:t>seluruh</a:t>
            </a:r>
            <a:r>
              <a:rPr lang="en-US" dirty="0"/>
              <a:t> </a:t>
            </a:r>
            <a:r>
              <a:rPr lang="en-US" dirty="0" err="1"/>
              <a:t>titik</a:t>
            </a:r>
            <a:r>
              <a:rPr lang="en-US" dirty="0"/>
              <a:t>.</a:t>
            </a:r>
          </a:p>
          <a:p>
            <a:pPr marL="342900" indent="-342900" algn="just">
              <a:buFontTx/>
              <a:buAutoNum type="arabicPeriod"/>
              <a:tabLst>
                <a:tab pos="269875" algn="l"/>
              </a:tabLst>
            </a:pPr>
            <a:r>
              <a:rPr lang="en-US" dirty="0" err="1"/>
              <a:t>Jika</a:t>
            </a:r>
            <a:r>
              <a:rPr lang="en-US" dirty="0"/>
              <a:t> </a:t>
            </a:r>
            <a:r>
              <a:rPr lang="en-US" dirty="0" err="1"/>
              <a:t>satu</a:t>
            </a:r>
            <a:r>
              <a:rPr lang="en-US" dirty="0"/>
              <a:t> </a:t>
            </a:r>
            <a:r>
              <a:rPr lang="en-US" dirty="0" err="1"/>
              <a:t>titik</a:t>
            </a:r>
            <a:r>
              <a:rPr lang="en-US" dirty="0"/>
              <a:t> </a:t>
            </a:r>
            <a:r>
              <a:rPr lang="en-US" dirty="0" err="1"/>
              <a:t>menginginkan</a:t>
            </a:r>
            <a:r>
              <a:rPr lang="en-US" dirty="0"/>
              <a:t> </a:t>
            </a:r>
            <a:r>
              <a:rPr lang="en-US" dirty="0" err="1"/>
              <a:t>untuk</a:t>
            </a:r>
            <a:r>
              <a:rPr lang="en-US" dirty="0"/>
              <a:t> </a:t>
            </a:r>
            <a:r>
              <a:rPr lang="en-US" dirty="0" err="1"/>
              <a:t>mengirim</a:t>
            </a:r>
            <a:r>
              <a:rPr lang="en-US" dirty="0"/>
              <a:t> data </a:t>
            </a:r>
            <a:r>
              <a:rPr lang="en-US" dirty="0" err="1"/>
              <a:t>ke</a:t>
            </a:r>
            <a:r>
              <a:rPr lang="en-US" dirty="0"/>
              <a:t> </a:t>
            </a:r>
            <a:r>
              <a:rPr lang="en-US" dirty="0" err="1"/>
              <a:t>beberapa</a:t>
            </a:r>
            <a:r>
              <a:rPr lang="en-US" dirty="0"/>
              <a:t> </a:t>
            </a:r>
            <a:r>
              <a:rPr lang="en-US" dirty="0" err="1"/>
              <a:t>titik</a:t>
            </a:r>
            <a:r>
              <a:rPr lang="en-US" dirty="0"/>
              <a:t> </a:t>
            </a:r>
            <a:r>
              <a:rPr lang="en-US" dirty="0" err="1"/>
              <a:t>maka</a:t>
            </a:r>
            <a:r>
              <a:rPr lang="en-US" dirty="0"/>
              <a:t> </a:t>
            </a:r>
            <a:r>
              <a:rPr lang="en-US" dirty="0" err="1"/>
              <a:t>titik</a:t>
            </a:r>
            <a:r>
              <a:rPr lang="en-US" dirty="0"/>
              <a:t> </a:t>
            </a:r>
            <a:r>
              <a:rPr lang="en-US" dirty="0" err="1"/>
              <a:t>memasukan</a:t>
            </a:r>
            <a:r>
              <a:rPr lang="en-US" dirty="0"/>
              <a:t> data </a:t>
            </a:r>
            <a:r>
              <a:rPr lang="en-US" dirty="0" err="1"/>
              <a:t>tersebut</a:t>
            </a:r>
            <a:r>
              <a:rPr lang="en-US" dirty="0"/>
              <a:t> </a:t>
            </a:r>
            <a:r>
              <a:rPr lang="en-US" dirty="0" err="1"/>
              <a:t>pada</a:t>
            </a:r>
            <a:r>
              <a:rPr lang="en-US" dirty="0"/>
              <a:t> bus, yang </a:t>
            </a:r>
            <a:r>
              <a:rPr lang="en-US" dirty="0" err="1"/>
              <a:t>akan</a:t>
            </a:r>
            <a:r>
              <a:rPr lang="en-US" dirty="0"/>
              <a:t> </a:t>
            </a:r>
            <a:r>
              <a:rPr lang="en-US" dirty="0" err="1"/>
              <a:t>membawa</a:t>
            </a:r>
            <a:r>
              <a:rPr lang="en-US" dirty="0"/>
              <a:t> data </a:t>
            </a:r>
            <a:r>
              <a:rPr lang="en-US" dirty="0" err="1"/>
              <a:t>tersebut</a:t>
            </a:r>
            <a:r>
              <a:rPr lang="en-US" dirty="0"/>
              <a:t> </a:t>
            </a:r>
            <a:r>
              <a:rPr lang="en-US" dirty="0" err="1"/>
              <a:t>ke</a:t>
            </a:r>
            <a:r>
              <a:rPr lang="en-US" dirty="0"/>
              <a:t> node </a:t>
            </a:r>
            <a:r>
              <a:rPr lang="en-US" dirty="0" err="1"/>
              <a:t>lainnya</a:t>
            </a:r>
            <a:r>
              <a:rPr lang="en-US" dirty="0"/>
              <a:t> </a:t>
            </a:r>
            <a:r>
              <a:rPr lang="en-US" dirty="0" err="1"/>
              <a:t>melalui</a:t>
            </a:r>
            <a:r>
              <a:rPr lang="en-US" dirty="0"/>
              <a:t> </a:t>
            </a:r>
            <a:r>
              <a:rPr lang="en-US" dirty="0" err="1"/>
              <a:t>jalur</a:t>
            </a:r>
            <a:r>
              <a:rPr lang="en-US" dirty="0"/>
              <a:t> bus yang </a:t>
            </a:r>
            <a:r>
              <a:rPr lang="en-US" dirty="0" err="1"/>
              <a:t>ada</a:t>
            </a:r>
            <a:r>
              <a:rPr lang="en-US" dirty="0"/>
              <a:t>. </a:t>
            </a:r>
          </a:p>
        </p:txBody>
      </p:sp>
      <p:sp>
        <p:nvSpPr>
          <p:cNvPr id="11272" name="Rectangle 6"/>
          <p:cNvSpPr>
            <a:spLocks noChangeArrowheads="1"/>
          </p:cNvSpPr>
          <p:nvPr/>
        </p:nvSpPr>
        <p:spPr bwMode="auto">
          <a:xfrm>
            <a:off x="1524001" y="2772847"/>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11266" name="Object 5"/>
          <p:cNvGraphicFramePr>
            <a:graphicFrameLocks noChangeAspect="1"/>
          </p:cNvGraphicFramePr>
          <p:nvPr/>
        </p:nvGraphicFramePr>
        <p:xfrm>
          <a:off x="5562600" y="2743200"/>
          <a:ext cx="4343400" cy="947738"/>
        </p:xfrm>
        <a:graphic>
          <a:graphicData uri="http://schemas.openxmlformats.org/presentationml/2006/ole">
            <mc:AlternateContent xmlns:mc="http://schemas.openxmlformats.org/markup-compatibility/2006">
              <mc:Choice xmlns:v="urn:schemas-microsoft-com:vml" Requires="v">
                <p:oleObj spid="_x0000_s11277" name="Visio" r:id="rId3" imgW="5693400" imgH="1709640" progId="Visio.Drawing.11">
                  <p:embed/>
                </p:oleObj>
              </mc:Choice>
              <mc:Fallback>
                <p:oleObj name="Visio" r:id="rId3" imgW="5693400" imgH="1709640" progId="Visio.Drawing.11">
                  <p:embed/>
                  <p:pic>
                    <p:nvPicPr>
                      <p:cNvPr id="112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43200"/>
                        <a:ext cx="43434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Rectangle 7"/>
          <p:cNvSpPr>
            <a:spLocks noChangeArrowheads="1"/>
          </p:cNvSpPr>
          <p:nvPr/>
        </p:nvSpPr>
        <p:spPr bwMode="auto">
          <a:xfrm>
            <a:off x="1708732" y="3284746"/>
            <a:ext cx="8763000" cy="915988"/>
          </a:xfrm>
          <a:prstGeom prst="rect">
            <a:avLst/>
          </a:prstGeom>
          <a:noFill/>
          <a:ln w="9525">
            <a:noFill/>
            <a:miter lim="800000"/>
            <a:headEnd/>
            <a:tailEnd/>
          </a:ln>
        </p:spPr>
        <p:txBody>
          <a:bodyPr anchor="ctr">
            <a:spAutoFit/>
          </a:bodyPr>
          <a:lstStyle/>
          <a:p>
            <a:pPr marL="342900" indent="-342900" algn="just">
              <a:tabLst>
                <a:tab pos="269875" algn="l"/>
                <a:tab pos="457200" algn="l"/>
              </a:tabLst>
            </a:pPr>
            <a:r>
              <a:rPr lang="en-US" b="1" dirty="0" err="1"/>
              <a:t>Keuntungan</a:t>
            </a:r>
            <a:endParaRPr lang="en-US" b="1" dirty="0"/>
          </a:p>
          <a:p>
            <a:pPr marL="342900" indent="-342900" algn="just">
              <a:buFontTx/>
              <a:buChar char="•"/>
              <a:tabLst>
                <a:tab pos="269875" algn="l"/>
                <a:tab pos="457200" algn="l"/>
              </a:tabLst>
            </a:pPr>
            <a:r>
              <a:rPr lang="en-US" dirty="0" err="1"/>
              <a:t>mudah</a:t>
            </a:r>
            <a:r>
              <a:rPr lang="en-US" dirty="0"/>
              <a:t> </a:t>
            </a:r>
            <a:r>
              <a:rPr lang="en-US" dirty="0" err="1"/>
              <a:t>untuk</a:t>
            </a:r>
            <a:r>
              <a:rPr lang="en-US" dirty="0"/>
              <a:t> </a:t>
            </a:r>
            <a:r>
              <a:rPr lang="en-US" dirty="0" err="1"/>
              <a:t>diinstal</a:t>
            </a:r>
            <a:endParaRPr lang="en-US" dirty="0"/>
          </a:p>
          <a:p>
            <a:pPr marL="342900" indent="-342900" algn="just">
              <a:buFontTx/>
              <a:buChar char="•"/>
              <a:tabLst>
                <a:tab pos="269875" algn="l"/>
                <a:tab pos="457200" algn="l"/>
              </a:tabLst>
            </a:pPr>
            <a:r>
              <a:rPr lang="en-US" dirty="0" err="1"/>
              <a:t>menggunakan</a:t>
            </a:r>
            <a:r>
              <a:rPr lang="en-US" dirty="0"/>
              <a:t> </a:t>
            </a:r>
            <a:r>
              <a:rPr lang="en-US" dirty="0" err="1"/>
              <a:t>panjang</a:t>
            </a:r>
            <a:r>
              <a:rPr lang="en-US" dirty="0"/>
              <a:t> </a:t>
            </a:r>
            <a:r>
              <a:rPr lang="en-US" dirty="0" err="1"/>
              <a:t>kabel</a:t>
            </a:r>
            <a:r>
              <a:rPr lang="en-US" dirty="0"/>
              <a:t> yang </a:t>
            </a:r>
            <a:r>
              <a:rPr lang="en-US" dirty="0" err="1"/>
              <a:t>lebih</a:t>
            </a:r>
            <a:r>
              <a:rPr lang="en-US" dirty="0"/>
              <a:t> </a:t>
            </a:r>
            <a:r>
              <a:rPr lang="en-US" dirty="0" err="1"/>
              <a:t>pendek</a:t>
            </a:r>
            <a:r>
              <a:rPr lang="en-US" dirty="0"/>
              <a:t> </a:t>
            </a:r>
            <a:r>
              <a:rPr lang="en-US" dirty="0" err="1"/>
              <a:t>dibandingkan</a:t>
            </a:r>
            <a:r>
              <a:rPr lang="en-US" dirty="0"/>
              <a:t> </a:t>
            </a:r>
            <a:r>
              <a:rPr lang="en-US" dirty="0" err="1"/>
              <a:t>topologi</a:t>
            </a:r>
            <a:r>
              <a:rPr lang="en-US" dirty="0"/>
              <a:t> </a:t>
            </a:r>
            <a:r>
              <a:rPr lang="en-US" dirty="0" err="1"/>
              <a:t>lainnya</a:t>
            </a:r>
            <a:r>
              <a:rPr lang="en-US" dirty="0"/>
              <a:t>.</a:t>
            </a:r>
          </a:p>
        </p:txBody>
      </p:sp>
      <p:sp>
        <p:nvSpPr>
          <p:cNvPr id="11274" name="Rectangle 8"/>
          <p:cNvSpPr>
            <a:spLocks noChangeArrowheads="1"/>
          </p:cNvSpPr>
          <p:nvPr/>
        </p:nvSpPr>
        <p:spPr bwMode="auto">
          <a:xfrm>
            <a:off x="1524001" y="4376994"/>
            <a:ext cx="8991600" cy="1477328"/>
          </a:xfrm>
          <a:prstGeom prst="rect">
            <a:avLst/>
          </a:prstGeom>
          <a:noFill/>
          <a:ln w="9525">
            <a:noFill/>
            <a:miter lim="800000"/>
            <a:headEnd/>
            <a:tailEnd/>
          </a:ln>
        </p:spPr>
        <p:txBody>
          <a:bodyPr anchor="ctr">
            <a:spAutoFit/>
          </a:bodyPr>
          <a:lstStyle/>
          <a:p>
            <a:pPr marL="342900" indent="-342900" algn="just">
              <a:tabLst>
                <a:tab pos="269875" algn="l"/>
                <a:tab pos="457200" algn="l"/>
              </a:tabLst>
            </a:pPr>
            <a:r>
              <a:rPr lang="en-US" b="1" dirty="0" err="1"/>
              <a:t>Kelemahannya</a:t>
            </a:r>
            <a:r>
              <a:rPr lang="en-US" b="1" dirty="0"/>
              <a:t> </a:t>
            </a:r>
          </a:p>
          <a:p>
            <a:pPr marL="342900" indent="-342900" algn="just">
              <a:buFontTx/>
              <a:buChar char="•"/>
              <a:tabLst>
                <a:tab pos="269875" algn="l"/>
                <a:tab pos="457200" algn="l"/>
              </a:tabLst>
            </a:pPr>
            <a:r>
              <a:rPr lang="en-US" dirty="0" err="1"/>
              <a:t>Topologi</a:t>
            </a:r>
            <a:r>
              <a:rPr lang="en-US" dirty="0"/>
              <a:t> </a:t>
            </a:r>
            <a:r>
              <a:rPr lang="en-US" dirty="0" err="1"/>
              <a:t>ini</a:t>
            </a:r>
            <a:r>
              <a:rPr lang="en-US" dirty="0"/>
              <a:t> </a:t>
            </a:r>
            <a:r>
              <a:rPr lang="en-US" dirty="0" err="1"/>
              <a:t>tidak</a:t>
            </a:r>
            <a:r>
              <a:rPr lang="en-US" dirty="0"/>
              <a:t> </a:t>
            </a:r>
            <a:r>
              <a:rPr lang="en-US" dirty="0" err="1"/>
              <a:t>flesibel</a:t>
            </a:r>
            <a:r>
              <a:rPr lang="en-US" dirty="0"/>
              <a:t> </a:t>
            </a:r>
            <a:r>
              <a:rPr lang="en-US" dirty="0" err="1"/>
              <a:t>karena</a:t>
            </a:r>
            <a:r>
              <a:rPr lang="en-US" dirty="0"/>
              <a:t> </a:t>
            </a:r>
            <a:r>
              <a:rPr lang="en-US" dirty="0" err="1"/>
              <a:t>penambahan</a:t>
            </a:r>
            <a:r>
              <a:rPr lang="en-US" dirty="0"/>
              <a:t> </a:t>
            </a:r>
            <a:r>
              <a:rPr lang="en-US" dirty="0" err="1"/>
              <a:t>satu</a:t>
            </a:r>
            <a:r>
              <a:rPr lang="en-US" dirty="0"/>
              <a:t> </a:t>
            </a:r>
            <a:r>
              <a:rPr lang="en-US" dirty="0" err="1"/>
              <a:t>titik</a:t>
            </a:r>
            <a:r>
              <a:rPr lang="en-US" dirty="0"/>
              <a:t> </a:t>
            </a:r>
            <a:r>
              <a:rPr lang="en-US" dirty="0" err="1"/>
              <a:t>menyebabkan</a:t>
            </a:r>
            <a:r>
              <a:rPr lang="en-US" dirty="0"/>
              <a:t> </a:t>
            </a:r>
            <a:r>
              <a:rPr lang="en-US" dirty="0" err="1"/>
              <a:t>perubahan</a:t>
            </a:r>
            <a:r>
              <a:rPr lang="en-US" dirty="0"/>
              <a:t> </a:t>
            </a:r>
            <a:r>
              <a:rPr lang="en-US" dirty="0" err="1"/>
              <a:t>konfigurasi</a:t>
            </a:r>
            <a:r>
              <a:rPr lang="en-US" dirty="0"/>
              <a:t> </a:t>
            </a:r>
            <a:r>
              <a:rPr lang="en-US" dirty="0" err="1"/>
              <a:t>dan</a:t>
            </a:r>
            <a:r>
              <a:rPr lang="en-US" dirty="0"/>
              <a:t> </a:t>
            </a:r>
            <a:r>
              <a:rPr lang="en-US" dirty="0" err="1"/>
              <a:t>penambahan</a:t>
            </a:r>
            <a:r>
              <a:rPr lang="en-US" dirty="0"/>
              <a:t> </a:t>
            </a:r>
            <a:r>
              <a:rPr lang="en-US" dirty="0" err="1"/>
              <a:t>pajang</a:t>
            </a:r>
            <a:r>
              <a:rPr lang="en-US" dirty="0"/>
              <a:t> rata-rata </a:t>
            </a:r>
            <a:r>
              <a:rPr lang="en-US" dirty="0" err="1"/>
              <a:t>kabel</a:t>
            </a:r>
            <a:r>
              <a:rPr lang="en-US" dirty="0"/>
              <a:t>. </a:t>
            </a:r>
          </a:p>
          <a:p>
            <a:pPr marL="342900" indent="-342900" algn="just">
              <a:buFontTx/>
              <a:buChar char="•"/>
              <a:tabLst>
                <a:tab pos="269875" algn="l"/>
                <a:tab pos="457200" algn="l"/>
              </a:tabLst>
            </a:pPr>
            <a:r>
              <a:rPr lang="en-US" dirty="0" err="1"/>
              <a:t>Pengisolasian</a:t>
            </a:r>
            <a:r>
              <a:rPr lang="en-US" dirty="0"/>
              <a:t> </a:t>
            </a:r>
            <a:r>
              <a:rPr lang="en-US" dirty="0" err="1"/>
              <a:t>kerusakan</a:t>
            </a:r>
            <a:r>
              <a:rPr lang="en-US" dirty="0"/>
              <a:t> </a:t>
            </a:r>
            <a:r>
              <a:rPr lang="en-US" dirty="0" err="1"/>
              <a:t>sangat</a:t>
            </a:r>
            <a:r>
              <a:rPr lang="en-US" dirty="0"/>
              <a:t> </a:t>
            </a:r>
            <a:r>
              <a:rPr lang="en-US" dirty="0" err="1"/>
              <a:t>sulit</a:t>
            </a:r>
            <a:r>
              <a:rPr lang="en-US" dirty="0"/>
              <a:t> </a:t>
            </a:r>
            <a:r>
              <a:rPr lang="en-US" dirty="0" err="1"/>
              <a:t>dilaksanakan</a:t>
            </a:r>
            <a:r>
              <a:rPr lang="en-US" dirty="0"/>
              <a:t> </a:t>
            </a:r>
            <a:r>
              <a:rPr lang="en-US" dirty="0" err="1"/>
              <a:t>karena</a:t>
            </a:r>
            <a:r>
              <a:rPr lang="en-US" dirty="0"/>
              <a:t> </a:t>
            </a:r>
            <a:r>
              <a:rPr lang="en-US" dirty="0" err="1"/>
              <a:t>akan</a:t>
            </a:r>
            <a:r>
              <a:rPr lang="en-US" dirty="0"/>
              <a:t> </a:t>
            </a:r>
            <a:r>
              <a:rPr lang="en-US" dirty="0" err="1"/>
              <a:t>menganggu</a:t>
            </a:r>
            <a:r>
              <a:rPr lang="en-US" dirty="0"/>
              <a:t> </a:t>
            </a:r>
            <a:r>
              <a:rPr lang="en-US" dirty="0" err="1"/>
              <a:t>kinerja</a:t>
            </a:r>
            <a:r>
              <a:rPr lang="en-US" dirty="0"/>
              <a:t> </a:t>
            </a:r>
            <a:r>
              <a:rPr lang="en-US" dirty="0" err="1"/>
              <a:t>jaringan</a:t>
            </a:r>
            <a:r>
              <a:rPr lang="en-US" dirty="0"/>
              <a:t>. </a:t>
            </a:r>
          </a:p>
          <a:p>
            <a:pPr marL="342900" indent="-342900" algn="just">
              <a:buFontTx/>
              <a:buChar char="•"/>
              <a:tabLst>
                <a:tab pos="269875" algn="l"/>
                <a:tab pos="457200" algn="l"/>
              </a:tabLst>
            </a:pPr>
            <a:r>
              <a:rPr lang="en-US" dirty="0" err="1"/>
              <a:t>Bila</a:t>
            </a:r>
            <a:r>
              <a:rPr lang="en-US" dirty="0"/>
              <a:t> bus </a:t>
            </a:r>
            <a:r>
              <a:rPr lang="en-US" dirty="0" err="1"/>
              <a:t>mengalami</a:t>
            </a:r>
            <a:r>
              <a:rPr lang="en-US" dirty="0"/>
              <a:t> </a:t>
            </a:r>
            <a:r>
              <a:rPr lang="en-US" dirty="0" err="1"/>
              <a:t>kerusakan</a:t>
            </a:r>
            <a:r>
              <a:rPr lang="en-US" dirty="0"/>
              <a:t> </a:t>
            </a:r>
            <a:r>
              <a:rPr lang="en-US" dirty="0" err="1"/>
              <a:t>maka</a:t>
            </a:r>
            <a:r>
              <a:rPr lang="en-US" dirty="0"/>
              <a:t> </a:t>
            </a:r>
            <a:r>
              <a:rPr lang="en-US" dirty="0" err="1"/>
              <a:t>seluruh</a:t>
            </a:r>
            <a:r>
              <a:rPr lang="en-US" dirty="0"/>
              <a:t> </a:t>
            </a:r>
            <a:r>
              <a:rPr lang="en-US" dirty="0" err="1"/>
              <a:t>titik</a:t>
            </a:r>
            <a:r>
              <a:rPr lang="en-US" dirty="0"/>
              <a:t> </a:t>
            </a:r>
            <a:r>
              <a:rPr lang="en-US" dirty="0" err="1"/>
              <a:t>tida</a:t>
            </a:r>
            <a:r>
              <a:rPr lang="id-ID" dirty="0"/>
              <a:t>k</a:t>
            </a:r>
            <a:r>
              <a:rPr lang="en-US" dirty="0"/>
              <a:t> </a:t>
            </a:r>
            <a:r>
              <a:rPr lang="en-US" dirty="0" err="1"/>
              <a:t>berfungsi</a:t>
            </a:r>
            <a:r>
              <a:rPr lang="en-US" dirty="0"/>
              <a:t>.</a:t>
            </a:r>
          </a:p>
        </p:txBody>
      </p:sp>
    </p:spTree>
    <p:extLst>
      <p:ext uri="{BB962C8B-B14F-4D97-AF65-F5344CB8AC3E}">
        <p14:creationId xmlns:p14="http://schemas.microsoft.com/office/powerpoint/2010/main" val="238998797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GB"/>
              <a:t>Jaringan Telekomunikasi</a:t>
            </a:r>
          </a:p>
        </p:txBody>
      </p:sp>
      <p:sp>
        <p:nvSpPr>
          <p:cNvPr id="9" name="Slide Number Placeholder 5"/>
          <p:cNvSpPr>
            <a:spLocks noGrp="1"/>
          </p:cNvSpPr>
          <p:nvPr>
            <p:ph type="sldNum" sz="quarter" idx="12"/>
          </p:nvPr>
        </p:nvSpPr>
        <p:spPr/>
        <p:txBody>
          <a:bodyPr/>
          <a:lstStyle/>
          <a:p>
            <a:pPr>
              <a:defRPr/>
            </a:pPr>
            <a:fld id="{CEE2CFA2-C75D-4D78-87E7-D88044A6F2D3}" type="slidenum">
              <a:rPr lang="en-GB"/>
              <a:pPr>
                <a:defRPr/>
              </a:pPr>
              <a:t>43</a:t>
            </a:fld>
            <a:endParaRPr lang="en-GB"/>
          </a:p>
        </p:txBody>
      </p:sp>
      <p:sp>
        <p:nvSpPr>
          <p:cNvPr id="57346" name="Rectangle 2"/>
          <p:cNvSpPr>
            <a:spLocks noGrp="1" noRot="1" noChangeArrowheads="1"/>
          </p:cNvSpPr>
          <p:nvPr>
            <p:ph type="title"/>
          </p:nvPr>
        </p:nvSpPr>
        <p:spPr>
          <a:xfrm>
            <a:off x="2588684" y="134939"/>
            <a:ext cx="8385175" cy="898525"/>
          </a:xfrm>
        </p:spPr>
        <p:txBody>
          <a:bodyPr/>
          <a:lstStyle/>
          <a:p>
            <a:pPr eaLnBrk="1" hangingPunct="1">
              <a:defRPr/>
            </a:pPr>
            <a:r>
              <a:rPr lang="en-US" sz="2800" dirty="0" err="1">
                <a:latin typeface="Adobe Caslon Pro" pitchFamily="18" charset="0"/>
              </a:rPr>
              <a:t>Bentuk</a:t>
            </a:r>
            <a:r>
              <a:rPr lang="en-US" sz="2800" dirty="0">
                <a:latin typeface="Adobe Caslon Pro" pitchFamily="18" charset="0"/>
              </a:rPr>
              <a:t> </a:t>
            </a:r>
            <a:r>
              <a:rPr lang="en-US" sz="2800" dirty="0" err="1">
                <a:latin typeface="Adobe Caslon Pro" pitchFamily="18" charset="0"/>
              </a:rPr>
              <a:t>Konfigurasi</a:t>
            </a:r>
            <a:r>
              <a:rPr lang="en-US" sz="2800" dirty="0">
                <a:latin typeface="Adobe Caslon Pro" pitchFamily="18" charset="0"/>
              </a:rPr>
              <a:t> </a:t>
            </a:r>
            <a:r>
              <a:rPr lang="en-US" sz="2800" dirty="0" err="1">
                <a:latin typeface="Adobe Caslon Pro" pitchFamily="18" charset="0"/>
              </a:rPr>
              <a:t>Jaringan</a:t>
            </a:r>
            <a:r>
              <a:rPr lang="en-US" sz="2800" dirty="0">
                <a:latin typeface="Adobe Caslon Pro" pitchFamily="18" charset="0"/>
              </a:rPr>
              <a:t> (6/6)</a:t>
            </a:r>
          </a:p>
        </p:txBody>
      </p:sp>
      <p:sp>
        <p:nvSpPr>
          <p:cNvPr id="57347" name="Rectangle 3"/>
          <p:cNvSpPr>
            <a:spLocks noGrp="1" noRot="1" noChangeArrowheads="1"/>
          </p:cNvSpPr>
          <p:nvPr>
            <p:ph type="body" idx="1"/>
          </p:nvPr>
        </p:nvSpPr>
        <p:spPr>
          <a:xfrm>
            <a:off x="2362200" y="1066801"/>
            <a:ext cx="2825750" cy="423863"/>
          </a:xfrm>
        </p:spPr>
        <p:txBody>
          <a:bodyPr/>
          <a:lstStyle/>
          <a:p>
            <a:pPr marL="533400" indent="-533400">
              <a:buFont typeface="Wingdings" pitchFamily="2" charset="2"/>
              <a:buAutoNum type="arabicPeriod" startAt="6"/>
              <a:defRPr/>
            </a:pPr>
            <a:r>
              <a:rPr lang="pt-BR" sz="2000" b="1"/>
              <a:t>Jaringan Pohon</a:t>
            </a:r>
            <a:endParaRPr lang="en-US" sz="2000"/>
          </a:p>
        </p:txBody>
      </p:sp>
      <p:sp>
        <p:nvSpPr>
          <p:cNvPr id="12295" name="Rectangle 5"/>
          <p:cNvSpPr>
            <a:spLocks noChangeArrowheads="1"/>
          </p:cNvSpPr>
          <p:nvPr/>
        </p:nvSpPr>
        <p:spPr bwMode="auto">
          <a:xfrm>
            <a:off x="1524001" y="2420422"/>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12290" name="Object 4"/>
          <p:cNvGraphicFramePr>
            <a:graphicFrameLocks noChangeAspect="1"/>
          </p:cNvGraphicFramePr>
          <p:nvPr/>
        </p:nvGraphicFramePr>
        <p:xfrm>
          <a:off x="4800600" y="1524001"/>
          <a:ext cx="3352800" cy="2100263"/>
        </p:xfrm>
        <a:graphic>
          <a:graphicData uri="http://schemas.openxmlformats.org/presentationml/2006/ole">
            <mc:AlternateContent xmlns:mc="http://schemas.openxmlformats.org/markup-compatibility/2006">
              <mc:Choice xmlns:v="urn:schemas-microsoft-com:vml" Requires="v">
                <p:oleObj spid="_x0000_s12301" name="Visio" r:id="rId3" imgW="4281480" imgH="3024360" progId="Visio.Drawing.11">
                  <p:embed/>
                </p:oleObj>
              </mc:Choice>
              <mc:Fallback>
                <p:oleObj name="Visio" r:id="rId3" imgW="4281480" imgH="3024360" progId="Visio.Drawing.11">
                  <p:embed/>
                  <p:pic>
                    <p:nvPicPr>
                      <p:cNvPr id="12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24001"/>
                        <a:ext cx="3352800" cy="210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Rectangle 6"/>
          <p:cNvSpPr>
            <a:spLocks noChangeArrowheads="1"/>
          </p:cNvSpPr>
          <p:nvPr/>
        </p:nvSpPr>
        <p:spPr bwMode="auto">
          <a:xfrm>
            <a:off x="531284" y="4089867"/>
            <a:ext cx="11042407" cy="1938992"/>
          </a:xfrm>
          <a:prstGeom prst="rect">
            <a:avLst/>
          </a:prstGeom>
          <a:noFill/>
          <a:ln w="9525">
            <a:noFill/>
            <a:miter lim="800000"/>
            <a:headEnd/>
            <a:tailEnd/>
          </a:ln>
        </p:spPr>
        <p:txBody>
          <a:bodyPr wrap="square" anchor="ctr">
            <a:spAutoFit/>
          </a:bodyPr>
          <a:lstStyle/>
          <a:p>
            <a:pPr marL="342900" indent="-342900" algn="just">
              <a:buFontTx/>
              <a:buAutoNum type="arabicPeriod"/>
              <a:tabLst>
                <a:tab pos="269875" algn="l"/>
              </a:tabLst>
            </a:pPr>
            <a:r>
              <a:rPr lang="en-US" sz="2000" dirty="0" err="1"/>
              <a:t>Jaringan</a:t>
            </a:r>
            <a:r>
              <a:rPr lang="en-US" sz="2000" dirty="0"/>
              <a:t> </a:t>
            </a:r>
            <a:r>
              <a:rPr lang="en-US" sz="2000" dirty="0" err="1"/>
              <a:t>pohon</a:t>
            </a:r>
            <a:r>
              <a:rPr lang="en-US" sz="2000" dirty="0"/>
              <a:t> </a:t>
            </a:r>
            <a:r>
              <a:rPr lang="en-US" sz="2000" dirty="0" err="1"/>
              <a:t>dapat</a:t>
            </a:r>
            <a:r>
              <a:rPr lang="en-US" sz="2000" dirty="0"/>
              <a:t> </a:t>
            </a:r>
            <a:r>
              <a:rPr lang="en-US" sz="2000" dirty="0" err="1"/>
              <a:t>dituru</a:t>
            </a:r>
            <a:r>
              <a:rPr lang="id-ID" sz="2000" dirty="0"/>
              <a:t>n</a:t>
            </a:r>
            <a:r>
              <a:rPr lang="en-US" sz="2000" dirty="0" err="1"/>
              <a:t>kan</a:t>
            </a:r>
            <a:r>
              <a:rPr lang="en-US" sz="2000" dirty="0"/>
              <a:t> </a:t>
            </a:r>
            <a:r>
              <a:rPr lang="en-US" sz="2000" dirty="0" err="1"/>
              <a:t>dari</a:t>
            </a:r>
            <a:r>
              <a:rPr lang="en-US" sz="2000" dirty="0"/>
              <a:t> </a:t>
            </a:r>
            <a:r>
              <a:rPr lang="en-US" sz="2000" dirty="0" err="1"/>
              <a:t>topologi</a:t>
            </a:r>
            <a:r>
              <a:rPr lang="en-US" sz="2000" dirty="0"/>
              <a:t> </a:t>
            </a:r>
            <a:r>
              <a:rPr lang="en-US" sz="2000" dirty="0" err="1"/>
              <a:t>bintang</a:t>
            </a:r>
            <a:r>
              <a:rPr lang="en-US" sz="2000" dirty="0"/>
              <a:t> yang </a:t>
            </a:r>
            <a:r>
              <a:rPr lang="en-US" sz="2000" dirty="0" err="1"/>
              <a:t>ber</a:t>
            </a:r>
            <a:r>
              <a:rPr lang="id-ID" sz="2000" dirty="0"/>
              <a:t>h</a:t>
            </a:r>
            <a:r>
              <a:rPr lang="en-US" sz="2000" dirty="0" err="1"/>
              <a:t>irarki</a:t>
            </a:r>
            <a:r>
              <a:rPr lang="en-US" sz="2000" dirty="0"/>
              <a:t> </a:t>
            </a:r>
            <a:r>
              <a:rPr lang="en-US" sz="2000" dirty="0" err="1"/>
              <a:t>membentuk</a:t>
            </a:r>
            <a:r>
              <a:rPr lang="en-US" sz="2000" dirty="0"/>
              <a:t> </a:t>
            </a:r>
            <a:r>
              <a:rPr lang="en-US" sz="2000" dirty="0" err="1"/>
              <a:t>sebuah</a:t>
            </a:r>
            <a:r>
              <a:rPr lang="en-US" sz="2000" dirty="0"/>
              <a:t> </a:t>
            </a:r>
            <a:r>
              <a:rPr lang="en-US" sz="2000" dirty="0" err="1"/>
              <a:t>percabangan</a:t>
            </a:r>
            <a:r>
              <a:rPr lang="en-US" sz="2000" dirty="0"/>
              <a:t> </a:t>
            </a:r>
            <a:r>
              <a:rPr lang="en-US" sz="2000" dirty="0" err="1"/>
              <a:t>pohon</a:t>
            </a:r>
            <a:r>
              <a:rPr lang="en-US" sz="2000" dirty="0"/>
              <a:t>, </a:t>
            </a:r>
            <a:r>
              <a:rPr lang="en-US" sz="2000" dirty="0" err="1"/>
              <a:t>hanya</a:t>
            </a:r>
            <a:r>
              <a:rPr lang="en-US" sz="2000" dirty="0"/>
              <a:t> </a:t>
            </a:r>
            <a:r>
              <a:rPr lang="en-US" sz="2000" dirty="0" err="1"/>
              <a:t>beberapa</a:t>
            </a:r>
            <a:r>
              <a:rPr lang="en-US" sz="2000" dirty="0"/>
              <a:t> node yang </a:t>
            </a:r>
            <a:r>
              <a:rPr lang="en-US" sz="2000" dirty="0" err="1"/>
              <a:t>langsung</a:t>
            </a:r>
            <a:r>
              <a:rPr lang="en-US" sz="2000" dirty="0"/>
              <a:t> </a:t>
            </a:r>
            <a:r>
              <a:rPr lang="en-US" sz="2000" dirty="0" err="1"/>
              <a:t>berhubungan</a:t>
            </a:r>
            <a:r>
              <a:rPr lang="en-US" sz="2000" dirty="0"/>
              <a:t> </a:t>
            </a:r>
            <a:r>
              <a:rPr lang="en-US" sz="2000" dirty="0" err="1"/>
              <a:t>dengan</a:t>
            </a:r>
            <a:r>
              <a:rPr lang="en-US" sz="2000" dirty="0"/>
              <a:t> </a:t>
            </a:r>
            <a:r>
              <a:rPr lang="en-US" sz="2000" dirty="0" err="1"/>
              <a:t>sentral</a:t>
            </a:r>
            <a:r>
              <a:rPr lang="en-US" sz="2000" dirty="0"/>
              <a:t> </a:t>
            </a:r>
            <a:r>
              <a:rPr lang="en-US" sz="2000" dirty="0" err="1"/>
              <a:t>pusat</a:t>
            </a:r>
            <a:r>
              <a:rPr lang="en-US" sz="2000" dirty="0"/>
              <a:t>. </a:t>
            </a:r>
          </a:p>
          <a:p>
            <a:pPr marL="342900" indent="-342900" algn="just">
              <a:buFontTx/>
              <a:buAutoNum type="arabicPeriod"/>
              <a:tabLst>
                <a:tab pos="269875" algn="l"/>
              </a:tabLst>
            </a:pPr>
            <a:r>
              <a:rPr lang="en-US" sz="2000" dirty="0" err="1"/>
              <a:t>Sentral</a:t>
            </a:r>
            <a:r>
              <a:rPr lang="en-US" sz="2000" dirty="0"/>
              <a:t> </a:t>
            </a:r>
            <a:r>
              <a:rPr lang="en-US" sz="2000" dirty="0" err="1"/>
              <a:t>pusat</a:t>
            </a:r>
            <a:r>
              <a:rPr lang="en-US" sz="2000" dirty="0"/>
              <a:t> </a:t>
            </a:r>
            <a:r>
              <a:rPr lang="en-US" sz="2000" dirty="0" err="1"/>
              <a:t>berisi</a:t>
            </a:r>
            <a:r>
              <a:rPr lang="en-US" sz="2000" dirty="0"/>
              <a:t> </a:t>
            </a:r>
            <a:r>
              <a:rPr lang="en-US" sz="2000" dirty="0" err="1"/>
              <a:t>repater</a:t>
            </a:r>
            <a:r>
              <a:rPr lang="en-US" sz="2000" dirty="0"/>
              <a:t> yang </a:t>
            </a:r>
            <a:r>
              <a:rPr lang="en-US" sz="2000" dirty="0" err="1"/>
              <a:t>menerima</a:t>
            </a:r>
            <a:r>
              <a:rPr lang="en-US" sz="2000" dirty="0"/>
              <a:t> </a:t>
            </a:r>
            <a:r>
              <a:rPr lang="en-US" sz="2000" dirty="0" err="1"/>
              <a:t>sinyal</a:t>
            </a:r>
            <a:r>
              <a:rPr lang="en-US" sz="2000" dirty="0"/>
              <a:t> </a:t>
            </a:r>
            <a:r>
              <a:rPr lang="en-US" sz="2000" dirty="0" err="1"/>
              <a:t>informasi</a:t>
            </a:r>
            <a:r>
              <a:rPr lang="en-US" sz="2000" dirty="0"/>
              <a:t> yang </a:t>
            </a:r>
            <a:r>
              <a:rPr lang="en-US" sz="2000" dirty="0" err="1"/>
              <a:t>masuk</a:t>
            </a:r>
            <a:r>
              <a:rPr lang="en-US" sz="2000" dirty="0"/>
              <a:t> </a:t>
            </a:r>
            <a:r>
              <a:rPr lang="en-US" sz="2000" dirty="0" err="1"/>
              <a:t>dan</a:t>
            </a:r>
            <a:r>
              <a:rPr lang="en-US" sz="2000" dirty="0"/>
              <a:t> me</a:t>
            </a:r>
            <a:r>
              <a:rPr lang="id-ID" sz="2000" dirty="0"/>
              <a:t>-</a:t>
            </a:r>
            <a:r>
              <a:rPr lang="en-US" sz="2000" dirty="0"/>
              <a:t>regenerate </a:t>
            </a:r>
            <a:r>
              <a:rPr lang="en-US" sz="2000" dirty="0" err="1"/>
              <a:t>ke</a:t>
            </a:r>
            <a:r>
              <a:rPr lang="en-US" sz="2000" dirty="0"/>
              <a:t> </a:t>
            </a:r>
            <a:r>
              <a:rPr lang="en-US" sz="2000" dirty="0" err="1"/>
              <a:t>sentral</a:t>
            </a:r>
            <a:r>
              <a:rPr lang="en-US" sz="2000" dirty="0"/>
              <a:t> di</a:t>
            </a:r>
            <a:r>
              <a:rPr lang="id-ID" sz="2000" dirty="0"/>
              <a:t> </a:t>
            </a:r>
            <a:r>
              <a:rPr lang="en-US" sz="2000" dirty="0" err="1"/>
              <a:t>bawahnya</a:t>
            </a:r>
            <a:r>
              <a:rPr lang="en-US" sz="2000" dirty="0"/>
              <a:t> yang </a:t>
            </a:r>
            <a:r>
              <a:rPr lang="en-US" sz="2000" dirty="0" err="1"/>
              <a:t>dituju</a:t>
            </a:r>
            <a:r>
              <a:rPr lang="en-US" sz="2000" dirty="0"/>
              <a:t>. </a:t>
            </a:r>
          </a:p>
          <a:p>
            <a:pPr marL="342900" indent="-342900" algn="just">
              <a:buFontTx/>
              <a:buAutoNum type="arabicPeriod"/>
              <a:tabLst>
                <a:tab pos="269875" algn="l"/>
              </a:tabLst>
            </a:pPr>
            <a:r>
              <a:rPr lang="en-US" sz="2000" dirty="0" err="1"/>
              <a:t>Sentral</a:t>
            </a:r>
            <a:r>
              <a:rPr lang="en-US" sz="2000" dirty="0"/>
              <a:t> </a:t>
            </a:r>
            <a:r>
              <a:rPr lang="en-US" sz="2000" dirty="0" err="1"/>
              <a:t>pusat</a:t>
            </a:r>
            <a:r>
              <a:rPr lang="en-US" sz="2000" dirty="0"/>
              <a:t> </a:t>
            </a:r>
            <a:r>
              <a:rPr lang="en-US" sz="2000" dirty="0" err="1"/>
              <a:t>merupakan</a:t>
            </a:r>
            <a:r>
              <a:rPr lang="en-US" sz="2000" dirty="0"/>
              <a:t> </a:t>
            </a:r>
            <a:r>
              <a:rPr lang="en-US" sz="2000" dirty="0" err="1"/>
              <a:t>sentral</a:t>
            </a:r>
            <a:r>
              <a:rPr lang="en-US" sz="2000" dirty="0"/>
              <a:t> yang </a:t>
            </a:r>
            <a:r>
              <a:rPr lang="en-US" sz="2000" dirty="0" err="1"/>
              <a:t>aktif</a:t>
            </a:r>
            <a:r>
              <a:rPr lang="en-US" sz="2000" dirty="0"/>
              <a:t> </a:t>
            </a:r>
            <a:r>
              <a:rPr lang="en-US" sz="2000" dirty="0" err="1"/>
              <a:t>sementara</a:t>
            </a:r>
            <a:r>
              <a:rPr lang="en-US" sz="2000" dirty="0"/>
              <a:t> </a:t>
            </a:r>
            <a:r>
              <a:rPr lang="en-US" sz="2000" dirty="0" err="1"/>
              <a:t>sentral</a:t>
            </a:r>
            <a:r>
              <a:rPr lang="en-US" sz="2000" dirty="0"/>
              <a:t> di</a:t>
            </a:r>
            <a:r>
              <a:rPr lang="id-ID" sz="2000" dirty="0"/>
              <a:t> </a:t>
            </a:r>
            <a:r>
              <a:rPr lang="en-US" sz="2000" dirty="0" err="1"/>
              <a:t>bawahnya</a:t>
            </a:r>
            <a:r>
              <a:rPr lang="en-US" sz="2000" dirty="0"/>
              <a:t> </a:t>
            </a:r>
            <a:r>
              <a:rPr lang="en-US" sz="2000" dirty="0" err="1"/>
              <a:t>adalah</a:t>
            </a:r>
            <a:r>
              <a:rPr lang="en-US" sz="2000" dirty="0"/>
              <a:t> </a:t>
            </a:r>
            <a:r>
              <a:rPr lang="en-US" sz="2000" dirty="0" err="1"/>
              <a:t>sentral</a:t>
            </a:r>
            <a:r>
              <a:rPr lang="en-US" sz="2000" dirty="0"/>
              <a:t> yang </a:t>
            </a:r>
            <a:r>
              <a:rPr lang="en-US" sz="2000" dirty="0" err="1"/>
              <a:t>pasif</a:t>
            </a:r>
            <a:r>
              <a:rPr lang="en-US" sz="2000" dirty="0"/>
              <a:t>. </a:t>
            </a:r>
          </a:p>
          <a:p>
            <a:pPr marL="342900" indent="-342900" algn="just">
              <a:buFontTx/>
              <a:buAutoNum type="arabicPeriod"/>
              <a:tabLst>
                <a:tab pos="269875" algn="l"/>
              </a:tabLst>
            </a:pPr>
            <a:r>
              <a:rPr lang="en-US" sz="2000" dirty="0" err="1"/>
              <a:t>Kelebihan</a:t>
            </a:r>
            <a:r>
              <a:rPr lang="en-US" sz="2000" dirty="0"/>
              <a:t> </a:t>
            </a:r>
            <a:r>
              <a:rPr lang="en-US" sz="2000" dirty="0" err="1"/>
              <a:t>dan</a:t>
            </a:r>
            <a:r>
              <a:rPr lang="en-US" sz="2000" dirty="0"/>
              <a:t> </a:t>
            </a:r>
            <a:r>
              <a:rPr lang="en-US" sz="2000" dirty="0" err="1"/>
              <a:t>kelemahannya</a:t>
            </a:r>
            <a:r>
              <a:rPr lang="en-US" sz="2000" dirty="0"/>
              <a:t> </a:t>
            </a:r>
            <a:r>
              <a:rPr lang="en-US" sz="2000" dirty="0" err="1"/>
              <a:t>sama</a:t>
            </a:r>
            <a:r>
              <a:rPr lang="en-US" sz="2000" dirty="0"/>
              <a:t> </a:t>
            </a:r>
            <a:r>
              <a:rPr lang="en-US" sz="2000" dirty="0" err="1"/>
              <a:t>dengan</a:t>
            </a:r>
            <a:r>
              <a:rPr lang="en-US" sz="2000" dirty="0"/>
              <a:t> </a:t>
            </a:r>
            <a:r>
              <a:rPr lang="en-US" sz="2000" dirty="0" err="1"/>
              <a:t>topologi</a:t>
            </a:r>
            <a:r>
              <a:rPr lang="en-US" sz="2000" dirty="0"/>
              <a:t> </a:t>
            </a:r>
            <a:r>
              <a:rPr lang="en-US" sz="2000" dirty="0" err="1"/>
              <a:t>jaringan</a:t>
            </a:r>
            <a:r>
              <a:rPr lang="en-US" sz="2000" dirty="0"/>
              <a:t> </a:t>
            </a:r>
            <a:r>
              <a:rPr lang="en-US" sz="2000" dirty="0" err="1"/>
              <a:t>bintang</a:t>
            </a:r>
            <a:r>
              <a:rPr lang="en-US" sz="2000" dirty="0"/>
              <a:t>. </a:t>
            </a:r>
          </a:p>
        </p:txBody>
      </p:sp>
    </p:spTree>
    <p:extLst>
      <p:ext uri="{BB962C8B-B14F-4D97-AF65-F5344CB8AC3E}">
        <p14:creationId xmlns:p14="http://schemas.microsoft.com/office/powerpoint/2010/main" val="262308164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p>
            <a:pPr>
              <a:defRPr/>
            </a:pPr>
            <a:fld id="{42601390-5091-4387-A712-11BABE8468BC}" type="slidenum">
              <a:rPr lang="en-GB"/>
              <a:pPr>
                <a:defRPr/>
              </a:pPr>
              <a:t>44</a:t>
            </a:fld>
            <a:endParaRPr lang="en-GB"/>
          </a:p>
        </p:txBody>
      </p:sp>
      <p:sp>
        <p:nvSpPr>
          <p:cNvPr id="7170" name="Rectangle 2"/>
          <p:cNvSpPr>
            <a:spLocks noGrp="1" noRot="1" noChangeArrowheads="1"/>
          </p:cNvSpPr>
          <p:nvPr>
            <p:ph type="title"/>
          </p:nvPr>
        </p:nvSpPr>
        <p:spPr>
          <a:xfrm>
            <a:off x="0" y="797719"/>
            <a:ext cx="8613775" cy="995363"/>
          </a:xfrm>
        </p:spPr>
        <p:txBody>
          <a:bodyPr/>
          <a:lstStyle/>
          <a:p>
            <a:pPr eaLnBrk="1" hangingPunct="1">
              <a:defRPr/>
            </a:pPr>
            <a:r>
              <a:rPr lang="en-US" sz="2700" b="0" dirty="0"/>
              <a:t>MACAM-MACAM JARINGAN TELEKOMUNIKASI</a:t>
            </a:r>
          </a:p>
        </p:txBody>
      </p:sp>
      <p:sp>
        <p:nvSpPr>
          <p:cNvPr id="7171" name="Rectangle 3"/>
          <p:cNvSpPr>
            <a:spLocks noGrp="1" noRot="1" noChangeArrowheads="1"/>
          </p:cNvSpPr>
          <p:nvPr>
            <p:ph type="body" idx="1"/>
          </p:nvPr>
        </p:nvSpPr>
        <p:spPr>
          <a:xfrm>
            <a:off x="61021" y="1674224"/>
            <a:ext cx="8839200" cy="1495425"/>
          </a:xfrm>
        </p:spPr>
        <p:txBody>
          <a:bodyPr>
            <a:normAutofit fontScale="77500" lnSpcReduction="20000"/>
          </a:bodyPr>
          <a:lstStyle/>
          <a:p>
            <a:pPr marL="609600" indent="-609600">
              <a:buNone/>
              <a:defRPr/>
            </a:pPr>
            <a:r>
              <a:rPr lang="en-US" sz="2000" b="1" u="sng" dirty="0"/>
              <a:t>PSTN (Public Switch Telephone Network)</a:t>
            </a:r>
          </a:p>
          <a:p>
            <a:pPr marL="609600" indent="-609600">
              <a:defRPr/>
            </a:pPr>
            <a:r>
              <a:rPr lang="id-ID" sz="2000" dirty="0"/>
              <a:t>Tahun</a:t>
            </a:r>
            <a:r>
              <a:rPr lang="en-US" sz="2000" dirty="0"/>
              <a:t> 1900 </a:t>
            </a:r>
            <a:r>
              <a:rPr lang="en-US" sz="2000" dirty="0" err="1"/>
              <a:t>dikenal</a:t>
            </a:r>
            <a:r>
              <a:rPr lang="en-US" sz="2000" dirty="0"/>
              <a:t> </a:t>
            </a:r>
            <a:r>
              <a:rPr lang="en-US" sz="2000" dirty="0" err="1"/>
              <a:t>dengan</a:t>
            </a:r>
            <a:r>
              <a:rPr lang="en-US" sz="2000" dirty="0"/>
              <a:t> POTS (Plain Old Telephone Service)</a:t>
            </a:r>
          </a:p>
          <a:p>
            <a:pPr marL="609600" indent="-609600">
              <a:defRPr/>
            </a:pPr>
            <a:r>
              <a:rPr lang="en-US" sz="2000" dirty="0" err="1"/>
              <a:t>Ciri</a:t>
            </a:r>
            <a:r>
              <a:rPr lang="en-US" sz="2000" dirty="0"/>
              <a:t> </a:t>
            </a:r>
            <a:r>
              <a:rPr lang="en-US" sz="2000" dirty="0" err="1"/>
              <a:t>utama</a:t>
            </a:r>
            <a:r>
              <a:rPr lang="en-US" sz="2000" dirty="0"/>
              <a:t> PSTN: </a:t>
            </a:r>
            <a:r>
              <a:rPr lang="en-US" sz="2000" dirty="0" err="1"/>
              <a:t>komponen</a:t>
            </a:r>
            <a:r>
              <a:rPr lang="en-US" sz="2000" dirty="0"/>
              <a:t>/</a:t>
            </a:r>
            <a:r>
              <a:rPr lang="en-US" sz="2000" dirty="0" err="1"/>
              <a:t>unsur</a:t>
            </a:r>
            <a:r>
              <a:rPr lang="en-US" sz="2000" dirty="0"/>
              <a:t> </a:t>
            </a:r>
            <a:r>
              <a:rPr lang="en-US" sz="2000" dirty="0" err="1"/>
              <a:t>jaringan</a:t>
            </a:r>
            <a:r>
              <a:rPr lang="en-US" sz="2000" dirty="0"/>
              <a:t> </a:t>
            </a:r>
            <a:r>
              <a:rPr lang="en-US" sz="2000" dirty="0" err="1"/>
              <a:t>mengacu</a:t>
            </a:r>
            <a:r>
              <a:rPr lang="en-US" sz="2000" dirty="0"/>
              <a:t> </a:t>
            </a:r>
            <a:r>
              <a:rPr lang="en-US" sz="2000" dirty="0" err="1"/>
              <a:t>pada</a:t>
            </a:r>
            <a:r>
              <a:rPr lang="en-US" sz="2000" dirty="0"/>
              <a:t> </a:t>
            </a:r>
            <a:r>
              <a:rPr lang="en-US" sz="2000" dirty="0" err="1"/>
              <a:t>pelayanan</a:t>
            </a:r>
            <a:r>
              <a:rPr lang="en-US" sz="2000" dirty="0"/>
              <a:t> </a:t>
            </a:r>
            <a:r>
              <a:rPr lang="en-US" sz="2000" dirty="0" err="1"/>
              <a:t>telapon</a:t>
            </a:r>
            <a:r>
              <a:rPr lang="en-US" sz="2000" dirty="0"/>
              <a:t> analog.</a:t>
            </a:r>
          </a:p>
          <a:p>
            <a:pPr marL="609600" indent="-609600">
              <a:defRPr/>
            </a:pPr>
            <a:r>
              <a:rPr lang="en-US" sz="2000" dirty="0"/>
              <a:t>Local </a:t>
            </a:r>
            <a:r>
              <a:rPr lang="id-ID" sz="2000" dirty="0"/>
              <a:t>l</a:t>
            </a:r>
            <a:r>
              <a:rPr lang="en-US" sz="2000" dirty="0" err="1"/>
              <a:t>oop</a:t>
            </a:r>
            <a:r>
              <a:rPr lang="en-US" sz="2000" dirty="0"/>
              <a:t> </a:t>
            </a:r>
            <a:r>
              <a:rPr lang="en-US" sz="2000" dirty="0" err="1"/>
              <a:t>harus</a:t>
            </a:r>
            <a:r>
              <a:rPr lang="en-US" sz="2000" dirty="0"/>
              <a:t> </a:t>
            </a:r>
            <a:r>
              <a:rPr lang="en-US" sz="2000" dirty="0" err="1"/>
              <a:t>transmisi</a:t>
            </a:r>
            <a:r>
              <a:rPr lang="en-US" sz="2000" dirty="0"/>
              <a:t> analog  (0 – 4 KHz/</a:t>
            </a:r>
            <a:r>
              <a:rPr lang="en-US" sz="2000" dirty="0" err="1"/>
              <a:t>kanal</a:t>
            </a:r>
            <a:r>
              <a:rPr lang="en-US" sz="2000" dirty="0"/>
              <a:t>)</a:t>
            </a:r>
          </a:p>
          <a:p>
            <a:pPr marL="609600" indent="-609600">
              <a:defRPr/>
            </a:pPr>
            <a:r>
              <a:rPr lang="en-US" sz="2000" dirty="0" err="1"/>
              <a:t>Sentral</a:t>
            </a:r>
            <a:r>
              <a:rPr lang="en-US" sz="2000" dirty="0"/>
              <a:t> (LE, TE, LDC </a:t>
            </a:r>
            <a:r>
              <a:rPr lang="en-US" sz="2000" dirty="0" err="1"/>
              <a:t>dan</a:t>
            </a:r>
            <a:r>
              <a:rPr lang="en-US" sz="2000" dirty="0"/>
              <a:t> ISC) </a:t>
            </a:r>
            <a:r>
              <a:rPr lang="en-US" sz="2000" dirty="0" err="1"/>
              <a:t>dan</a:t>
            </a:r>
            <a:r>
              <a:rPr lang="en-US" sz="2000" dirty="0"/>
              <a:t> </a:t>
            </a:r>
            <a:r>
              <a:rPr lang="en-US" sz="2000" dirty="0" err="1"/>
              <a:t>jaringan</a:t>
            </a:r>
            <a:r>
              <a:rPr lang="en-US" sz="2000" dirty="0"/>
              <a:t> </a:t>
            </a:r>
            <a:r>
              <a:rPr lang="en-US" sz="2000" dirty="0" err="1"/>
              <a:t>hubung</a:t>
            </a:r>
            <a:r>
              <a:rPr lang="en-US" sz="2000" dirty="0"/>
              <a:t> (lo</a:t>
            </a:r>
            <a:r>
              <a:rPr lang="id-ID" sz="2000" dirty="0"/>
              <a:t>k</a:t>
            </a:r>
            <a:r>
              <a:rPr lang="en-US" sz="2000" dirty="0"/>
              <a:t>al, </a:t>
            </a:r>
            <a:r>
              <a:rPr lang="en-US" sz="2000" dirty="0" err="1"/>
              <a:t>nasional</a:t>
            </a:r>
            <a:r>
              <a:rPr lang="en-US" sz="2000" dirty="0"/>
              <a:t>, </a:t>
            </a:r>
            <a:r>
              <a:rPr lang="en-US" sz="2000" dirty="0" err="1"/>
              <a:t>internasional</a:t>
            </a:r>
            <a:r>
              <a:rPr lang="en-US" sz="2000" dirty="0"/>
              <a:t>) </a:t>
            </a:r>
            <a:r>
              <a:rPr lang="en-US" sz="2000" dirty="0" err="1"/>
              <a:t>boleh</a:t>
            </a:r>
            <a:r>
              <a:rPr lang="en-US" sz="2000" dirty="0"/>
              <a:t> digital </a:t>
            </a:r>
          </a:p>
        </p:txBody>
      </p:sp>
      <p:graphicFrame>
        <p:nvGraphicFramePr>
          <p:cNvPr id="14338" name="Object 5"/>
          <p:cNvGraphicFramePr>
            <a:graphicFrameLocks noChangeAspect="1"/>
          </p:cNvGraphicFramePr>
          <p:nvPr>
            <p:extLst>
              <p:ext uri="{D42A27DB-BD31-4B8C-83A1-F6EECF244321}">
                <p14:modId xmlns:p14="http://schemas.microsoft.com/office/powerpoint/2010/main" val="3751098130"/>
              </p:ext>
            </p:extLst>
          </p:nvPr>
        </p:nvGraphicFramePr>
        <p:xfrm>
          <a:off x="2791097" y="3342982"/>
          <a:ext cx="6477000" cy="2833687"/>
        </p:xfrm>
        <a:graphic>
          <a:graphicData uri="http://schemas.openxmlformats.org/presentationml/2006/ole">
            <mc:AlternateContent xmlns:mc="http://schemas.openxmlformats.org/markup-compatibility/2006">
              <mc:Choice xmlns:v="urn:schemas-microsoft-com:vml" Requires="v">
                <p:oleObj spid="_x0000_s13317" name="Visio" r:id="rId3" imgW="8192160" imgH="4138920" progId="Visio.Drawing.11">
                  <p:embed/>
                </p:oleObj>
              </mc:Choice>
              <mc:Fallback>
                <p:oleObj name="Visio" r:id="rId3" imgW="8192160" imgH="4138920" progId="Visio.Drawing.11">
                  <p:embed/>
                  <p:pic>
                    <p:nvPicPr>
                      <p:cNvPr id="1433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1097" y="3342982"/>
                        <a:ext cx="6477000" cy="283368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74690648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3"/>
          <p:cNvSpPr>
            <a:spLocks noGrp="1"/>
          </p:cNvSpPr>
          <p:nvPr>
            <p:ph type="ftr" sz="quarter" idx="4294967295"/>
          </p:nvPr>
        </p:nvSpPr>
        <p:spPr/>
        <p:txBody>
          <a:bodyPr/>
          <a:lstStyle/>
          <a:p>
            <a:pPr>
              <a:defRPr/>
            </a:pPr>
            <a:r>
              <a:rPr lang="en-GB"/>
              <a:t>Jaringan Telekomunikasi</a:t>
            </a:r>
          </a:p>
        </p:txBody>
      </p:sp>
      <p:sp>
        <p:nvSpPr>
          <p:cNvPr id="61" name="Slide Number Placeholder 4"/>
          <p:cNvSpPr>
            <a:spLocks noGrp="1"/>
          </p:cNvSpPr>
          <p:nvPr>
            <p:ph type="sldNum" sz="quarter" idx="12"/>
          </p:nvPr>
        </p:nvSpPr>
        <p:spPr/>
        <p:txBody>
          <a:bodyPr/>
          <a:lstStyle/>
          <a:p>
            <a:pPr>
              <a:defRPr/>
            </a:pPr>
            <a:fld id="{9A413E1E-4E1F-45B3-B504-19249A6AB77A}" type="slidenum">
              <a:rPr lang="en-GB"/>
              <a:pPr>
                <a:defRPr/>
              </a:pPr>
              <a:t>45</a:t>
            </a:fld>
            <a:endParaRPr lang="en-GB"/>
          </a:p>
        </p:txBody>
      </p:sp>
      <p:grpSp>
        <p:nvGrpSpPr>
          <p:cNvPr id="2" name="Group 2"/>
          <p:cNvGrpSpPr>
            <a:grpSpLocks/>
          </p:cNvGrpSpPr>
          <p:nvPr/>
        </p:nvGrpSpPr>
        <p:grpSpPr bwMode="auto">
          <a:xfrm>
            <a:off x="2286000" y="1905001"/>
            <a:ext cx="8001000" cy="4068763"/>
            <a:chOff x="480" y="912"/>
            <a:chExt cx="4901" cy="2902"/>
          </a:xfrm>
        </p:grpSpPr>
        <p:sp>
          <p:nvSpPr>
            <p:cNvPr id="19468" name="Line 3"/>
            <p:cNvSpPr>
              <a:spLocks noChangeShapeType="1"/>
            </p:cNvSpPr>
            <p:nvPr/>
          </p:nvSpPr>
          <p:spPr bwMode="auto">
            <a:xfrm>
              <a:off x="720" y="1080"/>
              <a:ext cx="225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69" name="Oval 4"/>
            <p:cNvSpPr>
              <a:spLocks noChangeArrowheads="1"/>
            </p:cNvSpPr>
            <p:nvPr/>
          </p:nvSpPr>
          <p:spPr bwMode="auto">
            <a:xfrm>
              <a:off x="2975" y="912"/>
              <a:ext cx="808" cy="328"/>
            </a:xfrm>
            <a:prstGeom prst="ellipse">
              <a:avLst/>
            </a:prstGeom>
            <a:solidFill>
              <a:srgbClr val="FFFF99"/>
            </a:solidFill>
            <a:ln w="12700">
              <a:solidFill>
                <a:schemeClr val="tx1"/>
              </a:solidFill>
              <a:round/>
              <a:headEnd/>
              <a:tailEnd/>
            </a:ln>
          </p:spPr>
          <p:txBody>
            <a:bodyPr wrap="none" anchor="ctr"/>
            <a:lstStyle/>
            <a:p>
              <a:pPr algn="ctr"/>
              <a:endParaRPr lang="en-GB">
                <a:solidFill>
                  <a:schemeClr val="bg2"/>
                </a:solidFill>
              </a:endParaRPr>
            </a:p>
          </p:txBody>
        </p:sp>
        <p:sp>
          <p:nvSpPr>
            <p:cNvPr id="19470" name="Rectangle 5"/>
            <p:cNvSpPr>
              <a:spLocks noChangeArrowheads="1"/>
            </p:cNvSpPr>
            <p:nvPr/>
          </p:nvSpPr>
          <p:spPr bwMode="auto">
            <a:xfrm>
              <a:off x="3202" y="980"/>
              <a:ext cx="506" cy="286"/>
            </a:xfrm>
            <a:prstGeom prst="rect">
              <a:avLst/>
            </a:prstGeom>
            <a:noFill/>
            <a:ln w="9525">
              <a:noFill/>
              <a:miter lim="800000"/>
              <a:headEnd/>
              <a:tailEnd/>
            </a:ln>
          </p:spPr>
          <p:txBody>
            <a:bodyPr lIns="92075" tIns="46038" rIns="92075" bIns="46038">
              <a:spAutoFit/>
            </a:bodyPr>
            <a:lstStyle/>
            <a:p>
              <a:pPr defTabSz="762000" eaLnBrk="0" hangingPunct="0"/>
              <a:r>
                <a:rPr lang="en-US" sz="2000" b="1">
                  <a:solidFill>
                    <a:schemeClr val="bg2"/>
                  </a:solidFill>
                  <a:latin typeface="Arial Narrow" pitchFamily="34" charset="0"/>
                </a:rPr>
                <a:t>PSTN</a:t>
              </a:r>
            </a:p>
          </p:txBody>
        </p:sp>
        <p:sp>
          <p:nvSpPr>
            <p:cNvPr id="19471" name="Line 6"/>
            <p:cNvSpPr>
              <a:spLocks noChangeShapeType="1"/>
            </p:cNvSpPr>
            <p:nvPr/>
          </p:nvSpPr>
          <p:spPr bwMode="auto">
            <a:xfrm flipV="1">
              <a:off x="720" y="1440"/>
              <a:ext cx="225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72" name="Oval 7"/>
            <p:cNvSpPr>
              <a:spLocks noChangeArrowheads="1"/>
            </p:cNvSpPr>
            <p:nvPr/>
          </p:nvSpPr>
          <p:spPr bwMode="auto">
            <a:xfrm>
              <a:off x="2975" y="1272"/>
              <a:ext cx="808" cy="328"/>
            </a:xfrm>
            <a:prstGeom prst="ellipse">
              <a:avLst/>
            </a:prstGeom>
            <a:solidFill>
              <a:srgbClr val="FFFF99"/>
            </a:solidFill>
            <a:ln w="12700">
              <a:solidFill>
                <a:schemeClr val="tx1"/>
              </a:solidFill>
              <a:round/>
              <a:headEnd/>
              <a:tailEnd/>
            </a:ln>
          </p:spPr>
          <p:txBody>
            <a:bodyPr wrap="none" anchor="ctr"/>
            <a:lstStyle/>
            <a:p>
              <a:endParaRPr lang="en-US"/>
            </a:p>
          </p:txBody>
        </p:sp>
        <p:sp>
          <p:nvSpPr>
            <p:cNvPr id="19473" name="Rectangle 8"/>
            <p:cNvSpPr>
              <a:spLocks noChangeArrowheads="1"/>
            </p:cNvSpPr>
            <p:nvPr/>
          </p:nvSpPr>
          <p:spPr bwMode="auto">
            <a:xfrm>
              <a:off x="3106" y="1350"/>
              <a:ext cx="633" cy="286"/>
            </a:xfrm>
            <a:prstGeom prst="rect">
              <a:avLst/>
            </a:prstGeom>
            <a:noFill/>
            <a:ln w="9525">
              <a:noFill/>
              <a:miter lim="800000"/>
              <a:headEnd/>
              <a:tailEnd/>
            </a:ln>
          </p:spPr>
          <p:txBody>
            <a:bodyPr lIns="92075" tIns="46038" rIns="92075" bIns="46038">
              <a:spAutoFit/>
            </a:bodyPr>
            <a:lstStyle/>
            <a:p>
              <a:pPr defTabSz="762000" eaLnBrk="0" hangingPunct="0"/>
              <a:r>
                <a:rPr lang="en-US" sz="2000" b="1">
                  <a:solidFill>
                    <a:schemeClr val="bg2"/>
                  </a:solidFill>
                  <a:latin typeface="Arial Narrow" pitchFamily="34" charset="0"/>
                </a:rPr>
                <a:t>PSPDN</a:t>
              </a:r>
            </a:p>
          </p:txBody>
        </p:sp>
        <p:sp>
          <p:nvSpPr>
            <p:cNvPr id="19474" name="Oval 9"/>
            <p:cNvSpPr>
              <a:spLocks noChangeArrowheads="1"/>
            </p:cNvSpPr>
            <p:nvPr/>
          </p:nvSpPr>
          <p:spPr bwMode="auto">
            <a:xfrm>
              <a:off x="2975" y="1632"/>
              <a:ext cx="808" cy="328"/>
            </a:xfrm>
            <a:prstGeom prst="ellipse">
              <a:avLst/>
            </a:prstGeom>
            <a:solidFill>
              <a:srgbClr val="FFFF99"/>
            </a:solidFill>
            <a:ln w="12700">
              <a:solidFill>
                <a:schemeClr val="tx1"/>
              </a:solidFill>
              <a:round/>
              <a:headEnd/>
              <a:tailEnd/>
            </a:ln>
          </p:spPr>
          <p:txBody>
            <a:bodyPr wrap="none" anchor="ctr"/>
            <a:lstStyle/>
            <a:p>
              <a:endParaRPr lang="en-US"/>
            </a:p>
          </p:txBody>
        </p:sp>
        <p:sp>
          <p:nvSpPr>
            <p:cNvPr id="19475" name="Rectangle 10"/>
            <p:cNvSpPr>
              <a:spLocks noChangeArrowheads="1"/>
            </p:cNvSpPr>
            <p:nvPr/>
          </p:nvSpPr>
          <p:spPr bwMode="auto">
            <a:xfrm>
              <a:off x="3067" y="1700"/>
              <a:ext cx="768" cy="286"/>
            </a:xfrm>
            <a:prstGeom prst="rect">
              <a:avLst/>
            </a:prstGeom>
            <a:noFill/>
            <a:ln w="9525">
              <a:noFill/>
              <a:miter lim="800000"/>
              <a:headEnd/>
              <a:tailEnd/>
            </a:ln>
          </p:spPr>
          <p:txBody>
            <a:bodyPr lIns="92075" tIns="46038" rIns="92075" bIns="46038">
              <a:spAutoFit/>
            </a:bodyPr>
            <a:lstStyle/>
            <a:p>
              <a:pPr defTabSz="762000" eaLnBrk="0" hangingPunct="0"/>
              <a:r>
                <a:rPr lang="en-US" sz="2000" b="1">
                  <a:solidFill>
                    <a:schemeClr val="bg2"/>
                  </a:solidFill>
                  <a:latin typeface="Arial Narrow" pitchFamily="34" charset="0"/>
                </a:rPr>
                <a:t>OTHER</a:t>
              </a:r>
            </a:p>
          </p:txBody>
        </p:sp>
        <p:sp>
          <p:nvSpPr>
            <p:cNvPr id="19476" name="Oval 11"/>
            <p:cNvSpPr>
              <a:spLocks noChangeArrowheads="1"/>
            </p:cNvSpPr>
            <p:nvPr/>
          </p:nvSpPr>
          <p:spPr bwMode="auto">
            <a:xfrm>
              <a:off x="2975" y="2016"/>
              <a:ext cx="808" cy="328"/>
            </a:xfrm>
            <a:prstGeom prst="ellipse">
              <a:avLst/>
            </a:prstGeom>
            <a:solidFill>
              <a:srgbClr val="33CCFF"/>
            </a:solidFill>
            <a:ln w="12700">
              <a:solidFill>
                <a:schemeClr val="tx1"/>
              </a:solidFill>
              <a:round/>
              <a:headEnd/>
              <a:tailEnd/>
            </a:ln>
          </p:spPr>
          <p:txBody>
            <a:bodyPr wrap="none" anchor="ctr"/>
            <a:lstStyle/>
            <a:p>
              <a:endParaRPr lang="en-US"/>
            </a:p>
          </p:txBody>
        </p:sp>
        <p:sp>
          <p:nvSpPr>
            <p:cNvPr id="19477" name="Rectangle 12"/>
            <p:cNvSpPr>
              <a:spLocks noChangeArrowheads="1"/>
            </p:cNvSpPr>
            <p:nvPr/>
          </p:nvSpPr>
          <p:spPr bwMode="auto">
            <a:xfrm>
              <a:off x="3154" y="2085"/>
              <a:ext cx="506" cy="286"/>
            </a:xfrm>
            <a:prstGeom prst="rect">
              <a:avLst/>
            </a:prstGeom>
            <a:noFill/>
            <a:ln w="9525">
              <a:noFill/>
              <a:miter lim="800000"/>
              <a:headEnd/>
              <a:tailEnd/>
            </a:ln>
          </p:spPr>
          <p:txBody>
            <a:bodyPr lIns="92075" tIns="46038" rIns="92075" bIns="46038">
              <a:spAutoFit/>
            </a:bodyPr>
            <a:lstStyle/>
            <a:p>
              <a:pPr defTabSz="762000" eaLnBrk="0" hangingPunct="0"/>
              <a:r>
                <a:rPr lang="en-US" sz="2000" b="1">
                  <a:latin typeface="Arial Narrow" pitchFamily="34" charset="0"/>
                </a:rPr>
                <a:t>PSTN</a:t>
              </a:r>
            </a:p>
          </p:txBody>
        </p:sp>
        <p:sp>
          <p:nvSpPr>
            <p:cNvPr id="19478" name="Oval 13"/>
            <p:cNvSpPr>
              <a:spLocks noChangeArrowheads="1"/>
            </p:cNvSpPr>
            <p:nvPr/>
          </p:nvSpPr>
          <p:spPr bwMode="auto">
            <a:xfrm>
              <a:off x="2975" y="2400"/>
              <a:ext cx="808" cy="328"/>
            </a:xfrm>
            <a:prstGeom prst="ellipse">
              <a:avLst/>
            </a:prstGeom>
            <a:solidFill>
              <a:srgbClr val="33CCFF"/>
            </a:solidFill>
            <a:ln w="12700">
              <a:solidFill>
                <a:schemeClr val="tx1"/>
              </a:solidFill>
              <a:round/>
              <a:headEnd/>
              <a:tailEnd/>
            </a:ln>
          </p:spPr>
          <p:txBody>
            <a:bodyPr wrap="none" anchor="ctr"/>
            <a:lstStyle/>
            <a:p>
              <a:endParaRPr lang="en-US"/>
            </a:p>
          </p:txBody>
        </p:sp>
        <p:sp>
          <p:nvSpPr>
            <p:cNvPr id="19479" name="Rectangle 14"/>
            <p:cNvSpPr>
              <a:spLocks noChangeArrowheads="1"/>
            </p:cNvSpPr>
            <p:nvPr/>
          </p:nvSpPr>
          <p:spPr bwMode="auto">
            <a:xfrm>
              <a:off x="3118" y="2456"/>
              <a:ext cx="506" cy="250"/>
            </a:xfrm>
            <a:prstGeom prst="rect">
              <a:avLst/>
            </a:prstGeom>
            <a:noFill/>
            <a:ln w="9525">
              <a:noFill/>
              <a:miter lim="800000"/>
              <a:headEnd/>
              <a:tailEnd/>
            </a:ln>
          </p:spPr>
          <p:txBody>
            <a:bodyPr wrap="none" anchor="ctr"/>
            <a:lstStyle/>
            <a:p>
              <a:endParaRPr lang="en-US"/>
            </a:p>
          </p:txBody>
        </p:sp>
        <p:sp>
          <p:nvSpPr>
            <p:cNvPr id="19480" name="Oval 15"/>
            <p:cNvSpPr>
              <a:spLocks noChangeArrowheads="1"/>
            </p:cNvSpPr>
            <p:nvPr/>
          </p:nvSpPr>
          <p:spPr bwMode="auto">
            <a:xfrm>
              <a:off x="2975" y="2784"/>
              <a:ext cx="808" cy="328"/>
            </a:xfrm>
            <a:prstGeom prst="ellipse">
              <a:avLst/>
            </a:prstGeom>
            <a:solidFill>
              <a:srgbClr val="33CCFF"/>
            </a:solidFill>
            <a:ln w="12700">
              <a:solidFill>
                <a:schemeClr val="tx1"/>
              </a:solidFill>
              <a:round/>
              <a:headEnd/>
              <a:tailEnd/>
            </a:ln>
          </p:spPr>
          <p:txBody>
            <a:bodyPr wrap="none" anchor="ctr"/>
            <a:lstStyle/>
            <a:p>
              <a:endParaRPr lang="en-US"/>
            </a:p>
          </p:txBody>
        </p:sp>
        <p:sp>
          <p:nvSpPr>
            <p:cNvPr id="19481" name="Rectangle 16"/>
            <p:cNvSpPr>
              <a:spLocks noChangeArrowheads="1"/>
            </p:cNvSpPr>
            <p:nvPr/>
          </p:nvSpPr>
          <p:spPr bwMode="auto">
            <a:xfrm>
              <a:off x="3118" y="2840"/>
              <a:ext cx="506" cy="250"/>
            </a:xfrm>
            <a:prstGeom prst="rect">
              <a:avLst/>
            </a:prstGeom>
            <a:noFill/>
            <a:ln w="9525">
              <a:noFill/>
              <a:miter lim="800000"/>
              <a:headEnd/>
              <a:tailEnd/>
            </a:ln>
          </p:spPr>
          <p:txBody>
            <a:bodyPr wrap="none" anchor="ctr"/>
            <a:lstStyle/>
            <a:p>
              <a:endParaRPr lang="en-US"/>
            </a:p>
          </p:txBody>
        </p:sp>
        <p:sp>
          <p:nvSpPr>
            <p:cNvPr id="19482" name="Oval 17"/>
            <p:cNvSpPr>
              <a:spLocks noChangeArrowheads="1"/>
            </p:cNvSpPr>
            <p:nvPr/>
          </p:nvSpPr>
          <p:spPr bwMode="auto">
            <a:xfrm>
              <a:off x="2159" y="3144"/>
              <a:ext cx="1672" cy="520"/>
            </a:xfrm>
            <a:prstGeom prst="ellipse">
              <a:avLst/>
            </a:prstGeom>
            <a:solidFill>
              <a:srgbClr val="66FF66"/>
            </a:solidFill>
            <a:ln w="12700">
              <a:solidFill>
                <a:schemeClr val="tx1"/>
              </a:solidFill>
              <a:round/>
              <a:headEnd/>
              <a:tailEnd/>
            </a:ln>
          </p:spPr>
          <p:txBody>
            <a:bodyPr wrap="none" anchor="ctr"/>
            <a:lstStyle/>
            <a:p>
              <a:endParaRPr lang="en-US"/>
            </a:p>
          </p:txBody>
        </p:sp>
        <p:sp>
          <p:nvSpPr>
            <p:cNvPr id="19483" name="Rectangle 18"/>
            <p:cNvSpPr>
              <a:spLocks noChangeArrowheads="1"/>
            </p:cNvSpPr>
            <p:nvPr/>
          </p:nvSpPr>
          <p:spPr bwMode="auto">
            <a:xfrm>
              <a:off x="2251" y="3284"/>
              <a:ext cx="1589" cy="286"/>
            </a:xfrm>
            <a:prstGeom prst="rect">
              <a:avLst/>
            </a:prstGeom>
            <a:noFill/>
            <a:ln w="9525">
              <a:noFill/>
              <a:miter lim="800000"/>
              <a:headEnd/>
              <a:tailEnd/>
            </a:ln>
          </p:spPr>
          <p:txBody>
            <a:bodyPr lIns="92075" tIns="46038" rIns="92075" bIns="46038">
              <a:spAutoFit/>
            </a:bodyPr>
            <a:lstStyle/>
            <a:p>
              <a:pPr defTabSz="762000" eaLnBrk="0" hangingPunct="0"/>
              <a:r>
                <a:rPr lang="en-US" sz="2000" b="1">
                  <a:solidFill>
                    <a:schemeClr val="bg2"/>
                  </a:solidFill>
                  <a:latin typeface="Arial Narrow" pitchFamily="34" charset="0"/>
                </a:rPr>
                <a:t>JARINGAN</a:t>
              </a:r>
              <a:r>
                <a:rPr lang="en-US" b="1">
                  <a:solidFill>
                    <a:schemeClr val="bg2"/>
                  </a:solidFill>
                  <a:latin typeface="Arial Narrow" pitchFamily="34" charset="0"/>
                </a:rPr>
                <a:t> TUNGGAL</a:t>
              </a:r>
            </a:p>
          </p:txBody>
        </p:sp>
        <p:sp>
          <p:nvSpPr>
            <p:cNvPr id="19484" name="Rectangle 19"/>
            <p:cNvSpPr>
              <a:spLocks noChangeArrowheads="1"/>
            </p:cNvSpPr>
            <p:nvPr/>
          </p:nvSpPr>
          <p:spPr bwMode="auto">
            <a:xfrm>
              <a:off x="3106" y="2453"/>
              <a:ext cx="633" cy="286"/>
            </a:xfrm>
            <a:prstGeom prst="rect">
              <a:avLst/>
            </a:prstGeom>
            <a:noFill/>
            <a:ln w="9525">
              <a:noFill/>
              <a:miter lim="800000"/>
              <a:headEnd/>
              <a:tailEnd/>
            </a:ln>
          </p:spPr>
          <p:txBody>
            <a:bodyPr lIns="92075" tIns="46038" rIns="92075" bIns="46038">
              <a:spAutoFit/>
            </a:bodyPr>
            <a:lstStyle/>
            <a:p>
              <a:pPr defTabSz="762000" eaLnBrk="0" hangingPunct="0"/>
              <a:r>
                <a:rPr lang="en-US" sz="2000" b="1">
                  <a:latin typeface="Arial Narrow" pitchFamily="34" charset="0"/>
                </a:rPr>
                <a:t>PSPDN</a:t>
              </a:r>
            </a:p>
          </p:txBody>
        </p:sp>
        <p:sp>
          <p:nvSpPr>
            <p:cNvPr id="19485" name="Rectangle 20"/>
            <p:cNvSpPr>
              <a:spLocks noChangeArrowheads="1"/>
            </p:cNvSpPr>
            <p:nvPr/>
          </p:nvSpPr>
          <p:spPr bwMode="auto">
            <a:xfrm>
              <a:off x="3067" y="2853"/>
              <a:ext cx="629" cy="286"/>
            </a:xfrm>
            <a:prstGeom prst="rect">
              <a:avLst/>
            </a:prstGeom>
            <a:noFill/>
            <a:ln w="9525">
              <a:noFill/>
              <a:miter lim="800000"/>
              <a:headEnd/>
              <a:tailEnd/>
            </a:ln>
          </p:spPr>
          <p:txBody>
            <a:bodyPr lIns="92075" tIns="46038" rIns="92075" bIns="46038">
              <a:spAutoFit/>
            </a:bodyPr>
            <a:lstStyle/>
            <a:p>
              <a:pPr defTabSz="762000" eaLnBrk="0" hangingPunct="0"/>
              <a:r>
                <a:rPr lang="en-US" sz="2000" b="1">
                  <a:latin typeface="Arial Narrow" pitchFamily="34" charset="0"/>
                </a:rPr>
                <a:t>OTHER</a:t>
              </a:r>
            </a:p>
          </p:txBody>
        </p:sp>
        <p:sp>
          <p:nvSpPr>
            <p:cNvPr id="19486" name="Line 21"/>
            <p:cNvSpPr>
              <a:spLocks noChangeShapeType="1"/>
            </p:cNvSpPr>
            <p:nvPr/>
          </p:nvSpPr>
          <p:spPr bwMode="auto">
            <a:xfrm>
              <a:off x="3840" y="1076"/>
              <a:ext cx="144"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87" name="Line 22"/>
            <p:cNvSpPr>
              <a:spLocks noChangeShapeType="1"/>
            </p:cNvSpPr>
            <p:nvPr/>
          </p:nvSpPr>
          <p:spPr bwMode="auto">
            <a:xfrm>
              <a:off x="3984" y="1220"/>
              <a:ext cx="0" cy="48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88" name="Line 23"/>
            <p:cNvSpPr>
              <a:spLocks noChangeShapeType="1"/>
            </p:cNvSpPr>
            <p:nvPr/>
          </p:nvSpPr>
          <p:spPr bwMode="auto">
            <a:xfrm flipH="1">
              <a:off x="3840" y="1700"/>
              <a:ext cx="144"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89" name="Line 24"/>
            <p:cNvSpPr>
              <a:spLocks noChangeShapeType="1"/>
            </p:cNvSpPr>
            <p:nvPr/>
          </p:nvSpPr>
          <p:spPr bwMode="auto">
            <a:xfrm>
              <a:off x="3840" y="2180"/>
              <a:ext cx="144"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90" name="Line 25"/>
            <p:cNvSpPr>
              <a:spLocks noChangeShapeType="1"/>
            </p:cNvSpPr>
            <p:nvPr/>
          </p:nvSpPr>
          <p:spPr bwMode="auto">
            <a:xfrm>
              <a:off x="3984" y="2324"/>
              <a:ext cx="0" cy="48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91" name="Line 26"/>
            <p:cNvSpPr>
              <a:spLocks noChangeShapeType="1"/>
            </p:cNvSpPr>
            <p:nvPr/>
          </p:nvSpPr>
          <p:spPr bwMode="auto">
            <a:xfrm flipH="1">
              <a:off x="3840" y="2804"/>
              <a:ext cx="144"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92" name="Rectangle 27"/>
            <p:cNvSpPr>
              <a:spLocks noChangeArrowheads="1"/>
            </p:cNvSpPr>
            <p:nvPr/>
          </p:nvSpPr>
          <p:spPr bwMode="auto">
            <a:xfrm>
              <a:off x="4080" y="1157"/>
              <a:ext cx="1248" cy="286"/>
            </a:xfrm>
            <a:prstGeom prst="rect">
              <a:avLst/>
            </a:prstGeom>
            <a:noFill/>
            <a:ln w="9525">
              <a:noFill/>
              <a:miter lim="800000"/>
              <a:headEnd/>
              <a:tailEnd/>
            </a:ln>
          </p:spPr>
          <p:txBody>
            <a:bodyPr lIns="92075" tIns="46038" rIns="92075" bIns="46038">
              <a:spAutoFit/>
            </a:bodyPr>
            <a:lstStyle/>
            <a:p>
              <a:pPr defTabSz="762000" eaLnBrk="0" hangingPunct="0"/>
              <a:r>
                <a:rPr lang="en-US" sz="2000" b="1" u="sng"/>
                <a:t>Jaringan Eksklusif</a:t>
              </a:r>
            </a:p>
          </p:txBody>
        </p:sp>
        <p:sp>
          <p:nvSpPr>
            <p:cNvPr id="19493" name="Rectangle 28"/>
            <p:cNvSpPr>
              <a:spLocks noChangeArrowheads="1"/>
            </p:cNvSpPr>
            <p:nvPr/>
          </p:nvSpPr>
          <p:spPr bwMode="auto">
            <a:xfrm>
              <a:off x="4119" y="2309"/>
              <a:ext cx="789" cy="659"/>
            </a:xfrm>
            <a:prstGeom prst="rect">
              <a:avLst/>
            </a:prstGeom>
            <a:noFill/>
            <a:ln w="9525">
              <a:noFill/>
              <a:miter lim="800000"/>
              <a:headEnd/>
              <a:tailEnd/>
            </a:ln>
          </p:spPr>
          <p:txBody>
            <a:bodyPr wrap="none" lIns="92075" tIns="46038" rIns="92075" bIns="46038">
              <a:spAutoFit/>
            </a:bodyPr>
            <a:lstStyle/>
            <a:p>
              <a:pPr defTabSz="762000" eaLnBrk="0" hangingPunct="0"/>
              <a:r>
                <a:rPr lang="en-US" b="1" u="sng"/>
                <a:t>Integrasi</a:t>
              </a:r>
            </a:p>
            <a:p>
              <a:pPr defTabSz="762000" eaLnBrk="0" hangingPunct="0"/>
              <a:r>
                <a:rPr lang="en-US" b="1" u="sng"/>
                <a:t>Tahap Awal</a:t>
              </a:r>
            </a:p>
            <a:p>
              <a:pPr defTabSz="762000" eaLnBrk="0" hangingPunct="0"/>
              <a:r>
                <a:rPr lang="en-US" b="1" u="sng"/>
                <a:t>(ISDN)</a:t>
              </a:r>
            </a:p>
          </p:txBody>
        </p:sp>
        <p:sp>
          <p:nvSpPr>
            <p:cNvPr id="19494" name="Rectangle 29"/>
            <p:cNvSpPr>
              <a:spLocks noChangeArrowheads="1"/>
            </p:cNvSpPr>
            <p:nvPr/>
          </p:nvSpPr>
          <p:spPr bwMode="auto">
            <a:xfrm>
              <a:off x="4119" y="3120"/>
              <a:ext cx="1019" cy="457"/>
            </a:xfrm>
            <a:prstGeom prst="rect">
              <a:avLst/>
            </a:prstGeom>
            <a:noFill/>
            <a:ln w="9525">
              <a:noFill/>
              <a:miter lim="800000"/>
              <a:headEnd/>
              <a:tailEnd/>
            </a:ln>
          </p:spPr>
          <p:txBody>
            <a:bodyPr lIns="92075" tIns="46038" rIns="92075" bIns="46038">
              <a:spAutoFit/>
            </a:bodyPr>
            <a:lstStyle/>
            <a:p>
              <a:pPr defTabSz="762000" eaLnBrk="0" hangingPunct="0"/>
              <a:r>
                <a:rPr lang="en-US" b="1" u="sng"/>
                <a:t>Konvergensi</a:t>
              </a:r>
            </a:p>
            <a:p>
              <a:pPr defTabSz="762000" eaLnBrk="0" hangingPunct="0"/>
              <a:r>
                <a:rPr lang="en-US" b="1" u="sng"/>
                <a:t>Jaringan</a:t>
              </a:r>
            </a:p>
          </p:txBody>
        </p:sp>
        <p:sp>
          <p:nvSpPr>
            <p:cNvPr id="19495" name="Rectangle 30"/>
            <p:cNvSpPr>
              <a:spLocks noChangeArrowheads="1"/>
            </p:cNvSpPr>
            <p:nvPr/>
          </p:nvSpPr>
          <p:spPr bwMode="auto">
            <a:xfrm>
              <a:off x="4085" y="3552"/>
              <a:ext cx="1296" cy="262"/>
            </a:xfrm>
            <a:prstGeom prst="rect">
              <a:avLst/>
            </a:prstGeom>
            <a:noFill/>
            <a:ln w="9525">
              <a:noFill/>
              <a:miter lim="800000"/>
              <a:headEnd/>
              <a:tailEnd/>
            </a:ln>
          </p:spPr>
          <p:txBody>
            <a:bodyPr lIns="92075" tIns="46038" rIns="92075" bIns="46038">
              <a:spAutoFit/>
            </a:bodyPr>
            <a:lstStyle/>
            <a:p>
              <a:pPr defTabSz="762000" eaLnBrk="0" hangingPunct="0"/>
              <a:r>
                <a:rPr lang="en-US" b="1">
                  <a:latin typeface="Book Antiqua" pitchFamily="18" charset="0"/>
                </a:rPr>
                <a:t>Integrasi Jaringan</a:t>
              </a:r>
            </a:p>
          </p:txBody>
        </p:sp>
        <p:sp>
          <p:nvSpPr>
            <p:cNvPr id="19496" name="Line 31"/>
            <p:cNvSpPr>
              <a:spLocks noChangeShapeType="1"/>
            </p:cNvSpPr>
            <p:nvPr/>
          </p:nvSpPr>
          <p:spPr bwMode="auto">
            <a:xfrm>
              <a:off x="768" y="1800"/>
              <a:ext cx="220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97" name="Oval 32"/>
            <p:cNvSpPr>
              <a:spLocks noChangeArrowheads="1"/>
            </p:cNvSpPr>
            <p:nvPr/>
          </p:nvSpPr>
          <p:spPr bwMode="auto">
            <a:xfrm>
              <a:off x="2255" y="2280"/>
              <a:ext cx="520" cy="520"/>
            </a:xfrm>
            <a:prstGeom prst="ellipse">
              <a:avLst/>
            </a:prstGeom>
            <a:solidFill>
              <a:srgbClr val="FF0000"/>
            </a:solidFill>
            <a:ln w="12700">
              <a:solidFill>
                <a:schemeClr val="tx1"/>
              </a:solidFill>
              <a:round/>
              <a:headEnd/>
              <a:tailEnd/>
            </a:ln>
          </p:spPr>
          <p:txBody>
            <a:bodyPr wrap="none" anchor="ctr"/>
            <a:lstStyle/>
            <a:p>
              <a:endParaRPr lang="en-US"/>
            </a:p>
          </p:txBody>
        </p:sp>
        <p:sp>
          <p:nvSpPr>
            <p:cNvPr id="19498" name="Rectangle 33"/>
            <p:cNvSpPr>
              <a:spLocks noChangeArrowheads="1"/>
            </p:cNvSpPr>
            <p:nvPr/>
          </p:nvSpPr>
          <p:spPr bwMode="auto">
            <a:xfrm>
              <a:off x="2290" y="2440"/>
              <a:ext cx="422" cy="286"/>
            </a:xfrm>
            <a:prstGeom prst="rect">
              <a:avLst/>
            </a:prstGeom>
            <a:noFill/>
            <a:ln w="9525">
              <a:noFill/>
              <a:miter lim="800000"/>
              <a:headEnd/>
              <a:tailEnd/>
            </a:ln>
          </p:spPr>
          <p:txBody>
            <a:bodyPr wrap="none" lIns="92075" tIns="46038" rIns="92075" bIns="46038">
              <a:spAutoFit/>
            </a:bodyPr>
            <a:lstStyle/>
            <a:p>
              <a:pPr defTabSz="762000" eaLnBrk="0" hangingPunct="0"/>
              <a:r>
                <a:rPr lang="en-US" sz="2000" b="1">
                  <a:latin typeface="Arial Narrow" pitchFamily="34" charset="0"/>
                </a:rPr>
                <a:t>ISDN</a:t>
              </a:r>
            </a:p>
          </p:txBody>
        </p:sp>
        <p:sp>
          <p:nvSpPr>
            <p:cNvPr id="19499" name="Line 34"/>
            <p:cNvSpPr>
              <a:spLocks noChangeShapeType="1"/>
            </p:cNvSpPr>
            <p:nvPr/>
          </p:nvSpPr>
          <p:spPr bwMode="auto">
            <a:xfrm flipV="1">
              <a:off x="2731" y="2228"/>
              <a:ext cx="240"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0" name="Line 35"/>
            <p:cNvSpPr>
              <a:spLocks noChangeShapeType="1"/>
            </p:cNvSpPr>
            <p:nvPr/>
          </p:nvSpPr>
          <p:spPr bwMode="auto">
            <a:xfrm>
              <a:off x="2779" y="2564"/>
              <a:ext cx="19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1" name="Line 36"/>
            <p:cNvSpPr>
              <a:spLocks noChangeShapeType="1"/>
            </p:cNvSpPr>
            <p:nvPr/>
          </p:nvSpPr>
          <p:spPr bwMode="auto">
            <a:xfrm>
              <a:off x="2731" y="2708"/>
              <a:ext cx="24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2" name="Rectangle 37"/>
            <p:cNvSpPr>
              <a:spLocks noChangeArrowheads="1"/>
            </p:cNvSpPr>
            <p:nvPr/>
          </p:nvSpPr>
          <p:spPr bwMode="auto">
            <a:xfrm>
              <a:off x="1439" y="2280"/>
              <a:ext cx="280" cy="376"/>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9503" name="Line 38"/>
            <p:cNvSpPr>
              <a:spLocks noChangeShapeType="1"/>
            </p:cNvSpPr>
            <p:nvPr/>
          </p:nvSpPr>
          <p:spPr bwMode="auto">
            <a:xfrm>
              <a:off x="720" y="2112"/>
              <a:ext cx="720"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4" name="Line 39"/>
            <p:cNvSpPr>
              <a:spLocks noChangeShapeType="1"/>
            </p:cNvSpPr>
            <p:nvPr/>
          </p:nvSpPr>
          <p:spPr bwMode="auto">
            <a:xfrm>
              <a:off x="768" y="2448"/>
              <a:ext cx="6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5" name="Line 40"/>
            <p:cNvSpPr>
              <a:spLocks noChangeShapeType="1"/>
            </p:cNvSpPr>
            <p:nvPr/>
          </p:nvSpPr>
          <p:spPr bwMode="auto">
            <a:xfrm>
              <a:off x="1723" y="2516"/>
              <a:ext cx="52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06" name="Line 41"/>
            <p:cNvSpPr>
              <a:spLocks noChangeShapeType="1"/>
            </p:cNvSpPr>
            <p:nvPr/>
          </p:nvSpPr>
          <p:spPr bwMode="auto">
            <a:xfrm flipV="1">
              <a:off x="763" y="2448"/>
              <a:ext cx="677" cy="212"/>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9458" name="Object 42"/>
            <p:cNvGraphicFramePr>
              <a:graphicFrameLocks/>
            </p:cNvGraphicFramePr>
            <p:nvPr/>
          </p:nvGraphicFramePr>
          <p:xfrm>
            <a:off x="480" y="1968"/>
            <a:ext cx="336" cy="240"/>
          </p:xfrm>
          <a:graphic>
            <a:graphicData uri="http://schemas.openxmlformats.org/presentationml/2006/ole">
              <mc:AlternateContent xmlns:mc="http://schemas.openxmlformats.org/markup-compatibility/2006">
                <mc:Choice xmlns:v="urn:schemas-microsoft-com:vml" Requires="v">
                  <p:oleObj spid="_x0000_s14350" name="ClipArt" r:id="rId3" imgW="4692600" imgH="4257360" progId="">
                    <p:embed/>
                  </p:oleObj>
                </mc:Choice>
                <mc:Fallback>
                  <p:oleObj name="ClipArt" r:id="rId3" imgW="4692600" imgH="4257360" progId="">
                    <p:embed/>
                    <p:pic>
                      <p:nvPicPr>
                        <p:cNvPr id="19458" name="Object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968"/>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43"/>
            <p:cNvGraphicFramePr>
              <a:graphicFrameLocks/>
            </p:cNvGraphicFramePr>
            <p:nvPr/>
          </p:nvGraphicFramePr>
          <p:xfrm>
            <a:off x="528" y="2276"/>
            <a:ext cx="240" cy="240"/>
          </p:xfrm>
          <a:graphic>
            <a:graphicData uri="http://schemas.openxmlformats.org/presentationml/2006/ole">
              <mc:AlternateContent xmlns:mc="http://schemas.openxmlformats.org/markup-compatibility/2006">
                <mc:Choice xmlns:v="urn:schemas-microsoft-com:vml" Requires="v">
                  <p:oleObj spid="_x0000_s14351" name="ClipArt" r:id="rId5" imgW="7202160" imgH="8321400" progId="">
                    <p:embed/>
                  </p:oleObj>
                </mc:Choice>
                <mc:Fallback>
                  <p:oleObj name="ClipArt" r:id="rId5" imgW="7202160" imgH="8321400" progId="">
                    <p:embed/>
                    <p:pic>
                      <p:nvPicPr>
                        <p:cNvPr id="19459" name="Object 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276"/>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07" name="Freeform 44" descr="Small confetti"/>
            <p:cNvSpPr>
              <a:spLocks/>
            </p:cNvSpPr>
            <p:nvPr/>
          </p:nvSpPr>
          <p:spPr bwMode="auto">
            <a:xfrm>
              <a:off x="480" y="1679"/>
              <a:ext cx="289" cy="193"/>
            </a:xfrm>
            <a:custGeom>
              <a:avLst/>
              <a:gdLst>
                <a:gd name="T0" fmla="*/ 0 w 289"/>
                <a:gd name="T1" fmla="*/ 192 h 193"/>
                <a:gd name="T2" fmla="*/ 288 w 289"/>
                <a:gd name="T3" fmla="*/ 192 h 193"/>
                <a:gd name="T4" fmla="*/ 288 w 289"/>
                <a:gd name="T5" fmla="*/ 0 h 193"/>
                <a:gd name="T6" fmla="*/ 165 w 289"/>
                <a:gd name="T7" fmla="*/ 0 h 193"/>
                <a:gd name="T8" fmla="*/ 0 w 289"/>
                <a:gd name="T9" fmla="*/ 77 h 193"/>
                <a:gd name="T10" fmla="*/ 0 w 289"/>
                <a:gd name="T11" fmla="*/ 192 h 193"/>
                <a:gd name="T12" fmla="*/ 0 60000 65536"/>
                <a:gd name="T13" fmla="*/ 0 60000 65536"/>
                <a:gd name="T14" fmla="*/ 0 60000 65536"/>
                <a:gd name="T15" fmla="*/ 0 60000 65536"/>
                <a:gd name="T16" fmla="*/ 0 60000 65536"/>
                <a:gd name="T17" fmla="*/ 0 60000 65536"/>
                <a:gd name="T18" fmla="*/ 0 w 289"/>
                <a:gd name="T19" fmla="*/ 0 h 193"/>
                <a:gd name="T20" fmla="*/ 289 w 28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89" h="193">
                  <a:moveTo>
                    <a:pt x="0" y="192"/>
                  </a:moveTo>
                  <a:lnTo>
                    <a:pt x="288" y="192"/>
                  </a:lnTo>
                  <a:lnTo>
                    <a:pt x="288" y="0"/>
                  </a:lnTo>
                  <a:lnTo>
                    <a:pt x="165" y="0"/>
                  </a:lnTo>
                  <a:lnTo>
                    <a:pt x="0" y="77"/>
                  </a:lnTo>
                  <a:lnTo>
                    <a:pt x="0" y="192"/>
                  </a:lnTo>
                </a:path>
              </a:pathLst>
            </a:custGeom>
            <a:pattFill prst="smConfetti">
              <a:fgClr>
                <a:schemeClr val="accent1"/>
              </a:fgClr>
              <a:bgClr>
                <a:schemeClr val="accent1"/>
              </a:bgClr>
            </a:pattFill>
            <a:ln w="12700" cap="rnd">
              <a:solidFill>
                <a:schemeClr val="tx1"/>
              </a:solidFill>
              <a:round/>
              <a:headEnd/>
              <a:tailEnd/>
            </a:ln>
          </p:spPr>
          <p:txBody>
            <a:bodyPr/>
            <a:lstStyle/>
            <a:p>
              <a:endParaRPr lang="en-US"/>
            </a:p>
          </p:txBody>
        </p:sp>
        <p:graphicFrame>
          <p:nvGraphicFramePr>
            <p:cNvPr id="19460" name="Object 45"/>
            <p:cNvGraphicFramePr>
              <a:graphicFrameLocks/>
            </p:cNvGraphicFramePr>
            <p:nvPr/>
          </p:nvGraphicFramePr>
          <p:xfrm>
            <a:off x="480" y="1268"/>
            <a:ext cx="240" cy="240"/>
          </p:xfrm>
          <a:graphic>
            <a:graphicData uri="http://schemas.openxmlformats.org/presentationml/2006/ole">
              <mc:AlternateContent xmlns:mc="http://schemas.openxmlformats.org/markup-compatibility/2006">
                <mc:Choice xmlns:v="urn:schemas-microsoft-com:vml" Requires="v">
                  <p:oleObj spid="_x0000_s14352" name="ClipArt" r:id="rId7" imgW="7202160" imgH="8321400" progId="">
                    <p:embed/>
                  </p:oleObj>
                </mc:Choice>
                <mc:Fallback>
                  <p:oleObj name="ClipArt" r:id="rId7" imgW="7202160" imgH="8321400" progId="">
                    <p:embed/>
                    <p:pic>
                      <p:nvPicPr>
                        <p:cNvPr id="19460" name="Object 4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268"/>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08" name="Freeform 46"/>
            <p:cNvSpPr>
              <a:spLocks/>
            </p:cNvSpPr>
            <p:nvPr/>
          </p:nvSpPr>
          <p:spPr bwMode="auto">
            <a:xfrm>
              <a:off x="480" y="2564"/>
              <a:ext cx="289" cy="193"/>
            </a:xfrm>
            <a:custGeom>
              <a:avLst/>
              <a:gdLst>
                <a:gd name="T0" fmla="*/ 0 w 289"/>
                <a:gd name="T1" fmla="*/ 192 h 193"/>
                <a:gd name="T2" fmla="*/ 288 w 289"/>
                <a:gd name="T3" fmla="*/ 192 h 193"/>
                <a:gd name="T4" fmla="*/ 288 w 289"/>
                <a:gd name="T5" fmla="*/ 0 h 193"/>
                <a:gd name="T6" fmla="*/ 165 w 289"/>
                <a:gd name="T7" fmla="*/ 0 h 193"/>
                <a:gd name="T8" fmla="*/ 0 w 289"/>
                <a:gd name="T9" fmla="*/ 77 h 193"/>
                <a:gd name="T10" fmla="*/ 0 w 289"/>
                <a:gd name="T11" fmla="*/ 192 h 193"/>
                <a:gd name="T12" fmla="*/ 0 60000 65536"/>
                <a:gd name="T13" fmla="*/ 0 60000 65536"/>
                <a:gd name="T14" fmla="*/ 0 60000 65536"/>
                <a:gd name="T15" fmla="*/ 0 60000 65536"/>
                <a:gd name="T16" fmla="*/ 0 60000 65536"/>
                <a:gd name="T17" fmla="*/ 0 60000 65536"/>
                <a:gd name="T18" fmla="*/ 0 w 289"/>
                <a:gd name="T19" fmla="*/ 0 h 193"/>
                <a:gd name="T20" fmla="*/ 289 w 28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89" h="193">
                  <a:moveTo>
                    <a:pt x="0" y="192"/>
                  </a:moveTo>
                  <a:lnTo>
                    <a:pt x="288" y="192"/>
                  </a:lnTo>
                  <a:lnTo>
                    <a:pt x="288" y="0"/>
                  </a:lnTo>
                  <a:lnTo>
                    <a:pt x="165" y="0"/>
                  </a:lnTo>
                  <a:lnTo>
                    <a:pt x="0" y="77"/>
                  </a:lnTo>
                  <a:lnTo>
                    <a:pt x="0" y="192"/>
                  </a:lnTo>
                </a:path>
              </a:pathLst>
            </a:custGeom>
            <a:solidFill>
              <a:schemeClr val="accent1"/>
            </a:solidFill>
            <a:ln w="12700" cap="rnd">
              <a:solidFill>
                <a:schemeClr val="tx1"/>
              </a:solidFill>
              <a:round/>
              <a:headEnd/>
              <a:tailEnd/>
            </a:ln>
          </p:spPr>
          <p:txBody>
            <a:bodyPr/>
            <a:lstStyle/>
            <a:p>
              <a:endParaRPr lang="en-US"/>
            </a:p>
          </p:txBody>
        </p:sp>
        <p:sp>
          <p:nvSpPr>
            <p:cNvPr id="19509" name="Rectangle 47"/>
            <p:cNvSpPr>
              <a:spLocks noChangeArrowheads="1"/>
            </p:cNvSpPr>
            <p:nvPr/>
          </p:nvSpPr>
          <p:spPr bwMode="auto">
            <a:xfrm>
              <a:off x="1439" y="3192"/>
              <a:ext cx="280" cy="376"/>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9510" name="Line 48"/>
            <p:cNvSpPr>
              <a:spLocks noChangeShapeType="1"/>
            </p:cNvSpPr>
            <p:nvPr/>
          </p:nvSpPr>
          <p:spPr bwMode="auto">
            <a:xfrm>
              <a:off x="720" y="3024"/>
              <a:ext cx="715" cy="35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11" name="Line 49"/>
            <p:cNvSpPr>
              <a:spLocks noChangeShapeType="1"/>
            </p:cNvSpPr>
            <p:nvPr/>
          </p:nvSpPr>
          <p:spPr bwMode="auto">
            <a:xfrm>
              <a:off x="768" y="3376"/>
              <a:ext cx="6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12" name="Line 50"/>
            <p:cNvSpPr>
              <a:spLocks noChangeShapeType="1"/>
            </p:cNvSpPr>
            <p:nvPr/>
          </p:nvSpPr>
          <p:spPr bwMode="auto">
            <a:xfrm flipV="1">
              <a:off x="763" y="3380"/>
              <a:ext cx="672" cy="192"/>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9461" name="Object 51"/>
            <p:cNvGraphicFramePr>
              <a:graphicFrameLocks/>
            </p:cNvGraphicFramePr>
            <p:nvPr/>
          </p:nvGraphicFramePr>
          <p:xfrm>
            <a:off x="480" y="2880"/>
            <a:ext cx="336" cy="240"/>
          </p:xfrm>
          <a:graphic>
            <a:graphicData uri="http://schemas.openxmlformats.org/presentationml/2006/ole">
              <mc:AlternateContent xmlns:mc="http://schemas.openxmlformats.org/markup-compatibility/2006">
                <mc:Choice xmlns:v="urn:schemas-microsoft-com:vml" Requires="v">
                  <p:oleObj spid="_x0000_s14353" name="ClipArt" r:id="rId8" imgW="4692600" imgH="4257360" progId="">
                    <p:embed/>
                  </p:oleObj>
                </mc:Choice>
                <mc:Fallback>
                  <p:oleObj name="ClipArt" r:id="rId8" imgW="4692600" imgH="4257360" progId="">
                    <p:embed/>
                    <p:pic>
                      <p:nvPicPr>
                        <p:cNvPr id="19461" name="Object 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2880"/>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52"/>
            <p:cNvGraphicFramePr>
              <a:graphicFrameLocks/>
            </p:cNvGraphicFramePr>
            <p:nvPr/>
          </p:nvGraphicFramePr>
          <p:xfrm>
            <a:off x="528" y="3188"/>
            <a:ext cx="240" cy="240"/>
          </p:xfrm>
          <a:graphic>
            <a:graphicData uri="http://schemas.openxmlformats.org/presentationml/2006/ole">
              <mc:AlternateContent xmlns:mc="http://schemas.openxmlformats.org/markup-compatibility/2006">
                <mc:Choice xmlns:v="urn:schemas-microsoft-com:vml" Requires="v">
                  <p:oleObj spid="_x0000_s14354" name="ClipArt" r:id="rId9" imgW="7202160" imgH="8321400" progId="">
                    <p:embed/>
                  </p:oleObj>
                </mc:Choice>
                <mc:Fallback>
                  <p:oleObj name="ClipArt" r:id="rId9" imgW="7202160" imgH="8321400" progId="">
                    <p:embed/>
                    <p:pic>
                      <p:nvPicPr>
                        <p:cNvPr id="19462" name="Object 5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3188"/>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13" name="Freeform 53"/>
            <p:cNvSpPr>
              <a:spLocks/>
            </p:cNvSpPr>
            <p:nvPr/>
          </p:nvSpPr>
          <p:spPr bwMode="auto">
            <a:xfrm>
              <a:off x="480" y="3476"/>
              <a:ext cx="289" cy="193"/>
            </a:xfrm>
            <a:custGeom>
              <a:avLst/>
              <a:gdLst>
                <a:gd name="T0" fmla="*/ 0 w 289"/>
                <a:gd name="T1" fmla="*/ 192 h 193"/>
                <a:gd name="T2" fmla="*/ 288 w 289"/>
                <a:gd name="T3" fmla="*/ 192 h 193"/>
                <a:gd name="T4" fmla="*/ 288 w 289"/>
                <a:gd name="T5" fmla="*/ 0 h 193"/>
                <a:gd name="T6" fmla="*/ 165 w 289"/>
                <a:gd name="T7" fmla="*/ 0 h 193"/>
                <a:gd name="T8" fmla="*/ 0 w 289"/>
                <a:gd name="T9" fmla="*/ 77 h 193"/>
                <a:gd name="T10" fmla="*/ 0 w 289"/>
                <a:gd name="T11" fmla="*/ 192 h 193"/>
                <a:gd name="T12" fmla="*/ 0 60000 65536"/>
                <a:gd name="T13" fmla="*/ 0 60000 65536"/>
                <a:gd name="T14" fmla="*/ 0 60000 65536"/>
                <a:gd name="T15" fmla="*/ 0 60000 65536"/>
                <a:gd name="T16" fmla="*/ 0 60000 65536"/>
                <a:gd name="T17" fmla="*/ 0 60000 65536"/>
                <a:gd name="T18" fmla="*/ 0 w 289"/>
                <a:gd name="T19" fmla="*/ 0 h 193"/>
                <a:gd name="T20" fmla="*/ 289 w 28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89" h="193">
                  <a:moveTo>
                    <a:pt x="0" y="192"/>
                  </a:moveTo>
                  <a:lnTo>
                    <a:pt x="288" y="192"/>
                  </a:lnTo>
                  <a:lnTo>
                    <a:pt x="288" y="0"/>
                  </a:lnTo>
                  <a:lnTo>
                    <a:pt x="165" y="0"/>
                  </a:lnTo>
                  <a:lnTo>
                    <a:pt x="0" y="77"/>
                  </a:lnTo>
                  <a:lnTo>
                    <a:pt x="0" y="192"/>
                  </a:lnTo>
                </a:path>
              </a:pathLst>
            </a:custGeom>
            <a:solidFill>
              <a:schemeClr val="accent1"/>
            </a:solidFill>
            <a:ln w="12700" cap="rnd">
              <a:solidFill>
                <a:schemeClr val="tx1"/>
              </a:solidFill>
              <a:round/>
              <a:headEnd/>
              <a:tailEnd/>
            </a:ln>
          </p:spPr>
          <p:txBody>
            <a:bodyPr/>
            <a:lstStyle/>
            <a:p>
              <a:endParaRPr lang="en-US"/>
            </a:p>
          </p:txBody>
        </p:sp>
        <p:sp>
          <p:nvSpPr>
            <p:cNvPr id="19514" name="Line 54"/>
            <p:cNvSpPr>
              <a:spLocks noChangeShapeType="1"/>
            </p:cNvSpPr>
            <p:nvPr/>
          </p:nvSpPr>
          <p:spPr bwMode="auto">
            <a:xfrm>
              <a:off x="1723" y="3380"/>
              <a:ext cx="43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515" name="Rectangle 55"/>
            <p:cNvSpPr>
              <a:spLocks noChangeArrowheads="1"/>
            </p:cNvSpPr>
            <p:nvPr/>
          </p:nvSpPr>
          <p:spPr bwMode="auto">
            <a:xfrm>
              <a:off x="1426" y="2022"/>
              <a:ext cx="268" cy="264"/>
            </a:xfrm>
            <a:prstGeom prst="rect">
              <a:avLst/>
            </a:prstGeom>
            <a:noFill/>
            <a:ln w="9525">
              <a:noFill/>
              <a:miter lim="800000"/>
              <a:headEnd/>
              <a:tailEnd/>
            </a:ln>
          </p:spPr>
          <p:txBody>
            <a:bodyPr wrap="none" lIns="92075" tIns="46038" rIns="92075" bIns="46038">
              <a:spAutoFit/>
            </a:bodyPr>
            <a:lstStyle/>
            <a:p>
              <a:pPr defTabSz="762000" eaLnBrk="0" hangingPunct="0"/>
              <a:r>
                <a:rPr lang="en-US" b="1">
                  <a:latin typeface="Arial Narrow" pitchFamily="34" charset="0"/>
                </a:rPr>
                <a:t>NT</a:t>
              </a:r>
            </a:p>
          </p:txBody>
        </p:sp>
        <p:sp>
          <p:nvSpPr>
            <p:cNvPr id="19516" name="Rectangle 56"/>
            <p:cNvSpPr>
              <a:spLocks noChangeArrowheads="1"/>
            </p:cNvSpPr>
            <p:nvPr/>
          </p:nvSpPr>
          <p:spPr bwMode="auto">
            <a:xfrm>
              <a:off x="1426" y="2933"/>
              <a:ext cx="266" cy="262"/>
            </a:xfrm>
            <a:prstGeom prst="rect">
              <a:avLst/>
            </a:prstGeom>
            <a:noFill/>
            <a:ln w="9525">
              <a:noFill/>
              <a:miter lim="800000"/>
              <a:headEnd/>
              <a:tailEnd/>
            </a:ln>
          </p:spPr>
          <p:txBody>
            <a:bodyPr wrap="none" lIns="92075" tIns="46038" rIns="92075" bIns="46038">
              <a:spAutoFit/>
            </a:bodyPr>
            <a:lstStyle/>
            <a:p>
              <a:pPr defTabSz="762000" eaLnBrk="0" hangingPunct="0"/>
              <a:r>
                <a:rPr lang="en-US" b="1">
                  <a:latin typeface="Arial Narrow" pitchFamily="34" charset="0"/>
                </a:rPr>
                <a:t>NT</a:t>
              </a:r>
            </a:p>
          </p:txBody>
        </p:sp>
        <p:graphicFrame>
          <p:nvGraphicFramePr>
            <p:cNvPr id="19463" name="Object 57"/>
            <p:cNvGraphicFramePr>
              <a:graphicFrameLocks/>
            </p:cNvGraphicFramePr>
            <p:nvPr/>
          </p:nvGraphicFramePr>
          <p:xfrm>
            <a:off x="480" y="932"/>
            <a:ext cx="336" cy="240"/>
          </p:xfrm>
          <a:graphic>
            <a:graphicData uri="http://schemas.openxmlformats.org/presentationml/2006/ole">
              <mc:AlternateContent xmlns:mc="http://schemas.openxmlformats.org/markup-compatibility/2006">
                <mc:Choice xmlns:v="urn:schemas-microsoft-com:vml" Requires="v">
                  <p:oleObj spid="_x0000_s14355" name="ClipArt" r:id="rId10" imgW="4692600" imgH="4257360" progId="">
                    <p:embed/>
                  </p:oleObj>
                </mc:Choice>
                <mc:Fallback>
                  <p:oleObj name="ClipArt" r:id="rId10" imgW="4692600" imgH="4257360" progId="">
                    <p:embed/>
                    <p:pic>
                      <p:nvPicPr>
                        <p:cNvPr id="19463" name="Object 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932"/>
                          <a:ext cx="3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4442" name="Rectangle 58"/>
          <p:cNvSpPr>
            <a:spLocks noGrp="1" noRot="1" noChangeArrowheads="1"/>
          </p:cNvSpPr>
          <p:nvPr>
            <p:ph type="title"/>
          </p:nvPr>
        </p:nvSpPr>
        <p:spPr>
          <a:xfrm>
            <a:off x="619263" y="954148"/>
            <a:ext cx="9977846" cy="609600"/>
          </a:xfrm>
        </p:spPr>
        <p:txBody>
          <a:bodyPr>
            <a:normAutofit fontScale="90000"/>
          </a:bodyPr>
          <a:lstStyle/>
          <a:p>
            <a:pPr eaLnBrk="1" hangingPunct="1">
              <a:defRPr/>
            </a:pPr>
            <a:r>
              <a:rPr lang="en-US" sz="3600" dirty="0"/>
              <a:t>ISDN</a:t>
            </a:r>
            <a:r>
              <a:rPr lang="id-ID" sz="3600" dirty="0"/>
              <a:t> </a:t>
            </a:r>
            <a:r>
              <a:rPr lang="en-US" sz="2700" b="0" dirty="0"/>
              <a:t>(Integrated Switched Digital Network) </a:t>
            </a:r>
            <a:br>
              <a:rPr lang="en-US" sz="2700" b="0" dirty="0"/>
            </a:br>
            <a:r>
              <a:rPr lang="en-US" sz="2700" b="0" dirty="0" err="1"/>
              <a:t>Evolusi</a:t>
            </a:r>
            <a:r>
              <a:rPr lang="en-US" sz="2700" b="0" dirty="0"/>
              <a:t> </a:t>
            </a:r>
            <a:r>
              <a:rPr lang="en-US" sz="2700" b="0" dirty="0" err="1"/>
              <a:t>Jaringan</a:t>
            </a:r>
            <a:r>
              <a:rPr lang="en-US" sz="3600" dirty="0"/>
              <a:t>                        </a:t>
            </a:r>
          </a:p>
        </p:txBody>
      </p:sp>
    </p:spTree>
    <p:extLst>
      <p:ext uri="{BB962C8B-B14F-4D97-AF65-F5344CB8AC3E}">
        <p14:creationId xmlns:p14="http://schemas.microsoft.com/office/powerpoint/2010/main" val="4232484981"/>
      </p:ext>
    </p:extLst>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p>
            <a:pPr>
              <a:defRPr/>
            </a:pPr>
            <a:fld id="{594A8E8D-E03D-454E-BFA7-37BB3D8C347B}" type="slidenum">
              <a:rPr lang="en-GB"/>
              <a:pPr>
                <a:defRPr/>
              </a:pPr>
              <a:t>46</a:t>
            </a:fld>
            <a:endParaRPr lang="en-GB"/>
          </a:p>
        </p:txBody>
      </p:sp>
      <p:sp>
        <p:nvSpPr>
          <p:cNvPr id="188418" name="Rectangle 2"/>
          <p:cNvSpPr>
            <a:spLocks noGrp="1" noRot="1" noChangeArrowheads="1"/>
          </p:cNvSpPr>
          <p:nvPr>
            <p:ph type="title"/>
          </p:nvPr>
        </p:nvSpPr>
        <p:spPr/>
        <p:txBody>
          <a:bodyPr/>
          <a:lstStyle/>
          <a:p>
            <a:pPr eaLnBrk="1" hangingPunct="1">
              <a:defRPr/>
            </a:pPr>
            <a:r>
              <a:rPr lang="en-US" smtClean="0"/>
              <a:t>Lingkungan IN</a:t>
            </a:r>
          </a:p>
        </p:txBody>
      </p:sp>
      <p:sp>
        <p:nvSpPr>
          <p:cNvPr id="188419" name="Rectangle 3"/>
          <p:cNvSpPr>
            <a:spLocks noGrp="1" noRot="1" noChangeArrowheads="1"/>
          </p:cNvSpPr>
          <p:nvPr>
            <p:ph type="body" idx="1"/>
          </p:nvPr>
        </p:nvSpPr>
        <p:spPr/>
        <p:txBody>
          <a:bodyPr/>
          <a:lstStyle/>
          <a:p>
            <a:pPr eaLnBrk="1" hangingPunct="1">
              <a:defRPr/>
            </a:pPr>
            <a:r>
              <a:rPr lang="en-US" sz="2400"/>
              <a:t>Service user: pihak yg melakukan dialing untuk memanfaatkan service IN.</a:t>
            </a:r>
          </a:p>
          <a:p>
            <a:pPr eaLnBrk="1" hangingPunct="1">
              <a:defRPr/>
            </a:pPr>
            <a:r>
              <a:rPr lang="en-US" sz="2400"/>
              <a:t>Service subscriber: pihak yang memiliki nomor langganan servis IN dan dapat diakses oleh user.</a:t>
            </a:r>
          </a:p>
          <a:p>
            <a:pPr eaLnBrk="1" hangingPunct="1">
              <a:defRPr/>
            </a:pPr>
            <a:r>
              <a:rPr lang="en-US" sz="2400"/>
              <a:t>Network operator: pihak yang mengontrol logic dan jaringan (servis) sehingga service user dan service subscriber dapat menjalankan bisnis.</a:t>
            </a:r>
          </a:p>
          <a:p>
            <a:pPr eaLnBrk="1" hangingPunct="1">
              <a:defRPr/>
            </a:pPr>
            <a:r>
              <a:rPr lang="en-US" sz="2400"/>
              <a:t>Service operator: pihak yang memperkenalkan dan mengoperasikan servis</a:t>
            </a:r>
          </a:p>
          <a:p>
            <a:pPr eaLnBrk="1" hangingPunct="1">
              <a:defRPr/>
            </a:pPr>
            <a:r>
              <a:rPr lang="en-US" sz="2400"/>
              <a:t>Service </a:t>
            </a:r>
            <a:r>
              <a:rPr lang="id-ID" sz="2400"/>
              <a:t>p</a:t>
            </a:r>
            <a:r>
              <a:rPr lang="en-US" sz="2400"/>
              <a:t>rovider: pihak yang mensupport service IN</a:t>
            </a:r>
          </a:p>
        </p:txBody>
      </p:sp>
    </p:spTree>
    <p:extLst>
      <p:ext uri="{BB962C8B-B14F-4D97-AF65-F5344CB8AC3E}">
        <p14:creationId xmlns:p14="http://schemas.microsoft.com/office/powerpoint/2010/main" val="2265291062"/>
      </p:ext>
    </p:extLst>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2"/>
          <p:cNvSpPr>
            <a:spLocks noGrp="1"/>
          </p:cNvSpPr>
          <p:nvPr>
            <p:ph type="ftr" sz="quarter" idx="11"/>
          </p:nvPr>
        </p:nvSpPr>
        <p:spPr/>
        <p:txBody>
          <a:bodyPr/>
          <a:lstStyle/>
          <a:p>
            <a:pPr>
              <a:defRPr/>
            </a:pPr>
            <a:r>
              <a:rPr lang="en-GB"/>
              <a:t>Jaringan Telekomunikasi</a:t>
            </a:r>
          </a:p>
        </p:txBody>
      </p:sp>
      <p:sp>
        <p:nvSpPr>
          <p:cNvPr id="56" name="Slide Number Placeholder 3"/>
          <p:cNvSpPr>
            <a:spLocks noGrp="1"/>
          </p:cNvSpPr>
          <p:nvPr>
            <p:ph type="sldNum" sz="quarter" idx="12"/>
          </p:nvPr>
        </p:nvSpPr>
        <p:spPr/>
        <p:txBody>
          <a:bodyPr/>
          <a:lstStyle/>
          <a:p>
            <a:pPr>
              <a:defRPr/>
            </a:pPr>
            <a:fld id="{6378DA00-F39A-489D-A86C-0CA01AD9302D}" type="slidenum">
              <a:rPr lang="en-GB"/>
              <a:pPr>
                <a:defRPr/>
              </a:pPr>
              <a:t>47</a:t>
            </a:fld>
            <a:endParaRPr lang="en-GB"/>
          </a:p>
        </p:txBody>
      </p:sp>
      <p:sp>
        <p:nvSpPr>
          <p:cNvPr id="20495" name="Rectangle 2"/>
          <p:cNvSpPr>
            <a:spLocks noChangeArrowheads="1"/>
          </p:cNvSpPr>
          <p:nvPr/>
        </p:nvSpPr>
        <p:spPr bwMode="auto">
          <a:xfrm>
            <a:off x="4899025" y="901701"/>
            <a:ext cx="1876425" cy="641350"/>
          </a:xfrm>
          <a:prstGeom prst="rect">
            <a:avLst/>
          </a:prstGeom>
          <a:noFill/>
          <a:ln w="9525">
            <a:noFill/>
            <a:miter lim="800000"/>
            <a:headEnd/>
            <a:tailEnd/>
          </a:ln>
        </p:spPr>
        <p:txBody>
          <a:bodyPr wrap="none" lIns="92075" tIns="46038" rIns="92075" bIns="46038">
            <a:spAutoFit/>
          </a:bodyPr>
          <a:lstStyle/>
          <a:p>
            <a:pPr eaLnBrk="0" hangingPunct="0"/>
            <a:r>
              <a:rPr lang="en-US" sz="3600" dirty="0" err="1">
                <a:latin typeface="Book Antiqua" pitchFamily="18" charset="0"/>
              </a:rPr>
              <a:t>FreeCall</a:t>
            </a:r>
            <a:endParaRPr lang="en-US" sz="3600" dirty="0">
              <a:latin typeface="Book Antiqua" pitchFamily="18" charset="0"/>
            </a:endParaRPr>
          </a:p>
        </p:txBody>
      </p:sp>
      <p:sp>
        <p:nvSpPr>
          <p:cNvPr id="20496" name="Rectangle 3"/>
          <p:cNvSpPr>
            <a:spLocks noChangeArrowheads="1"/>
          </p:cNvSpPr>
          <p:nvPr/>
        </p:nvSpPr>
        <p:spPr bwMode="auto">
          <a:xfrm>
            <a:off x="1828801" y="3222626"/>
            <a:ext cx="628377" cy="246863"/>
          </a:xfrm>
          <a:prstGeom prst="rect">
            <a:avLst/>
          </a:prstGeom>
          <a:noFill/>
          <a:ln w="9525">
            <a:noFill/>
            <a:miter lim="800000"/>
            <a:headEnd/>
            <a:tailEnd/>
          </a:ln>
        </p:spPr>
        <p:txBody>
          <a:bodyPr wrap="none" lIns="92075" tIns="46038" rIns="92075" bIns="46038">
            <a:spAutoFit/>
          </a:bodyPr>
          <a:lstStyle/>
          <a:p>
            <a:pPr eaLnBrk="0" hangingPunct="0"/>
            <a:r>
              <a:rPr lang="en-US" sz="1000">
                <a:solidFill>
                  <a:srgbClr val="00279F"/>
                </a:solidFill>
                <a:latin typeface="Book Antiqua" pitchFamily="18" charset="0"/>
              </a:rPr>
              <a:t>Statistic</a:t>
            </a:r>
          </a:p>
        </p:txBody>
      </p:sp>
      <p:grpSp>
        <p:nvGrpSpPr>
          <p:cNvPr id="2" name="Group 4"/>
          <p:cNvGrpSpPr>
            <a:grpSpLocks/>
          </p:cNvGrpSpPr>
          <p:nvPr/>
        </p:nvGrpSpPr>
        <p:grpSpPr bwMode="auto">
          <a:xfrm>
            <a:off x="1927225" y="1676401"/>
            <a:ext cx="8001000" cy="4373563"/>
            <a:chOff x="254" y="1056"/>
            <a:chExt cx="5040" cy="2755"/>
          </a:xfrm>
        </p:grpSpPr>
        <p:sp>
          <p:nvSpPr>
            <p:cNvPr id="20498" name="Rectangle 5"/>
            <p:cNvSpPr>
              <a:spLocks noChangeArrowheads="1"/>
            </p:cNvSpPr>
            <p:nvPr/>
          </p:nvSpPr>
          <p:spPr bwMode="auto">
            <a:xfrm>
              <a:off x="254" y="1991"/>
              <a:ext cx="280" cy="376"/>
            </a:xfrm>
            <a:prstGeom prst="rect">
              <a:avLst/>
            </a:prstGeom>
            <a:noFill/>
            <a:ln w="12700">
              <a:solidFill>
                <a:srgbClr val="00279F"/>
              </a:solidFill>
              <a:miter lim="800000"/>
              <a:headEnd/>
              <a:tailEnd/>
            </a:ln>
          </p:spPr>
          <p:txBody>
            <a:bodyPr wrap="none" anchor="ctr"/>
            <a:lstStyle/>
            <a:p>
              <a:endParaRPr lang="en-US"/>
            </a:p>
          </p:txBody>
        </p:sp>
        <p:graphicFrame>
          <p:nvGraphicFramePr>
            <p:cNvPr id="20482" name="Object 6"/>
            <p:cNvGraphicFramePr>
              <a:graphicFrameLocks/>
            </p:cNvGraphicFramePr>
            <p:nvPr/>
          </p:nvGraphicFramePr>
          <p:xfrm>
            <a:off x="3083" y="1203"/>
            <a:ext cx="527" cy="448"/>
          </p:xfrm>
          <a:graphic>
            <a:graphicData uri="http://schemas.openxmlformats.org/presentationml/2006/ole">
              <mc:AlternateContent xmlns:mc="http://schemas.openxmlformats.org/markup-compatibility/2006">
                <mc:Choice xmlns:v="urn:schemas-microsoft-com:vml" Requires="v">
                  <p:oleObj spid="_x0000_s15384" name="ClipArt" r:id="rId3" imgW="6246720" imgH="4173480" progId="">
                    <p:embed/>
                  </p:oleObj>
                </mc:Choice>
                <mc:Fallback>
                  <p:oleObj name="ClipArt" r:id="rId3" imgW="6246720" imgH="4173480" progId="">
                    <p:embed/>
                    <p:pic>
                      <p:nvPicPr>
                        <p:cNvPr id="20482"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 y="1203"/>
                          <a:ext cx="527"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7"/>
            <p:cNvGraphicFramePr>
              <a:graphicFrameLocks/>
            </p:cNvGraphicFramePr>
            <p:nvPr/>
          </p:nvGraphicFramePr>
          <p:xfrm>
            <a:off x="4330" y="1699"/>
            <a:ext cx="551" cy="480"/>
          </p:xfrm>
          <a:graphic>
            <a:graphicData uri="http://schemas.openxmlformats.org/presentationml/2006/ole">
              <mc:AlternateContent xmlns:mc="http://schemas.openxmlformats.org/markup-compatibility/2006">
                <mc:Choice xmlns:v="urn:schemas-microsoft-com:vml" Requires="v">
                  <p:oleObj spid="_x0000_s15385" name="ClipArt" r:id="rId5" imgW="5279760" imgH="2428560" progId="">
                    <p:embed/>
                  </p:oleObj>
                </mc:Choice>
                <mc:Fallback>
                  <p:oleObj name="ClipArt" r:id="rId5" imgW="5279760" imgH="2428560" progId="">
                    <p:embed/>
                    <p:pic>
                      <p:nvPicPr>
                        <p:cNvPr id="20483"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 y="1699"/>
                          <a:ext cx="55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8"/>
            <p:cNvGraphicFramePr>
              <a:graphicFrameLocks/>
            </p:cNvGraphicFramePr>
            <p:nvPr/>
          </p:nvGraphicFramePr>
          <p:xfrm>
            <a:off x="782" y="1339"/>
            <a:ext cx="711" cy="456"/>
          </p:xfrm>
          <a:graphic>
            <a:graphicData uri="http://schemas.openxmlformats.org/presentationml/2006/ole">
              <mc:AlternateContent xmlns:mc="http://schemas.openxmlformats.org/markup-compatibility/2006">
                <mc:Choice xmlns:v="urn:schemas-microsoft-com:vml" Requires="v">
                  <p:oleObj spid="_x0000_s15386" name="ClipArt" r:id="rId7" imgW="5599080" imgH="3587400" progId="">
                    <p:embed/>
                  </p:oleObj>
                </mc:Choice>
                <mc:Fallback>
                  <p:oleObj name="ClipArt" r:id="rId7" imgW="5599080" imgH="3587400" progId="">
                    <p:embed/>
                    <p:pic>
                      <p:nvPicPr>
                        <p:cNvPr id="20484"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 y="1339"/>
                          <a:ext cx="711"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9"/>
            <p:cNvGraphicFramePr>
              <a:graphicFrameLocks/>
            </p:cNvGraphicFramePr>
            <p:nvPr/>
          </p:nvGraphicFramePr>
          <p:xfrm>
            <a:off x="1941" y="1181"/>
            <a:ext cx="661" cy="438"/>
          </p:xfrm>
          <a:graphic>
            <a:graphicData uri="http://schemas.openxmlformats.org/presentationml/2006/ole">
              <mc:AlternateContent xmlns:mc="http://schemas.openxmlformats.org/markup-compatibility/2006">
                <mc:Choice xmlns:v="urn:schemas-microsoft-com:vml" Requires="v">
                  <p:oleObj spid="_x0000_s15387" name="ClipArt" r:id="rId9" imgW="4233600" imgH="3327120" progId="">
                    <p:embed/>
                  </p:oleObj>
                </mc:Choice>
                <mc:Fallback>
                  <p:oleObj name="ClipArt" r:id="rId9" imgW="4233600" imgH="3327120" progId="">
                    <p:embed/>
                    <p:pic>
                      <p:nvPicPr>
                        <p:cNvPr id="20485"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1" y="1181"/>
                          <a:ext cx="661"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10"/>
            <p:cNvGraphicFramePr>
              <a:graphicFrameLocks/>
            </p:cNvGraphicFramePr>
            <p:nvPr/>
          </p:nvGraphicFramePr>
          <p:xfrm>
            <a:off x="4570" y="2184"/>
            <a:ext cx="220" cy="235"/>
          </p:xfrm>
          <a:graphic>
            <a:graphicData uri="http://schemas.openxmlformats.org/presentationml/2006/ole">
              <mc:AlternateContent xmlns:mc="http://schemas.openxmlformats.org/markup-compatibility/2006">
                <mc:Choice xmlns:v="urn:schemas-microsoft-com:vml" Requires="v">
                  <p:oleObj spid="_x0000_s15388" name="ClipArt" r:id="rId11" imgW="4692600" imgH="4257360" progId="">
                    <p:embed/>
                  </p:oleObj>
                </mc:Choice>
                <mc:Fallback>
                  <p:oleObj name="ClipArt" r:id="rId11" imgW="4692600" imgH="4257360" progId="">
                    <p:embed/>
                    <p:pic>
                      <p:nvPicPr>
                        <p:cNvPr id="20486"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0" y="2184"/>
                          <a:ext cx="22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11"/>
            <p:cNvGraphicFramePr>
              <a:graphicFrameLocks/>
            </p:cNvGraphicFramePr>
            <p:nvPr/>
          </p:nvGraphicFramePr>
          <p:xfrm>
            <a:off x="3127" y="3387"/>
            <a:ext cx="438" cy="376"/>
          </p:xfrm>
          <a:graphic>
            <a:graphicData uri="http://schemas.openxmlformats.org/presentationml/2006/ole">
              <mc:AlternateContent xmlns:mc="http://schemas.openxmlformats.org/markup-compatibility/2006">
                <mc:Choice xmlns:v="urn:schemas-microsoft-com:vml" Requires="v">
                  <p:oleObj spid="_x0000_s15389" name="ClipArt" r:id="rId13" imgW="5811480" imgH="5011560" progId="">
                    <p:embed/>
                  </p:oleObj>
                </mc:Choice>
                <mc:Fallback>
                  <p:oleObj name="ClipArt" r:id="rId13" imgW="5811480" imgH="5011560" progId="">
                    <p:embed/>
                    <p:pic>
                      <p:nvPicPr>
                        <p:cNvPr id="20487"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7" y="3387"/>
                          <a:ext cx="438"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12"/>
            <p:cNvGraphicFramePr>
              <a:graphicFrameLocks/>
            </p:cNvGraphicFramePr>
            <p:nvPr/>
          </p:nvGraphicFramePr>
          <p:xfrm>
            <a:off x="2289" y="3379"/>
            <a:ext cx="313" cy="240"/>
          </p:xfrm>
          <a:graphic>
            <a:graphicData uri="http://schemas.openxmlformats.org/presentationml/2006/ole">
              <mc:AlternateContent xmlns:mc="http://schemas.openxmlformats.org/markup-compatibility/2006">
                <mc:Choice xmlns:v="urn:schemas-microsoft-com:vml" Requires="v">
                  <p:oleObj spid="_x0000_s15390" name="ClipArt" r:id="rId15" imgW="5049720" imgH="2657160" progId="">
                    <p:embed/>
                  </p:oleObj>
                </mc:Choice>
                <mc:Fallback>
                  <p:oleObj name="ClipArt" r:id="rId15" imgW="5049720" imgH="2657160" progId="">
                    <p:embed/>
                    <p:pic>
                      <p:nvPicPr>
                        <p:cNvPr id="20488"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9" y="3379"/>
                          <a:ext cx="31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9" name="Object 13"/>
            <p:cNvGraphicFramePr>
              <a:graphicFrameLocks/>
            </p:cNvGraphicFramePr>
            <p:nvPr/>
          </p:nvGraphicFramePr>
          <p:xfrm>
            <a:off x="1546" y="3288"/>
            <a:ext cx="220" cy="235"/>
          </p:xfrm>
          <a:graphic>
            <a:graphicData uri="http://schemas.openxmlformats.org/presentationml/2006/ole">
              <mc:AlternateContent xmlns:mc="http://schemas.openxmlformats.org/markup-compatibility/2006">
                <mc:Choice xmlns:v="urn:schemas-microsoft-com:vml" Requires="v">
                  <p:oleObj spid="_x0000_s15391" name="ClipArt" r:id="rId17" imgW="4692600" imgH="4257360" progId="">
                    <p:embed/>
                  </p:oleObj>
                </mc:Choice>
                <mc:Fallback>
                  <p:oleObj name="ClipArt" r:id="rId17" imgW="4692600" imgH="4257360" progId="">
                    <p:embed/>
                    <p:pic>
                      <p:nvPicPr>
                        <p:cNvPr id="20489"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6" y="3288"/>
                          <a:ext cx="22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0" name="Object 14"/>
            <p:cNvGraphicFramePr>
              <a:graphicFrameLocks/>
            </p:cNvGraphicFramePr>
            <p:nvPr/>
          </p:nvGraphicFramePr>
          <p:xfrm>
            <a:off x="1162" y="1752"/>
            <a:ext cx="220" cy="235"/>
          </p:xfrm>
          <a:graphic>
            <a:graphicData uri="http://schemas.openxmlformats.org/presentationml/2006/ole">
              <mc:AlternateContent xmlns:mc="http://schemas.openxmlformats.org/markup-compatibility/2006">
                <mc:Choice xmlns:v="urn:schemas-microsoft-com:vml" Requires="v">
                  <p:oleObj spid="_x0000_s15392" name="ClipArt" r:id="rId18" imgW="4692600" imgH="4257360" progId="">
                    <p:embed/>
                  </p:oleObj>
                </mc:Choice>
                <mc:Fallback>
                  <p:oleObj name="ClipArt" r:id="rId18" imgW="4692600" imgH="4257360" progId="">
                    <p:embed/>
                    <p:pic>
                      <p:nvPicPr>
                        <p:cNvPr id="2049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2" y="1752"/>
                          <a:ext cx="22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1" name="Object 15"/>
            <p:cNvGraphicFramePr>
              <a:graphicFrameLocks/>
            </p:cNvGraphicFramePr>
            <p:nvPr/>
          </p:nvGraphicFramePr>
          <p:xfrm>
            <a:off x="2458" y="1416"/>
            <a:ext cx="220" cy="235"/>
          </p:xfrm>
          <a:graphic>
            <a:graphicData uri="http://schemas.openxmlformats.org/presentationml/2006/ole">
              <mc:AlternateContent xmlns:mc="http://schemas.openxmlformats.org/markup-compatibility/2006">
                <mc:Choice xmlns:v="urn:schemas-microsoft-com:vml" Requires="v">
                  <p:oleObj spid="_x0000_s15393" name="ClipArt" r:id="rId19" imgW="4692600" imgH="4257360" progId="">
                    <p:embed/>
                  </p:oleObj>
                </mc:Choice>
                <mc:Fallback>
                  <p:oleObj name="ClipArt" r:id="rId19" imgW="4692600" imgH="4257360" progId="">
                    <p:embed/>
                    <p:pic>
                      <p:nvPicPr>
                        <p:cNvPr id="20491"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8" y="1416"/>
                          <a:ext cx="22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2" name="Object 16"/>
            <p:cNvGraphicFramePr>
              <a:graphicFrameLocks/>
            </p:cNvGraphicFramePr>
            <p:nvPr/>
          </p:nvGraphicFramePr>
          <p:xfrm>
            <a:off x="3514" y="1416"/>
            <a:ext cx="220" cy="214"/>
          </p:xfrm>
          <a:graphic>
            <a:graphicData uri="http://schemas.openxmlformats.org/presentationml/2006/ole">
              <mc:AlternateContent xmlns:mc="http://schemas.openxmlformats.org/markup-compatibility/2006">
                <mc:Choice xmlns:v="urn:schemas-microsoft-com:vml" Requires="v">
                  <p:oleObj spid="_x0000_s15394" name="ClipArt" r:id="rId20" imgW="4692600" imgH="4257360" progId="">
                    <p:embed/>
                  </p:oleObj>
                </mc:Choice>
                <mc:Fallback>
                  <p:oleObj name="ClipArt" r:id="rId20" imgW="4692600" imgH="4257360" progId="">
                    <p:embed/>
                    <p:pic>
                      <p:nvPicPr>
                        <p:cNvPr id="20492" name="Object 1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4" y="1416"/>
                          <a:ext cx="22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9" name="Rectangle 17"/>
            <p:cNvSpPr>
              <a:spLocks noChangeArrowheads="1"/>
            </p:cNvSpPr>
            <p:nvPr/>
          </p:nvSpPr>
          <p:spPr bwMode="auto">
            <a:xfrm>
              <a:off x="542" y="3191"/>
              <a:ext cx="280" cy="376"/>
            </a:xfrm>
            <a:prstGeom prst="rect">
              <a:avLst/>
            </a:prstGeom>
            <a:noFill/>
            <a:ln w="12700">
              <a:solidFill>
                <a:srgbClr val="00279F"/>
              </a:solidFill>
              <a:miter lim="800000"/>
              <a:headEnd/>
              <a:tailEnd/>
            </a:ln>
          </p:spPr>
          <p:txBody>
            <a:bodyPr wrap="none" anchor="ctr"/>
            <a:lstStyle/>
            <a:p>
              <a:endParaRPr lang="en-US"/>
            </a:p>
          </p:txBody>
        </p:sp>
        <p:sp>
          <p:nvSpPr>
            <p:cNvPr id="20500" name="Rectangle 18"/>
            <p:cNvSpPr>
              <a:spLocks noChangeArrowheads="1"/>
            </p:cNvSpPr>
            <p:nvPr/>
          </p:nvSpPr>
          <p:spPr bwMode="auto">
            <a:xfrm>
              <a:off x="576" y="3216"/>
              <a:ext cx="262" cy="175"/>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00279F"/>
                  </a:solidFill>
                  <a:latin typeface="Book Antiqua" pitchFamily="18" charset="0"/>
                </a:rPr>
                <a:t>Bill</a:t>
              </a:r>
            </a:p>
          </p:txBody>
        </p:sp>
        <p:sp>
          <p:nvSpPr>
            <p:cNvPr id="20501" name="Arc 19"/>
            <p:cNvSpPr>
              <a:spLocks/>
            </p:cNvSpPr>
            <p:nvPr/>
          </p:nvSpPr>
          <p:spPr bwMode="auto">
            <a:xfrm>
              <a:off x="731" y="3667"/>
              <a:ext cx="2736" cy="144"/>
            </a:xfrm>
            <a:custGeom>
              <a:avLst/>
              <a:gdLst>
                <a:gd name="T0" fmla="*/ 2736 w 21600"/>
                <a:gd name="T1" fmla="*/ 144 h 21600"/>
                <a:gd name="T2" fmla="*/ 0 w 21600"/>
                <a:gd name="T3" fmla="*/ 0 h 21600"/>
                <a:gd name="T4" fmla="*/ 27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6E0043"/>
              </a:solidFill>
              <a:round/>
              <a:headEnd type="none" w="sm" len="sm"/>
              <a:tailEnd type="none" w="sm" len="sm"/>
            </a:ln>
          </p:spPr>
          <p:txBody>
            <a:bodyPr wrap="none" anchor="ctr"/>
            <a:lstStyle/>
            <a:p>
              <a:endParaRPr lang="en-US"/>
            </a:p>
          </p:txBody>
        </p:sp>
        <p:sp>
          <p:nvSpPr>
            <p:cNvPr id="20502" name="Line 20"/>
            <p:cNvSpPr>
              <a:spLocks noChangeShapeType="1"/>
            </p:cNvSpPr>
            <p:nvPr/>
          </p:nvSpPr>
          <p:spPr bwMode="auto">
            <a:xfrm flipV="1">
              <a:off x="1642" y="3571"/>
              <a:ext cx="0" cy="192"/>
            </a:xfrm>
            <a:prstGeom prst="line">
              <a:avLst/>
            </a:prstGeom>
            <a:noFill/>
            <a:ln w="12700">
              <a:solidFill>
                <a:srgbClr val="6E0043"/>
              </a:solidFill>
              <a:round/>
              <a:headEnd type="none" w="sm" len="sm"/>
              <a:tailEnd type="stealth" w="med" len="lg"/>
            </a:ln>
          </p:spPr>
          <p:txBody>
            <a:bodyPr wrap="none" anchor="ctr"/>
            <a:lstStyle/>
            <a:p>
              <a:endParaRPr lang="en-US"/>
            </a:p>
          </p:txBody>
        </p:sp>
        <p:sp>
          <p:nvSpPr>
            <p:cNvPr id="20503" name="Line 21"/>
            <p:cNvSpPr>
              <a:spLocks noChangeShapeType="1"/>
            </p:cNvSpPr>
            <p:nvPr/>
          </p:nvSpPr>
          <p:spPr bwMode="auto">
            <a:xfrm flipV="1">
              <a:off x="2410" y="3619"/>
              <a:ext cx="0" cy="192"/>
            </a:xfrm>
            <a:prstGeom prst="line">
              <a:avLst/>
            </a:prstGeom>
            <a:noFill/>
            <a:ln w="12700">
              <a:solidFill>
                <a:srgbClr val="6E0043"/>
              </a:solidFill>
              <a:round/>
              <a:headEnd type="none" w="sm" len="sm"/>
              <a:tailEnd type="stealth" w="med" len="lg"/>
            </a:ln>
          </p:spPr>
          <p:txBody>
            <a:bodyPr wrap="none" anchor="ctr"/>
            <a:lstStyle/>
            <a:p>
              <a:endParaRPr lang="en-US"/>
            </a:p>
          </p:txBody>
        </p:sp>
        <p:sp>
          <p:nvSpPr>
            <p:cNvPr id="20504" name="Line 22"/>
            <p:cNvSpPr>
              <a:spLocks noChangeShapeType="1"/>
            </p:cNvSpPr>
            <p:nvPr/>
          </p:nvSpPr>
          <p:spPr bwMode="auto">
            <a:xfrm flipV="1">
              <a:off x="3466" y="3619"/>
              <a:ext cx="0" cy="192"/>
            </a:xfrm>
            <a:prstGeom prst="line">
              <a:avLst/>
            </a:prstGeom>
            <a:noFill/>
            <a:ln w="12700">
              <a:solidFill>
                <a:srgbClr val="6E0043"/>
              </a:solidFill>
              <a:round/>
              <a:headEnd type="none" w="sm" len="sm"/>
              <a:tailEnd type="stealth" w="med" len="lg"/>
            </a:ln>
          </p:spPr>
          <p:txBody>
            <a:bodyPr wrap="none" anchor="ctr"/>
            <a:lstStyle/>
            <a:p>
              <a:endParaRPr lang="en-US"/>
            </a:p>
          </p:txBody>
        </p:sp>
        <p:sp>
          <p:nvSpPr>
            <p:cNvPr id="189463" name="Oval 23"/>
            <p:cNvSpPr>
              <a:spLocks noChangeArrowheads="1"/>
            </p:cNvSpPr>
            <p:nvPr/>
          </p:nvSpPr>
          <p:spPr bwMode="auto">
            <a:xfrm>
              <a:off x="1310" y="1943"/>
              <a:ext cx="3016" cy="1240"/>
            </a:xfrm>
            <a:prstGeom prst="ellipse">
              <a:avLst/>
            </a:prstGeom>
            <a:gradFill rotWithShape="0">
              <a:gsLst>
                <a:gs pos="0">
                  <a:srgbClr val="F39FD1">
                    <a:gamma/>
                    <a:tint val="89804"/>
                    <a:invGamma/>
                  </a:srgbClr>
                </a:gs>
                <a:gs pos="50000">
                  <a:srgbClr val="F39FD1"/>
                </a:gs>
                <a:gs pos="100000">
                  <a:srgbClr val="F39FD1">
                    <a:gamma/>
                    <a:tint val="89804"/>
                    <a:invGamma/>
                  </a:srgbClr>
                </a:gs>
              </a:gsLst>
              <a:lin ang="18900000" scaled="1"/>
            </a:gradFill>
            <a:ln w="12700">
              <a:solidFill>
                <a:schemeClr val="tx1"/>
              </a:solidFill>
              <a:round/>
              <a:headEnd/>
              <a:tailEnd/>
            </a:ln>
            <a:effectLst>
              <a:outerShdw dist="107763" dir="2700000" algn="ctr" rotWithShape="0">
                <a:srgbClr val="6E0043"/>
              </a:outerShdw>
            </a:effectLst>
          </p:spPr>
          <p:txBody>
            <a:bodyPr wrap="none" anchor="ctr"/>
            <a:lstStyle/>
            <a:p>
              <a:pPr>
                <a:defRPr/>
              </a:pPr>
              <a:endParaRPr lang="en-US"/>
            </a:p>
          </p:txBody>
        </p:sp>
        <p:sp>
          <p:nvSpPr>
            <p:cNvPr id="189464" name="Rectangle 24"/>
            <p:cNvSpPr>
              <a:spLocks noChangeArrowheads="1"/>
            </p:cNvSpPr>
            <p:nvPr/>
          </p:nvSpPr>
          <p:spPr bwMode="auto">
            <a:xfrm>
              <a:off x="2126" y="2135"/>
              <a:ext cx="1528" cy="856"/>
            </a:xfrm>
            <a:prstGeom prst="rect">
              <a:avLst/>
            </a:prstGeom>
            <a:solidFill>
              <a:srgbClr val="00DFCA"/>
            </a:solidFill>
            <a:ln w="12700">
              <a:solidFill>
                <a:schemeClr val="tx1"/>
              </a:solidFill>
              <a:miter lim="800000"/>
              <a:headEnd/>
              <a:tailEnd/>
            </a:ln>
            <a:effectLst>
              <a:outerShdw dist="107763" dir="2700000" algn="ctr" rotWithShape="0">
                <a:srgbClr val="009688"/>
              </a:outerShdw>
            </a:effectLst>
          </p:spPr>
          <p:txBody>
            <a:bodyPr wrap="none" anchor="ctr"/>
            <a:lstStyle/>
            <a:p>
              <a:pPr>
                <a:defRPr/>
              </a:pPr>
              <a:endParaRPr lang="en-US"/>
            </a:p>
          </p:txBody>
        </p:sp>
        <p:sp>
          <p:nvSpPr>
            <p:cNvPr id="20507" name="Line 25"/>
            <p:cNvSpPr>
              <a:spLocks noChangeShapeType="1"/>
            </p:cNvSpPr>
            <p:nvPr/>
          </p:nvSpPr>
          <p:spPr bwMode="auto">
            <a:xfrm>
              <a:off x="2122" y="2419"/>
              <a:ext cx="153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08" name="Rectangle 26"/>
            <p:cNvSpPr>
              <a:spLocks noChangeArrowheads="1"/>
            </p:cNvSpPr>
            <p:nvPr/>
          </p:nvSpPr>
          <p:spPr bwMode="auto">
            <a:xfrm>
              <a:off x="2160" y="2145"/>
              <a:ext cx="1573" cy="873"/>
            </a:xfrm>
            <a:prstGeom prst="rect">
              <a:avLst/>
            </a:prstGeom>
            <a:noFill/>
            <a:ln w="9525">
              <a:noFill/>
              <a:miter lim="800000"/>
              <a:headEnd/>
              <a:tailEnd/>
            </a:ln>
          </p:spPr>
          <p:txBody>
            <a:bodyPr wrap="none" lIns="92075" tIns="46038" rIns="92075" bIns="46038">
              <a:spAutoFit/>
            </a:bodyPr>
            <a:lstStyle/>
            <a:p>
              <a:pPr eaLnBrk="0" hangingPunct="0"/>
              <a:r>
                <a:rPr lang="en-US" sz="1400" dirty="0">
                  <a:solidFill>
                    <a:schemeClr val="bg2"/>
                  </a:solidFill>
                  <a:latin typeface="Arial Unicode MS" pitchFamily="34" charset="-128"/>
                </a:rPr>
                <a:t>	08-17         17-08</a:t>
              </a:r>
            </a:p>
            <a:p>
              <a:pPr eaLnBrk="0" hangingPunct="0"/>
              <a:endParaRPr lang="en-US" sz="1400" dirty="0">
                <a:solidFill>
                  <a:schemeClr val="bg2"/>
                </a:solidFill>
                <a:latin typeface="Arial Unicode MS" pitchFamily="34" charset="-128"/>
              </a:endParaRPr>
            </a:p>
            <a:p>
              <a:pPr eaLnBrk="0" hangingPunct="0"/>
              <a:r>
                <a:rPr lang="en-US" sz="1400" dirty="0">
                  <a:solidFill>
                    <a:schemeClr val="bg2"/>
                  </a:solidFill>
                  <a:latin typeface="Arial Unicode MS" pitchFamily="34" charset="-128"/>
                </a:rPr>
                <a:t>Jakarta	Jakarta       Jkt</a:t>
              </a:r>
            </a:p>
            <a:p>
              <a:pPr eaLnBrk="0" hangingPunct="0"/>
              <a:r>
                <a:rPr lang="en-US" sz="1400" dirty="0">
                  <a:solidFill>
                    <a:schemeClr val="bg2"/>
                  </a:solidFill>
                  <a:latin typeface="Arial Unicode MS" pitchFamily="34" charset="-128"/>
                </a:rPr>
                <a:t>Bandung	Bandung	Jkt</a:t>
              </a:r>
            </a:p>
            <a:p>
              <a:pPr eaLnBrk="0" hangingPunct="0"/>
              <a:r>
                <a:rPr lang="en-US" sz="1400" dirty="0">
                  <a:solidFill>
                    <a:schemeClr val="bg2"/>
                  </a:solidFill>
                  <a:latin typeface="Arial Unicode MS" pitchFamily="34" charset="-128"/>
                </a:rPr>
                <a:t>Surabaya	Surabaya	Jkt</a:t>
              </a:r>
            </a:p>
            <a:p>
              <a:pPr eaLnBrk="0" hangingPunct="0"/>
              <a:r>
                <a:rPr lang="en-US" sz="1400" dirty="0">
                  <a:solidFill>
                    <a:schemeClr val="bg2"/>
                  </a:solidFill>
                  <a:latin typeface="Arial Unicode MS" pitchFamily="34" charset="-128"/>
                </a:rPr>
                <a:t>Medan	Medan	Jkt</a:t>
              </a:r>
            </a:p>
          </p:txBody>
        </p:sp>
        <p:sp>
          <p:nvSpPr>
            <p:cNvPr id="20509" name="Line 27"/>
            <p:cNvSpPr>
              <a:spLocks noChangeShapeType="1"/>
            </p:cNvSpPr>
            <p:nvPr/>
          </p:nvSpPr>
          <p:spPr bwMode="auto">
            <a:xfrm>
              <a:off x="2698" y="2131"/>
              <a:ext cx="0" cy="86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10" name="Line 28"/>
            <p:cNvSpPr>
              <a:spLocks noChangeShapeType="1"/>
            </p:cNvSpPr>
            <p:nvPr/>
          </p:nvSpPr>
          <p:spPr bwMode="auto">
            <a:xfrm>
              <a:off x="3226" y="2131"/>
              <a:ext cx="0" cy="86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11" name="Line 29"/>
            <p:cNvSpPr>
              <a:spLocks noChangeShapeType="1"/>
            </p:cNvSpPr>
            <p:nvPr/>
          </p:nvSpPr>
          <p:spPr bwMode="auto">
            <a:xfrm>
              <a:off x="2122" y="2131"/>
              <a:ext cx="57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12" name="Rectangle 30"/>
            <p:cNvSpPr>
              <a:spLocks noChangeArrowheads="1"/>
            </p:cNvSpPr>
            <p:nvPr/>
          </p:nvSpPr>
          <p:spPr bwMode="auto">
            <a:xfrm>
              <a:off x="2400" y="2126"/>
              <a:ext cx="357" cy="156"/>
            </a:xfrm>
            <a:prstGeom prst="rect">
              <a:avLst/>
            </a:prstGeom>
            <a:noFill/>
            <a:ln w="9525">
              <a:noFill/>
              <a:miter lim="800000"/>
              <a:headEnd/>
              <a:tailEnd/>
            </a:ln>
          </p:spPr>
          <p:txBody>
            <a:bodyPr wrap="none" lIns="92075" tIns="46038" rIns="92075" bIns="46038">
              <a:spAutoFit/>
            </a:bodyPr>
            <a:lstStyle/>
            <a:p>
              <a:pPr eaLnBrk="0" hangingPunct="0"/>
              <a:r>
                <a:rPr lang="en-US" sz="1000">
                  <a:solidFill>
                    <a:schemeClr val="bg2"/>
                  </a:solidFill>
                  <a:latin typeface="Book Antiqua" pitchFamily="18" charset="0"/>
                </a:rPr>
                <a:t>Waktu</a:t>
              </a:r>
            </a:p>
          </p:txBody>
        </p:sp>
        <p:sp>
          <p:nvSpPr>
            <p:cNvPr id="20513" name="Rectangle 31"/>
            <p:cNvSpPr>
              <a:spLocks noChangeArrowheads="1"/>
            </p:cNvSpPr>
            <p:nvPr/>
          </p:nvSpPr>
          <p:spPr bwMode="auto">
            <a:xfrm>
              <a:off x="2112" y="2270"/>
              <a:ext cx="351" cy="156"/>
            </a:xfrm>
            <a:prstGeom prst="rect">
              <a:avLst/>
            </a:prstGeom>
            <a:noFill/>
            <a:ln w="9525">
              <a:noFill/>
              <a:miter lim="800000"/>
              <a:headEnd/>
              <a:tailEnd/>
            </a:ln>
          </p:spPr>
          <p:txBody>
            <a:bodyPr wrap="none" lIns="92075" tIns="46038" rIns="92075" bIns="46038">
              <a:spAutoFit/>
            </a:bodyPr>
            <a:lstStyle/>
            <a:p>
              <a:pPr eaLnBrk="0" hangingPunct="0"/>
              <a:r>
                <a:rPr lang="en-US" sz="1000">
                  <a:solidFill>
                    <a:schemeClr val="bg2"/>
                  </a:solidFill>
                  <a:latin typeface="Book Antiqua" pitchFamily="18" charset="0"/>
                </a:rPr>
                <a:t>Origin</a:t>
              </a:r>
            </a:p>
          </p:txBody>
        </p:sp>
        <p:sp>
          <p:nvSpPr>
            <p:cNvPr id="20514" name="Rectangle 32"/>
            <p:cNvSpPr>
              <a:spLocks noChangeArrowheads="1"/>
            </p:cNvSpPr>
            <p:nvPr/>
          </p:nvSpPr>
          <p:spPr bwMode="auto">
            <a:xfrm>
              <a:off x="302" y="2183"/>
              <a:ext cx="280" cy="376"/>
            </a:xfrm>
            <a:prstGeom prst="rect">
              <a:avLst/>
            </a:prstGeom>
            <a:solidFill>
              <a:schemeClr val="bg1"/>
            </a:solidFill>
            <a:ln w="12700">
              <a:solidFill>
                <a:srgbClr val="00279F"/>
              </a:solidFill>
              <a:miter lim="800000"/>
              <a:headEnd/>
              <a:tailEnd/>
            </a:ln>
          </p:spPr>
          <p:txBody>
            <a:bodyPr wrap="none" anchor="ctr"/>
            <a:lstStyle/>
            <a:p>
              <a:endParaRPr lang="en-US"/>
            </a:p>
          </p:txBody>
        </p:sp>
        <p:sp>
          <p:nvSpPr>
            <p:cNvPr id="20515" name="Rectangle 33"/>
            <p:cNvSpPr>
              <a:spLocks noChangeArrowheads="1"/>
            </p:cNvSpPr>
            <p:nvPr/>
          </p:nvSpPr>
          <p:spPr bwMode="auto">
            <a:xfrm>
              <a:off x="336" y="2208"/>
              <a:ext cx="262" cy="175"/>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00279F"/>
                  </a:solidFill>
                  <a:latin typeface="Book Antiqua" pitchFamily="18" charset="0"/>
                </a:rPr>
                <a:t>Bill</a:t>
              </a:r>
            </a:p>
          </p:txBody>
        </p:sp>
        <p:sp>
          <p:nvSpPr>
            <p:cNvPr id="20516" name="Arc 34"/>
            <p:cNvSpPr>
              <a:spLocks/>
            </p:cNvSpPr>
            <p:nvPr/>
          </p:nvSpPr>
          <p:spPr bwMode="auto">
            <a:xfrm>
              <a:off x="683" y="2515"/>
              <a:ext cx="624" cy="48"/>
            </a:xfrm>
            <a:custGeom>
              <a:avLst/>
              <a:gdLst>
                <a:gd name="T0" fmla="*/ 624 w 21600"/>
                <a:gd name="T1" fmla="*/ 48 h 21600"/>
                <a:gd name="T2" fmla="*/ 0 w 21600"/>
                <a:gd name="T3" fmla="*/ 0 h 21600"/>
                <a:gd name="T4" fmla="*/ 62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6E0043"/>
              </a:solidFill>
              <a:round/>
              <a:headEnd type="none" w="sm" len="sm"/>
              <a:tailEnd type="stealth" w="med" len="lg"/>
            </a:ln>
          </p:spPr>
          <p:txBody>
            <a:bodyPr wrap="none" anchor="ctr"/>
            <a:lstStyle/>
            <a:p>
              <a:endParaRPr lang="en-US"/>
            </a:p>
          </p:txBody>
        </p:sp>
        <p:sp>
          <p:nvSpPr>
            <p:cNvPr id="20517" name="Arc 35"/>
            <p:cNvSpPr>
              <a:spLocks/>
            </p:cNvSpPr>
            <p:nvPr/>
          </p:nvSpPr>
          <p:spPr bwMode="auto">
            <a:xfrm>
              <a:off x="562" y="1686"/>
              <a:ext cx="150" cy="423"/>
            </a:xfrm>
            <a:custGeom>
              <a:avLst/>
              <a:gdLst>
                <a:gd name="T0" fmla="*/ 0 w 21600"/>
                <a:gd name="T1" fmla="*/ 423 h 21600"/>
                <a:gd name="T2" fmla="*/ 149 w 21600"/>
                <a:gd name="T3" fmla="*/ 0 h 21600"/>
                <a:gd name="T4" fmla="*/ 150 w 21600"/>
                <a:gd name="T5" fmla="*/ 4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26"/>
                    <a:pt x="9583" y="79"/>
                    <a:pt x="21456" y="0"/>
                  </a:cubicBezTo>
                </a:path>
                <a:path w="21600" h="21600" stroke="0" extrusionOk="0">
                  <a:moveTo>
                    <a:pt x="0" y="21600"/>
                  </a:moveTo>
                  <a:cubicBezTo>
                    <a:pt x="0" y="9726"/>
                    <a:pt x="9583" y="79"/>
                    <a:pt x="21456" y="0"/>
                  </a:cubicBezTo>
                  <a:lnTo>
                    <a:pt x="21600" y="21600"/>
                  </a:lnTo>
                  <a:close/>
                </a:path>
              </a:pathLst>
            </a:custGeom>
            <a:noFill/>
            <a:ln w="12700" cap="rnd">
              <a:solidFill>
                <a:srgbClr val="6E0043"/>
              </a:solidFill>
              <a:round/>
              <a:headEnd type="none" w="sm" len="sm"/>
              <a:tailEnd type="stealth" w="med" len="lg"/>
            </a:ln>
          </p:spPr>
          <p:txBody>
            <a:bodyPr wrap="none" anchor="ctr"/>
            <a:lstStyle/>
            <a:p>
              <a:endParaRPr lang="en-US"/>
            </a:p>
          </p:txBody>
        </p:sp>
        <p:sp>
          <p:nvSpPr>
            <p:cNvPr id="20518" name="Rectangle 36"/>
            <p:cNvSpPr>
              <a:spLocks noChangeArrowheads="1"/>
            </p:cNvSpPr>
            <p:nvPr/>
          </p:nvSpPr>
          <p:spPr bwMode="auto">
            <a:xfrm>
              <a:off x="576" y="1200"/>
              <a:ext cx="418" cy="408"/>
            </a:xfrm>
            <a:prstGeom prst="rect">
              <a:avLst/>
            </a:prstGeom>
            <a:noFill/>
            <a:ln w="9525">
              <a:noFill/>
              <a:miter lim="800000"/>
              <a:headEnd/>
              <a:tailEnd/>
            </a:ln>
          </p:spPr>
          <p:txBody>
            <a:bodyPr wrap="none" lIns="92075" tIns="46038" rIns="92075" bIns="46038">
              <a:spAutoFit/>
            </a:bodyPr>
            <a:lstStyle/>
            <a:p>
              <a:pPr eaLnBrk="0" hangingPunct="0"/>
              <a:r>
                <a:rPr lang="en-US" sz="1200">
                  <a:latin typeface="Book Antiqua" pitchFamily="18" charset="0"/>
                </a:rPr>
                <a:t>Kantor</a:t>
              </a:r>
            </a:p>
            <a:p>
              <a:pPr eaLnBrk="0" hangingPunct="0"/>
              <a:r>
                <a:rPr lang="en-US" sz="1200">
                  <a:latin typeface="Book Antiqua" pitchFamily="18" charset="0"/>
                </a:rPr>
                <a:t>Pusat</a:t>
              </a:r>
            </a:p>
            <a:p>
              <a:pPr eaLnBrk="0" hangingPunct="0"/>
              <a:r>
                <a:rPr lang="en-US" sz="1200">
                  <a:latin typeface="Book Antiqua" pitchFamily="18" charset="0"/>
                </a:rPr>
                <a:t>Jakarta</a:t>
              </a:r>
            </a:p>
          </p:txBody>
        </p:sp>
        <p:sp>
          <p:nvSpPr>
            <p:cNvPr id="20519" name="Line 37"/>
            <p:cNvSpPr>
              <a:spLocks noChangeShapeType="1"/>
            </p:cNvSpPr>
            <p:nvPr/>
          </p:nvSpPr>
          <p:spPr bwMode="auto">
            <a:xfrm flipV="1">
              <a:off x="2554" y="1699"/>
              <a:ext cx="0" cy="240"/>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20" name="Line 38"/>
            <p:cNvSpPr>
              <a:spLocks noChangeShapeType="1"/>
            </p:cNvSpPr>
            <p:nvPr/>
          </p:nvSpPr>
          <p:spPr bwMode="auto">
            <a:xfrm>
              <a:off x="1450" y="1603"/>
              <a:ext cx="1008" cy="528"/>
            </a:xfrm>
            <a:prstGeom prst="line">
              <a:avLst/>
            </a:prstGeom>
            <a:noFill/>
            <a:ln w="12700">
              <a:solidFill>
                <a:srgbClr val="00279F"/>
              </a:solidFill>
              <a:prstDash val="lgDash"/>
              <a:round/>
              <a:headEnd type="none" w="sm" len="sm"/>
              <a:tailEnd type="stealth" w="med" len="lg"/>
            </a:ln>
          </p:spPr>
          <p:txBody>
            <a:bodyPr wrap="none" anchor="ctr"/>
            <a:lstStyle/>
            <a:p>
              <a:endParaRPr lang="en-US"/>
            </a:p>
          </p:txBody>
        </p:sp>
        <p:sp>
          <p:nvSpPr>
            <p:cNvPr id="20521" name="Rectangle 39"/>
            <p:cNvSpPr>
              <a:spLocks noChangeArrowheads="1"/>
            </p:cNvSpPr>
            <p:nvPr/>
          </p:nvSpPr>
          <p:spPr bwMode="auto">
            <a:xfrm>
              <a:off x="1488" y="1550"/>
              <a:ext cx="683" cy="291"/>
            </a:xfrm>
            <a:prstGeom prst="rect">
              <a:avLst/>
            </a:prstGeom>
            <a:solidFill>
              <a:schemeClr val="bg1"/>
            </a:solidFill>
            <a:ln w="9525">
              <a:noFill/>
              <a:miter lim="800000"/>
              <a:headEnd/>
              <a:tailEnd/>
            </a:ln>
          </p:spPr>
          <p:txBody>
            <a:bodyPr wrap="none" lIns="92075" tIns="46038" rIns="92075" bIns="46038">
              <a:spAutoFit/>
            </a:bodyPr>
            <a:lstStyle/>
            <a:p>
              <a:pPr eaLnBrk="0" hangingPunct="0"/>
              <a:r>
                <a:rPr lang="en-US" sz="1200">
                  <a:solidFill>
                    <a:srgbClr val="FF0000"/>
                  </a:solidFill>
                  <a:latin typeface="Book Antiqua" pitchFamily="18" charset="0"/>
                </a:rPr>
                <a:t>Service</a:t>
              </a:r>
            </a:p>
            <a:p>
              <a:pPr eaLnBrk="0" hangingPunct="0"/>
              <a:r>
                <a:rPr lang="en-US" sz="1200">
                  <a:solidFill>
                    <a:srgbClr val="FF0000"/>
                  </a:solidFill>
                  <a:latin typeface="Book Antiqua" pitchFamily="18" charset="0"/>
                </a:rPr>
                <a:t>Management</a:t>
              </a:r>
            </a:p>
          </p:txBody>
        </p:sp>
        <p:sp>
          <p:nvSpPr>
            <p:cNvPr id="20522" name="Line 40"/>
            <p:cNvSpPr>
              <a:spLocks noChangeShapeType="1"/>
            </p:cNvSpPr>
            <p:nvPr/>
          </p:nvSpPr>
          <p:spPr bwMode="auto">
            <a:xfrm flipH="1" flipV="1">
              <a:off x="1450" y="1939"/>
              <a:ext cx="192" cy="240"/>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23" name="Line 41"/>
            <p:cNvSpPr>
              <a:spLocks noChangeShapeType="1"/>
            </p:cNvSpPr>
            <p:nvPr/>
          </p:nvSpPr>
          <p:spPr bwMode="auto">
            <a:xfrm flipV="1">
              <a:off x="4138" y="2227"/>
              <a:ext cx="384" cy="48"/>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24" name="Line 42"/>
            <p:cNvSpPr>
              <a:spLocks noChangeShapeType="1"/>
            </p:cNvSpPr>
            <p:nvPr/>
          </p:nvSpPr>
          <p:spPr bwMode="auto">
            <a:xfrm flipV="1">
              <a:off x="3466" y="1651"/>
              <a:ext cx="192" cy="336"/>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25" name="Rectangle 43"/>
            <p:cNvSpPr>
              <a:spLocks noChangeArrowheads="1"/>
            </p:cNvSpPr>
            <p:nvPr/>
          </p:nvSpPr>
          <p:spPr bwMode="auto">
            <a:xfrm>
              <a:off x="2592" y="1056"/>
              <a:ext cx="510" cy="291"/>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FF0000"/>
                  </a:solidFill>
                  <a:latin typeface="Book Antiqua" pitchFamily="18" charset="0"/>
                </a:rPr>
                <a:t>Cabang</a:t>
              </a:r>
            </a:p>
            <a:p>
              <a:pPr eaLnBrk="0" hangingPunct="0"/>
              <a:r>
                <a:rPr lang="en-US" sz="1200">
                  <a:solidFill>
                    <a:srgbClr val="FF0000"/>
                  </a:solidFill>
                  <a:latin typeface="Book Antiqua" pitchFamily="18" charset="0"/>
                </a:rPr>
                <a:t>Bandung</a:t>
              </a:r>
            </a:p>
          </p:txBody>
        </p:sp>
        <p:sp>
          <p:nvSpPr>
            <p:cNvPr id="20526" name="Rectangle 44"/>
            <p:cNvSpPr>
              <a:spLocks noChangeArrowheads="1"/>
            </p:cNvSpPr>
            <p:nvPr/>
          </p:nvSpPr>
          <p:spPr bwMode="auto">
            <a:xfrm>
              <a:off x="3600" y="1152"/>
              <a:ext cx="517" cy="291"/>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FF0000"/>
                  </a:solidFill>
                  <a:latin typeface="Book Antiqua" pitchFamily="18" charset="0"/>
                </a:rPr>
                <a:t>Cabang</a:t>
              </a:r>
            </a:p>
            <a:p>
              <a:pPr eaLnBrk="0" hangingPunct="0"/>
              <a:r>
                <a:rPr lang="en-US" sz="1200">
                  <a:solidFill>
                    <a:srgbClr val="FF0000"/>
                  </a:solidFill>
                  <a:latin typeface="Book Antiqua" pitchFamily="18" charset="0"/>
                </a:rPr>
                <a:t>Surabaya</a:t>
              </a:r>
            </a:p>
          </p:txBody>
        </p:sp>
        <p:sp>
          <p:nvSpPr>
            <p:cNvPr id="20527" name="Rectangle 45"/>
            <p:cNvSpPr>
              <a:spLocks noChangeArrowheads="1"/>
            </p:cNvSpPr>
            <p:nvPr/>
          </p:nvSpPr>
          <p:spPr bwMode="auto">
            <a:xfrm>
              <a:off x="4848" y="1920"/>
              <a:ext cx="446" cy="291"/>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00279F"/>
                  </a:solidFill>
                  <a:latin typeface="Book Antiqua" pitchFamily="18" charset="0"/>
                </a:rPr>
                <a:t>Cabang</a:t>
              </a:r>
            </a:p>
            <a:p>
              <a:pPr eaLnBrk="0" hangingPunct="0"/>
              <a:r>
                <a:rPr lang="en-US" sz="1200">
                  <a:solidFill>
                    <a:srgbClr val="00279F"/>
                  </a:solidFill>
                  <a:latin typeface="Book Antiqua" pitchFamily="18" charset="0"/>
                </a:rPr>
                <a:t>Medan</a:t>
              </a:r>
            </a:p>
          </p:txBody>
        </p:sp>
        <p:sp>
          <p:nvSpPr>
            <p:cNvPr id="20528" name="Rectangle 46"/>
            <p:cNvSpPr>
              <a:spLocks noChangeArrowheads="1"/>
            </p:cNvSpPr>
            <p:nvPr/>
          </p:nvSpPr>
          <p:spPr bwMode="auto">
            <a:xfrm>
              <a:off x="2688" y="1968"/>
              <a:ext cx="715" cy="175"/>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00279F"/>
                  </a:solidFill>
                  <a:latin typeface="Book Antiqua" pitchFamily="18" charset="0"/>
                </a:rPr>
                <a:t>0800-1-888888</a:t>
              </a:r>
            </a:p>
          </p:txBody>
        </p:sp>
        <p:sp>
          <p:nvSpPr>
            <p:cNvPr id="20529" name="Line 47"/>
            <p:cNvSpPr>
              <a:spLocks noChangeShapeType="1"/>
            </p:cNvSpPr>
            <p:nvPr/>
          </p:nvSpPr>
          <p:spPr bwMode="auto">
            <a:xfrm>
              <a:off x="394" y="3187"/>
              <a:ext cx="528" cy="384"/>
            </a:xfrm>
            <a:prstGeom prst="line">
              <a:avLst/>
            </a:prstGeom>
            <a:noFill/>
            <a:ln w="12700">
              <a:solidFill>
                <a:srgbClr val="00279F"/>
              </a:solidFill>
              <a:round/>
              <a:headEnd type="none" w="sm" len="sm"/>
              <a:tailEnd type="none" w="sm" len="sm"/>
            </a:ln>
          </p:spPr>
          <p:txBody>
            <a:bodyPr wrap="none" anchor="ctr"/>
            <a:lstStyle/>
            <a:p>
              <a:endParaRPr lang="en-US"/>
            </a:p>
          </p:txBody>
        </p:sp>
        <p:sp>
          <p:nvSpPr>
            <p:cNvPr id="20530" name="Line 48"/>
            <p:cNvSpPr>
              <a:spLocks noChangeShapeType="1"/>
            </p:cNvSpPr>
            <p:nvPr/>
          </p:nvSpPr>
          <p:spPr bwMode="auto">
            <a:xfrm flipV="1">
              <a:off x="442" y="3187"/>
              <a:ext cx="528" cy="384"/>
            </a:xfrm>
            <a:prstGeom prst="line">
              <a:avLst/>
            </a:prstGeom>
            <a:noFill/>
            <a:ln w="12700">
              <a:solidFill>
                <a:srgbClr val="00279F"/>
              </a:solidFill>
              <a:round/>
              <a:headEnd type="none" w="sm" len="sm"/>
              <a:tailEnd type="none" w="sm" len="sm"/>
            </a:ln>
          </p:spPr>
          <p:txBody>
            <a:bodyPr wrap="none" anchor="ctr"/>
            <a:lstStyle/>
            <a:p>
              <a:endParaRPr lang="en-US"/>
            </a:p>
          </p:txBody>
        </p:sp>
        <p:sp>
          <p:nvSpPr>
            <p:cNvPr id="20531" name="Line 49"/>
            <p:cNvSpPr>
              <a:spLocks noChangeShapeType="1"/>
            </p:cNvSpPr>
            <p:nvPr/>
          </p:nvSpPr>
          <p:spPr bwMode="auto">
            <a:xfrm flipV="1">
              <a:off x="1690" y="3091"/>
              <a:ext cx="144" cy="144"/>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32" name="Line 50"/>
            <p:cNvSpPr>
              <a:spLocks noChangeShapeType="1"/>
            </p:cNvSpPr>
            <p:nvPr/>
          </p:nvSpPr>
          <p:spPr bwMode="auto">
            <a:xfrm flipH="1" flipV="1">
              <a:off x="3466" y="3139"/>
              <a:ext cx="96" cy="240"/>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33" name="Line 51"/>
            <p:cNvSpPr>
              <a:spLocks noChangeShapeType="1"/>
            </p:cNvSpPr>
            <p:nvPr/>
          </p:nvSpPr>
          <p:spPr bwMode="auto">
            <a:xfrm flipV="1">
              <a:off x="2554" y="3235"/>
              <a:ext cx="144" cy="144"/>
            </a:xfrm>
            <a:prstGeom prst="line">
              <a:avLst/>
            </a:prstGeom>
            <a:noFill/>
            <a:ln w="12700">
              <a:solidFill>
                <a:srgbClr val="00279F"/>
              </a:solidFill>
              <a:round/>
              <a:headEnd type="none" w="sm" len="sm"/>
              <a:tailEnd type="stealth" w="med" len="lg"/>
            </a:ln>
          </p:spPr>
          <p:txBody>
            <a:bodyPr wrap="none" anchor="ctr"/>
            <a:lstStyle/>
            <a:p>
              <a:endParaRPr lang="en-US"/>
            </a:p>
          </p:txBody>
        </p:sp>
        <p:sp>
          <p:nvSpPr>
            <p:cNvPr id="20534" name="Rectangle 52"/>
            <p:cNvSpPr>
              <a:spLocks noChangeArrowheads="1"/>
            </p:cNvSpPr>
            <p:nvPr/>
          </p:nvSpPr>
          <p:spPr bwMode="auto">
            <a:xfrm>
              <a:off x="3600" y="3264"/>
              <a:ext cx="666" cy="175"/>
            </a:xfrm>
            <a:prstGeom prst="rect">
              <a:avLst/>
            </a:prstGeom>
            <a:noFill/>
            <a:ln w="9525">
              <a:noFill/>
              <a:miter lim="800000"/>
              <a:headEnd/>
              <a:tailEnd/>
            </a:ln>
          </p:spPr>
          <p:txBody>
            <a:bodyPr wrap="none" lIns="92075" tIns="46038" rIns="92075" bIns="46038">
              <a:spAutoFit/>
            </a:bodyPr>
            <a:lstStyle/>
            <a:p>
              <a:pPr eaLnBrk="0" hangingPunct="0"/>
              <a:r>
                <a:rPr lang="en-US" sz="1200">
                  <a:solidFill>
                    <a:srgbClr val="00279F"/>
                  </a:solidFill>
                  <a:latin typeface="Book Antiqua" pitchFamily="18" charset="0"/>
                </a:rPr>
                <a:t>0800-1-88888</a:t>
              </a:r>
            </a:p>
          </p:txBody>
        </p:sp>
        <p:sp>
          <p:nvSpPr>
            <p:cNvPr id="20535" name="Rectangle 53"/>
            <p:cNvSpPr>
              <a:spLocks noChangeArrowheads="1"/>
            </p:cNvSpPr>
            <p:nvPr/>
          </p:nvSpPr>
          <p:spPr bwMode="auto">
            <a:xfrm>
              <a:off x="1344" y="2390"/>
              <a:ext cx="757" cy="388"/>
            </a:xfrm>
            <a:prstGeom prst="rect">
              <a:avLst/>
            </a:prstGeom>
            <a:noFill/>
            <a:ln w="9525">
              <a:noFill/>
              <a:miter lim="800000"/>
              <a:headEnd/>
              <a:tailEnd/>
            </a:ln>
          </p:spPr>
          <p:txBody>
            <a:bodyPr wrap="none" lIns="92075" tIns="46038" rIns="92075" bIns="46038">
              <a:spAutoFit/>
            </a:bodyPr>
            <a:lstStyle/>
            <a:p>
              <a:pPr eaLnBrk="0" hangingPunct="0"/>
              <a:r>
                <a:rPr lang="en-US" sz="1400">
                  <a:solidFill>
                    <a:srgbClr val="00279F"/>
                  </a:solidFill>
                  <a:latin typeface="Book Antiqua" pitchFamily="18" charset="0"/>
                </a:rPr>
                <a:t>      </a:t>
              </a:r>
              <a:r>
                <a:rPr lang="en-US" sz="1400" b="1">
                  <a:solidFill>
                    <a:srgbClr val="00279F"/>
                  </a:solidFill>
                  <a:latin typeface="Book Antiqua" pitchFamily="18" charset="0"/>
                </a:rPr>
                <a:t> </a:t>
              </a:r>
              <a:r>
                <a:rPr lang="en-US" sz="2000" b="1">
                  <a:solidFill>
                    <a:srgbClr val="00279F"/>
                  </a:solidFill>
                  <a:latin typeface="Book Antiqua" pitchFamily="18" charset="0"/>
                </a:rPr>
                <a:t>IN</a:t>
              </a:r>
              <a:endParaRPr lang="en-US" sz="1400" b="1">
                <a:solidFill>
                  <a:srgbClr val="00279F"/>
                </a:solidFill>
                <a:latin typeface="Book Antiqua" pitchFamily="18" charset="0"/>
              </a:endParaRPr>
            </a:p>
            <a:p>
              <a:pPr eaLnBrk="0" hangingPunct="0"/>
              <a:r>
                <a:rPr lang="en-US" sz="1400">
                  <a:solidFill>
                    <a:srgbClr val="00279F"/>
                  </a:solidFill>
                  <a:latin typeface="Book Antiqua" pitchFamily="18" charset="0"/>
                </a:rPr>
                <a:t>PSTN/ISDN</a:t>
              </a:r>
            </a:p>
          </p:txBody>
        </p:sp>
      </p:grpSp>
    </p:spTree>
    <p:extLst>
      <p:ext uri="{BB962C8B-B14F-4D97-AF65-F5344CB8AC3E}">
        <p14:creationId xmlns:p14="http://schemas.microsoft.com/office/powerpoint/2010/main" val="594117951"/>
      </p:ext>
    </p:extLst>
  </p:cSld>
  <p:clrMapOvr>
    <a:masterClrMapping/>
  </p:clrMapOvr>
  <p:transition spd="slow">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1"/>
          </p:nvPr>
        </p:nvSpPr>
        <p:spPr/>
        <p:txBody>
          <a:bodyPr/>
          <a:lstStyle/>
          <a:p>
            <a:pPr>
              <a:defRPr/>
            </a:pPr>
            <a:r>
              <a:rPr lang="en-GB"/>
              <a:t>Jaringan Telekomunikasi</a:t>
            </a:r>
          </a:p>
        </p:txBody>
      </p:sp>
      <p:sp>
        <p:nvSpPr>
          <p:cNvPr id="9" name="Slide Number Placeholder 7"/>
          <p:cNvSpPr>
            <a:spLocks noGrp="1"/>
          </p:cNvSpPr>
          <p:nvPr>
            <p:ph type="sldNum" sz="quarter" idx="12"/>
          </p:nvPr>
        </p:nvSpPr>
        <p:spPr/>
        <p:txBody>
          <a:bodyPr/>
          <a:lstStyle/>
          <a:p>
            <a:pPr>
              <a:defRPr/>
            </a:pPr>
            <a:fld id="{93133589-3000-4CE7-AB39-0A903BD50959}" type="slidenum">
              <a:rPr lang="en-GB"/>
              <a:pPr>
                <a:defRPr/>
              </a:pPr>
              <a:t>48</a:t>
            </a:fld>
            <a:endParaRPr lang="en-GB"/>
          </a:p>
        </p:txBody>
      </p:sp>
      <p:sp>
        <p:nvSpPr>
          <p:cNvPr id="15362" name="Rectangle 2"/>
          <p:cNvSpPr>
            <a:spLocks noGrp="1" noRot="1" noChangeArrowheads="1"/>
          </p:cNvSpPr>
          <p:nvPr>
            <p:ph type="title"/>
          </p:nvPr>
        </p:nvSpPr>
        <p:spPr>
          <a:xfrm>
            <a:off x="531284" y="619641"/>
            <a:ext cx="11180233" cy="1431925"/>
          </a:xfrm>
        </p:spPr>
        <p:txBody>
          <a:bodyPr/>
          <a:lstStyle/>
          <a:p>
            <a:pPr marL="800100" indent="-800100">
              <a:defRPr/>
            </a:pPr>
            <a:r>
              <a:rPr lang="en-US" sz="2700" b="0" dirty="0"/>
              <a:t>PLMN (Public Land Mobile Network) (1/3)</a:t>
            </a:r>
          </a:p>
        </p:txBody>
      </p:sp>
      <p:sp>
        <p:nvSpPr>
          <p:cNvPr id="15363" name="Rectangle 3"/>
          <p:cNvSpPr>
            <a:spLocks noGrp="1" noRot="1" noChangeArrowheads="1"/>
          </p:cNvSpPr>
          <p:nvPr>
            <p:ph type="body" sz="half" idx="1"/>
          </p:nvPr>
        </p:nvSpPr>
        <p:spPr>
          <a:xfrm>
            <a:off x="2362200" y="1676400"/>
            <a:ext cx="3925888" cy="4191000"/>
          </a:xfrm>
        </p:spPr>
        <p:txBody>
          <a:bodyPr/>
          <a:lstStyle/>
          <a:p>
            <a:pPr eaLnBrk="1" hangingPunct="1">
              <a:defRPr/>
            </a:pPr>
            <a:r>
              <a:rPr lang="en-US" sz="2000" b="1"/>
              <a:t>Konfigurasi Dasar</a:t>
            </a:r>
          </a:p>
        </p:txBody>
      </p:sp>
      <p:graphicFrame>
        <p:nvGraphicFramePr>
          <p:cNvPr id="21506" name="Object 6"/>
          <p:cNvGraphicFramePr>
            <a:graphicFrameLocks noGrp="1"/>
          </p:cNvGraphicFramePr>
          <p:nvPr>
            <p:ph sz="quarter" idx="2"/>
          </p:nvPr>
        </p:nvGraphicFramePr>
        <p:xfrm>
          <a:off x="3462339" y="3886201"/>
          <a:ext cx="5614987" cy="2062163"/>
        </p:xfrm>
        <a:graphic>
          <a:graphicData uri="http://schemas.openxmlformats.org/presentationml/2006/ole">
            <mc:AlternateContent xmlns:mc="http://schemas.openxmlformats.org/markup-compatibility/2006">
              <mc:Choice xmlns:v="urn:schemas-microsoft-com:vml" Requires="v">
                <p:oleObj spid="_x0000_s16390" name="Visio" r:id="rId3" imgW="4306680" imgH="1582200" progId="Visio.Drawing.11">
                  <p:embed/>
                </p:oleObj>
              </mc:Choice>
              <mc:Fallback>
                <p:oleObj name="Visio" r:id="rId3" imgW="4306680" imgH="1582200" progId="Visio.Drawing.11">
                  <p:embed/>
                  <p:pic>
                    <p:nvPicPr>
                      <p:cNvPr id="21506"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339" y="3886201"/>
                        <a:ext cx="5614987" cy="206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21507" name="Object 4"/>
          <p:cNvGraphicFramePr>
            <a:graphicFrameLocks/>
          </p:cNvGraphicFramePr>
          <p:nvPr/>
        </p:nvGraphicFramePr>
        <p:xfrm>
          <a:off x="3352800" y="1752601"/>
          <a:ext cx="6089650" cy="1698625"/>
        </p:xfrm>
        <a:graphic>
          <a:graphicData uri="http://schemas.openxmlformats.org/presentationml/2006/ole">
            <mc:AlternateContent xmlns:mc="http://schemas.openxmlformats.org/markup-compatibility/2006">
              <mc:Choice xmlns:v="urn:schemas-microsoft-com:vml" Requires="v">
                <p:oleObj spid="_x0000_s16391" name="Visio" r:id="rId5" imgW="4065480" imgH="1129680" progId="Visio.Drawing.11">
                  <p:embed/>
                </p:oleObj>
              </mc:Choice>
              <mc:Fallback>
                <p:oleObj name="Visio" r:id="rId5" imgW="4065480" imgH="1129680" progId="Visio.Drawing.11">
                  <p:embed/>
                  <p:pic>
                    <p:nvPicPr>
                      <p:cNvPr id="21507"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752601"/>
                        <a:ext cx="6089650"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37738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pPr>
              <a:defRPr/>
            </a:pPr>
            <a:r>
              <a:rPr lang="en-GB"/>
              <a:t>Jaringan Telekomunikasi</a:t>
            </a:r>
          </a:p>
        </p:txBody>
      </p:sp>
      <p:sp>
        <p:nvSpPr>
          <p:cNvPr id="10" name="Slide Number Placeholder 7"/>
          <p:cNvSpPr>
            <a:spLocks noGrp="1"/>
          </p:cNvSpPr>
          <p:nvPr>
            <p:ph type="sldNum" sz="quarter" idx="12"/>
          </p:nvPr>
        </p:nvSpPr>
        <p:spPr/>
        <p:txBody>
          <a:bodyPr/>
          <a:lstStyle/>
          <a:p>
            <a:pPr>
              <a:defRPr/>
            </a:pPr>
            <a:fld id="{F26BCB7A-8964-4AA4-ABF9-AEB8656BBA37}" type="slidenum">
              <a:rPr lang="en-GB"/>
              <a:pPr>
                <a:defRPr/>
              </a:pPr>
              <a:t>49</a:t>
            </a:fld>
            <a:endParaRPr lang="en-GB"/>
          </a:p>
        </p:txBody>
      </p:sp>
      <p:sp>
        <p:nvSpPr>
          <p:cNvPr id="18436" name="Rectangle 4"/>
          <p:cNvSpPr>
            <a:spLocks noGrp="1" noChangeArrowheads="1"/>
          </p:cNvSpPr>
          <p:nvPr>
            <p:ph type="title"/>
          </p:nvPr>
        </p:nvSpPr>
        <p:spPr>
          <a:xfrm>
            <a:off x="277283" y="460275"/>
            <a:ext cx="11180233" cy="1431925"/>
          </a:xfrm>
        </p:spPr>
        <p:txBody>
          <a:bodyPr/>
          <a:lstStyle/>
          <a:p>
            <a:pPr marL="800100" indent="-800100">
              <a:defRPr/>
            </a:pPr>
            <a:r>
              <a:rPr lang="en-US" sz="2700" b="0" dirty="0"/>
              <a:t>PLMN (Public Land Mobile Network) (2/3)</a:t>
            </a:r>
          </a:p>
        </p:txBody>
      </p:sp>
      <p:sp>
        <p:nvSpPr>
          <p:cNvPr id="18435" name="Rectangle 3"/>
          <p:cNvSpPr>
            <a:spLocks noGrp="1" noRot="1" noChangeArrowheads="1"/>
          </p:cNvSpPr>
          <p:nvPr>
            <p:ph type="body" sz="half" idx="1"/>
          </p:nvPr>
        </p:nvSpPr>
        <p:spPr>
          <a:xfrm>
            <a:off x="2362200" y="1905000"/>
            <a:ext cx="3925888" cy="4191000"/>
          </a:xfrm>
        </p:spPr>
        <p:txBody>
          <a:bodyPr/>
          <a:lstStyle/>
          <a:p>
            <a:pPr eaLnBrk="1" hangingPunct="1">
              <a:defRPr/>
            </a:pPr>
            <a:r>
              <a:rPr lang="en-US" sz="2000" b="1"/>
              <a:t>GSM</a:t>
            </a:r>
          </a:p>
        </p:txBody>
      </p:sp>
      <p:pic>
        <p:nvPicPr>
          <p:cNvPr id="64518" name="Picture 5"/>
          <p:cNvPicPr>
            <a:picLocks noGrp="1" noChangeArrowheads="1"/>
          </p:cNvPicPr>
          <p:nvPr>
            <p:ph sz="quarter" idx="2"/>
          </p:nvPr>
        </p:nvPicPr>
        <p:blipFill>
          <a:blip r:embed="rId2"/>
          <a:srcRect/>
          <a:stretch>
            <a:fillRect/>
          </a:stretch>
        </p:blipFill>
        <p:spPr>
          <a:xfrm>
            <a:off x="1965325" y="2246314"/>
            <a:ext cx="3321050" cy="4106862"/>
          </a:xfrm>
          <a:noFill/>
        </p:spPr>
      </p:pic>
      <p:pic>
        <p:nvPicPr>
          <p:cNvPr id="64519" name="Picture 7"/>
          <p:cNvPicPr>
            <a:picLocks noGrp="1" noChangeArrowheads="1"/>
          </p:cNvPicPr>
          <p:nvPr>
            <p:ph sz="quarter" idx="3"/>
          </p:nvPr>
        </p:nvPicPr>
        <p:blipFill>
          <a:blip r:embed="rId3"/>
          <a:srcRect/>
          <a:stretch>
            <a:fillRect/>
          </a:stretch>
        </p:blipFill>
        <p:spPr>
          <a:xfrm>
            <a:off x="6096001" y="2028826"/>
            <a:ext cx="4322763" cy="3152775"/>
          </a:xfrm>
          <a:noFill/>
        </p:spPr>
      </p:pic>
      <p:sp>
        <p:nvSpPr>
          <p:cNvPr id="64520" name="Rectangle 9"/>
          <p:cNvSpPr>
            <a:spLocks noChangeArrowheads="1"/>
          </p:cNvSpPr>
          <p:nvPr/>
        </p:nvSpPr>
        <p:spPr bwMode="auto">
          <a:xfrm>
            <a:off x="6233016" y="1646208"/>
            <a:ext cx="2321533" cy="400110"/>
          </a:xfrm>
          <a:prstGeom prst="rect">
            <a:avLst/>
          </a:prstGeom>
          <a:noFill/>
          <a:ln w="9525">
            <a:noFill/>
            <a:miter lim="800000"/>
            <a:headEnd/>
            <a:tailEnd/>
          </a:ln>
        </p:spPr>
        <p:txBody>
          <a:bodyPr wrap="none" anchor="ctr">
            <a:spAutoFit/>
          </a:bodyPr>
          <a:lstStyle/>
          <a:p>
            <a:pPr algn="just"/>
            <a:r>
              <a:rPr lang="en-US" sz="2000" b="1"/>
              <a:t>GSM/GPRS network</a:t>
            </a:r>
          </a:p>
        </p:txBody>
      </p:sp>
      <p:sp>
        <p:nvSpPr>
          <p:cNvPr id="64521" name="Rectangle 10"/>
          <p:cNvSpPr>
            <a:spLocks noChangeArrowheads="1"/>
          </p:cNvSpPr>
          <p:nvPr/>
        </p:nvSpPr>
        <p:spPr bwMode="auto">
          <a:xfrm>
            <a:off x="5867400" y="5178495"/>
            <a:ext cx="4016228" cy="707886"/>
          </a:xfrm>
          <a:prstGeom prst="rect">
            <a:avLst/>
          </a:prstGeom>
          <a:noFill/>
          <a:ln w="9525">
            <a:noFill/>
            <a:miter lim="800000"/>
            <a:headEnd/>
            <a:tailEnd/>
          </a:ln>
        </p:spPr>
        <p:txBody>
          <a:bodyPr wrap="none" anchor="ctr">
            <a:spAutoFit/>
          </a:bodyPr>
          <a:lstStyle/>
          <a:p>
            <a:r>
              <a:rPr lang="en-US" sz="2000" i="1"/>
              <a:t>GPRS Support Node (SGSN) </a:t>
            </a:r>
          </a:p>
          <a:p>
            <a:r>
              <a:rPr lang="en-US" sz="2000" i="1"/>
              <a:t>Gateway GPRS Support Node (GGSN)</a:t>
            </a:r>
          </a:p>
        </p:txBody>
      </p:sp>
    </p:spTree>
    <p:extLst>
      <p:ext uri="{BB962C8B-B14F-4D97-AF65-F5344CB8AC3E}">
        <p14:creationId xmlns:p14="http://schemas.microsoft.com/office/powerpoint/2010/main" val="13069493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4294967295"/>
          </p:nvPr>
        </p:nvSpPr>
        <p:spPr>
          <a:xfrm>
            <a:off x="1263106" y="4318000"/>
            <a:ext cx="10097588" cy="2438400"/>
          </a:xfrm>
        </p:spPr>
        <p:txBody>
          <a:bodyPr/>
          <a:lstStyle/>
          <a:p>
            <a:pPr eaLnBrk="1" hangingPunct="1">
              <a:lnSpc>
                <a:spcPct val="90000"/>
              </a:lnSpc>
            </a:pPr>
            <a:r>
              <a:rPr lang="en-GB" altLang="id-ID" sz="2400" dirty="0" err="1"/>
              <a:t>kemampuan</a:t>
            </a:r>
            <a:r>
              <a:rPr lang="en-GB" altLang="id-ID" sz="2400" dirty="0"/>
              <a:t> </a:t>
            </a:r>
            <a:r>
              <a:rPr lang="en-GB" altLang="id-ID" sz="2400" dirty="0" err="1"/>
              <a:t>dasar</a:t>
            </a:r>
            <a:r>
              <a:rPr lang="en-GB" altLang="id-ID" sz="2400" dirty="0"/>
              <a:t>  yang  </a:t>
            </a:r>
            <a:r>
              <a:rPr lang="en-GB" altLang="id-ID" sz="2400" dirty="0" err="1"/>
              <a:t>dimiliki</a:t>
            </a:r>
            <a:r>
              <a:rPr lang="en-GB" altLang="id-ID" sz="2400" dirty="0"/>
              <a:t> </a:t>
            </a:r>
            <a:r>
              <a:rPr lang="en-GB" altLang="id-ID" sz="2400" dirty="0" err="1"/>
              <a:t>sentral</a:t>
            </a:r>
            <a:r>
              <a:rPr lang="en-GB" altLang="id-ID" sz="2400" dirty="0"/>
              <a:t> </a:t>
            </a:r>
            <a:r>
              <a:rPr lang="en-GB" altLang="id-ID" sz="2400" dirty="0" err="1"/>
              <a:t>telepon</a:t>
            </a:r>
            <a:r>
              <a:rPr lang="en-GB" altLang="id-ID" sz="2400" dirty="0"/>
              <a:t> :</a:t>
            </a:r>
          </a:p>
          <a:p>
            <a:pPr lvl="1" eaLnBrk="1" hangingPunct="1">
              <a:lnSpc>
                <a:spcPct val="90000"/>
              </a:lnSpc>
            </a:pPr>
            <a:r>
              <a:rPr lang="en-GB" altLang="id-ID" sz="2000" dirty="0" err="1"/>
              <a:t>Menghubungkan</a:t>
            </a:r>
            <a:r>
              <a:rPr lang="en-GB" altLang="id-ID" sz="2000" dirty="0"/>
              <a:t> </a:t>
            </a:r>
            <a:r>
              <a:rPr lang="en-GB" altLang="id-ID" sz="2000" dirty="0" err="1"/>
              <a:t>dua</a:t>
            </a:r>
            <a:r>
              <a:rPr lang="en-GB" altLang="id-ID" sz="2000" dirty="0"/>
              <a:t> </a:t>
            </a:r>
            <a:r>
              <a:rPr lang="en-GB" altLang="id-ID" sz="2000" dirty="0" err="1"/>
              <a:t>diantara</a:t>
            </a:r>
            <a:r>
              <a:rPr lang="en-GB" altLang="id-ID" sz="2000" dirty="0"/>
              <a:t> </a:t>
            </a:r>
            <a:r>
              <a:rPr lang="en-GB" altLang="id-ID" sz="2000" dirty="0" err="1"/>
              <a:t>pemakai</a:t>
            </a:r>
            <a:r>
              <a:rPr lang="en-GB" altLang="id-ID" sz="2000" dirty="0"/>
              <a:t> yang </a:t>
            </a:r>
            <a:r>
              <a:rPr lang="en-GB" altLang="id-ID" sz="2000" dirty="0" err="1"/>
              <a:t>ingin</a:t>
            </a:r>
            <a:r>
              <a:rPr lang="en-GB" altLang="id-ID" sz="2000" dirty="0"/>
              <a:t> </a:t>
            </a:r>
            <a:r>
              <a:rPr lang="en-GB" altLang="id-ID" sz="2000" dirty="0" err="1"/>
              <a:t>berhubungan</a:t>
            </a:r>
            <a:r>
              <a:rPr lang="en-GB" altLang="id-ID" sz="2000" dirty="0"/>
              <a:t> (switching)</a:t>
            </a:r>
          </a:p>
          <a:p>
            <a:pPr lvl="1" eaLnBrk="1" hangingPunct="1">
              <a:lnSpc>
                <a:spcPct val="90000"/>
              </a:lnSpc>
            </a:pPr>
            <a:r>
              <a:rPr lang="en-GB" altLang="id-ID" sz="2000" dirty="0" err="1"/>
              <a:t>Memberikan</a:t>
            </a:r>
            <a:r>
              <a:rPr lang="en-GB" altLang="id-ID" sz="2000" dirty="0"/>
              <a:t> </a:t>
            </a:r>
            <a:r>
              <a:rPr lang="en-GB" altLang="id-ID" sz="2000" dirty="0" err="1"/>
              <a:t>informasi</a:t>
            </a:r>
            <a:r>
              <a:rPr lang="en-GB" altLang="id-ID" sz="2000" dirty="0"/>
              <a:t> </a:t>
            </a:r>
            <a:r>
              <a:rPr lang="en-GB" altLang="id-ID" sz="2000" dirty="0" err="1"/>
              <a:t>adanya</a:t>
            </a:r>
            <a:r>
              <a:rPr lang="en-GB" altLang="id-ID" sz="2000" dirty="0"/>
              <a:t> </a:t>
            </a:r>
            <a:r>
              <a:rPr lang="en-GB" altLang="id-ID" sz="2000" dirty="0" err="1"/>
              <a:t>panggilan</a:t>
            </a:r>
            <a:r>
              <a:rPr lang="en-GB" altLang="id-ID" sz="2000" dirty="0"/>
              <a:t>, </a:t>
            </a:r>
            <a:r>
              <a:rPr lang="en-GB" altLang="id-ID" sz="2000" dirty="0" err="1"/>
              <a:t>terjadinya</a:t>
            </a:r>
            <a:r>
              <a:rPr lang="en-GB" altLang="id-ID" sz="2000" dirty="0"/>
              <a:t> </a:t>
            </a:r>
            <a:r>
              <a:rPr lang="en-GB" altLang="id-ID" sz="2000" dirty="0" err="1"/>
              <a:t>percakapan</a:t>
            </a:r>
            <a:r>
              <a:rPr lang="en-GB" altLang="id-ID" sz="2000" dirty="0"/>
              <a:t>, </a:t>
            </a:r>
            <a:r>
              <a:rPr lang="en-GB" altLang="id-ID" sz="2000" dirty="0" err="1"/>
              <a:t>berakhirnya</a:t>
            </a:r>
            <a:r>
              <a:rPr lang="en-GB" altLang="id-ID" sz="2000" dirty="0"/>
              <a:t> </a:t>
            </a:r>
            <a:r>
              <a:rPr lang="en-GB" altLang="id-ID" sz="2000" dirty="0" err="1"/>
              <a:t>percakapan</a:t>
            </a:r>
            <a:r>
              <a:rPr lang="en-GB" altLang="id-ID" sz="2000" dirty="0"/>
              <a:t> </a:t>
            </a:r>
            <a:r>
              <a:rPr lang="en-GB" altLang="id-ID" sz="2000" dirty="0" err="1"/>
              <a:t>dll</a:t>
            </a:r>
            <a:r>
              <a:rPr lang="en-GB" altLang="id-ID" sz="2000" dirty="0"/>
              <a:t> (</a:t>
            </a:r>
            <a:r>
              <a:rPr lang="en-GB" altLang="id-ID" sz="2000" dirty="0" err="1"/>
              <a:t>signaling</a:t>
            </a:r>
            <a:r>
              <a:rPr lang="en-GB" altLang="id-ID" sz="2000" dirty="0"/>
              <a:t>)</a:t>
            </a:r>
          </a:p>
          <a:p>
            <a:pPr lvl="1" eaLnBrk="1" hangingPunct="1">
              <a:lnSpc>
                <a:spcPct val="90000"/>
              </a:lnSpc>
            </a:pPr>
            <a:r>
              <a:rPr lang="en-GB" altLang="id-ID" sz="2000" dirty="0" err="1"/>
              <a:t>Memberikan</a:t>
            </a:r>
            <a:r>
              <a:rPr lang="en-GB" altLang="id-ID" sz="2000" dirty="0"/>
              <a:t> </a:t>
            </a:r>
            <a:r>
              <a:rPr lang="en-GB" altLang="id-ID" sz="2000" dirty="0" err="1"/>
              <a:t>identitas</a:t>
            </a:r>
            <a:r>
              <a:rPr lang="en-GB" altLang="id-ID" sz="2000" dirty="0"/>
              <a:t> </a:t>
            </a:r>
            <a:r>
              <a:rPr lang="en-GB" altLang="id-ID" sz="2000" dirty="0" err="1"/>
              <a:t>kepada</a:t>
            </a:r>
            <a:r>
              <a:rPr lang="en-GB" altLang="id-ID" sz="2000" dirty="0"/>
              <a:t> </a:t>
            </a:r>
            <a:r>
              <a:rPr lang="en-GB" altLang="id-ID" sz="2000" dirty="0" err="1"/>
              <a:t>tiap</a:t>
            </a:r>
            <a:r>
              <a:rPr lang="en-GB" altLang="id-ID" sz="2000" dirty="0"/>
              <a:t> </a:t>
            </a:r>
            <a:r>
              <a:rPr lang="en-GB" altLang="id-ID" sz="2000" dirty="0" err="1"/>
              <a:t>pemakai</a:t>
            </a:r>
            <a:r>
              <a:rPr lang="en-GB" altLang="id-ID" sz="2000" dirty="0"/>
              <a:t> (numbering)</a:t>
            </a:r>
            <a:endParaRPr lang="en-US" altLang="id-ID" dirty="0" smtClean="0"/>
          </a:p>
        </p:txBody>
      </p:sp>
      <p:grpSp>
        <p:nvGrpSpPr>
          <p:cNvPr id="12292" name="Group 4"/>
          <p:cNvGrpSpPr>
            <a:grpSpLocks/>
          </p:cNvGrpSpPr>
          <p:nvPr/>
        </p:nvGrpSpPr>
        <p:grpSpPr bwMode="auto">
          <a:xfrm>
            <a:off x="3505200" y="1030287"/>
            <a:ext cx="5675313" cy="3008313"/>
            <a:chOff x="1081" y="1002"/>
            <a:chExt cx="3575" cy="1895"/>
          </a:xfrm>
        </p:grpSpPr>
        <p:pic>
          <p:nvPicPr>
            <p:cNvPr id="12293" name="Picture 5" descr="TOU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9" y="1194"/>
              <a:ext cx="30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TOU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0" y="1194"/>
              <a:ext cx="30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TOU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 y="2255"/>
              <a:ext cx="30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TOU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 y="2654"/>
              <a:ext cx="30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 y="2574"/>
              <a:ext cx="40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0"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 y="2456"/>
              <a:ext cx="40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1"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 y="1248"/>
              <a:ext cx="40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 y="1720"/>
              <a:ext cx="40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3" descr="ANTIQ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0" y="2336"/>
              <a:ext cx="36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4" descr="ANTIQ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9" y="1277"/>
              <a:ext cx="36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5" descr="ANTIQ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9" y="1837"/>
              <a:ext cx="3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4" name="Line 16"/>
            <p:cNvSpPr>
              <a:spLocks noChangeShapeType="1"/>
            </p:cNvSpPr>
            <p:nvPr/>
          </p:nvSpPr>
          <p:spPr bwMode="auto">
            <a:xfrm>
              <a:off x="2166" y="1484"/>
              <a:ext cx="106"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05" name="Line 17"/>
            <p:cNvSpPr>
              <a:spLocks noChangeShapeType="1"/>
            </p:cNvSpPr>
            <p:nvPr/>
          </p:nvSpPr>
          <p:spPr bwMode="auto">
            <a:xfrm>
              <a:off x="1316" y="1543"/>
              <a:ext cx="708" cy="3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06" name="Line 18"/>
            <p:cNvSpPr>
              <a:spLocks noChangeShapeType="1"/>
            </p:cNvSpPr>
            <p:nvPr/>
          </p:nvSpPr>
          <p:spPr bwMode="auto">
            <a:xfrm>
              <a:off x="1458" y="2014"/>
              <a:ext cx="55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07" name="Line 19"/>
            <p:cNvSpPr>
              <a:spLocks noChangeShapeType="1"/>
            </p:cNvSpPr>
            <p:nvPr/>
          </p:nvSpPr>
          <p:spPr bwMode="auto">
            <a:xfrm flipV="1">
              <a:off x="1422" y="2160"/>
              <a:ext cx="594"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08" name="Line 20"/>
            <p:cNvSpPr>
              <a:spLocks noChangeShapeType="1"/>
            </p:cNvSpPr>
            <p:nvPr/>
          </p:nvSpPr>
          <p:spPr bwMode="auto">
            <a:xfrm flipV="1">
              <a:off x="2095" y="2309"/>
              <a:ext cx="177"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09" name="Line 21"/>
            <p:cNvSpPr>
              <a:spLocks noChangeShapeType="1"/>
            </p:cNvSpPr>
            <p:nvPr/>
          </p:nvSpPr>
          <p:spPr bwMode="auto">
            <a:xfrm flipH="1" flipV="1">
              <a:off x="2767" y="2368"/>
              <a:ext cx="36" cy="3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0" name="Line 22"/>
            <p:cNvSpPr>
              <a:spLocks noChangeShapeType="1"/>
            </p:cNvSpPr>
            <p:nvPr/>
          </p:nvSpPr>
          <p:spPr bwMode="auto">
            <a:xfrm>
              <a:off x="3227" y="2280"/>
              <a:ext cx="213" cy="3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1" name="Line 23"/>
            <p:cNvSpPr>
              <a:spLocks noChangeShapeType="1"/>
            </p:cNvSpPr>
            <p:nvPr/>
          </p:nvSpPr>
          <p:spPr bwMode="auto">
            <a:xfrm>
              <a:off x="3408" y="2256"/>
              <a:ext cx="598"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2" name="Line 24"/>
            <p:cNvSpPr>
              <a:spLocks noChangeShapeType="1"/>
            </p:cNvSpPr>
            <p:nvPr/>
          </p:nvSpPr>
          <p:spPr bwMode="auto">
            <a:xfrm flipV="1">
              <a:off x="3456" y="1955"/>
              <a:ext cx="974" cy="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3" name="Line 25"/>
            <p:cNvSpPr>
              <a:spLocks noChangeShapeType="1"/>
            </p:cNvSpPr>
            <p:nvPr/>
          </p:nvSpPr>
          <p:spPr bwMode="auto">
            <a:xfrm flipV="1">
              <a:off x="3475" y="1572"/>
              <a:ext cx="354" cy="2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4" name="Line 26"/>
            <p:cNvSpPr>
              <a:spLocks noChangeShapeType="1"/>
            </p:cNvSpPr>
            <p:nvPr/>
          </p:nvSpPr>
          <p:spPr bwMode="auto">
            <a:xfrm flipV="1">
              <a:off x="2944" y="1484"/>
              <a:ext cx="177"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2315" name="Rectangle 27"/>
            <p:cNvSpPr>
              <a:spLocks noChangeArrowheads="1"/>
            </p:cNvSpPr>
            <p:nvPr/>
          </p:nvSpPr>
          <p:spPr bwMode="auto">
            <a:xfrm>
              <a:off x="2016" y="1680"/>
              <a:ext cx="1440" cy="72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id-ID">
                  <a:latin typeface="Constantia" panose="02030602050306030303" pitchFamily="18" charset="0"/>
                </a:rPr>
                <a:t>Sentral</a:t>
              </a:r>
              <a:endParaRPr lang="en-GB" altLang="id-ID">
                <a:latin typeface="Constantia" panose="02030602050306030303" pitchFamily="18" charset="0"/>
              </a:endParaRPr>
            </a:p>
          </p:txBody>
        </p:sp>
        <p:sp>
          <p:nvSpPr>
            <p:cNvPr id="12316" name="Text Box 28"/>
            <p:cNvSpPr txBox="1">
              <a:spLocks noChangeArrowheads="1"/>
            </p:cNvSpPr>
            <p:nvPr/>
          </p:nvSpPr>
          <p:spPr bwMode="auto">
            <a:xfrm>
              <a:off x="1081" y="1002"/>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id-ID" sz="2800">
                <a:latin typeface="Trebuchet MS" panose="020B0603020202020204" pitchFamily="34" charset="0"/>
              </a:endParaRPr>
            </a:p>
          </p:txBody>
        </p:sp>
      </p:grpSp>
    </p:spTree>
    <p:extLst>
      <p:ext uri="{BB962C8B-B14F-4D97-AF65-F5344CB8AC3E}">
        <p14:creationId xmlns:p14="http://schemas.microsoft.com/office/powerpoint/2010/main" val="5340406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pPr>
              <a:defRPr/>
            </a:pPr>
            <a:r>
              <a:rPr lang="en-GB"/>
              <a:t>Jaringan Telekomunikasi</a:t>
            </a:r>
          </a:p>
        </p:txBody>
      </p:sp>
      <p:sp>
        <p:nvSpPr>
          <p:cNvPr id="10" name="Slide Number Placeholder 7"/>
          <p:cNvSpPr>
            <a:spLocks noGrp="1"/>
          </p:cNvSpPr>
          <p:nvPr>
            <p:ph type="sldNum" sz="quarter" idx="12"/>
          </p:nvPr>
        </p:nvSpPr>
        <p:spPr/>
        <p:txBody>
          <a:bodyPr/>
          <a:lstStyle/>
          <a:p>
            <a:pPr>
              <a:defRPr/>
            </a:pPr>
            <a:fld id="{536552B4-7EF9-4768-BD1C-10C41FEA180F}" type="slidenum">
              <a:rPr lang="en-GB"/>
              <a:pPr>
                <a:defRPr/>
              </a:pPr>
              <a:t>50</a:t>
            </a:fld>
            <a:endParaRPr lang="en-GB"/>
          </a:p>
        </p:txBody>
      </p:sp>
      <p:sp>
        <p:nvSpPr>
          <p:cNvPr id="21506" name="Rectangle 2"/>
          <p:cNvSpPr>
            <a:spLocks noGrp="1" noRot="1" noChangeArrowheads="1"/>
          </p:cNvSpPr>
          <p:nvPr>
            <p:ph type="title"/>
          </p:nvPr>
        </p:nvSpPr>
        <p:spPr>
          <a:xfrm>
            <a:off x="1981201" y="244476"/>
            <a:ext cx="8385175" cy="746125"/>
          </a:xfrm>
        </p:spPr>
        <p:txBody>
          <a:bodyPr/>
          <a:lstStyle/>
          <a:p>
            <a:pPr eaLnBrk="1" hangingPunct="1">
              <a:defRPr/>
            </a:pPr>
            <a:r>
              <a:rPr lang="en-US" sz="2700" b="0" dirty="0"/>
              <a:t>PLMN (Public Land Mobile Network) (3/3)</a:t>
            </a:r>
          </a:p>
        </p:txBody>
      </p:sp>
      <p:sp>
        <p:nvSpPr>
          <p:cNvPr id="21507" name="Rectangle 3"/>
          <p:cNvSpPr>
            <a:spLocks noGrp="1" noRot="1" noChangeArrowheads="1"/>
          </p:cNvSpPr>
          <p:nvPr>
            <p:ph type="body" sz="half" idx="1"/>
          </p:nvPr>
        </p:nvSpPr>
        <p:spPr>
          <a:xfrm>
            <a:off x="659342" y="997053"/>
            <a:ext cx="6199188" cy="703263"/>
          </a:xfrm>
        </p:spPr>
        <p:txBody>
          <a:bodyPr/>
          <a:lstStyle/>
          <a:p>
            <a:pPr eaLnBrk="1" hangingPunct="1">
              <a:lnSpc>
                <a:spcPct val="90000"/>
              </a:lnSpc>
              <a:defRPr/>
            </a:pPr>
            <a:r>
              <a:rPr lang="en-US" sz="2000" b="1" dirty="0"/>
              <a:t>EDGE</a:t>
            </a:r>
            <a:r>
              <a:rPr lang="en-US" sz="2000" dirty="0"/>
              <a:t> (</a:t>
            </a:r>
            <a:r>
              <a:rPr lang="en-US" sz="2000" b="1" dirty="0"/>
              <a:t>E</a:t>
            </a:r>
            <a:r>
              <a:rPr lang="en-US" sz="2000" dirty="0"/>
              <a:t>nhance</a:t>
            </a:r>
            <a:r>
              <a:rPr lang="id-ID" sz="2000" dirty="0"/>
              <a:t>d</a:t>
            </a:r>
            <a:r>
              <a:rPr lang="en-US" sz="2000" dirty="0"/>
              <a:t> </a:t>
            </a:r>
            <a:r>
              <a:rPr lang="en-US" sz="2000" b="1" dirty="0"/>
              <a:t>D</a:t>
            </a:r>
            <a:r>
              <a:rPr lang="en-US" sz="2000" dirty="0"/>
              <a:t>ata rate for </a:t>
            </a:r>
            <a:r>
              <a:rPr lang="en-US" sz="2000" b="1" dirty="0"/>
              <a:t>G</a:t>
            </a:r>
            <a:r>
              <a:rPr lang="en-US" sz="2000" dirty="0"/>
              <a:t>SM </a:t>
            </a:r>
            <a:r>
              <a:rPr lang="en-US" sz="2000" b="1" dirty="0"/>
              <a:t>E</a:t>
            </a:r>
            <a:r>
              <a:rPr lang="en-US" sz="2000" dirty="0"/>
              <a:t>volution)</a:t>
            </a:r>
          </a:p>
        </p:txBody>
      </p:sp>
      <p:pic>
        <p:nvPicPr>
          <p:cNvPr id="65542" name="Picture 4"/>
          <p:cNvPicPr>
            <a:picLocks noGrp="1" noChangeArrowheads="1"/>
          </p:cNvPicPr>
          <p:nvPr>
            <p:ph sz="quarter" idx="2"/>
          </p:nvPr>
        </p:nvPicPr>
        <p:blipFill>
          <a:blip r:embed="rId2"/>
          <a:srcRect/>
          <a:stretch>
            <a:fillRect/>
          </a:stretch>
        </p:blipFill>
        <p:spPr>
          <a:xfrm>
            <a:off x="531284" y="1495426"/>
            <a:ext cx="4879975" cy="2886075"/>
          </a:xfrm>
          <a:noFill/>
        </p:spPr>
      </p:pic>
      <p:pic>
        <p:nvPicPr>
          <p:cNvPr id="65543" name="Picture 6"/>
          <p:cNvPicPr>
            <a:picLocks noGrp="1" noChangeArrowheads="1"/>
          </p:cNvPicPr>
          <p:nvPr>
            <p:ph sz="quarter" idx="3"/>
          </p:nvPr>
        </p:nvPicPr>
        <p:blipFill>
          <a:blip r:embed="rId3"/>
          <a:srcRect/>
          <a:stretch>
            <a:fillRect/>
          </a:stretch>
        </p:blipFill>
        <p:spPr>
          <a:xfrm>
            <a:off x="7210697" y="2259809"/>
            <a:ext cx="4578350" cy="2360612"/>
          </a:xfrm>
          <a:noFill/>
        </p:spPr>
      </p:pic>
      <p:sp>
        <p:nvSpPr>
          <p:cNvPr id="65544" name="Rectangle 8"/>
          <p:cNvSpPr>
            <a:spLocks noChangeArrowheads="1"/>
          </p:cNvSpPr>
          <p:nvPr/>
        </p:nvSpPr>
        <p:spPr bwMode="auto">
          <a:xfrm>
            <a:off x="8305800" y="1495426"/>
            <a:ext cx="3048000" cy="396875"/>
          </a:xfrm>
          <a:prstGeom prst="rect">
            <a:avLst/>
          </a:prstGeom>
          <a:noFill/>
          <a:ln w="9525">
            <a:noFill/>
            <a:miter lim="800000"/>
            <a:headEnd/>
            <a:tailEnd/>
          </a:ln>
        </p:spPr>
        <p:txBody>
          <a:bodyPr anchor="ctr">
            <a:spAutoFit/>
          </a:bodyPr>
          <a:lstStyle/>
          <a:p>
            <a:r>
              <a:rPr lang="en-US" sz="2000" b="1" i="1" dirty="0"/>
              <a:t>EDGE implementation</a:t>
            </a:r>
            <a:r>
              <a:rPr lang="en-US" sz="2000" dirty="0"/>
              <a:t> </a:t>
            </a:r>
          </a:p>
        </p:txBody>
      </p:sp>
      <p:sp>
        <p:nvSpPr>
          <p:cNvPr id="65545" name="Rectangle 10"/>
          <p:cNvSpPr>
            <a:spLocks noChangeArrowheads="1"/>
          </p:cNvSpPr>
          <p:nvPr/>
        </p:nvSpPr>
        <p:spPr bwMode="auto">
          <a:xfrm>
            <a:off x="1042194" y="4707621"/>
            <a:ext cx="4191000" cy="1465262"/>
          </a:xfrm>
          <a:prstGeom prst="rect">
            <a:avLst/>
          </a:prstGeom>
          <a:noFill/>
          <a:ln w="9525">
            <a:noFill/>
            <a:miter lim="800000"/>
            <a:headEnd/>
            <a:tailEnd/>
          </a:ln>
        </p:spPr>
        <p:txBody>
          <a:bodyPr anchor="ctr">
            <a:spAutoFit/>
          </a:bodyPr>
          <a:lstStyle/>
          <a:p>
            <a:pPr>
              <a:buFontTx/>
              <a:buChar char="•"/>
            </a:pPr>
            <a:r>
              <a:rPr lang="en-US" i="1" dirty="0"/>
              <a:t>RNC       = Radio Network Controller</a:t>
            </a:r>
          </a:p>
          <a:p>
            <a:pPr>
              <a:buFontTx/>
              <a:buChar char="•"/>
            </a:pPr>
            <a:r>
              <a:rPr lang="en-US" i="1" dirty="0"/>
              <a:t>UMTS    = Universal Mobile Telecommunications System</a:t>
            </a:r>
          </a:p>
          <a:p>
            <a:pPr>
              <a:buFontTx/>
              <a:buChar char="•"/>
            </a:pPr>
            <a:r>
              <a:rPr lang="en-US" i="1" dirty="0"/>
              <a:t>UTRAN	= UMTS Terrestrial Radio Access Network</a:t>
            </a:r>
          </a:p>
        </p:txBody>
      </p:sp>
    </p:spTree>
    <p:extLst>
      <p:ext uri="{BB962C8B-B14F-4D97-AF65-F5344CB8AC3E}">
        <p14:creationId xmlns:p14="http://schemas.microsoft.com/office/powerpoint/2010/main" val="663815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4294967295"/>
          </p:nvPr>
        </p:nvSpPr>
        <p:spPr>
          <a:xfrm>
            <a:off x="1980111" y="4789169"/>
            <a:ext cx="8686800" cy="1660525"/>
          </a:xfrm>
        </p:spPr>
        <p:txBody>
          <a:bodyPr/>
          <a:lstStyle/>
          <a:p>
            <a:pPr eaLnBrk="1" hangingPunct="1"/>
            <a:r>
              <a:rPr lang="en-US" altLang="id-ID" sz="2000" dirty="0" err="1">
                <a:latin typeface="Trebuchet MS" panose="020B0603020202020204" pitchFamily="34" charset="0"/>
              </a:rPr>
              <a:t>Komponen</a:t>
            </a:r>
            <a:r>
              <a:rPr lang="en-US" altLang="id-ID" sz="2000" dirty="0">
                <a:latin typeface="Trebuchet MS" panose="020B0603020202020204" pitchFamily="34" charset="0"/>
              </a:rPr>
              <a:t> </a:t>
            </a:r>
            <a:r>
              <a:rPr lang="en-US" altLang="id-ID" sz="2000" dirty="0" err="1">
                <a:latin typeface="Trebuchet MS" panose="020B0603020202020204" pitchFamily="34" charset="0"/>
              </a:rPr>
              <a:t>jaringan</a:t>
            </a:r>
            <a:r>
              <a:rPr lang="en-US" altLang="id-ID" sz="2000" dirty="0">
                <a:latin typeface="Trebuchet MS" panose="020B0603020202020204" pitchFamily="34" charset="0"/>
              </a:rPr>
              <a:t> </a:t>
            </a:r>
            <a:r>
              <a:rPr lang="en-US" altLang="id-ID" sz="2000" dirty="0" err="1">
                <a:latin typeface="Trebuchet MS" panose="020B0603020202020204" pitchFamily="34" charset="0"/>
              </a:rPr>
              <a:t>telepon</a:t>
            </a:r>
            <a:r>
              <a:rPr lang="en-US" altLang="id-ID" sz="2000" dirty="0">
                <a:latin typeface="Trebuchet MS" panose="020B0603020202020204" pitchFamily="34" charset="0"/>
              </a:rPr>
              <a:t> </a:t>
            </a:r>
            <a:r>
              <a:rPr lang="en-US" altLang="id-ID" sz="2000" dirty="0" err="1">
                <a:latin typeface="Trebuchet MS" panose="020B0603020202020204" pitchFamily="34" charset="0"/>
              </a:rPr>
              <a:t>terdiri</a:t>
            </a:r>
            <a:r>
              <a:rPr lang="en-US" altLang="id-ID" sz="2000" dirty="0">
                <a:latin typeface="Trebuchet MS" panose="020B0603020202020204" pitchFamily="34" charset="0"/>
              </a:rPr>
              <a:t> </a:t>
            </a:r>
            <a:r>
              <a:rPr lang="en-US" altLang="id-ID" sz="2000" dirty="0" err="1">
                <a:latin typeface="Trebuchet MS" panose="020B0603020202020204" pitchFamily="34" charset="0"/>
              </a:rPr>
              <a:t>dari</a:t>
            </a:r>
            <a:r>
              <a:rPr lang="en-US" altLang="id-ID" sz="2000" dirty="0">
                <a:latin typeface="Trebuchet MS" panose="020B0603020202020204" pitchFamily="34" charset="0"/>
              </a:rPr>
              <a:t> :</a:t>
            </a:r>
          </a:p>
          <a:p>
            <a:pPr lvl="1" eaLnBrk="1" hangingPunct="1">
              <a:buFontTx/>
              <a:buChar char="•"/>
            </a:pPr>
            <a:r>
              <a:rPr lang="en-US" altLang="id-ID" sz="2000" dirty="0">
                <a:latin typeface="Trebuchet MS" panose="020B0603020202020204" pitchFamily="34" charset="0"/>
              </a:rPr>
              <a:t>Terminal</a:t>
            </a:r>
          </a:p>
          <a:p>
            <a:pPr lvl="1" eaLnBrk="1" hangingPunct="1">
              <a:buFontTx/>
              <a:buChar char="•"/>
            </a:pPr>
            <a:r>
              <a:rPr lang="en-US" altLang="id-ID" sz="2000" dirty="0" err="1">
                <a:latin typeface="Trebuchet MS" panose="020B0603020202020204" pitchFamily="34" charset="0"/>
              </a:rPr>
              <a:t>Sentral</a:t>
            </a:r>
            <a:r>
              <a:rPr lang="en-US" altLang="id-ID" sz="2000" dirty="0">
                <a:latin typeface="Trebuchet MS" panose="020B0603020202020204" pitchFamily="34" charset="0"/>
              </a:rPr>
              <a:t> (Switching)</a:t>
            </a:r>
          </a:p>
          <a:p>
            <a:pPr lvl="1" eaLnBrk="1" hangingPunct="1">
              <a:buFontTx/>
              <a:buChar char="•"/>
            </a:pPr>
            <a:r>
              <a:rPr lang="en-US" altLang="id-ID" sz="2000" dirty="0" err="1">
                <a:latin typeface="Trebuchet MS" panose="020B0603020202020204" pitchFamily="34" charset="0"/>
              </a:rPr>
              <a:t>Transmisi</a:t>
            </a:r>
            <a:r>
              <a:rPr lang="en-US" altLang="id-ID" sz="2000" dirty="0">
                <a:latin typeface="Trebuchet MS" panose="020B0603020202020204" pitchFamily="34" charset="0"/>
              </a:rPr>
              <a:t>/</a:t>
            </a:r>
            <a:r>
              <a:rPr lang="en-US" altLang="id-ID" sz="2000" dirty="0" err="1">
                <a:latin typeface="Trebuchet MS" panose="020B0603020202020204" pitchFamily="34" charset="0"/>
              </a:rPr>
              <a:t>saluran</a:t>
            </a:r>
            <a:r>
              <a:rPr lang="en-US" altLang="id-ID" sz="2000" dirty="0">
                <a:latin typeface="Trebuchet MS" panose="020B0603020202020204" pitchFamily="34" charset="0"/>
              </a:rPr>
              <a:t>/</a:t>
            </a:r>
            <a:r>
              <a:rPr lang="en-US" altLang="id-ID" sz="2000" dirty="0" err="1">
                <a:latin typeface="Trebuchet MS" panose="020B0603020202020204" pitchFamily="34" charset="0"/>
              </a:rPr>
              <a:t>Jaringan</a:t>
            </a:r>
            <a:endParaRPr lang="en-US" altLang="id-ID" sz="2000" dirty="0">
              <a:latin typeface="Trebuchet MS" panose="020B0603020202020204" pitchFamily="34" charset="0"/>
            </a:endParaRPr>
          </a:p>
          <a:p>
            <a:pPr eaLnBrk="1" hangingPunct="1"/>
            <a:endParaRPr lang="en-US" altLang="id-ID" dirty="0" smtClean="0"/>
          </a:p>
        </p:txBody>
      </p:sp>
      <p:grpSp>
        <p:nvGrpSpPr>
          <p:cNvPr id="13316" name="Group 3"/>
          <p:cNvGrpSpPr>
            <a:grpSpLocks/>
          </p:cNvGrpSpPr>
          <p:nvPr/>
        </p:nvGrpSpPr>
        <p:grpSpPr bwMode="auto">
          <a:xfrm>
            <a:off x="3237411" y="1058091"/>
            <a:ext cx="5340350" cy="3505200"/>
            <a:chOff x="2895600" y="2209800"/>
            <a:chExt cx="5340350" cy="3505200"/>
          </a:xfrm>
        </p:grpSpPr>
        <p:grpSp>
          <p:nvGrpSpPr>
            <p:cNvPr id="13317" name="Group 32"/>
            <p:cNvGrpSpPr>
              <a:grpSpLocks/>
            </p:cNvGrpSpPr>
            <p:nvPr/>
          </p:nvGrpSpPr>
          <p:grpSpPr bwMode="auto">
            <a:xfrm>
              <a:off x="2895600" y="2286000"/>
              <a:ext cx="5029200" cy="3429000"/>
              <a:chOff x="2895600" y="2286000"/>
              <a:chExt cx="5029200" cy="3429000"/>
            </a:xfrm>
          </p:grpSpPr>
          <p:grpSp>
            <p:nvGrpSpPr>
              <p:cNvPr id="13320" name="Group 4"/>
              <p:cNvGrpSpPr>
                <a:grpSpLocks/>
              </p:cNvGrpSpPr>
              <p:nvPr/>
            </p:nvGrpSpPr>
            <p:grpSpPr bwMode="auto">
              <a:xfrm>
                <a:off x="5257800" y="3276600"/>
                <a:ext cx="1066800" cy="838200"/>
                <a:chOff x="3648" y="2064"/>
                <a:chExt cx="672" cy="528"/>
              </a:xfrm>
            </p:grpSpPr>
            <p:sp>
              <p:nvSpPr>
                <p:cNvPr id="13342" name="Rectangle 5"/>
                <p:cNvSpPr>
                  <a:spLocks noChangeArrowheads="1"/>
                </p:cNvSpPr>
                <p:nvPr/>
              </p:nvSpPr>
              <p:spPr bwMode="auto">
                <a:xfrm>
                  <a:off x="3648" y="2064"/>
                  <a:ext cx="672" cy="52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3343" name="Text Box 6"/>
                <p:cNvSpPr txBox="1">
                  <a:spLocks noChangeArrowheads="1"/>
                </p:cNvSpPr>
                <p:nvPr/>
              </p:nvSpPr>
              <p:spPr bwMode="auto">
                <a:xfrm>
                  <a:off x="3716" y="2220"/>
                  <a:ext cx="5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Sentral</a:t>
                  </a:r>
                </a:p>
              </p:txBody>
            </p:sp>
          </p:grpSp>
          <p:grpSp>
            <p:nvGrpSpPr>
              <p:cNvPr id="13321" name="Group 7"/>
              <p:cNvGrpSpPr>
                <a:grpSpLocks/>
              </p:cNvGrpSpPr>
              <p:nvPr/>
            </p:nvGrpSpPr>
            <p:grpSpPr bwMode="auto">
              <a:xfrm>
                <a:off x="2895600" y="3276600"/>
                <a:ext cx="1066800" cy="838200"/>
                <a:chOff x="3648" y="2064"/>
                <a:chExt cx="672" cy="528"/>
              </a:xfrm>
            </p:grpSpPr>
            <p:sp>
              <p:nvSpPr>
                <p:cNvPr id="13340" name="Rectangle 8"/>
                <p:cNvSpPr>
                  <a:spLocks noChangeArrowheads="1"/>
                </p:cNvSpPr>
                <p:nvPr/>
              </p:nvSpPr>
              <p:spPr bwMode="auto">
                <a:xfrm>
                  <a:off x="3648" y="2064"/>
                  <a:ext cx="672" cy="52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3341" name="Text Box 9"/>
                <p:cNvSpPr txBox="1">
                  <a:spLocks noChangeArrowheads="1"/>
                </p:cNvSpPr>
                <p:nvPr/>
              </p:nvSpPr>
              <p:spPr bwMode="auto">
                <a:xfrm>
                  <a:off x="3716" y="2220"/>
                  <a:ext cx="5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Sentral</a:t>
                  </a:r>
                </a:p>
              </p:txBody>
            </p:sp>
          </p:grpSp>
          <p:grpSp>
            <p:nvGrpSpPr>
              <p:cNvPr id="13322" name="Group 10"/>
              <p:cNvGrpSpPr>
                <a:grpSpLocks/>
              </p:cNvGrpSpPr>
              <p:nvPr/>
            </p:nvGrpSpPr>
            <p:grpSpPr bwMode="auto">
              <a:xfrm>
                <a:off x="2895600" y="4876800"/>
                <a:ext cx="1066800" cy="838200"/>
                <a:chOff x="3648" y="2064"/>
                <a:chExt cx="672" cy="528"/>
              </a:xfrm>
            </p:grpSpPr>
            <p:sp>
              <p:nvSpPr>
                <p:cNvPr id="13338" name="Rectangle 11"/>
                <p:cNvSpPr>
                  <a:spLocks noChangeArrowheads="1"/>
                </p:cNvSpPr>
                <p:nvPr/>
              </p:nvSpPr>
              <p:spPr bwMode="auto">
                <a:xfrm>
                  <a:off x="3648" y="2064"/>
                  <a:ext cx="672" cy="52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3339" name="Text Box 12"/>
                <p:cNvSpPr txBox="1">
                  <a:spLocks noChangeArrowheads="1"/>
                </p:cNvSpPr>
                <p:nvPr/>
              </p:nvSpPr>
              <p:spPr bwMode="auto">
                <a:xfrm>
                  <a:off x="3716" y="2220"/>
                  <a:ext cx="5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Sentral</a:t>
                  </a:r>
                </a:p>
              </p:txBody>
            </p:sp>
          </p:grpSp>
          <p:grpSp>
            <p:nvGrpSpPr>
              <p:cNvPr id="13323" name="Group 13"/>
              <p:cNvGrpSpPr>
                <a:grpSpLocks/>
              </p:cNvGrpSpPr>
              <p:nvPr/>
            </p:nvGrpSpPr>
            <p:grpSpPr bwMode="auto">
              <a:xfrm>
                <a:off x="5257800" y="4876800"/>
                <a:ext cx="1066800" cy="838200"/>
                <a:chOff x="3648" y="2064"/>
                <a:chExt cx="672" cy="528"/>
              </a:xfrm>
            </p:grpSpPr>
            <p:sp>
              <p:nvSpPr>
                <p:cNvPr id="13336" name="Rectangle 14"/>
                <p:cNvSpPr>
                  <a:spLocks noChangeArrowheads="1"/>
                </p:cNvSpPr>
                <p:nvPr/>
              </p:nvSpPr>
              <p:spPr bwMode="auto">
                <a:xfrm>
                  <a:off x="3648" y="2064"/>
                  <a:ext cx="672" cy="52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3337" name="Text Box 15"/>
                <p:cNvSpPr txBox="1">
                  <a:spLocks noChangeArrowheads="1"/>
                </p:cNvSpPr>
                <p:nvPr/>
              </p:nvSpPr>
              <p:spPr bwMode="auto">
                <a:xfrm>
                  <a:off x="3716" y="2220"/>
                  <a:ext cx="5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Sentral</a:t>
                  </a:r>
                </a:p>
              </p:txBody>
            </p:sp>
          </p:grpSp>
          <p:cxnSp>
            <p:nvCxnSpPr>
              <p:cNvPr id="13324" name="AutoShape 17"/>
              <p:cNvCxnSpPr>
                <a:cxnSpLocks noChangeShapeType="1"/>
                <a:stCxn id="13340" idx="2"/>
                <a:endCxn id="13338" idx="0"/>
              </p:cNvCxnSpPr>
              <p:nvPr/>
            </p:nvCxnSpPr>
            <p:spPr bwMode="auto">
              <a:xfrm rot="5400000">
                <a:off x="3048000" y="4495800"/>
                <a:ext cx="762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325" name="AutoShape 18"/>
              <p:cNvCxnSpPr>
                <a:cxnSpLocks noChangeShapeType="1"/>
                <a:stCxn id="13340" idx="3"/>
                <a:endCxn id="13342" idx="1"/>
              </p:cNvCxnSpPr>
              <p:nvPr/>
            </p:nvCxnSpPr>
            <p:spPr bwMode="auto">
              <a:xfrm>
                <a:off x="3962400" y="3695700"/>
                <a:ext cx="1295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326" name="AutoShape 19"/>
              <p:cNvCxnSpPr>
                <a:cxnSpLocks noChangeShapeType="1"/>
                <a:stCxn id="13342" idx="2"/>
                <a:endCxn id="13336" idx="0"/>
              </p:cNvCxnSpPr>
              <p:nvPr/>
            </p:nvCxnSpPr>
            <p:spPr bwMode="auto">
              <a:xfrm rot="5400000">
                <a:off x="5410200" y="4495800"/>
                <a:ext cx="762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27" name="Line 20"/>
              <p:cNvSpPr>
                <a:spLocks noChangeShapeType="1"/>
              </p:cNvSpPr>
              <p:nvPr/>
            </p:nvSpPr>
            <p:spPr bwMode="auto">
              <a:xfrm flipV="1">
                <a:off x="3962400" y="4114800"/>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3328" name="Line 21"/>
              <p:cNvSpPr>
                <a:spLocks noChangeShapeType="1"/>
              </p:cNvSpPr>
              <p:nvPr/>
            </p:nvSpPr>
            <p:spPr bwMode="auto">
              <a:xfrm>
                <a:off x="3962400" y="4114800"/>
                <a:ext cx="1295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pic>
            <p:nvPicPr>
              <p:cNvPr id="13329" name="Picture 22" descr="TOU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2286000"/>
                <a:ext cx="498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3"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667000"/>
                <a:ext cx="6397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24" descr="D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038" y="3487738"/>
                <a:ext cx="6397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Line 25"/>
              <p:cNvSpPr>
                <a:spLocks noChangeShapeType="1"/>
              </p:cNvSpPr>
              <p:nvPr/>
            </p:nvSpPr>
            <p:spPr bwMode="auto">
              <a:xfrm flipH="1">
                <a:off x="5791200" y="2590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3333" name="Line 26"/>
              <p:cNvSpPr>
                <a:spLocks noChangeShapeType="1"/>
              </p:cNvSpPr>
              <p:nvPr/>
            </p:nvSpPr>
            <p:spPr bwMode="auto">
              <a:xfrm flipH="1">
                <a:off x="6324600" y="30480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3334" name="Line 27"/>
              <p:cNvSpPr>
                <a:spLocks noChangeShapeType="1"/>
              </p:cNvSpPr>
              <p:nvPr/>
            </p:nvSpPr>
            <p:spPr bwMode="auto">
              <a:xfrm flipH="1" flipV="1">
                <a:off x="6324600" y="3733800"/>
                <a:ext cx="1219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3335" name="Text Box 28"/>
              <p:cNvSpPr txBox="1">
                <a:spLocks noChangeArrowheads="1"/>
              </p:cNvSpPr>
              <p:nvPr/>
            </p:nvSpPr>
            <p:spPr bwMode="auto">
              <a:xfrm>
                <a:off x="4056063" y="4953000"/>
                <a:ext cx="1049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Transmisi</a:t>
                </a:r>
              </a:p>
            </p:txBody>
          </p:sp>
        </p:grpSp>
        <p:sp>
          <p:nvSpPr>
            <p:cNvPr id="13318" name="Text Box 29"/>
            <p:cNvSpPr txBox="1">
              <a:spLocks noChangeArrowheads="1"/>
            </p:cNvSpPr>
            <p:nvPr/>
          </p:nvSpPr>
          <p:spPr bwMode="auto">
            <a:xfrm>
              <a:off x="7239000" y="2209800"/>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Terminal</a:t>
              </a:r>
            </a:p>
          </p:txBody>
        </p:sp>
        <p:sp>
          <p:nvSpPr>
            <p:cNvPr id="13319" name="Text Box 30"/>
            <p:cNvSpPr txBox="1">
              <a:spLocks noChangeArrowheads="1"/>
            </p:cNvSpPr>
            <p:nvPr/>
          </p:nvSpPr>
          <p:spPr bwMode="auto">
            <a:xfrm>
              <a:off x="6438900" y="3505200"/>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a:latin typeface="Trebuchet MS" panose="020B0603020202020204" pitchFamily="34" charset="0"/>
                </a:rPr>
                <a:t>Saluran</a:t>
              </a:r>
            </a:p>
            <a:p>
              <a:pPr algn="ctr" eaLnBrk="1" hangingPunct="1"/>
              <a:r>
                <a:rPr lang="en-US" altLang="id-ID" sz="1600">
                  <a:latin typeface="Trebuchet MS" panose="020B0603020202020204" pitchFamily="34" charset="0"/>
                </a:rPr>
                <a:t>lokal</a:t>
              </a:r>
            </a:p>
          </p:txBody>
        </p:sp>
      </p:grpSp>
    </p:spTree>
    <p:extLst>
      <p:ext uri="{BB962C8B-B14F-4D97-AF65-F5344CB8AC3E}">
        <p14:creationId xmlns:p14="http://schemas.microsoft.com/office/powerpoint/2010/main" val="1629301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4294967295"/>
          </p:nvPr>
        </p:nvSpPr>
        <p:spPr>
          <a:xfrm>
            <a:off x="1175658" y="1289731"/>
            <a:ext cx="10515600" cy="4625975"/>
          </a:xfrm>
        </p:spPr>
        <p:txBody>
          <a:bodyPr/>
          <a:lstStyle/>
          <a:p>
            <a:pPr eaLnBrk="1" hangingPunct="1">
              <a:buFont typeface="Wingdings 2" panose="05020102010507070707" pitchFamily="18" charset="2"/>
              <a:buNone/>
            </a:pPr>
            <a:r>
              <a:rPr lang="en-US" altLang="id-ID" b="1" dirty="0" smtClean="0"/>
              <a:t>2. </a:t>
            </a:r>
            <a:r>
              <a:rPr lang="en-US" altLang="id-ID" b="1" dirty="0" err="1" smtClean="0"/>
              <a:t>Jaringan</a:t>
            </a:r>
            <a:r>
              <a:rPr lang="en-US" altLang="id-ID" b="1" dirty="0" smtClean="0"/>
              <a:t> </a:t>
            </a:r>
            <a:r>
              <a:rPr lang="en-US" altLang="id-ID" b="1" dirty="0" err="1" smtClean="0"/>
              <a:t>Akses</a:t>
            </a:r>
            <a:endParaRPr lang="en-US" altLang="id-ID" b="1" dirty="0" smtClean="0"/>
          </a:p>
          <a:p>
            <a:pPr eaLnBrk="1" hangingPunct="1">
              <a:buFont typeface="Wingdings 2" panose="05020102010507070707" pitchFamily="18" charset="2"/>
              <a:buNone/>
            </a:pPr>
            <a:r>
              <a:rPr lang="en-US" altLang="id-ID" dirty="0" smtClean="0"/>
              <a:t>	</a:t>
            </a:r>
            <a:r>
              <a:rPr lang="en-US" altLang="id-ID" dirty="0" err="1" smtClean="0"/>
              <a:t>Merupakan</a:t>
            </a:r>
            <a:r>
              <a:rPr lang="en-US" altLang="id-ID" dirty="0" smtClean="0"/>
              <a:t> </a:t>
            </a:r>
            <a:r>
              <a:rPr lang="en-US" altLang="id-ID" dirty="0" err="1" smtClean="0"/>
              <a:t>jaringan</a:t>
            </a:r>
            <a:r>
              <a:rPr lang="en-US" altLang="id-ID" dirty="0" smtClean="0"/>
              <a:t> yang </a:t>
            </a:r>
            <a:r>
              <a:rPr lang="en-US" altLang="id-ID" dirty="0" err="1" smtClean="0"/>
              <a:t>berfungsi</a:t>
            </a:r>
            <a:r>
              <a:rPr lang="en-US" altLang="id-ID" dirty="0" smtClean="0"/>
              <a:t> </a:t>
            </a:r>
            <a:r>
              <a:rPr lang="en-US" altLang="id-ID" dirty="0" err="1" smtClean="0"/>
              <a:t>menghubungkan</a:t>
            </a:r>
            <a:r>
              <a:rPr lang="en-US" altLang="id-ID" dirty="0" smtClean="0"/>
              <a:t> </a:t>
            </a:r>
            <a:r>
              <a:rPr lang="en-US" altLang="id-ID" dirty="0" err="1" smtClean="0"/>
              <a:t>sentral</a:t>
            </a:r>
            <a:r>
              <a:rPr lang="en-US" altLang="id-ID" dirty="0" smtClean="0"/>
              <a:t> </a:t>
            </a:r>
            <a:r>
              <a:rPr lang="en-US" altLang="id-ID" dirty="0" err="1" smtClean="0"/>
              <a:t>sampai</a:t>
            </a:r>
            <a:r>
              <a:rPr lang="en-US" altLang="id-ID" dirty="0" smtClean="0"/>
              <a:t> </a:t>
            </a:r>
            <a:r>
              <a:rPr lang="en-US" altLang="id-ID" dirty="0" err="1" smtClean="0"/>
              <a:t>ke</a:t>
            </a:r>
            <a:r>
              <a:rPr lang="en-US" altLang="id-ID" dirty="0" smtClean="0"/>
              <a:t> </a:t>
            </a:r>
            <a:r>
              <a:rPr lang="en-US" altLang="id-ID" dirty="0" err="1" smtClean="0"/>
              <a:t>pelanggan</a:t>
            </a:r>
            <a:r>
              <a:rPr lang="en-US" altLang="id-ID" dirty="0" smtClean="0"/>
              <a:t>.</a:t>
            </a:r>
          </a:p>
          <a:p>
            <a:pPr eaLnBrk="1" hangingPunct="1">
              <a:buFont typeface="Wingdings 2" panose="05020102010507070707" pitchFamily="18" charset="2"/>
              <a:buNone/>
            </a:pPr>
            <a:r>
              <a:rPr lang="en-US" altLang="id-ID" dirty="0" smtClean="0"/>
              <a:t>	</a:t>
            </a:r>
            <a:r>
              <a:rPr lang="en-US" altLang="id-ID" dirty="0" err="1" smtClean="0"/>
              <a:t>Jaringan</a:t>
            </a:r>
            <a:r>
              <a:rPr lang="en-US" altLang="id-ID" dirty="0" smtClean="0"/>
              <a:t> </a:t>
            </a:r>
            <a:r>
              <a:rPr lang="en-US" altLang="id-ID" dirty="0" err="1" smtClean="0"/>
              <a:t>Akses</a:t>
            </a:r>
            <a:r>
              <a:rPr lang="en-US" altLang="id-ID" dirty="0" smtClean="0"/>
              <a:t> </a:t>
            </a:r>
            <a:r>
              <a:rPr lang="en-US" altLang="id-ID" dirty="0" err="1" smtClean="0"/>
              <a:t>dapat</a:t>
            </a:r>
            <a:r>
              <a:rPr lang="en-US" altLang="id-ID" dirty="0" smtClean="0"/>
              <a:t> </a:t>
            </a:r>
            <a:r>
              <a:rPr lang="en-US" altLang="id-ID" dirty="0" err="1" smtClean="0"/>
              <a:t>dibagi</a:t>
            </a:r>
            <a:r>
              <a:rPr lang="en-US" altLang="id-ID" dirty="0" smtClean="0"/>
              <a:t> </a:t>
            </a:r>
            <a:r>
              <a:rPr lang="en-US" altLang="id-ID" dirty="0" err="1" smtClean="0"/>
              <a:t>menjadi</a:t>
            </a:r>
            <a:r>
              <a:rPr lang="en-US" altLang="id-ID" dirty="0" smtClean="0"/>
              <a:t> </a:t>
            </a:r>
            <a:r>
              <a:rPr lang="en-US" altLang="id-ID" dirty="0" err="1" smtClean="0"/>
              <a:t>empat</a:t>
            </a:r>
            <a:r>
              <a:rPr lang="en-US" altLang="id-ID" dirty="0" smtClean="0"/>
              <a:t>, </a:t>
            </a:r>
            <a:r>
              <a:rPr lang="en-US" altLang="id-ID" dirty="0" err="1" smtClean="0"/>
              <a:t>yaitu</a:t>
            </a:r>
            <a:r>
              <a:rPr lang="en-US" altLang="id-ID" dirty="0" smtClean="0"/>
              <a:t> :</a:t>
            </a:r>
          </a:p>
          <a:p>
            <a:pPr lvl="1" eaLnBrk="1" hangingPunct="1"/>
            <a:r>
              <a:rPr lang="en-US" altLang="id-ID" b="1" dirty="0" err="1" smtClean="0"/>
              <a:t>Jaringan</a:t>
            </a:r>
            <a:r>
              <a:rPr lang="en-US" altLang="id-ID" b="1" dirty="0" smtClean="0"/>
              <a:t> </a:t>
            </a:r>
            <a:r>
              <a:rPr lang="en-US" altLang="id-ID" b="1" dirty="0" err="1" smtClean="0"/>
              <a:t>Lokal</a:t>
            </a:r>
            <a:r>
              <a:rPr lang="en-US" altLang="id-ID" b="1" dirty="0" smtClean="0"/>
              <a:t> </a:t>
            </a:r>
            <a:r>
              <a:rPr lang="en-US" altLang="id-ID" b="1" dirty="0" err="1" smtClean="0"/>
              <a:t>Akses</a:t>
            </a:r>
            <a:r>
              <a:rPr lang="en-US" altLang="id-ID" b="1" dirty="0" smtClean="0"/>
              <a:t> </a:t>
            </a:r>
            <a:r>
              <a:rPr lang="en-US" altLang="id-ID" b="1" dirty="0" err="1" smtClean="0"/>
              <a:t>Tembaga</a:t>
            </a:r>
            <a:r>
              <a:rPr lang="en-US" altLang="id-ID" b="1" dirty="0" smtClean="0"/>
              <a:t> (</a:t>
            </a:r>
            <a:r>
              <a:rPr lang="en-US" altLang="id-ID" b="1" dirty="0" err="1" smtClean="0"/>
              <a:t>Jarlokat</a:t>
            </a:r>
            <a:r>
              <a:rPr lang="en-US" altLang="id-ID" b="1" dirty="0" smtClean="0"/>
              <a:t>)</a:t>
            </a:r>
          </a:p>
          <a:p>
            <a:pPr lvl="1" eaLnBrk="1" hangingPunct="1"/>
            <a:r>
              <a:rPr lang="en-US" altLang="id-ID" b="1" dirty="0" err="1" smtClean="0"/>
              <a:t>Jaringan</a:t>
            </a:r>
            <a:r>
              <a:rPr lang="en-US" altLang="id-ID" b="1" dirty="0" smtClean="0"/>
              <a:t> </a:t>
            </a:r>
            <a:r>
              <a:rPr lang="en-US" altLang="id-ID" b="1" dirty="0" err="1" smtClean="0"/>
              <a:t>Lokal</a:t>
            </a:r>
            <a:r>
              <a:rPr lang="en-US" altLang="id-ID" b="1" dirty="0" smtClean="0"/>
              <a:t> </a:t>
            </a:r>
            <a:r>
              <a:rPr lang="en-US" altLang="id-ID" b="1" dirty="0" err="1" smtClean="0"/>
              <a:t>Akses</a:t>
            </a:r>
            <a:r>
              <a:rPr lang="en-US" altLang="id-ID" b="1" dirty="0" smtClean="0"/>
              <a:t> Radio (</a:t>
            </a:r>
            <a:r>
              <a:rPr lang="en-US" altLang="id-ID" b="1" dirty="0" err="1" smtClean="0"/>
              <a:t>Jarlokar</a:t>
            </a:r>
            <a:r>
              <a:rPr lang="en-US" altLang="id-ID" b="1" dirty="0" smtClean="0"/>
              <a:t>)</a:t>
            </a:r>
          </a:p>
          <a:p>
            <a:pPr lvl="1" eaLnBrk="1" hangingPunct="1"/>
            <a:r>
              <a:rPr lang="en-US" altLang="id-ID" b="1" dirty="0" err="1" smtClean="0"/>
              <a:t>Jaringan</a:t>
            </a:r>
            <a:r>
              <a:rPr lang="en-US" altLang="id-ID" b="1" dirty="0" smtClean="0"/>
              <a:t> </a:t>
            </a:r>
            <a:r>
              <a:rPr lang="en-US" altLang="id-ID" b="1" dirty="0" err="1" smtClean="0"/>
              <a:t>Lokal</a:t>
            </a:r>
            <a:r>
              <a:rPr lang="en-US" altLang="id-ID" b="1" dirty="0" smtClean="0"/>
              <a:t> </a:t>
            </a:r>
            <a:r>
              <a:rPr lang="en-US" altLang="id-ID" b="1" dirty="0" err="1" smtClean="0"/>
              <a:t>Akses</a:t>
            </a:r>
            <a:r>
              <a:rPr lang="en-US" altLang="id-ID" b="1" dirty="0" smtClean="0"/>
              <a:t> Fiber </a:t>
            </a:r>
            <a:r>
              <a:rPr lang="en-US" altLang="id-ID" b="1" dirty="0" err="1" smtClean="0"/>
              <a:t>Optik</a:t>
            </a:r>
            <a:r>
              <a:rPr lang="en-US" altLang="id-ID" b="1" dirty="0" smtClean="0"/>
              <a:t> (</a:t>
            </a:r>
            <a:r>
              <a:rPr lang="en-US" altLang="id-ID" b="1" dirty="0" err="1" smtClean="0"/>
              <a:t>Jarlokaf</a:t>
            </a:r>
            <a:r>
              <a:rPr lang="en-US" altLang="id-ID" b="1" dirty="0" smtClean="0"/>
              <a:t>)</a:t>
            </a:r>
          </a:p>
          <a:p>
            <a:pPr lvl="1" eaLnBrk="1" hangingPunct="1"/>
            <a:r>
              <a:rPr lang="en-US" altLang="id-ID" b="1" dirty="0" smtClean="0"/>
              <a:t>Hybrid Fiber Coaxial (HFC) </a:t>
            </a:r>
          </a:p>
          <a:p>
            <a:pPr eaLnBrk="1" hangingPunct="1">
              <a:buFont typeface="Wingdings 2" panose="05020102010507070707" pitchFamily="18" charset="2"/>
              <a:buNone/>
            </a:pPr>
            <a:r>
              <a:rPr lang="en-US" altLang="id-ID" b="1" dirty="0" smtClean="0"/>
              <a:t>3. </a:t>
            </a:r>
            <a:r>
              <a:rPr lang="en-US" altLang="id-ID" b="1" dirty="0" err="1" smtClean="0"/>
              <a:t>Jaringan</a:t>
            </a:r>
            <a:r>
              <a:rPr lang="en-US" altLang="id-ID" b="1" dirty="0" smtClean="0"/>
              <a:t> </a:t>
            </a:r>
            <a:r>
              <a:rPr lang="en-US" altLang="id-ID" b="1" dirty="0" err="1" smtClean="0"/>
              <a:t>Interkoneksi</a:t>
            </a:r>
            <a:endParaRPr lang="en-US" altLang="id-ID" dirty="0" smtClean="0"/>
          </a:p>
        </p:txBody>
      </p:sp>
    </p:spTree>
    <p:extLst>
      <p:ext uri="{BB962C8B-B14F-4D97-AF65-F5344CB8AC3E}">
        <p14:creationId xmlns:p14="http://schemas.microsoft.com/office/powerpoint/2010/main" val="3345905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id-ID" dirty="0" smtClean="0"/>
              <a:t>JARLOKAT</a:t>
            </a:r>
          </a:p>
        </p:txBody>
      </p:sp>
      <p:pic>
        <p:nvPicPr>
          <p:cNvPr id="2" name="Picture 1"/>
          <p:cNvPicPr>
            <a:picLocks noChangeAspect="1"/>
          </p:cNvPicPr>
          <p:nvPr/>
        </p:nvPicPr>
        <p:blipFill>
          <a:blip r:embed="rId2"/>
          <a:stretch>
            <a:fillRect/>
          </a:stretch>
        </p:blipFill>
        <p:spPr>
          <a:xfrm>
            <a:off x="2176387" y="1841765"/>
            <a:ext cx="7395089" cy="2286198"/>
          </a:xfrm>
          <a:prstGeom prst="rect">
            <a:avLst/>
          </a:prstGeom>
        </p:spPr>
      </p:pic>
    </p:spTree>
    <p:extLst>
      <p:ext uri="{BB962C8B-B14F-4D97-AF65-F5344CB8AC3E}">
        <p14:creationId xmlns:p14="http://schemas.microsoft.com/office/powerpoint/2010/main" val="8476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pPr>
              <a:defRPr/>
            </a:pPr>
            <a:r>
              <a:rPr lang="en-GB"/>
              <a:t>Jaringan Telekomunikasi</a:t>
            </a:r>
          </a:p>
        </p:txBody>
      </p:sp>
      <p:sp>
        <p:nvSpPr>
          <p:cNvPr id="1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9CEF81-D101-40A1-80DD-8E55C2FA9F77}" type="slidenum">
              <a:rPr lang="en-GB" altLang="id-ID">
                <a:solidFill>
                  <a:srgbClr val="045C75"/>
                </a:solidFill>
                <a:latin typeface="Constantia" panose="02030602050306030303" pitchFamily="18" charset="0"/>
              </a:rPr>
              <a:pPr eaLnBrk="1" hangingPunct="1"/>
              <a:t>9</a:t>
            </a:fld>
            <a:endParaRPr lang="en-GB" altLang="id-ID">
              <a:solidFill>
                <a:srgbClr val="045C75"/>
              </a:solidFill>
              <a:latin typeface="Constantia" panose="02030602050306030303" pitchFamily="18" charset="0"/>
            </a:endParaRPr>
          </a:p>
        </p:txBody>
      </p:sp>
      <p:sp>
        <p:nvSpPr>
          <p:cNvPr id="1033" name="Rectangle 5"/>
          <p:cNvSpPr>
            <a:spLocks noChangeArrowheads="1"/>
          </p:cNvSpPr>
          <p:nvPr/>
        </p:nvSpPr>
        <p:spPr bwMode="auto">
          <a:xfrm>
            <a:off x="1524001" y="21156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034" name="Rectangle 9"/>
          <p:cNvSpPr>
            <a:spLocks noChangeArrowheads="1"/>
          </p:cNvSpPr>
          <p:nvPr/>
        </p:nvSpPr>
        <p:spPr bwMode="auto">
          <a:xfrm>
            <a:off x="7458075" y="1519941"/>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id-ID" dirty="0">
                <a:latin typeface="Constantia" panose="02030602050306030303" pitchFamily="18" charset="0"/>
                <a:cs typeface="Times New Roman" panose="02020603050405020304" pitchFamily="18" charset="0"/>
              </a:rPr>
              <a:t>Posisi jaringan penanggal</a:t>
            </a:r>
            <a:endParaRPr lang="en-US" altLang="id-ID" dirty="0">
              <a:latin typeface="Constantia" panose="02030602050306030303" pitchFamily="18" charset="0"/>
            </a:endParaRPr>
          </a:p>
        </p:txBody>
      </p:sp>
      <p:graphicFrame>
        <p:nvGraphicFramePr>
          <p:cNvPr id="1026" name="Object 8"/>
          <p:cNvGraphicFramePr>
            <a:graphicFrameLocks/>
          </p:cNvGraphicFramePr>
          <p:nvPr>
            <p:extLst>
              <p:ext uri="{D42A27DB-BD31-4B8C-83A1-F6EECF244321}">
                <p14:modId xmlns:p14="http://schemas.microsoft.com/office/powerpoint/2010/main" val="996092502"/>
              </p:ext>
            </p:extLst>
          </p:nvPr>
        </p:nvGraphicFramePr>
        <p:xfrm>
          <a:off x="7167562" y="2142332"/>
          <a:ext cx="3328988" cy="1420812"/>
        </p:xfrm>
        <a:graphic>
          <a:graphicData uri="http://schemas.openxmlformats.org/presentationml/2006/ole">
            <mc:AlternateContent xmlns:mc="http://schemas.openxmlformats.org/markup-compatibility/2006">
              <mc:Choice xmlns:v="urn:schemas-microsoft-com:vml" Requires="v">
                <p:oleObj spid="_x0000_s2130" name="Visio" r:id="rId4" imgW="4176360" imgH="1764360" progId="Visio.Drawing.6">
                  <p:embed/>
                </p:oleObj>
              </mc:Choice>
              <mc:Fallback>
                <p:oleObj name="Visio" r:id="rId4" imgW="4176360" imgH="1764360" progId="Visio.Drawing.6">
                  <p:embed/>
                  <p:pic>
                    <p:nvPicPr>
                      <p:cNvPr id="1026"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562" y="2142332"/>
                        <a:ext cx="3328988"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Rectangle 11"/>
          <p:cNvSpPr>
            <a:spLocks noChangeArrowheads="1"/>
          </p:cNvSpPr>
          <p:nvPr/>
        </p:nvSpPr>
        <p:spPr bwMode="auto">
          <a:xfrm>
            <a:off x="7626350" y="3975895"/>
            <a:ext cx="263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id-ID" dirty="0">
                <a:latin typeface="Constantia" panose="02030602050306030303" pitchFamily="18" charset="0"/>
                <a:cs typeface="Times New Roman" panose="02020603050405020304" pitchFamily="18" charset="0"/>
              </a:rPr>
              <a:t>Jaringan kabel distribusi</a:t>
            </a:r>
            <a:endParaRPr lang="en-US" altLang="id-ID" dirty="0">
              <a:latin typeface="Constantia" panose="02030602050306030303" pitchFamily="18" charset="0"/>
            </a:endParaRPr>
          </a:p>
        </p:txBody>
      </p:sp>
      <p:graphicFrame>
        <p:nvGraphicFramePr>
          <p:cNvPr id="1027" name="Object 10"/>
          <p:cNvGraphicFramePr>
            <a:graphicFrameLocks/>
          </p:cNvGraphicFramePr>
          <p:nvPr>
            <p:extLst>
              <p:ext uri="{D42A27DB-BD31-4B8C-83A1-F6EECF244321}">
                <p14:modId xmlns:p14="http://schemas.microsoft.com/office/powerpoint/2010/main" val="3763595964"/>
              </p:ext>
            </p:extLst>
          </p:nvPr>
        </p:nvGraphicFramePr>
        <p:xfrm>
          <a:off x="7348659" y="4518163"/>
          <a:ext cx="3105150" cy="1493837"/>
        </p:xfrm>
        <a:graphic>
          <a:graphicData uri="http://schemas.openxmlformats.org/presentationml/2006/ole">
            <mc:AlternateContent xmlns:mc="http://schemas.openxmlformats.org/markup-compatibility/2006">
              <mc:Choice xmlns:v="urn:schemas-microsoft-com:vml" Requires="v">
                <p:oleObj spid="_x0000_s2131" name="Visio" r:id="rId6" imgW="3456360" imgH="1656360" progId="Visio.Drawing.6">
                  <p:embed/>
                </p:oleObj>
              </mc:Choice>
              <mc:Fallback>
                <p:oleObj name="Visio" r:id="rId6" imgW="3456360" imgH="1656360" progId="Visio.Drawing.6">
                  <p:embed/>
                  <p:pic>
                    <p:nvPicPr>
                      <p:cNvPr id="1027"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8659" y="4518163"/>
                        <a:ext cx="3105150" cy="1493837"/>
                      </a:xfrm>
                      <a:prstGeom prst="rect">
                        <a:avLst/>
                      </a:prstGeom>
                      <a:solidFill>
                        <a:schemeClr val="accent1"/>
                      </a:solidFill>
                    </p:spPr>
                  </p:pic>
                </p:oleObj>
              </mc:Fallback>
            </mc:AlternateContent>
          </a:graphicData>
        </a:graphic>
      </p:graphicFrame>
      <p:sp>
        <p:nvSpPr>
          <p:cNvPr id="1036" name="Rectangle 12"/>
          <p:cNvSpPr>
            <a:spLocks noChangeArrowheads="1"/>
          </p:cNvSpPr>
          <p:nvPr/>
        </p:nvSpPr>
        <p:spPr bwMode="auto">
          <a:xfrm>
            <a:off x="5276851" y="4205289"/>
            <a:ext cx="2270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id-ID" sz="1200">
                <a:latin typeface="Constantia" panose="02030602050306030303" pitchFamily="18" charset="0"/>
                <a:cs typeface="Times New Roman" panose="02020603050405020304" pitchFamily="18" charset="0"/>
              </a:rPr>
              <a:t> </a:t>
            </a:r>
            <a:endParaRPr lang="id-ID" altLang="id-ID">
              <a:latin typeface="Constantia" panose="02030602050306030303" pitchFamily="18" charset="0"/>
            </a:endParaRPr>
          </a:p>
        </p:txBody>
      </p:sp>
      <p:sp>
        <p:nvSpPr>
          <p:cNvPr id="1037" name="Rectangle 14"/>
          <p:cNvSpPr>
            <a:spLocks noChangeArrowheads="1"/>
          </p:cNvSpPr>
          <p:nvPr/>
        </p:nvSpPr>
        <p:spPr bwMode="auto">
          <a:xfrm>
            <a:off x="1524001" y="26680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Constantia" panose="02030602050306030303" pitchFamily="18" charset="0"/>
            </a:endParaRPr>
          </a:p>
        </p:txBody>
      </p:sp>
      <p:sp>
        <p:nvSpPr>
          <p:cNvPr id="1038" name="Rectangle 16"/>
          <p:cNvSpPr>
            <a:spLocks noChangeArrowheads="1"/>
          </p:cNvSpPr>
          <p:nvPr/>
        </p:nvSpPr>
        <p:spPr bwMode="auto">
          <a:xfrm>
            <a:off x="775494" y="1486105"/>
            <a:ext cx="414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dirty="0" err="1">
                <a:latin typeface="Constantia" panose="02030602050306030303" pitchFamily="18" charset="0"/>
                <a:cs typeface="Times New Roman" panose="02020603050405020304" pitchFamily="18" charset="0"/>
              </a:rPr>
              <a:t>Jaringan</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kabel</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lokal</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catu</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langsung</a:t>
            </a:r>
            <a:endParaRPr lang="en-US" altLang="id-ID" dirty="0">
              <a:latin typeface="Constantia" panose="02030602050306030303" pitchFamily="18" charset="0"/>
            </a:endParaRPr>
          </a:p>
        </p:txBody>
      </p:sp>
      <p:graphicFrame>
        <p:nvGraphicFramePr>
          <p:cNvPr id="1028" name="Object 15"/>
          <p:cNvGraphicFramePr>
            <a:graphicFrameLocks/>
          </p:cNvGraphicFramePr>
          <p:nvPr>
            <p:extLst>
              <p:ext uri="{D42A27DB-BD31-4B8C-83A1-F6EECF244321}">
                <p14:modId xmlns:p14="http://schemas.microsoft.com/office/powerpoint/2010/main" val="342376331"/>
              </p:ext>
            </p:extLst>
          </p:nvPr>
        </p:nvGraphicFramePr>
        <p:xfrm>
          <a:off x="1020355" y="2173616"/>
          <a:ext cx="4419600" cy="1524000"/>
        </p:xfrm>
        <a:graphic>
          <a:graphicData uri="http://schemas.openxmlformats.org/presentationml/2006/ole">
            <mc:AlternateContent xmlns:mc="http://schemas.openxmlformats.org/markup-compatibility/2006">
              <mc:Choice xmlns:v="urn:schemas-microsoft-com:vml" Requires="v">
                <p:oleObj spid="_x0000_s2132" name="Visio" r:id="rId8" imgW="5491148" imgH="1300860" progId="Visio.Drawing.6">
                  <p:embed/>
                </p:oleObj>
              </mc:Choice>
              <mc:Fallback>
                <p:oleObj name="Visio" r:id="rId8" imgW="5491148" imgH="1300860" progId="Visio.Drawing.6">
                  <p:embed/>
                  <p:pic>
                    <p:nvPicPr>
                      <p:cNvPr id="1028"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355" y="2173616"/>
                        <a:ext cx="44196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9" name="Rectangle 18"/>
          <p:cNvSpPr>
            <a:spLocks noChangeArrowheads="1"/>
          </p:cNvSpPr>
          <p:nvPr/>
        </p:nvSpPr>
        <p:spPr bwMode="auto">
          <a:xfrm>
            <a:off x="775494" y="4072894"/>
            <a:ext cx="415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dirty="0" err="1">
                <a:latin typeface="Constantia" panose="02030602050306030303" pitchFamily="18" charset="0"/>
                <a:cs typeface="Times New Roman" panose="02020603050405020304" pitchFamily="18" charset="0"/>
              </a:rPr>
              <a:t>Jaringan</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kabel</a:t>
            </a:r>
            <a:r>
              <a:rPr lang="en-US" altLang="id-ID" dirty="0">
                <a:latin typeface="Constantia" panose="02030602050306030303" pitchFamily="18" charset="0"/>
                <a:cs typeface="Times New Roman" panose="02020603050405020304" pitchFamily="18" charset="0"/>
              </a:rPr>
              <a:t> </a:t>
            </a:r>
            <a:r>
              <a:rPr lang="id-ID" altLang="id-ID" dirty="0">
                <a:latin typeface="Constantia" panose="02030602050306030303" pitchFamily="18" charset="0"/>
                <a:cs typeface="Times New Roman" panose="02020603050405020304" pitchFamily="18" charset="0"/>
              </a:rPr>
              <a:t>catu </a:t>
            </a:r>
            <a:r>
              <a:rPr lang="en-US" altLang="id-ID" dirty="0" err="1">
                <a:latin typeface="Constantia" panose="02030602050306030303" pitchFamily="18" charset="0"/>
                <a:cs typeface="Times New Roman" panose="02020603050405020304" pitchFamily="18" charset="0"/>
              </a:rPr>
              <a:t>tidak</a:t>
            </a:r>
            <a:r>
              <a:rPr lang="en-US" altLang="id-ID" dirty="0">
                <a:latin typeface="Constantia" panose="02030602050306030303" pitchFamily="18" charset="0"/>
                <a:cs typeface="Times New Roman" panose="02020603050405020304" pitchFamily="18" charset="0"/>
              </a:rPr>
              <a:t> </a:t>
            </a:r>
            <a:r>
              <a:rPr lang="en-US" altLang="id-ID" dirty="0" err="1">
                <a:latin typeface="Constantia" panose="02030602050306030303" pitchFamily="18" charset="0"/>
                <a:cs typeface="Times New Roman" panose="02020603050405020304" pitchFamily="18" charset="0"/>
              </a:rPr>
              <a:t>langsung</a:t>
            </a:r>
            <a:endParaRPr lang="en-US" altLang="id-ID" dirty="0">
              <a:latin typeface="Constantia" panose="02030602050306030303" pitchFamily="18" charset="0"/>
            </a:endParaRPr>
          </a:p>
        </p:txBody>
      </p:sp>
      <p:graphicFrame>
        <p:nvGraphicFramePr>
          <p:cNvPr id="1029" name="Object 17"/>
          <p:cNvGraphicFramePr>
            <a:graphicFrameLocks/>
          </p:cNvGraphicFramePr>
          <p:nvPr>
            <p:extLst>
              <p:ext uri="{D42A27DB-BD31-4B8C-83A1-F6EECF244321}">
                <p14:modId xmlns:p14="http://schemas.microsoft.com/office/powerpoint/2010/main" val="3828899825"/>
              </p:ext>
            </p:extLst>
          </p:nvPr>
        </p:nvGraphicFramePr>
        <p:xfrm>
          <a:off x="1146176" y="4647138"/>
          <a:ext cx="4357688" cy="1524000"/>
        </p:xfrm>
        <a:graphic>
          <a:graphicData uri="http://schemas.openxmlformats.org/presentationml/2006/ole">
            <mc:AlternateContent xmlns:mc="http://schemas.openxmlformats.org/markup-compatibility/2006">
              <mc:Choice xmlns:v="urn:schemas-microsoft-com:vml" Requires="v">
                <p:oleObj spid="_x0000_s2133" name="Visio" r:id="rId10" imgW="6176710" imgH="1365428" progId="Visio.Drawing.6">
                  <p:embed/>
                </p:oleObj>
              </mc:Choice>
              <mc:Fallback>
                <p:oleObj name="Visio" r:id="rId10" imgW="6176710" imgH="1365428" progId="Visio.Drawing.6">
                  <p:embed/>
                  <p:pic>
                    <p:nvPicPr>
                      <p:cNvPr id="1029" name="Object 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6176" y="4647138"/>
                        <a:ext cx="4357688" cy="1524000"/>
                      </a:xfrm>
                      <a:prstGeom prst="rect">
                        <a:avLst/>
                      </a:prstGeom>
                      <a:solidFill>
                        <a:schemeClr val="folHlink"/>
                      </a:solidFill>
                    </p:spPr>
                  </p:pic>
                </p:oleObj>
              </mc:Fallback>
            </mc:AlternateContent>
          </a:graphicData>
        </a:graphic>
      </p:graphicFrame>
    </p:spTree>
    <p:extLst>
      <p:ext uri="{BB962C8B-B14F-4D97-AF65-F5344CB8AC3E}">
        <p14:creationId xmlns:p14="http://schemas.microsoft.com/office/powerpoint/2010/main" val="246313220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E96605870C0489C2C9B7147DB22B7" ma:contentTypeVersion="2" ma:contentTypeDescription="Create a new document." ma:contentTypeScope="" ma:versionID="b8aa8ee7932cf3b94921c556ba51a430">
  <xsd:schema xmlns:xsd="http://www.w3.org/2001/XMLSchema" xmlns:xs="http://www.w3.org/2001/XMLSchema" xmlns:p="http://schemas.microsoft.com/office/2006/metadata/properties" xmlns:ns2="8b6d2ce9-e55f-4073-85cf-da54aca034e2" targetNamespace="http://schemas.microsoft.com/office/2006/metadata/properties" ma:root="true" ma:fieldsID="91d1b4611bc72be3e3b441cc382ad8da" ns2:_="">
    <xsd:import namespace="8b6d2ce9-e55f-4073-85cf-da54aca03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d2ce9-e55f-4073-85cf-da54aca03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C4D829-7C86-47C5-B387-0FA02EDCBE54}"/>
</file>

<file path=customXml/itemProps2.xml><?xml version="1.0" encoding="utf-8"?>
<ds:datastoreItem xmlns:ds="http://schemas.openxmlformats.org/officeDocument/2006/customXml" ds:itemID="{F5F48A27-6627-4946-99D3-0BE219F14EAF}"/>
</file>

<file path=customXml/itemProps3.xml><?xml version="1.0" encoding="utf-8"?>
<ds:datastoreItem xmlns:ds="http://schemas.openxmlformats.org/officeDocument/2006/customXml" ds:itemID="{B73843D8-2104-4167-9293-5147C7AD733F}"/>
</file>

<file path=docProps/app.xml><?xml version="1.0" encoding="utf-8"?>
<Properties xmlns="http://schemas.openxmlformats.org/officeDocument/2006/extended-properties" xmlns:vt="http://schemas.openxmlformats.org/officeDocument/2006/docPropsVTypes">
  <Template>SEE Tel-U Template v2</Template>
  <TotalTime>109</TotalTime>
  <Words>2250</Words>
  <Application>Microsoft Office PowerPoint</Application>
  <PresentationFormat>Widescreen</PresentationFormat>
  <Paragraphs>360</Paragraphs>
  <Slides>50</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5</vt:i4>
      </vt:variant>
      <vt:variant>
        <vt:lpstr>Slide Titles</vt:lpstr>
      </vt:variant>
      <vt:variant>
        <vt:i4>50</vt:i4>
      </vt:variant>
    </vt:vector>
  </HeadingPairs>
  <TitlesOfParts>
    <vt:vector size="70" baseType="lpstr">
      <vt:lpstr>Adobe Caslon Pro</vt:lpstr>
      <vt:lpstr>Arial</vt:lpstr>
      <vt:lpstr>Arial Narrow</vt:lpstr>
      <vt:lpstr>Arial Unicode MS</vt:lpstr>
      <vt:lpstr>AvantGarde Bk BT</vt:lpstr>
      <vt:lpstr>Book Antiqua</vt:lpstr>
      <vt:lpstr>Calibri</vt:lpstr>
      <vt:lpstr>Calibri Light</vt:lpstr>
      <vt:lpstr>Century</vt:lpstr>
      <vt:lpstr>Constantia</vt:lpstr>
      <vt:lpstr>Times New Roman</vt:lpstr>
      <vt:lpstr>Trebuchet MS</vt:lpstr>
      <vt:lpstr>Wingdings</vt:lpstr>
      <vt:lpstr>Wingdings 2</vt:lpstr>
      <vt:lpstr>SEE Tel-U Template</vt:lpstr>
      <vt:lpstr>CorelDRAW</vt:lpstr>
      <vt:lpstr>Visio</vt:lpstr>
      <vt:lpstr>Picture</vt:lpstr>
      <vt:lpstr>Equation</vt:lpstr>
      <vt:lpstr>ClipArt</vt:lpstr>
      <vt:lpstr>Struktur Jaringan dan Akses PSTN</vt:lpstr>
      <vt:lpstr>PSTN (Public Switch Telephone Network) </vt:lpstr>
      <vt:lpstr>Karakteristik utama PSTN: </vt:lpstr>
      <vt:lpstr>PSTN dapat dibagi menjadi 3 jaringan utama, yaitu : </vt:lpstr>
      <vt:lpstr>PowerPoint Presentation</vt:lpstr>
      <vt:lpstr>PowerPoint Presentation</vt:lpstr>
      <vt:lpstr>PowerPoint Presentation</vt:lpstr>
      <vt:lpstr>JARLOKAT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Jarlokaf </vt:lpstr>
      <vt:lpstr>FIBER TO THE ZONE</vt:lpstr>
      <vt:lpstr>PowerPoint Presentation</vt:lpstr>
      <vt:lpstr>PowerPoint Presentation</vt:lpstr>
      <vt:lpstr>PowerPoint Presentation</vt:lpstr>
      <vt:lpstr>PowerPoint Presentation</vt:lpstr>
      <vt:lpstr>PowerPoint Presentation</vt:lpstr>
      <vt:lpstr>PowerPoint Presentation</vt:lpstr>
      <vt:lpstr>Jarlokar </vt:lpstr>
      <vt:lpstr>PowerPoint Presentation</vt:lpstr>
      <vt:lpstr>PowerPoint Presentation</vt:lpstr>
      <vt:lpstr>Komponen Pembentuk Jaringan Telekomunikasi (1/5)</vt:lpstr>
      <vt:lpstr>Komponen Pembentuk Jaringan Telekomunikasi (2/5)</vt:lpstr>
      <vt:lpstr>Komponen Pembentuk Jaringan Telekomunikasi (3/5)</vt:lpstr>
      <vt:lpstr>Komponen Pembentuk Jaringan Telekomunikasi (4/5)</vt:lpstr>
      <vt:lpstr>Jenis Serat Optik</vt:lpstr>
      <vt:lpstr>Optical Source and Optical Detector</vt:lpstr>
      <vt:lpstr>Pengukuran daya sumber optik</vt:lpstr>
      <vt:lpstr>Pengukuran daya penerima optik</vt:lpstr>
      <vt:lpstr>Kabel Laut</vt:lpstr>
      <vt:lpstr>Transmisi Radio</vt:lpstr>
      <vt:lpstr>Komponen Pembentuk Jaringan Telekomunikasi (5/5)</vt:lpstr>
      <vt:lpstr>Bentuk Konfigurasi Jaringan (1/6)</vt:lpstr>
      <vt:lpstr>Bentuk Konfigurasi Jaringan (2/6)</vt:lpstr>
      <vt:lpstr>Bentuk Konfigurasi Jaringan (3/6)</vt:lpstr>
      <vt:lpstr>Bentuk Konfigurasi Jaringan (4/6)</vt:lpstr>
      <vt:lpstr>Bentuk Konfigurasi Jaringan (5/6)</vt:lpstr>
      <vt:lpstr>Bentuk Konfigurasi Jaringan (6/6)</vt:lpstr>
      <vt:lpstr>MACAM-MACAM JARINGAN TELEKOMUNIKASI</vt:lpstr>
      <vt:lpstr>ISDN (Integrated Switched Digital Network)  Evolusi Jaringan                        </vt:lpstr>
      <vt:lpstr>Lingkungan IN</vt:lpstr>
      <vt:lpstr>PowerPoint Presentation</vt:lpstr>
      <vt:lpstr>PLMN (Public Land Mobile Network) (1/3)</vt:lpstr>
      <vt:lpstr>PLMN (Public Land Mobile Network) (2/3)</vt:lpstr>
      <vt:lpstr>PLMN (Public Land Mobile Network)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Sussi</dc:creator>
  <cp:lastModifiedBy>Sussi</cp:lastModifiedBy>
  <cp:revision>18</cp:revision>
  <dcterms:created xsi:type="dcterms:W3CDTF">2018-12-22T11:57:23Z</dcterms:created>
  <dcterms:modified xsi:type="dcterms:W3CDTF">2018-12-22T21:45:38Z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0x010100803E96605870C0489C2C9B7147DB22B7</vt:lpwstr>
  </property>
</Properties>
</file>