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C669-C572-41DE-B7F8-EE8F0369F54D}" type="datetimeFigureOut">
              <a:rPr lang="id-ID" smtClean="0"/>
              <a:t>23/12/2018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4D5D-1AA7-45B4-9986-085AD919FC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1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E8278B-7E0C-4535-A504-60792AB3DF51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9012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FBCABD-664A-47E1-9F55-DF13887A3BFA}" type="slidenum">
              <a:rPr lang="en-US" altLang="id-ID"/>
              <a:pPr eaLnBrk="1" hangingPunct="1"/>
              <a:t>22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6665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6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145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10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216D9-A831-4C97-A6FB-377EB5CE7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048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8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9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49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07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754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204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18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414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0075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orelDRAW" r:id="rId15" imgW="6841112" imgH="478322" progId="">
                  <p:embed/>
                </p:oleObj>
              </mc:Choice>
              <mc:Fallback>
                <p:oleObj name="CorelDRAW" r:id="rId15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E98474C9-9F6E-4C39-9EF4-4E3CB6E747F4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55804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17" imgW="1293557" imgH="445660" progId="">
                  <p:embed/>
                </p:oleObj>
              </mc:Choice>
              <mc:Fallback>
                <p:oleObj name="CorelDRAW" r:id="rId17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www.iec.org/online/tutorials/ss7/images/figure06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SS7 dan Proses Signaling SS7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849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/>
              <a:t>Kriteria Penomoran</a:t>
            </a:r>
            <a:endParaRPr lang="id-ID" alt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err="1" smtClean="0"/>
              <a:t>Mudah</a:t>
            </a:r>
            <a:r>
              <a:rPr lang="en-US" b="1" i="1" dirty="0" smtClean="0"/>
              <a:t> </a:t>
            </a:r>
            <a:r>
              <a:rPr lang="en-US" b="1" i="1" dirty="0" err="1" smtClean="0"/>
              <a:t>dalam</a:t>
            </a:r>
            <a:r>
              <a:rPr lang="en-US" b="1" i="1" dirty="0" smtClean="0"/>
              <a:t> </a:t>
            </a:r>
            <a:r>
              <a:rPr lang="en-US" b="1" i="1" dirty="0" err="1" smtClean="0"/>
              <a:t>pemakaian</a:t>
            </a:r>
            <a:r>
              <a:rPr lang="en-US" b="1" i="1" dirty="0" smtClean="0"/>
              <a:t>.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penomoran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/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bukannya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lain.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err="1" smtClean="0"/>
              <a:t>Sistematis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,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area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Office Code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err="1" smtClean="0"/>
              <a:t>Fleksibel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/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penomoran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fundamental.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/>
              <a:t>Standar ITU-T</a:t>
            </a:r>
            <a:endParaRPr lang="id-ID" altLang="id-ID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id-ID" b="1" smtClean="0"/>
              <a:t>Panjang Signaling Point Code (SPC) : 14 bit (dalam desimal = 00000 – 16384 </a:t>
            </a:r>
            <a:r>
              <a:rPr lang="en-US" altLang="id-ID" b="1" smtClean="0">
                <a:sym typeface="Wingdings" panose="05000000000000000000" pitchFamily="2" charset="2"/>
              </a:rPr>
              <a:t></a:t>
            </a:r>
            <a:r>
              <a:rPr lang="id-ID" altLang="id-ID" b="1" smtClean="0"/>
              <a:t> 5 digit).</a:t>
            </a:r>
          </a:p>
          <a:p>
            <a:pPr eaLnBrk="1" hangingPunct="1"/>
            <a:r>
              <a:rPr lang="en-US" altLang="id-ID" b="1" i="1" smtClean="0"/>
              <a:t>Network Indicator</a:t>
            </a:r>
            <a:r>
              <a:rPr lang="en-US" altLang="id-ID" b="1" smtClean="0"/>
              <a:t> (NI) : 2 bit.</a:t>
            </a:r>
            <a:endParaRPr lang="id-ID" altLang="id-ID" b="1" smtClean="0"/>
          </a:p>
          <a:p>
            <a:pPr lvl="1" eaLnBrk="1" hangingPunct="1"/>
            <a:r>
              <a:rPr lang="en-US" altLang="id-ID" smtClean="0"/>
              <a:t>Yaitu informasi dalam </a:t>
            </a:r>
            <a:r>
              <a:rPr lang="en-US" altLang="id-ID" i="1" smtClean="0"/>
              <a:t>message </a:t>
            </a:r>
            <a:r>
              <a:rPr lang="en-US" altLang="id-ID" smtClean="0"/>
              <a:t>SS7 (dalam </a:t>
            </a:r>
            <a:r>
              <a:rPr lang="en-US" altLang="id-ID" i="1" smtClean="0"/>
              <a:t>field</a:t>
            </a:r>
            <a:r>
              <a:rPr lang="en-US" altLang="id-ID" smtClean="0"/>
              <a:t> SSF) yang menunjukkan ruang lingkup jaringan, dialokasikan sbb :</a:t>
            </a:r>
            <a:endParaRPr lang="id-ID" altLang="id-ID" b="1" smtClean="0"/>
          </a:p>
          <a:p>
            <a:pPr lvl="2" eaLnBrk="1" hangingPunct="1"/>
            <a:r>
              <a:rPr lang="en-US" altLang="id-ID" smtClean="0"/>
              <a:t>00 (desimal = 0) : Sentral Internasional</a:t>
            </a:r>
            <a:endParaRPr lang="id-ID" altLang="id-ID" smtClean="0"/>
          </a:p>
          <a:p>
            <a:pPr lvl="2" eaLnBrk="1" hangingPunct="1"/>
            <a:r>
              <a:rPr lang="en-US" altLang="id-ID" smtClean="0"/>
              <a:t>01 (desimal = 1) : cadangan untuk internasional</a:t>
            </a:r>
            <a:endParaRPr lang="id-ID" altLang="id-ID" smtClean="0"/>
          </a:p>
          <a:p>
            <a:pPr lvl="2" eaLnBrk="1" hangingPunct="1"/>
            <a:r>
              <a:rPr lang="en-US" altLang="id-ID" smtClean="0"/>
              <a:t>10 (desimal = 2) : Sentral Nasional</a:t>
            </a:r>
            <a:endParaRPr lang="id-ID" altLang="id-ID" smtClean="0"/>
          </a:p>
          <a:p>
            <a:pPr lvl="2" eaLnBrk="1" hangingPunct="1"/>
            <a:r>
              <a:rPr lang="en-US" altLang="id-ID" smtClean="0"/>
              <a:t>11 (desimal = 3) : cadangan untuk nasional</a:t>
            </a:r>
            <a:endParaRPr lang="id-ID" altLang="id-ID" smtClean="0"/>
          </a:p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1296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/>
              <a:t>Konsep Layering (Lapisan)</a:t>
            </a:r>
            <a:r>
              <a:rPr lang="id-ID" altLang="id-ID" b="1" smtClean="0"/>
              <a:t> SS7</a:t>
            </a:r>
            <a:endParaRPr lang="id-ID" altLang="id-ID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Jaringan CCS7 dirancang untuk mampu mengontrol transfer informasi suara</a:t>
            </a:r>
            <a:r>
              <a:rPr lang="en-US" altLang="id-ID" i="1" smtClean="0"/>
              <a:t>, </a:t>
            </a:r>
            <a:r>
              <a:rPr lang="en-US" altLang="id-ID" smtClean="0"/>
              <a:t>data maupun gambar</a:t>
            </a:r>
            <a:r>
              <a:rPr lang="en-US" altLang="id-ID" i="1" smtClean="0"/>
              <a:t>.</a:t>
            </a:r>
            <a:r>
              <a:rPr lang="en-US" altLang="id-ID" smtClean="0"/>
              <a:t> Aplikasi yang dapat didukung CCS7 antara lain :</a:t>
            </a:r>
            <a:endParaRPr lang="id-ID" altLang="id-ID" smtClean="0"/>
          </a:p>
          <a:p>
            <a:pPr lvl="1" eaLnBrk="1" hangingPunct="1"/>
            <a:r>
              <a:rPr lang="en-US" altLang="id-ID" smtClean="0"/>
              <a:t>PSTN</a:t>
            </a:r>
            <a:endParaRPr lang="id-ID" altLang="id-ID" smtClean="0"/>
          </a:p>
          <a:p>
            <a:pPr lvl="1" eaLnBrk="1" hangingPunct="1"/>
            <a:r>
              <a:rPr lang="en-US" altLang="id-ID" smtClean="0"/>
              <a:t>ISDN</a:t>
            </a:r>
            <a:endParaRPr lang="id-ID" altLang="id-ID" smtClean="0"/>
          </a:p>
          <a:p>
            <a:pPr lvl="1" eaLnBrk="1" hangingPunct="1"/>
            <a:r>
              <a:rPr lang="en-US" altLang="id-ID" smtClean="0"/>
              <a:t>IN</a:t>
            </a:r>
            <a:endParaRPr lang="id-ID" altLang="id-ID" smtClean="0"/>
          </a:p>
          <a:p>
            <a:pPr lvl="1" eaLnBrk="1" hangingPunct="1"/>
            <a:r>
              <a:rPr lang="en-US" altLang="id-ID" smtClean="0"/>
              <a:t>PCN </a:t>
            </a:r>
            <a:r>
              <a:rPr lang="en-US" altLang="id-ID" i="1" smtClean="0"/>
              <a:t>(Personal Communication Network)</a:t>
            </a:r>
            <a:endParaRPr lang="id-ID" altLang="id-ID" smtClean="0"/>
          </a:p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41354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370002" y="-574312"/>
            <a:ext cx="4706620" cy="853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300000" rev="0"/>
            </a:camera>
            <a:lightRig rig="threePt" dir="t"/>
          </a:scene3d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3429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n-US" sz="5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Arsitektur</a:t>
            </a: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SS7 (C7)</a:t>
            </a:r>
            <a:endParaRPr lang="id-ID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989423" y="4290921"/>
            <a:ext cx="2971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200" dirty="0"/>
              <a:t>MTP: Message transfer Part</a:t>
            </a:r>
          </a:p>
          <a:p>
            <a:pPr eaLnBrk="1" hangingPunct="1"/>
            <a:r>
              <a:rPr lang="en-US" altLang="id-ID" sz="1200" dirty="0"/>
              <a:t>SCCP :</a:t>
            </a:r>
            <a:r>
              <a:rPr lang="en-US" altLang="id-ID" sz="1200" dirty="0" err="1"/>
              <a:t>signalling</a:t>
            </a:r>
            <a:r>
              <a:rPr lang="en-US" altLang="id-ID" sz="1200" dirty="0"/>
              <a:t> connection control part</a:t>
            </a:r>
          </a:p>
          <a:p>
            <a:pPr eaLnBrk="1" hangingPunct="1"/>
            <a:r>
              <a:rPr lang="en-US" altLang="id-ID" sz="1200" dirty="0"/>
              <a:t>NSP: Network  Service Part</a:t>
            </a:r>
          </a:p>
          <a:p>
            <a:pPr eaLnBrk="1" hangingPunct="1"/>
            <a:r>
              <a:rPr lang="en-US" altLang="id-ID" sz="1200" dirty="0"/>
              <a:t>ISUP : ISDN user part</a:t>
            </a:r>
          </a:p>
          <a:p>
            <a:pPr eaLnBrk="1" hangingPunct="1"/>
            <a:r>
              <a:rPr lang="en-US" altLang="id-ID" sz="1200" dirty="0"/>
              <a:t>TUP : telephone user part</a:t>
            </a:r>
          </a:p>
          <a:p>
            <a:pPr eaLnBrk="1" hangingPunct="1"/>
            <a:r>
              <a:rPr lang="en-US" altLang="id-ID" sz="1200" dirty="0"/>
              <a:t>TCAP: Transaction </a:t>
            </a:r>
            <a:r>
              <a:rPr lang="en-US" altLang="id-ID" sz="1200" dirty="0" err="1"/>
              <a:t>Capabilitas</a:t>
            </a:r>
            <a:r>
              <a:rPr lang="en-US" altLang="id-ID" sz="1200" dirty="0"/>
              <a:t> Application Part</a:t>
            </a:r>
          </a:p>
          <a:p>
            <a:pPr eaLnBrk="1" hangingPunct="1"/>
            <a:r>
              <a:rPr lang="en-US" altLang="id-ID" sz="1200" dirty="0"/>
              <a:t>AP :  application part</a:t>
            </a:r>
          </a:p>
          <a:p>
            <a:pPr eaLnBrk="1" hangingPunct="1"/>
            <a:r>
              <a:rPr lang="en-US" altLang="id-ID" sz="1200" dirty="0"/>
              <a:t>DUP: data user part</a:t>
            </a:r>
          </a:p>
        </p:txBody>
      </p:sp>
    </p:spTree>
    <p:extLst>
      <p:ext uri="{BB962C8B-B14F-4D97-AF65-F5344CB8AC3E}">
        <p14:creationId xmlns:p14="http://schemas.microsoft.com/office/powerpoint/2010/main" val="598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2873829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 dirty="0" smtClean="0"/>
              <a:t>OSI</a:t>
            </a:r>
            <a:r>
              <a:rPr lang="id-ID" altLang="id-ID" dirty="0" smtClean="0"/>
              <a:t> vs SS7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0" y="1147354"/>
            <a:ext cx="1062010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7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MTP Level 1 (</a:t>
            </a:r>
            <a:r>
              <a:rPr lang="en-US" b="1" dirty="0" err="1" smtClean="0"/>
              <a:t>Signalling</a:t>
            </a:r>
            <a:r>
              <a:rPr lang="en-US" b="1" dirty="0" smtClean="0"/>
              <a:t> Data Link</a:t>
            </a:r>
            <a:r>
              <a:rPr lang="en-US" dirty="0" smtClean="0"/>
              <a:t> function</a:t>
            </a:r>
            <a:r>
              <a:rPr lang="en-US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/>
              <a:t>fisik</a:t>
            </a:r>
            <a:r>
              <a:rPr lang="en-US" b="1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	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data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(</a:t>
            </a:r>
            <a:r>
              <a:rPr lang="en-US" i="1" dirty="0" smtClean="0"/>
              <a:t>bidirectional</a:t>
            </a:r>
            <a:r>
              <a:rPr lang="en-US" dirty="0" smtClean="0"/>
              <a:t>) yang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i="1" dirty="0" smtClean="0"/>
              <a:t>full duplex.</a:t>
            </a:r>
            <a:r>
              <a:rPr lang="en-US" dirty="0" smtClean="0"/>
              <a:t> </a:t>
            </a:r>
            <a:r>
              <a:rPr lang="en-US" dirty="0" err="1" smtClean="0"/>
              <a:t>Realisasinya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: </a:t>
            </a:r>
            <a:r>
              <a:rPr lang="en-US" i="1" dirty="0" smtClean="0"/>
              <a:t>digital switch block, multiplexer</a:t>
            </a:r>
            <a:r>
              <a:rPr lang="en-US" dirty="0" smtClean="0"/>
              <a:t> </a:t>
            </a:r>
            <a:r>
              <a:rPr lang="en-US" dirty="0" err="1" smtClean="0"/>
              <a:t>dijital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).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/>
              <a:t>elektrik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data : 64 Kbps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).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time slot </a:t>
            </a:r>
            <a:r>
              <a:rPr lang="en-US" dirty="0" err="1" smtClean="0"/>
              <a:t>manapun</a:t>
            </a:r>
            <a:r>
              <a:rPr lang="en-US" dirty="0" smtClean="0"/>
              <a:t> (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PCM 30), </a:t>
            </a:r>
            <a:r>
              <a:rPr lang="en-US" dirty="0" err="1" smtClean="0"/>
              <a:t>kecuali</a:t>
            </a:r>
            <a:r>
              <a:rPr lang="en-US" dirty="0" smtClean="0"/>
              <a:t> time slot 0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)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/>
              <a:t>fungsional</a:t>
            </a:r>
            <a:r>
              <a:rPr lang="en-US" b="1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menyalurkan</a:t>
            </a:r>
            <a:r>
              <a:rPr lang="en-US" dirty="0" smtClean="0"/>
              <a:t> data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i="1" dirty="0" smtClean="0"/>
              <a:t>physical connection</a:t>
            </a:r>
            <a:r>
              <a:rPr lang="en-US" dirty="0" smtClean="0"/>
              <a:t> (link </a:t>
            </a:r>
            <a:r>
              <a:rPr lang="en-US" dirty="0" err="1" smtClean="0"/>
              <a:t>transmisi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</a:t>
            </a:r>
            <a:r>
              <a:rPr lang="en-US" dirty="0" smtClean="0"/>
              <a:t>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u="sng" dirty="0" err="1" smtClean="0"/>
              <a:t>Catatan</a:t>
            </a:r>
            <a:r>
              <a:rPr lang="en-US" b="1" i="1" dirty="0" smtClean="0"/>
              <a:t> </a:t>
            </a:r>
            <a:r>
              <a:rPr lang="en-US" i="1" dirty="0" smtClean="0"/>
              <a:t>: </a:t>
            </a:r>
            <a:r>
              <a:rPr lang="en-US" i="1" dirty="0" err="1" smtClean="0"/>
              <a:t>pada</a:t>
            </a:r>
            <a:r>
              <a:rPr lang="en-US" i="1" dirty="0" smtClean="0"/>
              <a:t> </a:t>
            </a:r>
            <a:r>
              <a:rPr lang="en-US" i="1" dirty="0" err="1" smtClean="0"/>
              <a:t>lingkungan</a:t>
            </a:r>
            <a:r>
              <a:rPr lang="en-US" i="1" dirty="0" smtClean="0"/>
              <a:t> </a:t>
            </a:r>
            <a:r>
              <a:rPr lang="en-US" i="1" dirty="0" err="1" smtClean="0"/>
              <a:t>transmisi</a:t>
            </a:r>
            <a:r>
              <a:rPr lang="en-US" i="1" dirty="0" smtClean="0"/>
              <a:t> analog, </a:t>
            </a:r>
            <a:r>
              <a:rPr lang="en-US" i="1" dirty="0" err="1" smtClean="0"/>
              <a:t>dimungkinkan</a:t>
            </a:r>
            <a:r>
              <a:rPr lang="en-US" i="1" dirty="0" smtClean="0"/>
              <a:t> (</a:t>
            </a:r>
            <a:r>
              <a:rPr lang="en-US" i="1" dirty="0" err="1" smtClean="0"/>
              <a:t>misal</a:t>
            </a:r>
            <a:r>
              <a:rPr lang="en-US" i="1" dirty="0" smtClean="0"/>
              <a:t> </a:t>
            </a:r>
            <a:r>
              <a:rPr lang="en-US" i="1" dirty="0" err="1" smtClean="0"/>
              <a:t>aplikasi</a:t>
            </a:r>
            <a:r>
              <a:rPr lang="en-US" i="1" dirty="0" smtClean="0"/>
              <a:t> modem) </a:t>
            </a:r>
            <a:r>
              <a:rPr lang="en-US" i="1" dirty="0" err="1" smtClean="0"/>
              <a:t>dengan</a:t>
            </a:r>
            <a:r>
              <a:rPr lang="en-US" i="1" dirty="0" smtClean="0"/>
              <a:t>  </a:t>
            </a:r>
            <a:r>
              <a:rPr lang="en-US" i="1" dirty="0" err="1" smtClean="0"/>
              <a:t>kecepatan</a:t>
            </a:r>
            <a:r>
              <a:rPr lang="en-US" i="1" dirty="0" smtClean="0"/>
              <a:t> </a:t>
            </a:r>
            <a:r>
              <a:rPr lang="en-US" i="1" dirty="0" smtClean="0">
                <a:sym typeface="Symbol"/>
              </a:rPr>
              <a:t></a:t>
            </a:r>
            <a:r>
              <a:rPr lang="en-US" i="1" dirty="0" smtClean="0"/>
              <a:t> 4,8 Kbps.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MTP Level 2 (</a:t>
            </a:r>
            <a:r>
              <a:rPr lang="en-US" b="1" dirty="0" err="1" smtClean="0"/>
              <a:t>Signalling</a:t>
            </a:r>
            <a:r>
              <a:rPr lang="en-US" b="1" dirty="0" smtClean="0"/>
              <a:t> Link </a:t>
            </a:r>
            <a:r>
              <a:rPr lang="en-US" dirty="0" smtClean="0"/>
              <a:t>function</a:t>
            </a:r>
            <a:r>
              <a:rPr lang="en-US" b="1" dirty="0" smtClean="0"/>
              <a:t>)</a:t>
            </a:r>
            <a:endParaRPr lang="id-ID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Informasi pensinyalan yang akan dikirim merupakan </a:t>
            </a:r>
            <a:r>
              <a:rPr lang="en-US" altLang="id-ID" i="1" smtClean="0"/>
              <a:t>intra layer primitive </a:t>
            </a:r>
            <a:r>
              <a:rPr lang="en-US" altLang="id-ID" smtClean="0"/>
              <a:t>dalam komunikasi komputer. Informasi ini dibagi dalam beberapa unit sinyal dengan panjang bervariasi. Pada SS7 suatu unit pesan (</a:t>
            </a:r>
            <a:r>
              <a:rPr lang="en-US" altLang="id-ID" i="1" smtClean="0"/>
              <a:t>message</a:t>
            </a:r>
            <a:r>
              <a:rPr lang="en-US" altLang="id-ID" smtClean="0"/>
              <a:t>)</a:t>
            </a:r>
            <a:r>
              <a:rPr lang="en-US" altLang="id-ID" i="1" smtClean="0"/>
              <a:t> yang dikirim (ditransfer) </a:t>
            </a:r>
            <a:r>
              <a:rPr lang="en-US" altLang="id-ID" smtClean="0"/>
              <a:t>melalui </a:t>
            </a:r>
            <a:r>
              <a:rPr lang="en-US" altLang="id-ID" i="1" smtClean="0"/>
              <a:t>signaling data link </a:t>
            </a:r>
            <a:r>
              <a:rPr lang="en-US" altLang="id-ID" smtClean="0"/>
              <a:t>disebut </a:t>
            </a:r>
            <a:r>
              <a:rPr lang="en-US" altLang="id-ID" i="1" smtClean="0"/>
              <a:t>Signal Unit </a:t>
            </a:r>
            <a:r>
              <a:rPr lang="en-US" altLang="id-ID" smtClean="0"/>
              <a:t>(SU) </a:t>
            </a:r>
            <a:endParaRPr lang="id-ID" altLang="id-ID" smtClean="0"/>
          </a:p>
          <a:p>
            <a:pPr eaLnBrk="1" hangingPunct="1"/>
            <a:r>
              <a:rPr lang="es-ES" altLang="id-ID" smtClean="0"/>
              <a:t>Terdapat 3 jenis/tipe SU yaitu MSU, FISU dan LSSU </a:t>
            </a:r>
            <a:endParaRPr lang="id-ID" altLang="id-ID" smtClean="0"/>
          </a:p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40683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id-ID" b="1" smtClean="0"/>
              <a:t>MSU (Message Signal Unit)</a:t>
            </a:r>
            <a:endParaRPr lang="id-ID" altLang="id-ID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id-ID" smtClean="0"/>
              <a:t>Merupakan SU yang membawa pesan/informasi pensinyalan dari </a:t>
            </a:r>
            <a:r>
              <a:rPr lang="da-DK" altLang="id-ID" i="1" smtClean="0"/>
              <a:t>User Part </a:t>
            </a:r>
            <a:r>
              <a:rPr lang="da-DK" altLang="id-ID" smtClean="0"/>
              <a:t>(Level 4), pesan tersebut ditempatkan pada </a:t>
            </a:r>
            <a:r>
              <a:rPr lang="da-DK" altLang="id-ID" i="1" smtClean="0"/>
              <a:t>field </a:t>
            </a:r>
            <a:r>
              <a:rPr lang="da-DK" altLang="id-ID" smtClean="0"/>
              <a:t>SIF</a:t>
            </a:r>
            <a:endParaRPr lang="id-ID" altLang="id-ID" smtClean="0"/>
          </a:p>
          <a:p>
            <a:pPr lvl="1" eaLnBrk="1" hangingPunct="1"/>
            <a:r>
              <a:rPr lang="en-US" altLang="id-ID" sz="1800"/>
              <a:t>CK : Check bit	FIB : Forward Indicator Bit	</a:t>
            </a:r>
            <a:endParaRPr lang="id-ID" altLang="id-ID" sz="1800"/>
          </a:p>
          <a:p>
            <a:pPr lvl="1" eaLnBrk="1" hangingPunct="1"/>
            <a:r>
              <a:rPr lang="en-US" altLang="id-ID" sz="1800"/>
              <a:t>SIF : Signaling Information Field	FSN : Forward Serial Number </a:t>
            </a:r>
            <a:endParaRPr lang="id-ID" altLang="id-ID" sz="1800"/>
          </a:p>
          <a:p>
            <a:pPr lvl="1" eaLnBrk="1" hangingPunct="1"/>
            <a:r>
              <a:rPr lang="en-US" altLang="id-ID" sz="1800"/>
              <a:t>SIO : Service Information Octet	BIB : Backward Indicator Bit</a:t>
            </a:r>
            <a:endParaRPr lang="id-ID" altLang="id-ID" sz="1800"/>
          </a:p>
          <a:p>
            <a:pPr lvl="1" eaLnBrk="1" hangingPunct="1"/>
            <a:r>
              <a:rPr lang="en-US" altLang="id-ID" sz="1800"/>
              <a:t>LI	: Length Indicator	BSN : Backward Serial Number</a:t>
            </a:r>
            <a:endParaRPr lang="id-ID" altLang="id-ID" sz="1800"/>
          </a:p>
          <a:p>
            <a:pPr eaLnBrk="1" hangingPunct="1"/>
            <a:endParaRPr lang="id-ID" altLang="id-ID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372225" y="4054702"/>
            <a:ext cx="7189787" cy="1344612"/>
            <a:chOff x="2889" y="11769"/>
            <a:chExt cx="7483" cy="1722"/>
          </a:xfrm>
        </p:grpSpPr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2889" y="12373"/>
              <a:ext cx="7483" cy="1118"/>
              <a:chOff x="2889" y="12373"/>
              <a:chExt cx="7483" cy="1118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>
                <a:off x="2889" y="13110"/>
                <a:ext cx="76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8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>
                <a:off x="3681" y="13113"/>
                <a:ext cx="62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16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4" name="Rectangle 7"/>
              <p:cNvSpPr>
                <a:spLocks noChangeArrowheads="1"/>
              </p:cNvSpPr>
              <p:nvPr/>
            </p:nvSpPr>
            <p:spPr bwMode="auto">
              <a:xfrm>
                <a:off x="4269" y="13110"/>
                <a:ext cx="158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8n, 2 </a:t>
                </a:r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</a:t>
                </a:r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272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5" name="Rectangle 8"/>
              <p:cNvSpPr>
                <a:spLocks noChangeArrowheads="1"/>
              </p:cNvSpPr>
              <p:nvPr/>
            </p:nvSpPr>
            <p:spPr bwMode="auto">
              <a:xfrm>
                <a:off x="5849" y="13110"/>
                <a:ext cx="62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8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6" name="Rectangle 9"/>
              <p:cNvSpPr>
                <a:spLocks noChangeArrowheads="1"/>
              </p:cNvSpPr>
              <p:nvPr/>
            </p:nvSpPr>
            <p:spPr bwMode="auto">
              <a:xfrm>
                <a:off x="6879" y="13106"/>
                <a:ext cx="56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6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7" name="Rectangle 10"/>
              <p:cNvSpPr>
                <a:spLocks noChangeArrowheads="1"/>
              </p:cNvSpPr>
              <p:nvPr/>
            </p:nvSpPr>
            <p:spPr bwMode="auto">
              <a:xfrm>
                <a:off x="7422" y="13109"/>
                <a:ext cx="38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Aft>
                    <a:spcPts val="1000"/>
                  </a:spcAft>
                </a:pPr>
                <a:r>
                  <a:rPr lang="id-ID" altLang="id-ID" sz="1100">
                    <a:cs typeface="Arial" panose="020B0604020202020204" pitchFamily="34" charset="0"/>
                  </a:rPr>
                  <a:t>1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8" name="Rectangle 11"/>
              <p:cNvSpPr>
                <a:spLocks noChangeArrowheads="1"/>
              </p:cNvSpPr>
              <p:nvPr/>
            </p:nvSpPr>
            <p:spPr bwMode="auto">
              <a:xfrm>
                <a:off x="7819" y="13106"/>
                <a:ext cx="70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7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19" name="Rectangle 12"/>
              <p:cNvSpPr>
                <a:spLocks noChangeArrowheads="1"/>
              </p:cNvSpPr>
              <p:nvPr/>
            </p:nvSpPr>
            <p:spPr bwMode="auto">
              <a:xfrm>
                <a:off x="8522" y="13109"/>
                <a:ext cx="42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Aft>
                    <a:spcPts val="1000"/>
                  </a:spcAft>
                </a:pPr>
                <a:r>
                  <a:rPr lang="id-ID" altLang="id-ID" sz="1100">
                    <a:cs typeface="Arial" panose="020B0604020202020204" pitchFamily="34" charset="0"/>
                  </a:rPr>
                  <a:t>1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0" name="Rectangle 13"/>
              <p:cNvSpPr>
                <a:spLocks noChangeArrowheads="1"/>
              </p:cNvSpPr>
              <p:nvPr/>
            </p:nvSpPr>
            <p:spPr bwMode="auto">
              <a:xfrm>
                <a:off x="8919" y="13106"/>
                <a:ext cx="68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7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1" name="Rectangle 14"/>
              <p:cNvSpPr>
                <a:spLocks noChangeArrowheads="1"/>
              </p:cNvSpPr>
              <p:nvPr/>
            </p:nvSpPr>
            <p:spPr bwMode="auto">
              <a:xfrm>
                <a:off x="9619" y="13106"/>
                <a:ext cx="74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8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2" name="Rectangle 15"/>
              <p:cNvSpPr>
                <a:spLocks noChangeArrowheads="1"/>
              </p:cNvSpPr>
              <p:nvPr/>
            </p:nvSpPr>
            <p:spPr bwMode="auto">
              <a:xfrm>
                <a:off x="2907" y="12373"/>
                <a:ext cx="768" cy="7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" tIns="144000" rIns="3600" bIns="36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Flag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3" name="Rectangle 16"/>
              <p:cNvSpPr>
                <a:spLocks noChangeArrowheads="1"/>
              </p:cNvSpPr>
              <p:nvPr/>
            </p:nvSpPr>
            <p:spPr bwMode="auto">
              <a:xfrm>
                <a:off x="5876" y="12381"/>
                <a:ext cx="612" cy="7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" tIns="144000" rIns="3600" bIns="36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SIO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4" name="Rectangle 17"/>
              <p:cNvSpPr>
                <a:spLocks noChangeArrowheads="1"/>
              </p:cNvSpPr>
              <p:nvPr/>
            </p:nvSpPr>
            <p:spPr bwMode="auto">
              <a:xfrm>
                <a:off x="4304" y="12381"/>
                <a:ext cx="1572" cy="76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44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SIF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5" name="Rectangle 18"/>
              <p:cNvSpPr>
                <a:spLocks noChangeArrowheads="1"/>
              </p:cNvSpPr>
              <p:nvPr/>
            </p:nvSpPr>
            <p:spPr bwMode="auto">
              <a:xfrm>
                <a:off x="6886" y="12381"/>
                <a:ext cx="564" cy="7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44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LI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6" name="Rectangle 19"/>
              <p:cNvSpPr>
                <a:spLocks noChangeArrowheads="1"/>
              </p:cNvSpPr>
              <p:nvPr/>
            </p:nvSpPr>
            <p:spPr bwMode="auto">
              <a:xfrm>
                <a:off x="7450" y="12418"/>
                <a:ext cx="390" cy="74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F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I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grpSp>
            <p:nvGrpSpPr>
              <p:cNvPr id="21527" name="Group 20"/>
              <p:cNvGrpSpPr>
                <a:grpSpLocks/>
              </p:cNvGrpSpPr>
              <p:nvPr/>
            </p:nvGrpSpPr>
            <p:grpSpPr bwMode="auto">
              <a:xfrm>
                <a:off x="6488" y="12373"/>
                <a:ext cx="405" cy="758"/>
                <a:chOff x="12570" y="3374"/>
                <a:chExt cx="405" cy="786"/>
              </a:xfrm>
            </p:grpSpPr>
            <p:sp>
              <p:nvSpPr>
                <p:cNvPr id="21534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2580" y="3374"/>
                  <a:ext cx="395" cy="780"/>
                </a:xfrm>
                <a:prstGeom prst="line">
                  <a:avLst/>
                </a:prstGeom>
                <a:noFill/>
                <a:ln w="1143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1535" name="Rectangle 22"/>
                <p:cNvSpPr>
                  <a:spLocks noChangeArrowheads="1"/>
                </p:cNvSpPr>
                <p:nvPr/>
              </p:nvSpPr>
              <p:spPr bwMode="auto">
                <a:xfrm>
                  <a:off x="12570" y="3382"/>
                  <a:ext cx="404" cy="77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36000" tIns="144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528" name="Rectangle 23"/>
              <p:cNvSpPr>
                <a:spLocks noChangeArrowheads="1"/>
              </p:cNvSpPr>
              <p:nvPr/>
            </p:nvSpPr>
            <p:spPr bwMode="auto">
              <a:xfrm>
                <a:off x="7846" y="12381"/>
                <a:ext cx="648" cy="74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FSN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29" name="Rectangle 24"/>
              <p:cNvSpPr>
                <a:spLocks noChangeArrowheads="1"/>
              </p:cNvSpPr>
              <p:nvPr/>
            </p:nvSpPr>
            <p:spPr bwMode="auto">
              <a:xfrm>
                <a:off x="8494" y="12387"/>
                <a:ext cx="402" cy="7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I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30" name="Rectangle 25"/>
              <p:cNvSpPr>
                <a:spLocks noChangeArrowheads="1"/>
              </p:cNvSpPr>
              <p:nvPr/>
            </p:nvSpPr>
            <p:spPr bwMode="auto">
              <a:xfrm>
                <a:off x="8890" y="12387"/>
                <a:ext cx="708" cy="7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BSN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31" name="Rectangle 26"/>
              <p:cNvSpPr>
                <a:spLocks noChangeArrowheads="1"/>
              </p:cNvSpPr>
              <p:nvPr/>
            </p:nvSpPr>
            <p:spPr bwMode="auto">
              <a:xfrm>
                <a:off x="9604" y="12387"/>
                <a:ext cx="768" cy="7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" tIns="144000" rIns="3600" bIns="36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Flag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32" name="Rectangle 27"/>
              <p:cNvSpPr>
                <a:spLocks noChangeArrowheads="1"/>
              </p:cNvSpPr>
              <p:nvPr/>
            </p:nvSpPr>
            <p:spPr bwMode="auto">
              <a:xfrm>
                <a:off x="6483" y="13107"/>
                <a:ext cx="40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id-ID" altLang="id-ID" sz="1100">
                    <a:cs typeface="Arial" panose="020B0604020202020204" pitchFamily="34" charset="0"/>
                  </a:rPr>
                  <a:t>2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1533" name="Rectangle 28"/>
              <p:cNvSpPr>
                <a:spLocks noChangeArrowheads="1"/>
              </p:cNvSpPr>
              <p:nvPr/>
            </p:nvSpPr>
            <p:spPr bwMode="auto">
              <a:xfrm>
                <a:off x="3663" y="12375"/>
                <a:ext cx="660" cy="7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" tIns="144000" rIns="3600" bIns="36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CK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10" name="Rectangle 29"/>
            <p:cNvSpPr>
              <a:spLocks noChangeArrowheads="1"/>
            </p:cNvSpPr>
            <p:nvPr/>
          </p:nvSpPr>
          <p:spPr bwMode="auto">
            <a:xfrm>
              <a:off x="6687" y="11769"/>
              <a:ext cx="76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spare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1511" name="Line 30"/>
            <p:cNvSpPr>
              <a:spLocks noChangeShapeType="1"/>
            </p:cNvSpPr>
            <p:nvPr/>
          </p:nvSpPr>
          <p:spPr bwMode="auto">
            <a:xfrm flipH="1">
              <a:off x="6705" y="12057"/>
              <a:ext cx="22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10800" rIns="10800" bIns="1080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86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/>
              <a:t>FISU (Fill In Signal Unit)</a:t>
            </a:r>
            <a:endParaRPr lang="id-ID" altLang="id-ID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Merupakan SU yang yang dikirim apabila tidak ada MSU (dari level 4) atau LSSU (dari level 3) yang dikirim, sehingga FISU ini disebut juga </a:t>
            </a:r>
            <a:r>
              <a:rPr lang="en-US" altLang="id-ID" sz="2400" i="1"/>
              <a:t>filler </a:t>
            </a:r>
            <a:r>
              <a:rPr lang="en-US" altLang="id-ID" sz="2400"/>
              <a:t>(pengisi kekosongan). Berfungsi menjaga hubungan antara dua SP untuk mengawasi terus menerus kondisi </a:t>
            </a:r>
            <a:r>
              <a:rPr lang="en-US" altLang="id-ID" sz="2400" i="1"/>
              <a:t>link</a:t>
            </a:r>
            <a:r>
              <a:rPr lang="en-US" altLang="id-ID" sz="2400"/>
              <a:t> (fungsi </a:t>
            </a:r>
            <a:r>
              <a:rPr lang="en-US" altLang="id-ID" sz="2400" i="1"/>
              <a:t>supervisory</a:t>
            </a:r>
            <a:r>
              <a:rPr lang="en-US" altLang="id-ID" sz="2400"/>
              <a:t>).</a:t>
            </a:r>
            <a:endParaRPr lang="id-ID" altLang="id-ID" sz="2400"/>
          </a:p>
          <a:p>
            <a:pPr eaLnBrk="1" hangingPunct="1"/>
            <a:r>
              <a:rPr lang="en-US" altLang="id-ID" smtClean="0"/>
              <a:t> </a:t>
            </a:r>
            <a:endParaRPr lang="id-ID" altLang="id-ID" smtClean="0"/>
          </a:p>
          <a:p>
            <a:pPr eaLnBrk="1" hangingPunct="1"/>
            <a:endParaRPr lang="id-ID" altLang="id-ID" smtClean="0"/>
          </a:p>
        </p:txBody>
      </p:sp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2221706" y="3300548"/>
            <a:ext cx="7748588" cy="2514600"/>
            <a:chOff x="2889" y="4959"/>
            <a:chExt cx="5925" cy="1106"/>
          </a:xfrm>
        </p:grpSpPr>
        <p:sp>
          <p:nvSpPr>
            <p:cNvPr id="22533" name="Rectangle 3"/>
            <p:cNvSpPr>
              <a:spLocks noChangeArrowheads="1"/>
            </p:cNvSpPr>
            <p:nvPr/>
          </p:nvSpPr>
          <p:spPr bwMode="auto">
            <a:xfrm>
              <a:off x="2889" y="5684"/>
              <a:ext cx="76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652" y="5684"/>
              <a:ext cx="6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16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4281" y="5684"/>
              <a:ext cx="6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4924" y="5684"/>
              <a:ext cx="40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>
                  <a:cs typeface="Arial" panose="020B0604020202020204" pitchFamily="34" charset="0"/>
                </a:rPr>
                <a:t>2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5321" y="5684"/>
              <a:ext cx="56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5864" y="5687"/>
              <a:ext cx="38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Aft>
                  <a:spcPts val="1000"/>
                </a:spcAft>
              </a:pPr>
              <a:r>
                <a:rPr lang="id-ID" altLang="id-ID" sz="1100">
                  <a:cs typeface="Arial" panose="020B0604020202020204" pitchFamily="34" charset="0"/>
                </a:rPr>
                <a:t>1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auto">
            <a:xfrm>
              <a:off x="6261" y="5684"/>
              <a:ext cx="70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0" name="Rectangle 10"/>
            <p:cNvSpPr>
              <a:spLocks noChangeArrowheads="1"/>
            </p:cNvSpPr>
            <p:nvPr/>
          </p:nvSpPr>
          <p:spPr bwMode="auto">
            <a:xfrm>
              <a:off x="6964" y="5687"/>
              <a:ext cx="4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Aft>
                  <a:spcPts val="1000"/>
                </a:spcAft>
              </a:pPr>
              <a:r>
                <a:rPr lang="id-ID" altLang="id-ID" sz="1100">
                  <a:cs typeface="Arial" panose="020B0604020202020204" pitchFamily="34" charset="0"/>
                </a:rPr>
                <a:t>1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7361" y="5684"/>
              <a:ext cx="68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8061" y="5684"/>
              <a:ext cx="74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3" name="Rectangle 13"/>
            <p:cNvSpPr>
              <a:spLocks noChangeArrowheads="1"/>
            </p:cNvSpPr>
            <p:nvPr/>
          </p:nvSpPr>
          <p:spPr bwMode="auto">
            <a:xfrm>
              <a:off x="2906" y="4959"/>
              <a:ext cx="768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Flag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4" name="Rectangle 14"/>
            <p:cNvSpPr>
              <a:spLocks noChangeArrowheads="1"/>
            </p:cNvSpPr>
            <p:nvPr/>
          </p:nvSpPr>
          <p:spPr bwMode="auto">
            <a:xfrm>
              <a:off x="3656" y="4959"/>
              <a:ext cx="642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CK</a:t>
              </a:r>
              <a:endParaRPr lang="id-ID" altLang="id-ID" dirty="0">
                <a:cs typeface="Arial" panose="020B0604020202020204" pitchFamily="34" charset="0"/>
              </a:endParaRPr>
            </a:p>
          </p:txBody>
        </p:sp>
        <p:sp>
          <p:nvSpPr>
            <p:cNvPr id="22545" name="Rectangle 15"/>
            <p:cNvSpPr>
              <a:spLocks noChangeArrowheads="1"/>
            </p:cNvSpPr>
            <p:nvPr/>
          </p:nvSpPr>
          <p:spPr bwMode="auto">
            <a:xfrm>
              <a:off x="4308" y="4959"/>
              <a:ext cx="612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SIO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6" name="Rectangle 16"/>
            <p:cNvSpPr>
              <a:spLocks noChangeArrowheads="1"/>
            </p:cNvSpPr>
            <p:nvPr/>
          </p:nvSpPr>
          <p:spPr bwMode="auto">
            <a:xfrm>
              <a:off x="5328" y="4959"/>
              <a:ext cx="564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0" rIns="36000" bIns="36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LI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5892" y="4959"/>
              <a:ext cx="390" cy="7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F</a:t>
              </a:r>
            </a:p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B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grpSp>
          <p:nvGrpSpPr>
            <p:cNvPr id="22548" name="Group 18"/>
            <p:cNvGrpSpPr>
              <a:grpSpLocks/>
            </p:cNvGrpSpPr>
            <p:nvPr/>
          </p:nvGrpSpPr>
          <p:grpSpPr bwMode="auto">
            <a:xfrm>
              <a:off x="4920" y="4959"/>
              <a:ext cx="405" cy="732"/>
              <a:chOff x="12570" y="3374"/>
              <a:chExt cx="405" cy="786"/>
            </a:xfrm>
          </p:grpSpPr>
          <p:sp>
            <p:nvSpPr>
              <p:cNvPr id="22553" name="Line 19"/>
              <p:cNvSpPr>
                <a:spLocks noChangeShapeType="1"/>
              </p:cNvSpPr>
              <p:nvPr/>
            </p:nvSpPr>
            <p:spPr bwMode="auto">
              <a:xfrm flipH="1" flipV="1">
                <a:off x="12580" y="3374"/>
                <a:ext cx="395" cy="780"/>
              </a:xfrm>
              <a:prstGeom prst="line">
                <a:avLst/>
              </a:prstGeom>
              <a:noFill/>
              <a:ln w="1143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554" name="Rectangle 20"/>
              <p:cNvSpPr>
                <a:spLocks noChangeArrowheads="1"/>
              </p:cNvSpPr>
              <p:nvPr/>
            </p:nvSpPr>
            <p:spPr bwMode="auto">
              <a:xfrm>
                <a:off x="12570" y="3382"/>
                <a:ext cx="404" cy="77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44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6288" y="4959"/>
              <a:ext cx="648" cy="7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44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FSN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6936" y="4965"/>
              <a:ext cx="402" cy="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B</a:t>
              </a:r>
            </a:p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B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7332" y="4965"/>
              <a:ext cx="708" cy="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44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8000"/>
                </a:lnSpc>
                <a:spcAft>
                  <a:spcPts val="1000"/>
                </a:spcAft>
              </a:pPr>
              <a:r>
                <a:rPr lang="id-ID" altLang="id-ID" sz="1100" b="1" i="1">
                  <a:cs typeface="Arial" panose="020B0604020202020204" pitchFamily="34" charset="0"/>
                </a:rPr>
                <a:t>BSN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8046" y="4965"/>
              <a:ext cx="768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Flag</a:t>
              </a:r>
              <a:endParaRPr lang="id-ID" altLang="id-ID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/>
              <a:t>LSSU (Link Status Signal Unit)</a:t>
            </a:r>
            <a:endParaRPr lang="id-ID" altLang="id-ID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400"/>
              <a:t>Merupakan SU yang digunakan untuk mengindikasikan </a:t>
            </a:r>
            <a:r>
              <a:rPr lang="en-US" altLang="id-ID" sz="2400" i="1"/>
              <a:t>status link </a:t>
            </a:r>
            <a:r>
              <a:rPr lang="en-US" altLang="id-ID" sz="2400"/>
              <a:t>ke </a:t>
            </a:r>
            <a:r>
              <a:rPr lang="en-US" altLang="id-ID" sz="2400" i="1"/>
              <a:t>remote end signaling link, </a:t>
            </a:r>
            <a:r>
              <a:rPr lang="en-US" altLang="id-ID" sz="2400"/>
              <a:t>baik indikasi normal, </a:t>
            </a:r>
            <a:r>
              <a:rPr lang="en-US" altLang="id-ID" sz="2400" i="1"/>
              <a:t>out-of-allignment, out-of-service </a:t>
            </a:r>
            <a:r>
              <a:rPr lang="en-US" altLang="id-ID" sz="2400"/>
              <a:t>dll.</a:t>
            </a:r>
            <a:endParaRPr lang="id-ID" altLang="id-ID" sz="2400"/>
          </a:p>
          <a:p>
            <a:pPr eaLnBrk="1" hangingPunct="1"/>
            <a:r>
              <a:rPr lang="en-US" altLang="id-ID" sz="2400"/>
              <a:t>Sinyal ini dikirim baik pada saat sistem pertama kali dioperasikan (inisiasi) maupun saat terjadi gangguan dan proses perbaikan (</a:t>
            </a:r>
            <a:r>
              <a:rPr lang="en-US" altLang="id-ID" sz="2400" i="1"/>
              <a:t>recovery</a:t>
            </a:r>
            <a:r>
              <a:rPr lang="en-US" altLang="id-ID" sz="2400"/>
              <a:t>). Informasi status indikasi ini dibawa dalam </a:t>
            </a:r>
            <a:r>
              <a:rPr lang="en-US" altLang="id-ID" sz="2400" i="1"/>
              <a:t>field </a:t>
            </a:r>
            <a:r>
              <a:rPr lang="en-US" altLang="id-ID" sz="2400"/>
              <a:t>SF (</a:t>
            </a:r>
            <a:r>
              <a:rPr lang="en-US" altLang="id-ID" sz="2400" i="1"/>
              <a:t>Status Field</a:t>
            </a:r>
            <a:r>
              <a:rPr lang="en-US" altLang="id-ID" sz="2400"/>
              <a:t>)</a:t>
            </a:r>
            <a:endParaRPr lang="id-ID" altLang="id-ID" sz="2400"/>
          </a:p>
          <a:p>
            <a:pPr eaLnBrk="1" hangingPunct="1"/>
            <a:endParaRPr lang="id-ID" altLang="id-ID" smtClean="0"/>
          </a:p>
        </p:txBody>
      </p:sp>
      <p:grpSp>
        <p:nvGrpSpPr>
          <p:cNvPr id="23556" name="Group 33"/>
          <p:cNvGrpSpPr>
            <a:grpSpLocks/>
          </p:cNvGrpSpPr>
          <p:nvPr/>
        </p:nvGrpSpPr>
        <p:grpSpPr bwMode="auto">
          <a:xfrm>
            <a:off x="2168435" y="3863658"/>
            <a:ext cx="7391400" cy="1828800"/>
            <a:chOff x="2889" y="9926"/>
            <a:chExt cx="6540" cy="1135"/>
          </a:xfrm>
        </p:grpSpPr>
        <p:sp>
          <p:nvSpPr>
            <p:cNvPr id="23557" name="Rectangle 34"/>
            <p:cNvSpPr>
              <a:spLocks noChangeArrowheads="1"/>
            </p:cNvSpPr>
            <p:nvPr/>
          </p:nvSpPr>
          <p:spPr bwMode="auto">
            <a:xfrm>
              <a:off x="2889" y="10651"/>
              <a:ext cx="76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58" name="Rectangle 35"/>
            <p:cNvSpPr>
              <a:spLocks noChangeArrowheads="1"/>
            </p:cNvSpPr>
            <p:nvPr/>
          </p:nvSpPr>
          <p:spPr bwMode="auto">
            <a:xfrm>
              <a:off x="3652" y="10651"/>
              <a:ext cx="6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16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59" name="Rectangle 36"/>
            <p:cNvSpPr>
              <a:spLocks noChangeArrowheads="1"/>
            </p:cNvSpPr>
            <p:nvPr/>
          </p:nvSpPr>
          <p:spPr bwMode="auto">
            <a:xfrm>
              <a:off x="4290" y="10651"/>
              <a:ext cx="6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60" name="Rectangle 37"/>
            <p:cNvSpPr>
              <a:spLocks noChangeArrowheads="1"/>
            </p:cNvSpPr>
            <p:nvPr/>
          </p:nvSpPr>
          <p:spPr bwMode="auto">
            <a:xfrm>
              <a:off x="4920" y="10651"/>
              <a:ext cx="40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>
                  <a:cs typeface="Arial" panose="020B0604020202020204" pitchFamily="34" charset="0"/>
                </a:rPr>
                <a:t>2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61" name="Rectangle 38"/>
            <p:cNvSpPr>
              <a:spLocks noChangeArrowheads="1"/>
            </p:cNvSpPr>
            <p:nvPr/>
          </p:nvSpPr>
          <p:spPr bwMode="auto">
            <a:xfrm>
              <a:off x="2906" y="9926"/>
              <a:ext cx="768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Flag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62" name="Rectangle 39"/>
            <p:cNvSpPr>
              <a:spLocks noChangeArrowheads="1"/>
            </p:cNvSpPr>
            <p:nvPr/>
          </p:nvSpPr>
          <p:spPr bwMode="auto">
            <a:xfrm>
              <a:off x="3656" y="9926"/>
              <a:ext cx="642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CK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63" name="Rectangle 40"/>
            <p:cNvSpPr>
              <a:spLocks noChangeArrowheads="1"/>
            </p:cNvSpPr>
            <p:nvPr/>
          </p:nvSpPr>
          <p:spPr bwMode="auto">
            <a:xfrm>
              <a:off x="4311" y="9926"/>
              <a:ext cx="612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SIO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grpSp>
          <p:nvGrpSpPr>
            <p:cNvPr id="23564" name="Group 41"/>
            <p:cNvGrpSpPr>
              <a:grpSpLocks/>
            </p:cNvGrpSpPr>
            <p:nvPr/>
          </p:nvGrpSpPr>
          <p:grpSpPr bwMode="auto">
            <a:xfrm>
              <a:off x="4916" y="9926"/>
              <a:ext cx="405" cy="732"/>
              <a:chOff x="12570" y="3374"/>
              <a:chExt cx="405" cy="786"/>
            </a:xfrm>
          </p:grpSpPr>
          <p:sp>
            <p:nvSpPr>
              <p:cNvPr id="23580" name="Line 42"/>
              <p:cNvSpPr>
                <a:spLocks noChangeShapeType="1"/>
              </p:cNvSpPr>
              <p:nvPr/>
            </p:nvSpPr>
            <p:spPr bwMode="auto">
              <a:xfrm flipH="1" flipV="1">
                <a:off x="12580" y="3374"/>
                <a:ext cx="395" cy="780"/>
              </a:xfrm>
              <a:prstGeom prst="line">
                <a:avLst/>
              </a:prstGeom>
              <a:noFill/>
              <a:ln w="1143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81" name="Rectangle 43"/>
              <p:cNvSpPr>
                <a:spLocks noChangeArrowheads="1"/>
              </p:cNvSpPr>
              <p:nvPr/>
            </p:nvSpPr>
            <p:spPr bwMode="auto">
              <a:xfrm>
                <a:off x="12570" y="3382"/>
                <a:ext cx="404" cy="77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44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65" name="Group 44"/>
            <p:cNvGrpSpPr>
              <a:grpSpLocks/>
            </p:cNvGrpSpPr>
            <p:nvPr/>
          </p:nvGrpSpPr>
          <p:grpSpPr bwMode="auto">
            <a:xfrm>
              <a:off x="5936" y="9926"/>
              <a:ext cx="3493" cy="1106"/>
              <a:chOff x="5330" y="9926"/>
              <a:chExt cx="3493" cy="1106"/>
            </a:xfrm>
          </p:grpSpPr>
          <p:sp>
            <p:nvSpPr>
              <p:cNvPr id="23568" name="Rectangle 45"/>
              <p:cNvSpPr>
                <a:spLocks noChangeArrowheads="1"/>
              </p:cNvSpPr>
              <p:nvPr/>
            </p:nvSpPr>
            <p:spPr bwMode="auto">
              <a:xfrm>
                <a:off x="5330" y="10651"/>
                <a:ext cx="56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6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69" name="Rectangle 46"/>
              <p:cNvSpPr>
                <a:spLocks noChangeArrowheads="1"/>
              </p:cNvSpPr>
              <p:nvPr/>
            </p:nvSpPr>
            <p:spPr bwMode="auto">
              <a:xfrm>
                <a:off x="5873" y="10654"/>
                <a:ext cx="38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Aft>
                    <a:spcPts val="1000"/>
                  </a:spcAft>
                </a:pPr>
                <a:r>
                  <a:rPr lang="id-ID" altLang="id-ID" sz="1100">
                    <a:cs typeface="Arial" panose="020B0604020202020204" pitchFamily="34" charset="0"/>
                  </a:rPr>
                  <a:t>1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0" name="Rectangle 47"/>
              <p:cNvSpPr>
                <a:spLocks noChangeArrowheads="1"/>
              </p:cNvSpPr>
              <p:nvPr/>
            </p:nvSpPr>
            <p:spPr bwMode="auto">
              <a:xfrm>
                <a:off x="6270" y="10651"/>
                <a:ext cx="70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7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1" name="Rectangle 48"/>
              <p:cNvSpPr>
                <a:spLocks noChangeArrowheads="1"/>
              </p:cNvSpPr>
              <p:nvPr/>
            </p:nvSpPr>
            <p:spPr bwMode="auto">
              <a:xfrm>
                <a:off x="6973" y="10654"/>
                <a:ext cx="42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Aft>
                    <a:spcPts val="1000"/>
                  </a:spcAft>
                </a:pPr>
                <a:r>
                  <a:rPr lang="id-ID" altLang="id-ID" sz="1100">
                    <a:cs typeface="Arial" panose="020B0604020202020204" pitchFamily="34" charset="0"/>
                  </a:rPr>
                  <a:t>1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2" name="Rectangle 49"/>
              <p:cNvSpPr>
                <a:spLocks noChangeArrowheads="1"/>
              </p:cNvSpPr>
              <p:nvPr/>
            </p:nvSpPr>
            <p:spPr bwMode="auto">
              <a:xfrm>
                <a:off x="7370" y="10651"/>
                <a:ext cx="68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7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3" name="Rectangle 50"/>
              <p:cNvSpPr>
                <a:spLocks noChangeArrowheads="1"/>
              </p:cNvSpPr>
              <p:nvPr/>
            </p:nvSpPr>
            <p:spPr bwMode="auto">
              <a:xfrm>
                <a:off x="8070" y="10651"/>
                <a:ext cx="74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1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8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4" name="Rectangle 51"/>
              <p:cNvSpPr>
                <a:spLocks noChangeArrowheads="1"/>
              </p:cNvSpPr>
              <p:nvPr/>
            </p:nvSpPr>
            <p:spPr bwMode="auto">
              <a:xfrm>
                <a:off x="5337" y="9926"/>
                <a:ext cx="564" cy="7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44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LI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5" name="Rectangle 52"/>
              <p:cNvSpPr>
                <a:spLocks noChangeArrowheads="1"/>
              </p:cNvSpPr>
              <p:nvPr/>
            </p:nvSpPr>
            <p:spPr bwMode="auto">
              <a:xfrm>
                <a:off x="5901" y="9926"/>
                <a:ext cx="390" cy="74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F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I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6" name="Rectangle 53"/>
              <p:cNvSpPr>
                <a:spLocks noChangeArrowheads="1"/>
              </p:cNvSpPr>
              <p:nvPr/>
            </p:nvSpPr>
            <p:spPr bwMode="auto">
              <a:xfrm>
                <a:off x="6297" y="9926"/>
                <a:ext cx="648" cy="74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FSN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7" name="Rectangle 54"/>
              <p:cNvSpPr>
                <a:spLocks noChangeArrowheads="1"/>
              </p:cNvSpPr>
              <p:nvPr/>
            </p:nvSpPr>
            <p:spPr bwMode="auto">
              <a:xfrm>
                <a:off x="6945" y="9932"/>
                <a:ext cx="402" cy="7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I</a:t>
                </a:r>
              </a:p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8" name="Rectangle 55"/>
              <p:cNvSpPr>
                <a:spLocks noChangeArrowheads="1"/>
              </p:cNvSpPr>
              <p:nvPr/>
            </p:nvSpPr>
            <p:spPr bwMode="auto">
              <a:xfrm>
                <a:off x="7341" y="9932"/>
                <a:ext cx="708" cy="7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  <a:spcAft>
                    <a:spcPts val="1000"/>
                  </a:spcAft>
                </a:pPr>
                <a:r>
                  <a:rPr lang="id-ID" altLang="id-ID" sz="1100" b="1" i="1">
                    <a:cs typeface="Arial" panose="020B0604020202020204" pitchFamily="34" charset="0"/>
                  </a:rPr>
                  <a:t>BSN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23579" name="Rectangle 56"/>
              <p:cNvSpPr>
                <a:spLocks noChangeArrowheads="1"/>
              </p:cNvSpPr>
              <p:nvPr/>
            </p:nvSpPr>
            <p:spPr bwMode="auto">
              <a:xfrm>
                <a:off x="8055" y="9932"/>
                <a:ext cx="768" cy="7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" tIns="144000" rIns="3600" bIns="36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200" b="1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Flag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66" name="Rectangle 57"/>
            <p:cNvSpPr>
              <a:spLocks noChangeArrowheads="1"/>
            </p:cNvSpPr>
            <p:nvPr/>
          </p:nvSpPr>
          <p:spPr bwMode="auto">
            <a:xfrm>
              <a:off x="5324" y="9927"/>
              <a:ext cx="612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" tIns="144000" rIns="3600" bIns="36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200" b="1" i="1">
                  <a:latin typeface="Times New Roman" panose="02020603050405020304" pitchFamily="18" charset="0"/>
                  <a:cs typeface="Arial" panose="020B0604020202020204" pitchFamily="34" charset="0"/>
                </a:rPr>
                <a:t>SF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23567" name="Rectangle 58"/>
            <p:cNvSpPr>
              <a:spLocks noChangeArrowheads="1"/>
            </p:cNvSpPr>
            <p:nvPr/>
          </p:nvSpPr>
          <p:spPr bwMode="auto">
            <a:xfrm>
              <a:off x="5325" y="10683"/>
              <a:ext cx="6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100" i="1">
                  <a:latin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id-ID" altLang="id-ID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0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smtClean="0"/>
              <a:t>Hirarki Signalling Point</a:t>
            </a:r>
            <a:endParaRPr lang="id-ID" altLang="id-ID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SP dan STP dalam </a:t>
            </a:r>
            <a:r>
              <a:rPr lang="en-US" altLang="id-ID" i="1" smtClean="0"/>
              <a:t>Signalling Network</a:t>
            </a:r>
            <a:r>
              <a:rPr lang="en-US" altLang="id-ID" smtClean="0"/>
              <a:t> akan membentuk jaringan secara hierarkis dimana SP merupakan level rendah dibanding STP</a:t>
            </a:r>
            <a:endParaRPr lang="id-ID" altLang="id-ID" smtClean="0"/>
          </a:p>
          <a:p>
            <a:pPr eaLnBrk="1" hangingPunct="1"/>
            <a:r>
              <a:rPr lang="en-US" altLang="id-ID" smtClean="0"/>
              <a:t>Untuk jaringan yang lebih luas/kompleks, STP dapat terdiri dari lebih dari satu level. </a:t>
            </a:r>
            <a:endParaRPr lang="id-ID" altLang="id-ID" smtClean="0"/>
          </a:p>
          <a:p>
            <a:pPr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5362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67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id-ID" sz="4000" dirty="0">
                <a:cs typeface="Times New Roman" panose="02020603050405020304" pitchFamily="18" charset="0"/>
              </a:rPr>
              <a:t>Basic Call Setup Example</a:t>
            </a:r>
          </a:p>
        </p:txBody>
      </p:sp>
      <p:pic>
        <p:nvPicPr>
          <p:cNvPr id="24579" name="Picture 3" descr="Figure 6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16" y="2270126"/>
            <a:ext cx="77724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422525" y="4830764"/>
            <a:ext cx="24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1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067800" y="4286250"/>
            <a:ext cx="49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6,10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2895601" y="5200651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9</a:t>
            </a: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rot="18900000">
            <a:off x="2438400" y="49720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 rot="8100000">
            <a:off x="2787650" y="5130800"/>
            <a:ext cx="41275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2851150" y="4286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2</a:t>
            </a:r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9448800" y="48958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5</a:t>
            </a:r>
          </a:p>
        </p:txBody>
      </p:sp>
      <p:sp>
        <p:nvSpPr>
          <p:cNvPr id="24587" name="Line 13"/>
          <p:cNvSpPr>
            <a:spLocks noChangeShapeType="1"/>
          </p:cNvSpPr>
          <p:nvPr/>
        </p:nvSpPr>
        <p:spPr bwMode="auto">
          <a:xfrm rot="2700000">
            <a:off x="9182100" y="5086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4588" name="Text Box 19"/>
          <p:cNvSpPr txBox="1">
            <a:spLocks noChangeArrowheads="1"/>
          </p:cNvSpPr>
          <p:nvPr/>
        </p:nvSpPr>
        <p:spPr bwMode="auto">
          <a:xfrm>
            <a:off x="3308351" y="4972051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13</a:t>
            </a:r>
          </a:p>
        </p:txBody>
      </p:sp>
      <p:sp>
        <p:nvSpPr>
          <p:cNvPr id="24589" name="Text Box 21"/>
          <p:cNvSpPr txBox="1">
            <a:spLocks noChangeArrowheads="1"/>
          </p:cNvSpPr>
          <p:nvPr/>
        </p:nvSpPr>
        <p:spPr bwMode="auto">
          <a:xfrm>
            <a:off x="6762750" y="3429001"/>
            <a:ext cx="3238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24590" name="Line 9"/>
          <p:cNvSpPr>
            <a:spLocks noChangeShapeType="1"/>
          </p:cNvSpPr>
          <p:nvPr/>
        </p:nvSpPr>
        <p:spPr bwMode="auto">
          <a:xfrm rot="18900000">
            <a:off x="2665413" y="2474913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8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id-ID" dirty="0" smtClean="0"/>
              <a:t>ISUP Messages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326" y="1066800"/>
            <a:ext cx="11220994" cy="5791200"/>
          </a:xfrm>
        </p:spPr>
        <p:txBody>
          <a:bodyPr/>
          <a:lstStyle/>
          <a:p>
            <a:pPr algn="just" eaLnBrk="1" hangingPunct="1"/>
            <a:r>
              <a:rPr lang="en-US" altLang="id-ID" dirty="0"/>
              <a:t>Initial address message (IAM): contains all necessary information for a switch to establish a connection</a:t>
            </a:r>
          </a:p>
          <a:p>
            <a:pPr algn="just" eaLnBrk="1" hangingPunct="1"/>
            <a:r>
              <a:rPr lang="en-US" altLang="id-ID" dirty="0"/>
              <a:t>Address complete message (ACM): acknowledge to IAM; the required circuit is reserved and the “phone is ringing” (ring back tone) </a:t>
            </a:r>
          </a:p>
          <a:p>
            <a:pPr algn="just" eaLnBrk="1" hangingPunct="1"/>
            <a:r>
              <a:rPr lang="en-US" altLang="id-ID" dirty="0"/>
              <a:t>Answer message (ANM): occurs when the called party picks up the phone</a:t>
            </a:r>
          </a:p>
          <a:p>
            <a:pPr algn="just" eaLnBrk="1" hangingPunct="1"/>
            <a:r>
              <a:rPr lang="en-US" altLang="id-ID" dirty="0"/>
              <a:t>Release (REL): sent by the switch sensing that the phone hung up</a:t>
            </a:r>
          </a:p>
          <a:p>
            <a:pPr algn="just" eaLnBrk="1" hangingPunct="1"/>
            <a:r>
              <a:rPr lang="en-US" altLang="id-ID" dirty="0"/>
              <a:t>Release complete (RLC): each exchange that receives REL, sends an RLC message back (this acknowledges receipt of REL)</a:t>
            </a:r>
          </a:p>
        </p:txBody>
      </p:sp>
    </p:spTree>
    <p:extLst>
      <p:ext uri="{BB962C8B-B14F-4D97-AF65-F5344CB8AC3E}">
        <p14:creationId xmlns:p14="http://schemas.microsoft.com/office/powerpoint/2010/main" val="19640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5263" y="142081"/>
            <a:ext cx="8353425" cy="935038"/>
          </a:xfrm>
        </p:spPr>
        <p:txBody>
          <a:bodyPr/>
          <a:lstStyle/>
          <a:p>
            <a:r>
              <a:rPr lang="id-ID" altLang="id-ID" sz="3600" dirty="0"/>
              <a:t>Contoh signaling CCS#7</a:t>
            </a:r>
            <a:endParaRPr lang="en-US" altLang="id-ID" sz="3600" dirty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573214"/>
            <a:ext cx="68707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03689" y="1238250"/>
            <a:ext cx="2740025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 sz="1000">
                <a:latin typeface="Arial Narrow" panose="020B0606020202030204" pitchFamily="34" charset="0"/>
              </a:rPr>
              <a:t>IAM: Paket pertama yang membawa informasi nomor B</a:t>
            </a:r>
          </a:p>
          <a:p>
            <a:pPr eaLnBrk="1" hangingPunct="1"/>
            <a:r>
              <a:rPr lang="id-ID" altLang="id-ID" sz="1000">
                <a:latin typeface="Arial Narrow" panose="020B0606020202030204" pitchFamily="34" charset="0"/>
              </a:rPr>
              <a:t>Sisa nomor berikutnya dibawa oleh SAM</a:t>
            </a:r>
            <a:endParaRPr lang="en-US" altLang="id-ID" sz="1000">
              <a:latin typeface="Arial Narrow" panose="020B0606020202030204" pitchFamily="34" charset="0"/>
            </a:endParaRPr>
          </a:p>
        </p:txBody>
      </p:sp>
      <p:sp>
        <p:nvSpPr>
          <p:cNvPr id="26629" name="Freeform 7"/>
          <p:cNvSpPr>
            <a:spLocks/>
          </p:cNvSpPr>
          <p:nvPr/>
        </p:nvSpPr>
        <p:spPr bwMode="auto">
          <a:xfrm>
            <a:off x="4751389" y="1644651"/>
            <a:ext cx="623887" cy="936625"/>
          </a:xfrm>
          <a:custGeom>
            <a:avLst/>
            <a:gdLst>
              <a:gd name="T0" fmla="*/ 272 w 393"/>
              <a:gd name="T1" fmla="*/ 0 h 590"/>
              <a:gd name="T2" fmla="*/ 182 w 393"/>
              <a:gd name="T3" fmla="*/ 136 h 590"/>
              <a:gd name="T4" fmla="*/ 363 w 393"/>
              <a:gd name="T5" fmla="*/ 317 h 590"/>
              <a:gd name="T6" fmla="*/ 0 w 393"/>
              <a:gd name="T7" fmla="*/ 590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590"/>
              <a:gd name="T14" fmla="*/ 393 w 393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590">
                <a:moveTo>
                  <a:pt x="272" y="0"/>
                </a:moveTo>
                <a:cubicBezTo>
                  <a:pt x="219" y="41"/>
                  <a:pt x="167" y="83"/>
                  <a:pt x="182" y="136"/>
                </a:cubicBezTo>
                <a:cubicBezTo>
                  <a:pt x="197" y="189"/>
                  <a:pt x="393" y="241"/>
                  <a:pt x="363" y="317"/>
                </a:cubicBezTo>
                <a:cubicBezTo>
                  <a:pt x="333" y="393"/>
                  <a:pt x="166" y="491"/>
                  <a:pt x="0" y="59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8928100" y="2436813"/>
            <a:ext cx="1511300" cy="1473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 sz="1000">
                <a:latin typeface="Arial Narrow" panose="020B0606020202030204" pitchFamily="34" charset="0"/>
              </a:rPr>
              <a:t>ACM: Paket yang berisi konfirmasi dari sentral B bahwa seluruh digit sudah diterima; selain itu paket ini berisi pula informasi apakah panggilan dapat di-charge atau tidak juga apakah pelanggan tujuan sibuk atau tidak</a:t>
            </a:r>
          </a:p>
        </p:txBody>
      </p:sp>
      <p:sp>
        <p:nvSpPr>
          <p:cNvPr id="26631" name="Freeform 10"/>
          <p:cNvSpPr>
            <a:spLocks/>
          </p:cNvSpPr>
          <p:nvPr/>
        </p:nvSpPr>
        <p:spPr bwMode="auto">
          <a:xfrm>
            <a:off x="6911976" y="2460626"/>
            <a:ext cx="2016125" cy="1236663"/>
          </a:xfrm>
          <a:custGeom>
            <a:avLst/>
            <a:gdLst>
              <a:gd name="T0" fmla="*/ 1270 w 1270"/>
              <a:gd name="T1" fmla="*/ 76 h 779"/>
              <a:gd name="T2" fmla="*/ 907 w 1270"/>
              <a:gd name="T3" fmla="*/ 30 h 779"/>
              <a:gd name="T4" fmla="*/ 771 w 1270"/>
              <a:gd name="T5" fmla="*/ 257 h 779"/>
              <a:gd name="T6" fmla="*/ 272 w 1270"/>
              <a:gd name="T7" fmla="*/ 348 h 779"/>
              <a:gd name="T8" fmla="*/ 136 w 1270"/>
              <a:gd name="T9" fmla="*/ 711 h 779"/>
              <a:gd name="T10" fmla="*/ 0 w 1270"/>
              <a:gd name="T11" fmla="*/ 756 h 7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0"/>
              <a:gd name="T19" fmla="*/ 0 h 779"/>
              <a:gd name="T20" fmla="*/ 1270 w 1270"/>
              <a:gd name="T21" fmla="*/ 779 h 7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0" h="779">
                <a:moveTo>
                  <a:pt x="1270" y="76"/>
                </a:moveTo>
                <a:cubicBezTo>
                  <a:pt x="1130" y="38"/>
                  <a:pt x="990" y="0"/>
                  <a:pt x="907" y="30"/>
                </a:cubicBezTo>
                <a:cubicBezTo>
                  <a:pt x="824" y="60"/>
                  <a:pt x="877" y="204"/>
                  <a:pt x="771" y="257"/>
                </a:cubicBezTo>
                <a:cubicBezTo>
                  <a:pt x="665" y="310"/>
                  <a:pt x="378" y="272"/>
                  <a:pt x="272" y="348"/>
                </a:cubicBezTo>
                <a:cubicBezTo>
                  <a:pt x="166" y="424"/>
                  <a:pt x="181" y="643"/>
                  <a:pt x="136" y="711"/>
                </a:cubicBezTo>
                <a:cubicBezTo>
                  <a:pt x="91" y="779"/>
                  <a:pt x="45" y="767"/>
                  <a:pt x="0" y="75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6632" name="Freeform 12"/>
          <p:cNvSpPr>
            <a:spLocks/>
          </p:cNvSpPr>
          <p:nvPr/>
        </p:nvSpPr>
        <p:spPr bwMode="auto">
          <a:xfrm>
            <a:off x="5256214" y="3757613"/>
            <a:ext cx="3887787" cy="563562"/>
          </a:xfrm>
          <a:custGeom>
            <a:avLst/>
            <a:gdLst>
              <a:gd name="T0" fmla="*/ 2449 w 2449"/>
              <a:gd name="T1" fmla="*/ 347 h 355"/>
              <a:gd name="T2" fmla="*/ 2313 w 2449"/>
              <a:gd name="T3" fmla="*/ 302 h 355"/>
              <a:gd name="T4" fmla="*/ 2177 w 2449"/>
              <a:gd name="T5" fmla="*/ 30 h 355"/>
              <a:gd name="T6" fmla="*/ 1043 w 2449"/>
              <a:gd name="T7" fmla="*/ 120 h 355"/>
              <a:gd name="T8" fmla="*/ 0 w 2449"/>
              <a:gd name="T9" fmla="*/ 256 h 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9"/>
              <a:gd name="T16" fmla="*/ 0 h 355"/>
              <a:gd name="T17" fmla="*/ 2449 w 2449"/>
              <a:gd name="T18" fmla="*/ 355 h 3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9" h="355">
                <a:moveTo>
                  <a:pt x="2449" y="347"/>
                </a:moveTo>
                <a:cubicBezTo>
                  <a:pt x="2403" y="351"/>
                  <a:pt x="2358" y="355"/>
                  <a:pt x="2313" y="302"/>
                </a:cubicBezTo>
                <a:cubicBezTo>
                  <a:pt x="2268" y="249"/>
                  <a:pt x="2389" y="60"/>
                  <a:pt x="2177" y="30"/>
                </a:cubicBezTo>
                <a:cubicBezTo>
                  <a:pt x="1965" y="0"/>
                  <a:pt x="1406" y="82"/>
                  <a:pt x="1043" y="120"/>
                </a:cubicBezTo>
                <a:cubicBezTo>
                  <a:pt x="680" y="158"/>
                  <a:pt x="340" y="207"/>
                  <a:pt x="0" y="256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9072564" y="4021138"/>
            <a:ext cx="1296987" cy="863600"/>
          </a:xfrm>
          <a:prstGeom prst="rect">
            <a:avLst/>
          </a:prstGeom>
          <a:solidFill>
            <a:schemeClr val="bg1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 sz="1000">
                <a:latin typeface="Arial Narrow" panose="020B0606020202030204" pitchFamily="34" charset="0"/>
              </a:rPr>
              <a:t>Ketika pelanggan B off-hook, sentral B mengirimkan</a:t>
            </a:r>
          </a:p>
          <a:p>
            <a:pPr eaLnBrk="1" hangingPunct="1"/>
            <a:r>
              <a:rPr lang="id-ID" altLang="id-ID" sz="1000">
                <a:latin typeface="Arial Narrow" panose="020B0606020202030204" pitchFamily="34" charset="0"/>
              </a:rPr>
              <a:t>sinyal ACN untuk mengaktifkan charging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2A77D2-8DFB-421C-BB07-9F7A387D160D}" type="slidenum">
              <a:rPr lang="en-US" altLang="id-ID">
                <a:solidFill>
                  <a:srgbClr val="045C75"/>
                </a:solidFill>
                <a:latin typeface="Constantia" panose="02030602050306030303" pitchFamily="18" charset="0"/>
              </a:rPr>
              <a:pPr eaLnBrk="1" hangingPunct="1"/>
              <a:t>22</a:t>
            </a:fld>
            <a:endParaRPr lang="en-US" altLang="id-ID">
              <a:solidFill>
                <a:srgbClr val="045C7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4688" y="53134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id-ID" sz="4000" dirty="0"/>
              <a:t>Implementation of SS7 in GSM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2590800" y="1447801"/>
            <a:ext cx="8153400" cy="5076825"/>
            <a:chOff x="1008" y="912"/>
            <a:chExt cx="3552" cy="2708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1981" y="988"/>
              <a:ext cx="0" cy="263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519" y="1670"/>
              <a:ext cx="33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U</a:t>
              </a:r>
              <a:r>
                <a:rPr lang="de-DE" altLang="id-ID" sz="1400" baseline="-25000"/>
                <a:t>m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463" y="1860"/>
              <a:ext cx="33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A</a:t>
              </a:r>
              <a:r>
                <a:rPr lang="de-DE" altLang="id-ID" sz="1400" baseline="-25000"/>
                <a:t>bis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833" y="3218"/>
              <a:ext cx="18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A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289" y="3322"/>
              <a:ext cx="43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BSS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1083" y="912"/>
              <a:ext cx="66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radio</a:t>
              </a:r>
              <a:br>
                <a:rPr lang="de-DE" altLang="id-ID" sz="1400"/>
              </a:br>
              <a:r>
                <a:rPr lang="de-DE" altLang="id-ID" sz="1400"/>
                <a:t>subsystem</a:t>
              </a: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1258" y="1723"/>
              <a:ext cx="12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1258" y="1723"/>
              <a:ext cx="12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1262" y="1537"/>
              <a:ext cx="152" cy="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1134" y="1749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1389" y="2001"/>
              <a:ext cx="16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1389" y="2129"/>
              <a:ext cx="169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1096" y="1329"/>
              <a:ext cx="247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MS</a:t>
              </a: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1434" y="1329"/>
              <a:ext cx="247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MS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1138" y="1921"/>
              <a:ext cx="248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BTS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1561" y="2047"/>
              <a:ext cx="247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BSC</a:t>
              </a: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1138" y="2132"/>
              <a:ext cx="248" cy="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BTS</a:t>
              </a:r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1011" y="2851"/>
              <a:ext cx="840" cy="62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V="1">
              <a:off x="1258" y="2779"/>
              <a:ext cx="12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1258" y="2779"/>
              <a:ext cx="12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V="1">
              <a:off x="1262" y="2593"/>
              <a:ext cx="152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1389" y="3058"/>
              <a:ext cx="16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V="1">
              <a:off x="1389" y="3185"/>
              <a:ext cx="169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1138" y="2978"/>
              <a:ext cx="248" cy="1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BTS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1561" y="3103"/>
              <a:ext cx="247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BSC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1138" y="3189"/>
              <a:ext cx="248" cy="1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BTS</a:t>
              </a: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V="1">
              <a:off x="1431" y="2001"/>
              <a:ext cx="8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 flipV="1">
              <a:off x="1811" y="1749"/>
              <a:ext cx="290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1811" y="3142"/>
              <a:ext cx="29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 flipV="1">
              <a:off x="1895" y="3058"/>
              <a:ext cx="0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 flipH="1">
              <a:off x="1854" y="1749"/>
              <a:ext cx="247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 flipH="1" flipV="1">
              <a:off x="1727" y="2593"/>
              <a:ext cx="373" cy="6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1008" y="1242"/>
              <a:ext cx="17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3161" y="988"/>
              <a:ext cx="0" cy="263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2016" y="912"/>
              <a:ext cx="120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network and switching subsystem</a:t>
              </a: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2107" y="1667"/>
              <a:ext cx="248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MSC</a:t>
              </a:r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2107" y="3189"/>
              <a:ext cx="248" cy="1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MSC</a:t>
              </a:r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2232" y="1791"/>
              <a:ext cx="0" cy="1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>
              <a:off x="2062" y="1242"/>
              <a:ext cx="177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3192" y="960"/>
              <a:ext cx="136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Fixed partner networks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2232" y="1369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2232" y="3311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94" name="Rectangle 46"/>
            <p:cNvSpPr>
              <a:spLocks noChangeArrowheads="1"/>
            </p:cNvSpPr>
            <p:nvPr/>
          </p:nvSpPr>
          <p:spPr bwMode="auto">
            <a:xfrm>
              <a:off x="2276" y="3314"/>
              <a:ext cx="248" cy="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IWF</a:t>
              </a:r>
            </a:p>
          </p:txBody>
        </p: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2358" y="3227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2739" y="3565"/>
              <a:ext cx="7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97" name="Rectangle 49"/>
            <p:cNvSpPr>
              <a:spLocks noChangeArrowheads="1"/>
            </p:cNvSpPr>
            <p:nvPr/>
          </p:nvSpPr>
          <p:spPr bwMode="auto">
            <a:xfrm>
              <a:off x="3418" y="3100"/>
              <a:ext cx="61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ISDN</a:t>
              </a:r>
              <a:br>
                <a:rPr lang="de-DE" altLang="id-ID" sz="1400"/>
              </a:br>
              <a:r>
                <a:rPr lang="de-DE" altLang="id-ID" sz="1400"/>
                <a:t>PSTN</a:t>
              </a:r>
            </a:p>
          </p:txBody>
        </p:sp>
        <p:sp>
          <p:nvSpPr>
            <p:cNvPr id="27698" name="Rectangle 50"/>
            <p:cNvSpPr>
              <a:spLocks noChangeArrowheads="1"/>
            </p:cNvSpPr>
            <p:nvPr/>
          </p:nvSpPr>
          <p:spPr bwMode="auto">
            <a:xfrm>
              <a:off x="3418" y="3437"/>
              <a:ext cx="66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PDN</a:t>
              </a:r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2276" y="2090"/>
              <a:ext cx="291" cy="8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>
              <a:off x="2273" y="1791"/>
              <a:ext cx="43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V="1">
              <a:off x="2273" y="2763"/>
              <a:ext cx="43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02" name="Rectangle 54"/>
            <p:cNvSpPr>
              <a:spLocks noChangeArrowheads="1"/>
            </p:cNvSpPr>
            <p:nvPr/>
          </p:nvSpPr>
          <p:spPr bwMode="auto">
            <a:xfrm rot="16200000">
              <a:off x="2229" y="2385"/>
              <a:ext cx="3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SS7</a:t>
              </a:r>
            </a:p>
          </p:txBody>
        </p:sp>
        <p:sp>
          <p:nvSpPr>
            <p:cNvPr id="27703" name="Rectangle 55"/>
            <p:cNvSpPr>
              <a:spLocks noChangeArrowheads="1"/>
            </p:cNvSpPr>
            <p:nvPr/>
          </p:nvSpPr>
          <p:spPr bwMode="auto">
            <a:xfrm>
              <a:off x="2869" y="1963"/>
              <a:ext cx="248" cy="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04" name="Rectangle 56"/>
            <p:cNvSpPr>
              <a:spLocks noChangeArrowheads="1"/>
            </p:cNvSpPr>
            <p:nvPr/>
          </p:nvSpPr>
          <p:spPr bwMode="auto">
            <a:xfrm>
              <a:off x="2825" y="2005"/>
              <a:ext cx="249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05" name="Rectangle 57"/>
            <p:cNvSpPr>
              <a:spLocks noChangeArrowheads="1"/>
            </p:cNvSpPr>
            <p:nvPr/>
          </p:nvSpPr>
          <p:spPr bwMode="auto">
            <a:xfrm>
              <a:off x="2784" y="2047"/>
              <a:ext cx="247" cy="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06" name="Rectangle 58"/>
            <p:cNvSpPr>
              <a:spLocks noChangeArrowheads="1"/>
            </p:cNvSpPr>
            <p:nvPr/>
          </p:nvSpPr>
          <p:spPr bwMode="auto">
            <a:xfrm>
              <a:off x="2742" y="2090"/>
              <a:ext cx="247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EIR</a:t>
              </a:r>
            </a:p>
          </p:txBody>
        </p:sp>
        <p:sp>
          <p:nvSpPr>
            <p:cNvPr id="27707" name="Rectangle 59"/>
            <p:cNvSpPr>
              <a:spLocks noChangeArrowheads="1"/>
            </p:cNvSpPr>
            <p:nvPr/>
          </p:nvSpPr>
          <p:spPr bwMode="auto">
            <a:xfrm>
              <a:off x="2869" y="2343"/>
              <a:ext cx="248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2825" y="2385"/>
              <a:ext cx="249" cy="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09" name="Rectangle 61"/>
            <p:cNvSpPr>
              <a:spLocks noChangeArrowheads="1"/>
            </p:cNvSpPr>
            <p:nvPr/>
          </p:nvSpPr>
          <p:spPr bwMode="auto">
            <a:xfrm>
              <a:off x="2784" y="2428"/>
              <a:ext cx="247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10" name="Rectangle 62"/>
            <p:cNvSpPr>
              <a:spLocks noChangeArrowheads="1"/>
            </p:cNvSpPr>
            <p:nvPr/>
          </p:nvSpPr>
          <p:spPr bwMode="auto">
            <a:xfrm>
              <a:off x="2742" y="2470"/>
              <a:ext cx="247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HLR</a:t>
              </a:r>
            </a:p>
          </p:txBody>
        </p:sp>
        <p:sp>
          <p:nvSpPr>
            <p:cNvPr id="27711" name="Rectangle 63"/>
            <p:cNvSpPr>
              <a:spLocks noChangeArrowheads="1"/>
            </p:cNvSpPr>
            <p:nvPr/>
          </p:nvSpPr>
          <p:spPr bwMode="auto">
            <a:xfrm>
              <a:off x="2825" y="2808"/>
              <a:ext cx="249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12" name="Rectangle 64"/>
            <p:cNvSpPr>
              <a:spLocks noChangeArrowheads="1"/>
            </p:cNvSpPr>
            <p:nvPr/>
          </p:nvSpPr>
          <p:spPr bwMode="auto">
            <a:xfrm>
              <a:off x="2784" y="2851"/>
              <a:ext cx="247" cy="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13" name="Rectangle 65"/>
            <p:cNvSpPr>
              <a:spLocks noChangeArrowheads="1"/>
            </p:cNvSpPr>
            <p:nvPr/>
          </p:nvSpPr>
          <p:spPr bwMode="auto">
            <a:xfrm>
              <a:off x="2742" y="2892"/>
              <a:ext cx="247" cy="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27714" name="Rectangle 66"/>
            <p:cNvSpPr>
              <a:spLocks noChangeArrowheads="1"/>
            </p:cNvSpPr>
            <p:nvPr/>
          </p:nvSpPr>
          <p:spPr bwMode="auto">
            <a:xfrm>
              <a:off x="2699" y="2934"/>
              <a:ext cx="249" cy="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id-ID" sz="1400"/>
                <a:t>VLR</a:t>
              </a: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>
              <a:off x="2527" y="3397"/>
              <a:ext cx="212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 flipV="1">
              <a:off x="2569" y="2170"/>
              <a:ext cx="170" cy="1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2569" y="2509"/>
              <a:ext cx="1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2528" y="2805"/>
              <a:ext cx="168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 flipV="1">
              <a:off x="2442" y="1538"/>
              <a:ext cx="127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2569" y="1538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21" name="Rectangle 73"/>
            <p:cNvSpPr>
              <a:spLocks noChangeArrowheads="1"/>
            </p:cNvSpPr>
            <p:nvPr/>
          </p:nvSpPr>
          <p:spPr bwMode="auto">
            <a:xfrm>
              <a:off x="3418" y="1411"/>
              <a:ext cx="61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12" tIns="50800" rIns="100012" bIns="50800">
              <a:spAutoFit/>
            </a:bodyPr>
            <a:lstStyle>
              <a:lvl1pPr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652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652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altLang="id-ID" sz="1400"/>
                <a:t>ISDN</a:t>
              </a:r>
              <a:br>
                <a:rPr lang="de-DE" altLang="id-ID" sz="1400"/>
              </a:br>
              <a:r>
                <a:rPr lang="de-DE" altLang="id-ID" sz="1400"/>
                <a:t>PSTN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4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2514" y="1907179"/>
            <a:ext cx="11260183" cy="324321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Signaling</a:t>
            </a:r>
            <a:r>
              <a:rPr lang="en-US" dirty="0" smtClean="0"/>
              <a:t> (CAS-Common </a:t>
            </a:r>
            <a:r>
              <a:rPr lang="en-US" dirty="0" err="1" smtClean="0"/>
              <a:t>Assosiated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CCS-Common Channel 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06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14313"/>
            <a:ext cx="7772400" cy="7032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id-ID" b="1" dirty="0"/>
              <a:t>Signaling adalah...</a:t>
            </a:r>
            <a:endParaRPr lang="en-US" b="1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1000126"/>
            <a:ext cx="7772400" cy="5019675"/>
          </a:xfrm>
        </p:spPr>
        <p:txBody>
          <a:bodyPr rtlCol="0">
            <a:normAutofit/>
          </a:bodyPr>
          <a:lstStyle/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Clr>
                <a:schemeClr val="accent2"/>
              </a:buClr>
              <a:buNone/>
              <a:defRPr/>
            </a:pP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TC Avant Garde Gothic" pitchFamily="34" charset="0"/>
              </a:rPr>
              <a:t>Definisi</a:t>
            </a:r>
            <a:r>
              <a:rPr lang="en-US" b="1" dirty="0" smtClean="0">
                <a:solidFill>
                  <a:schemeClr val="accent2"/>
                </a:solidFill>
                <a:latin typeface="ITC Avant Garde Gothic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ITC Avant Garde Gothic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ITC Avant Garde Gothic" pitchFamily="34" charset="0"/>
              </a:rPr>
              <a:t>Signaling</a:t>
            </a:r>
            <a:endParaRPr lang="en-US" b="1" baseline="30000" dirty="0">
              <a:solidFill>
                <a:srgbClr val="8BBC00"/>
              </a:solidFill>
              <a:latin typeface="ITC Avant Garde Gothic" pitchFamily="34" charset="0"/>
            </a:endParaRPr>
          </a:p>
          <a:p>
            <a:pPr marL="977900" lvl="1" indent="-457200" fontAlgn="auto">
              <a:lnSpc>
                <a:spcPct val="80000"/>
              </a:lnSpc>
              <a:spcAft>
                <a:spcPts val="0"/>
              </a:spcAft>
              <a:buSzPct val="60000"/>
              <a:buBlip>
                <a:blip r:embed="rId3"/>
              </a:buBlip>
              <a:defRPr/>
            </a:pPr>
            <a:r>
              <a:rPr lang="en-US" sz="1800" dirty="0" err="1">
                <a:latin typeface="ITC Avant Garde Gothic" pitchFamily="34" charset="0"/>
              </a:rPr>
              <a:t>Pertukaran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informasi</a:t>
            </a:r>
            <a:endParaRPr lang="en-US" sz="1800" dirty="0">
              <a:latin typeface="ITC Avant Garde Gothic" pitchFamily="34" charset="0"/>
            </a:endParaRPr>
          </a:p>
          <a:p>
            <a:pPr marL="977900" lvl="1" indent="-457200" fontAlgn="auto">
              <a:lnSpc>
                <a:spcPct val="80000"/>
              </a:lnSpc>
              <a:spcAft>
                <a:spcPts val="0"/>
              </a:spcAft>
              <a:buSzPct val="60000"/>
              <a:buBlip>
                <a:blip r:embed="rId3"/>
              </a:buBlip>
              <a:defRPr/>
            </a:pPr>
            <a:r>
              <a:rPr lang="en-US" sz="1800" dirty="0" err="1">
                <a:latin typeface="ITC Avant Garde Gothic" pitchFamily="34" charset="0"/>
              </a:rPr>
              <a:t>Antar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perangkat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dalam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jaringan</a:t>
            </a:r>
            <a:endParaRPr lang="en-US" sz="1800" dirty="0">
              <a:latin typeface="ITC Avant Garde Gothic" pitchFamily="34" charset="0"/>
            </a:endParaRPr>
          </a:p>
          <a:p>
            <a:pPr marL="977900" lvl="1" indent="-457200" fontAlgn="auto">
              <a:lnSpc>
                <a:spcPct val="80000"/>
              </a:lnSpc>
              <a:spcAft>
                <a:spcPts val="0"/>
              </a:spcAft>
              <a:buSzPct val="60000"/>
              <a:buBlip>
                <a:blip r:embed="rId3"/>
              </a:buBlip>
              <a:defRPr/>
            </a:pPr>
            <a:r>
              <a:rPr lang="en-US" sz="1800" dirty="0" err="1">
                <a:latin typeface="ITC Avant Garde Gothic" pitchFamily="34" charset="0"/>
              </a:rPr>
              <a:t>Dlm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bentuk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kode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tertentu</a:t>
            </a:r>
            <a:r>
              <a:rPr lang="en-US" sz="1800" dirty="0">
                <a:latin typeface="ITC Avant Garde Gothic" pitchFamily="34" charset="0"/>
              </a:rPr>
              <a:t> (standard)</a:t>
            </a:r>
          </a:p>
          <a:p>
            <a:pPr marL="977900" lvl="1" indent="-457200" fontAlgn="auto">
              <a:lnSpc>
                <a:spcPct val="80000"/>
              </a:lnSpc>
              <a:spcAft>
                <a:spcPts val="0"/>
              </a:spcAft>
              <a:buSzPct val="60000"/>
              <a:buBlip>
                <a:blip r:embed="rId3"/>
              </a:buBlip>
              <a:defRPr/>
            </a:pPr>
            <a:r>
              <a:rPr lang="en-US" sz="1800" dirty="0" err="1">
                <a:latin typeface="ITC Avant Garde Gothic" pitchFamily="34" charset="0"/>
              </a:rPr>
              <a:t>Berfungsi</a:t>
            </a:r>
            <a:r>
              <a:rPr lang="en-US" sz="1800" dirty="0">
                <a:latin typeface="ITC Avant Garde Gothic" pitchFamily="34" charset="0"/>
              </a:rPr>
              <a:t> </a:t>
            </a:r>
            <a:r>
              <a:rPr lang="en-US" sz="1800" dirty="0" err="1">
                <a:latin typeface="ITC Avant Garde Gothic" pitchFamily="34" charset="0"/>
              </a:rPr>
              <a:t>untuk</a:t>
            </a:r>
            <a:r>
              <a:rPr lang="en-US" sz="1800" dirty="0">
                <a:latin typeface="ITC Avant Garde Gothic" pitchFamily="34" charset="0"/>
              </a:rPr>
              <a:t> :</a:t>
            </a:r>
          </a:p>
          <a:p>
            <a:pPr marL="1409700" lvl="2" indent="-38100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Blip>
                <a:blip r:embed="rId4"/>
              </a:buBlip>
              <a:defRPr/>
            </a:pPr>
            <a:r>
              <a:rPr lang="en-US" sz="1600" b="1" dirty="0">
                <a:latin typeface="ITC Avant Garde Gothic" pitchFamily="34" charset="0"/>
              </a:rPr>
              <a:t>Pembangunan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ITC Avant Garde Gothic" pitchFamily="34" charset="0"/>
              </a:rPr>
              <a:t> </a:t>
            </a:r>
            <a:r>
              <a:rPr lang="en-US" sz="1600" dirty="0" err="1">
                <a:latin typeface="ITC Avant Garde Gothic" pitchFamily="34" charset="0"/>
              </a:rPr>
              <a:t>hubungan</a:t>
            </a:r>
            <a:r>
              <a:rPr lang="en-US" sz="1600" dirty="0">
                <a:latin typeface="ITC Avant Garde Gothic" pitchFamily="34" charset="0"/>
              </a:rPr>
              <a:t> (call set-up)</a:t>
            </a:r>
          </a:p>
          <a:p>
            <a:pPr marL="1409700" lvl="2" indent="-38100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Blip>
                <a:blip r:embed="rId4"/>
              </a:buBlip>
              <a:defRPr/>
            </a:pPr>
            <a:r>
              <a:rPr lang="en-US" sz="1600" b="1" dirty="0" err="1">
                <a:latin typeface="ITC Avant Garde Gothic" pitchFamily="34" charset="0"/>
              </a:rPr>
              <a:t>Pengawasan</a:t>
            </a:r>
            <a:r>
              <a:rPr lang="en-US" sz="1600" dirty="0">
                <a:latin typeface="ITC Avant Garde Gothic" pitchFamily="34" charset="0"/>
              </a:rPr>
              <a:t> </a:t>
            </a:r>
            <a:r>
              <a:rPr lang="en-US" sz="1600" dirty="0" err="1">
                <a:latin typeface="ITC Avant Garde Gothic" pitchFamily="34" charset="0"/>
              </a:rPr>
              <a:t>hubungan</a:t>
            </a:r>
            <a:r>
              <a:rPr lang="en-US" sz="1600" dirty="0">
                <a:latin typeface="ITC Avant Garde Gothic" pitchFamily="34" charset="0"/>
              </a:rPr>
              <a:t> (supervision)</a:t>
            </a:r>
          </a:p>
          <a:p>
            <a:pPr marL="1409700" lvl="2" indent="-38100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Blip>
                <a:blip r:embed="rId4"/>
              </a:buBlip>
              <a:defRPr/>
            </a:pPr>
            <a:r>
              <a:rPr lang="en-US" sz="1600" b="1" dirty="0" err="1">
                <a:latin typeface="ITC Avant Garde Gothic" pitchFamily="34" charset="0"/>
              </a:rPr>
              <a:t>Pembubaran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ITC Avant Garde Gothic" pitchFamily="34" charset="0"/>
              </a:rPr>
              <a:t> </a:t>
            </a:r>
            <a:r>
              <a:rPr lang="en-US" sz="1600" dirty="0" err="1">
                <a:latin typeface="ITC Avant Garde Gothic" pitchFamily="34" charset="0"/>
              </a:rPr>
              <a:t>hubungan</a:t>
            </a:r>
            <a:r>
              <a:rPr lang="en-US" sz="1600" dirty="0">
                <a:latin typeface="ITC Avant Garde Gothic" pitchFamily="34" charset="0"/>
              </a:rPr>
              <a:t> (clear down)</a:t>
            </a:r>
            <a:endParaRPr lang="en-US" sz="18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6831"/>
              </p:ext>
            </p:extLst>
          </p:nvPr>
        </p:nvGraphicFramePr>
        <p:xfrm>
          <a:off x="2135189" y="3376613"/>
          <a:ext cx="8027987" cy="272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5" imgW="9692030" imgH="4030675" progId="">
                  <p:embed/>
                </p:oleObj>
              </mc:Choice>
              <mc:Fallback>
                <p:oleObj name="Visio" r:id="rId5" imgW="9692030" imgH="4030675" progId="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376613"/>
                        <a:ext cx="8027987" cy="2725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87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9"/>
            <a:ext cx="7772400" cy="7254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Klasifikasi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smtClean="0">
                <a:solidFill>
                  <a:srgbClr val="CC0000"/>
                </a:solidFill>
                <a:latin typeface="Arial" charset="0"/>
              </a:rPr>
              <a:t>signaling</a:t>
            </a:r>
            <a:endParaRPr lang="id-ID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39043"/>
              </p:ext>
            </p:extLst>
          </p:nvPr>
        </p:nvGraphicFramePr>
        <p:xfrm>
          <a:off x="1141411" y="1000126"/>
          <a:ext cx="9069389" cy="511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6090818" imgH="6143549" progId="">
                  <p:embed/>
                </p:oleObj>
              </mc:Choice>
              <mc:Fallback>
                <p:oleObj name="Visio" r:id="rId3" imgW="6090818" imgH="6143549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1" y="1000126"/>
                        <a:ext cx="9069389" cy="5119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48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337908003"/>
              </p:ext>
            </p:extLst>
          </p:nvPr>
        </p:nvGraphicFramePr>
        <p:xfrm>
          <a:off x="2208214" y="800102"/>
          <a:ext cx="7729537" cy="544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7747711" imgH="5686654" progId="">
                  <p:embed/>
                </p:oleObj>
              </mc:Choice>
              <mc:Fallback>
                <p:oleObj name="Visio" r:id="rId3" imgW="7747711" imgH="5686654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800102"/>
                        <a:ext cx="7729537" cy="544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fld id="{141703DE-5B3D-479B-8690-16DF9723F7CE}" type="slidenum">
              <a:rPr lang="en-US" smtClean="0"/>
              <a:pPr algn="l"/>
              <a:t>27</a:t>
            </a:fld>
            <a:endParaRPr lang="en-US" smtClean="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802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23430496"/>
              </p:ext>
            </p:extLst>
          </p:nvPr>
        </p:nvGraphicFramePr>
        <p:xfrm>
          <a:off x="3035301" y="944563"/>
          <a:ext cx="6111875" cy="512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6112541" imgH="5758223" progId="">
                  <p:embed/>
                </p:oleObj>
              </mc:Choice>
              <mc:Fallback>
                <p:oleObj name="Visio" r:id="rId3" imgW="6112541" imgH="5758223" progId="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1" y="944563"/>
                        <a:ext cx="6111875" cy="5129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fld id="{DF38B40F-65E3-4DBC-9C12-DB37B00D521C}" type="slidenum">
              <a:rPr lang="en-US" smtClean="0"/>
              <a:pPr algn="l"/>
              <a:t>28</a:t>
            </a:fld>
            <a:endParaRPr lang="en-US" smtClean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2527075" y="162380"/>
            <a:ext cx="54006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US" sz="3200" b="1" dirty="0">
                <a:solidFill>
                  <a:srgbClr val="0000FF"/>
                </a:solidFill>
                <a:latin typeface="Calibri" pitchFamily="34" charset="0"/>
              </a:rPr>
              <a:t>Call setup (overview)</a:t>
            </a:r>
            <a:endParaRPr lang="en-US" sz="3200" b="1" baseline="30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220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>
                <a:solidFill>
                  <a:srgbClr val="FF0000"/>
                </a:solidFill>
              </a:rPr>
              <a:t>PSTN Local Loop signalling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428751"/>
            <a:ext cx="7989888" cy="860425"/>
          </a:xfrm>
        </p:spPr>
        <p:txBody>
          <a:bodyPr rtlCol="0"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FF0000"/>
                </a:solidFill>
              </a:rPr>
              <a:t>Decadic</a:t>
            </a:r>
            <a:r>
              <a:rPr lang="en-US" sz="2000" b="1" dirty="0">
                <a:solidFill>
                  <a:srgbClr val="FF0000"/>
                </a:solidFill>
              </a:rPr>
              <a:t> Pulse</a:t>
            </a:r>
            <a:endParaRPr lang="en-US" sz="2000" dirty="0">
              <a:solidFill>
                <a:srgbClr val="FF0000"/>
              </a:solidFill>
            </a:endParaRPr>
          </a:p>
          <a:p>
            <a:pPr marL="640080" lvl="1" indent="-27432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300" dirty="0" err="1"/>
              <a:t>Merupakan</a:t>
            </a:r>
            <a:r>
              <a:rPr lang="en-US" sz="1300" dirty="0"/>
              <a:t> </a:t>
            </a:r>
            <a:r>
              <a:rPr lang="en-US" sz="1300" dirty="0" err="1"/>
              <a:t>standar</a:t>
            </a:r>
            <a:r>
              <a:rPr lang="en-US" sz="1300" dirty="0"/>
              <a:t> </a:t>
            </a:r>
            <a:r>
              <a:rPr lang="en-US" sz="1300" dirty="0" err="1"/>
              <a:t>bagi</a:t>
            </a:r>
            <a:r>
              <a:rPr lang="en-US" sz="1300" dirty="0"/>
              <a:t> “direct controlled exchange”</a:t>
            </a:r>
          </a:p>
          <a:p>
            <a:pPr marL="640080" lvl="1" indent="-27432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300" dirty="0" err="1"/>
              <a:t>Setiap</a:t>
            </a:r>
            <a:r>
              <a:rPr lang="en-US" sz="1300" dirty="0"/>
              <a:t> </a:t>
            </a:r>
            <a:r>
              <a:rPr lang="en-US" sz="1300" dirty="0" err="1"/>
              <a:t>nomor</a:t>
            </a:r>
            <a:r>
              <a:rPr lang="en-US" sz="1300" dirty="0"/>
              <a:t> dial </a:t>
            </a:r>
            <a:r>
              <a:rPr lang="en-US" sz="1300" dirty="0" err="1"/>
              <a:t>direpresentasikan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jumlah</a:t>
            </a:r>
            <a:r>
              <a:rPr lang="en-US" sz="1300" dirty="0"/>
              <a:t> pulse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Contoh</a:t>
            </a:r>
            <a:r>
              <a:rPr lang="en-US" sz="1400" dirty="0"/>
              <a:t> :  dial </a:t>
            </a:r>
            <a:r>
              <a:rPr lang="en-US" sz="1400" dirty="0" err="1"/>
              <a:t>nomor</a:t>
            </a:r>
            <a:r>
              <a:rPr lang="en-US" sz="1400" dirty="0"/>
              <a:t>  : 31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id-ID">
              <a:latin typeface="Calibri" pitchFamily="34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09624"/>
              </p:ext>
            </p:extLst>
          </p:nvPr>
        </p:nvGraphicFramePr>
        <p:xfrm>
          <a:off x="6096000" y="1428751"/>
          <a:ext cx="49672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3579840" imgH="2373120" progId="">
                  <p:embed/>
                </p:oleObj>
              </mc:Choice>
              <mc:Fallback>
                <p:oleObj name="Visio" r:id="rId3" imgW="3579840" imgH="2373120" progId="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28751"/>
                        <a:ext cx="4967287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286000" y="4379369"/>
            <a:ext cx="59305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 err="1">
                <a:latin typeface="Calibri" pitchFamily="34" charset="0"/>
              </a:rPr>
              <a:t>Standar</a:t>
            </a:r>
            <a:r>
              <a:rPr lang="en-US" sz="1400" b="1" i="1" dirty="0">
                <a:latin typeface="Calibri" pitchFamily="34" charset="0"/>
              </a:rPr>
              <a:t> ITU </a:t>
            </a:r>
            <a:endParaRPr lang="en-US" sz="1400" i="1" dirty="0">
              <a:latin typeface="Calibri" pitchFamily="34" charset="0"/>
            </a:endParaRPr>
          </a:p>
          <a:p>
            <a:r>
              <a:rPr lang="en-US" sz="1400" i="1" dirty="0" err="1">
                <a:latin typeface="Calibri" pitchFamily="34" charset="0"/>
              </a:rPr>
              <a:t>untuk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decadic</a:t>
            </a:r>
            <a:r>
              <a:rPr lang="en-US" sz="1400" i="1" dirty="0">
                <a:latin typeface="Calibri" pitchFamily="34" charset="0"/>
              </a:rPr>
              <a:t> pulse  =  10 pulse/</a:t>
            </a:r>
            <a:r>
              <a:rPr lang="en-US" sz="1400" i="1" dirty="0" err="1">
                <a:latin typeface="Calibri" pitchFamily="34" charset="0"/>
              </a:rPr>
              <a:t>menit</a:t>
            </a:r>
            <a:endParaRPr lang="en-US" sz="1400" i="1" dirty="0">
              <a:latin typeface="Calibri" pitchFamily="34" charset="0"/>
            </a:endParaRPr>
          </a:p>
          <a:p>
            <a:r>
              <a:rPr lang="en-US" sz="1400" i="1" dirty="0" err="1">
                <a:latin typeface="Calibri" pitchFamily="34" charset="0"/>
              </a:rPr>
              <a:t>untuk</a:t>
            </a:r>
            <a:r>
              <a:rPr lang="en-US" sz="1400" i="1" dirty="0">
                <a:latin typeface="Calibri" pitchFamily="34" charset="0"/>
              </a:rPr>
              <a:t> IDT                  =   250 </a:t>
            </a:r>
            <a:r>
              <a:rPr lang="en-US" sz="1400" i="1" dirty="0" err="1">
                <a:latin typeface="Calibri" pitchFamily="34" charset="0"/>
              </a:rPr>
              <a:t>mdetik</a:t>
            </a:r>
            <a:endParaRPr lang="en-US" sz="1400" b="1" i="1" dirty="0">
              <a:latin typeface="Calibri" pitchFamily="34" charset="0"/>
            </a:endParaRPr>
          </a:p>
          <a:p>
            <a:endParaRPr lang="en-US" sz="1400" b="1" i="1" dirty="0">
              <a:latin typeface="Calibri" pitchFamily="34" charset="0"/>
            </a:endParaRPr>
          </a:p>
          <a:p>
            <a:r>
              <a:rPr lang="en-US" sz="1400" b="1" i="1" dirty="0" err="1">
                <a:latin typeface="Calibri" pitchFamily="34" charset="0"/>
              </a:rPr>
              <a:t>Standar</a:t>
            </a:r>
            <a:r>
              <a:rPr lang="en-US" sz="1400" b="1" i="1" dirty="0">
                <a:latin typeface="Calibri" pitchFamily="34" charset="0"/>
              </a:rPr>
              <a:t> </a:t>
            </a:r>
            <a:r>
              <a:rPr lang="en-US" sz="1400" b="1" i="1" dirty="0" err="1">
                <a:latin typeface="Calibri" pitchFamily="34" charset="0"/>
              </a:rPr>
              <a:t>sentral</a:t>
            </a:r>
            <a:endParaRPr lang="en-US" sz="1400" i="1" dirty="0">
              <a:latin typeface="Calibri" pitchFamily="34" charset="0"/>
            </a:endParaRPr>
          </a:p>
          <a:p>
            <a:r>
              <a:rPr lang="en-US" sz="1400" i="1" dirty="0" err="1">
                <a:latin typeface="Calibri" pitchFamily="34" charset="0"/>
              </a:rPr>
              <a:t>Untuk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decadik</a:t>
            </a:r>
            <a:r>
              <a:rPr lang="en-US" sz="1400" i="1" dirty="0">
                <a:latin typeface="Calibri" pitchFamily="34" charset="0"/>
              </a:rPr>
              <a:t>           =   5 – 24 pulse/</a:t>
            </a:r>
            <a:r>
              <a:rPr lang="en-US" sz="1400" i="1" dirty="0" err="1">
                <a:latin typeface="Calibri" pitchFamily="34" charset="0"/>
              </a:rPr>
              <a:t>menit</a:t>
            </a:r>
            <a:endParaRPr lang="en-US" sz="1400" i="1" dirty="0">
              <a:latin typeface="Calibri" pitchFamily="34" charset="0"/>
            </a:endParaRPr>
          </a:p>
          <a:p>
            <a:r>
              <a:rPr lang="en-US" sz="1400" i="1" dirty="0" err="1">
                <a:latin typeface="Calibri" pitchFamily="34" charset="0"/>
              </a:rPr>
              <a:t>Untuk</a:t>
            </a:r>
            <a:r>
              <a:rPr lang="en-US" sz="1400" i="1" dirty="0">
                <a:latin typeface="Calibri" pitchFamily="34" charset="0"/>
              </a:rPr>
              <a:t> IDT                  =   100 </a:t>
            </a:r>
            <a:r>
              <a:rPr lang="en-US" sz="1400" i="1" dirty="0" err="1">
                <a:latin typeface="Calibri" pitchFamily="34" charset="0"/>
              </a:rPr>
              <a:t>mdetik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24001" y="20965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id-ID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7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smtClean="0"/>
              <a:t>Parameter Desain Jaringan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i="1" dirty="0" err="1" smtClean="0"/>
              <a:t>Kapasitas</a:t>
            </a:r>
            <a:r>
              <a:rPr lang="en-US" b="1" i="1" dirty="0" smtClean="0"/>
              <a:t> STP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link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STP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err="1" smtClean="0"/>
              <a:t>signalling</a:t>
            </a:r>
            <a:r>
              <a:rPr lang="en-US" i="1" dirty="0" smtClean="0"/>
              <a:t> message transfer time,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err="1" smtClean="0"/>
              <a:t>kapasitas</a:t>
            </a:r>
            <a:r>
              <a:rPr lang="en-US" i="1" dirty="0" smtClean="0"/>
              <a:t> </a:t>
            </a:r>
            <a:r>
              <a:rPr lang="en-US" i="1" dirty="0" err="1" smtClean="0"/>
              <a:t>transmisi</a:t>
            </a:r>
            <a:r>
              <a:rPr lang="en-US" i="1" dirty="0" smtClean="0"/>
              <a:t> (bit rate</a:t>
            </a:r>
            <a:r>
              <a:rPr lang="en-US" dirty="0" smtClean="0"/>
              <a:t>)</a:t>
            </a:r>
            <a:endParaRPr lang="id-ID" dirty="0" smtClean="0"/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i="1" dirty="0" err="1" smtClean="0"/>
              <a:t>Performansi</a:t>
            </a:r>
            <a:r>
              <a:rPr lang="en-US" b="1" i="1" dirty="0" smtClean="0"/>
              <a:t> Network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id-ID" dirty="0" err="1" smtClean="0"/>
              <a:t>J</a:t>
            </a:r>
            <a:r>
              <a:rPr lang="en-US" dirty="0" err="1" smtClean="0"/>
              <a:t>umlah</a:t>
            </a:r>
            <a:r>
              <a:rPr lang="en-US" dirty="0" smtClean="0"/>
              <a:t> SP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id-ID" i="1" dirty="0" err="1" smtClean="0"/>
              <a:t>S</a:t>
            </a:r>
            <a:r>
              <a:rPr lang="en-US" i="1" dirty="0" err="1" smtClean="0"/>
              <a:t>ignalling</a:t>
            </a:r>
            <a:r>
              <a:rPr lang="en-US" i="1" dirty="0" smtClean="0"/>
              <a:t> delay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08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406" y="282576"/>
            <a:ext cx="7772400" cy="6318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PSTN Local Loop </a:t>
            </a:r>
            <a:r>
              <a:rPr lang="en-US" b="1" dirty="0" err="1" smtClean="0">
                <a:solidFill>
                  <a:srgbClr val="FF0000"/>
                </a:solidFill>
              </a:rPr>
              <a:t>signalling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3851" y="1097281"/>
            <a:ext cx="9457509" cy="537654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DTMF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/>
              <a:t>Setiap</a:t>
            </a:r>
            <a:r>
              <a:rPr lang="en-US" sz="1600" dirty="0"/>
              <a:t> dial number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dual tone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err="1"/>
              <a:t>Standar</a:t>
            </a:r>
            <a:r>
              <a:rPr lang="en-US" sz="1600" dirty="0"/>
              <a:t> DTMF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ITU-T No. Q-23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4001" y="20965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id-ID">
              <a:latin typeface="Calibri" pitchFamily="34" charset="0"/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1" y="2971801"/>
            <a:ext cx="5229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27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1824039" y="404813"/>
            <a:ext cx="867568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eaLnBrk="0" hangingPunct="0">
              <a:buFontTx/>
              <a:buAutoNum type="alphaLcPeriod"/>
              <a:defRPr/>
            </a:pPr>
            <a:r>
              <a:rPr lang="en-US" sz="2800" b="1" dirty="0" err="1"/>
              <a:t>Prinsip</a:t>
            </a:r>
            <a:r>
              <a:rPr lang="en-US" sz="2800" b="1" dirty="0"/>
              <a:t> </a:t>
            </a:r>
            <a:r>
              <a:rPr lang="en-US" sz="2800" b="1" dirty="0" err="1"/>
              <a:t>Dasar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 &amp; CCS</a:t>
            </a:r>
            <a:endParaRPr lang="en-US" sz="11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0" hangingPunct="0">
              <a:defRPr/>
            </a:pPr>
            <a:endParaRPr lang="en-US" sz="1100" b="1" dirty="0">
              <a:solidFill>
                <a:srgbClr val="CC0000"/>
              </a:solidFill>
            </a:endParaRPr>
          </a:p>
          <a:p>
            <a:pPr marL="1092200" lvl="1" indent="-4572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dirty="0"/>
              <a:t>Pd </a:t>
            </a:r>
            <a:r>
              <a:rPr lang="en-US" sz="2000" b="1" dirty="0"/>
              <a:t>CAS</a:t>
            </a:r>
            <a:r>
              <a:rPr lang="en-US" sz="2000" dirty="0"/>
              <a:t> :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kanal</a:t>
            </a:r>
            <a:r>
              <a:rPr lang="en-US" sz="2000" dirty="0"/>
              <a:t> voice </a:t>
            </a:r>
            <a:r>
              <a:rPr lang="en-US" sz="2000" dirty="0" err="1"/>
              <a:t>memiliki</a:t>
            </a:r>
            <a:r>
              <a:rPr lang="en-US" sz="2000" dirty="0"/>
              <a:t> 1 </a:t>
            </a:r>
            <a:r>
              <a:rPr lang="en-US" sz="2000" dirty="0" err="1"/>
              <a:t>kanal</a:t>
            </a:r>
            <a:r>
              <a:rPr lang="en-US" sz="2000" dirty="0"/>
              <a:t> signaling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exclusive (</a:t>
            </a:r>
            <a:r>
              <a:rPr lang="en-US" sz="2000" b="1" i="1" dirty="0">
                <a:solidFill>
                  <a:srgbClr val="FF0000"/>
                </a:solidFill>
              </a:rPr>
              <a:t>associated</a:t>
            </a:r>
            <a:r>
              <a:rPr lang="en-US" sz="2000" dirty="0"/>
              <a:t>), </a:t>
            </a:r>
            <a:r>
              <a:rPr lang="en-US" sz="2000" dirty="0" err="1"/>
              <a:t>kanal</a:t>
            </a:r>
            <a:r>
              <a:rPr lang="en-US" sz="2000" dirty="0"/>
              <a:t> voice/data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kanal</a:t>
            </a:r>
            <a:r>
              <a:rPr lang="en-US" sz="2000" dirty="0"/>
              <a:t> </a:t>
            </a:r>
            <a:r>
              <a:rPr lang="en-US" sz="2000" dirty="0" err="1"/>
              <a:t>signalling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kanal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b="1" dirty="0" err="1"/>
              <a:t>sama</a:t>
            </a:r>
            <a:r>
              <a:rPr lang="en-US" sz="2000" b="1" dirty="0"/>
              <a:t> </a:t>
            </a:r>
            <a:r>
              <a:rPr lang="en-US" sz="2000" b="1" dirty="0" err="1"/>
              <a:t>maka</a:t>
            </a:r>
            <a:r>
              <a:rPr lang="en-US" sz="2000" b="1" dirty="0"/>
              <a:t> </a:t>
            </a:r>
            <a:r>
              <a:rPr lang="en-US" sz="2000" b="1" dirty="0" err="1"/>
              <a:t>pemisahan</a:t>
            </a:r>
            <a:r>
              <a:rPr lang="en-US" sz="2000" b="1" dirty="0"/>
              <a:t> </a:t>
            </a:r>
            <a:r>
              <a:rPr lang="en-US" sz="2000" b="1" dirty="0" err="1"/>
              <a:t>dilakukan</a:t>
            </a:r>
            <a:r>
              <a:rPr lang="en-US" sz="2000" b="1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(timing/</a:t>
            </a:r>
            <a:r>
              <a:rPr lang="en-US" sz="2000" dirty="0" err="1"/>
              <a:t>frekuensi</a:t>
            </a:r>
            <a:r>
              <a:rPr lang="en-US" sz="2000" dirty="0"/>
              <a:t>) </a:t>
            </a:r>
            <a:r>
              <a:rPr lang="en-US" sz="2000" dirty="0" err="1"/>
              <a:t>berbeda</a:t>
            </a:r>
            <a:endParaRPr lang="en-US" sz="2000" b="1" dirty="0"/>
          </a:p>
          <a:p>
            <a:pPr marL="1092200" lvl="1" indent="-4572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dirty="0"/>
              <a:t>Pd </a:t>
            </a:r>
            <a:r>
              <a:rPr lang="en-US" sz="2000" b="1" dirty="0"/>
              <a:t>CCS</a:t>
            </a:r>
            <a:r>
              <a:rPr lang="en-US" sz="2000" dirty="0"/>
              <a:t> : </a:t>
            </a:r>
            <a:r>
              <a:rPr lang="en-US" sz="2000" dirty="0" err="1"/>
              <a:t>sejumlah</a:t>
            </a:r>
            <a:r>
              <a:rPr lang="en-US" sz="2000" dirty="0"/>
              <a:t> (</a:t>
            </a:r>
            <a:r>
              <a:rPr lang="en-US" sz="2000" dirty="0" err="1"/>
              <a:t>kecil</a:t>
            </a:r>
            <a:r>
              <a:rPr lang="en-US" sz="2000" dirty="0"/>
              <a:t>) </a:t>
            </a:r>
            <a:r>
              <a:rPr lang="en-US" sz="2000" dirty="0" err="1"/>
              <a:t>kanal</a:t>
            </a:r>
            <a:r>
              <a:rPr lang="en-US" sz="2000" dirty="0"/>
              <a:t> signaling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kanal</a:t>
            </a:r>
            <a:r>
              <a:rPr lang="en-US" sz="2000" dirty="0"/>
              <a:t> voice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 (</a:t>
            </a:r>
            <a:r>
              <a:rPr lang="en-US" sz="2000" b="1" i="1" dirty="0">
                <a:solidFill>
                  <a:srgbClr val="FF0000"/>
                </a:solidFill>
              </a:rPr>
              <a:t>common</a:t>
            </a:r>
            <a:r>
              <a:rPr lang="en-US" sz="2000" dirty="0"/>
              <a:t>).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b="1" dirty="0" err="1"/>
              <a:t>terpisah</a:t>
            </a:r>
            <a:endParaRPr lang="en-US" sz="2000" b="1" dirty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566988" y="3689351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SzPct val="75000"/>
              <a:buFontTx/>
              <a:buAutoNum type="alphaLcPeriod"/>
            </a:pPr>
            <a:r>
              <a:rPr lang="en-US" b="1">
                <a:latin typeface="Calibri" pitchFamily="34" charset="0"/>
              </a:rPr>
              <a:t>CAS :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2640013" y="5300664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eaLnBrk="0" hangingPunct="0">
              <a:buSzPct val="75000"/>
              <a:buFontTx/>
              <a:buAutoNum type="alphaLcPeriod" startAt="2"/>
            </a:pPr>
            <a:r>
              <a:rPr lang="en-US" b="1">
                <a:latin typeface="Calibri" pitchFamily="34" charset="0"/>
              </a:rPr>
              <a:t>CCS :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82789" y="3978276"/>
          <a:ext cx="36544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4400036" imgH="1357226" progId="">
                  <p:embed/>
                </p:oleObj>
              </mc:Choice>
              <mc:Fallback>
                <p:oleObj name="Visio" r:id="rId3" imgW="4400036" imgH="1357226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978276"/>
                        <a:ext cx="36544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83113" y="4941888"/>
          <a:ext cx="40386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5" imgW="4400036" imgH="1916798" progId="">
                  <p:embed/>
                </p:oleObj>
              </mc:Choice>
              <mc:Fallback>
                <p:oleObj name="Visio" r:id="rId5" imgW="4400036" imgH="1916798" progId="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941888"/>
                        <a:ext cx="403860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0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fld id="{1C859C46-ACC4-4EAA-BFAE-F7F2A9560D4C}" type="slidenum">
              <a:rPr lang="en-US" smtClean="0"/>
              <a:pPr algn="l"/>
              <a:t>32</a:t>
            </a:fld>
            <a:endParaRPr lang="en-US" smtClean="0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1992314" y="657225"/>
            <a:ext cx="8294687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35000" indent="-635000" defTabSz="355600" eaLnBrk="0" hangingPunct="0">
              <a:buFontTx/>
              <a:buAutoNum type="alphaLcPeriod" startAt="2"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 &amp; Register</a:t>
            </a:r>
            <a:r>
              <a:rPr 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</a:t>
            </a:r>
            <a:endParaRPr lang="en-US" sz="12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41400" lvl="1" indent="-2921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Line signal</a:t>
            </a:r>
            <a:r>
              <a:rPr lang="en-US" sz="2000" dirty="0"/>
              <a:t> /supervisory signal (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pengawasan</a:t>
            </a:r>
            <a:r>
              <a:rPr lang="en-US" sz="2000" dirty="0"/>
              <a:t>) = </a:t>
            </a:r>
            <a:r>
              <a:rPr lang="en-US" sz="2000" dirty="0" err="1"/>
              <a:t>sinyal-sinyal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: </a:t>
            </a:r>
            <a:r>
              <a:rPr lang="en-US" sz="2000" dirty="0" err="1">
                <a:solidFill>
                  <a:srgbClr val="0000FF"/>
                </a:solidFill>
              </a:rPr>
              <a:t>memonitor</a:t>
            </a:r>
            <a:r>
              <a:rPr lang="en-US" sz="2000" dirty="0"/>
              <a:t> (</a:t>
            </a:r>
            <a:r>
              <a:rPr lang="en-US" sz="2000" dirty="0" err="1"/>
              <a:t>kondisi</a:t>
            </a:r>
            <a:r>
              <a:rPr lang="en-US" sz="2000" dirty="0"/>
              <a:t>/status) &amp; </a:t>
            </a:r>
            <a:r>
              <a:rPr lang="en-US" sz="2000" dirty="0" err="1">
                <a:solidFill>
                  <a:srgbClr val="0000FF"/>
                </a:solidFill>
              </a:rPr>
              <a:t>mengontrol</a:t>
            </a:r>
            <a:r>
              <a:rPr lang="en-US" sz="2000" dirty="0"/>
              <a:t> line/</a:t>
            </a:r>
            <a:r>
              <a:rPr lang="en-US" sz="2000" dirty="0" err="1"/>
              <a:t>saluran</a:t>
            </a:r>
            <a:endParaRPr lang="en-US" sz="2000" dirty="0"/>
          </a:p>
          <a:p>
            <a:pPr marL="1600200" lvl="2" indent="-3048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monitor :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i="1" dirty="0"/>
              <a:t>idle</a:t>
            </a:r>
            <a:r>
              <a:rPr lang="en-US" sz="2000" dirty="0"/>
              <a:t>, </a:t>
            </a:r>
            <a:r>
              <a:rPr lang="en-US" sz="2000" b="1" i="1" dirty="0"/>
              <a:t>blocking</a:t>
            </a:r>
            <a:r>
              <a:rPr lang="en-US" sz="2000" dirty="0"/>
              <a:t> </a:t>
            </a:r>
            <a:r>
              <a:rPr lang="en-US" sz="2000" dirty="0" err="1"/>
              <a:t>dsb</a:t>
            </a:r>
            <a:endParaRPr lang="en-US" sz="2000" dirty="0"/>
          </a:p>
          <a:p>
            <a:pPr marL="1600200" lvl="2" indent="-3048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>
                <a:solidFill>
                  <a:srgbClr val="0000FF"/>
                </a:solidFill>
              </a:rPr>
              <a:t> : </a:t>
            </a:r>
            <a:r>
              <a:rPr lang="en-US" sz="2000" b="1" i="1" dirty="0"/>
              <a:t>clear forward, force release, seizure</a:t>
            </a:r>
            <a:r>
              <a:rPr lang="en-US" sz="2000" dirty="0"/>
              <a:t> </a:t>
            </a:r>
            <a:r>
              <a:rPr lang="en-US" sz="2000" dirty="0" err="1"/>
              <a:t>dsb</a:t>
            </a:r>
            <a:endParaRPr lang="en-US" sz="2000" dirty="0"/>
          </a:p>
          <a:p>
            <a:pPr marL="1041400" lvl="1" indent="-2921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Register signal </a:t>
            </a:r>
            <a:r>
              <a:rPr lang="en-US" sz="2000" dirty="0"/>
              <a:t>: </a:t>
            </a:r>
            <a:r>
              <a:rPr lang="en-US" sz="2000" dirty="0" err="1"/>
              <a:t>sinyal-sinyal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: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err="1"/>
              <a:t>telepon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/</a:t>
            </a:r>
            <a:r>
              <a:rPr lang="en-US" sz="2000" dirty="0" err="1"/>
              <a:t>asal</a:t>
            </a:r>
            <a:r>
              <a:rPr lang="en-US" sz="2000" dirty="0"/>
              <a:t>, </a:t>
            </a:r>
            <a:r>
              <a:rPr lang="en-US" sz="2000" dirty="0" err="1"/>
              <a:t>kelas</a:t>
            </a:r>
            <a:r>
              <a:rPr lang="en-US" sz="2000" dirty="0"/>
              <a:t>/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pemanggil</a:t>
            </a:r>
            <a:r>
              <a:rPr lang="en-US" sz="2000" dirty="0"/>
              <a:t>,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/</a:t>
            </a:r>
            <a:r>
              <a:rPr lang="en-US" sz="2000" dirty="0" err="1"/>
              <a:t>sibuknya</a:t>
            </a:r>
            <a:r>
              <a:rPr lang="en-US" sz="2000" dirty="0"/>
              <a:t> yang </a:t>
            </a:r>
            <a:r>
              <a:rPr lang="en-US" sz="2000" dirty="0" err="1"/>
              <a:t>dipanggil</a:t>
            </a:r>
            <a:r>
              <a:rPr lang="en-US" sz="2000" dirty="0"/>
              <a:t>.</a:t>
            </a:r>
            <a:endParaRPr lang="en-US" sz="2000" i="1" dirty="0"/>
          </a:p>
          <a:p>
            <a:pPr marL="1041400" lvl="1" indent="-292100" defTabSz="355600" eaLnBrk="0" hangingPunct="0">
              <a:buSzPct val="75000"/>
              <a:defRPr/>
            </a:pPr>
            <a:endParaRPr lang="en-US" sz="2000" dirty="0"/>
          </a:p>
          <a:p>
            <a:pPr marL="1041400" lvl="1" indent="-2921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pengkodean</a:t>
            </a:r>
            <a:r>
              <a:rPr lang="en-US" sz="2000" dirty="0"/>
              <a:t> register </a:t>
            </a:r>
            <a:r>
              <a:rPr lang="en-US" sz="2000" dirty="0" err="1"/>
              <a:t>signal,yaitu</a:t>
            </a:r>
            <a:r>
              <a:rPr lang="en-US" sz="2000" dirty="0"/>
              <a:t> </a:t>
            </a:r>
          </a:p>
          <a:p>
            <a:pPr marL="1600200" lvl="2" indent="-3048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Decadic</a:t>
            </a:r>
            <a:r>
              <a:rPr lang="en-US" sz="2000" dirty="0"/>
              <a:t> pulses </a:t>
            </a:r>
            <a:r>
              <a:rPr lang="en-US" sz="2000" dirty="0" err="1"/>
              <a:t>dan</a:t>
            </a:r>
            <a:endParaRPr lang="en-US" sz="2000" dirty="0"/>
          </a:p>
          <a:p>
            <a:pPr marL="1600200" lvl="2" indent="-304800" defTabSz="355600" eaLnBrk="0" hangingPunct="0">
              <a:buSzPct val="75000"/>
              <a:buFont typeface="Wingdings" pitchFamily="2" charset="2"/>
              <a:buChar char="§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MFC</a:t>
            </a:r>
            <a:r>
              <a:rPr lang="en-US" sz="2000" dirty="0"/>
              <a:t> (Multi Frequency Code) </a:t>
            </a:r>
            <a:r>
              <a:rPr lang="en-US" sz="2000" dirty="0" err="1"/>
              <a:t>berupa</a:t>
            </a:r>
            <a:r>
              <a:rPr lang="en-US" sz="2000" dirty="0"/>
              <a:t> 2 </a:t>
            </a:r>
            <a:r>
              <a:rPr lang="en-US" sz="2000" dirty="0" err="1"/>
              <a:t>dari</a:t>
            </a:r>
            <a:r>
              <a:rPr lang="en-US" sz="2000" dirty="0"/>
              <a:t> 6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.</a:t>
            </a:r>
          </a:p>
          <a:p>
            <a:pPr marL="1600200" lvl="2" indent="-304800" defTabSz="355600" eaLnBrk="0" hangingPunct="0">
              <a:buSzPct val="75000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41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6731" y="2366554"/>
            <a:ext cx="9666515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/>
              <a:t>SIGNALLING SYSTEM 7 (SS7) Intro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57104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874" y="13063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SS7 History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6023" y="1600200"/>
            <a:ext cx="10724606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CCITT developed a digital signaling standard called Signaling System 6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SS6 was based on Packet-Switched, proprietary data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2.4 Kbps data links to send packets of data to distant switches to request service.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SS7 began deployment in 1983, was initially used for inter office network, but now it is deployed in local central offices.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Provide a global standard for call setup, routing, control and database access.</a:t>
            </a:r>
          </a:p>
        </p:txBody>
      </p:sp>
    </p:spTree>
    <p:extLst>
      <p:ext uri="{BB962C8B-B14F-4D97-AF65-F5344CB8AC3E}">
        <p14:creationId xmlns:p14="http://schemas.microsoft.com/office/powerpoint/2010/main" val="265723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Terminologi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SS7</a:t>
            </a:r>
            <a:endParaRPr lang="id-ID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18457" y="1600201"/>
            <a:ext cx="10437223" cy="4873625"/>
          </a:xfrm>
        </p:spPr>
        <p:txBody>
          <a:bodyPr/>
          <a:lstStyle/>
          <a:p>
            <a:pPr eaLnBrk="1" hangingPunct="1"/>
            <a:r>
              <a:rPr lang="en-US" dirty="0" err="1" smtClean="0"/>
              <a:t>Jaringan</a:t>
            </a:r>
            <a:r>
              <a:rPr lang="en-US" dirty="0" smtClean="0"/>
              <a:t> SS7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titik-titik</a:t>
            </a:r>
            <a:r>
              <a:rPr lang="en-US" dirty="0" smtClean="0"/>
              <a:t> </a:t>
            </a:r>
            <a:r>
              <a:rPr lang="en-US" dirty="0" err="1" smtClean="0"/>
              <a:t>pensinyalan</a:t>
            </a:r>
            <a:r>
              <a:rPr lang="en-US" dirty="0" smtClean="0"/>
              <a:t> (</a:t>
            </a:r>
            <a:r>
              <a:rPr lang="en-US" i="1" dirty="0" smtClean="0"/>
              <a:t>node</a:t>
            </a:r>
            <a:r>
              <a:rPr lang="en-US" dirty="0" smtClean="0"/>
              <a:t>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</a:t>
            </a:r>
            <a:r>
              <a:rPr lang="en-US" dirty="0" smtClean="0"/>
              <a:t> (SP)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jalur-jalur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Link</a:t>
            </a:r>
            <a:r>
              <a:rPr lang="en-US" dirty="0" smtClean="0"/>
              <a:t>.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14295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Signalling Point (SP)</a:t>
            </a:r>
            <a:endParaRPr lang="id-ID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2777" y="1600201"/>
            <a:ext cx="9849394" cy="4873625"/>
          </a:xfrm>
        </p:spPr>
        <p:txBody>
          <a:bodyPr/>
          <a:lstStyle/>
          <a:p>
            <a:pPr eaLnBrk="1" hangingPunct="1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/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message.</a:t>
            </a:r>
            <a:endParaRPr lang="id-ID" i="1" dirty="0" smtClean="0"/>
          </a:p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:</a:t>
            </a:r>
            <a:endParaRPr lang="id-ID" dirty="0" smtClean="0"/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dirty="0" err="1" smtClean="0"/>
              <a:t>Sentral</a:t>
            </a:r>
            <a:r>
              <a:rPr lang="en-US" dirty="0" smtClean="0"/>
              <a:t> (Switching Center)</a:t>
            </a:r>
            <a:endParaRPr lang="id-ID" dirty="0" smtClean="0"/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&amp; </a:t>
            </a:r>
            <a:r>
              <a:rPr lang="en-US" dirty="0" err="1" smtClean="0"/>
              <a:t>Pemeliharaan</a:t>
            </a:r>
            <a:r>
              <a:rPr lang="en-US" dirty="0" smtClean="0"/>
              <a:t> (OMC)</a:t>
            </a:r>
            <a:endParaRPr lang="id-ID" dirty="0" smtClean="0"/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dirty="0" smtClean="0"/>
              <a:t>Service Control Point (SCP)</a:t>
            </a:r>
            <a:endParaRPr lang="id-ID" dirty="0" smtClean="0"/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dirty="0" err="1" smtClean="0"/>
              <a:t>Signalling</a:t>
            </a:r>
            <a:r>
              <a:rPr lang="en-US" dirty="0" smtClean="0"/>
              <a:t> Transfer Point (STP)</a:t>
            </a:r>
            <a:endParaRPr lang="id-ID" dirty="0" smtClean="0"/>
          </a:p>
          <a:p>
            <a:pPr eaLnBrk="1" hangingPunct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66332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Signaling End Point (SEP)</a:t>
            </a:r>
            <a:endParaRPr lang="id-ID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8610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 </a:t>
            </a:r>
            <a:r>
              <a:rPr lang="en-US" dirty="0" smtClean="0"/>
              <a:t>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i="1" dirty="0" smtClean="0"/>
              <a:t>message SS7</a:t>
            </a:r>
            <a:r>
              <a:rPr lang="en-US" dirty="0" smtClean="0"/>
              <a:t> 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SP lain.</a:t>
            </a:r>
            <a:endParaRPr lang="id-ID" dirty="0" smtClean="0"/>
          </a:p>
          <a:p>
            <a:pPr eaLnBrk="1" hangingPunct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366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Signalling Transfer Point (STP)</a:t>
            </a:r>
            <a:endParaRPr lang="id-ID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 </a:t>
            </a:r>
            <a:r>
              <a:rPr lang="en-US" dirty="0" smtClean="0"/>
              <a:t>lain.</a:t>
            </a:r>
            <a:endParaRPr lang="id-ID" dirty="0" smtClean="0"/>
          </a:p>
          <a:p>
            <a:pPr eaLnBrk="1" hangingPunct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85083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Signalling</a:t>
            </a:r>
            <a:r>
              <a:rPr lang="en-US" b="1" dirty="0" smtClean="0"/>
              <a:t> Transfer End Point (STEP)</a:t>
            </a:r>
            <a:endParaRPr lang="id-ID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da-DK" smtClean="0"/>
              <a:t>Merupakan </a:t>
            </a:r>
            <a:r>
              <a:rPr lang="da-DK" i="1" smtClean="0"/>
              <a:t>Signalling Point</a:t>
            </a:r>
            <a:r>
              <a:rPr lang="da-DK" smtClean="0"/>
              <a:t> yang dapat melakukan fungsi STP &amp; SEP (</a:t>
            </a:r>
            <a:r>
              <a:rPr lang="da-DK" i="1" smtClean="0"/>
              <a:t>combined</a:t>
            </a:r>
            <a:r>
              <a:rPr lang="da-DK" smtClean="0"/>
              <a:t>).</a:t>
            </a:r>
            <a:endParaRPr lang="id-ID" smtClean="0"/>
          </a:p>
          <a:p>
            <a:pPr eaLnBrk="1" hangingPunct="1"/>
            <a:r>
              <a:rPr lang="en-US" i="1" u="sng" smtClean="0"/>
              <a:t>Catatan</a:t>
            </a:r>
            <a:r>
              <a:rPr lang="en-US" i="1" smtClean="0"/>
              <a:t> : </a:t>
            </a:r>
            <a:r>
              <a:rPr lang="en-US" smtClean="0"/>
              <a:t>Dalam beberapa pembahasan, istilah SEP sering ditulis SP, sehingga dalam jaringan hanya ada dua istilah titik pensinyalan yaitu SP dan STP.</a:t>
            </a:r>
            <a:endParaRPr lang="id-ID" smtClean="0"/>
          </a:p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48312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smtClean="0"/>
              <a:t>Parameter Desain Jaringan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id-ID" altLang="id-ID" b="1" i="1" smtClean="0"/>
              <a:t>3. </a:t>
            </a:r>
            <a:r>
              <a:rPr lang="en-US" altLang="id-ID" b="1" i="1" smtClean="0"/>
              <a:t>Availability &amp; Reliability</a:t>
            </a:r>
            <a:r>
              <a:rPr lang="en-US" altLang="id-ID" i="1" smtClean="0"/>
              <a:t> </a:t>
            </a:r>
            <a:r>
              <a:rPr lang="en-US" altLang="id-ID" smtClean="0"/>
              <a:t>(ketersediaan &amp; kehandalan)</a:t>
            </a:r>
            <a:endParaRPr lang="id-ID" altLang="id-ID" smtClean="0"/>
          </a:p>
          <a:p>
            <a:pPr lvl="1" eaLnBrk="1" hangingPunct="1"/>
            <a:r>
              <a:rPr lang="en-US" altLang="id-ID" smtClean="0"/>
              <a:t>Ditinjau dari segi </a:t>
            </a:r>
            <a:r>
              <a:rPr lang="en-US" altLang="id-ID" i="1" smtClean="0"/>
              <a:t>performansi network, </a:t>
            </a:r>
            <a:r>
              <a:rPr lang="en-US" altLang="id-ID" smtClean="0"/>
              <a:t>struktur dengan level tunggal akan lebih baik dibanding struktur lebih dari lebih dari satu level karena mempunyai </a:t>
            </a:r>
            <a:r>
              <a:rPr lang="en-US" altLang="id-ID" i="1" smtClean="0"/>
              <a:t>signalling delay</a:t>
            </a:r>
            <a:r>
              <a:rPr lang="en-US" altLang="id-ID" smtClean="0"/>
              <a:t> lebih singkat, namun dari segi </a:t>
            </a:r>
            <a:r>
              <a:rPr lang="en-US" altLang="id-ID" i="1" smtClean="0"/>
              <a:t>availability &amp; reliability </a:t>
            </a:r>
            <a:r>
              <a:rPr lang="en-US" altLang="id-ID" smtClean="0"/>
              <a:t>justru lebih jelek karena keterbatasan memilih jalur alternatif.</a:t>
            </a: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1420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Konfigurasi SP dengan STP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endParaRPr lang="id-ID" smtClean="0"/>
          </a:p>
        </p:txBody>
      </p:sp>
      <p:grpSp>
        <p:nvGrpSpPr>
          <p:cNvPr id="28676" name="Group 2"/>
          <p:cNvGrpSpPr>
            <a:grpSpLocks/>
          </p:cNvGrpSpPr>
          <p:nvPr/>
        </p:nvGrpSpPr>
        <p:grpSpPr bwMode="auto">
          <a:xfrm>
            <a:off x="1981200" y="1752600"/>
            <a:ext cx="8305800" cy="3252788"/>
            <a:chOff x="2103" y="2879"/>
            <a:chExt cx="8094" cy="2760"/>
          </a:xfrm>
        </p:grpSpPr>
        <p:grpSp>
          <p:nvGrpSpPr>
            <p:cNvPr id="28677" name="Group 3"/>
            <p:cNvGrpSpPr>
              <a:grpSpLocks/>
            </p:cNvGrpSpPr>
            <p:nvPr/>
          </p:nvGrpSpPr>
          <p:grpSpPr bwMode="auto">
            <a:xfrm>
              <a:off x="6333" y="4613"/>
              <a:ext cx="198" cy="582"/>
              <a:chOff x="5919" y="5417"/>
              <a:chExt cx="222" cy="720"/>
            </a:xfrm>
          </p:grpSpPr>
          <p:sp>
            <p:nvSpPr>
              <p:cNvPr id="28705" name="Oval 4"/>
              <p:cNvSpPr>
                <a:spLocks noChangeArrowheads="1"/>
              </p:cNvSpPr>
              <p:nvPr/>
            </p:nvSpPr>
            <p:spPr bwMode="auto">
              <a:xfrm>
                <a:off x="5937" y="5417"/>
                <a:ext cx="204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28706" name="Rectangle 5"/>
              <p:cNvSpPr>
                <a:spLocks noChangeArrowheads="1"/>
              </p:cNvSpPr>
              <p:nvPr/>
            </p:nvSpPr>
            <p:spPr bwMode="auto">
              <a:xfrm>
                <a:off x="5919" y="5465"/>
                <a:ext cx="78" cy="6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</p:grp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5871" y="3857"/>
              <a:ext cx="222" cy="720"/>
              <a:chOff x="5919" y="5417"/>
              <a:chExt cx="222" cy="720"/>
            </a:xfrm>
          </p:grpSpPr>
          <p:sp>
            <p:nvSpPr>
              <p:cNvPr id="28703" name="Oval 7"/>
              <p:cNvSpPr>
                <a:spLocks noChangeArrowheads="1"/>
              </p:cNvSpPr>
              <p:nvPr/>
            </p:nvSpPr>
            <p:spPr bwMode="auto">
              <a:xfrm>
                <a:off x="5937" y="5417"/>
                <a:ext cx="204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28704" name="Rectangle 8"/>
              <p:cNvSpPr>
                <a:spLocks noChangeArrowheads="1"/>
              </p:cNvSpPr>
              <p:nvPr/>
            </p:nvSpPr>
            <p:spPr bwMode="auto">
              <a:xfrm>
                <a:off x="5919" y="5465"/>
                <a:ext cx="78" cy="6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</p:grpSp>
        <p:sp>
          <p:nvSpPr>
            <p:cNvPr id="28679" name="Text Box 9"/>
            <p:cNvSpPr txBox="1">
              <a:spLocks noChangeArrowheads="1"/>
            </p:cNvSpPr>
            <p:nvPr/>
          </p:nvSpPr>
          <p:spPr bwMode="auto">
            <a:xfrm>
              <a:off x="6273" y="3245"/>
              <a:ext cx="115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" tIns="3600" rIns="3600" bIns="3600"/>
            <a:lstStyle/>
            <a:p>
              <a:pPr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 link group</a:t>
              </a:r>
              <a:endParaRPr lang="id-ID">
                <a:cs typeface="Arial" charset="0"/>
              </a:endParaRPr>
            </a:p>
          </p:txBody>
        </p:sp>
        <p:sp>
          <p:nvSpPr>
            <p:cNvPr id="28680" name="Line 10"/>
            <p:cNvSpPr>
              <a:spLocks noChangeShapeType="1"/>
            </p:cNvSpPr>
            <p:nvPr/>
          </p:nvSpPr>
          <p:spPr bwMode="auto">
            <a:xfrm flipH="1">
              <a:off x="6048" y="3503"/>
              <a:ext cx="225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1" name="Group 11"/>
            <p:cNvGrpSpPr>
              <a:grpSpLocks/>
            </p:cNvGrpSpPr>
            <p:nvPr/>
          </p:nvGrpSpPr>
          <p:grpSpPr bwMode="auto">
            <a:xfrm>
              <a:off x="4197" y="3845"/>
              <a:ext cx="300" cy="1416"/>
              <a:chOff x="6141" y="5219"/>
              <a:chExt cx="300" cy="1416"/>
            </a:xfrm>
          </p:grpSpPr>
          <p:sp>
            <p:nvSpPr>
              <p:cNvPr id="28701" name="Oval 12"/>
              <p:cNvSpPr>
                <a:spLocks noChangeArrowheads="1"/>
              </p:cNvSpPr>
              <p:nvPr/>
            </p:nvSpPr>
            <p:spPr bwMode="auto">
              <a:xfrm>
                <a:off x="6141" y="5219"/>
                <a:ext cx="300" cy="14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28702" name="Rectangle 13"/>
              <p:cNvSpPr>
                <a:spLocks noChangeArrowheads="1"/>
              </p:cNvSpPr>
              <p:nvPr/>
            </p:nvSpPr>
            <p:spPr bwMode="auto">
              <a:xfrm>
                <a:off x="6141" y="5237"/>
                <a:ext cx="96" cy="136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</p:grp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4779" y="2879"/>
              <a:ext cx="87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" tIns="3600" rIns="3600" bIns="3600"/>
            <a:lstStyle/>
            <a:p>
              <a:pPr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 link set</a:t>
              </a:r>
              <a:endParaRPr lang="id-ID">
                <a:cs typeface="Arial" charset="0"/>
              </a:endParaRPr>
            </a:p>
          </p:txBody>
        </p:sp>
        <p:sp>
          <p:nvSpPr>
            <p:cNvPr id="28683" name="Line 15"/>
            <p:cNvSpPr>
              <a:spLocks noChangeShapeType="1"/>
            </p:cNvSpPr>
            <p:nvPr/>
          </p:nvSpPr>
          <p:spPr bwMode="auto">
            <a:xfrm flipH="1">
              <a:off x="4344" y="3125"/>
              <a:ext cx="462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Oval 16"/>
            <p:cNvSpPr>
              <a:spLocks noChangeArrowheads="1"/>
            </p:cNvSpPr>
            <p:nvPr/>
          </p:nvSpPr>
          <p:spPr bwMode="auto">
            <a:xfrm>
              <a:off x="2103" y="3701"/>
              <a:ext cx="1734" cy="17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8199" y="3623"/>
              <a:ext cx="1998" cy="17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28686" name="Line 18"/>
            <p:cNvSpPr>
              <a:spLocks noChangeShapeType="1"/>
            </p:cNvSpPr>
            <p:nvPr/>
          </p:nvSpPr>
          <p:spPr bwMode="auto">
            <a:xfrm>
              <a:off x="3495" y="3881"/>
              <a:ext cx="4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3675" y="4025"/>
              <a:ext cx="45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20"/>
            <p:cNvSpPr>
              <a:spLocks noChangeShapeType="1"/>
            </p:cNvSpPr>
            <p:nvPr/>
          </p:nvSpPr>
          <p:spPr bwMode="auto">
            <a:xfrm>
              <a:off x="3777" y="4205"/>
              <a:ext cx="4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21"/>
            <p:cNvSpPr>
              <a:spLocks noChangeShapeType="1"/>
            </p:cNvSpPr>
            <p:nvPr/>
          </p:nvSpPr>
          <p:spPr bwMode="auto">
            <a:xfrm>
              <a:off x="3837" y="4385"/>
              <a:ext cx="4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3837" y="4565"/>
              <a:ext cx="4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3837" y="4703"/>
              <a:ext cx="4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>
              <a:off x="3819" y="4865"/>
              <a:ext cx="4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5"/>
            <p:cNvSpPr>
              <a:spLocks noChangeShapeType="1"/>
            </p:cNvSpPr>
            <p:nvPr/>
          </p:nvSpPr>
          <p:spPr bwMode="auto">
            <a:xfrm>
              <a:off x="3717" y="5003"/>
              <a:ext cx="4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6"/>
            <p:cNvSpPr>
              <a:spLocks noChangeShapeType="1"/>
            </p:cNvSpPr>
            <p:nvPr/>
          </p:nvSpPr>
          <p:spPr bwMode="auto">
            <a:xfrm>
              <a:off x="3639" y="5165"/>
              <a:ext cx="4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Text Box 27"/>
            <p:cNvSpPr txBox="1">
              <a:spLocks noChangeArrowheads="1"/>
            </p:cNvSpPr>
            <p:nvPr/>
          </p:nvSpPr>
          <p:spPr bwMode="auto">
            <a:xfrm>
              <a:off x="8097" y="2903"/>
              <a:ext cx="147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" tIns="3600" rIns="3600" bIns="3600"/>
            <a:lstStyle/>
            <a:p>
              <a:pPr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signalling link</a:t>
              </a:r>
              <a:endParaRPr lang="id-ID">
                <a:cs typeface="Arial" charset="0"/>
              </a:endParaRPr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 flipH="1">
              <a:off x="7614" y="3185"/>
              <a:ext cx="462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Text Box 29"/>
            <p:cNvSpPr txBox="1">
              <a:spLocks noChangeArrowheads="1"/>
            </p:cNvSpPr>
            <p:nvPr/>
          </p:nvSpPr>
          <p:spPr bwMode="auto">
            <a:xfrm>
              <a:off x="6699" y="5279"/>
              <a:ext cx="124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" tIns="3600" rIns="3600" bIns="3600"/>
            <a:lstStyle/>
            <a:p>
              <a:pPr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 link group</a:t>
              </a:r>
              <a:endParaRPr lang="id-ID">
                <a:cs typeface="Arial" charset="0"/>
              </a:endParaRPr>
            </a:p>
          </p:txBody>
        </p:sp>
        <p:sp>
          <p:nvSpPr>
            <p:cNvPr id="28698" name="Line 30"/>
            <p:cNvSpPr>
              <a:spLocks noChangeShapeType="1"/>
            </p:cNvSpPr>
            <p:nvPr/>
          </p:nvSpPr>
          <p:spPr bwMode="auto">
            <a:xfrm flipH="1" flipV="1">
              <a:off x="6411" y="5201"/>
              <a:ext cx="228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2703" y="4337"/>
              <a:ext cx="540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" tIns="3600" rIns="3600" bIns="3600"/>
            <a:lstStyle/>
            <a:p>
              <a:pPr algn="ctr"/>
              <a:r>
                <a:rPr lang="en-US" sz="1400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28700" name="Text Box 32"/>
            <p:cNvSpPr txBox="1">
              <a:spLocks noChangeArrowheads="1"/>
            </p:cNvSpPr>
            <p:nvPr/>
          </p:nvSpPr>
          <p:spPr bwMode="auto">
            <a:xfrm>
              <a:off x="8907" y="4235"/>
              <a:ext cx="70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" tIns="3600" rIns="3600" bIns="3600"/>
            <a:lstStyle/>
            <a:p>
              <a:pPr algn="ctr"/>
              <a:r>
                <a:rPr lang="en-US" sz="1400">
                  <a:latin typeface="Times New Roman" pitchFamily="18" charset="0"/>
                  <a:cs typeface="Arial" charset="0"/>
                </a:rPr>
                <a:t>STP</a:t>
              </a:r>
              <a:endParaRPr lang="id-ID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80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Istilah Link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en-US" b="1" smtClean="0"/>
              <a:t>Signaling Link</a:t>
            </a:r>
            <a:endParaRPr lang="id-ID" smtClean="0"/>
          </a:p>
          <a:p>
            <a:pPr lvl="1" eaLnBrk="1" hangingPunct="1"/>
            <a:r>
              <a:rPr lang="en-US" smtClean="0"/>
              <a:t>Adalah media transmisi untuk membawa </a:t>
            </a:r>
            <a:r>
              <a:rPr lang="en-US" i="1" smtClean="0"/>
              <a:t>signalling message </a:t>
            </a:r>
            <a:r>
              <a:rPr lang="en-US" smtClean="0"/>
              <a:t>antara dua </a:t>
            </a:r>
            <a:r>
              <a:rPr lang="en-US" i="1" smtClean="0"/>
              <a:t>Signalling Point.</a:t>
            </a:r>
            <a:endParaRPr lang="id-ID" i="1" smtClean="0"/>
          </a:p>
          <a:p>
            <a:pPr eaLnBrk="1" hangingPunct="1"/>
            <a:r>
              <a:rPr lang="en-US" b="1" smtClean="0"/>
              <a:t>Link set</a:t>
            </a:r>
            <a:endParaRPr lang="id-ID" smtClean="0"/>
          </a:p>
          <a:p>
            <a:pPr lvl="1" eaLnBrk="1" hangingPunct="1"/>
            <a:r>
              <a:rPr lang="en-US" smtClean="0"/>
              <a:t>Adalah sejumlah </a:t>
            </a:r>
            <a:r>
              <a:rPr lang="en-US" i="1" smtClean="0"/>
              <a:t>signalling link</a:t>
            </a:r>
            <a:r>
              <a:rPr lang="en-US" smtClean="0"/>
              <a:t> yang menghubungkan dua buah </a:t>
            </a:r>
            <a:r>
              <a:rPr lang="en-US" i="1" smtClean="0"/>
              <a:t>signalling point </a:t>
            </a:r>
            <a:r>
              <a:rPr lang="en-US" smtClean="0"/>
              <a:t>secara langsung</a:t>
            </a:r>
            <a:endParaRPr lang="id-ID" smtClean="0"/>
          </a:p>
          <a:p>
            <a:pPr eaLnBrk="1" hangingPunct="1"/>
            <a:r>
              <a:rPr lang="en-US" b="1" smtClean="0"/>
              <a:t>Link group</a:t>
            </a:r>
            <a:endParaRPr lang="id-ID" smtClean="0"/>
          </a:p>
          <a:p>
            <a:pPr lvl="1" eaLnBrk="1" hangingPunct="1"/>
            <a:r>
              <a:rPr lang="id-ID" smtClean="0"/>
              <a:t>Adalah sekumpulan </a:t>
            </a:r>
            <a:r>
              <a:rPr lang="id-ID" i="1" smtClean="0"/>
              <a:t>link</a:t>
            </a:r>
            <a:r>
              <a:rPr lang="id-ID" smtClean="0"/>
              <a:t> dalam suatu </a:t>
            </a:r>
            <a:r>
              <a:rPr lang="id-ID" i="1" smtClean="0"/>
              <a:t>link set </a:t>
            </a:r>
            <a:r>
              <a:rPr lang="id-ID" smtClean="0"/>
              <a:t>yang mempunyai  karakteristik sama/identik.</a:t>
            </a:r>
          </a:p>
          <a:p>
            <a:pPr lvl="1" eaLnBrk="1" hangingPunct="1"/>
            <a:endParaRPr lang="id-ID" smtClean="0"/>
          </a:p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57268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838200" y="1874701"/>
            <a:ext cx="10515600" cy="4587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err="1" smtClean="0"/>
              <a:t>Rute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Signalling</a:t>
            </a:r>
            <a:endParaRPr lang="id-ID" dirty="0" smtClean="0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95600"/>
            <a:ext cx="83820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130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Keterangan Rute Signaling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199914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smtClean="0"/>
              <a:t>Originating Point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</a:t>
            </a:r>
            <a:r>
              <a:rPr lang="en-US" dirty="0" smtClean="0"/>
              <a:t>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/>
              <a:t> 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smtClean="0"/>
              <a:t>Destination Point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Point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</a:t>
            </a:r>
            <a:r>
              <a:rPr lang="en-US" dirty="0" smtClean="0"/>
              <a:t>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/>
              <a:t> 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smtClean="0"/>
              <a:t>Route </a:t>
            </a:r>
            <a:r>
              <a:rPr lang="en-US" b="1" dirty="0" err="1" smtClean="0"/>
              <a:t>signalling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i="1" dirty="0" smtClean="0"/>
              <a:t>message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id-ID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link </a:t>
            </a:r>
            <a:r>
              <a:rPr lang="en-US" i="1" dirty="0" err="1" smtClean="0"/>
              <a:t>signalling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id-ID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i="1" dirty="0" smtClean="0"/>
              <a:t>Originating Point </a:t>
            </a:r>
            <a:r>
              <a:rPr lang="en-US" dirty="0" smtClean="0"/>
              <a:t>(OP)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Destination Point </a:t>
            </a:r>
            <a:r>
              <a:rPr lang="en-US" dirty="0" smtClean="0"/>
              <a:t>(DP)</a:t>
            </a:r>
            <a:r>
              <a:rPr lang="en-US" i="1" dirty="0" smtClean="0"/>
              <a:t>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10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Mode Signalling</a:t>
            </a:r>
            <a:endParaRPr lang="id-ID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Ditinjau dari konfigurasi antara kanal </a:t>
            </a:r>
            <a:r>
              <a:rPr lang="en-US" i="1" smtClean="0"/>
              <a:t>data/speech</a:t>
            </a:r>
            <a:r>
              <a:rPr lang="en-US" smtClean="0"/>
              <a:t> dan link </a:t>
            </a:r>
            <a:r>
              <a:rPr lang="en-US" i="1" smtClean="0"/>
              <a:t>pensinyalan, </a:t>
            </a:r>
            <a:r>
              <a:rPr lang="en-US" smtClean="0"/>
              <a:t>terdapat dua mode signalling, yaitu: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1. </a:t>
            </a:r>
            <a:r>
              <a:rPr lang="en-US" i="1" smtClean="0"/>
              <a:t>Associated ,</a:t>
            </a:r>
            <a:r>
              <a:rPr lang="en-US" smtClean="0"/>
              <a:t>dan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i="1" smtClean="0"/>
              <a:t>    2. Non Associated</a:t>
            </a:r>
            <a:r>
              <a:rPr lang="en-US" smtClean="0"/>
              <a:t>.  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id-ID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2004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05400" y="3429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6400800" y="30480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Quasi Associated</a:t>
            </a:r>
          </a:p>
        </p:txBody>
      </p:sp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6400800" y="3516313"/>
            <a:ext cx="1981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Fully Non Associated</a:t>
            </a:r>
          </a:p>
        </p:txBody>
      </p:sp>
    </p:spTree>
    <p:extLst>
      <p:ext uri="{BB962C8B-B14F-4D97-AF65-F5344CB8AC3E}">
        <p14:creationId xmlns:p14="http://schemas.microsoft.com/office/powerpoint/2010/main" val="149618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Mode Associated</a:t>
            </a:r>
            <a:endParaRPr lang="id-ID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id-ID" dirty="0" smtClean="0"/>
              <a:t>Dalam mode ini </a:t>
            </a:r>
            <a:r>
              <a:rPr lang="id-ID" i="1" dirty="0" smtClean="0"/>
              <a:t>signalling message </a:t>
            </a:r>
            <a:r>
              <a:rPr lang="id-ID" dirty="0" smtClean="0"/>
              <a:t>ditransfer melalui </a:t>
            </a:r>
            <a:r>
              <a:rPr lang="id-ID" i="1" dirty="0" smtClean="0"/>
              <a:t>signalling link </a:t>
            </a:r>
            <a:r>
              <a:rPr lang="id-ID" dirty="0" smtClean="0"/>
              <a:t>yang lintasannya sama dengan lintasan </a:t>
            </a:r>
            <a:r>
              <a:rPr lang="id-ID" i="1" dirty="0" smtClean="0"/>
              <a:t>group sirkit bicara</a:t>
            </a:r>
            <a:r>
              <a:rPr lang="id-ID" dirty="0" smtClean="0"/>
              <a:t>.</a:t>
            </a:r>
          </a:p>
          <a:p>
            <a:pPr eaLnBrk="1" hangingPunct="1"/>
            <a:endParaRPr lang="id-ID" dirty="0" smtClean="0"/>
          </a:p>
        </p:txBody>
      </p:sp>
      <p:grpSp>
        <p:nvGrpSpPr>
          <p:cNvPr id="33796" name="Group 2"/>
          <p:cNvGrpSpPr>
            <a:grpSpLocks/>
          </p:cNvGrpSpPr>
          <p:nvPr/>
        </p:nvGrpSpPr>
        <p:grpSpPr bwMode="auto">
          <a:xfrm>
            <a:off x="1981200" y="3505201"/>
            <a:ext cx="8153400" cy="2625725"/>
            <a:chOff x="2928" y="5101"/>
            <a:chExt cx="7116" cy="1654"/>
          </a:xfrm>
        </p:grpSpPr>
        <p:sp>
          <p:nvSpPr>
            <p:cNvPr id="33797" name="Oval 3"/>
            <p:cNvSpPr>
              <a:spLocks noChangeArrowheads="1"/>
            </p:cNvSpPr>
            <p:nvPr/>
          </p:nvSpPr>
          <p:spPr bwMode="auto">
            <a:xfrm>
              <a:off x="2928" y="5101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>
              <a:off x="3441" y="5299"/>
              <a:ext cx="29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Oval 5"/>
            <p:cNvSpPr>
              <a:spLocks noChangeArrowheads="1"/>
            </p:cNvSpPr>
            <p:nvPr/>
          </p:nvSpPr>
          <p:spPr bwMode="auto">
            <a:xfrm>
              <a:off x="6345" y="5161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3387" y="5482"/>
              <a:ext cx="29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4266" y="5497"/>
              <a:ext cx="141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i="1">
                  <a:cs typeface="Arial" charset="0"/>
                </a:rPr>
                <a:t>Associated</a:t>
              </a:r>
              <a:endParaRPr lang="id-ID">
                <a:cs typeface="Arial" charset="0"/>
              </a:endParaRPr>
            </a:p>
          </p:txBody>
        </p:sp>
        <p:sp>
          <p:nvSpPr>
            <p:cNvPr id="33802" name="Text Box 9"/>
            <p:cNvSpPr txBox="1">
              <a:spLocks noChangeArrowheads="1"/>
            </p:cNvSpPr>
            <p:nvPr/>
          </p:nvSpPr>
          <p:spPr bwMode="auto">
            <a:xfrm>
              <a:off x="3006" y="5155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33803" name="Text Box 10"/>
            <p:cNvSpPr txBox="1">
              <a:spLocks noChangeArrowheads="1"/>
            </p:cNvSpPr>
            <p:nvPr/>
          </p:nvSpPr>
          <p:spPr bwMode="auto">
            <a:xfrm>
              <a:off x="6426" y="5215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8334" y="5965"/>
              <a:ext cx="1710" cy="7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lvl="1"/>
              <a:r>
                <a:rPr lang="en-US" sz="1000" u="sng">
                  <a:latin typeface="Arial Narrow" pitchFamily="34" charset="0"/>
                  <a:cs typeface="Arial" charset="0"/>
                </a:rPr>
                <a:t>Ket</a:t>
              </a:r>
              <a:r>
                <a:rPr lang="en-US" sz="1000">
                  <a:latin typeface="Arial Narrow" pitchFamily="34" charset="0"/>
                  <a:cs typeface="Arial" charset="0"/>
                </a:rPr>
                <a:t> :</a:t>
              </a:r>
            </a:p>
            <a:p>
              <a:pPr lvl="1"/>
              <a:r>
                <a:rPr lang="en-US" sz="1000">
                  <a:latin typeface="Arial Narrow" pitchFamily="34" charset="0"/>
                  <a:cs typeface="Arial" charset="0"/>
                </a:rPr>
                <a:t>	Signalling</a:t>
              </a:r>
            </a:p>
            <a:p>
              <a:pPr>
                <a:spcAft>
                  <a:spcPts val="1000"/>
                </a:spcAft>
              </a:pPr>
              <a:r>
                <a:rPr lang="id-ID" sz="1000">
                  <a:latin typeface="Arial Narrow" pitchFamily="34" charset="0"/>
                  <a:cs typeface="Arial" charset="0"/>
                </a:rPr>
                <a:t>	</a:t>
              </a:r>
              <a:endParaRPr lang="en-US" sz="1000">
                <a:latin typeface="Arial Narrow" pitchFamily="34" charset="0"/>
                <a:cs typeface="Arial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1000" i="1">
                  <a:latin typeface="Arial Narrow" pitchFamily="34" charset="0"/>
                  <a:cs typeface="Arial" charset="0"/>
                </a:rPr>
                <a:t>                                </a:t>
              </a:r>
              <a:r>
                <a:rPr lang="id-ID" sz="1000" i="1">
                  <a:latin typeface="Arial Narrow" pitchFamily="34" charset="0"/>
                  <a:cs typeface="Arial" charset="0"/>
                </a:rPr>
                <a:t>Speech</a:t>
              </a:r>
              <a:endParaRPr lang="id-ID">
                <a:cs typeface="Arial" charset="0"/>
              </a:endParaRPr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 flipV="1">
              <a:off x="8406" y="6134"/>
              <a:ext cx="546" cy="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3806" name="Line 13"/>
            <p:cNvSpPr>
              <a:spLocks noChangeShapeType="1"/>
            </p:cNvSpPr>
            <p:nvPr/>
          </p:nvSpPr>
          <p:spPr bwMode="auto">
            <a:xfrm>
              <a:off x="8364" y="6380"/>
              <a:ext cx="5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11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Mode Non Associated</a:t>
            </a:r>
            <a:endParaRPr lang="id-ID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mode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SP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 </a:t>
            </a:r>
            <a:r>
              <a:rPr lang="en-US" dirty="0" err="1" smtClean="0"/>
              <a:t>menempuh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group </a:t>
            </a:r>
            <a:r>
              <a:rPr lang="en-US" dirty="0" err="1" smtClean="0"/>
              <a:t>sirkit</a:t>
            </a:r>
            <a:r>
              <a:rPr lang="en-US" dirty="0" smtClean="0"/>
              <a:t> voice/data.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mode </a:t>
            </a:r>
            <a:r>
              <a:rPr lang="en-US" i="1" dirty="0" smtClean="0"/>
              <a:t>Non Associated, </a:t>
            </a:r>
            <a:r>
              <a:rPr lang="en-US" dirty="0" err="1" smtClean="0"/>
              <a:t>yaitu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7462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Quasi Associated</a:t>
            </a:r>
            <a:endParaRPr lang="id-ID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mode </a:t>
            </a:r>
            <a:r>
              <a:rPr lang="en-US" dirty="0" err="1" smtClean="0"/>
              <a:t>ini</a:t>
            </a:r>
            <a:r>
              <a:rPr lang="en-US" i="1" dirty="0" smtClean="0"/>
              <a:t>,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i="1" dirty="0" smtClean="0"/>
              <a:t>message 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id-ID" dirty="0" smtClean="0"/>
          </a:p>
          <a:p>
            <a:pPr eaLnBrk="1" hangingPunct="1"/>
            <a:endParaRPr lang="id-ID" dirty="0" smtClean="0"/>
          </a:p>
        </p:txBody>
      </p:sp>
      <p:grpSp>
        <p:nvGrpSpPr>
          <p:cNvPr id="35844" name="Group 2"/>
          <p:cNvGrpSpPr>
            <a:grpSpLocks/>
          </p:cNvGrpSpPr>
          <p:nvPr/>
        </p:nvGrpSpPr>
        <p:grpSpPr bwMode="auto">
          <a:xfrm>
            <a:off x="2133600" y="3048000"/>
            <a:ext cx="7543800" cy="3124200"/>
            <a:chOff x="2007" y="10748"/>
            <a:chExt cx="8580" cy="1971"/>
          </a:xfrm>
        </p:grpSpPr>
        <p:sp>
          <p:nvSpPr>
            <p:cNvPr id="35845" name="Text Box 4"/>
            <p:cNvSpPr txBox="1">
              <a:spLocks noChangeArrowheads="1"/>
            </p:cNvSpPr>
            <p:nvPr/>
          </p:nvSpPr>
          <p:spPr bwMode="auto">
            <a:xfrm>
              <a:off x="2877" y="11648"/>
              <a:ext cx="211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i="1">
                  <a:cs typeface="Arial" charset="0"/>
                </a:rPr>
                <a:t>Quasi Associated</a:t>
              </a:r>
              <a:endParaRPr lang="id-ID">
                <a:cs typeface="Arial" charset="0"/>
              </a:endParaRPr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007" y="10754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>
              <a:off x="2520" y="10952"/>
              <a:ext cx="29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5427" y="10754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2349" y="11195"/>
              <a:ext cx="1356" cy="13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085" y="10808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5505" y="10868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grpSp>
          <p:nvGrpSpPr>
            <p:cNvPr id="35852" name="Group 11"/>
            <p:cNvGrpSpPr>
              <a:grpSpLocks/>
            </p:cNvGrpSpPr>
            <p:nvPr/>
          </p:nvGrpSpPr>
          <p:grpSpPr bwMode="auto">
            <a:xfrm>
              <a:off x="3633" y="12281"/>
              <a:ext cx="696" cy="438"/>
              <a:chOff x="5193" y="11015"/>
              <a:chExt cx="696" cy="438"/>
            </a:xfrm>
          </p:grpSpPr>
          <p:sp>
            <p:nvSpPr>
              <p:cNvPr id="35869" name="Rectangle 12"/>
              <p:cNvSpPr>
                <a:spLocks noChangeArrowheads="1"/>
              </p:cNvSpPr>
              <p:nvPr/>
            </p:nvSpPr>
            <p:spPr bwMode="auto">
              <a:xfrm>
                <a:off x="5241" y="11015"/>
                <a:ext cx="558" cy="43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5870" name="Text Box 13"/>
              <p:cNvSpPr txBox="1">
                <a:spLocks noChangeArrowheads="1"/>
              </p:cNvSpPr>
              <p:nvPr/>
            </p:nvSpPr>
            <p:spPr bwMode="auto">
              <a:xfrm>
                <a:off x="5193" y="11057"/>
                <a:ext cx="69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 flipH="1">
              <a:off x="4203" y="11237"/>
              <a:ext cx="1338" cy="13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6669" y="10748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>
              <a:off x="7182" y="10946"/>
              <a:ext cx="29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10089" y="10748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5857" name="Text Box 18"/>
            <p:cNvSpPr txBox="1">
              <a:spLocks noChangeArrowheads="1"/>
            </p:cNvSpPr>
            <p:nvPr/>
          </p:nvSpPr>
          <p:spPr bwMode="auto">
            <a:xfrm>
              <a:off x="6747" y="10802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35858" name="Text Box 19"/>
            <p:cNvSpPr txBox="1">
              <a:spLocks noChangeArrowheads="1"/>
            </p:cNvSpPr>
            <p:nvPr/>
          </p:nvSpPr>
          <p:spPr bwMode="auto">
            <a:xfrm>
              <a:off x="10167" y="10862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grpSp>
          <p:nvGrpSpPr>
            <p:cNvPr id="35859" name="Group 20"/>
            <p:cNvGrpSpPr>
              <a:grpSpLocks/>
            </p:cNvGrpSpPr>
            <p:nvPr/>
          </p:nvGrpSpPr>
          <p:grpSpPr bwMode="auto">
            <a:xfrm>
              <a:off x="7659" y="12278"/>
              <a:ext cx="696" cy="438"/>
              <a:chOff x="5193" y="11015"/>
              <a:chExt cx="696" cy="438"/>
            </a:xfrm>
          </p:grpSpPr>
          <p:sp>
            <p:nvSpPr>
              <p:cNvPr id="35867" name="Rectangle 21"/>
              <p:cNvSpPr>
                <a:spLocks noChangeArrowheads="1"/>
              </p:cNvSpPr>
              <p:nvPr/>
            </p:nvSpPr>
            <p:spPr bwMode="auto">
              <a:xfrm>
                <a:off x="5241" y="11015"/>
                <a:ext cx="558" cy="43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5868" name="Text Box 22"/>
              <p:cNvSpPr txBox="1">
                <a:spLocks noChangeArrowheads="1"/>
              </p:cNvSpPr>
              <p:nvPr/>
            </p:nvSpPr>
            <p:spPr bwMode="auto">
              <a:xfrm>
                <a:off x="5193" y="11057"/>
                <a:ext cx="69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grpSp>
          <p:nvGrpSpPr>
            <p:cNvPr id="35860" name="Group 23"/>
            <p:cNvGrpSpPr>
              <a:grpSpLocks/>
            </p:cNvGrpSpPr>
            <p:nvPr/>
          </p:nvGrpSpPr>
          <p:grpSpPr bwMode="auto">
            <a:xfrm>
              <a:off x="8913" y="12278"/>
              <a:ext cx="696" cy="438"/>
              <a:chOff x="5193" y="11015"/>
              <a:chExt cx="696" cy="438"/>
            </a:xfrm>
          </p:grpSpPr>
          <p:sp>
            <p:nvSpPr>
              <p:cNvPr id="35865" name="Rectangle 24"/>
              <p:cNvSpPr>
                <a:spLocks noChangeArrowheads="1"/>
              </p:cNvSpPr>
              <p:nvPr/>
            </p:nvSpPr>
            <p:spPr bwMode="auto">
              <a:xfrm>
                <a:off x="5241" y="11015"/>
                <a:ext cx="558" cy="43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5866" name="Text Box 25"/>
              <p:cNvSpPr txBox="1">
                <a:spLocks noChangeArrowheads="1"/>
              </p:cNvSpPr>
              <p:nvPr/>
            </p:nvSpPr>
            <p:spPr bwMode="auto">
              <a:xfrm>
                <a:off x="5193" y="11057"/>
                <a:ext cx="69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35861" name="Line 26"/>
            <p:cNvSpPr>
              <a:spLocks noChangeShapeType="1"/>
            </p:cNvSpPr>
            <p:nvPr/>
          </p:nvSpPr>
          <p:spPr bwMode="auto">
            <a:xfrm>
              <a:off x="6945" y="11294"/>
              <a:ext cx="858" cy="10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7"/>
            <p:cNvSpPr>
              <a:spLocks noChangeShapeType="1"/>
            </p:cNvSpPr>
            <p:nvPr/>
          </p:nvSpPr>
          <p:spPr bwMode="auto">
            <a:xfrm flipH="1">
              <a:off x="9387" y="11288"/>
              <a:ext cx="858" cy="10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8"/>
            <p:cNvSpPr>
              <a:spLocks noChangeShapeType="1"/>
            </p:cNvSpPr>
            <p:nvPr/>
          </p:nvSpPr>
          <p:spPr bwMode="auto">
            <a:xfrm>
              <a:off x="8235" y="12488"/>
              <a:ext cx="7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5864" name="Text Box 29"/>
            <p:cNvSpPr txBox="1">
              <a:spLocks noChangeArrowheads="1"/>
            </p:cNvSpPr>
            <p:nvPr/>
          </p:nvSpPr>
          <p:spPr bwMode="auto">
            <a:xfrm>
              <a:off x="7569" y="11624"/>
              <a:ext cx="2112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i="1">
                  <a:cs typeface="Arial" charset="0"/>
                </a:rPr>
                <a:t>Quasi Associated</a:t>
              </a:r>
              <a:endParaRPr lang="id-ID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86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Fully Non Associated</a:t>
            </a:r>
            <a:endParaRPr lang="id-ID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mode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i="1" dirty="0" smtClean="0"/>
              <a:t>message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manapun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network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id-ID" dirty="0" smtClean="0"/>
          </a:p>
        </p:txBody>
      </p:sp>
      <p:grpSp>
        <p:nvGrpSpPr>
          <p:cNvPr id="36868" name="Group 2"/>
          <p:cNvGrpSpPr>
            <a:grpSpLocks/>
          </p:cNvGrpSpPr>
          <p:nvPr/>
        </p:nvGrpSpPr>
        <p:grpSpPr bwMode="auto">
          <a:xfrm>
            <a:off x="2057400" y="3733800"/>
            <a:ext cx="7696200" cy="2590800"/>
            <a:chOff x="1707" y="7482"/>
            <a:chExt cx="8796" cy="2772"/>
          </a:xfrm>
        </p:grpSpPr>
        <p:sp>
          <p:nvSpPr>
            <p:cNvPr id="36869" name="Freeform 3"/>
            <p:cNvSpPr>
              <a:spLocks/>
            </p:cNvSpPr>
            <p:nvPr/>
          </p:nvSpPr>
          <p:spPr bwMode="auto">
            <a:xfrm>
              <a:off x="1977" y="7962"/>
              <a:ext cx="3342" cy="1272"/>
            </a:xfrm>
            <a:custGeom>
              <a:avLst/>
              <a:gdLst>
                <a:gd name="T0" fmla="*/ 0 w 3342"/>
                <a:gd name="T1" fmla="*/ 12 h 1272"/>
                <a:gd name="T2" fmla="*/ 762 w 3342"/>
                <a:gd name="T3" fmla="*/ 1272 h 1272"/>
                <a:gd name="T4" fmla="*/ 2580 w 3342"/>
                <a:gd name="T5" fmla="*/ 1272 h 1272"/>
                <a:gd name="T6" fmla="*/ 3342 w 3342"/>
                <a:gd name="T7" fmla="*/ 0 h 1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2"/>
                <a:gd name="T13" fmla="*/ 0 h 1272"/>
                <a:gd name="T14" fmla="*/ 3342 w 3342"/>
                <a:gd name="T15" fmla="*/ 1272 h 1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2" h="1272">
                  <a:moveTo>
                    <a:pt x="0" y="12"/>
                  </a:moveTo>
                  <a:lnTo>
                    <a:pt x="762" y="1272"/>
                  </a:lnTo>
                  <a:lnTo>
                    <a:pt x="2580" y="1272"/>
                  </a:lnTo>
                  <a:lnTo>
                    <a:pt x="334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0800" tIns="10800" rIns="10800" bIns="108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6870" name="Oval 5"/>
            <p:cNvSpPr>
              <a:spLocks noChangeArrowheads="1"/>
            </p:cNvSpPr>
            <p:nvPr/>
          </p:nvSpPr>
          <p:spPr bwMode="auto">
            <a:xfrm>
              <a:off x="1707" y="7482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6871" name="Line 6"/>
            <p:cNvSpPr>
              <a:spLocks noChangeShapeType="1"/>
            </p:cNvSpPr>
            <p:nvPr/>
          </p:nvSpPr>
          <p:spPr bwMode="auto">
            <a:xfrm>
              <a:off x="2217" y="7800"/>
              <a:ext cx="29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Oval 7"/>
            <p:cNvSpPr>
              <a:spLocks noChangeArrowheads="1"/>
            </p:cNvSpPr>
            <p:nvPr/>
          </p:nvSpPr>
          <p:spPr bwMode="auto">
            <a:xfrm>
              <a:off x="5127" y="7482"/>
              <a:ext cx="498" cy="4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1785" y="7536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5205" y="7593"/>
              <a:ext cx="42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b="1"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grpSp>
          <p:nvGrpSpPr>
            <p:cNvPr id="36875" name="Group 10"/>
            <p:cNvGrpSpPr>
              <a:grpSpLocks/>
            </p:cNvGrpSpPr>
            <p:nvPr/>
          </p:nvGrpSpPr>
          <p:grpSpPr bwMode="auto">
            <a:xfrm>
              <a:off x="2697" y="9012"/>
              <a:ext cx="696" cy="438"/>
              <a:chOff x="5193" y="11015"/>
              <a:chExt cx="696" cy="438"/>
            </a:xfrm>
          </p:grpSpPr>
          <p:sp>
            <p:nvSpPr>
              <p:cNvPr id="36900" name="Rectangle 11"/>
              <p:cNvSpPr>
                <a:spLocks noChangeArrowheads="1"/>
              </p:cNvSpPr>
              <p:nvPr/>
            </p:nvSpPr>
            <p:spPr bwMode="auto">
              <a:xfrm>
                <a:off x="5241" y="11015"/>
                <a:ext cx="558" cy="43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6901" name="Text Box 12"/>
              <p:cNvSpPr txBox="1">
                <a:spLocks noChangeArrowheads="1"/>
              </p:cNvSpPr>
              <p:nvPr/>
            </p:nvSpPr>
            <p:spPr bwMode="auto">
              <a:xfrm>
                <a:off x="5193" y="11057"/>
                <a:ext cx="69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grpSp>
          <p:nvGrpSpPr>
            <p:cNvPr id="36876" name="Group 13"/>
            <p:cNvGrpSpPr>
              <a:grpSpLocks/>
            </p:cNvGrpSpPr>
            <p:nvPr/>
          </p:nvGrpSpPr>
          <p:grpSpPr bwMode="auto">
            <a:xfrm>
              <a:off x="3951" y="9012"/>
              <a:ext cx="696" cy="438"/>
              <a:chOff x="5193" y="11015"/>
              <a:chExt cx="696" cy="438"/>
            </a:xfrm>
          </p:grpSpPr>
          <p:sp>
            <p:nvSpPr>
              <p:cNvPr id="36898" name="Rectangle 14"/>
              <p:cNvSpPr>
                <a:spLocks noChangeArrowheads="1"/>
              </p:cNvSpPr>
              <p:nvPr/>
            </p:nvSpPr>
            <p:spPr bwMode="auto">
              <a:xfrm>
                <a:off x="5241" y="11015"/>
                <a:ext cx="558" cy="438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6899" name="Text Box 15"/>
              <p:cNvSpPr txBox="1">
                <a:spLocks noChangeArrowheads="1"/>
              </p:cNvSpPr>
              <p:nvPr/>
            </p:nvSpPr>
            <p:spPr bwMode="auto">
              <a:xfrm>
                <a:off x="5193" y="11057"/>
                <a:ext cx="69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36877" name="Text Box 16"/>
            <p:cNvSpPr txBox="1">
              <a:spLocks noChangeArrowheads="1"/>
            </p:cNvSpPr>
            <p:nvPr/>
          </p:nvSpPr>
          <p:spPr bwMode="auto">
            <a:xfrm>
              <a:off x="2943" y="9786"/>
              <a:ext cx="135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100" i="1">
                  <a:cs typeface="Arial" charset="0"/>
                </a:rPr>
                <a:t> suatu saat</a:t>
              </a:r>
              <a:endParaRPr lang="id-ID">
                <a:cs typeface="Arial" charset="0"/>
              </a:endParaRPr>
            </a:p>
          </p:txBody>
        </p:sp>
        <p:grpSp>
          <p:nvGrpSpPr>
            <p:cNvPr id="36878" name="Group 17"/>
            <p:cNvGrpSpPr>
              <a:grpSpLocks/>
            </p:cNvGrpSpPr>
            <p:nvPr/>
          </p:nvGrpSpPr>
          <p:grpSpPr bwMode="auto">
            <a:xfrm>
              <a:off x="6585" y="7506"/>
              <a:ext cx="3918" cy="2748"/>
              <a:chOff x="7059" y="7506"/>
              <a:chExt cx="3918" cy="2748"/>
            </a:xfrm>
          </p:grpSpPr>
          <p:sp>
            <p:nvSpPr>
              <p:cNvPr id="36879" name="Freeform 18"/>
              <p:cNvSpPr>
                <a:spLocks/>
              </p:cNvSpPr>
              <p:nvPr/>
            </p:nvSpPr>
            <p:spPr bwMode="auto">
              <a:xfrm>
                <a:off x="7389" y="7950"/>
                <a:ext cx="3198" cy="1278"/>
              </a:xfrm>
              <a:custGeom>
                <a:avLst/>
                <a:gdLst>
                  <a:gd name="T0" fmla="*/ 0 w 3198"/>
                  <a:gd name="T1" fmla="*/ 498 h 1278"/>
                  <a:gd name="T2" fmla="*/ 498 w 3198"/>
                  <a:gd name="T3" fmla="*/ 0 h 1278"/>
                  <a:gd name="T4" fmla="*/ 708 w 3198"/>
                  <a:gd name="T5" fmla="*/ 0 h 1278"/>
                  <a:gd name="T6" fmla="*/ 1200 w 3198"/>
                  <a:gd name="T7" fmla="*/ 1278 h 1278"/>
                  <a:gd name="T8" fmla="*/ 1368 w 3198"/>
                  <a:gd name="T9" fmla="*/ 1278 h 1278"/>
                  <a:gd name="T10" fmla="*/ 2220 w 3198"/>
                  <a:gd name="T11" fmla="*/ 48 h 1278"/>
                  <a:gd name="T12" fmla="*/ 2400 w 3198"/>
                  <a:gd name="T13" fmla="*/ 48 h 1278"/>
                  <a:gd name="T14" fmla="*/ 2688 w 3198"/>
                  <a:gd name="T15" fmla="*/ 1230 h 1278"/>
                  <a:gd name="T16" fmla="*/ 2808 w 3198"/>
                  <a:gd name="T17" fmla="*/ 1230 h 1278"/>
                  <a:gd name="T18" fmla="*/ 3198 w 3198"/>
                  <a:gd name="T19" fmla="*/ 930 h 12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98"/>
                  <a:gd name="T31" fmla="*/ 0 h 1278"/>
                  <a:gd name="T32" fmla="*/ 3198 w 3198"/>
                  <a:gd name="T33" fmla="*/ 1278 h 12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98" h="1278">
                    <a:moveTo>
                      <a:pt x="0" y="498"/>
                    </a:moveTo>
                    <a:lnTo>
                      <a:pt x="498" y="0"/>
                    </a:lnTo>
                    <a:lnTo>
                      <a:pt x="708" y="0"/>
                    </a:lnTo>
                    <a:lnTo>
                      <a:pt x="1200" y="1278"/>
                    </a:lnTo>
                    <a:lnTo>
                      <a:pt x="1368" y="1278"/>
                    </a:lnTo>
                    <a:lnTo>
                      <a:pt x="2220" y="48"/>
                    </a:lnTo>
                    <a:lnTo>
                      <a:pt x="2400" y="48"/>
                    </a:lnTo>
                    <a:lnTo>
                      <a:pt x="2688" y="1230"/>
                    </a:lnTo>
                    <a:lnTo>
                      <a:pt x="2808" y="1230"/>
                    </a:lnTo>
                    <a:lnTo>
                      <a:pt x="3198" y="93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lIns="10800" tIns="10800" rIns="10800" bIns="108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6880" name="Oval 19"/>
              <p:cNvSpPr>
                <a:spLocks noChangeArrowheads="1"/>
              </p:cNvSpPr>
              <p:nvPr/>
            </p:nvSpPr>
            <p:spPr bwMode="auto">
              <a:xfrm>
                <a:off x="7059" y="8418"/>
                <a:ext cx="498" cy="49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6881" name="Line 20"/>
              <p:cNvSpPr>
                <a:spLocks noChangeShapeType="1"/>
              </p:cNvSpPr>
              <p:nvPr/>
            </p:nvSpPr>
            <p:spPr bwMode="auto">
              <a:xfrm>
                <a:off x="7581" y="8676"/>
                <a:ext cx="29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2" name="Oval 21"/>
              <p:cNvSpPr>
                <a:spLocks noChangeArrowheads="1"/>
              </p:cNvSpPr>
              <p:nvPr/>
            </p:nvSpPr>
            <p:spPr bwMode="auto">
              <a:xfrm>
                <a:off x="10479" y="8418"/>
                <a:ext cx="498" cy="49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6883" name="Text Box 22"/>
              <p:cNvSpPr txBox="1">
                <a:spLocks noChangeArrowheads="1"/>
              </p:cNvSpPr>
              <p:nvPr/>
            </p:nvSpPr>
            <p:spPr bwMode="auto">
              <a:xfrm>
                <a:off x="7137" y="8472"/>
                <a:ext cx="42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SP</a:t>
                </a:r>
                <a:endParaRPr lang="id-ID">
                  <a:cs typeface="Arial" charset="0"/>
                </a:endParaRPr>
              </a:p>
            </p:txBody>
          </p:sp>
          <p:sp>
            <p:nvSpPr>
              <p:cNvPr id="36884" name="Text Box 23"/>
              <p:cNvSpPr txBox="1">
                <a:spLocks noChangeArrowheads="1"/>
              </p:cNvSpPr>
              <p:nvPr/>
            </p:nvSpPr>
            <p:spPr bwMode="auto">
              <a:xfrm>
                <a:off x="10557" y="8532"/>
                <a:ext cx="42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b="1">
                    <a:cs typeface="Arial" charset="0"/>
                  </a:rPr>
                  <a:t>SP</a:t>
                </a:r>
                <a:endParaRPr lang="id-ID">
                  <a:cs typeface="Arial" charset="0"/>
                </a:endParaRPr>
              </a:p>
            </p:txBody>
          </p:sp>
          <p:grpSp>
            <p:nvGrpSpPr>
              <p:cNvPr id="36885" name="Group 24"/>
              <p:cNvGrpSpPr>
                <a:grpSpLocks/>
              </p:cNvGrpSpPr>
              <p:nvPr/>
            </p:nvGrpSpPr>
            <p:grpSpPr bwMode="auto">
              <a:xfrm>
                <a:off x="7665" y="7506"/>
                <a:ext cx="696" cy="438"/>
                <a:chOff x="5193" y="11015"/>
                <a:chExt cx="696" cy="438"/>
              </a:xfrm>
            </p:grpSpPr>
            <p:sp>
              <p:nvSpPr>
                <p:cNvPr id="36896" name="Rectangle 25"/>
                <p:cNvSpPr>
                  <a:spLocks noChangeArrowheads="1"/>
                </p:cNvSpPr>
                <p:nvPr/>
              </p:nvSpPr>
              <p:spPr bwMode="auto">
                <a:xfrm>
                  <a:off x="5241" y="11015"/>
                  <a:ext cx="558" cy="43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endParaRPr lang="id-ID">
                    <a:latin typeface="Constantia" pitchFamily="18" charset="0"/>
                  </a:endParaRPr>
                </a:p>
              </p:txBody>
            </p:sp>
            <p:sp>
              <p:nvSpPr>
                <p:cNvPr id="3689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93" y="11057"/>
                  <a:ext cx="696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id-ID" sz="1100" b="1">
                      <a:cs typeface="Arial" charset="0"/>
                    </a:rPr>
                    <a:t>STP</a:t>
                  </a:r>
                  <a:endParaRPr lang="id-ID">
                    <a:cs typeface="Arial" charset="0"/>
                  </a:endParaRPr>
                </a:p>
              </p:txBody>
            </p:sp>
          </p:grpSp>
          <p:grpSp>
            <p:nvGrpSpPr>
              <p:cNvPr id="36886" name="Group 27"/>
              <p:cNvGrpSpPr>
                <a:grpSpLocks/>
              </p:cNvGrpSpPr>
              <p:nvPr/>
            </p:nvGrpSpPr>
            <p:grpSpPr bwMode="auto">
              <a:xfrm>
                <a:off x="8343" y="9222"/>
                <a:ext cx="696" cy="438"/>
                <a:chOff x="5193" y="11015"/>
                <a:chExt cx="696" cy="438"/>
              </a:xfrm>
            </p:grpSpPr>
            <p:sp>
              <p:nvSpPr>
                <p:cNvPr id="36894" name="Rectangle 28"/>
                <p:cNvSpPr>
                  <a:spLocks noChangeArrowheads="1"/>
                </p:cNvSpPr>
                <p:nvPr/>
              </p:nvSpPr>
              <p:spPr bwMode="auto">
                <a:xfrm>
                  <a:off x="5241" y="11015"/>
                  <a:ext cx="558" cy="43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endParaRPr lang="id-ID">
                    <a:latin typeface="Constantia" pitchFamily="18" charset="0"/>
                  </a:endParaRPr>
                </a:p>
              </p:txBody>
            </p:sp>
            <p:sp>
              <p:nvSpPr>
                <p:cNvPr id="3689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93" y="11057"/>
                  <a:ext cx="696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id-ID" sz="1100" b="1">
                      <a:cs typeface="Arial" charset="0"/>
                    </a:rPr>
                    <a:t>STP</a:t>
                  </a:r>
                  <a:endParaRPr lang="id-ID">
                    <a:cs typeface="Arial" charset="0"/>
                  </a:endParaRPr>
                </a:p>
              </p:txBody>
            </p:sp>
          </p:grpSp>
          <p:grpSp>
            <p:nvGrpSpPr>
              <p:cNvPr id="36887" name="Group 30"/>
              <p:cNvGrpSpPr>
                <a:grpSpLocks/>
              </p:cNvGrpSpPr>
              <p:nvPr/>
            </p:nvGrpSpPr>
            <p:grpSpPr bwMode="auto">
              <a:xfrm>
                <a:off x="9387" y="7548"/>
                <a:ext cx="696" cy="438"/>
                <a:chOff x="5193" y="11015"/>
                <a:chExt cx="696" cy="438"/>
              </a:xfrm>
            </p:grpSpPr>
            <p:sp>
              <p:nvSpPr>
                <p:cNvPr id="36892" name="Rectangle 31"/>
                <p:cNvSpPr>
                  <a:spLocks noChangeArrowheads="1"/>
                </p:cNvSpPr>
                <p:nvPr/>
              </p:nvSpPr>
              <p:spPr bwMode="auto">
                <a:xfrm>
                  <a:off x="5241" y="11015"/>
                  <a:ext cx="558" cy="43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endParaRPr lang="id-ID">
                    <a:latin typeface="Constantia" pitchFamily="18" charset="0"/>
                  </a:endParaRPr>
                </a:p>
              </p:txBody>
            </p:sp>
            <p:sp>
              <p:nvSpPr>
                <p:cNvPr id="3689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193" y="11057"/>
                  <a:ext cx="696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id-ID" sz="1100" b="1">
                      <a:cs typeface="Arial" charset="0"/>
                    </a:rPr>
                    <a:t>STP</a:t>
                  </a:r>
                  <a:endParaRPr lang="id-ID">
                    <a:cs typeface="Arial" charset="0"/>
                  </a:endParaRPr>
                </a:p>
              </p:txBody>
            </p:sp>
          </p:grpSp>
          <p:grpSp>
            <p:nvGrpSpPr>
              <p:cNvPr id="36888" name="Group 33"/>
              <p:cNvGrpSpPr>
                <a:grpSpLocks/>
              </p:cNvGrpSpPr>
              <p:nvPr/>
            </p:nvGrpSpPr>
            <p:grpSpPr bwMode="auto">
              <a:xfrm>
                <a:off x="9843" y="9168"/>
                <a:ext cx="696" cy="438"/>
                <a:chOff x="5193" y="11015"/>
                <a:chExt cx="696" cy="438"/>
              </a:xfrm>
            </p:grpSpPr>
            <p:sp>
              <p:nvSpPr>
                <p:cNvPr id="36890" name="Rectangle 34"/>
                <p:cNvSpPr>
                  <a:spLocks noChangeArrowheads="1"/>
                </p:cNvSpPr>
                <p:nvPr/>
              </p:nvSpPr>
              <p:spPr bwMode="auto">
                <a:xfrm>
                  <a:off x="5241" y="11015"/>
                  <a:ext cx="558" cy="438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endParaRPr lang="id-ID">
                    <a:latin typeface="Constantia" pitchFamily="18" charset="0"/>
                  </a:endParaRPr>
                </a:p>
              </p:txBody>
            </p:sp>
            <p:sp>
              <p:nvSpPr>
                <p:cNvPr id="36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93" y="11057"/>
                  <a:ext cx="696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8000" rIns="18000" bIns="1800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id-ID" sz="1100" b="1">
                      <a:cs typeface="Arial" charset="0"/>
                    </a:rPr>
                    <a:t>STP</a:t>
                  </a:r>
                  <a:endParaRPr lang="id-ID">
                    <a:cs typeface="Arial" charset="0"/>
                  </a:endParaRPr>
                </a:p>
              </p:txBody>
            </p:sp>
          </p:grpSp>
          <p:sp>
            <p:nvSpPr>
              <p:cNvPr id="36889" name="Text Box 36"/>
              <p:cNvSpPr txBox="1">
                <a:spLocks noChangeArrowheads="1"/>
              </p:cNvSpPr>
              <p:nvPr/>
            </p:nvSpPr>
            <p:spPr bwMode="auto">
              <a:xfrm>
                <a:off x="8211" y="9863"/>
                <a:ext cx="1566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100" i="1">
                    <a:cs typeface="Arial" charset="0"/>
                  </a:rPr>
                  <a:t>di saat  lain</a:t>
                </a:r>
                <a:endParaRPr lang="id-ID"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48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Catata</a:t>
            </a:r>
            <a:r>
              <a:rPr lang="en-US" smtClean="0"/>
              <a:t>n</a:t>
            </a:r>
            <a:endParaRPr lang="id-ID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i="1" dirty="0" smtClean="0"/>
              <a:t>feature</a:t>
            </a:r>
            <a:r>
              <a:rPr lang="en-US" dirty="0" smtClean="0"/>
              <a:t> MTP </a:t>
            </a:r>
            <a:r>
              <a:rPr lang="en-US" dirty="0" err="1" smtClean="0"/>
              <a:t>dari</a:t>
            </a:r>
            <a:r>
              <a:rPr lang="en-US" dirty="0" smtClean="0"/>
              <a:t> SS7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message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lain </a:t>
            </a:r>
            <a:r>
              <a:rPr lang="en-US" dirty="0" err="1" smtClean="0"/>
              <a:t>seperti</a:t>
            </a:r>
            <a:r>
              <a:rPr lang="en-US" dirty="0" smtClean="0"/>
              <a:t> dynamic routing </a:t>
            </a:r>
            <a:r>
              <a:rPr lang="en-US" dirty="0" err="1" smtClean="0"/>
              <a:t>dsb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mode </a:t>
            </a:r>
            <a:r>
              <a:rPr lang="en-US" i="1" dirty="0" smtClean="0"/>
              <a:t>Fully Non Associated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Mode </a:t>
            </a:r>
            <a:r>
              <a:rPr lang="en-US" b="1" dirty="0" smtClean="0"/>
              <a:t>Associated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Quasi Associated</a:t>
            </a:r>
            <a:r>
              <a:rPr lang="en-US" dirty="0" smtClean="0"/>
              <a:t>.</a:t>
            </a:r>
            <a:endParaRPr lang="id-ID" dirty="0" smtClean="0"/>
          </a:p>
          <a:p>
            <a:pPr eaLnBrk="1" hangingPunct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50114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i="1" smtClean="0"/>
              <a:t>Untuk struktur level tunggal</a:t>
            </a:r>
            <a:endParaRPr lang="id-ID" altLang="id-ID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Tiap SP dihubungkan dengan sekurang-kurangnya dua STP.</a:t>
            </a:r>
            <a:endParaRPr lang="id-ID" altLang="id-ID" smtClean="0"/>
          </a:p>
          <a:p>
            <a:pPr eaLnBrk="1" hangingPunct="1"/>
            <a:r>
              <a:rPr lang="en-US" altLang="id-ID" smtClean="0"/>
              <a:t>Semua STP dihubungkan secara </a:t>
            </a:r>
            <a:r>
              <a:rPr lang="en-US" altLang="id-ID" i="1" smtClean="0"/>
              <a:t>full mesh</a:t>
            </a:r>
            <a:endParaRPr lang="id-ID" altLang="id-ID" smtClean="0"/>
          </a:p>
          <a:p>
            <a:pPr eaLnBrk="1" hangingPunct="1"/>
            <a:endParaRPr lang="id-ID" altLang="id-ID" smtClean="0"/>
          </a:p>
        </p:txBody>
      </p:sp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1981200" y="3505200"/>
            <a:ext cx="8382000" cy="2743200"/>
            <a:chOff x="3372" y="7987"/>
            <a:chExt cx="5976" cy="3740"/>
          </a:xfrm>
        </p:grpSpPr>
        <p:sp>
          <p:nvSpPr>
            <p:cNvPr id="9221" name="Text Box 3"/>
            <p:cNvSpPr txBox="1">
              <a:spLocks noChangeArrowheads="1"/>
            </p:cNvSpPr>
            <p:nvPr/>
          </p:nvSpPr>
          <p:spPr bwMode="auto">
            <a:xfrm>
              <a:off x="6915" y="8296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9222" name="Text Box 4"/>
            <p:cNvSpPr txBox="1">
              <a:spLocks noChangeArrowheads="1"/>
            </p:cNvSpPr>
            <p:nvPr/>
          </p:nvSpPr>
          <p:spPr bwMode="auto">
            <a:xfrm>
              <a:off x="5079" y="8281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5538" y="8878"/>
              <a:ext cx="15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7401" y="8896"/>
              <a:ext cx="0" cy="8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5994" y="8842"/>
              <a:ext cx="954" cy="9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 rot="-5400000">
              <a:off x="5994" y="8875"/>
              <a:ext cx="954" cy="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4908" y="7987"/>
              <a:ext cx="3258" cy="262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6024" y="8620"/>
              <a:ext cx="2760" cy="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72000" rIns="18000" bIns="18000"/>
            <a:lstStyle/>
            <a:p>
              <a:endParaRPr lang="id-ID"/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6930" y="8296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5094" y="8281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9231" name="Text Box 13"/>
            <p:cNvSpPr txBox="1">
              <a:spLocks noChangeArrowheads="1"/>
            </p:cNvSpPr>
            <p:nvPr/>
          </p:nvSpPr>
          <p:spPr bwMode="auto">
            <a:xfrm>
              <a:off x="5118" y="9763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V="1">
              <a:off x="7857" y="8830"/>
              <a:ext cx="846" cy="10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>
              <a:off x="7833" y="8863"/>
              <a:ext cx="879" cy="10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7548" y="8878"/>
              <a:ext cx="1401" cy="22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5568" y="8878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7416" y="8896"/>
              <a:ext cx="0" cy="8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6009" y="8842"/>
              <a:ext cx="954" cy="9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 rot="-5400000">
              <a:off x="6009" y="8875"/>
              <a:ext cx="954" cy="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grpSp>
          <p:nvGrpSpPr>
            <p:cNvPr id="9239" name="Group 21"/>
            <p:cNvGrpSpPr>
              <a:grpSpLocks/>
            </p:cNvGrpSpPr>
            <p:nvPr/>
          </p:nvGrpSpPr>
          <p:grpSpPr bwMode="auto">
            <a:xfrm>
              <a:off x="8682" y="8448"/>
              <a:ext cx="606" cy="604"/>
              <a:chOff x="8115" y="7682"/>
              <a:chExt cx="606" cy="604"/>
            </a:xfrm>
          </p:grpSpPr>
          <p:sp>
            <p:nvSpPr>
              <p:cNvPr id="9265" name="Oval 22"/>
              <p:cNvSpPr>
                <a:spLocks noChangeArrowheads="1"/>
              </p:cNvSpPr>
              <p:nvPr/>
            </p:nvSpPr>
            <p:spPr bwMode="auto">
              <a:xfrm>
                <a:off x="8115" y="7682"/>
                <a:ext cx="600" cy="60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latin typeface="Constantia" panose="02030602050306030303" pitchFamily="18" charset="0"/>
                </a:endParaRPr>
              </a:p>
            </p:txBody>
          </p:sp>
          <p:sp>
            <p:nvSpPr>
              <p:cNvPr id="9266" name="Text Box 23"/>
              <p:cNvSpPr txBox="1">
                <a:spLocks noChangeArrowheads="1"/>
              </p:cNvSpPr>
              <p:nvPr/>
            </p:nvSpPr>
            <p:spPr bwMode="auto">
              <a:xfrm>
                <a:off x="8115" y="7737"/>
                <a:ext cx="60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400">
                    <a:latin typeface="Times New Roman" panose="02020603050405020304" pitchFamily="18" charset="0"/>
                    <a:cs typeface="Arial" panose="020B0604020202020204" pitchFamily="34" charset="0"/>
                  </a:rPr>
                  <a:t>SP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40" name="Group 24"/>
            <p:cNvGrpSpPr>
              <a:grpSpLocks/>
            </p:cNvGrpSpPr>
            <p:nvPr/>
          </p:nvGrpSpPr>
          <p:grpSpPr bwMode="auto">
            <a:xfrm>
              <a:off x="8697" y="9713"/>
              <a:ext cx="606" cy="596"/>
              <a:chOff x="8130" y="8947"/>
              <a:chExt cx="606" cy="596"/>
            </a:xfrm>
          </p:grpSpPr>
          <p:sp>
            <p:nvSpPr>
              <p:cNvPr id="9263" name="Oval 25"/>
              <p:cNvSpPr>
                <a:spLocks noChangeArrowheads="1"/>
              </p:cNvSpPr>
              <p:nvPr/>
            </p:nvSpPr>
            <p:spPr bwMode="auto">
              <a:xfrm>
                <a:off x="8130" y="8947"/>
                <a:ext cx="600" cy="5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latin typeface="Constantia" panose="02030602050306030303" pitchFamily="18" charset="0"/>
                </a:endParaRPr>
              </a:p>
            </p:txBody>
          </p:sp>
          <p:sp>
            <p:nvSpPr>
              <p:cNvPr id="9264" name="Text Box 26"/>
              <p:cNvSpPr txBox="1">
                <a:spLocks noChangeArrowheads="1"/>
              </p:cNvSpPr>
              <p:nvPr/>
            </p:nvSpPr>
            <p:spPr bwMode="auto">
              <a:xfrm>
                <a:off x="8130" y="9042"/>
                <a:ext cx="60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400">
                    <a:latin typeface="Times New Roman" panose="02020603050405020304" pitchFamily="18" charset="0"/>
                    <a:cs typeface="Arial" panose="020B0604020202020204" pitchFamily="34" charset="0"/>
                  </a:rPr>
                  <a:t>SP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41" name="Line 27"/>
            <p:cNvSpPr>
              <a:spLocks noChangeShapeType="1"/>
            </p:cNvSpPr>
            <p:nvPr/>
          </p:nvSpPr>
          <p:spPr bwMode="auto">
            <a:xfrm flipH="1">
              <a:off x="3789" y="10336"/>
              <a:ext cx="1326" cy="8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2" name="Line 28"/>
            <p:cNvSpPr>
              <a:spLocks noChangeShapeType="1"/>
            </p:cNvSpPr>
            <p:nvPr/>
          </p:nvSpPr>
          <p:spPr bwMode="auto">
            <a:xfrm>
              <a:off x="5589" y="10333"/>
              <a:ext cx="0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3" name="Line 29"/>
            <p:cNvSpPr>
              <a:spLocks noChangeShapeType="1"/>
            </p:cNvSpPr>
            <p:nvPr/>
          </p:nvSpPr>
          <p:spPr bwMode="auto">
            <a:xfrm>
              <a:off x="7431" y="10396"/>
              <a:ext cx="0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4" name="Line 30"/>
            <p:cNvSpPr>
              <a:spLocks noChangeShapeType="1"/>
            </p:cNvSpPr>
            <p:nvPr/>
          </p:nvSpPr>
          <p:spPr bwMode="auto">
            <a:xfrm flipH="1">
              <a:off x="3825" y="10345"/>
              <a:ext cx="3162" cy="9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5" name="Line 31"/>
            <p:cNvSpPr>
              <a:spLocks noChangeShapeType="1"/>
            </p:cNvSpPr>
            <p:nvPr/>
          </p:nvSpPr>
          <p:spPr bwMode="auto">
            <a:xfrm>
              <a:off x="6009" y="10345"/>
              <a:ext cx="1362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6" name="Line 32"/>
            <p:cNvSpPr>
              <a:spLocks noChangeShapeType="1"/>
            </p:cNvSpPr>
            <p:nvPr/>
          </p:nvSpPr>
          <p:spPr bwMode="auto">
            <a:xfrm flipH="1">
              <a:off x="5760" y="10384"/>
              <a:ext cx="1467" cy="7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7" name="Line 33"/>
            <p:cNvSpPr>
              <a:spLocks noChangeShapeType="1"/>
            </p:cNvSpPr>
            <p:nvPr/>
          </p:nvSpPr>
          <p:spPr bwMode="auto">
            <a:xfrm>
              <a:off x="7854" y="10336"/>
              <a:ext cx="1020" cy="8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9248" name="Line 34"/>
            <p:cNvSpPr>
              <a:spLocks noChangeShapeType="1"/>
            </p:cNvSpPr>
            <p:nvPr/>
          </p:nvSpPr>
          <p:spPr bwMode="auto">
            <a:xfrm flipV="1">
              <a:off x="6048" y="10045"/>
              <a:ext cx="2679" cy="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grpSp>
          <p:nvGrpSpPr>
            <p:cNvPr id="9249" name="Group 35"/>
            <p:cNvGrpSpPr>
              <a:grpSpLocks/>
            </p:cNvGrpSpPr>
            <p:nvPr/>
          </p:nvGrpSpPr>
          <p:grpSpPr bwMode="auto">
            <a:xfrm>
              <a:off x="3372" y="11123"/>
              <a:ext cx="5976" cy="604"/>
              <a:chOff x="2805" y="10357"/>
              <a:chExt cx="5976" cy="604"/>
            </a:xfrm>
          </p:grpSpPr>
          <p:grpSp>
            <p:nvGrpSpPr>
              <p:cNvPr id="9251" name="Group 36"/>
              <p:cNvGrpSpPr>
                <a:grpSpLocks/>
              </p:cNvGrpSpPr>
              <p:nvPr/>
            </p:nvGrpSpPr>
            <p:grpSpPr bwMode="auto">
              <a:xfrm>
                <a:off x="2805" y="10387"/>
                <a:ext cx="606" cy="574"/>
                <a:chOff x="2805" y="10387"/>
                <a:chExt cx="606" cy="574"/>
              </a:xfrm>
            </p:grpSpPr>
            <p:sp>
              <p:nvSpPr>
                <p:cNvPr id="9261" name="Oval 37"/>
                <p:cNvSpPr>
                  <a:spLocks noChangeArrowheads="1"/>
                </p:cNvSpPr>
                <p:nvPr/>
              </p:nvSpPr>
              <p:spPr bwMode="auto">
                <a:xfrm>
                  <a:off x="2805" y="1038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926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05" y="10482"/>
                  <a:ext cx="606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52" name="Group 39"/>
              <p:cNvGrpSpPr>
                <a:grpSpLocks/>
              </p:cNvGrpSpPr>
              <p:nvPr/>
            </p:nvGrpSpPr>
            <p:grpSpPr bwMode="auto">
              <a:xfrm>
                <a:off x="4770" y="10357"/>
                <a:ext cx="606" cy="570"/>
                <a:chOff x="4770" y="10357"/>
                <a:chExt cx="606" cy="570"/>
              </a:xfrm>
            </p:grpSpPr>
            <p:sp>
              <p:nvSpPr>
                <p:cNvPr id="9259" name="Oval 40"/>
                <p:cNvSpPr>
                  <a:spLocks noChangeArrowheads="1"/>
                </p:cNvSpPr>
                <p:nvPr/>
              </p:nvSpPr>
              <p:spPr bwMode="auto">
                <a:xfrm>
                  <a:off x="4770" y="1035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926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770" y="10452"/>
                  <a:ext cx="60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53" name="Group 42"/>
              <p:cNvGrpSpPr>
                <a:grpSpLocks/>
              </p:cNvGrpSpPr>
              <p:nvPr/>
            </p:nvGrpSpPr>
            <p:grpSpPr bwMode="auto">
              <a:xfrm>
                <a:off x="6555" y="10372"/>
                <a:ext cx="606" cy="574"/>
                <a:chOff x="6555" y="10372"/>
                <a:chExt cx="606" cy="574"/>
              </a:xfrm>
            </p:grpSpPr>
            <p:sp>
              <p:nvSpPr>
                <p:cNvPr id="9257" name="Oval 43"/>
                <p:cNvSpPr>
                  <a:spLocks noChangeArrowheads="1"/>
                </p:cNvSpPr>
                <p:nvPr/>
              </p:nvSpPr>
              <p:spPr bwMode="auto">
                <a:xfrm>
                  <a:off x="6555" y="10372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92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555" y="10467"/>
                  <a:ext cx="606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54" name="Group 45"/>
              <p:cNvGrpSpPr>
                <a:grpSpLocks/>
              </p:cNvGrpSpPr>
              <p:nvPr/>
            </p:nvGrpSpPr>
            <p:grpSpPr bwMode="auto">
              <a:xfrm>
                <a:off x="8175" y="10367"/>
                <a:ext cx="606" cy="570"/>
                <a:chOff x="8175" y="10327"/>
                <a:chExt cx="606" cy="570"/>
              </a:xfrm>
            </p:grpSpPr>
            <p:sp>
              <p:nvSpPr>
                <p:cNvPr id="9255" name="Oval 46"/>
                <p:cNvSpPr>
                  <a:spLocks noChangeArrowheads="1"/>
                </p:cNvSpPr>
                <p:nvPr/>
              </p:nvSpPr>
              <p:spPr bwMode="auto">
                <a:xfrm>
                  <a:off x="8175" y="1032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925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8175" y="10422"/>
                  <a:ext cx="60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250" name="Text Box 48"/>
            <p:cNvSpPr txBox="1">
              <a:spLocks noChangeArrowheads="1"/>
            </p:cNvSpPr>
            <p:nvPr/>
          </p:nvSpPr>
          <p:spPr bwMode="auto">
            <a:xfrm>
              <a:off x="6954" y="9778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8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908050"/>
            <a:ext cx="10515600" cy="4587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Contoh Konfigurasi </a:t>
            </a:r>
            <a:r>
              <a:rPr lang="id-ID" smtClean="0"/>
              <a:t>Kombinasi</a:t>
            </a: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2133600" y="1804988"/>
            <a:ext cx="8305800" cy="3954462"/>
            <a:chOff x="2976" y="7598"/>
            <a:chExt cx="7656" cy="5617"/>
          </a:xfrm>
        </p:grpSpPr>
        <p:grpSp>
          <p:nvGrpSpPr>
            <p:cNvPr id="38917" name="Group 4"/>
            <p:cNvGrpSpPr>
              <a:grpSpLocks/>
            </p:cNvGrpSpPr>
            <p:nvPr/>
          </p:nvGrpSpPr>
          <p:grpSpPr bwMode="auto">
            <a:xfrm>
              <a:off x="2976" y="8299"/>
              <a:ext cx="1062" cy="1020"/>
              <a:chOff x="2976" y="10281"/>
              <a:chExt cx="1062" cy="1020"/>
            </a:xfrm>
          </p:grpSpPr>
          <p:sp>
            <p:nvSpPr>
              <p:cNvPr id="38949" name="Oval 5"/>
              <p:cNvSpPr>
                <a:spLocks noChangeArrowheads="1"/>
              </p:cNvSpPr>
              <p:nvPr/>
            </p:nvSpPr>
            <p:spPr bwMode="auto">
              <a:xfrm>
                <a:off x="2976" y="10281"/>
                <a:ext cx="1062" cy="1020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8950" name="Text Box 6"/>
              <p:cNvSpPr txBox="1">
                <a:spLocks noChangeArrowheads="1"/>
              </p:cNvSpPr>
              <p:nvPr/>
            </p:nvSpPr>
            <p:spPr bwMode="auto">
              <a:xfrm>
                <a:off x="3096" y="10539"/>
                <a:ext cx="828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600" b="1">
                    <a:cs typeface="Arial" charset="0"/>
                  </a:rPr>
                  <a:t>SP</a:t>
                </a:r>
                <a:r>
                  <a:rPr lang="id-ID" sz="1600" b="1" baseline="-25000">
                    <a:cs typeface="Arial" charset="0"/>
                  </a:rPr>
                  <a:t>A</a:t>
                </a:r>
                <a:endParaRPr lang="id-ID">
                  <a:cs typeface="Arial" charset="0"/>
                </a:endParaRPr>
              </a:p>
            </p:txBody>
          </p:sp>
        </p:grpSp>
        <p:grpSp>
          <p:nvGrpSpPr>
            <p:cNvPr id="38918" name="Group 7"/>
            <p:cNvGrpSpPr>
              <a:grpSpLocks/>
            </p:cNvGrpSpPr>
            <p:nvPr/>
          </p:nvGrpSpPr>
          <p:grpSpPr bwMode="auto">
            <a:xfrm>
              <a:off x="8898" y="8281"/>
              <a:ext cx="1200" cy="1116"/>
              <a:chOff x="8898" y="10263"/>
              <a:chExt cx="1200" cy="1116"/>
            </a:xfrm>
          </p:grpSpPr>
          <p:sp>
            <p:nvSpPr>
              <p:cNvPr id="38946" name="Rectangle 8"/>
              <p:cNvSpPr>
                <a:spLocks noChangeArrowheads="1"/>
              </p:cNvSpPr>
              <p:nvPr/>
            </p:nvSpPr>
            <p:spPr bwMode="auto">
              <a:xfrm>
                <a:off x="8898" y="10263"/>
                <a:ext cx="1200" cy="11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8947" name="Oval 9"/>
              <p:cNvSpPr>
                <a:spLocks noChangeArrowheads="1"/>
              </p:cNvSpPr>
              <p:nvPr/>
            </p:nvSpPr>
            <p:spPr bwMode="auto">
              <a:xfrm>
                <a:off x="8958" y="10299"/>
                <a:ext cx="1062" cy="1020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8948" name="Text Box 10"/>
              <p:cNvSpPr txBox="1">
                <a:spLocks noChangeArrowheads="1"/>
              </p:cNvSpPr>
              <p:nvPr/>
            </p:nvSpPr>
            <p:spPr bwMode="auto">
              <a:xfrm>
                <a:off x="9009" y="10559"/>
                <a:ext cx="993" cy="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600" b="1">
                    <a:cs typeface="Arial" charset="0"/>
                  </a:rPr>
                  <a:t>STP</a:t>
                </a:r>
                <a:r>
                  <a:rPr lang="id-ID" sz="1600" b="1" baseline="-25000">
                    <a:cs typeface="Arial" charset="0"/>
                  </a:rPr>
                  <a:t>B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38919" name="Line 11"/>
            <p:cNvSpPr>
              <a:spLocks noChangeShapeType="1"/>
            </p:cNvSpPr>
            <p:nvPr/>
          </p:nvSpPr>
          <p:spPr bwMode="auto">
            <a:xfrm>
              <a:off x="3882" y="8419"/>
              <a:ext cx="4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0" name="Line 12"/>
            <p:cNvSpPr>
              <a:spLocks noChangeShapeType="1"/>
            </p:cNvSpPr>
            <p:nvPr/>
          </p:nvSpPr>
          <p:spPr bwMode="auto">
            <a:xfrm>
              <a:off x="3978" y="8539"/>
              <a:ext cx="490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1" name="Line 13"/>
            <p:cNvSpPr>
              <a:spLocks noChangeShapeType="1"/>
            </p:cNvSpPr>
            <p:nvPr/>
          </p:nvSpPr>
          <p:spPr bwMode="auto">
            <a:xfrm>
              <a:off x="4020" y="8683"/>
              <a:ext cx="48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2" name="Line 14"/>
            <p:cNvSpPr>
              <a:spLocks noChangeShapeType="1"/>
            </p:cNvSpPr>
            <p:nvPr/>
          </p:nvSpPr>
          <p:spPr bwMode="auto">
            <a:xfrm>
              <a:off x="4062" y="8821"/>
              <a:ext cx="4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3" name="Line 15"/>
            <p:cNvSpPr>
              <a:spLocks noChangeShapeType="1"/>
            </p:cNvSpPr>
            <p:nvPr/>
          </p:nvSpPr>
          <p:spPr bwMode="auto">
            <a:xfrm>
              <a:off x="4056" y="8941"/>
              <a:ext cx="48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4" name="Line 16"/>
            <p:cNvSpPr>
              <a:spLocks noChangeShapeType="1"/>
            </p:cNvSpPr>
            <p:nvPr/>
          </p:nvSpPr>
          <p:spPr bwMode="auto">
            <a:xfrm>
              <a:off x="3882" y="9217"/>
              <a:ext cx="50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grpSp>
          <p:nvGrpSpPr>
            <p:cNvPr id="38925" name="Group 17"/>
            <p:cNvGrpSpPr>
              <a:grpSpLocks/>
            </p:cNvGrpSpPr>
            <p:nvPr/>
          </p:nvGrpSpPr>
          <p:grpSpPr bwMode="auto">
            <a:xfrm>
              <a:off x="5796" y="12241"/>
              <a:ext cx="1062" cy="974"/>
              <a:chOff x="5796" y="14223"/>
              <a:chExt cx="1062" cy="974"/>
            </a:xfrm>
          </p:grpSpPr>
          <p:sp>
            <p:nvSpPr>
              <p:cNvPr id="38944" name="Oval 18"/>
              <p:cNvSpPr>
                <a:spLocks noChangeArrowheads="1"/>
              </p:cNvSpPr>
              <p:nvPr/>
            </p:nvSpPr>
            <p:spPr bwMode="auto">
              <a:xfrm>
                <a:off x="5796" y="14223"/>
                <a:ext cx="1062" cy="974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38945" name="Text Box 19"/>
              <p:cNvSpPr txBox="1">
                <a:spLocks noChangeArrowheads="1"/>
              </p:cNvSpPr>
              <p:nvPr/>
            </p:nvSpPr>
            <p:spPr bwMode="auto">
              <a:xfrm>
                <a:off x="5916" y="14481"/>
                <a:ext cx="828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id-ID" sz="1600" b="1">
                    <a:cs typeface="Arial" charset="0"/>
                  </a:rPr>
                  <a:t>SP</a:t>
                </a:r>
                <a:r>
                  <a:rPr lang="id-ID" sz="1600" b="1" baseline="-25000">
                    <a:cs typeface="Arial" charset="0"/>
                  </a:rPr>
                  <a:t>C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>
              <a:off x="3300" y="9277"/>
              <a:ext cx="2520" cy="3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7" name="Line 21"/>
            <p:cNvSpPr>
              <a:spLocks noChangeShapeType="1"/>
            </p:cNvSpPr>
            <p:nvPr/>
          </p:nvSpPr>
          <p:spPr bwMode="auto">
            <a:xfrm>
              <a:off x="3456" y="9301"/>
              <a:ext cx="2364" cy="3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8" name="Line 22"/>
            <p:cNvSpPr>
              <a:spLocks noChangeShapeType="1"/>
            </p:cNvSpPr>
            <p:nvPr/>
          </p:nvSpPr>
          <p:spPr bwMode="auto">
            <a:xfrm>
              <a:off x="3642" y="9337"/>
              <a:ext cx="2298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29" name="Line 23"/>
            <p:cNvSpPr>
              <a:spLocks noChangeShapeType="1"/>
            </p:cNvSpPr>
            <p:nvPr/>
          </p:nvSpPr>
          <p:spPr bwMode="auto">
            <a:xfrm flipH="1">
              <a:off x="6795" y="9421"/>
              <a:ext cx="3027" cy="35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30" name="Line 24"/>
            <p:cNvSpPr>
              <a:spLocks noChangeShapeType="1"/>
            </p:cNvSpPr>
            <p:nvPr/>
          </p:nvSpPr>
          <p:spPr bwMode="auto">
            <a:xfrm flipH="1">
              <a:off x="6846" y="9415"/>
              <a:ext cx="2796" cy="3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 flipH="1">
              <a:off x="6780" y="9379"/>
              <a:ext cx="2682" cy="3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 flipH="1">
              <a:off x="6678" y="9415"/>
              <a:ext cx="2580" cy="29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33" name="Line 27"/>
            <p:cNvSpPr>
              <a:spLocks noChangeShapeType="1"/>
            </p:cNvSpPr>
            <p:nvPr/>
          </p:nvSpPr>
          <p:spPr bwMode="auto">
            <a:xfrm flipH="1">
              <a:off x="6408" y="9409"/>
              <a:ext cx="2598" cy="28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34" name="Oval 28"/>
            <p:cNvSpPr>
              <a:spLocks noChangeArrowheads="1"/>
            </p:cNvSpPr>
            <p:nvPr/>
          </p:nvSpPr>
          <p:spPr bwMode="auto">
            <a:xfrm rot="2846301">
              <a:off x="4460" y="10494"/>
              <a:ext cx="104" cy="3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8935" name="Oval 29"/>
            <p:cNvSpPr>
              <a:spLocks noChangeArrowheads="1"/>
            </p:cNvSpPr>
            <p:nvPr/>
          </p:nvSpPr>
          <p:spPr bwMode="auto">
            <a:xfrm>
              <a:off x="7476" y="9037"/>
              <a:ext cx="183" cy="2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8936" name="Line 30"/>
            <p:cNvSpPr>
              <a:spLocks noChangeShapeType="1"/>
            </p:cNvSpPr>
            <p:nvPr/>
          </p:nvSpPr>
          <p:spPr bwMode="auto">
            <a:xfrm flipV="1">
              <a:off x="4662" y="9997"/>
              <a:ext cx="2838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37" name="Text Box 31"/>
            <p:cNvSpPr txBox="1">
              <a:spLocks noChangeArrowheads="1"/>
            </p:cNvSpPr>
            <p:nvPr/>
          </p:nvSpPr>
          <p:spPr bwMode="auto">
            <a:xfrm>
              <a:off x="5103" y="10101"/>
              <a:ext cx="2049" cy="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Quasi Associated</a:t>
              </a:r>
              <a:endParaRPr lang="id-ID">
                <a:cs typeface="Arial" charset="0"/>
              </a:endParaRPr>
            </a:p>
          </p:txBody>
        </p:sp>
        <p:sp>
          <p:nvSpPr>
            <p:cNvPr id="38938" name="Oval 32"/>
            <p:cNvSpPr>
              <a:spLocks noChangeArrowheads="1"/>
            </p:cNvSpPr>
            <p:nvPr/>
          </p:nvSpPr>
          <p:spPr bwMode="auto">
            <a:xfrm>
              <a:off x="4398" y="8299"/>
              <a:ext cx="180" cy="10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8939" name="Line 33"/>
            <p:cNvSpPr>
              <a:spLocks noChangeShapeType="1"/>
            </p:cNvSpPr>
            <p:nvPr/>
          </p:nvSpPr>
          <p:spPr bwMode="auto">
            <a:xfrm flipH="1">
              <a:off x="4500" y="8017"/>
              <a:ext cx="258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38940" name="Text Box 34"/>
            <p:cNvSpPr txBox="1">
              <a:spLocks noChangeArrowheads="1"/>
            </p:cNvSpPr>
            <p:nvPr/>
          </p:nvSpPr>
          <p:spPr bwMode="auto">
            <a:xfrm>
              <a:off x="4770" y="7598"/>
              <a:ext cx="1374" cy="4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 Associated</a:t>
              </a:r>
              <a:endParaRPr lang="id-ID">
                <a:cs typeface="Arial" charset="0"/>
              </a:endParaRPr>
            </a:p>
          </p:txBody>
        </p:sp>
        <p:sp>
          <p:nvSpPr>
            <p:cNvPr id="38941" name="Oval 35"/>
            <p:cNvSpPr>
              <a:spLocks noChangeArrowheads="1"/>
            </p:cNvSpPr>
            <p:nvPr/>
          </p:nvSpPr>
          <p:spPr bwMode="auto">
            <a:xfrm rot="-3003429">
              <a:off x="8376" y="10033"/>
              <a:ext cx="180" cy="10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38942" name="Text Box 36"/>
            <p:cNvSpPr txBox="1">
              <a:spLocks noChangeArrowheads="1"/>
            </p:cNvSpPr>
            <p:nvPr/>
          </p:nvSpPr>
          <p:spPr bwMode="auto">
            <a:xfrm>
              <a:off x="9204" y="10663"/>
              <a:ext cx="1428" cy="3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400" i="1">
                  <a:latin typeface="Arial Narrow" pitchFamily="34" charset="0"/>
                  <a:cs typeface="Arial" charset="0"/>
                </a:rPr>
                <a:t> Associated</a:t>
              </a:r>
              <a:endParaRPr lang="id-ID">
                <a:cs typeface="Arial" charset="0"/>
              </a:endParaRPr>
            </a:p>
          </p:txBody>
        </p:sp>
        <p:sp>
          <p:nvSpPr>
            <p:cNvPr id="38943" name="Line 37"/>
            <p:cNvSpPr>
              <a:spLocks noChangeShapeType="1"/>
            </p:cNvSpPr>
            <p:nvPr/>
          </p:nvSpPr>
          <p:spPr bwMode="auto">
            <a:xfrm flipV="1">
              <a:off x="8862" y="10855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60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Information Plane &amp; Control Plane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68324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SS7,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i="1" u="sng" dirty="0" smtClean="0"/>
              <a:t>call management (call setup, supervision, termination)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i="1" u="sng" dirty="0" smtClean="0"/>
              <a:t>network management</a:t>
            </a:r>
            <a:endParaRPr lang="id-ID" b="1" i="1" u="sng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S</a:t>
            </a:r>
            <a:r>
              <a:rPr lang="en-US" i="1" dirty="0" err="1" smtClean="0"/>
              <a:t>ignalling</a:t>
            </a:r>
            <a:r>
              <a:rPr lang="en-US" i="1" dirty="0" smtClean="0"/>
              <a:t> message </a:t>
            </a:r>
            <a:r>
              <a:rPr lang="en-US" dirty="0" err="1" smtClean="0"/>
              <a:t>tsb</a:t>
            </a:r>
            <a:r>
              <a:rPr lang="en-US" dirty="0" smtClean="0"/>
              <a:t>.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blok-blok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i="1" dirty="0" smtClean="0"/>
              <a:t>message switching</a:t>
            </a:r>
            <a:endParaRPr lang="id-ID" i="1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smtClean="0"/>
              <a:t>call setup,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i="1" dirty="0" smtClean="0"/>
              <a:t>speech/data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user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user </a:t>
            </a:r>
            <a:r>
              <a:rPr lang="en-US" dirty="0" smtClean="0"/>
              <a:t>(</a:t>
            </a:r>
            <a:r>
              <a:rPr lang="en-US" i="1" dirty="0" smtClean="0"/>
              <a:t>end-to-end</a:t>
            </a:r>
            <a:r>
              <a:rPr lang="en-US" dirty="0" smtClean="0"/>
              <a:t>),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i="1" dirty="0" err="1" smtClean="0"/>
              <a:t>signalling</a:t>
            </a:r>
            <a:r>
              <a:rPr lang="en-US" i="1" dirty="0" smtClean="0"/>
              <a:t> message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user</a:t>
            </a:r>
            <a:r>
              <a:rPr lang="en-US" dirty="0" smtClean="0"/>
              <a:t> lain.</a:t>
            </a:r>
            <a:endParaRPr lang="id-ID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dirty="0" smtClean="0"/>
              <a:t>Jika </a:t>
            </a:r>
            <a:r>
              <a:rPr lang="id-ID" i="1" dirty="0" smtClean="0"/>
              <a:t>user</a:t>
            </a:r>
            <a:r>
              <a:rPr lang="id-ID" dirty="0" smtClean="0"/>
              <a:t> telah selesai melakukan komunikasi, maka </a:t>
            </a:r>
            <a:r>
              <a:rPr lang="id-ID" i="1" dirty="0" smtClean="0"/>
              <a:t>signalling message </a:t>
            </a:r>
            <a:r>
              <a:rPr lang="id-ID" dirty="0" smtClean="0"/>
              <a:t>melakukan </a:t>
            </a:r>
            <a:r>
              <a:rPr lang="id-ID" i="1" dirty="0" smtClean="0"/>
              <a:t>termination</a:t>
            </a:r>
            <a:r>
              <a:rPr lang="id-ID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705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Information Plane &amp; Control Plane</a:t>
            </a:r>
            <a:endParaRPr lang="id-ID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53589" y="1600201"/>
            <a:ext cx="10593977" cy="4873625"/>
          </a:xfrm>
        </p:spPr>
        <p:txBody>
          <a:bodyPr/>
          <a:lstStyle/>
          <a:p>
            <a:pPr eaLnBrk="1" hangingPunct="1"/>
            <a:r>
              <a:rPr lang="id-ID" dirty="0" smtClean="0"/>
              <a:t>Dalam proses transfer </a:t>
            </a:r>
            <a:r>
              <a:rPr lang="id-ID" i="1" dirty="0" smtClean="0"/>
              <a:t>message </a:t>
            </a:r>
            <a:r>
              <a:rPr lang="id-ID" dirty="0" smtClean="0"/>
              <a:t>di atas melibatkan elemen-elemen </a:t>
            </a:r>
            <a:r>
              <a:rPr lang="id-ID" i="1" dirty="0" smtClean="0"/>
              <a:t>signalling </a:t>
            </a:r>
            <a:r>
              <a:rPr lang="id-ID" dirty="0" smtClean="0"/>
              <a:t>yaitu </a:t>
            </a:r>
            <a:r>
              <a:rPr lang="id-ID" i="1" dirty="0" smtClean="0"/>
              <a:t>signalling link, </a:t>
            </a:r>
            <a:r>
              <a:rPr lang="id-ID" dirty="0" smtClean="0"/>
              <a:t>SP dan STP</a:t>
            </a:r>
          </a:p>
          <a:p>
            <a:pPr eaLnBrk="1" hangingPunct="1"/>
            <a:r>
              <a:rPr lang="id-ID" dirty="0" smtClean="0"/>
              <a:t>Sehingga dalam jaringan terdapat dua bidang jaringan, yakni bidang yang dibentuk oleh elemen-elemen jaringan </a:t>
            </a:r>
            <a:r>
              <a:rPr lang="id-ID" i="1" dirty="0" smtClean="0"/>
              <a:t>speech/data </a:t>
            </a:r>
            <a:r>
              <a:rPr lang="id-ID" dirty="0" smtClean="0"/>
              <a:t>dengan teknologi </a:t>
            </a:r>
            <a:r>
              <a:rPr lang="id-ID" i="1" dirty="0" smtClean="0"/>
              <a:t>circuit switch </a:t>
            </a:r>
            <a:r>
              <a:rPr lang="id-ID" dirty="0" smtClean="0"/>
              <a:t>(disebut</a:t>
            </a:r>
            <a:r>
              <a:rPr lang="id-ID" i="1" dirty="0" smtClean="0"/>
              <a:t> </a:t>
            </a:r>
            <a:r>
              <a:rPr lang="id-ID" b="1" i="1" dirty="0" smtClean="0"/>
              <a:t>Information Plane</a:t>
            </a:r>
            <a:r>
              <a:rPr lang="id-ID" dirty="0" smtClean="0"/>
              <a:t>) dan bidang yang dibentuk oleh elemen-eleme jaringan </a:t>
            </a:r>
            <a:r>
              <a:rPr lang="id-ID" i="1" dirty="0" smtClean="0"/>
              <a:t>signalling </a:t>
            </a:r>
            <a:r>
              <a:rPr lang="id-ID" dirty="0" smtClean="0"/>
              <a:t>dengan teknologi </a:t>
            </a:r>
            <a:r>
              <a:rPr lang="id-ID" i="1" dirty="0" smtClean="0"/>
              <a:t>message switch </a:t>
            </a:r>
            <a:r>
              <a:rPr lang="id-ID" dirty="0" smtClean="0"/>
              <a:t>(disebut </a:t>
            </a:r>
            <a:r>
              <a:rPr lang="id-ID" b="1" i="1" dirty="0" smtClean="0"/>
              <a:t>Control Plane</a:t>
            </a:r>
            <a:r>
              <a:rPr lang="id-ID" dirty="0" smtClean="0"/>
              <a:t>).</a:t>
            </a:r>
          </a:p>
          <a:p>
            <a:pPr eaLnBrk="1" hangingPunct="1"/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3375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908050"/>
            <a:ext cx="10515600" cy="4587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Control Plane</a:t>
            </a:r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1905000" y="1600200"/>
            <a:ext cx="8382000" cy="4212771"/>
            <a:chOff x="1677" y="8118"/>
            <a:chExt cx="9024" cy="5040"/>
          </a:xfrm>
        </p:grpSpPr>
        <p:sp>
          <p:nvSpPr>
            <p:cNvPr id="43013" name="Rectangle 3"/>
            <p:cNvSpPr>
              <a:spLocks noChangeArrowheads="1"/>
            </p:cNvSpPr>
            <p:nvPr/>
          </p:nvSpPr>
          <p:spPr bwMode="auto">
            <a:xfrm>
              <a:off x="3015" y="8118"/>
              <a:ext cx="6342" cy="50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14" name="Line 4"/>
            <p:cNvSpPr>
              <a:spLocks noChangeShapeType="1"/>
            </p:cNvSpPr>
            <p:nvPr/>
          </p:nvSpPr>
          <p:spPr bwMode="auto">
            <a:xfrm flipH="1" flipV="1">
              <a:off x="7401" y="9432"/>
              <a:ext cx="6" cy="24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15" name="Line 5"/>
            <p:cNvSpPr>
              <a:spLocks noChangeShapeType="1"/>
            </p:cNvSpPr>
            <p:nvPr/>
          </p:nvSpPr>
          <p:spPr bwMode="auto">
            <a:xfrm flipV="1">
              <a:off x="5361" y="9432"/>
              <a:ext cx="0" cy="24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grpSp>
          <p:nvGrpSpPr>
            <p:cNvPr id="43016" name="Group 6"/>
            <p:cNvGrpSpPr>
              <a:grpSpLocks/>
            </p:cNvGrpSpPr>
            <p:nvPr/>
          </p:nvGrpSpPr>
          <p:grpSpPr bwMode="auto">
            <a:xfrm>
              <a:off x="4881" y="9054"/>
              <a:ext cx="882" cy="420"/>
              <a:chOff x="3759" y="9017"/>
              <a:chExt cx="882" cy="420"/>
            </a:xfrm>
          </p:grpSpPr>
          <p:sp>
            <p:nvSpPr>
              <p:cNvPr id="43065" name="Rectangle 7"/>
              <p:cNvSpPr>
                <a:spLocks noChangeArrowheads="1"/>
              </p:cNvSpPr>
              <p:nvPr/>
            </p:nvSpPr>
            <p:spPr bwMode="auto">
              <a:xfrm>
                <a:off x="3759" y="9017"/>
                <a:ext cx="882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43066" name="Text Box 8"/>
              <p:cNvSpPr txBox="1">
                <a:spLocks noChangeArrowheads="1"/>
              </p:cNvSpPr>
              <p:nvPr/>
            </p:nvSpPr>
            <p:spPr bwMode="auto">
              <a:xfrm>
                <a:off x="3879" y="9017"/>
                <a:ext cx="660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/>
                <a:r>
                  <a:rPr lang="en-US" sz="1200" b="1">
                    <a:latin typeface="Times New Roman" pitchFamily="18" charset="0"/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1677" y="10134"/>
              <a:ext cx="1104" cy="3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1821" y="10110"/>
              <a:ext cx="7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>
                  <a:latin typeface="Times New Roman" pitchFamily="18" charset="0"/>
                  <a:cs typeface="Arial" charset="0"/>
                </a:rPr>
                <a:t>User</a:t>
              </a:r>
              <a:endParaRPr lang="id-ID">
                <a:cs typeface="Arial" charset="0"/>
              </a:endParaRPr>
            </a:p>
          </p:txBody>
        </p:sp>
        <p:grpSp>
          <p:nvGrpSpPr>
            <p:cNvPr id="43019" name="Group 11"/>
            <p:cNvGrpSpPr>
              <a:grpSpLocks/>
            </p:cNvGrpSpPr>
            <p:nvPr/>
          </p:nvGrpSpPr>
          <p:grpSpPr bwMode="auto">
            <a:xfrm>
              <a:off x="6897" y="9012"/>
              <a:ext cx="882" cy="420"/>
              <a:chOff x="3219" y="8957"/>
              <a:chExt cx="882" cy="420"/>
            </a:xfrm>
          </p:grpSpPr>
          <p:sp>
            <p:nvSpPr>
              <p:cNvPr id="43063" name="Rectangle 12"/>
              <p:cNvSpPr>
                <a:spLocks noChangeArrowheads="1"/>
              </p:cNvSpPr>
              <p:nvPr/>
            </p:nvSpPr>
            <p:spPr bwMode="auto">
              <a:xfrm>
                <a:off x="3219" y="8957"/>
                <a:ext cx="882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endParaRPr lang="id-ID">
                  <a:latin typeface="Constantia" pitchFamily="18" charset="0"/>
                </a:endParaRPr>
              </a:p>
            </p:txBody>
          </p:sp>
          <p:sp>
            <p:nvSpPr>
              <p:cNvPr id="43064" name="Text Box 13"/>
              <p:cNvSpPr txBox="1">
                <a:spLocks noChangeArrowheads="1"/>
              </p:cNvSpPr>
              <p:nvPr/>
            </p:nvSpPr>
            <p:spPr bwMode="auto">
              <a:xfrm>
                <a:off x="3339" y="8957"/>
                <a:ext cx="660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8000" rIns="18000" bIns="18000"/>
              <a:lstStyle/>
              <a:p>
                <a:pPr algn="ctr"/>
                <a:r>
                  <a:rPr lang="en-US" sz="1200" b="1">
                    <a:latin typeface="Times New Roman" pitchFamily="18" charset="0"/>
                    <a:cs typeface="Arial" charset="0"/>
                  </a:rPr>
                  <a:t>STP</a:t>
                </a:r>
                <a:endParaRPr lang="id-ID">
                  <a:cs typeface="Arial" charset="0"/>
                </a:endParaRPr>
              </a:p>
            </p:txBody>
          </p:sp>
        </p:grpSp>
        <p:sp>
          <p:nvSpPr>
            <p:cNvPr id="43020" name="Rectangle 14"/>
            <p:cNvSpPr>
              <a:spLocks noChangeArrowheads="1"/>
            </p:cNvSpPr>
            <p:nvPr/>
          </p:nvSpPr>
          <p:spPr bwMode="auto">
            <a:xfrm>
              <a:off x="4893" y="10254"/>
              <a:ext cx="88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21" name="Text Box 15"/>
            <p:cNvSpPr txBox="1">
              <a:spLocks noChangeArrowheads="1"/>
            </p:cNvSpPr>
            <p:nvPr/>
          </p:nvSpPr>
          <p:spPr bwMode="auto">
            <a:xfrm>
              <a:off x="5013" y="10254"/>
              <a:ext cx="660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STP</a:t>
              </a:r>
              <a:endParaRPr lang="id-ID">
                <a:cs typeface="Arial" charset="0"/>
              </a:endParaRPr>
            </a:p>
          </p:txBody>
        </p:sp>
        <p:sp>
          <p:nvSpPr>
            <p:cNvPr id="43022" name="Rectangle 16"/>
            <p:cNvSpPr>
              <a:spLocks noChangeArrowheads="1"/>
            </p:cNvSpPr>
            <p:nvPr/>
          </p:nvSpPr>
          <p:spPr bwMode="auto">
            <a:xfrm>
              <a:off x="6939" y="10194"/>
              <a:ext cx="88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23" name="Text Box 17"/>
            <p:cNvSpPr txBox="1">
              <a:spLocks noChangeArrowheads="1"/>
            </p:cNvSpPr>
            <p:nvPr/>
          </p:nvSpPr>
          <p:spPr bwMode="auto">
            <a:xfrm>
              <a:off x="7059" y="10194"/>
              <a:ext cx="660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STP</a:t>
              </a:r>
              <a:endParaRPr lang="id-ID">
                <a:cs typeface="Arial" charset="0"/>
              </a:endParaRPr>
            </a:p>
          </p:txBody>
        </p:sp>
        <p:sp>
          <p:nvSpPr>
            <p:cNvPr id="43024" name="Oval 18"/>
            <p:cNvSpPr>
              <a:spLocks noChangeArrowheads="1"/>
            </p:cNvSpPr>
            <p:nvPr/>
          </p:nvSpPr>
          <p:spPr bwMode="auto">
            <a:xfrm>
              <a:off x="9597" y="10014"/>
              <a:ext cx="1104" cy="3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25" name="Text Box 19"/>
            <p:cNvSpPr txBox="1">
              <a:spLocks noChangeArrowheads="1"/>
            </p:cNvSpPr>
            <p:nvPr/>
          </p:nvSpPr>
          <p:spPr bwMode="auto">
            <a:xfrm>
              <a:off x="9738" y="9990"/>
              <a:ext cx="7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>
                  <a:latin typeface="Times New Roman" pitchFamily="18" charset="0"/>
                  <a:cs typeface="Arial" charset="0"/>
                </a:rPr>
                <a:t>User</a:t>
              </a:r>
              <a:endParaRPr lang="id-ID">
                <a:cs typeface="Arial" charset="0"/>
              </a:endParaRPr>
            </a:p>
          </p:txBody>
        </p:sp>
        <p:sp>
          <p:nvSpPr>
            <p:cNvPr id="43026" name="Oval 20"/>
            <p:cNvSpPr>
              <a:spLocks noChangeArrowheads="1"/>
            </p:cNvSpPr>
            <p:nvPr/>
          </p:nvSpPr>
          <p:spPr bwMode="auto">
            <a:xfrm>
              <a:off x="3978" y="11280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27" name="Text Box 21"/>
            <p:cNvSpPr txBox="1">
              <a:spLocks noChangeArrowheads="1"/>
            </p:cNvSpPr>
            <p:nvPr/>
          </p:nvSpPr>
          <p:spPr bwMode="auto">
            <a:xfrm>
              <a:off x="4005" y="11367"/>
              <a:ext cx="48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28" name="Line 22"/>
            <p:cNvSpPr>
              <a:spLocks noChangeShapeType="1"/>
            </p:cNvSpPr>
            <p:nvPr/>
          </p:nvSpPr>
          <p:spPr bwMode="auto">
            <a:xfrm flipV="1">
              <a:off x="3939" y="9258"/>
              <a:ext cx="960" cy="7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29" name="Line 23"/>
            <p:cNvSpPr>
              <a:spLocks noChangeShapeType="1"/>
            </p:cNvSpPr>
            <p:nvPr/>
          </p:nvSpPr>
          <p:spPr bwMode="auto">
            <a:xfrm flipV="1">
              <a:off x="4323" y="9432"/>
              <a:ext cx="600" cy="18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0" name="Line 24"/>
            <p:cNvSpPr>
              <a:spLocks noChangeShapeType="1"/>
            </p:cNvSpPr>
            <p:nvPr/>
          </p:nvSpPr>
          <p:spPr bwMode="auto">
            <a:xfrm>
              <a:off x="3933" y="10140"/>
              <a:ext cx="966" cy="4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1" name="Line 25"/>
            <p:cNvSpPr>
              <a:spLocks noChangeShapeType="1"/>
            </p:cNvSpPr>
            <p:nvPr/>
          </p:nvSpPr>
          <p:spPr bwMode="auto">
            <a:xfrm flipV="1">
              <a:off x="5781" y="9258"/>
              <a:ext cx="1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2" name="Oval 26"/>
            <p:cNvSpPr>
              <a:spLocks noChangeArrowheads="1"/>
            </p:cNvSpPr>
            <p:nvPr/>
          </p:nvSpPr>
          <p:spPr bwMode="auto">
            <a:xfrm>
              <a:off x="3399" y="9816"/>
              <a:ext cx="516" cy="49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33" name="Text Box 27"/>
            <p:cNvSpPr txBox="1">
              <a:spLocks noChangeArrowheads="1"/>
            </p:cNvSpPr>
            <p:nvPr/>
          </p:nvSpPr>
          <p:spPr bwMode="auto">
            <a:xfrm>
              <a:off x="3420" y="9876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34" name="Line 28"/>
            <p:cNvSpPr>
              <a:spLocks noChangeShapeType="1"/>
            </p:cNvSpPr>
            <p:nvPr/>
          </p:nvSpPr>
          <p:spPr bwMode="auto">
            <a:xfrm flipV="1">
              <a:off x="2799" y="10158"/>
              <a:ext cx="60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5" name="Line 29"/>
            <p:cNvSpPr>
              <a:spLocks noChangeShapeType="1"/>
            </p:cNvSpPr>
            <p:nvPr/>
          </p:nvSpPr>
          <p:spPr bwMode="auto">
            <a:xfrm>
              <a:off x="5757" y="9498"/>
              <a:ext cx="1218" cy="7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6" name="Line 30"/>
            <p:cNvSpPr>
              <a:spLocks noChangeShapeType="1"/>
            </p:cNvSpPr>
            <p:nvPr/>
          </p:nvSpPr>
          <p:spPr bwMode="auto">
            <a:xfrm>
              <a:off x="5493" y="10698"/>
              <a:ext cx="678" cy="8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7" name="Line 31"/>
            <p:cNvSpPr>
              <a:spLocks noChangeShapeType="1"/>
            </p:cNvSpPr>
            <p:nvPr/>
          </p:nvSpPr>
          <p:spPr bwMode="auto">
            <a:xfrm>
              <a:off x="5751" y="10620"/>
              <a:ext cx="1536" cy="12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8" name="Line 32"/>
            <p:cNvSpPr>
              <a:spLocks noChangeShapeType="1"/>
            </p:cNvSpPr>
            <p:nvPr/>
          </p:nvSpPr>
          <p:spPr bwMode="auto">
            <a:xfrm flipH="1">
              <a:off x="6489" y="10599"/>
              <a:ext cx="660" cy="9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39" name="Line 33"/>
            <p:cNvSpPr>
              <a:spLocks noChangeShapeType="1"/>
            </p:cNvSpPr>
            <p:nvPr/>
          </p:nvSpPr>
          <p:spPr bwMode="auto">
            <a:xfrm flipH="1">
              <a:off x="5571" y="10518"/>
              <a:ext cx="1344" cy="14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0" name="Line 34"/>
            <p:cNvSpPr>
              <a:spLocks noChangeShapeType="1"/>
            </p:cNvSpPr>
            <p:nvPr/>
          </p:nvSpPr>
          <p:spPr bwMode="auto">
            <a:xfrm flipH="1">
              <a:off x="4407" y="10662"/>
              <a:ext cx="624" cy="6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1" name="Line 35"/>
            <p:cNvSpPr>
              <a:spLocks noChangeShapeType="1"/>
            </p:cNvSpPr>
            <p:nvPr/>
          </p:nvSpPr>
          <p:spPr bwMode="auto">
            <a:xfrm>
              <a:off x="7677" y="9396"/>
              <a:ext cx="858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2" name="Line 36"/>
            <p:cNvSpPr>
              <a:spLocks noChangeShapeType="1"/>
            </p:cNvSpPr>
            <p:nvPr/>
          </p:nvSpPr>
          <p:spPr bwMode="auto">
            <a:xfrm flipV="1">
              <a:off x="7797" y="10176"/>
              <a:ext cx="720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3" name="Line 37"/>
            <p:cNvSpPr>
              <a:spLocks noChangeShapeType="1"/>
            </p:cNvSpPr>
            <p:nvPr/>
          </p:nvSpPr>
          <p:spPr bwMode="auto">
            <a:xfrm>
              <a:off x="7635" y="9378"/>
              <a:ext cx="780" cy="16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4" name="Line 38"/>
            <p:cNvSpPr>
              <a:spLocks noChangeShapeType="1"/>
            </p:cNvSpPr>
            <p:nvPr/>
          </p:nvSpPr>
          <p:spPr bwMode="auto">
            <a:xfrm>
              <a:off x="7677" y="10614"/>
              <a:ext cx="618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5" name="Line 39"/>
            <p:cNvSpPr>
              <a:spLocks noChangeShapeType="1"/>
            </p:cNvSpPr>
            <p:nvPr/>
          </p:nvSpPr>
          <p:spPr bwMode="auto">
            <a:xfrm>
              <a:off x="8955" y="10014"/>
              <a:ext cx="624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46" name="Text Box 40"/>
            <p:cNvSpPr txBox="1">
              <a:spLocks noChangeArrowheads="1"/>
            </p:cNvSpPr>
            <p:nvPr/>
          </p:nvSpPr>
          <p:spPr bwMode="auto">
            <a:xfrm>
              <a:off x="4719" y="8235"/>
              <a:ext cx="2979" cy="42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600" b="1">
                  <a:cs typeface="Arial" charset="0"/>
                </a:rPr>
                <a:t>CONTROL PLANE</a:t>
              </a:r>
              <a:endParaRPr lang="id-ID">
                <a:cs typeface="Arial" charset="0"/>
              </a:endParaRPr>
            </a:p>
          </p:txBody>
        </p:sp>
        <p:sp>
          <p:nvSpPr>
            <p:cNvPr id="43047" name="Text Box 41"/>
            <p:cNvSpPr txBox="1">
              <a:spLocks noChangeArrowheads="1"/>
            </p:cNvSpPr>
            <p:nvPr/>
          </p:nvSpPr>
          <p:spPr bwMode="auto">
            <a:xfrm>
              <a:off x="3195" y="12735"/>
              <a:ext cx="5940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lnSpc>
                  <a:spcPct val="112000"/>
                </a:lnSpc>
              </a:pPr>
              <a:r>
                <a:rPr lang="en-US" sz="1200">
                  <a:latin typeface="Arial Narrow" pitchFamily="34" charset="0"/>
                  <a:cs typeface="Arial" charset="0"/>
                </a:rPr>
                <a:t>SP = Signalling Point	    STP = Signalling Transfer Point</a:t>
              </a:r>
              <a:endParaRPr lang="id-ID">
                <a:cs typeface="Arial" charset="0"/>
              </a:endParaRPr>
            </a:p>
          </p:txBody>
        </p:sp>
        <p:sp>
          <p:nvSpPr>
            <p:cNvPr id="43048" name="Oval 42"/>
            <p:cNvSpPr>
              <a:spLocks noChangeArrowheads="1"/>
            </p:cNvSpPr>
            <p:nvPr/>
          </p:nvSpPr>
          <p:spPr bwMode="auto">
            <a:xfrm>
              <a:off x="5139" y="11814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49" name="Text Box 43"/>
            <p:cNvSpPr txBox="1">
              <a:spLocks noChangeArrowheads="1"/>
            </p:cNvSpPr>
            <p:nvPr/>
          </p:nvSpPr>
          <p:spPr bwMode="auto">
            <a:xfrm>
              <a:off x="5163" y="11874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50" name="Oval 44"/>
            <p:cNvSpPr>
              <a:spLocks noChangeArrowheads="1"/>
            </p:cNvSpPr>
            <p:nvPr/>
          </p:nvSpPr>
          <p:spPr bwMode="auto">
            <a:xfrm>
              <a:off x="6051" y="11454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51" name="Text Box 45"/>
            <p:cNvSpPr txBox="1">
              <a:spLocks noChangeArrowheads="1"/>
            </p:cNvSpPr>
            <p:nvPr/>
          </p:nvSpPr>
          <p:spPr bwMode="auto">
            <a:xfrm>
              <a:off x="6075" y="11514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52" name="Oval 46"/>
            <p:cNvSpPr>
              <a:spLocks noChangeArrowheads="1"/>
            </p:cNvSpPr>
            <p:nvPr/>
          </p:nvSpPr>
          <p:spPr bwMode="auto">
            <a:xfrm>
              <a:off x="7179" y="11796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53" name="Text Box 47"/>
            <p:cNvSpPr txBox="1">
              <a:spLocks noChangeArrowheads="1"/>
            </p:cNvSpPr>
            <p:nvPr/>
          </p:nvSpPr>
          <p:spPr bwMode="auto">
            <a:xfrm>
              <a:off x="7203" y="11856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54" name="Oval 48"/>
            <p:cNvSpPr>
              <a:spLocks noChangeArrowheads="1"/>
            </p:cNvSpPr>
            <p:nvPr/>
          </p:nvSpPr>
          <p:spPr bwMode="auto">
            <a:xfrm>
              <a:off x="8181" y="10980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55" name="Text Box 49"/>
            <p:cNvSpPr txBox="1">
              <a:spLocks noChangeArrowheads="1"/>
            </p:cNvSpPr>
            <p:nvPr/>
          </p:nvSpPr>
          <p:spPr bwMode="auto">
            <a:xfrm>
              <a:off x="8205" y="11040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56" name="Oval 50"/>
            <p:cNvSpPr>
              <a:spLocks noChangeArrowheads="1"/>
            </p:cNvSpPr>
            <p:nvPr/>
          </p:nvSpPr>
          <p:spPr bwMode="auto">
            <a:xfrm>
              <a:off x="8481" y="9816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3057" name="Text Box 51"/>
            <p:cNvSpPr txBox="1">
              <a:spLocks noChangeArrowheads="1"/>
            </p:cNvSpPr>
            <p:nvPr/>
          </p:nvSpPr>
          <p:spPr bwMode="auto">
            <a:xfrm>
              <a:off x="8505" y="9876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SP</a:t>
              </a:r>
              <a:endParaRPr lang="id-ID">
                <a:cs typeface="Arial" charset="0"/>
              </a:endParaRPr>
            </a:p>
          </p:txBody>
        </p:sp>
        <p:sp>
          <p:nvSpPr>
            <p:cNvPr id="43058" name="Line 53"/>
            <p:cNvSpPr>
              <a:spLocks noChangeShapeType="1"/>
            </p:cNvSpPr>
            <p:nvPr/>
          </p:nvSpPr>
          <p:spPr bwMode="auto">
            <a:xfrm>
              <a:off x="4515" y="9018"/>
              <a:ext cx="0" cy="4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59" name="Text Box 54"/>
            <p:cNvSpPr txBox="1">
              <a:spLocks noChangeArrowheads="1"/>
            </p:cNvSpPr>
            <p:nvPr/>
          </p:nvSpPr>
          <p:spPr bwMode="auto">
            <a:xfrm>
              <a:off x="4191" y="8694"/>
              <a:ext cx="606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>
                <a:lnSpc>
                  <a:spcPct val="96000"/>
                </a:lnSpc>
              </a:pPr>
              <a:r>
                <a:rPr lang="en-US" sz="1200" i="1">
                  <a:solidFill>
                    <a:srgbClr val="000000"/>
                  </a:solidFill>
                  <a:cs typeface="Arial" charset="0"/>
                </a:rPr>
                <a:t>SS7</a:t>
              </a:r>
              <a:endParaRPr lang="id-ID">
                <a:cs typeface="Arial" charset="0"/>
              </a:endParaRPr>
            </a:p>
          </p:txBody>
        </p:sp>
        <p:sp>
          <p:nvSpPr>
            <p:cNvPr id="43060" name="Line 55"/>
            <p:cNvSpPr>
              <a:spLocks noChangeShapeType="1"/>
            </p:cNvSpPr>
            <p:nvPr/>
          </p:nvSpPr>
          <p:spPr bwMode="auto">
            <a:xfrm>
              <a:off x="5787" y="10434"/>
              <a:ext cx="11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61" name="Line 56"/>
            <p:cNvSpPr>
              <a:spLocks noChangeShapeType="1"/>
            </p:cNvSpPr>
            <p:nvPr/>
          </p:nvSpPr>
          <p:spPr bwMode="auto">
            <a:xfrm flipV="1">
              <a:off x="5763" y="9444"/>
              <a:ext cx="1140" cy="8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3062" name="Freeform 57"/>
            <p:cNvSpPr>
              <a:spLocks/>
            </p:cNvSpPr>
            <p:nvPr/>
          </p:nvSpPr>
          <p:spPr bwMode="auto">
            <a:xfrm>
              <a:off x="4695" y="8835"/>
              <a:ext cx="1440" cy="390"/>
            </a:xfrm>
            <a:custGeom>
              <a:avLst/>
              <a:gdLst>
                <a:gd name="T0" fmla="*/ 0 w 1440"/>
                <a:gd name="T1" fmla="*/ 0 h 390"/>
                <a:gd name="T2" fmla="*/ 1182 w 1440"/>
                <a:gd name="T3" fmla="*/ 0 h 390"/>
                <a:gd name="T4" fmla="*/ 1440 w 1440"/>
                <a:gd name="T5" fmla="*/ 390 h 390"/>
                <a:gd name="T6" fmla="*/ 0 60000 65536"/>
                <a:gd name="T7" fmla="*/ 0 60000 65536"/>
                <a:gd name="T8" fmla="*/ 0 60000 65536"/>
                <a:gd name="T9" fmla="*/ 0 w 1440"/>
                <a:gd name="T10" fmla="*/ 0 h 390"/>
                <a:gd name="T11" fmla="*/ 1440 w 1440"/>
                <a:gd name="T12" fmla="*/ 390 h 3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90">
                  <a:moveTo>
                    <a:pt x="0" y="0"/>
                  </a:moveTo>
                  <a:lnTo>
                    <a:pt x="1182" y="0"/>
                  </a:lnTo>
                  <a:lnTo>
                    <a:pt x="144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10800" tIns="10800" rIns="10800" bIns="10800"/>
            <a:lstStyle/>
            <a:p>
              <a:endParaRPr lang="id-ID">
                <a:latin typeface="Constant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4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221735" y="756127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Information Plane</a:t>
            </a:r>
          </a:p>
        </p:txBody>
      </p:sp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981200" y="1676400"/>
            <a:ext cx="8305800" cy="4648200"/>
            <a:chOff x="2097" y="2162"/>
            <a:chExt cx="9024" cy="5040"/>
          </a:xfrm>
        </p:grpSpPr>
        <p:sp>
          <p:nvSpPr>
            <p:cNvPr id="44037" name="Rectangle 3"/>
            <p:cNvSpPr>
              <a:spLocks noChangeArrowheads="1"/>
            </p:cNvSpPr>
            <p:nvPr/>
          </p:nvSpPr>
          <p:spPr bwMode="auto">
            <a:xfrm>
              <a:off x="3435" y="2162"/>
              <a:ext cx="6342" cy="50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38" name="Oval 4"/>
            <p:cNvSpPr>
              <a:spLocks noChangeArrowheads="1"/>
            </p:cNvSpPr>
            <p:nvPr/>
          </p:nvSpPr>
          <p:spPr bwMode="auto">
            <a:xfrm>
              <a:off x="2097" y="4154"/>
              <a:ext cx="1104" cy="3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39" name="Text Box 5"/>
            <p:cNvSpPr txBox="1">
              <a:spLocks noChangeArrowheads="1"/>
            </p:cNvSpPr>
            <p:nvPr/>
          </p:nvSpPr>
          <p:spPr bwMode="auto">
            <a:xfrm>
              <a:off x="2241" y="4130"/>
              <a:ext cx="7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>
                  <a:latin typeface="Times New Roman" pitchFamily="18" charset="0"/>
                  <a:cs typeface="Arial" charset="0"/>
                </a:rPr>
                <a:t>User</a:t>
              </a:r>
              <a:endParaRPr lang="id-ID">
                <a:cs typeface="Arial" charset="0"/>
              </a:endParaRPr>
            </a:p>
          </p:txBody>
        </p:sp>
        <p:sp>
          <p:nvSpPr>
            <p:cNvPr id="44040" name="Oval 6"/>
            <p:cNvSpPr>
              <a:spLocks noChangeArrowheads="1"/>
            </p:cNvSpPr>
            <p:nvPr/>
          </p:nvSpPr>
          <p:spPr bwMode="auto">
            <a:xfrm>
              <a:off x="10017" y="4034"/>
              <a:ext cx="1104" cy="3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10158" y="4010"/>
              <a:ext cx="7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>
                  <a:latin typeface="Times New Roman" pitchFamily="18" charset="0"/>
                  <a:cs typeface="Arial" charset="0"/>
                </a:rPr>
                <a:t>User</a:t>
              </a:r>
              <a:endParaRPr lang="id-ID">
                <a:cs typeface="Arial" charset="0"/>
              </a:endParaRPr>
            </a:p>
          </p:txBody>
        </p:sp>
        <p:sp>
          <p:nvSpPr>
            <p:cNvPr id="44042" name="Oval 8"/>
            <p:cNvSpPr>
              <a:spLocks noChangeArrowheads="1"/>
            </p:cNvSpPr>
            <p:nvPr/>
          </p:nvSpPr>
          <p:spPr bwMode="auto">
            <a:xfrm>
              <a:off x="4398" y="5300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43" name="Text Box 9"/>
            <p:cNvSpPr txBox="1">
              <a:spLocks noChangeArrowheads="1"/>
            </p:cNvSpPr>
            <p:nvPr/>
          </p:nvSpPr>
          <p:spPr bwMode="auto">
            <a:xfrm>
              <a:off x="4425" y="5384"/>
              <a:ext cx="48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LE</a:t>
              </a:r>
              <a:endParaRPr lang="id-ID">
                <a:cs typeface="Arial" charset="0"/>
              </a:endParaRPr>
            </a:p>
          </p:txBody>
        </p:sp>
        <p:sp>
          <p:nvSpPr>
            <p:cNvPr id="44044" name="Oval 10"/>
            <p:cNvSpPr>
              <a:spLocks noChangeArrowheads="1"/>
            </p:cNvSpPr>
            <p:nvPr/>
          </p:nvSpPr>
          <p:spPr bwMode="auto">
            <a:xfrm>
              <a:off x="3819" y="3836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3843" y="3896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LE</a:t>
              </a:r>
              <a:endParaRPr lang="id-ID">
                <a:cs typeface="Arial" charset="0"/>
              </a:endParaRPr>
            </a:p>
          </p:txBody>
        </p:sp>
        <p:sp>
          <p:nvSpPr>
            <p:cNvPr id="44046" name="Line 12"/>
            <p:cNvSpPr>
              <a:spLocks noChangeShapeType="1"/>
            </p:cNvSpPr>
            <p:nvPr/>
          </p:nvSpPr>
          <p:spPr bwMode="auto">
            <a:xfrm flipV="1">
              <a:off x="3219" y="4178"/>
              <a:ext cx="60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47" name="Line 13"/>
            <p:cNvSpPr>
              <a:spLocks noChangeShapeType="1"/>
            </p:cNvSpPr>
            <p:nvPr/>
          </p:nvSpPr>
          <p:spPr bwMode="auto">
            <a:xfrm>
              <a:off x="9375" y="4034"/>
              <a:ext cx="624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48" name="Text Box 14"/>
            <p:cNvSpPr txBox="1">
              <a:spLocks noChangeArrowheads="1"/>
            </p:cNvSpPr>
            <p:nvPr/>
          </p:nvSpPr>
          <p:spPr bwMode="auto">
            <a:xfrm>
              <a:off x="4761" y="2258"/>
              <a:ext cx="3558" cy="44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>
                <a:spcAft>
                  <a:spcPts val="1000"/>
                </a:spcAft>
              </a:pPr>
              <a:r>
                <a:rPr lang="id-ID" sz="1600" b="1">
                  <a:cs typeface="Arial" charset="0"/>
                </a:rPr>
                <a:t>INFORMATION PLANE</a:t>
              </a:r>
              <a:endParaRPr lang="id-ID">
                <a:cs typeface="Arial" charset="0"/>
              </a:endParaRPr>
            </a:p>
          </p:txBody>
        </p:sp>
        <p:sp>
          <p:nvSpPr>
            <p:cNvPr id="44049" name="Text Box 15"/>
            <p:cNvSpPr txBox="1">
              <a:spLocks noChangeArrowheads="1"/>
            </p:cNvSpPr>
            <p:nvPr/>
          </p:nvSpPr>
          <p:spPr bwMode="auto">
            <a:xfrm>
              <a:off x="3951" y="6710"/>
              <a:ext cx="5358" cy="40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>
                <a:lnSpc>
                  <a:spcPct val="112000"/>
                </a:lnSpc>
              </a:pPr>
              <a:r>
                <a:rPr lang="en-US" sz="1200">
                  <a:latin typeface="Arial Narrow" pitchFamily="34" charset="0"/>
                  <a:cs typeface="Arial" charset="0"/>
                </a:rPr>
                <a:t>LE = Local Exchange	TC =  Transit</a:t>
              </a:r>
              <a:r>
                <a:rPr lang="en-US" sz="1600">
                  <a:latin typeface="Arial Narrow" pitchFamily="34" charset="0"/>
                  <a:cs typeface="Arial" charset="0"/>
                </a:rPr>
                <a:t> </a:t>
              </a:r>
              <a:r>
                <a:rPr lang="en-US" sz="1200">
                  <a:latin typeface="Arial Narrow" pitchFamily="34" charset="0"/>
                  <a:cs typeface="Arial" charset="0"/>
                </a:rPr>
                <a:t>Center</a:t>
              </a:r>
              <a:endParaRPr lang="id-ID">
                <a:cs typeface="Arial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5559" y="5834"/>
              <a:ext cx="516" cy="4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51" name="Text Box 17"/>
            <p:cNvSpPr txBox="1">
              <a:spLocks noChangeArrowheads="1"/>
            </p:cNvSpPr>
            <p:nvPr/>
          </p:nvSpPr>
          <p:spPr bwMode="auto">
            <a:xfrm>
              <a:off x="5583" y="5894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TC</a:t>
              </a:r>
              <a:endParaRPr lang="id-ID">
                <a:cs typeface="Arial" charset="0"/>
              </a:endParaRPr>
            </a:p>
          </p:txBody>
        </p:sp>
        <p:sp>
          <p:nvSpPr>
            <p:cNvPr id="44052" name="Oval 18"/>
            <p:cNvSpPr>
              <a:spLocks noChangeArrowheads="1"/>
            </p:cNvSpPr>
            <p:nvPr/>
          </p:nvSpPr>
          <p:spPr bwMode="auto">
            <a:xfrm>
              <a:off x="6471" y="5474"/>
              <a:ext cx="516" cy="4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53" name="Text Box 19"/>
            <p:cNvSpPr txBox="1">
              <a:spLocks noChangeArrowheads="1"/>
            </p:cNvSpPr>
            <p:nvPr/>
          </p:nvSpPr>
          <p:spPr bwMode="auto">
            <a:xfrm>
              <a:off x="6495" y="5534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pPr algn="ctr"/>
              <a:r>
                <a:rPr lang="en-US" sz="1200" b="1">
                  <a:latin typeface="Times New Roman" pitchFamily="18" charset="0"/>
                  <a:cs typeface="Arial" charset="0"/>
                </a:rPr>
                <a:t>TC</a:t>
              </a:r>
              <a:endParaRPr lang="id-ID">
                <a:cs typeface="Arial" charset="0"/>
              </a:endParaRPr>
            </a:p>
          </p:txBody>
        </p:sp>
        <p:sp>
          <p:nvSpPr>
            <p:cNvPr id="44054" name="Oval 20"/>
            <p:cNvSpPr>
              <a:spLocks noChangeArrowheads="1"/>
            </p:cNvSpPr>
            <p:nvPr/>
          </p:nvSpPr>
          <p:spPr bwMode="auto">
            <a:xfrm>
              <a:off x="7599" y="5816"/>
              <a:ext cx="516" cy="4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55" name="Text Box 21"/>
            <p:cNvSpPr txBox="1">
              <a:spLocks noChangeArrowheads="1"/>
            </p:cNvSpPr>
            <p:nvPr/>
          </p:nvSpPr>
          <p:spPr bwMode="auto">
            <a:xfrm>
              <a:off x="7623" y="5876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cs typeface="Arial" charset="0"/>
              </a:endParaRPr>
            </a:p>
          </p:txBody>
        </p:sp>
        <p:sp>
          <p:nvSpPr>
            <p:cNvPr id="44056" name="Oval 22"/>
            <p:cNvSpPr>
              <a:spLocks noChangeArrowheads="1"/>
            </p:cNvSpPr>
            <p:nvPr/>
          </p:nvSpPr>
          <p:spPr bwMode="auto">
            <a:xfrm>
              <a:off x="8601" y="5000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57" name="Text Box 23"/>
            <p:cNvSpPr txBox="1">
              <a:spLocks noChangeArrowheads="1"/>
            </p:cNvSpPr>
            <p:nvPr/>
          </p:nvSpPr>
          <p:spPr bwMode="auto">
            <a:xfrm>
              <a:off x="8625" y="5060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cs typeface="Arial" charset="0"/>
              </a:endParaRPr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901" y="3836"/>
              <a:ext cx="516" cy="49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latin typeface="Constantia" pitchFamily="18" charset="0"/>
              </a:endParaRPr>
            </a:p>
          </p:txBody>
        </p:sp>
        <p:sp>
          <p:nvSpPr>
            <p:cNvPr id="44059" name="Text Box 25"/>
            <p:cNvSpPr txBox="1">
              <a:spLocks noChangeArrowheads="1"/>
            </p:cNvSpPr>
            <p:nvPr/>
          </p:nvSpPr>
          <p:spPr bwMode="auto">
            <a:xfrm>
              <a:off x="8925" y="3896"/>
              <a:ext cx="4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8000" rIns="18000" bIns="18000"/>
            <a:lstStyle/>
            <a:p>
              <a:endParaRPr lang="id-ID">
                <a:cs typeface="Arial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4335" y="4220"/>
              <a:ext cx="1362" cy="1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4917" y="5702"/>
              <a:ext cx="624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6033" y="5744"/>
              <a:ext cx="44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6999" y="5744"/>
              <a:ext cx="60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>
              <a:off x="6039" y="6140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65" name="Line 31"/>
            <p:cNvSpPr>
              <a:spLocks noChangeShapeType="1"/>
            </p:cNvSpPr>
            <p:nvPr/>
          </p:nvSpPr>
          <p:spPr bwMode="auto">
            <a:xfrm flipV="1">
              <a:off x="8097" y="5318"/>
              <a:ext cx="666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  <p:sp>
          <p:nvSpPr>
            <p:cNvPr id="44066" name="Line 32"/>
            <p:cNvSpPr>
              <a:spLocks noChangeShapeType="1"/>
            </p:cNvSpPr>
            <p:nvPr/>
          </p:nvSpPr>
          <p:spPr bwMode="auto">
            <a:xfrm flipH="1">
              <a:off x="8013" y="4124"/>
              <a:ext cx="900" cy="17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8000" rIns="18000" bIns="180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51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3296" y="5073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 b="1" i="1" dirty="0" err="1" smtClean="0"/>
              <a:t>Untuk</a:t>
            </a:r>
            <a:r>
              <a:rPr lang="en-US" altLang="id-ID" b="1" i="1" dirty="0" smtClean="0"/>
              <a:t> </a:t>
            </a:r>
            <a:r>
              <a:rPr lang="en-US" altLang="id-ID" b="1" i="1" dirty="0" err="1" smtClean="0"/>
              <a:t>struktur</a:t>
            </a:r>
            <a:r>
              <a:rPr lang="en-US" altLang="id-ID" b="1" i="1" dirty="0" smtClean="0"/>
              <a:t> </a:t>
            </a:r>
            <a:r>
              <a:rPr lang="en-US" altLang="id-ID" b="1" i="1" dirty="0" err="1" smtClean="0"/>
              <a:t>dua</a:t>
            </a:r>
            <a:r>
              <a:rPr lang="en-US" altLang="id-ID" b="1" i="1" dirty="0" smtClean="0"/>
              <a:t> level </a:t>
            </a:r>
            <a:endParaRPr lang="id-ID" altLang="id-ID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id-ID" sz="2400"/>
              <a:t>Tiap SP dihubungkan dengan sekurang-kurangnya dua STP level  rendah (</a:t>
            </a:r>
            <a:r>
              <a:rPr lang="en-US" altLang="id-ID" sz="2400" i="1"/>
              <a:t>lower level</a:t>
            </a:r>
            <a:r>
              <a:rPr lang="en-US" altLang="id-ID" sz="2400"/>
              <a:t>).</a:t>
            </a:r>
            <a:endParaRPr lang="id-ID" altLang="id-ID" sz="2400"/>
          </a:p>
          <a:p>
            <a:pPr eaLnBrk="1" hangingPunct="1"/>
            <a:r>
              <a:rPr lang="en-US" altLang="id-ID" sz="2400"/>
              <a:t>Setiap STP level rendah dihubungkan sekurang-kurangnya dengan dua STP level tinggi.</a:t>
            </a:r>
            <a:endParaRPr lang="id-ID" altLang="id-ID" sz="2400"/>
          </a:p>
          <a:p>
            <a:pPr eaLnBrk="1" hangingPunct="1"/>
            <a:r>
              <a:rPr lang="en-US" altLang="id-ID" sz="2400"/>
              <a:t>Semua STP level tinggi dihubungkan secara </a:t>
            </a:r>
            <a:r>
              <a:rPr lang="en-US" altLang="id-ID" sz="2400" i="1"/>
              <a:t>full mesh</a:t>
            </a:r>
            <a:endParaRPr lang="id-ID" altLang="id-ID" sz="2400"/>
          </a:p>
          <a:p>
            <a:pPr eaLnBrk="1" hangingPunct="1"/>
            <a:endParaRPr lang="id-ID" altLang="id-ID" smtClean="0"/>
          </a:p>
        </p:txBody>
      </p:sp>
      <p:grpSp>
        <p:nvGrpSpPr>
          <p:cNvPr id="10244" name="Group 2"/>
          <p:cNvGrpSpPr>
            <a:grpSpLocks/>
          </p:cNvGrpSpPr>
          <p:nvPr/>
        </p:nvGrpSpPr>
        <p:grpSpPr bwMode="auto">
          <a:xfrm>
            <a:off x="1867037" y="3254828"/>
            <a:ext cx="8139112" cy="2971800"/>
            <a:chOff x="1587" y="1440"/>
            <a:chExt cx="9049" cy="4927"/>
          </a:xfrm>
        </p:grpSpPr>
        <p:sp>
          <p:nvSpPr>
            <p:cNvPr id="10245" name="Rectangle 3"/>
            <p:cNvSpPr>
              <a:spLocks noChangeArrowheads="1"/>
            </p:cNvSpPr>
            <p:nvPr/>
          </p:nvSpPr>
          <p:spPr bwMode="auto">
            <a:xfrm>
              <a:off x="5466" y="1440"/>
              <a:ext cx="3258" cy="262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9108" y="1440"/>
              <a:ext cx="1314" cy="407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9282" y="4644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621" y="4374"/>
              <a:ext cx="5472" cy="11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6582" y="2058"/>
              <a:ext cx="2760" cy="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72000" rIns="18000" bIns="18000"/>
            <a:lstStyle/>
            <a:p>
              <a:endParaRPr lang="id-ID"/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7488" y="1764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5652" y="1749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9276" y="1740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grpSp>
          <p:nvGrpSpPr>
            <p:cNvPr id="10253" name="Group 11"/>
            <p:cNvGrpSpPr>
              <a:grpSpLocks/>
            </p:cNvGrpSpPr>
            <p:nvPr/>
          </p:nvGrpSpPr>
          <p:grpSpPr bwMode="auto">
            <a:xfrm>
              <a:off x="5676" y="3222"/>
              <a:ext cx="4560" cy="618"/>
              <a:chOff x="4707" y="9821"/>
              <a:chExt cx="4560" cy="618"/>
            </a:xfrm>
          </p:grpSpPr>
          <p:sp>
            <p:nvSpPr>
              <p:cNvPr id="10311" name="Line 12"/>
              <p:cNvSpPr>
                <a:spLocks noChangeShapeType="1"/>
              </p:cNvSpPr>
              <p:nvPr/>
            </p:nvSpPr>
            <p:spPr bwMode="auto">
              <a:xfrm>
                <a:off x="5637" y="10139"/>
                <a:ext cx="2760" cy="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72000" rIns="18000" bIns="18000"/>
              <a:lstStyle/>
              <a:p>
                <a:endParaRPr lang="id-ID"/>
              </a:p>
            </p:txBody>
          </p:sp>
          <p:sp>
            <p:nvSpPr>
              <p:cNvPr id="10312" name="Text Box 13"/>
              <p:cNvSpPr txBox="1">
                <a:spLocks noChangeArrowheads="1"/>
              </p:cNvSpPr>
              <p:nvPr/>
            </p:nvSpPr>
            <p:spPr bwMode="auto">
              <a:xfrm>
                <a:off x="6543" y="9845"/>
                <a:ext cx="936" cy="5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72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400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STP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10313" name="Text Box 14"/>
              <p:cNvSpPr txBox="1">
                <a:spLocks noChangeArrowheads="1"/>
              </p:cNvSpPr>
              <p:nvPr/>
            </p:nvSpPr>
            <p:spPr bwMode="auto">
              <a:xfrm>
                <a:off x="4707" y="9830"/>
                <a:ext cx="936" cy="5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72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400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STP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10314" name="Text Box 15"/>
              <p:cNvSpPr txBox="1">
                <a:spLocks noChangeArrowheads="1"/>
              </p:cNvSpPr>
              <p:nvPr/>
            </p:nvSpPr>
            <p:spPr bwMode="auto">
              <a:xfrm>
                <a:off x="8331" y="9821"/>
                <a:ext cx="936" cy="5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72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 sz="1400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STP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7494" y="4668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5658" y="4653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3840" y="4656"/>
              <a:ext cx="936" cy="5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72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 sz="1400" b="1">
                  <a:latin typeface="Times New Roman" panose="02020603050405020304" pitchFamily="18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57" name="Rectangle 19"/>
            <p:cNvSpPr>
              <a:spLocks noChangeArrowheads="1"/>
            </p:cNvSpPr>
            <p:nvPr/>
          </p:nvSpPr>
          <p:spPr bwMode="auto">
            <a:xfrm>
              <a:off x="9042" y="4392"/>
              <a:ext cx="120" cy="11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sp>
          <p:nvSpPr>
            <p:cNvPr id="10258" name="Line 20"/>
            <p:cNvSpPr>
              <a:spLocks noChangeShapeType="1"/>
            </p:cNvSpPr>
            <p:nvPr/>
          </p:nvSpPr>
          <p:spPr bwMode="auto">
            <a:xfrm flipV="1">
              <a:off x="8412" y="4980"/>
              <a:ext cx="882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72000" rIns="18000" bIns="18000"/>
            <a:lstStyle/>
            <a:p>
              <a:endParaRPr lang="id-ID"/>
            </a:p>
          </p:txBody>
        </p:sp>
        <p:sp>
          <p:nvSpPr>
            <p:cNvPr id="10259" name="Line 21"/>
            <p:cNvSpPr>
              <a:spLocks noChangeShapeType="1"/>
            </p:cNvSpPr>
            <p:nvPr/>
          </p:nvSpPr>
          <p:spPr bwMode="auto">
            <a:xfrm>
              <a:off x="6132" y="3801"/>
              <a:ext cx="0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0" name="Line 22"/>
            <p:cNvSpPr>
              <a:spLocks noChangeShapeType="1"/>
            </p:cNvSpPr>
            <p:nvPr/>
          </p:nvSpPr>
          <p:spPr bwMode="auto">
            <a:xfrm>
              <a:off x="8094" y="3864"/>
              <a:ext cx="0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1" name="Line 23"/>
            <p:cNvSpPr>
              <a:spLocks noChangeShapeType="1"/>
            </p:cNvSpPr>
            <p:nvPr/>
          </p:nvSpPr>
          <p:spPr bwMode="auto">
            <a:xfrm flipH="1">
              <a:off x="4242" y="3804"/>
              <a:ext cx="1446" cy="8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2" name="Line 24"/>
            <p:cNvSpPr>
              <a:spLocks noChangeShapeType="1"/>
            </p:cNvSpPr>
            <p:nvPr/>
          </p:nvSpPr>
          <p:spPr bwMode="auto">
            <a:xfrm flipH="1">
              <a:off x="4473" y="3798"/>
              <a:ext cx="3087" cy="8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3" name="Line 25"/>
            <p:cNvSpPr>
              <a:spLocks noChangeShapeType="1"/>
            </p:cNvSpPr>
            <p:nvPr/>
          </p:nvSpPr>
          <p:spPr bwMode="auto">
            <a:xfrm>
              <a:off x="6612" y="3828"/>
              <a:ext cx="1362" cy="8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4" name="Line 26"/>
            <p:cNvSpPr>
              <a:spLocks noChangeShapeType="1"/>
            </p:cNvSpPr>
            <p:nvPr/>
          </p:nvSpPr>
          <p:spPr bwMode="auto">
            <a:xfrm flipH="1">
              <a:off x="6213" y="3852"/>
              <a:ext cx="1677" cy="7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 flipV="1">
              <a:off x="8430" y="2298"/>
              <a:ext cx="846" cy="10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>
              <a:off x="8376" y="2316"/>
              <a:ext cx="924" cy="9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7" name="Line 29"/>
            <p:cNvSpPr>
              <a:spLocks noChangeShapeType="1"/>
            </p:cNvSpPr>
            <p:nvPr/>
          </p:nvSpPr>
          <p:spPr bwMode="auto">
            <a:xfrm>
              <a:off x="8412" y="3804"/>
              <a:ext cx="1260" cy="8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8" name="Line 30"/>
            <p:cNvSpPr>
              <a:spLocks noChangeShapeType="1"/>
            </p:cNvSpPr>
            <p:nvPr/>
          </p:nvSpPr>
          <p:spPr bwMode="auto">
            <a:xfrm>
              <a:off x="8106" y="2346"/>
              <a:ext cx="1686" cy="2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69" name="Line 31"/>
            <p:cNvSpPr>
              <a:spLocks noChangeShapeType="1"/>
            </p:cNvSpPr>
            <p:nvPr/>
          </p:nvSpPr>
          <p:spPr bwMode="auto">
            <a:xfrm>
              <a:off x="6111" y="2346"/>
              <a:ext cx="15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0" name="Line 32"/>
            <p:cNvSpPr>
              <a:spLocks noChangeShapeType="1"/>
            </p:cNvSpPr>
            <p:nvPr/>
          </p:nvSpPr>
          <p:spPr bwMode="auto">
            <a:xfrm>
              <a:off x="7974" y="2364"/>
              <a:ext cx="0" cy="8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1" name="Line 33"/>
            <p:cNvSpPr>
              <a:spLocks noChangeShapeType="1"/>
            </p:cNvSpPr>
            <p:nvPr/>
          </p:nvSpPr>
          <p:spPr bwMode="auto">
            <a:xfrm>
              <a:off x="6567" y="2310"/>
              <a:ext cx="954" cy="9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2" name="Line 34"/>
            <p:cNvSpPr>
              <a:spLocks noChangeShapeType="1"/>
            </p:cNvSpPr>
            <p:nvPr/>
          </p:nvSpPr>
          <p:spPr bwMode="auto">
            <a:xfrm rot="-5400000">
              <a:off x="6567" y="2343"/>
              <a:ext cx="954" cy="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1587" y="4260"/>
              <a:ext cx="12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Aft>
                  <a:spcPts val="1000"/>
                </a:spcAft>
              </a:pPr>
              <a:r>
                <a:rPr lang="id-ID" altLang="id-ID" sz="1400">
                  <a:latin typeface="Arial Narrow" panose="020B0606020202030204" pitchFamily="34" charset="0"/>
                  <a:cs typeface="Arial" panose="020B0604020202020204" pitchFamily="34" charset="0"/>
                </a:rPr>
                <a:t>Lower level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74" name="Line 36"/>
            <p:cNvSpPr>
              <a:spLocks noChangeShapeType="1"/>
            </p:cNvSpPr>
            <p:nvPr/>
          </p:nvSpPr>
          <p:spPr bwMode="auto">
            <a:xfrm>
              <a:off x="2817" y="4476"/>
              <a:ext cx="792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3429" y="2196"/>
              <a:ext cx="129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Aft>
                  <a:spcPts val="1000"/>
                </a:spcAft>
              </a:pPr>
              <a:r>
                <a:rPr lang="id-ID" altLang="id-ID" sz="1400">
                  <a:latin typeface="Arial Narrow" panose="020B0606020202030204" pitchFamily="34" charset="0"/>
                  <a:cs typeface="Arial" panose="020B0604020202020204" pitchFamily="34" charset="0"/>
                </a:rPr>
                <a:t>Higher level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0276" name="Line 38"/>
            <p:cNvSpPr>
              <a:spLocks noChangeShapeType="1"/>
            </p:cNvSpPr>
            <p:nvPr/>
          </p:nvSpPr>
          <p:spPr bwMode="auto">
            <a:xfrm>
              <a:off x="4737" y="2412"/>
              <a:ext cx="792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7" name="Line 40"/>
            <p:cNvSpPr>
              <a:spLocks noChangeShapeType="1"/>
            </p:cNvSpPr>
            <p:nvPr/>
          </p:nvSpPr>
          <p:spPr bwMode="auto">
            <a:xfrm>
              <a:off x="4780" y="4960"/>
              <a:ext cx="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0278" name="Line 41"/>
            <p:cNvSpPr>
              <a:spLocks noChangeShapeType="1"/>
            </p:cNvSpPr>
            <p:nvPr/>
          </p:nvSpPr>
          <p:spPr bwMode="auto">
            <a:xfrm flipH="1">
              <a:off x="9800" y="2320"/>
              <a:ext cx="0" cy="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grpSp>
          <p:nvGrpSpPr>
            <p:cNvPr id="10279" name="Group 42"/>
            <p:cNvGrpSpPr>
              <a:grpSpLocks/>
            </p:cNvGrpSpPr>
            <p:nvPr/>
          </p:nvGrpSpPr>
          <p:grpSpPr bwMode="auto">
            <a:xfrm>
              <a:off x="3405" y="5240"/>
              <a:ext cx="3531" cy="1107"/>
              <a:chOff x="3405" y="5400"/>
              <a:chExt cx="3531" cy="1107"/>
            </a:xfrm>
          </p:grpSpPr>
          <p:grpSp>
            <p:nvGrpSpPr>
              <p:cNvPr id="10296" name="Group 43"/>
              <p:cNvGrpSpPr>
                <a:grpSpLocks/>
              </p:cNvGrpSpPr>
              <p:nvPr/>
            </p:nvGrpSpPr>
            <p:grpSpPr bwMode="auto">
              <a:xfrm>
                <a:off x="3405" y="5907"/>
                <a:ext cx="606" cy="574"/>
                <a:chOff x="2805" y="10387"/>
                <a:chExt cx="606" cy="574"/>
              </a:xfrm>
            </p:grpSpPr>
            <p:sp>
              <p:nvSpPr>
                <p:cNvPr id="10309" name="Oval 44"/>
                <p:cNvSpPr>
                  <a:spLocks noChangeArrowheads="1"/>
                </p:cNvSpPr>
                <p:nvPr/>
              </p:nvSpPr>
              <p:spPr bwMode="auto">
                <a:xfrm>
                  <a:off x="2805" y="1038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031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05" y="10482"/>
                  <a:ext cx="606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97" name="Group 46"/>
              <p:cNvGrpSpPr>
                <a:grpSpLocks/>
              </p:cNvGrpSpPr>
              <p:nvPr/>
            </p:nvGrpSpPr>
            <p:grpSpPr bwMode="auto">
              <a:xfrm>
                <a:off x="6330" y="5937"/>
                <a:ext cx="606" cy="570"/>
                <a:chOff x="4770" y="10357"/>
                <a:chExt cx="606" cy="570"/>
              </a:xfrm>
            </p:grpSpPr>
            <p:sp>
              <p:nvSpPr>
                <p:cNvPr id="10307" name="Oval 47"/>
                <p:cNvSpPr>
                  <a:spLocks noChangeArrowheads="1"/>
                </p:cNvSpPr>
                <p:nvPr/>
              </p:nvSpPr>
              <p:spPr bwMode="auto">
                <a:xfrm>
                  <a:off x="4770" y="1035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030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70" y="10452"/>
                  <a:ext cx="60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98" name="Group 49"/>
              <p:cNvGrpSpPr>
                <a:grpSpLocks/>
              </p:cNvGrpSpPr>
              <p:nvPr/>
            </p:nvGrpSpPr>
            <p:grpSpPr bwMode="auto">
              <a:xfrm>
                <a:off x="4955" y="5912"/>
                <a:ext cx="606" cy="574"/>
                <a:chOff x="6555" y="10372"/>
                <a:chExt cx="606" cy="574"/>
              </a:xfrm>
            </p:grpSpPr>
            <p:sp>
              <p:nvSpPr>
                <p:cNvPr id="10305" name="Oval 50"/>
                <p:cNvSpPr>
                  <a:spLocks noChangeArrowheads="1"/>
                </p:cNvSpPr>
                <p:nvPr/>
              </p:nvSpPr>
              <p:spPr bwMode="auto">
                <a:xfrm>
                  <a:off x="6555" y="10372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030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555" y="10467"/>
                  <a:ext cx="606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299" name="Line 52"/>
              <p:cNvSpPr>
                <a:spLocks noChangeShapeType="1"/>
              </p:cNvSpPr>
              <p:nvPr/>
            </p:nvSpPr>
            <p:spPr bwMode="auto">
              <a:xfrm flipH="1">
                <a:off x="3760" y="5400"/>
                <a:ext cx="540" cy="4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300" name="Line 53"/>
              <p:cNvSpPr>
                <a:spLocks noChangeShapeType="1"/>
              </p:cNvSpPr>
              <p:nvPr/>
            </p:nvSpPr>
            <p:spPr bwMode="auto">
              <a:xfrm>
                <a:off x="6160" y="5400"/>
                <a:ext cx="480" cy="5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301" name="Line 54"/>
              <p:cNvSpPr>
                <a:spLocks noChangeShapeType="1"/>
              </p:cNvSpPr>
              <p:nvPr/>
            </p:nvSpPr>
            <p:spPr bwMode="auto">
              <a:xfrm>
                <a:off x="4320" y="5420"/>
                <a:ext cx="2220" cy="5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302" name="Line 55"/>
              <p:cNvSpPr>
                <a:spLocks noChangeShapeType="1"/>
              </p:cNvSpPr>
              <p:nvPr/>
            </p:nvSpPr>
            <p:spPr bwMode="auto">
              <a:xfrm flipH="1">
                <a:off x="3860" y="5400"/>
                <a:ext cx="2280" cy="5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303" name="Line 56"/>
              <p:cNvSpPr>
                <a:spLocks noChangeShapeType="1"/>
              </p:cNvSpPr>
              <p:nvPr/>
            </p:nvSpPr>
            <p:spPr bwMode="auto">
              <a:xfrm flipH="1">
                <a:off x="5300" y="5420"/>
                <a:ext cx="820" cy="5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304" name="Line 57"/>
              <p:cNvSpPr>
                <a:spLocks noChangeShapeType="1"/>
              </p:cNvSpPr>
              <p:nvPr/>
            </p:nvSpPr>
            <p:spPr bwMode="auto">
              <a:xfrm>
                <a:off x="4280" y="5420"/>
                <a:ext cx="900" cy="5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</p:grpSp>
        <p:grpSp>
          <p:nvGrpSpPr>
            <p:cNvPr id="10280" name="Group 58"/>
            <p:cNvGrpSpPr>
              <a:grpSpLocks/>
            </p:cNvGrpSpPr>
            <p:nvPr/>
          </p:nvGrpSpPr>
          <p:grpSpPr bwMode="auto">
            <a:xfrm>
              <a:off x="7105" y="5260"/>
              <a:ext cx="3531" cy="1107"/>
              <a:chOff x="3405" y="5400"/>
              <a:chExt cx="3531" cy="1107"/>
            </a:xfrm>
          </p:grpSpPr>
          <p:grpSp>
            <p:nvGrpSpPr>
              <p:cNvPr id="10281" name="Group 59"/>
              <p:cNvGrpSpPr>
                <a:grpSpLocks/>
              </p:cNvGrpSpPr>
              <p:nvPr/>
            </p:nvGrpSpPr>
            <p:grpSpPr bwMode="auto">
              <a:xfrm>
                <a:off x="3405" y="5907"/>
                <a:ext cx="606" cy="574"/>
                <a:chOff x="2805" y="10387"/>
                <a:chExt cx="606" cy="574"/>
              </a:xfrm>
            </p:grpSpPr>
            <p:sp>
              <p:nvSpPr>
                <p:cNvPr id="10294" name="Oval 60"/>
                <p:cNvSpPr>
                  <a:spLocks noChangeArrowheads="1"/>
                </p:cNvSpPr>
                <p:nvPr/>
              </p:nvSpPr>
              <p:spPr bwMode="auto">
                <a:xfrm>
                  <a:off x="2805" y="1038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029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805" y="10482"/>
                  <a:ext cx="606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82" name="Group 62"/>
              <p:cNvGrpSpPr>
                <a:grpSpLocks/>
              </p:cNvGrpSpPr>
              <p:nvPr/>
            </p:nvGrpSpPr>
            <p:grpSpPr bwMode="auto">
              <a:xfrm>
                <a:off x="6330" y="5937"/>
                <a:ext cx="606" cy="570"/>
                <a:chOff x="4770" y="10357"/>
                <a:chExt cx="606" cy="570"/>
              </a:xfrm>
            </p:grpSpPr>
            <p:sp>
              <p:nvSpPr>
                <p:cNvPr id="10292" name="Oval 63"/>
                <p:cNvSpPr>
                  <a:spLocks noChangeArrowheads="1"/>
                </p:cNvSpPr>
                <p:nvPr/>
              </p:nvSpPr>
              <p:spPr bwMode="auto">
                <a:xfrm>
                  <a:off x="4770" y="10357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02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770" y="10452"/>
                  <a:ext cx="60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83" name="Group 65"/>
              <p:cNvGrpSpPr>
                <a:grpSpLocks/>
              </p:cNvGrpSpPr>
              <p:nvPr/>
            </p:nvGrpSpPr>
            <p:grpSpPr bwMode="auto">
              <a:xfrm>
                <a:off x="4955" y="5912"/>
                <a:ext cx="606" cy="574"/>
                <a:chOff x="6555" y="10372"/>
                <a:chExt cx="606" cy="574"/>
              </a:xfrm>
            </p:grpSpPr>
            <p:sp>
              <p:nvSpPr>
                <p:cNvPr id="10290" name="Oval 66"/>
                <p:cNvSpPr>
                  <a:spLocks noChangeArrowheads="1"/>
                </p:cNvSpPr>
                <p:nvPr/>
              </p:nvSpPr>
              <p:spPr bwMode="auto">
                <a:xfrm>
                  <a:off x="6555" y="10372"/>
                  <a:ext cx="600" cy="5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029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6555" y="10467"/>
                  <a:ext cx="606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36000" rIns="36000" bIns="36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id-ID" sz="14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284" name="Line 68"/>
              <p:cNvSpPr>
                <a:spLocks noChangeShapeType="1"/>
              </p:cNvSpPr>
              <p:nvPr/>
            </p:nvSpPr>
            <p:spPr bwMode="auto">
              <a:xfrm flipH="1">
                <a:off x="3760" y="5400"/>
                <a:ext cx="540" cy="4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285" name="Line 69"/>
              <p:cNvSpPr>
                <a:spLocks noChangeShapeType="1"/>
              </p:cNvSpPr>
              <p:nvPr/>
            </p:nvSpPr>
            <p:spPr bwMode="auto">
              <a:xfrm>
                <a:off x="6160" y="5400"/>
                <a:ext cx="480" cy="5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286" name="Line 70"/>
              <p:cNvSpPr>
                <a:spLocks noChangeShapeType="1"/>
              </p:cNvSpPr>
              <p:nvPr/>
            </p:nvSpPr>
            <p:spPr bwMode="auto">
              <a:xfrm>
                <a:off x="4320" y="5420"/>
                <a:ext cx="2220" cy="5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287" name="Line 71"/>
              <p:cNvSpPr>
                <a:spLocks noChangeShapeType="1"/>
              </p:cNvSpPr>
              <p:nvPr/>
            </p:nvSpPr>
            <p:spPr bwMode="auto">
              <a:xfrm flipH="1">
                <a:off x="3860" y="5400"/>
                <a:ext cx="2280" cy="5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288" name="Line 72"/>
              <p:cNvSpPr>
                <a:spLocks noChangeShapeType="1"/>
              </p:cNvSpPr>
              <p:nvPr/>
            </p:nvSpPr>
            <p:spPr bwMode="auto">
              <a:xfrm flipH="1">
                <a:off x="5300" y="5420"/>
                <a:ext cx="820" cy="5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0289" name="Line 73"/>
              <p:cNvSpPr>
                <a:spLocks noChangeShapeType="1"/>
              </p:cNvSpPr>
              <p:nvPr/>
            </p:nvSpPr>
            <p:spPr bwMode="auto">
              <a:xfrm>
                <a:off x="4280" y="5420"/>
                <a:ext cx="900" cy="5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1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9888" y="72536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 sz="3600" dirty="0" err="1"/>
              <a:t>Struktur</a:t>
            </a:r>
            <a:r>
              <a:rPr lang="en-US" altLang="id-ID" sz="3600" dirty="0"/>
              <a:t> Network </a:t>
            </a:r>
            <a:r>
              <a:rPr lang="en-US" altLang="id-ID" sz="3600" dirty="0" err="1"/>
              <a:t>Signalling</a:t>
            </a:r>
            <a:r>
              <a:rPr lang="en-US" altLang="id-ID" sz="3600" dirty="0"/>
              <a:t> </a:t>
            </a:r>
            <a:r>
              <a:rPr lang="en-US" altLang="id-ID" sz="3600" dirty="0" err="1"/>
              <a:t>Sistem</a:t>
            </a:r>
            <a:r>
              <a:rPr lang="en-US" altLang="id-ID" sz="3600" dirty="0"/>
              <a:t> AT&amp;T</a:t>
            </a:r>
            <a:endParaRPr lang="id-ID" altLang="id-ID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389438"/>
          </a:xfrm>
        </p:spPr>
        <p:txBody>
          <a:bodyPr/>
          <a:lstStyle/>
          <a:p>
            <a:pPr eaLnBrk="1" hangingPunct="1"/>
            <a:endParaRPr lang="id-ID" altLang="id-ID" smtClean="0"/>
          </a:p>
        </p:txBody>
      </p:sp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981200" y="1592264"/>
            <a:ext cx="8153400" cy="4656137"/>
            <a:chOff x="1956" y="2381"/>
            <a:chExt cx="8829" cy="5310"/>
          </a:xfrm>
        </p:grpSpPr>
        <p:sp>
          <p:nvSpPr>
            <p:cNvPr id="11269" name="Rectangle 2"/>
            <p:cNvSpPr>
              <a:spLocks noChangeArrowheads="1"/>
            </p:cNvSpPr>
            <p:nvPr/>
          </p:nvSpPr>
          <p:spPr bwMode="auto">
            <a:xfrm>
              <a:off x="3951" y="5021"/>
              <a:ext cx="1704" cy="150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>
                <a:latin typeface="Constantia" panose="02030602050306030303" pitchFamily="18" charset="0"/>
              </a:endParaRPr>
            </a:p>
          </p:txBody>
        </p:sp>
        <p:grpSp>
          <p:nvGrpSpPr>
            <p:cNvPr id="11270" name="Group 3"/>
            <p:cNvGrpSpPr>
              <a:grpSpLocks/>
            </p:cNvGrpSpPr>
            <p:nvPr/>
          </p:nvGrpSpPr>
          <p:grpSpPr bwMode="auto">
            <a:xfrm>
              <a:off x="1956" y="4757"/>
              <a:ext cx="3960" cy="1974"/>
              <a:chOff x="2661" y="3077"/>
              <a:chExt cx="3960" cy="1974"/>
            </a:xfrm>
          </p:grpSpPr>
          <p:sp>
            <p:nvSpPr>
              <p:cNvPr id="11326" name="Text Box 4"/>
              <p:cNvSpPr txBox="1">
                <a:spLocks noChangeArrowheads="1"/>
              </p:cNvSpPr>
              <p:nvPr/>
            </p:nvSpPr>
            <p:spPr bwMode="auto">
              <a:xfrm>
                <a:off x="2661" y="3077"/>
                <a:ext cx="558" cy="48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36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1400" i="1">
                    <a:latin typeface="Arial Narrow" panose="020B0606020202030204" pitchFamily="34" charset="0"/>
                    <a:cs typeface="Arial" panose="020B0604020202020204" pitchFamily="34" charset="0"/>
                  </a:rPr>
                  <a:t>STP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sp>
            <p:nvSpPr>
              <p:cNvPr id="11327" name="Text Box 5"/>
              <p:cNvSpPr txBox="1">
                <a:spLocks noChangeArrowheads="1"/>
              </p:cNvSpPr>
              <p:nvPr/>
            </p:nvSpPr>
            <p:spPr bwMode="auto">
              <a:xfrm>
                <a:off x="2667" y="4559"/>
                <a:ext cx="558" cy="48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36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1400" i="1">
                    <a:latin typeface="Arial Narrow" panose="020B0606020202030204" pitchFamily="34" charset="0"/>
                    <a:cs typeface="Arial" panose="020B0604020202020204" pitchFamily="34" charset="0"/>
                  </a:rPr>
                  <a:t>STP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  <p:grpSp>
            <p:nvGrpSpPr>
              <p:cNvPr id="11328" name="Group 6"/>
              <p:cNvGrpSpPr>
                <a:grpSpLocks/>
              </p:cNvGrpSpPr>
              <p:nvPr/>
            </p:nvGrpSpPr>
            <p:grpSpPr bwMode="auto">
              <a:xfrm>
                <a:off x="4419" y="3089"/>
                <a:ext cx="564" cy="1962"/>
                <a:chOff x="4419" y="3089"/>
                <a:chExt cx="564" cy="1962"/>
              </a:xfrm>
            </p:grpSpPr>
            <p:sp>
              <p:nvSpPr>
                <p:cNvPr id="113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419" y="3089"/>
                  <a:ext cx="558" cy="48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36000" rIns="18000" bIns="18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1400" i="1">
                      <a:latin typeface="Arial Narrow" panose="020B0606020202030204" pitchFamily="34" charset="0"/>
                      <a:cs typeface="Arial" panose="020B0604020202020204" pitchFamily="34" charset="0"/>
                    </a:rPr>
                    <a:t>STP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25" y="4571"/>
                  <a:ext cx="558" cy="48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36000" rIns="18000" bIns="18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1400" i="1">
                      <a:latin typeface="Arial Narrow" panose="020B0606020202030204" pitchFamily="34" charset="0"/>
                      <a:cs typeface="Arial" panose="020B0604020202020204" pitchFamily="34" charset="0"/>
                    </a:rPr>
                    <a:t>STP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29" name="Group 9"/>
              <p:cNvGrpSpPr>
                <a:grpSpLocks/>
              </p:cNvGrpSpPr>
              <p:nvPr/>
            </p:nvGrpSpPr>
            <p:grpSpPr bwMode="auto">
              <a:xfrm>
                <a:off x="6057" y="3089"/>
                <a:ext cx="564" cy="1962"/>
                <a:chOff x="4419" y="3089"/>
                <a:chExt cx="564" cy="1962"/>
              </a:xfrm>
            </p:grpSpPr>
            <p:sp>
              <p:nvSpPr>
                <p:cNvPr id="113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19" y="3089"/>
                  <a:ext cx="558" cy="48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36000" rIns="18000" bIns="18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1400" i="1">
                      <a:latin typeface="Arial Narrow" panose="020B0606020202030204" pitchFamily="34" charset="0"/>
                      <a:cs typeface="Arial" panose="020B0604020202020204" pitchFamily="34" charset="0"/>
                    </a:rPr>
                    <a:t>STP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25" y="4571"/>
                  <a:ext cx="558" cy="48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36000" rIns="18000" bIns="18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1400" i="1">
                      <a:latin typeface="Arial Narrow" panose="020B0606020202030204" pitchFamily="34" charset="0"/>
                      <a:cs typeface="Arial" panose="020B0604020202020204" pitchFamily="34" charset="0"/>
                    </a:rPr>
                    <a:t>STP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271" name="Group 12"/>
            <p:cNvGrpSpPr>
              <a:grpSpLocks/>
            </p:cNvGrpSpPr>
            <p:nvPr/>
          </p:nvGrpSpPr>
          <p:grpSpPr bwMode="auto">
            <a:xfrm>
              <a:off x="2865" y="3341"/>
              <a:ext cx="516" cy="540"/>
              <a:chOff x="2841" y="3341"/>
              <a:chExt cx="516" cy="540"/>
            </a:xfrm>
          </p:grpSpPr>
          <p:sp>
            <p:nvSpPr>
              <p:cNvPr id="11324" name="Oval 13"/>
              <p:cNvSpPr>
                <a:spLocks noChangeArrowheads="1"/>
              </p:cNvSpPr>
              <p:nvPr/>
            </p:nvSpPr>
            <p:spPr bwMode="auto">
              <a:xfrm>
                <a:off x="2841" y="3341"/>
                <a:ext cx="516" cy="5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latin typeface="Constantia" panose="02030602050306030303" pitchFamily="18" charset="0"/>
                </a:endParaRPr>
              </a:p>
            </p:txBody>
          </p:sp>
          <p:sp>
            <p:nvSpPr>
              <p:cNvPr id="11325" name="Text Box 14"/>
              <p:cNvSpPr txBox="1">
                <a:spLocks noChangeArrowheads="1"/>
              </p:cNvSpPr>
              <p:nvPr/>
            </p:nvSpPr>
            <p:spPr bwMode="auto">
              <a:xfrm>
                <a:off x="2895" y="3437"/>
                <a:ext cx="402" cy="32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id-ID" altLang="id-ID" sz="1100" b="1">
                    <a:cs typeface="Arial" panose="020B0604020202020204" pitchFamily="34" charset="0"/>
                  </a:rPr>
                  <a:t>SP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2" name="Group 15"/>
            <p:cNvGrpSpPr>
              <a:grpSpLocks/>
            </p:cNvGrpSpPr>
            <p:nvPr/>
          </p:nvGrpSpPr>
          <p:grpSpPr bwMode="auto">
            <a:xfrm>
              <a:off x="9441" y="2381"/>
              <a:ext cx="534" cy="522"/>
              <a:chOff x="9441" y="2381"/>
              <a:chExt cx="534" cy="522"/>
            </a:xfrm>
          </p:grpSpPr>
          <p:sp>
            <p:nvSpPr>
              <p:cNvPr id="11322" name="Oval 16"/>
              <p:cNvSpPr>
                <a:spLocks noChangeArrowheads="1"/>
              </p:cNvSpPr>
              <p:nvPr/>
            </p:nvSpPr>
            <p:spPr bwMode="auto">
              <a:xfrm>
                <a:off x="9441" y="2381"/>
                <a:ext cx="534" cy="52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latin typeface="Constantia" panose="02030602050306030303" pitchFamily="18" charset="0"/>
                </a:endParaRPr>
              </a:p>
            </p:txBody>
          </p:sp>
          <p:sp>
            <p:nvSpPr>
              <p:cNvPr id="11323" name="Text Box 17"/>
              <p:cNvSpPr txBox="1">
                <a:spLocks noChangeArrowheads="1"/>
              </p:cNvSpPr>
              <p:nvPr/>
            </p:nvSpPr>
            <p:spPr bwMode="auto">
              <a:xfrm>
                <a:off x="9513" y="2477"/>
                <a:ext cx="402" cy="32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id-ID" altLang="id-ID" sz="1100" b="1">
                    <a:cs typeface="Arial" panose="020B0604020202020204" pitchFamily="34" charset="0"/>
                  </a:rPr>
                  <a:t>SP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3" name="Group 18"/>
            <p:cNvGrpSpPr>
              <a:grpSpLocks/>
            </p:cNvGrpSpPr>
            <p:nvPr/>
          </p:nvGrpSpPr>
          <p:grpSpPr bwMode="auto">
            <a:xfrm>
              <a:off x="9441" y="5537"/>
              <a:ext cx="534" cy="498"/>
              <a:chOff x="9441" y="5537"/>
              <a:chExt cx="534" cy="498"/>
            </a:xfrm>
          </p:grpSpPr>
          <p:sp>
            <p:nvSpPr>
              <p:cNvPr id="11320" name="Oval 19"/>
              <p:cNvSpPr>
                <a:spLocks noChangeArrowheads="1"/>
              </p:cNvSpPr>
              <p:nvPr/>
            </p:nvSpPr>
            <p:spPr bwMode="auto">
              <a:xfrm>
                <a:off x="9441" y="5537"/>
                <a:ext cx="534" cy="49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>
                  <a:latin typeface="Constantia" panose="02030602050306030303" pitchFamily="18" charset="0"/>
                </a:endParaRPr>
              </a:p>
            </p:txBody>
          </p:sp>
          <p:sp>
            <p:nvSpPr>
              <p:cNvPr id="11321" name="Text Box 20"/>
              <p:cNvSpPr txBox="1">
                <a:spLocks noChangeArrowheads="1"/>
              </p:cNvSpPr>
              <p:nvPr/>
            </p:nvSpPr>
            <p:spPr bwMode="auto">
              <a:xfrm>
                <a:off x="9513" y="5633"/>
                <a:ext cx="402" cy="32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8000" rIns="18000" bIns="18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id-ID" altLang="id-ID" sz="1100" b="1">
                    <a:cs typeface="Arial" panose="020B0604020202020204" pitchFamily="34" charset="0"/>
                  </a:rPr>
                  <a:t>SP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4" name="Group 21"/>
            <p:cNvGrpSpPr>
              <a:grpSpLocks/>
            </p:cNvGrpSpPr>
            <p:nvPr/>
          </p:nvGrpSpPr>
          <p:grpSpPr bwMode="auto">
            <a:xfrm>
              <a:off x="3219" y="3641"/>
              <a:ext cx="540" cy="2646"/>
              <a:chOff x="3219" y="3641"/>
              <a:chExt cx="540" cy="2646"/>
            </a:xfrm>
          </p:grpSpPr>
          <p:sp>
            <p:nvSpPr>
              <p:cNvPr id="11318" name="Line 22"/>
              <p:cNvSpPr>
                <a:spLocks noChangeShapeType="1"/>
              </p:cNvSpPr>
              <p:nvPr/>
            </p:nvSpPr>
            <p:spPr bwMode="auto">
              <a:xfrm>
                <a:off x="3381" y="3641"/>
                <a:ext cx="360" cy="11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1319" name="Line 23"/>
              <p:cNvSpPr>
                <a:spLocks noChangeShapeType="1"/>
              </p:cNvSpPr>
              <p:nvPr/>
            </p:nvSpPr>
            <p:spPr bwMode="auto">
              <a:xfrm>
                <a:off x="3219" y="3881"/>
                <a:ext cx="540" cy="24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</p:grpSp>
        <p:grpSp>
          <p:nvGrpSpPr>
            <p:cNvPr id="11275" name="Group 24"/>
            <p:cNvGrpSpPr>
              <a:grpSpLocks/>
            </p:cNvGrpSpPr>
            <p:nvPr/>
          </p:nvGrpSpPr>
          <p:grpSpPr bwMode="auto">
            <a:xfrm flipH="1">
              <a:off x="2499" y="3629"/>
              <a:ext cx="540" cy="2646"/>
              <a:chOff x="3219" y="3641"/>
              <a:chExt cx="540" cy="2646"/>
            </a:xfrm>
          </p:grpSpPr>
          <p:sp>
            <p:nvSpPr>
              <p:cNvPr id="11316" name="Line 25"/>
              <p:cNvSpPr>
                <a:spLocks noChangeShapeType="1"/>
              </p:cNvSpPr>
              <p:nvPr/>
            </p:nvSpPr>
            <p:spPr bwMode="auto">
              <a:xfrm>
                <a:off x="3381" y="3641"/>
                <a:ext cx="360" cy="11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  <p:sp>
            <p:nvSpPr>
              <p:cNvPr id="11317" name="Line 26"/>
              <p:cNvSpPr>
                <a:spLocks noChangeShapeType="1"/>
              </p:cNvSpPr>
              <p:nvPr/>
            </p:nvSpPr>
            <p:spPr bwMode="auto">
              <a:xfrm>
                <a:off x="3219" y="3881"/>
                <a:ext cx="540" cy="24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8000" rIns="18000" bIns="18000"/>
              <a:lstStyle/>
              <a:p>
                <a:endParaRPr lang="id-ID"/>
              </a:p>
            </p:txBody>
          </p:sp>
        </p:grp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>
              <a:off x="4299" y="5219"/>
              <a:ext cx="1098" cy="10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77" name="Line 28"/>
            <p:cNvSpPr>
              <a:spLocks noChangeShapeType="1"/>
            </p:cNvSpPr>
            <p:nvPr/>
          </p:nvSpPr>
          <p:spPr bwMode="auto">
            <a:xfrm flipH="1">
              <a:off x="4275" y="5219"/>
              <a:ext cx="1098" cy="10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78" name="Line 29"/>
            <p:cNvSpPr>
              <a:spLocks noChangeShapeType="1"/>
            </p:cNvSpPr>
            <p:nvPr/>
          </p:nvSpPr>
          <p:spPr bwMode="auto">
            <a:xfrm flipV="1">
              <a:off x="5937" y="3503"/>
              <a:ext cx="1812" cy="1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79" name="Line 30"/>
            <p:cNvSpPr>
              <a:spLocks noChangeShapeType="1"/>
            </p:cNvSpPr>
            <p:nvPr/>
          </p:nvSpPr>
          <p:spPr bwMode="auto">
            <a:xfrm flipV="1">
              <a:off x="5919" y="3707"/>
              <a:ext cx="1842" cy="25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0" name="Line 31"/>
            <p:cNvSpPr>
              <a:spLocks noChangeShapeType="1"/>
            </p:cNvSpPr>
            <p:nvPr/>
          </p:nvSpPr>
          <p:spPr bwMode="auto">
            <a:xfrm flipV="1">
              <a:off x="5949" y="4979"/>
              <a:ext cx="1806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1" name="Line 32"/>
            <p:cNvSpPr>
              <a:spLocks noChangeShapeType="1"/>
            </p:cNvSpPr>
            <p:nvPr/>
          </p:nvSpPr>
          <p:spPr bwMode="auto">
            <a:xfrm flipV="1">
              <a:off x="5901" y="5213"/>
              <a:ext cx="1872" cy="1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2" name="Text Box 33"/>
            <p:cNvSpPr txBox="1">
              <a:spLocks noChangeArrowheads="1"/>
            </p:cNvSpPr>
            <p:nvPr/>
          </p:nvSpPr>
          <p:spPr bwMode="auto">
            <a:xfrm>
              <a:off x="7755" y="3236"/>
              <a:ext cx="558" cy="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36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i="1">
                  <a:latin typeface="Arial Narrow" panose="020B0606020202030204" pitchFamily="34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83" name="Text Box 34"/>
            <p:cNvSpPr txBox="1">
              <a:spLocks noChangeArrowheads="1"/>
            </p:cNvSpPr>
            <p:nvPr/>
          </p:nvSpPr>
          <p:spPr bwMode="auto">
            <a:xfrm>
              <a:off x="7761" y="4718"/>
              <a:ext cx="558" cy="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36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1400" i="1">
                  <a:latin typeface="Arial Narrow" panose="020B0606020202030204" pitchFamily="34" charset="0"/>
                  <a:cs typeface="Arial" panose="020B0604020202020204" pitchFamily="34" charset="0"/>
                </a:rPr>
                <a:t>STP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84" name="Line 35"/>
            <p:cNvSpPr>
              <a:spLocks noChangeShapeType="1"/>
            </p:cNvSpPr>
            <p:nvPr/>
          </p:nvSpPr>
          <p:spPr bwMode="auto">
            <a:xfrm flipV="1">
              <a:off x="8034" y="3743"/>
              <a:ext cx="12" cy="100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5" name="Line 36"/>
            <p:cNvSpPr>
              <a:spLocks noChangeShapeType="1"/>
            </p:cNvSpPr>
            <p:nvPr/>
          </p:nvSpPr>
          <p:spPr bwMode="auto">
            <a:xfrm flipV="1">
              <a:off x="8319" y="2717"/>
              <a:ext cx="1140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6" name="Line 37"/>
            <p:cNvSpPr>
              <a:spLocks noChangeShapeType="1"/>
            </p:cNvSpPr>
            <p:nvPr/>
          </p:nvSpPr>
          <p:spPr bwMode="auto">
            <a:xfrm>
              <a:off x="8319" y="3737"/>
              <a:ext cx="1242" cy="18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7" name="Line 38"/>
            <p:cNvSpPr>
              <a:spLocks noChangeShapeType="1"/>
            </p:cNvSpPr>
            <p:nvPr/>
          </p:nvSpPr>
          <p:spPr bwMode="auto">
            <a:xfrm rot="5400000">
              <a:off x="8013" y="3173"/>
              <a:ext cx="1842" cy="1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8" name="Line 39"/>
            <p:cNvSpPr>
              <a:spLocks noChangeShapeType="1"/>
            </p:cNvSpPr>
            <p:nvPr/>
          </p:nvSpPr>
          <p:spPr bwMode="auto">
            <a:xfrm>
              <a:off x="9717" y="2891"/>
              <a:ext cx="6" cy="26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89" name="Line 40"/>
            <p:cNvSpPr>
              <a:spLocks noChangeShapeType="1"/>
            </p:cNvSpPr>
            <p:nvPr/>
          </p:nvSpPr>
          <p:spPr bwMode="auto">
            <a:xfrm>
              <a:off x="8319" y="5159"/>
              <a:ext cx="112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90" name="Line 41"/>
            <p:cNvSpPr>
              <a:spLocks noChangeShapeType="1"/>
            </p:cNvSpPr>
            <p:nvPr/>
          </p:nvSpPr>
          <p:spPr bwMode="auto">
            <a:xfrm>
              <a:off x="2235" y="5231"/>
              <a:ext cx="12" cy="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8000" rIns="18000" bIns="18000"/>
            <a:lstStyle/>
            <a:p>
              <a:endParaRPr lang="id-ID"/>
            </a:p>
          </p:txBody>
        </p:sp>
        <p:sp>
          <p:nvSpPr>
            <p:cNvPr id="11291" name="Text Box 42"/>
            <p:cNvSpPr txBox="1">
              <a:spLocks noChangeArrowheads="1"/>
            </p:cNvSpPr>
            <p:nvPr/>
          </p:nvSpPr>
          <p:spPr bwMode="auto">
            <a:xfrm>
              <a:off x="3519" y="4007"/>
              <a:ext cx="3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A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2" name="Text Box 43"/>
            <p:cNvSpPr txBox="1">
              <a:spLocks noChangeArrowheads="1"/>
            </p:cNvSpPr>
            <p:nvPr/>
          </p:nvSpPr>
          <p:spPr bwMode="auto">
            <a:xfrm>
              <a:off x="3387" y="4445"/>
              <a:ext cx="3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A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3" name="Text Box 44"/>
            <p:cNvSpPr txBox="1">
              <a:spLocks noChangeArrowheads="1"/>
            </p:cNvSpPr>
            <p:nvPr/>
          </p:nvSpPr>
          <p:spPr bwMode="auto">
            <a:xfrm>
              <a:off x="2439" y="4025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E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4" name="Text Box 45"/>
            <p:cNvSpPr txBox="1">
              <a:spLocks noChangeArrowheads="1"/>
            </p:cNvSpPr>
            <p:nvPr/>
          </p:nvSpPr>
          <p:spPr bwMode="auto">
            <a:xfrm>
              <a:off x="2637" y="4439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E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5" name="Text Box 46"/>
            <p:cNvSpPr txBox="1">
              <a:spLocks noChangeArrowheads="1"/>
            </p:cNvSpPr>
            <p:nvPr/>
          </p:nvSpPr>
          <p:spPr bwMode="auto">
            <a:xfrm>
              <a:off x="1959" y="5615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C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6" name="Text Box 47"/>
            <p:cNvSpPr txBox="1">
              <a:spLocks noChangeArrowheads="1"/>
            </p:cNvSpPr>
            <p:nvPr/>
          </p:nvSpPr>
          <p:spPr bwMode="auto">
            <a:xfrm>
              <a:off x="3897" y="5597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C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7" name="Text Box 48"/>
            <p:cNvSpPr txBox="1">
              <a:spLocks noChangeArrowheads="1"/>
            </p:cNvSpPr>
            <p:nvPr/>
          </p:nvSpPr>
          <p:spPr bwMode="auto">
            <a:xfrm>
              <a:off x="4659" y="4715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B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8" name="Text Box 49"/>
            <p:cNvSpPr txBox="1">
              <a:spLocks noChangeArrowheads="1"/>
            </p:cNvSpPr>
            <p:nvPr/>
          </p:nvSpPr>
          <p:spPr bwMode="auto">
            <a:xfrm>
              <a:off x="4515" y="5303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B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299" name="Text Box 50"/>
            <p:cNvSpPr txBox="1">
              <a:spLocks noChangeArrowheads="1"/>
            </p:cNvSpPr>
            <p:nvPr/>
          </p:nvSpPr>
          <p:spPr bwMode="auto">
            <a:xfrm>
              <a:off x="4491" y="5987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B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0" name="Text Box 51"/>
            <p:cNvSpPr txBox="1">
              <a:spLocks noChangeArrowheads="1"/>
            </p:cNvSpPr>
            <p:nvPr/>
          </p:nvSpPr>
          <p:spPr bwMode="auto">
            <a:xfrm>
              <a:off x="5595" y="5591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C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1" name="Text Box 52"/>
            <p:cNvSpPr txBox="1">
              <a:spLocks noChangeArrowheads="1"/>
            </p:cNvSpPr>
            <p:nvPr/>
          </p:nvSpPr>
          <p:spPr bwMode="auto">
            <a:xfrm>
              <a:off x="6537" y="3893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D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2" name="Text Box 53"/>
            <p:cNvSpPr txBox="1">
              <a:spLocks noChangeArrowheads="1"/>
            </p:cNvSpPr>
            <p:nvPr/>
          </p:nvSpPr>
          <p:spPr bwMode="auto">
            <a:xfrm>
              <a:off x="4641" y="6497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B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3" name="Text Box 54"/>
            <p:cNvSpPr txBox="1">
              <a:spLocks noChangeArrowheads="1"/>
            </p:cNvSpPr>
            <p:nvPr/>
          </p:nvSpPr>
          <p:spPr bwMode="auto">
            <a:xfrm>
              <a:off x="6261" y="4715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D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4" name="Text Box 55"/>
            <p:cNvSpPr txBox="1">
              <a:spLocks noChangeArrowheads="1"/>
            </p:cNvSpPr>
            <p:nvPr/>
          </p:nvSpPr>
          <p:spPr bwMode="auto">
            <a:xfrm>
              <a:off x="6897" y="4355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D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5" name="Text Box 56"/>
            <p:cNvSpPr txBox="1">
              <a:spLocks noChangeArrowheads="1"/>
            </p:cNvSpPr>
            <p:nvPr/>
          </p:nvSpPr>
          <p:spPr bwMode="auto">
            <a:xfrm>
              <a:off x="6777" y="5477"/>
              <a:ext cx="34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D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6" name="Text Box 57"/>
            <p:cNvSpPr txBox="1">
              <a:spLocks noChangeArrowheads="1"/>
            </p:cNvSpPr>
            <p:nvPr/>
          </p:nvSpPr>
          <p:spPr bwMode="auto">
            <a:xfrm>
              <a:off x="8751" y="2711"/>
              <a:ext cx="3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A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7" name="Text Box 58"/>
            <p:cNvSpPr txBox="1">
              <a:spLocks noChangeArrowheads="1"/>
            </p:cNvSpPr>
            <p:nvPr/>
          </p:nvSpPr>
          <p:spPr bwMode="auto">
            <a:xfrm>
              <a:off x="8787" y="3431"/>
              <a:ext cx="3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A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8" name="Text Box 59"/>
            <p:cNvSpPr txBox="1">
              <a:spLocks noChangeArrowheads="1"/>
            </p:cNvSpPr>
            <p:nvPr/>
          </p:nvSpPr>
          <p:spPr bwMode="auto">
            <a:xfrm>
              <a:off x="8757" y="4649"/>
              <a:ext cx="3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A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09" name="Text Box 60"/>
            <p:cNvSpPr txBox="1">
              <a:spLocks noChangeArrowheads="1"/>
            </p:cNvSpPr>
            <p:nvPr/>
          </p:nvSpPr>
          <p:spPr bwMode="auto">
            <a:xfrm>
              <a:off x="8745" y="5375"/>
              <a:ext cx="3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A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sp>
          <p:nvSpPr>
            <p:cNvPr id="11310" name="Text Box 61"/>
            <p:cNvSpPr txBox="1">
              <a:spLocks noChangeArrowheads="1"/>
            </p:cNvSpPr>
            <p:nvPr/>
          </p:nvSpPr>
          <p:spPr bwMode="auto">
            <a:xfrm>
              <a:off x="9453" y="3995"/>
              <a:ext cx="3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id-ID" altLang="id-ID" sz="1100" b="1">
                  <a:cs typeface="Arial" panose="020B0604020202020204" pitchFamily="34" charset="0"/>
                </a:rPr>
                <a:t>F</a:t>
              </a:r>
              <a:endParaRPr lang="id-ID" altLang="id-ID">
                <a:cs typeface="Arial" panose="020B0604020202020204" pitchFamily="34" charset="0"/>
              </a:endParaRPr>
            </a:p>
          </p:txBody>
        </p:sp>
        <p:grpSp>
          <p:nvGrpSpPr>
            <p:cNvPr id="11311" name="Group 62"/>
            <p:cNvGrpSpPr>
              <a:grpSpLocks/>
            </p:cNvGrpSpPr>
            <p:nvPr/>
          </p:nvGrpSpPr>
          <p:grpSpPr bwMode="auto">
            <a:xfrm>
              <a:off x="6939" y="7193"/>
              <a:ext cx="3846" cy="498"/>
              <a:chOff x="6939" y="7535"/>
              <a:chExt cx="3846" cy="498"/>
            </a:xfrm>
          </p:grpSpPr>
          <p:grpSp>
            <p:nvGrpSpPr>
              <p:cNvPr id="11312" name="Group 63"/>
              <p:cNvGrpSpPr>
                <a:grpSpLocks/>
              </p:cNvGrpSpPr>
              <p:nvPr/>
            </p:nvGrpSpPr>
            <p:grpSpPr bwMode="auto">
              <a:xfrm>
                <a:off x="6939" y="7535"/>
                <a:ext cx="534" cy="498"/>
                <a:chOff x="9441" y="5537"/>
                <a:chExt cx="534" cy="498"/>
              </a:xfrm>
            </p:grpSpPr>
            <p:sp>
              <p:nvSpPr>
                <p:cNvPr id="11314" name="Oval 64"/>
                <p:cNvSpPr>
                  <a:spLocks noChangeArrowheads="1"/>
                </p:cNvSpPr>
                <p:nvPr/>
              </p:nvSpPr>
              <p:spPr bwMode="auto">
                <a:xfrm>
                  <a:off x="9441" y="5537"/>
                  <a:ext cx="534" cy="498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8000" rIns="18000" bIns="18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131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9513" y="5633"/>
                  <a:ext cx="402" cy="32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8000" rIns="18000" bIns="180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Aft>
                      <a:spcPts val="1000"/>
                    </a:spcAft>
                  </a:pPr>
                  <a:r>
                    <a:rPr lang="id-ID" altLang="id-ID" sz="1100" b="1">
                      <a:cs typeface="Arial" panose="020B0604020202020204" pitchFamily="34" charset="0"/>
                    </a:rPr>
                    <a:t>SP</a:t>
                  </a:r>
                  <a:endParaRPr lang="id-ID" altLang="id-ID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313" name="Text Box 66"/>
              <p:cNvSpPr txBox="1">
                <a:spLocks noChangeArrowheads="1"/>
              </p:cNvSpPr>
              <p:nvPr/>
            </p:nvSpPr>
            <p:spPr bwMode="auto">
              <a:xfrm>
                <a:off x="7575" y="7631"/>
                <a:ext cx="321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6000"/>
                  </a:lnSpc>
                  <a:spcAft>
                    <a:spcPts val="1000"/>
                  </a:spcAft>
                </a:pPr>
                <a:r>
                  <a:rPr lang="id-ID" altLang="id-ID" sz="1100">
                    <a:latin typeface="Arial Narrow" panose="020B0606020202030204" pitchFamily="34" charset="0"/>
                    <a:cs typeface="Arial" panose="020B0604020202020204" pitchFamily="34" charset="0"/>
                  </a:rPr>
                  <a:t>Signalling Point (=Switching Office)</a:t>
                </a:r>
                <a:endParaRPr lang="id-ID" altLang="id-ID"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4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/>
              <a:t>Signalling</a:t>
            </a:r>
            <a:r>
              <a:rPr lang="en-US" altLang="id-ID" b="1" dirty="0" smtClean="0"/>
              <a:t> </a:t>
            </a:r>
            <a:r>
              <a:rPr lang="en-US" altLang="id-ID" b="1" dirty="0" err="1" smtClean="0"/>
              <a:t>Sistem</a:t>
            </a:r>
            <a:r>
              <a:rPr lang="en-US" altLang="id-ID" b="1" dirty="0" smtClean="0"/>
              <a:t> AT&amp;T</a:t>
            </a:r>
            <a:endParaRPr lang="id-ID" altLang="id-ID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2522539"/>
          <a:ext cx="8153400" cy="3040063"/>
        </p:xfrm>
        <a:graphic>
          <a:graphicData uri="http://schemas.openxmlformats.org/drawingml/2006/table">
            <a:tbl>
              <a:tblPr/>
              <a:tblGrid>
                <a:gridCol w="103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5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Link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Interkoneksi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Penggunaan/Fungsi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(Access)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SP-STP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Akses dari Switching Office ke Network Sig-nalling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(Bridge)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STP-STP selevel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latin typeface="Arial"/>
                          <a:ea typeface="Times New Roman"/>
                          <a:cs typeface="Times New Roman"/>
                        </a:rPr>
                        <a:t>Penghubung antara dua STP pada wilayah yang berbeda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(Cross)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STP-STP pasangan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latin typeface="Arial"/>
                          <a:ea typeface="Times New Roman"/>
                          <a:cs typeface="Times New Roman"/>
                        </a:rPr>
                        <a:t>Sebagai rute alternatif jika link B gagal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D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STP-STP lain level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Ruting ke level lebih rendah / lebih tinggi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E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SP-STP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Rute langsung SP </a:t>
                      </a:r>
                      <a:r>
                        <a:rPr lang="en-US" sz="1200">
                          <a:latin typeface="Monotype Sorts"/>
                          <a:ea typeface="Times New Roman"/>
                          <a:sym typeface="Monotype Sorts"/>
                        </a:rPr>
                        <a:t></a:t>
                      </a: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 STP </a:t>
                      </a:r>
                      <a:r>
                        <a:rPr lang="en-US" sz="1200" i="1">
                          <a:latin typeface="Arial"/>
                          <a:ea typeface="Times New Roman"/>
                          <a:cs typeface="Times New Roman"/>
                        </a:rPr>
                        <a:t>non-home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F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SP-SP</a:t>
                      </a:r>
                      <a:endParaRPr lang="id-ID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Akses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langsung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antar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Switching Office</a:t>
                      </a:r>
                      <a:endParaRPr lang="id-ID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Pola</a:t>
            </a:r>
            <a:r>
              <a:rPr lang="en-US" b="1" dirty="0" smtClean="0"/>
              <a:t> </a:t>
            </a:r>
            <a:r>
              <a:rPr lang="en-US" b="1" dirty="0" err="1" smtClean="0"/>
              <a:t>Penomoran</a:t>
            </a:r>
            <a:r>
              <a:rPr lang="en-US" b="1" dirty="0" smtClean="0"/>
              <a:t> SP</a:t>
            </a:r>
            <a:r>
              <a:rPr lang="id-ID" b="1" dirty="0" smtClean="0"/>
              <a:t>C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</a:t>
            </a:r>
            <a:r>
              <a:rPr lang="en-US" b="1" dirty="0" smtClean="0"/>
              <a:t>(</a:t>
            </a:r>
            <a:r>
              <a:rPr lang="en-US" b="1" dirty="0" err="1" smtClean="0"/>
              <a:t>Signalling</a:t>
            </a:r>
            <a:r>
              <a:rPr lang="en-US" b="1" dirty="0" smtClean="0"/>
              <a:t> Point Code)</a:t>
            </a:r>
            <a:endParaRPr lang="id-ID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id-ID" smtClean="0"/>
              <a:t>Dalam jaringan SS7, tiap titik (SP) perlu diberi identitas atau penomoran yang disebut </a:t>
            </a:r>
            <a:r>
              <a:rPr lang="en-US" altLang="id-ID" i="1" smtClean="0"/>
              <a:t>Signalling Point Code </a:t>
            </a:r>
            <a:r>
              <a:rPr lang="en-US" altLang="id-ID" smtClean="0"/>
              <a:t>(SPC). Dalam </a:t>
            </a:r>
            <a:r>
              <a:rPr lang="en-US" altLang="id-ID" i="1" smtClean="0"/>
              <a:t>signalling</a:t>
            </a:r>
            <a:r>
              <a:rPr lang="en-US" altLang="id-ID" smtClean="0"/>
              <a:t> SS7 identitas sentral asal (pengirim) disebut </a:t>
            </a:r>
            <a:r>
              <a:rPr lang="en-US" altLang="id-ID" i="1" smtClean="0"/>
              <a:t>Originating Point Code </a:t>
            </a:r>
            <a:r>
              <a:rPr lang="en-US" altLang="id-ID" smtClean="0"/>
              <a:t>(OPC) dan identitas sentral tujuan disebut </a:t>
            </a:r>
            <a:r>
              <a:rPr lang="en-US" altLang="id-ID" i="1" smtClean="0"/>
              <a:t>Destination Point Code </a:t>
            </a:r>
            <a:r>
              <a:rPr lang="en-US" altLang="id-ID" smtClean="0"/>
              <a:t>(DPC). Informasi ini dalam frame </a:t>
            </a:r>
            <a:r>
              <a:rPr lang="en-US" altLang="id-ID" i="1" smtClean="0"/>
              <a:t>signalling message </a:t>
            </a:r>
            <a:r>
              <a:rPr lang="en-US" altLang="id-ID" smtClean="0"/>
              <a:t>ditempatkan pada field SIF </a:t>
            </a:r>
            <a:r>
              <a:rPr lang="en-US" altLang="id-ID" i="1" smtClean="0"/>
              <a:t>(Signalling Information Field)</a:t>
            </a:r>
            <a:r>
              <a:rPr lang="en-US" altLang="id-ID" smtClean="0"/>
              <a:t>.</a:t>
            </a:r>
            <a:endParaRPr lang="id-ID" altLang="id-ID" smtClean="0"/>
          </a:p>
          <a:p>
            <a:pPr algn="just" eaLnBrk="1" hangingPunct="1"/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4315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1F9A87-B116-45A1-AE18-E378FEF8E02B}"/>
</file>

<file path=customXml/itemProps2.xml><?xml version="1.0" encoding="utf-8"?>
<ds:datastoreItem xmlns:ds="http://schemas.openxmlformats.org/officeDocument/2006/customXml" ds:itemID="{06F4F966-CD19-457D-B1B7-9EFC24C37383}"/>
</file>

<file path=customXml/itemProps3.xml><?xml version="1.0" encoding="utf-8"?>
<ds:datastoreItem xmlns:ds="http://schemas.openxmlformats.org/officeDocument/2006/customXml" ds:itemID="{C2029AC7-2179-4BD3-92AF-F82BCC2312AE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15</TotalTime>
  <Words>2195</Words>
  <Application>Microsoft Office PowerPoint</Application>
  <PresentationFormat>Widescreen</PresentationFormat>
  <Paragraphs>469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Arial Narrow</vt:lpstr>
      <vt:lpstr>Calibri</vt:lpstr>
      <vt:lpstr>Calibri Light</vt:lpstr>
      <vt:lpstr>Constantia</vt:lpstr>
      <vt:lpstr>ITC Avant Garde Gothic</vt:lpstr>
      <vt:lpstr>Monotype Sorts</vt:lpstr>
      <vt:lpstr>Symbol</vt:lpstr>
      <vt:lpstr>Times New Roman</vt:lpstr>
      <vt:lpstr>Wingdings</vt:lpstr>
      <vt:lpstr>Wingdings 2</vt:lpstr>
      <vt:lpstr>SEE Tel-U Template</vt:lpstr>
      <vt:lpstr>CorelDRAW</vt:lpstr>
      <vt:lpstr>Visio</vt:lpstr>
      <vt:lpstr>SS7 dan Proses Signaling SS7 </vt:lpstr>
      <vt:lpstr>Hirarki Signalling Point</vt:lpstr>
      <vt:lpstr>Parameter Desain Jaringan</vt:lpstr>
      <vt:lpstr>Parameter Desain Jaringan</vt:lpstr>
      <vt:lpstr>Untuk struktur level tunggal</vt:lpstr>
      <vt:lpstr>Untuk struktur dua level </vt:lpstr>
      <vt:lpstr>Struktur Network Signalling Sistem AT&amp;T</vt:lpstr>
      <vt:lpstr>Signalling Sistem AT&amp;T</vt:lpstr>
      <vt:lpstr>Pola Penomoran SPC (Signalling Point Code)</vt:lpstr>
      <vt:lpstr>Kriteria Penomoran</vt:lpstr>
      <vt:lpstr>Standar ITU-T</vt:lpstr>
      <vt:lpstr>Konsep Layering (Lapisan) SS7</vt:lpstr>
      <vt:lpstr>PowerPoint Presentation</vt:lpstr>
      <vt:lpstr>OSI vs SS7</vt:lpstr>
      <vt:lpstr>MTP Level 1 (Signalling Data Link function)</vt:lpstr>
      <vt:lpstr>MTP Level 2 (Signalling Link function)</vt:lpstr>
      <vt:lpstr>MSU (Message Signal Unit)</vt:lpstr>
      <vt:lpstr>FISU (Fill In Signal Unit)</vt:lpstr>
      <vt:lpstr>LSSU (Link Status Signal Unit)</vt:lpstr>
      <vt:lpstr>Basic Call Setup Example</vt:lpstr>
      <vt:lpstr>ISUP Messages </vt:lpstr>
      <vt:lpstr>Contoh signaling CCS#7</vt:lpstr>
      <vt:lpstr>Implementation of SS7 in GSM</vt:lpstr>
      <vt:lpstr>Signaling (CAS-Common Assosiated Signalling dan CCS-Common Channel Signalling)</vt:lpstr>
      <vt:lpstr>Signaling adalah...</vt:lpstr>
      <vt:lpstr>Klasifikasi signaling</vt:lpstr>
      <vt:lpstr>PowerPoint Presentation</vt:lpstr>
      <vt:lpstr>PowerPoint Presentation</vt:lpstr>
      <vt:lpstr>PSTN Local Loop signalling</vt:lpstr>
      <vt:lpstr>PSTN Local Loop signalling</vt:lpstr>
      <vt:lpstr>PowerPoint Presentation</vt:lpstr>
      <vt:lpstr>PowerPoint Presentation</vt:lpstr>
      <vt:lpstr>SIGNALLING SYSTEM 7 (SS7) Intro</vt:lpstr>
      <vt:lpstr>SS7 History</vt:lpstr>
      <vt:lpstr>Terminologi dalam Jaringan SS7</vt:lpstr>
      <vt:lpstr>Signalling Point (SP)</vt:lpstr>
      <vt:lpstr>Signaling End Point (SEP)</vt:lpstr>
      <vt:lpstr>Signalling Transfer Point (STP)</vt:lpstr>
      <vt:lpstr>Signalling Transfer End Point (STEP)</vt:lpstr>
      <vt:lpstr>Konfigurasi SP dengan STP</vt:lpstr>
      <vt:lpstr>Istilah Link</vt:lpstr>
      <vt:lpstr>Rute Signalling</vt:lpstr>
      <vt:lpstr>Keterangan Rute Signaling</vt:lpstr>
      <vt:lpstr>Mode Signalling</vt:lpstr>
      <vt:lpstr>Mode Associated</vt:lpstr>
      <vt:lpstr>Mode Non Associated</vt:lpstr>
      <vt:lpstr>Quasi Associated</vt:lpstr>
      <vt:lpstr>Fully Non Associated</vt:lpstr>
      <vt:lpstr>Catatan</vt:lpstr>
      <vt:lpstr>Contoh Konfigurasi Kombinasi</vt:lpstr>
      <vt:lpstr>Information Plane &amp; Control Plane</vt:lpstr>
      <vt:lpstr>Information Plane &amp; Control Plane</vt:lpstr>
      <vt:lpstr>Control Plane</vt:lpstr>
      <vt:lpstr>Information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SS7 dan Proses Signaling SS7 </dc:title>
  <dc:creator>Sussi</dc:creator>
  <cp:lastModifiedBy>Sussi</cp:lastModifiedBy>
  <cp:revision>8</cp:revision>
  <dcterms:created xsi:type="dcterms:W3CDTF">2018-12-23T00:18:22Z</dcterms:created>
  <dcterms:modified xsi:type="dcterms:W3CDTF">2018-12-23T00:33:41Z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