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2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ustomXml" Target="../customXml/item3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699C2-3807-4052-86B5-72BE4B318BFC}" type="datetimeFigureOut">
              <a:rPr lang="id-ID" smtClean="0"/>
              <a:t>23/12/2018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C38E0-7EC4-4ABF-A49E-D07298426F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85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C5CDE7-471A-4812-8A49-B7BE9EAEDDD2}" type="slidenum">
              <a:rPr lang="en-US" altLang="id-ID"/>
              <a:pPr/>
              <a:t>55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5100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407DEF-AFED-4287-B006-D5C4BA11925E}" type="slidenum">
              <a:rPr lang="en-US" altLang="id-ID"/>
              <a:pPr/>
              <a:t>74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62416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F31127-12EF-47B6-8A32-85C2E0870BDC}" type="slidenum">
              <a:rPr lang="en-US" altLang="id-ID"/>
              <a:pPr/>
              <a:t>77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0678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3B2147-A79A-49F6-BDB1-08696B9A412C}" type="slidenum">
              <a:rPr lang="en-US" altLang="id-ID"/>
              <a:pPr/>
              <a:t>56</a:t>
            </a:fld>
            <a:endParaRPr lang="en-US" altLang="id-ID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167692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C2FEF-1981-4F9E-8107-56C0DD203C97}" type="slidenum">
              <a:rPr lang="en-US" altLang="id-ID"/>
              <a:pPr/>
              <a:t>57</a:t>
            </a:fld>
            <a:endParaRPr lang="en-US" altLang="id-ID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329514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0A615E-A8F8-4786-847B-3EFAEF044802}" type="slidenum">
              <a:rPr lang="en-US" altLang="id-ID"/>
              <a:pPr/>
              <a:t>58</a:t>
            </a:fld>
            <a:endParaRPr lang="en-US" altLang="id-ID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335488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4F35B6-0F8E-40E7-A97A-FFE2ECC7D961}" type="slidenum">
              <a:rPr lang="en-US" altLang="id-ID"/>
              <a:pPr/>
              <a:t>59</a:t>
            </a:fld>
            <a:endParaRPr lang="en-US" altLang="id-ID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331050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8B65FA-F4E3-43EE-A7EA-3815F0F64C6F}" type="slidenum">
              <a:rPr lang="en-US" altLang="id-ID"/>
              <a:pPr/>
              <a:t>66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372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4B7728-0D4B-435D-9C73-04855368D66C}" type="slidenum">
              <a:rPr lang="en-US" altLang="id-ID"/>
              <a:pPr/>
              <a:t>68</a:t>
            </a:fld>
            <a:endParaRPr lang="en-US" altLang="id-ID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208716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0B12A7-48CC-4C1C-8B6C-6E2799BF0C92}" type="slidenum">
              <a:rPr lang="en-US" altLang="id-ID"/>
              <a:pPr/>
              <a:t>69</a:t>
            </a:fld>
            <a:endParaRPr lang="en-US" altLang="id-ID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135400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FDF787-F205-4D28-93F6-E6C8A65A3FB6}" type="slidenum">
              <a:rPr lang="en-US" altLang="id-ID"/>
              <a:pPr/>
              <a:t>70</a:t>
            </a:fld>
            <a:endParaRPr lang="en-US" altLang="id-ID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357866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84784"/>
            <a:ext cx="103632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59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39799"/>
            <a:ext cx="2628900" cy="5237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39800"/>
            <a:ext cx="7734300" cy="5237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076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74885" y="1981200"/>
            <a:ext cx="5005916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74885" y="4114800"/>
            <a:ext cx="5005916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DBB66-D47C-44DE-8370-83902E542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42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4FB9A-3BF2-47A2-BF6B-989E0B2A1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2447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9EAC-2AEA-4F2C-AF9F-BA9074F76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530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81000"/>
            <a:ext cx="955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44284" y="2286000"/>
            <a:ext cx="42164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7363885" y="2286000"/>
            <a:ext cx="4218516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14952" y="6477001"/>
            <a:ext cx="4718049" cy="379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Jaringan Komputer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098618" y="6477001"/>
            <a:ext cx="1667933" cy="3794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AB5DC-4251-4C78-83B0-1F547F471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81000"/>
            <a:ext cx="955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2944284" y="2286000"/>
            <a:ext cx="42164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3885" y="2286000"/>
            <a:ext cx="4218516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14952" y="6477001"/>
            <a:ext cx="4718049" cy="379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Jaringan Komputer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098618" y="6477001"/>
            <a:ext cx="1667933" cy="3794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87DE3F-60E6-4147-B985-E6AD1D627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7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864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770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39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1"/>
            <a:ext cx="10515600" cy="776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483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080"/>
            <a:ext cx="105156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8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09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567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143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2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502998"/>
              </p:ext>
            </p:extLst>
          </p:nvPr>
        </p:nvGraphicFramePr>
        <p:xfrm>
          <a:off x="-16933" y="6249989"/>
          <a:ext cx="1220893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orelDRAW" r:id="rId19" imgW="6841112" imgH="478322" progId="">
                  <p:embed/>
                </p:oleObj>
              </mc:Choice>
              <mc:Fallback>
                <p:oleObj name="CorelDRAW" r:id="rId19" imgW="6841112" imgH="478322" progId="">
                  <p:embed/>
                  <p:pic>
                    <p:nvPicPr>
                      <p:cNvPr id="12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3" y="6249989"/>
                        <a:ext cx="1220893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908720"/>
            <a:ext cx="10515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550353"/>
            <a:ext cx="105156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284" y="6353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80AAFF46-94BF-47A7-ADBF-D7056CF884B4}" type="slidenum">
              <a:rPr lang="id-ID" smtClean="0"/>
              <a:t>‹#›</a:t>
            </a:fld>
            <a:endParaRPr lang="id-ID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85836"/>
              </p:ext>
            </p:extLst>
          </p:nvPr>
        </p:nvGraphicFramePr>
        <p:xfrm>
          <a:off x="282813" y="157162"/>
          <a:ext cx="2068771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DRAW" r:id="rId21" imgW="1293557" imgH="445660" progId="">
                  <p:embed/>
                </p:oleObj>
              </mc:Choice>
              <mc:Fallback>
                <p:oleObj name="CorelDRAW" r:id="rId21" imgW="1293557" imgH="445660" progId="">
                  <p:embed/>
                  <p:pic>
                    <p:nvPicPr>
                      <p:cNvPr id="7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3" y="157162"/>
                        <a:ext cx="2068771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"/>
            <a:ext cx="12192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12192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52400"/>
            <a:ext cx="312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8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4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7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8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5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6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9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2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Jaringan Paket dan VoIP</a:t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TEAM TEACHING JTPT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214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455864" y="-26988"/>
            <a:ext cx="7158037" cy="1412876"/>
          </a:xfrm>
        </p:spPr>
        <p:txBody>
          <a:bodyPr/>
          <a:lstStyle/>
          <a:p>
            <a:r>
              <a:rPr lang="en-US" altLang="id-ID" dirty="0" err="1" smtClean="0"/>
              <a:t>Fungsi</a:t>
            </a:r>
            <a:r>
              <a:rPr lang="en-US" altLang="id-ID" dirty="0" smtClean="0"/>
              <a:t> Multiplexing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xfrm>
            <a:off x="1502229" y="5013325"/>
            <a:ext cx="8853034" cy="1143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000" dirty="0"/>
              <a:t>Why multiplexing?</a:t>
            </a:r>
          </a:p>
          <a:p>
            <a:r>
              <a:rPr lang="en-US" altLang="id-ID" sz="2000" dirty="0" err="1"/>
              <a:t>Semakin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tinggi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laju</a:t>
            </a:r>
            <a:r>
              <a:rPr lang="en-US" altLang="id-ID" sz="2000" dirty="0"/>
              <a:t> data, </a:t>
            </a:r>
            <a:r>
              <a:rPr lang="en-US" altLang="id-ID" sz="2000" dirty="0" err="1"/>
              <a:t>semakin</a:t>
            </a:r>
            <a:r>
              <a:rPr lang="en-US" altLang="id-ID" sz="2000" dirty="0"/>
              <a:t> cost-effective </a:t>
            </a:r>
            <a:r>
              <a:rPr lang="en-US" altLang="id-ID" sz="2000" dirty="0" err="1"/>
              <a:t>fasilitas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transmisi</a:t>
            </a:r>
            <a:endParaRPr lang="en-US" altLang="id-ID" sz="2000" dirty="0"/>
          </a:p>
          <a:p>
            <a:r>
              <a:rPr lang="en-US" altLang="id-ID" sz="2000" dirty="0" err="1"/>
              <a:t>Kebanyakan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perangkat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komunikasi</a:t>
            </a:r>
            <a:r>
              <a:rPr lang="en-US" altLang="id-ID" sz="2000" dirty="0"/>
              <a:t> data </a:t>
            </a:r>
            <a:r>
              <a:rPr lang="en-US" altLang="id-ID" sz="2000" dirty="0" err="1"/>
              <a:t>membutuhkan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dukungan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laju</a:t>
            </a:r>
            <a:r>
              <a:rPr lang="en-US" altLang="id-ID" sz="2000" dirty="0"/>
              <a:t> data </a:t>
            </a:r>
            <a:r>
              <a:rPr lang="en-US" altLang="id-ID" sz="2000" dirty="0" err="1"/>
              <a:t>relatif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terlalu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besar</a:t>
            </a:r>
            <a:endParaRPr lang="en-US" altLang="id-ID" sz="2000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0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id-ID" altLang="id-ID" dirty="0" smtClean="0"/>
              <a:t>JTPT</a:t>
            </a:r>
            <a:endParaRPr lang="en-US" altLang="id-ID" dirty="0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768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353556AC-3CE4-44E7-92E7-A6E54B726EB1}" type="slidenum">
              <a:rPr lang="en-US" altLang="id-ID" smtClean="0"/>
              <a:pPr algn="ctr"/>
              <a:t>10</a:t>
            </a:fld>
            <a:endParaRPr lang="en-US" altLang="id-ID" smtClean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781301"/>
            <a:ext cx="87503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59200" y="5300663"/>
            <a:ext cx="6478588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FFCC"/>
              </a:buClr>
              <a:buSzPct val="70000"/>
              <a:buFont typeface="Wingdings" panose="05000000000000000000" pitchFamily="2" charset="2"/>
              <a:buChar char="u"/>
            </a:pPr>
            <a:endParaRPr lang="en-GB" altLang="id-ID" sz="2000">
              <a:latin typeface="Arial Narrow" panose="020B0606020202030204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31808" y="1385888"/>
            <a:ext cx="1000614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buClr>
                <a:srgbClr val="00FFCC"/>
              </a:buClr>
              <a:buFont typeface="Wingdings" panose="05000000000000000000" pitchFamily="2" charset="2"/>
              <a:buNone/>
            </a:pPr>
            <a:r>
              <a:rPr lang="id-ID" altLang="id-ID" sz="2000" dirty="0">
                <a:latin typeface="Arial Narrow" panose="020B0606020202030204" pitchFamily="34" charset="0"/>
              </a:rPr>
              <a:t>What is</a:t>
            </a:r>
            <a:r>
              <a:rPr lang="en-US" altLang="id-ID" sz="2000" dirty="0">
                <a:latin typeface="Arial Narrow" panose="020B0606020202030204" pitchFamily="34" charset="0"/>
              </a:rPr>
              <a:t> multiplexing?</a:t>
            </a:r>
          </a:p>
          <a:p>
            <a:pPr>
              <a:buClr>
                <a:srgbClr val="00FFCC"/>
              </a:buClr>
              <a:buFont typeface="Wingdings" panose="05000000000000000000" pitchFamily="2" charset="2"/>
              <a:buChar char="u"/>
            </a:pPr>
            <a:r>
              <a:rPr lang="id-ID" altLang="id-ID" sz="2000" dirty="0">
                <a:latin typeface="Arial Narrow" panose="020B0606020202030204" pitchFamily="34" charset="0"/>
              </a:rPr>
              <a:t>Pemakaian bersama kapasitas link oleh beberapa stasiun dengan cara menggabungkan data dari semua stasiun tersebut.</a:t>
            </a:r>
            <a:endParaRPr lang="en-US" altLang="id-ID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756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49" grpId="0" autoUpdateAnimBg="0"/>
      <p:bldP spid="6151" grpId="0" autoUpdateAnimBg="0"/>
      <p:bldP spid="61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18058" y="785268"/>
            <a:ext cx="7158037" cy="1412876"/>
          </a:xfrm>
        </p:spPr>
        <p:txBody>
          <a:bodyPr/>
          <a:lstStyle/>
          <a:p>
            <a:r>
              <a:rPr lang="id-ID" altLang="id-ID" dirty="0" smtClean="0"/>
              <a:t>Fungsi Multiplexing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0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id-ID" altLang="id-ID" dirty="0" smtClean="0"/>
              <a:t>JTPT</a:t>
            </a:r>
            <a:endParaRPr lang="en-US" altLang="id-ID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768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76432C5-775F-425A-B449-5B96E06637DC}" type="slidenum">
              <a:rPr lang="en-US" altLang="id-ID" smtClean="0"/>
              <a:pPr algn="ctr"/>
              <a:t>11</a:t>
            </a:fld>
            <a:endParaRPr lang="en-US" altLang="id-ID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31521" y="1989138"/>
            <a:ext cx="9685656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FFCC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id-ID" sz="2000" dirty="0" err="1">
                <a:latin typeface="Arial Narrow" panose="020B0606020202030204" pitchFamily="34" charset="0"/>
              </a:rPr>
              <a:t>Terdapat</a:t>
            </a:r>
            <a:r>
              <a:rPr lang="en-US" altLang="id-ID" sz="2000" dirty="0">
                <a:latin typeface="Arial Narrow" panose="020B0606020202030204" pitchFamily="34" charset="0"/>
              </a:rPr>
              <a:t> n input multiplexer, </a:t>
            </a:r>
            <a:r>
              <a:rPr lang="en-US" altLang="id-ID" sz="2000" dirty="0" err="1">
                <a:latin typeface="Arial Narrow" panose="020B0606020202030204" pitchFamily="34" charset="0"/>
              </a:rPr>
              <a:t>dan</a:t>
            </a:r>
            <a:r>
              <a:rPr lang="en-US" altLang="id-ID" sz="2000" dirty="0">
                <a:latin typeface="Arial Narrow" panose="020B0606020202030204" pitchFamily="34" charset="0"/>
              </a:rPr>
              <a:t> 1 output </a:t>
            </a:r>
            <a:r>
              <a:rPr lang="en-US" altLang="id-ID" sz="2000" dirty="0" err="1">
                <a:latin typeface="Arial Narrow" panose="020B0606020202030204" pitchFamily="34" charset="0"/>
              </a:rPr>
              <a:t>dengan</a:t>
            </a:r>
            <a:r>
              <a:rPr lang="en-US" altLang="id-ID" sz="2000" dirty="0">
                <a:latin typeface="Arial Narrow" panose="020B0606020202030204" pitchFamily="34" charset="0"/>
              </a:rPr>
              <a:t> </a:t>
            </a:r>
            <a:r>
              <a:rPr lang="en-US" altLang="id-ID" sz="2000" dirty="0" err="1">
                <a:latin typeface="Arial Narrow" panose="020B0606020202030204" pitchFamily="34" charset="0"/>
              </a:rPr>
              <a:t>kapasitas</a:t>
            </a:r>
            <a:r>
              <a:rPr lang="en-US" altLang="id-ID" sz="2000" dirty="0">
                <a:latin typeface="Arial Narrow" panose="020B0606020202030204" pitchFamily="34" charset="0"/>
              </a:rPr>
              <a:t> link yang </a:t>
            </a:r>
            <a:r>
              <a:rPr lang="en-US" altLang="id-ID" sz="2000" dirty="0" err="1">
                <a:latin typeface="Arial Narrow" panose="020B0606020202030204" pitchFamily="34" charset="0"/>
              </a:rPr>
              <a:t>lebih</a:t>
            </a:r>
            <a:r>
              <a:rPr lang="en-US" altLang="id-ID" sz="2000" dirty="0">
                <a:latin typeface="Arial Narrow" panose="020B0606020202030204" pitchFamily="34" charset="0"/>
              </a:rPr>
              <a:t> </a:t>
            </a:r>
            <a:r>
              <a:rPr lang="en-US" altLang="id-ID" sz="2000" dirty="0" err="1">
                <a:latin typeface="Arial Narrow" panose="020B0606020202030204" pitchFamily="34" charset="0"/>
              </a:rPr>
              <a:t>tinggi</a:t>
            </a:r>
            <a:r>
              <a:rPr lang="en-US" altLang="id-ID" sz="2000" dirty="0">
                <a:latin typeface="Arial Narrow" panose="020B0606020202030204" pitchFamily="34" charset="0"/>
              </a:rPr>
              <a:t>.</a:t>
            </a:r>
            <a:r>
              <a:rPr lang="id-ID" altLang="id-ID" sz="2000" dirty="0">
                <a:latin typeface="Arial Narrow" panose="020B0606020202030204" pitchFamily="34" charset="0"/>
              </a:rPr>
              <a:t> Sebaliknya, demultiplexer menerima aliran data hasil penggabungan tersebut, kemudian memisah-misahkannya lagi menjadi n output.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FFCC"/>
              </a:buClr>
              <a:buSzPct val="70000"/>
              <a:buFont typeface="Wingdings" panose="05000000000000000000" pitchFamily="2" charset="2"/>
              <a:buChar char="u"/>
            </a:pPr>
            <a:r>
              <a:rPr lang="id-ID" altLang="id-ID" sz="2000" dirty="0">
                <a:latin typeface="Arial Narrow" panose="020B0606020202030204" pitchFamily="34" charset="0"/>
              </a:rPr>
              <a:t>Aplikasi multiplexing yang paling umum adalah komunikasi jarak jauh (long haul/SLJJ). Contoh media transmisi pada jaringan long-haul adalah serat optik, koaksial, gelombang mikro, dll.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FFCC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id-ID" sz="2000" dirty="0" err="1">
                <a:latin typeface="Arial Narrow" panose="020B0606020202030204" pitchFamily="34" charset="0"/>
              </a:rPr>
              <a:t>Tipe</a:t>
            </a:r>
            <a:r>
              <a:rPr lang="en-US" altLang="id-ID" sz="2000" dirty="0">
                <a:latin typeface="Arial Narrow" panose="020B0606020202030204" pitchFamily="34" charset="0"/>
              </a:rPr>
              <a:t> multiplexing yang </a:t>
            </a:r>
            <a:r>
              <a:rPr lang="en-US" altLang="id-ID" sz="2000" dirty="0" err="1">
                <a:latin typeface="Arial Narrow" panose="020B0606020202030204" pitchFamily="34" charset="0"/>
              </a:rPr>
              <a:t>akan</a:t>
            </a:r>
            <a:r>
              <a:rPr lang="en-US" altLang="id-ID" sz="2000" dirty="0">
                <a:latin typeface="Arial Narrow" panose="020B0606020202030204" pitchFamily="34" charset="0"/>
              </a:rPr>
              <a:t> </a:t>
            </a:r>
            <a:r>
              <a:rPr lang="en-US" altLang="id-ID" sz="2000" dirty="0" err="1">
                <a:latin typeface="Arial Narrow" panose="020B0606020202030204" pitchFamily="34" charset="0"/>
              </a:rPr>
              <a:t>dibahas</a:t>
            </a:r>
            <a:r>
              <a:rPr lang="en-US" altLang="id-ID" sz="2000" dirty="0">
                <a:latin typeface="Arial Narrow" panose="020B0606020202030204" pitchFamily="34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FFCC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id-ID" sz="2000" dirty="0">
                <a:latin typeface="Arial Narrow" panose="020B0606020202030204" pitchFamily="34" charset="0"/>
              </a:rPr>
              <a:t>frequency-division multiplexing (FDM)</a:t>
            </a:r>
            <a:r>
              <a:rPr lang="id-ID" altLang="id-ID" sz="2000" dirty="0">
                <a:latin typeface="Arial Narrow" panose="020B0606020202030204" pitchFamily="34" charset="0"/>
              </a:rPr>
              <a:t> </a:t>
            </a:r>
            <a:r>
              <a:rPr lang="id-ID" altLang="id-ID" sz="2000" dirty="0">
                <a:latin typeface="Arial Narrow" panose="020B0606020202030204" pitchFamily="34" charset="0"/>
                <a:sym typeface="Wingdings" panose="05000000000000000000" pitchFamily="2" charset="2"/>
              </a:rPr>
              <a:t> paling banyak digunakan pada siaran radio dan televisi</a:t>
            </a:r>
            <a:endParaRPr lang="en-US" altLang="id-ID" sz="2000" dirty="0">
              <a:latin typeface="Arial Narrow" panose="020B0606020202030204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FFCC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id-ID" sz="2000" dirty="0">
                <a:latin typeface="Arial Narrow" panose="020B0606020202030204" pitchFamily="34" charset="0"/>
              </a:rPr>
              <a:t>synchronous time-division mux (TDM)</a:t>
            </a:r>
            <a:r>
              <a:rPr lang="id-ID" altLang="id-ID" sz="2000" dirty="0">
                <a:latin typeface="Arial Narrow" panose="020B0606020202030204" pitchFamily="34" charset="0"/>
              </a:rPr>
              <a:t> </a:t>
            </a:r>
            <a:r>
              <a:rPr lang="id-ID" altLang="id-ID" sz="2000" dirty="0">
                <a:latin typeface="Arial Narrow" panose="020B0606020202030204" pitchFamily="34" charset="0"/>
                <a:sym typeface="Wingdings" panose="05000000000000000000" pitchFamily="2" charset="2"/>
              </a:rPr>
              <a:t> banyak digunakan untuk menggabungkan aliran suara digital dan aliran data</a:t>
            </a:r>
            <a:endParaRPr lang="en-US" altLang="id-ID" sz="2000" dirty="0">
              <a:latin typeface="Arial Narrow" panose="020B0606020202030204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FFCC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id-ID" sz="2000" dirty="0">
                <a:latin typeface="Arial Narrow" panose="020B0606020202030204" pitchFamily="34" charset="0"/>
              </a:rPr>
              <a:t>statistical/asynchronous/intelligent TDM</a:t>
            </a:r>
            <a:r>
              <a:rPr lang="id-ID" altLang="id-ID" sz="2000" dirty="0">
                <a:latin typeface="Arial Narrow" panose="020B0606020202030204" pitchFamily="34" charset="0"/>
              </a:rPr>
              <a:t> </a:t>
            </a:r>
            <a:r>
              <a:rPr lang="id-ID" altLang="id-ID" sz="2000" dirty="0">
                <a:latin typeface="Arial Narrow" panose="020B0606020202030204" pitchFamily="34" charset="0"/>
                <a:sym typeface="Wingdings" panose="05000000000000000000" pitchFamily="2" charset="2"/>
              </a:rPr>
              <a:t> bertujuan memperbaiki efisiensi synchronous TDM dengan cara menambahkan rangkaian yang lebih kompleks di sisi multiplexer</a:t>
            </a:r>
            <a:endParaRPr lang="en-US" altLang="id-ID" sz="2000" dirty="0"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094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title"/>
          </p:nvPr>
        </p:nvSpPr>
        <p:spPr>
          <a:xfrm>
            <a:off x="535624" y="673100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 dirty="0" err="1">
                <a:solidFill>
                  <a:srgbClr val="FF6600"/>
                </a:solidFill>
              </a:rPr>
              <a:t>Implementasi</a:t>
            </a:r>
            <a:r>
              <a:rPr lang="en-US" altLang="id-ID" sz="3200" b="1" dirty="0">
                <a:solidFill>
                  <a:srgbClr val="FF6600"/>
                </a:solidFill>
              </a:rPr>
              <a:t> Circuit Switched</a:t>
            </a:r>
          </a:p>
        </p:txBody>
      </p:sp>
      <p:pic>
        <p:nvPicPr>
          <p:cNvPr id="19460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8" y="2881073"/>
            <a:ext cx="5006975" cy="2315053"/>
          </a:xfrm>
          <a:noFill/>
        </p:spPr>
      </p:pic>
      <p:sp>
        <p:nvSpPr>
          <p:cNvPr id="19459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2351088" y="1844675"/>
            <a:ext cx="7561262" cy="647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0066FF"/>
                </a:solidFill>
              </a:rPr>
              <a:t>Pendekatan</a:t>
            </a:r>
            <a:r>
              <a:rPr lang="en-US" altLang="id-ID" sz="2000"/>
              <a:t> : Membagi spektrum frkuensi ke dalam kanal-kanal logic dan menempatkan setiap informasi di alirkan pada satu kanal logic</a:t>
            </a:r>
          </a:p>
        </p:txBody>
      </p:sp>
    </p:spTree>
    <p:extLst>
      <p:ext uri="{BB962C8B-B14F-4D97-AF65-F5344CB8AC3E}">
        <p14:creationId xmlns:p14="http://schemas.microsoft.com/office/powerpoint/2010/main" val="3946350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6600"/>
                </a:solidFill>
              </a:rPr>
              <a:t>Implementasi Circuit Switched</a:t>
            </a:r>
          </a:p>
        </p:txBody>
      </p:sp>
      <p:pic>
        <p:nvPicPr>
          <p:cNvPr id="2048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57" y="2644928"/>
            <a:ext cx="6114286" cy="2438095"/>
          </a:xfrm>
          <a:noFill/>
        </p:spPr>
      </p:pic>
      <p:sp>
        <p:nvSpPr>
          <p:cNvPr id="2048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03763" y="1844675"/>
            <a:ext cx="7488237" cy="1223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/>
              <a:t>Pada circuit switch, sirkit panggilan suara di multipleks dalam satu bandwidth yang besar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FF3300"/>
                </a:solidFill>
              </a:rPr>
              <a:t>FDM</a:t>
            </a:r>
            <a:r>
              <a:rPr lang="en-US" altLang="id-ID" sz="2000"/>
              <a:t> : tiap sirkit menerima bandwidth yang fix. Frekuensi pada setiap panggilan digeser sehingga sejumlah panggilan yang dimultiples tidak saling menginterferensi</a:t>
            </a:r>
          </a:p>
        </p:txBody>
      </p:sp>
    </p:spTree>
    <p:extLst>
      <p:ext uri="{BB962C8B-B14F-4D97-AF65-F5344CB8AC3E}">
        <p14:creationId xmlns:p14="http://schemas.microsoft.com/office/powerpoint/2010/main" val="327653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title"/>
          </p:nvPr>
        </p:nvSpPr>
        <p:spPr>
          <a:xfrm>
            <a:off x="561750" y="809625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 dirty="0">
                <a:solidFill>
                  <a:srgbClr val="CC0099"/>
                </a:solidFill>
              </a:rPr>
              <a:t>Time Division Multiplexing (TDM)</a:t>
            </a:r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473326" y="1981200"/>
            <a:ext cx="7439025" cy="8001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FF3300"/>
                </a:solidFill>
              </a:rPr>
              <a:t>Pendekatan </a:t>
            </a:r>
            <a:r>
              <a:rPr lang="en-US" altLang="id-ID" sz="2000"/>
              <a:t>:  Sejumlah sinyal dapat di bawa pada satu medium transmisi tunggal dengan mengirimkan sinyal tersebut sesuai urutan waktu</a:t>
            </a:r>
          </a:p>
        </p:txBody>
      </p:sp>
      <p:pic>
        <p:nvPicPr>
          <p:cNvPr id="21508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5" y="2852738"/>
            <a:ext cx="7043738" cy="3390900"/>
          </a:xfrm>
          <a:noFill/>
        </p:spPr>
      </p:pic>
    </p:spTree>
    <p:extLst>
      <p:ext uri="{BB962C8B-B14F-4D97-AF65-F5344CB8AC3E}">
        <p14:creationId xmlns:p14="http://schemas.microsoft.com/office/powerpoint/2010/main" val="880639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Grp="1" noChangeArrowheads="1"/>
          </p:cNvSpPr>
          <p:nvPr>
            <p:ph type="title"/>
          </p:nvPr>
        </p:nvSpPr>
        <p:spPr>
          <a:xfrm>
            <a:off x="209053" y="73691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 dirty="0">
                <a:solidFill>
                  <a:srgbClr val="CC0099"/>
                </a:solidFill>
              </a:rPr>
              <a:t>Time Division Multiplexing (TDM</a:t>
            </a:r>
            <a:r>
              <a:rPr lang="en-US" altLang="id-ID" sz="3200" b="1" dirty="0"/>
              <a:t>)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495551" y="1773239"/>
            <a:ext cx="7294563" cy="9429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/>
              <a:t>Waktu dibagi dalam frame-frame yang panjangnya fix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Setiap frame mempunyai sejumlah slot waktu yang tetap ukurannya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Setiap sirkit berisi satu atau lebih slot per frame-nya</a:t>
            </a:r>
          </a:p>
        </p:txBody>
      </p:sp>
      <p:pic>
        <p:nvPicPr>
          <p:cNvPr id="22532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0" y="2997201"/>
            <a:ext cx="8078788" cy="3178175"/>
          </a:xfrm>
          <a:noFill/>
        </p:spPr>
      </p:pic>
    </p:spTree>
    <p:extLst>
      <p:ext uri="{BB962C8B-B14F-4D97-AF65-F5344CB8AC3E}">
        <p14:creationId xmlns:p14="http://schemas.microsoft.com/office/powerpoint/2010/main" val="4204553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title"/>
          </p:nvPr>
        </p:nvSpPr>
        <p:spPr>
          <a:xfrm>
            <a:off x="2208214" y="673101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 dirty="0">
                <a:solidFill>
                  <a:srgbClr val="FF6600"/>
                </a:solidFill>
              </a:rPr>
              <a:t>Circuit Switch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162595" y="1844676"/>
            <a:ext cx="8843420" cy="10080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 dirty="0" err="1"/>
              <a:t>Suatu</a:t>
            </a:r>
            <a:r>
              <a:rPr lang="en-US" altLang="id-ID" sz="2000" dirty="0"/>
              <a:t> circuit switch </a:t>
            </a:r>
            <a:r>
              <a:rPr lang="en-US" altLang="id-ID" sz="2000" dirty="0" err="1"/>
              <a:t>merele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satu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sirkit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link input </a:t>
            </a:r>
            <a:r>
              <a:rPr lang="en-US" altLang="id-ID" sz="2000" dirty="0" err="1"/>
              <a:t>ke</a:t>
            </a:r>
            <a:r>
              <a:rPr lang="en-US" altLang="id-ID" sz="2000" dirty="0"/>
              <a:t> output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 dirty="0"/>
              <a:t>Switch </a:t>
            </a:r>
            <a:r>
              <a:rPr lang="en-US" altLang="id-ID" sz="2000" dirty="0" err="1"/>
              <a:t>menetapkan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ulang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frekuensi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pembawa</a:t>
            </a:r>
            <a:r>
              <a:rPr lang="en-US" altLang="id-ID" sz="2000" dirty="0"/>
              <a:t> (FDM) </a:t>
            </a:r>
            <a:r>
              <a:rPr lang="en-US" altLang="id-ID" sz="2000" dirty="0" err="1"/>
              <a:t>atau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alokasi</a:t>
            </a:r>
            <a:r>
              <a:rPr lang="en-US" altLang="id-ID" sz="2000" dirty="0"/>
              <a:t> slot </a:t>
            </a:r>
            <a:r>
              <a:rPr lang="en-US" altLang="id-ID" sz="2000" dirty="0" err="1"/>
              <a:t>waktu</a:t>
            </a:r>
            <a:r>
              <a:rPr lang="en-US" altLang="id-ID" sz="2000" dirty="0"/>
              <a:t> (TDM)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boleh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antrian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atau</a:t>
            </a:r>
            <a:r>
              <a:rPr lang="en-US" altLang="id-ID" sz="2000" dirty="0"/>
              <a:t> delay yang </a:t>
            </a:r>
            <a:r>
              <a:rPr lang="en-US" altLang="id-ID" sz="2000" dirty="0" err="1"/>
              <a:t>dialami</a:t>
            </a:r>
            <a:endParaRPr lang="en-US" altLang="id-ID" sz="2000" dirty="0"/>
          </a:p>
        </p:txBody>
      </p:sp>
      <p:pic>
        <p:nvPicPr>
          <p:cNvPr id="23556" name="Picture 9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3141663"/>
            <a:ext cx="8010525" cy="2893377"/>
          </a:xfrm>
          <a:noFill/>
        </p:spPr>
      </p:pic>
    </p:spTree>
    <p:extLst>
      <p:ext uri="{BB962C8B-B14F-4D97-AF65-F5344CB8AC3E}">
        <p14:creationId xmlns:p14="http://schemas.microsoft.com/office/powerpoint/2010/main" val="2764174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652451" y="508590"/>
            <a:ext cx="7086600" cy="1447801"/>
          </a:xfrm>
        </p:spPr>
        <p:txBody>
          <a:bodyPr/>
          <a:lstStyle/>
          <a:p>
            <a:r>
              <a:rPr lang="en-US" altLang="id-ID" dirty="0" smtClean="0"/>
              <a:t>PRINSIP PACKET SWITCHING</a:t>
            </a:r>
          </a:p>
        </p:txBody>
      </p:sp>
      <p:sp>
        <p:nvSpPr>
          <p:cNvPr id="24578" name="Rectangle 5"/>
          <p:cNvSpPr>
            <a:spLocks noGrp="1" noChangeArrowheads="1"/>
          </p:cNvSpPr>
          <p:nvPr>
            <p:ph idx="1"/>
          </p:nvPr>
        </p:nvSpPr>
        <p:spPr>
          <a:xfrm>
            <a:off x="274320" y="1628776"/>
            <a:ext cx="11534503" cy="4367075"/>
          </a:xfrm>
        </p:spPr>
        <p:txBody>
          <a:bodyPr/>
          <a:lstStyle/>
          <a:p>
            <a:r>
              <a:rPr lang="id-ID" altLang="id-ID" sz="2000" dirty="0"/>
              <a:t>Walaupun teknologi packet switching telah dikembangkan sejak 1970, namun terdapat 2 hal yang pada prinsipnya tidak berubah:</a:t>
            </a:r>
          </a:p>
          <a:p>
            <a:pPr lvl="1"/>
            <a:r>
              <a:rPr lang="id-ID" altLang="id-ID" sz="2000" dirty="0"/>
              <a:t>Teknologi dasar packet switching</a:t>
            </a:r>
          </a:p>
          <a:p>
            <a:pPr lvl="1"/>
            <a:r>
              <a:rPr lang="id-ID" altLang="id-ID" sz="2000" dirty="0"/>
              <a:t>Efektivitas untuk komunikasi data</a:t>
            </a:r>
          </a:p>
          <a:p>
            <a:r>
              <a:rPr lang="en-US" altLang="id-ID" sz="2000" dirty="0" err="1"/>
              <a:t>Pada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waktu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jaringan</a:t>
            </a:r>
            <a:r>
              <a:rPr lang="en-US" altLang="id-ID" sz="2000" dirty="0"/>
              <a:t> circuit-switching </a:t>
            </a:r>
            <a:r>
              <a:rPr lang="en-US" altLang="id-ID" sz="2000" dirty="0" err="1"/>
              <a:t>banyak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digunakan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untuk</a:t>
            </a:r>
            <a:r>
              <a:rPr lang="en-US" altLang="id-ID" sz="2000" dirty="0"/>
              <a:t> transfer data, </a:t>
            </a:r>
            <a:r>
              <a:rPr lang="en-US" altLang="id-ID" sz="2000" dirty="0" err="1"/>
              <a:t>ada</a:t>
            </a:r>
            <a:r>
              <a:rPr lang="en-US" altLang="id-ID" sz="2000" dirty="0"/>
              <a:t> 2 </a:t>
            </a:r>
            <a:r>
              <a:rPr lang="en-US" altLang="id-ID" sz="2000" dirty="0" err="1"/>
              <a:t>kelemahan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teramati</a:t>
            </a:r>
            <a:r>
              <a:rPr lang="en-US" altLang="id-ID" sz="2000" dirty="0"/>
              <a:t>: </a:t>
            </a:r>
          </a:p>
          <a:p>
            <a:pPr lvl="1"/>
            <a:r>
              <a:rPr lang="en-US" altLang="id-ID" sz="2000" dirty="0" err="1"/>
              <a:t>saluran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komunikasi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sering</a:t>
            </a:r>
            <a:r>
              <a:rPr lang="en-US" altLang="id-ID" sz="2000" dirty="0"/>
              <a:t> </a:t>
            </a:r>
            <a:r>
              <a:rPr lang="id-ID" altLang="id-ID" sz="2000" dirty="0"/>
              <a:t>berada </a:t>
            </a:r>
            <a:r>
              <a:rPr lang="en-US" altLang="id-ID" sz="2000" dirty="0" err="1"/>
              <a:t>dalam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keadaan</a:t>
            </a:r>
            <a:r>
              <a:rPr lang="en-US" altLang="id-ID" sz="2000" dirty="0"/>
              <a:t> idle </a:t>
            </a:r>
            <a:r>
              <a:rPr lang="en-US" altLang="id-ID" sz="2000" dirty="0" err="1"/>
              <a:t>pada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hubungan</a:t>
            </a:r>
            <a:r>
              <a:rPr lang="en-US" altLang="id-ID" sz="2000" dirty="0"/>
              <a:t> user/host (</a:t>
            </a:r>
            <a:r>
              <a:rPr lang="en-US" altLang="id-ID" sz="2000" dirty="0" err="1"/>
              <a:t>misalnya</a:t>
            </a:r>
            <a:r>
              <a:rPr lang="en-US" altLang="id-ID" sz="2000" dirty="0"/>
              <a:t> PC </a:t>
            </a:r>
            <a:r>
              <a:rPr lang="en-US" altLang="id-ID" sz="2000" dirty="0" err="1"/>
              <a:t>ke</a:t>
            </a:r>
            <a:r>
              <a:rPr lang="en-US" altLang="id-ID" sz="2000" dirty="0"/>
              <a:t> server)</a:t>
            </a:r>
          </a:p>
          <a:p>
            <a:pPr lvl="1"/>
            <a:r>
              <a:rPr lang="en-US" altLang="id-ID" sz="2000" dirty="0" err="1"/>
              <a:t>jaringan</a:t>
            </a:r>
            <a:r>
              <a:rPr lang="en-US" altLang="id-ID" sz="2000" dirty="0"/>
              <a:t> circuit switching </a:t>
            </a:r>
            <a:r>
              <a:rPr lang="en-US" altLang="id-ID" sz="2000" dirty="0" err="1"/>
              <a:t>menyediakan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transmisi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laju</a:t>
            </a:r>
            <a:r>
              <a:rPr lang="en-US" altLang="id-ID" sz="2000" dirty="0"/>
              <a:t> data </a:t>
            </a:r>
            <a:r>
              <a:rPr lang="en-US" altLang="id-ID" sz="2000" dirty="0" err="1"/>
              <a:t>konstan</a:t>
            </a:r>
            <a:endParaRPr lang="en-US" altLang="id-ID" sz="2000" dirty="0"/>
          </a:p>
          <a:p>
            <a:r>
              <a:rPr lang="en-US" altLang="id-ID" sz="2000" dirty="0" err="1"/>
              <a:t>Pendekatan</a:t>
            </a:r>
            <a:r>
              <a:rPr lang="en-US" altLang="id-ID" sz="2000" dirty="0"/>
              <a:t> packet switching </a:t>
            </a:r>
            <a:r>
              <a:rPr lang="en-US" altLang="id-ID" sz="2000" dirty="0" err="1"/>
              <a:t>memiliki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beberapa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keunggulan</a:t>
            </a:r>
            <a:r>
              <a:rPr lang="en-US" altLang="id-ID" sz="2000" dirty="0"/>
              <a:t>:</a:t>
            </a:r>
          </a:p>
          <a:p>
            <a:pPr lvl="1"/>
            <a:r>
              <a:rPr lang="en-US" altLang="id-ID" sz="2000" dirty="0" err="1"/>
              <a:t>efisiensi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saluran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lebih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besar</a:t>
            </a:r>
            <a:endParaRPr lang="en-US" altLang="id-ID" sz="2000" dirty="0"/>
          </a:p>
          <a:p>
            <a:pPr lvl="1"/>
            <a:r>
              <a:rPr lang="en-US" altLang="id-ID" sz="2000" dirty="0" err="1"/>
              <a:t>menyediakan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konversi</a:t>
            </a:r>
            <a:r>
              <a:rPr lang="en-US" altLang="id-ID" sz="2000" dirty="0"/>
              <a:t> data rate</a:t>
            </a:r>
          </a:p>
          <a:p>
            <a:pPr lvl="1"/>
            <a:r>
              <a:rPr lang="en-US" altLang="id-ID" sz="2000" dirty="0" err="1"/>
              <a:t>ketika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beban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trafik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tinggi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paket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diblok</a:t>
            </a:r>
            <a:endParaRPr lang="en-US" altLang="id-ID" sz="2000" dirty="0"/>
          </a:p>
          <a:p>
            <a:pPr lvl="1"/>
            <a:r>
              <a:rPr lang="en-US" altLang="id-ID" sz="2000" dirty="0" err="1"/>
              <a:t>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menggunakan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prioritas</a:t>
            </a:r>
            <a:endParaRPr lang="en-US" altLang="id-ID" sz="2000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768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1728483-1ED3-44BF-86E7-F8BA169401C2}" type="slidenum">
              <a:rPr lang="en-US" altLang="id-ID" smtClean="0"/>
              <a:pPr algn="ctr"/>
              <a:t>17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174760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87" y="701673"/>
            <a:ext cx="7158037" cy="1412875"/>
          </a:xfrm>
        </p:spPr>
        <p:txBody>
          <a:bodyPr/>
          <a:lstStyle/>
          <a:p>
            <a:r>
              <a:rPr lang="id-ID" altLang="id-ID" dirty="0" smtClean="0"/>
              <a:t>PENGGUNAAN PAKET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444137" y="1628775"/>
            <a:ext cx="11534503" cy="2808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altLang="id-ID" sz="2000" dirty="0"/>
              <a:t>Data ditransmisikan sebagai paket-paket kecil, misalnya sepanjang 1000 oktet</a:t>
            </a:r>
          </a:p>
          <a:p>
            <a:pPr>
              <a:lnSpc>
                <a:spcPct val="90000"/>
              </a:lnSpc>
            </a:pPr>
            <a:r>
              <a:rPr lang="id-ID" altLang="id-ID" sz="2000" dirty="0"/>
              <a:t>Tiap paket berisi sebagian, atau seluruh (jika message-nya singkat) data user ditambah dengan informasi kontrol</a:t>
            </a:r>
          </a:p>
          <a:p>
            <a:pPr>
              <a:lnSpc>
                <a:spcPct val="90000"/>
              </a:lnSpc>
            </a:pPr>
            <a:r>
              <a:rPr lang="id-ID" altLang="id-ID" sz="2000" dirty="0"/>
              <a:t>Ada 2 pendekatan yang digunakan:</a:t>
            </a:r>
          </a:p>
          <a:p>
            <a:pPr lvl="1">
              <a:lnSpc>
                <a:spcPct val="90000"/>
              </a:lnSpc>
            </a:pPr>
            <a:r>
              <a:rPr lang="id-ID" altLang="id-ID" sz="2000" dirty="0"/>
              <a:t>Datagram </a:t>
            </a:r>
            <a:r>
              <a:rPr lang="id-ID" altLang="id-ID" sz="2000" dirty="0">
                <a:sym typeface="Wingdings" panose="05000000000000000000" pitchFamily="2" charset="2"/>
              </a:rPr>
              <a:t> tiap paket diperlakukan secara independen dan tidak ada penetapan rute tertentu, sehingga tidak perlu fase pembangunan hubungan (call establishment)</a:t>
            </a:r>
          </a:p>
          <a:p>
            <a:pPr lvl="1">
              <a:lnSpc>
                <a:spcPct val="90000"/>
              </a:lnSpc>
            </a:pPr>
            <a:r>
              <a:rPr lang="id-ID" altLang="id-ID" sz="2000" dirty="0">
                <a:sym typeface="Wingdings" panose="05000000000000000000" pitchFamily="2" charset="2"/>
              </a:rPr>
              <a:t>Virtual circuit  semua paket harus melalui rute yang sama, ada fase call request/establishment</a:t>
            </a:r>
            <a:endParaRPr lang="id-ID" altLang="id-ID" sz="2000" dirty="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0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id-ID" altLang="id-ID" dirty="0" smtClean="0"/>
              <a:t>JTPT</a:t>
            </a:r>
            <a:endParaRPr lang="en-US" altLang="id-ID" dirty="0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768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EEE6AF9A-98D6-40B9-913D-D898666EAD51}" type="slidenum">
              <a:rPr lang="en-US" altLang="id-ID" smtClean="0"/>
              <a:pPr algn="ctr"/>
              <a:t>18</a:t>
            </a:fld>
            <a:endParaRPr lang="en-US" altLang="id-ID" smtClean="0"/>
          </a:p>
        </p:txBody>
      </p:sp>
      <p:pic>
        <p:nvPicPr>
          <p:cNvPr id="2560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4657727"/>
            <a:ext cx="6121400" cy="15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42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5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 dirty="0">
                <a:solidFill>
                  <a:srgbClr val="FF0000"/>
                </a:solidFill>
              </a:rPr>
              <a:t>Packet Switched</a:t>
            </a:r>
          </a:p>
        </p:txBody>
      </p:sp>
      <p:pic>
        <p:nvPicPr>
          <p:cNvPr id="26629" name="Picture 4"/>
          <p:cNvPicPr>
            <a:picLocks noGrp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193" y="2160588"/>
            <a:ext cx="6589713" cy="881062"/>
          </a:xfrm>
          <a:noFill/>
        </p:spPr>
      </p:pic>
      <p:sp>
        <p:nvSpPr>
          <p:cNvPr id="26628" name="Rectangle 16"/>
          <p:cNvSpPr>
            <a:spLocks noGrp="1" noChangeArrowheads="1"/>
          </p:cNvSpPr>
          <p:nvPr>
            <p:ph sz="half" idx="2"/>
          </p:nvPr>
        </p:nvSpPr>
        <p:spPr>
          <a:xfrm>
            <a:off x="884193" y="3541939"/>
            <a:ext cx="11133636" cy="230505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id-ID" sz="2000" dirty="0"/>
              <a:t>Header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Trailler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membawa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informasi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kontrol</a:t>
            </a:r>
            <a:r>
              <a:rPr lang="en-US" altLang="id-ID" sz="2000" dirty="0"/>
              <a:t>/</a:t>
            </a:r>
            <a:r>
              <a:rPr lang="en-US" altLang="id-ID" sz="2000" dirty="0" err="1"/>
              <a:t>pensinyalan</a:t>
            </a:r>
            <a:endParaRPr lang="en-US" altLang="id-ID" sz="2800" dirty="0"/>
          </a:p>
          <a:p>
            <a:pPr eaLnBrk="1" hangingPunct="1">
              <a:lnSpc>
                <a:spcPct val="80000"/>
              </a:lnSpc>
            </a:pPr>
            <a:r>
              <a:rPr lang="en-US" altLang="id-ID" sz="2000" dirty="0" err="1"/>
              <a:t>Setiap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paket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dilalukan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melalui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jaringan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node </a:t>
            </a:r>
            <a:r>
              <a:rPr lang="en-US" altLang="id-ID" sz="2000" dirty="0" err="1"/>
              <a:t>ke</a:t>
            </a:r>
            <a:r>
              <a:rPr lang="en-US" altLang="id-ID" sz="2000" dirty="0"/>
              <a:t> node </a:t>
            </a:r>
            <a:r>
              <a:rPr lang="en-US" altLang="id-ID" sz="2000" dirty="0" err="1"/>
              <a:t>sepanjang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beberapa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jalur</a:t>
            </a:r>
            <a:r>
              <a:rPr lang="en-US" altLang="id-ID" sz="2000" dirty="0"/>
              <a:t>/path (</a:t>
            </a:r>
            <a:r>
              <a:rPr lang="en-US" altLang="id-ID" sz="2000" dirty="0">
                <a:solidFill>
                  <a:srgbClr val="FF3300"/>
                </a:solidFill>
              </a:rPr>
              <a:t>forwarding/</a:t>
            </a:r>
            <a:r>
              <a:rPr lang="en-US" altLang="id-ID" sz="2000" dirty="0" err="1">
                <a:solidFill>
                  <a:srgbClr val="FF3300"/>
                </a:solidFill>
              </a:rPr>
              <a:t>Ruting</a:t>
            </a:r>
            <a:r>
              <a:rPr lang="en-US" altLang="id-ID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 dirty="0" err="1"/>
              <a:t>Pada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setiap</a:t>
            </a:r>
            <a:r>
              <a:rPr lang="en-US" altLang="id-ID" sz="2000" dirty="0"/>
              <a:t> node </a:t>
            </a:r>
            <a:r>
              <a:rPr lang="en-US" altLang="id-ID" sz="2000" dirty="0" err="1"/>
              <a:t>seluruh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paket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diterima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disimpat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sebentar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diteruskan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</a:t>
            </a:r>
            <a:r>
              <a:rPr lang="en-US" altLang="id-ID" sz="2000" dirty="0"/>
              <a:t> node </a:t>
            </a:r>
            <a:r>
              <a:rPr lang="en-US" altLang="id-ID" sz="2000" dirty="0" err="1"/>
              <a:t>berikutnya</a:t>
            </a:r>
            <a:r>
              <a:rPr lang="en-US" altLang="id-ID" sz="2000" dirty="0"/>
              <a:t> (</a:t>
            </a:r>
            <a:r>
              <a:rPr lang="en-US" altLang="id-ID" sz="2000" dirty="0">
                <a:solidFill>
                  <a:srgbClr val="FF3300"/>
                </a:solidFill>
              </a:rPr>
              <a:t>Store and forward Networks</a:t>
            </a:r>
            <a:r>
              <a:rPr lang="en-US" altLang="id-ID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 dirty="0" err="1"/>
              <a:t>Paket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ditransmisikan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pernah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diinterup</a:t>
            </a:r>
            <a:r>
              <a:rPr lang="en-US" altLang="id-ID" sz="2000" dirty="0"/>
              <a:t> (no </a:t>
            </a:r>
            <a:r>
              <a:rPr lang="en-US" altLang="id-ID" sz="2000" dirty="0" err="1"/>
              <a:t>preemtion</a:t>
            </a:r>
            <a:r>
              <a:rPr lang="en-US" altLang="id-ID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kapasitas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dialokasikan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untuk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mengirimkan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paket-paket</a:t>
            </a:r>
            <a:endParaRPr lang="en-US" altLang="id-ID" sz="2000" dirty="0"/>
          </a:p>
        </p:txBody>
      </p:sp>
      <p:sp>
        <p:nvSpPr>
          <p:cNvPr id="2662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87990" y="1268414"/>
            <a:ext cx="7367587" cy="6556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/>
              <a:t>Data dikirim dalam format urutan bit yang disebut </a:t>
            </a:r>
            <a:r>
              <a:rPr lang="en-US" altLang="id-ID" sz="2000">
                <a:solidFill>
                  <a:srgbClr val="FF3300"/>
                </a:solidFill>
              </a:rPr>
              <a:t>paket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Paket mempunyai struktur :</a:t>
            </a:r>
          </a:p>
        </p:txBody>
      </p:sp>
    </p:spTree>
    <p:extLst>
      <p:ext uri="{BB962C8B-B14F-4D97-AF65-F5344CB8AC3E}">
        <p14:creationId xmlns:p14="http://schemas.microsoft.com/office/powerpoint/2010/main" val="126974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3"/>
          <p:cNvSpPr>
            <a:spLocks noGrp="1" noChangeArrowheads="1"/>
          </p:cNvSpPr>
          <p:nvPr>
            <p:ph type="title"/>
          </p:nvPr>
        </p:nvSpPr>
        <p:spPr>
          <a:xfrm>
            <a:off x="1032012" y="575073"/>
            <a:ext cx="6592887" cy="1171575"/>
          </a:xfrm>
        </p:spPr>
        <p:txBody>
          <a:bodyPr/>
          <a:lstStyle/>
          <a:p>
            <a:pPr eaLnBrk="1" hangingPunct="1"/>
            <a:r>
              <a:rPr lang="en-US" altLang="id-ID" sz="3200" b="1" dirty="0" err="1">
                <a:solidFill>
                  <a:srgbClr val="3399FF"/>
                </a:solidFill>
              </a:rPr>
              <a:t>Jaringan</a:t>
            </a:r>
            <a:r>
              <a:rPr lang="en-US" altLang="id-ID" sz="3200" b="1" dirty="0">
                <a:solidFill>
                  <a:srgbClr val="3399FF"/>
                </a:solidFill>
              </a:rPr>
              <a:t> Telekomunikasi</a:t>
            </a:r>
          </a:p>
        </p:txBody>
      </p:sp>
      <p:sp>
        <p:nvSpPr>
          <p:cNvPr id="922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032012" y="1746648"/>
            <a:ext cx="9209314" cy="2303462"/>
          </a:xfrm>
        </p:spPr>
        <p:txBody>
          <a:bodyPr>
            <a:normAutofit fontScale="92500" lnSpcReduction="20000"/>
          </a:bodyPr>
          <a:lstStyle/>
          <a:p>
            <a:pPr indent="-265113">
              <a:lnSpc>
                <a:spcPct val="80000"/>
              </a:lnSpc>
            </a:pPr>
            <a:r>
              <a:rPr lang="en-US" altLang="id-ID" sz="2000" b="1" dirty="0" err="1">
                <a:solidFill>
                  <a:srgbClr val="000099"/>
                </a:solidFill>
              </a:rPr>
              <a:t>Permasalahan</a:t>
            </a:r>
            <a:r>
              <a:rPr lang="en-US" altLang="id-ID" sz="2000" b="1" dirty="0">
                <a:solidFill>
                  <a:srgbClr val="000099"/>
                </a:solidFill>
              </a:rPr>
              <a:t> </a:t>
            </a:r>
          </a:p>
          <a:p>
            <a:pPr indent="-265113">
              <a:lnSpc>
                <a:spcPct val="80000"/>
              </a:lnSpc>
              <a:buNone/>
            </a:pPr>
            <a:r>
              <a:rPr lang="en-US" altLang="id-ID" sz="2000" dirty="0"/>
              <a:t>	</a:t>
            </a:r>
            <a:r>
              <a:rPr lang="en-US" altLang="id-ID" sz="2000" dirty="0" err="1"/>
              <a:t>Hubungkan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kedua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ujung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ingin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bertukar</a:t>
            </a:r>
            <a:r>
              <a:rPr lang="en-US" altLang="id-ID" sz="2000" dirty="0"/>
              <a:t> </a:t>
            </a:r>
            <a:r>
              <a:rPr lang="en-US" altLang="id-ID" sz="2000" dirty="0" err="1"/>
              <a:t>informasi</a:t>
            </a:r>
            <a:r>
              <a:rPr lang="en-US" altLang="id-ID" sz="2000" dirty="0"/>
              <a:t> 	</a:t>
            </a:r>
            <a:r>
              <a:rPr lang="id-ID" altLang="id-ID" sz="2000" dirty="0"/>
              <a:t>(</a:t>
            </a:r>
            <a:r>
              <a:rPr lang="en-US" altLang="id-ID" sz="2000" dirty="0" err="1"/>
              <a:t>perangkatnya</a:t>
            </a:r>
            <a:r>
              <a:rPr lang="en-US" altLang="id-ID" sz="2000" dirty="0"/>
              <a:t> : </a:t>
            </a:r>
            <a:r>
              <a:rPr lang="en-US" altLang="id-ID" sz="2000" dirty="0" err="1"/>
              <a:t>telepon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komputer</a:t>
            </a:r>
            <a:r>
              <a:rPr lang="en-US" altLang="id-ID" sz="2000" dirty="0"/>
              <a:t>, terminal </a:t>
            </a:r>
            <a:r>
              <a:rPr lang="en-US" altLang="id-ID" sz="2000" dirty="0" err="1"/>
              <a:t>dsb</a:t>
            </a:r>
            <a:r>
              <a:rPr lang="en-US" altLang="id-ID" sz="2000" dirty="0"/>
              <a:t>.)</a:t>
            </a:r>
          </a:p>
          <a:p>
            <a:pPr indent="-265113">
              <a:lnSpc>
                <a:spcPct val="80000"/>
              </a:lnSpc>
            </a:pPr>
            <a:r>
              <a:rPr lang="en-US" altLang="id-ID" sz="2000" b="1" dirty="0" err="1">
                <a:solidFill>
                  <a:srgbClr val="000099"/>
                </a:solidFill>
              </a:rPr>
              <a:t>Solusi</a:t>
            </a:r>
            <a:r>
              <a:rPr lang="en-US" altLang="id-ID" sz="2000" b="1" dirty="0">
                <a:solidFill>
                  <a:srgbClr val="000099"/>
                </a:solidFill>
              </a:rPr>
              <a:t> </a:t>
            </a:r>
            <a:r>
              <a:rPr lang="en-US" altLang="id-ID" sz="2000" b="1" dirty="0" err="1">
                <a:solidFill>
                  <a:srgbClr val="000099"/>
                </a:solidFill>
              </a:rPr>
              <a:t>Sederhana</a:t>
            </a:r>
            <a:r>
              <a:rPr lang="en-US" altLang="id-ID" sz="2000" b="1" dirty="0"/>
              <a:t> </a:t>
            </a:r>
          </a:p>
          <a:p>
            <a:pPr indent="-265113">
              <a:lnSpc>
                <a:spcPct val="80000"/>
              </a:lnSpc>
              <a:buNone/>
            </a:pPr>
            <a:r>
              <a:rPr lang="en-US" altLang="id-ID" sz="2000" dirty="0"/>
              <a:t>	</a:t>
            </a:r>
            <a:r>
              <a:rPr lang="en-US" altLang="id-ID" sz="2000" dirty="0" err="1"/>
              <a:t>hubungkan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masing-masing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pasangan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ujung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hubungan</a:t>
            </a:r>
            <a:r>
              <a:rPr lang="en-US" altLang="id-ID" sz="2000" dirty="0"/>
              <a:t> point-to-point yang dedicated</a:t>
            </a:r>
          </a:p>
          <a:p>
            <a:pPr indent="-265113">
              <a:lnSpc>
                <a:spcPct val="80000"/>
              </a:lnSpc>
              <a:buNone/>
            </a:pPr>
            <a:endParaRPr lang="en-US" altLang="id-ID" sz="2000" dirty="0"/>
          </a:p>
          <a:p>
            <a:pPr indent="-265113">
              <a:lnSpc>
                <a:spcPct val="80000"/>
              </a:lnSpc>
              <a:buNone/>
            </a:pPr>
            <a:r>
              <a:rPr lang="en-US" altLang="id-ID" sz="2000" b="1" i="1" dirty="0" err="1">
                <a:solidFill>
                  <a:srgbClr val="FF3300"/>
                </a:solidFill>
              </a:rPr>
              <a:t>Solusi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sederhana</a:t>
            </a:r>
            <a:r>
              <a:rPr lang="en-US" altLang="id-ID" sz="2000" b="1" i="1" dirty="0">
                <a:solidFill>
                  <a:srgbClr val="FF3300"/>
                </a:solidFill>
              </a:rPr>
              <a:t> yang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memenuhi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jika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jumlah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ujung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sistem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sedikit</a:t>
            </a:r>
            <a:endParaRPr lang="en-US" altLang="id-ID" sz="2000" b="1" i="1" dirty="0">
              <a:solidFill>
                <a:srgbClr val="FF3300"/>
              </a:solidFill>
            </a:endParaRPr>
          </a:p>
        </p:txBody>
      </p:sp>
      <p:pic>
        <p:nvPicPr>
          <p:cNvPr id="9218" name="Picture 9"/>
          <p:cNvPicPr>
            <a:picLocks noGrp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2012" y="4241847"/>
            <a:ext cx="3606800" cy="1565275"/>
          </a:xfrm>
          <a:noFill/>
        </p:spPr>
      </p:pic>
      <p:pic>
        <p:nvPicPr>
          <p:cNvPr id="9219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9647" y="4050110"/>
            <a:ext cx="3641725" cy="2190750"/>
          </a:xfrm>
          <a:noFill/>
        </p:spPr>
      </p:pic>
    </p:spTree>
    <p:extLst>
      <p:ext uri="{BB962C8B-B14F-4D97-AF65-F5344CB8AC3E}">
        <p14:creationId xmlns:p14="http://schemas.microsoft.com/office/powerpoint/2010/main" val="1527320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>
          <a:xfrm>
            <a:off x="705441" y="804227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 dirty="0">
                <a:solidFill>
                  <a:srgbClr val="FF0000"/>
                </a:solidFill>
              </a:rPr>
              <a:t>Packet Switched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1019" y="1897698"/>
            <a:ext cx="8467725" cy="4291012"/>
          </a:xfrm>
          <a:noFill/>
        </p:spPr>
      </p:pic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7248526" y="3213100"/>
            <a:ext cx="504825" cy="2159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d-ID" altLang="id-ID"/>
          </a:p>
        </p:txBody>
      </p:sp>
      <p:sp>
        <p:nvSpPr>
          <p:cNvPr id="27653" name="Rectangle 8"/>
          <p:cNvSpPr>
            <a:spLocks noChangeArrowheads="1"/>
          </p:cNvSpPr>
          <p:nvPr/>
        </p:nvSpPr>
        <p:spPr bwMode="auto">
          <a:xfrm>
            <a:off x="6672264" y="4149725"/>
            <a:ext cx="504825" cy="2159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98304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>
          <a:xfrm>
            <a:off x="182926" y="932862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 dirty="0" err="1">
                <a:solidFill>
                  <a:srgbClr val="FF0000"/>
                </a:solidFill>
              </a:rPr>
              <a:t>Sebuah</a:t>
            </a:r>
            <a:r>
              <a:rPr lang="en-US" altLang="id-ID" sz="3200" b="1" dirty="0">
                <a:solidFill>
                  <a:srgbClr val="FF0000"/>
                </a:solidFill>
              </a:rPr>
              <a:t> </a:t>
            </a:r>
            <a:r>
              <a:rPr lang="en-US" altLang="id-ID" sz="3200" b="1" dirty="0" err="1">
                <a:solidFill>
                  <a:srgbClr val="FF0000"/>
                </a:solidFill>
              </a:rPr>
              <a:t>Paket</a:t>
            </a:r>
            <a:r>
              <a:rPr lang="en-US" altLang="id-ID" sz="3200" b="1" dirty="0">
                <a:solidFill>
                  <a:srgbClr val="FF0000"/>
                </a:solidFill>
              </a:rPr>
              <a:t> Switch</a:t>
            </a: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72" y="2268315"/>
            <a:ext cx="4048690" cy="3191320"/>
          </a:xfrm>
          <a:noFill/>
        </p:spPr>
      </p:pic>
    </p:spTree>
    <p:extLst>
      <p:ext uri="{BB962C8B-B14F-4D97-AF65-F5344CB8AC3E}">
        <p14:creationId xmlns:p14="http://schemas.microsoft.com/office/powerpoint/2010/main" val="36923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846138"/>
            <a:ext cx="9550400" cy="1143000"/>
          </a:xfrm>
        </p:spPr>
        <p:txBody>
          <a:bodyPr/>
          <a:lstStyle/>
          <a:p>
            <a:r>
              <a:rPr lang="en-US" altLang="id-ID" dirty="0" smtClean="0"/>
              <a:t>Statistical TDM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1337" y="1989138"/>
            <a:ext cx="9515838" cy="4552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id-ID" sz="2000" dirty="0" err="1">
                <a:cs typeface="Arial" panose="020B0604020202020204" pitchFamily="34" charset="0"/>
              </a:rPr>
              <a:t>Pada</a:t>
            </a:r>
            <a:r>
              <a:rPr lang="en-US" altLang="id-ID" sz="2000" dirty="0">
                <a:cs typeface="Arial" panose="020B0604020202020204" pitchFamily="34" charset="0"/>
              </a:rPr>
              <a:t> synchronous TDM, </a:t>
            </a:r>
            <a:r>
              <a:rPr lang="en-US" altLang="id-ID" sz="2000" dirty="0" err="1">
                <a:cs typeface="Arial" panose="020B0604020202020204" pitchFamily="34" charset="0"/>
              </a:rPr>
              <a:t>banyak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kasus</a:t>
            </a:r>
            <a:r>
              <a:rPr lang="en-US" altLang="id-ID" sz="2000" dirty="0">
                <a:cs typeface="Arial" panose="020B0604020202020204" pitchFamily="34" charset="0"/>
              </a:rPr>
              <a:t> time slot </a:t>
            </a:r>
            <a:r>
              <a:rPr lang="en-US" altLang="id-ID" sz="2000" dirty="0" err="1">
                <a:cs typeface="Arial" panose="020B0604020202020204" pitchFamily="34" charset="0"/>
              </a:rPr>
              <a:t>kosong</a:t>
            </a:r>
            <a:r>
              <a:rPr lang="en-US" altLang="id-ID" sz="2000" dirty="0">
                <a:cs typeface="Arial" panose="020B0604020202020204" pitchFamily="34" charset="0"/>
              </a:rPr>
              <a:t> (</a:t>
            </a:r>
            <a:r>
              <a:rPr lang="en-US" altLang="id-ID" sz="2000" dirty="0" err="1">
                <a:cs typeface="Arial" panose="020B0604020202020204" pitchFamily="34" charset="0"/>
              </a:rPr>
              <a:t>tidak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berisi</a:t>
            </a:r>
            <a:r>
              <a:rPr lang="en-US" altLang="id-ID" sz="2000" dirty="0">
                <a:cs typeface="Arial" panose="020B0604020202020204" pitchFamily="34" charset="0"/>
              </a:rPr>
              <a:t> data). Statistical TDM </a:t>
            </a:r>
            <a:r>
              <a:rPr lang="en-US" altLang="id-ID" sz="2000" dirty="0" err="1">
                <a:cs typeface="Arial" panose="020B0604020202020204" pitchFamily="34" charset="0"/>
              </a:rPr>
              <a:t>memanfaatkan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fakta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bahwa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tidak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semua</a:t>
            </a:r>
            <a:r>
              <a:rPr lang="en-US" altLang="id-ID" sz="2000" dirty="0">
                <a:cs typeface="Arial" panose="020B0604020202020204" pitchFamily="34" charset="0"/>
              </a:rPr>
              <a:t> terminal </a:t>
            </a:r>
            <a:r>
              <a:rPr lang="en-US" altLang="id-ID" sz="2000" dirty="0" err="1">
                <a:cs typeface="Arial" panose="020B0604020202020204" pitchFamily="34" charset="0"/>
              </a:rPr>
              <a:t>mengirim</a:t>
            </a:r>
            <a:r>
              <a:rPr lang="en-US" altLang="id-ID" sz="2000" dirty="0">
                <a:cs typeface="Arial" panose="020B0604020202020204" pitchFamily="34" charset="0"/>
              </a:rPr>
              <a:t> data </a:t>
            </a:r>
            <a:r>
              <a:rPr lang="en-US" altLang="id-ID" sz="2000" dirty="0" err="1">
                <a:cs typeface="Arial" panose="020B0604020202020204" pitchFamily="34" charset="0"/>
              </a:rPr>
              <a:t>setiap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saat</a:t>
            </a:r>
            <a:r>
              <a:rPr lang="en-US" altLang="id-ID" sz="2000" dirty="0">
                <a:cs typeface="Arial" panose="020B0604020202020204" pitchFamily="34" charset="0"/>
              </a:rPr>
              <a:t>, </a:t>
            </a:r>
            <a:r>
              <a:rPr lang="en-US" altLang="id-ID" sz="2000" dirty="0" err="1">
                <a:cs typeface="Arial" panose="020B0604020202020204" pitchFamily="34" charset="0"/>
              </a:rPr>
              <a:t>sehingga</a:t>
            </a:r>
            <a:r>
              <a:rPr lang="en-US" altLang="id-ID" sz="2000" dirty="0">
                <a:cs typeface="Arial" panose="020B0604020202020204" pitchFamily="34" charset="0"/>
              </a:rPr>
              <a:t> data rate </a:t>
            </a:r>
            <a:r>
              <a:rPr lang="en-US" altLang="id-ID" sz="2000" dirty="0" err="1">
                <a:cs typeface="Arial" panose="020B0604020202020204" pitchFamily="34" charset="0"/>
              </a:rPr>
              <a:t>pada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saluran</a:t>
            </a:r>
            <a:r>
              <a:rPr lang="en-US" altLang="id-ID" sz="2000" dirty="0">
                <a:cs typeface="Arial" panose="020B0604020202020204" pitchFamily="34" charset="0"/>
              </a:rPr>
              <a:t> output </a:t>
            </a:r>
            <a:r>
              <a:rPr lang="en-US" altLang="id-ID" sz="2000" dirty="0" err="1">
                <a:cs typeface="Arial" panose="020B0604020202020204" pitchFamily="34" charset="0"/>
              </a:rPr>
              <a:t>lebih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kecil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dari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penjumlahan</a:t>
            </a:r>
            <a:r>
              <a:rPr lang="en-US" altLang="id-ID" sz="2000" dirty="0">
                <a:cs typeface="Arial" panose="020B0604020202020204" pitchFamily="34" charset="0"/>
              </a:rPr>
              <a:t> data rate </a:t>
            </a:r>
            <a:r>
              <a:rPr lang="en-US" altLang="id-ID" sz="2000" dirty="0" err="1">
                <a:cs typeface="Arial" panose="020B0604020202020204" pitchFamily="34" charset="0"/>
              </a:rPr>
              <a:t>semua</a:t>
            </a:r>
            <a:r>
              <a:rPr lang="en-US" altLang="id-ID" sz="2000" dirty="0">
                <a:cs typeface="Arial" panose="020B0604020202020204" pitchFamily="34" charset="0"/>
              </a:rPr>
              <a:t> terminal.</a:t>
            </a:r>
          </a:p>
          <a:p>
            <a:pPr>
              <a:lnSpc>
                <a:spcPct val="90000"/>
              </a:lnSpc>
            </a:pPr>
            <a:r>
              <a:rPr lang="id-ID" altLang="id-ID" sz="2000" dirty="0">
                <a:cs typeface="Arial" panose="020B0604020202020204" pitchFamily="34" charset="0"/>
              </a:rPr>
              <a:t>Ada n saluran input, tetapi hanya k time slot yang tersedia pada sebuah frame TDM. Di mana k &lt; n.</a:t>
            </a:r>
          </a:p>
          <a:p>
            <a:pPr>
              <a:lnSpc>
                <a:spcPct val="90000"/>
              </a:lnSpc>
            </a:pPr>
            <a:r>
              <a:rPr lang="id-ID" altLang="id-ID" sz="2000" dirty="0">
                <a:cs typeface="Arial" panose="020B0604020202020204" pitchFamily="34" charset="0"/>
              </a:rPr>
              <a:t>Di sisi pengirim, fungsi multiplexer adalah scanning buffer, mengumpulkan data sampai frame penuh, kemudian mengirimkan frame tersebut.</a:t>
            </a:r>
          </a:p>
          <a:p>
            <a:pPr>
              <a:lnSpc>
                <a:spcPct val="90000"/>
              </a:lnSpc>
            </a:pPr>
            <a:r>
              <a:rPr lang="en-US" altLang="id-ID" sz="2000" dirty="0" err="1">
                <a:cs typeface="Arial" panose="020B0604020202020204" pitchFamily="34" charset="0"/>
              </a:rPr>
              <a:t>Konsekuensi</a:t>
            </a:r>
            <a:r>
              <a:rPr lang="en-US" altLang="id-ID" sz="2000" dirty="0">
                <a:cs typeface="Arial" panose="020B0604020202020204" pitchFamily="34" charset="0"/>
              </a:rPr>
              <a:t>: </a:t>
            </a:r>
            <a:r>
              <a:rPr lang="en-US" altLang="id-ID" sz="2000" dirty="0" err="1">
                <a:cs typeface="Arial" panose="020B0604020202020204" pitchFamily="34" charset="0"/>
              </a:rPr>
              <a:t>tambahan</a:t>
            </a:r>
            <a:r>
              <a:rPr lang="en-US" altLang="id-ID" sz="2000" dirty="0">
                <a:cs typeface="Arial" panose="020B0604020202020204" pitchFamily="34" charset="0"/>
              </a:rPr>
              <a:t> overhead</a:t>
            </a:r>
            <a:r>
              <a:rPr lang="id-ID" altLang="id-ID" sz="2000" dirty="0">
                <a:cs typeface="Arial" panose="020B0604020202020204" pitchFamily="34" charset="0"/>
              </a:rPr>
              <a:t>,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karena</a:t>
            </a:r>
            <a:r>
              <a:rPr lang="en-US" altLang="id-ID" sz="2000" dirty="0"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cs typeface="Arial" panose="020B0604020202020204" pitchFamily="34" charset="0"/>
              </a:rPr>
              <a:t>diperlukan</a:t>
            </a:r>
            <a:r>
              <a:rPr lang="en-US" altLang="id-ID" sz="2000" dirty="0">
                <a:cs typeface="Arial" panose="020B0604020202020204" pitchFamily="34" charset="0"/>
              </a:rPr>
              <a:t> field address </a:t>
            </a:r>
            <a:r>
              <a:rPr lang="en-US" altLang="id-ID" sz="2000" dirty="0" err="1">
                <a:cs typeface="Arial" panose="020B0604020202020204" pitchFamily="34" charset="0"/>
              </a:rPr>
              <a:t>dan</a:t>
            </a:r>
            <a:r>
              <a:rPr lang="en-US" altLang="id-ID" sz="2000" dirty="0">
                <a:cs typeface="Arial" panose="020B0604020202020204" pitchFamily="34" charset="0"/>
              </a:rPr>
              <a:t> length</a:t>
            </a:r>
            <a:r>
              <a:rPr lang="id-ID" altLang="id-ID" sz="2000" dirty="0">
                <a:cs typeface="Arial" panose="020B0604020202020204" pitchFamily="34" charset="0"/>
              </a:rPr>
              <a:t>. Informasi address dibutuhkan untuk memastikan bahwa data diantarkan kepada penerima yang tepat.</a:t>
            </a:r>
            <a:endParaRPr lang="en-US" altLang="id-ID" sz="2000" dirty="0"/>
          </a:p>
          <a:p>
            <a:pPr>
              <a:lnSpc>
                <a:spcPct val="90000"/>
              </a:lnSpc>
            </a:pPr>
            <a:r>
              <a:rPr lang="en-US" altLang="id-ID" sz="2000" dirty="0" err="1"/>
              <a:t>Pada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gambar</a:t>
            </a:r>
            <a:r>
              <a:rPr lang="id-ID" altLang="id-ID" sz="2000" dirty="0"/>
              <a:t> berikut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ada</a:t>
            </a:r>
            <a:r>
              <a:rPr lang="en-US" altLang="id-ID" sz="2000" dirty="0"/>
              <a:t> 4 </a:t>
            </a:r>
            <a:r>
              <a:rPr lang="en-US" altLang="id-ID" sz="2000" dirty="0" err="1"/>
              <a:t>sumber</a:t>
            </a:r>
            <a:r>
              <a:rPr lang="en-US" altLang="id-ID" sz="2000" dirty="0"/>
              <a:t> data yang transmit </a:t>
            </a:r>
            <a:r>
              <a:rPr lang="en-US" altLang="id-ID" sz="2000" dirty="0" err="1"/>
              <a:t>pada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waktu</a:t>
            </a:r>
            <a:r>
              <a:rPr lang="en-US" altLang="id-ID" sz="2000" dirty="0"/>
              <a:t> t</a:t>
            </a:r>
            <a:r>
              <a:rPr lang="en-US" altLang="id-ID" sz="2000" baseline="-25000" dirty="0"/>
              <a:t>0</a:t>
            </a:r>
            <a:r>
              <a:rPr lang="en-US" altLang="id-ID" sz="2000" dirty="0"/>
              <a:t>, t</a:t>
            </a:r>
            <a:r>
              <a:rPr lang="en-US" altLang="id-ID" sz="2000" baseline="-25000" dirty="0"/>
              <a:t>1</a:t>
            </a:r>
            <a:r>
              <a:rPr lang="en-US" altLang="id-ID" sz="2000" dirty="0"/>
              <a:t>, t</a:t>
            </a:r>
            <a:r>
              <a:rPr lang="en-US" altLang="id-ID" sz="2000" baseline="-25000" dirty="0"/>
              <a:t>2</a:t>
            </a:r>
            <a:r>
              <a:rPr lang="en-US" altLang="id-ID" sz="2000" dirty="0"/>
              <a:t>, t</a:t>
            </a:r>
            <a:r>
              <a:rPr lang="en-US" altLang="id-ID" sz="2000" baseline="-25000" dirty="0"/>
              <a:t>3</a:t>
            </a:r>
            <a:r>
              <a:rPr lang="en-US" altLang="id-ID" sz="2000" dirty="0"/>
              <a:t>.</a:t>
            </a:r>
            <a:r>
              <a:rPr lang="id-ID" altLang="id-ID" sz="2000" dirty="0"/>
              <a:t> Multiplexer statistik tidak mengirimkan slot kosong jika terdapat data dari user lain.</a:t>
            </a:r>
            <a:endParaRPr lang="en-US" altLang="id-ID" sz="2000" dirty="0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A45F5E-E117-44C7-B898-44922663D45E}" type="slidenum">
              <a:rPr lang="en-US" altLang="id-ID"/>
              <a:pPr/>
              <a:t>22</a:t>
            </a:fld>
            <a:endParaRPr lang="en-US" altLang="id-ID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114550" y="20970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072145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7961"/>
            <a:ext cx="7158037" cy="1412876"/>
          </a:xfrm>
        </p:spPr>
        <p:txBody>
          <a:bodyPr/>
          <a:lstStyle/>
          <a:p>
            <a:r>
              <a:rPr lang="id-ID" altLang="id-ID" dirty="0" smtClean="0"/>
              <a:t>Perbandingan Sync dan Stat TDM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0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id-ID" altLang="id-ID" dirty="0" smtClean="0"/>
              <a:t>JTPT</a:t>
            </a:r>
            <a:endParaRPr lang="en-US" altLang="id-ID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768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56D5D248-39B8-4ACC-9F55-9104A185A1AA}" type="slidenum">
              <a:rPr lang="en-US" altLang="id-ID" smtClean="0"/>
              <a:pPr algn="ctr"/>
              <a:t>23</a:t>
            </a:fld>
            <a:endParaRPr lang="en-US" altLang="id-ID" smtClean="0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>
            <a:lum bright="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t="2826" r="2925" b="5621"/>
          <a:stretch>
            <a:fillRect/>
          </a:stretch>
        </p:blipFill>
        <p:spPr bwMode="auto">
          <a:xfrm>
            <a:off x="2455864" y="1385888"/>
            <a:ext cx="75612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00375"/>
            <a:ext cx="7162800" cy="1143000"/>
          </a:xfrm>
        </p:spPr>
        <p:txBody>
          <a:bodyPr/>
          <a:lstStyle/>
          <a:p>
            <a:r>
              <a:rPr lang="en-US" altLang="id-ID" dirty="0" smtClean="0"/>
              <a:t>Format Frame Statistical TDM</a:t>
            </a:r>
          </a:p>
        </p:txBody>
      </p:sp>
      <p:pic>
        <p:nvPicPr>
          <p:cNvPr id="31749" name="Picture 3"/>
          <p:cNvPicPr>
            <a:picLocks noGrp="1" noChangeAspect="1" noChangeArrowheads="1"/>
          </p:cNvPicPr>
          <p:nvPr>
            <p:ph type="media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13" y="3011775"/>
            <a:ext cx="4216400" cy="2434650"/>
          </a:xfrm>
        </p:spPr>
      </p:pic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5394" y="1520826"/>
            <a:ext cx="11061157" cy="14763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id-ID" sz="2000" dirty="0" err="1"/>
              <a:t>Sebuah</a:t>
            </a:r>
            <a:r>
              <a:rPr lang="en-US" altLang="id-ID" sz="2000" dirty="0"/>
              <a:t> frame </a:t>
            </a:r>
            <a:r>
              <a:rPr lang="en-US" altLang="id-ID" sz="2000" dirty="0" err="1"/>
              <a:t>terdiri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field: flag, address, control, </a:t>
            </a:r>
            <a:r>
              <a:rPr lang="en-US" altLang="id-ID" sz="2000" dirty="0" err="1"/>
              <a:t>subframe</a:t>
            </a:r>
            <a:r>
              <a:rPr lang="en-US" altLang="id-ID" sz="2000" dirty="0"/>
              <a:t> TDM, FCS.</a:t>
            </a:r>
          </a:p>
          <a:p>
            <a:pPr>
              <a:lnSpc>
                <a:spcPct val="90000"/>
              </a:lnSpc>
            </a:pPr>
            <a:r>
              <a:rPr lang="en-US" altLang="id-ID" sz="2000" dirty="0" err="1"/>
              <a:t>Kasus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pertama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hanya</a:t>
            </a:r>
            <a:r>
              <a:rPr lang="en-US" altLang="id-ID" sz="2000" dirty="0"/>
              <a:t> 1 </a:t>
            </a:r>
            <a:r>
              <a:rPr lang="en-US" altLang="id-ID" sz="2000" dirty="0" err="1"/>
              <a:t>sumber</a:t>
            </a:r>
            <a:r>
              <a:rPr lang="en-US" altLang="id-ID" sz="2000" dirty="0"/>
              <a:t> data per frame. </a:t>
            </a:r>
            <a:r>
              <a:rPr lang="en-US" altLang="id-ID" sz="2000" dirty="0" err="1"/>
              <a:t>Panjang</a:t>
            </a:r>
            <a:r>
              <a:rPr lang="en-US" altLang="id-ID" sz="2000" dirty="0"/>
              <a:t> data </a:t>
            </a:r>
            <a:r>
              <a:rPr lang="en-US" altLang="id-ID" sz="2000" dirty="0" err="1"/>
              <a:t>variabel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akhir</a:t>
            </a:r>
            <a:r>
              <a:rPr lang="en-US" altLang="id-ID" sz="2000" dirty="0"/>
              <a:t> data </a:t>
            </a:r>
            <a:r>
              <a:rPr lang="en-US" altLang="id-ID" sz="2000" dirty="0" err="1"/>
              <a:t>sama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akhir</a:t>
            </a:r>
            <a:r>
              <a:rPr lang="en-US" altLang="id-ID" sz="2000" dirty="0"/>
              <a:t> frame.</a:t>
            </a:r>
          </a:p>
          <a:p>
            <a:pPr>
              <a:lnSpc>
                <a:spcPct val="90000"/>
              </a:lnSpc>
            </a:pPr>
            <a:r>
              <a:rPr lang="en-US" altLang="id-ID" sz="2000" dirty="0" err="1"/>
              <a:t>Kasus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kedua</a:t>
            </a:r>
            <a:r>
              <a:rPr lang="en-US" altLang="id-ID" sz="2000" dirty="0"/>
              <a:t>, &gt; 1 </a:t>
            </a:r>
            <a:r>
              <a:rPr lang="en-US" altLang="id-ID" sz="2000" dirty="0" err="1"/>
              <a:t>sumber</a:t>
            </a:r>
            <a:r>
              <a:rPr lang="en-US" altLang="id-ID" sz="2000" dirty="0"/>
              <a:t> data </a:t>
            </a:r>
            <a:r>
              <a:rPr lang="en-US" altLang="id-ID" sz="2000" dirty="0" err="1"/>
              <a:t>dipaketkan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dalam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sebuah</a:t>
            </a:r>
            <a:r>
              <a:rPr lang="en-US" altLang="id-ID" sz="2000" dirty="0"/>
              <a:t> frame </a:t>
            </a:r>
            <a:r>
              <a:rPr lang="en-US" altLang="id-ID" sz="2000" dirty="0" err="1"/>
              <a:t>tunggal</a:t>
            </a:r>
            <a:r>
              <a:rPr lang="en-US" altLang="id-ID" sz="2000" dirty="0"/>
              <a:t>. Cara </a:t>
            </a:r>
            <a:r>
              <a:rPr lang="en-US" altLang="id-ID" sz="2000" dirty="0" err="1"/>
              <a:t>ini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memperbaiki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efisiensi</a:t>
            </a:r>
            <a:r>
              <a:rPr lang="en-US" altLang="id-ID" sz="2000" dirty="0"/>
              <a:t>.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mtClean="0"/>
              <a:t>Jaringan Komputer I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55446B-0F2E-4F7A-A3B8-56FC3613F176}" type="slidenum">
              <a:rPr lang="en-US" altLang="id-ID"/>
              <a:pPr/>
              <a:t>24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00382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/>
          <p:cNvSpPr>
            <a:spLocks noGrp="1" noChangeArrowheads="1"/>
          </p:cNvSpPr>
          <p:nvPr>
            <p:ph type="title"/>
          </p:nvPr>
        </p:nvSpPr>
        <p:spPr>
          <a:xfrm>
            <a:off x="2351089" y="188913"/>
            <a:ext cx="7158037" cy="1104900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996633"/>
                </a:solidFill>
              </a:rPr>
              <a:t>Statical Multiplexing</a:t>
            </a:r>
          </a:p>
        </p:txBody>
      </p:sp>
      <p:pic>
        <p:nvPicPr>
          <p:cNvPr id="327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3573463"/>
            <a:ext cx="8274050" cy="2386012"/>
          </a:xfrm>
          <a:noFill/>
        </p:spPr>
      </p:pic>
      <p:sp>
        <p:nvSpPr>
          <p:cNvPr id="32771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4530725" y="1916113"/>
            <a:ext cx="7661275" cy="1223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/>
              <a:t>Pentransmisian paket pada sebuah link mengunakan </a:t>
            </a:r>
            <a:r>
              <a:rPr lang="en-US" altLang="id-ID" sz="2000">
                <a:solidFill>
                  <a:srgbClr val="FF3300"/>
                </a:solidFill>
              </a:rPr>
              <a:t>statical multiplexing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Tidak ada alokasi yang fix pada pentransmisian paket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Paket-paket di multipleks saat mereka datang</a:t>
            </a:r>
          </a:p>
        </p:txBody>
      </p:sp>
    </p:spTree>
    <p:extLst>
      <p:ext uri="{BB962C8B-B14F-4D97-AF65-F5344CB8AC3E}">
        <p14:creationId xmlns:p14="http://schemas.microsoft.com/office/powerpoint/2010/main" val="216936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Tipe-tipe Paket Switch</a:t>
            </a:r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2187785"/>
            <a:ext cx="5858693" cy="3352381"/>
          </a:xfrm>
          <a:noFill/>
        </p:spPr>
      </p:pic>
    </p:spTree>
    <p:extLst>
      <p:ext uri="{BB962C8B-B14F-4D97-AF65-F5344CB8AC3E}">
        <p14:creationId xmlns:p14="http://schemas.microsoft.com/office/powerpoint/2010/main" val="185612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Packet Swiched Datagram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idx="1"/>
          </p:nvPr>
        </p:nvSpPr>
        <p:spPr>
          <a:xfrm>
            <a:off x="2135188" y="1989138"/>
            <a:ext cx="8064500" cy="4032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/>
              <a:t>Node-node jaringan memroses tiap paket secara independen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2000"/>
              <a:t>	</a:t>
            </a:r>
            <a:r>
              <a:rPr lang="en-US" altLang="id-ID" sz="2000" i="1">
                <a:solidFill>
                  <a:srgbClr val="FF3300"/>
                </a:solidFill>
              </a:rPr>
              <a:t>Jika host A megirim dua paket berurutan ke host B pada sebuah jaringan paket datagram, jaringan tidak dapat menjamin bahwa kedua paket tersebut akan dikirim bersamaan,  kenyataannya kedua paket tersebut  dikirimkan dalam rute yang berbeda</a:t>
            </a:r>
          </a:p>
          <a:p>
            <a:pPr marL="711200" lvl="1" indent="188913">
              <a:lnSpc>
                <a:spcPct val="80000"/>
              </a:lnSpc>
              <a:buNone/>
            </a:pPr>
            <a:endParaRPr lang="en-US" altLang="id-ID" sz="2000" i="1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Paket-paket tersebut disebut </a:t>
            </a:r>
            <a:r>
              <a:rPr lang="en-US" altLang="id-ID" sz="2000">
                <a:solidFill>
                  <a:srgbClr val="0066FF"/>
                </a:solidFill>
              </a:rPr>
              <a:t>datagram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2000"/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Implikasi dari switching paket datagram :</a:t>
            </a:r>
          </a:p>
          <a:p>
            <a:pPr marL="711200" lvl="1" indent="188913">
              <a:lnSpc>
                <a:spcPct val="80000"/>
              </a:lnSpc>
            </a:pPr>
            <a:r>
              <a:rPr lang="en-US" altLang="id-ID" sz="2000"/>
              <a:t>Urutan paket dapat diterima dalam susunan yang berbeda </a:t>
            </a:r>
          </a:p>
          <a:p>
            <a:pPr marL="711200" lvl="1" indent="188913">
              <a:lnSpc>
                <a:spcPct val="80000"/>
              </a:lnSpc>
              <a:buNone/>
            </a:pPr>
            <a:r>
              <a:rPr lang="en-US" altLang="id-ID" sz="2000"/>
              <a:t>ketika dikirimkan</a:t>
            </a:r>
          </a:p>
          <a:p>
            <a:pPr marL="711200" lvl="1" indent="188913">
              <a:lnSpc>
                <a:spcPct val="80000"/>
              </a:lnSpc>
            </a:pPr>
            <a:r>
              <a:rPr lang="en-US" altLang="id-ID" sz="2000"/>
              <a:t>Tiap paket header harus berisi alamat tujuan  yang lengkap </a:t>
            </a:r>
          </a:p>
        </p:txBody>
      </p:sp>
    </p:spTree>
    <p:extLst>
      <p:ext uri="{BB962C8B-B14F-4D97-AF65-F5344CB8AC3E}">
        <p14:creationId xmlns:p14="http://schemas.microsoft.com/office/powerpoint/2010/main" val="58479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669900"/>
                </a:solidFill>
              </a:rPr>
              <a:t>Virtual Circuit Packet Switching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279650" y="1773239"/>
            <a:ext cx="8388350" cy="45354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tabLst>
                <a:tab pos="1349375" algn="l"/>
              </a:tabLst>
            </a:pPr>
            <a:r>
              <a:rPr lang="en-US" altLang="id-ID" sz="2000"/>
              <a:t>Virtual-circuit packet switching adalah campuran dari circuit switching dan paket switching</a:t>
            </a:r>
          </a:p>
          <a:p>
            <a:pPr>
              <a:lnSpc>
                <a:spcPct val="80000"/>
              </a:lnSpc>
              <a:tabLst>
                <a:tab pos="1349375" algn="l"/>
              </a:tabLst>
            </a:pPr>
            <a:r>
              <a:rPr lang="en-US" altLang="id-ID" sz="2000"/>
              <a:t>Seluruh data ditransmisikan sebagai paket-paket</a:t>
            </a:r>
          </a:p>
          <a:p>
            <a:pPr>
              <a:lnSpc>
                <a:spcPct val="80000"/>
              </a:lnSpc>
              <a:tabLst>
                <a:tab pos="1349375" algn="l"/>
              </a:tabLst>
            </a:pPr>
            <a:r>
              <a:rPr lang="en-US" altLang="id-ID" sz="2000"/>
              <a:t>Seluruh paket dari satu deretan paket dikirim setelah jalur ditetapkan terlebih dahulu (</a:t>
            </a:r>
            <a:r>
              <a:rPr lang="en-US" altLang="id-ID" sz="2000">
                <a:solidFill>
                  <a:srgbClr val="FF3300"/>
                </a:solidFill>
              </a:rPr>
              <a:t>virtual circuit</a:t>
            </a:r>
            <a:r>
              <a:rPr lang="en-US" altLang="id-ID" sz="2000"/>
              <a:t>) </a:t>
            </a:r>
          </a:p>
          <a:p>
            <a:pPr>
              <a:lnSpc>
                <a:spcPct val="80000"/>
              </a:lnSpc>
              <a:tabLst>
                <a:tab pos="1349375" algn="l"/>
              </a:tabLst>
            </a:pPr>
            <a:r>
              <a:rPr lang="en-US" altLang="id-ID" sz="2000"/>
              <a:t>Urutan paket yang dikirimkan dijamin terima di penerima</a:t>
            </a:r>
          </a:p>
          <a:p>
            <a:pPr>
              <a:lnSpc>
                <a:spcPct val="80000"/>
              </a:lnSpc>
              <a:buNone/>
              <a:tabLst>
                <a:tab pos="1349375" algn="l"/>
              </a:tabLst>
            </a:pPr>
            <a:endParaRPr lang="en-US" altLang="id-ID" sz="2000"/>
          </a:p>
          <a:p>
            <a:pPr>
              <a:lnSpc>
                <a:spcPct val="80000"/>
              </a:lnSpc>
              <a:tabLst>
                <a:tab pos="1349375" algn="l"/>
              </a:tabLst>
            </a:pPr>
            <a:r>
              <a:rPr lang="en-US" altLang="id-ID" sz="2000">
                <a:solidFill>
                  <a:srgbClr val="0066FF"/>
                </a:solidFill>
              </a:rPr>
              <a:t>Bagaimanapun</a:t>
            </a:r>
            <a:r>
              <a:rPr lang="en-US" altLang="id-ID" sz="2000"/>
              <a:t> : Paket-paket dari virtual circuit yang berbeda masih dimungkinkan terjadi interleaving</a:t>
            </a:r>
          </a:p>
          <a:p>
            <a:pPr>
              <a:lnSpc>
                <a:spcPct val="80000"/>
              </a:lnSpc>
              <a:buNone/>
              <a:tabLst>
                <a:tab pos="1349375" algn="l"/>
              </a:tabLst>
            </a:pPr>
            <a:endParaRPr lang="en-US" altLang="id-ID" sz="2000"/>
          </a:p>
          <a:p>
            <a:pPr>
              <a:lnSpc>
                <a:spcPct val="80000"/>
              </a:lnSpc>
              <a:tabLst>
                <a:tab pos="1349375" algn="l"/>
              </a:tabLst>
            </a:pPr>
            <a:r>
              <a:rPr lang="en-US" altLang="id-ID" sz="2000"/>
              <a:t>Pengirim data dengan virtual circuit melalui 3 fase :</a:t>
            </a:r>
          </a:p>
          <a:p>
            <a:pPr marL="627063" lvl="1" indent="-177800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349375" algn="l"/>
              </a:tabLst>
            </a:pPr>
            <a:r>
              <a:rPr lang="en-US" altLang="id-ID" sz="2000">
                <a:solidFill>
                  <a:srgbClr val="FF3300"/>
                </a:solidFill>
              </a:rPr>
              <a:t>Penetapan VC</a:t>
            </a:r>
          </a:p>
          <a:p>
            <a:pPr marL="627063" lvl="1" indent="-177800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349375" algn="l"/>
              </a:tabLst>
            </a:pPr>
            <a:r>
              <a:rPr lang="en-US" altLang="id-ID" sz="2000">
                <a:solidFill>
                  <a:srgbClr val="FF3300"/>
                </a:solidFill>
              </a:rPr>
              <a:t>Pentransferan data</a:t>
            </a:r>
          </a:p>
          <a:p>
            <a:pPr marL="627063" lvl="1" indent="-177800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349375" algn="l"/>
              </a:tabLst>
            </a:pPr>
            <a:r>
              <a:rPr lang="en-US" altLang="id-ID" sz="2000">
                <a:solidFill>
                  <a:srgbClr val="FF3300"/>
                </a:solidFill>
              </a:rPr>
              <a:t>Pemutusan VC</a:t>
            </a:r>
          </a:p>
          <a:p>
            <a:pPr marL="627063" lvl="1" indent="-177800">
              <a:lnSpc>
                <a:spcPct val="80000"/>
              </a:lnSpc>
              <a:buNone/>
              <a:tabLst>
                <a:tab pos="1349375" algn="l"/>
              </a:tabLst>
            </a:pPr>
            <a:endParaRPr lang="en-US" altLang="id-ID" sz="200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  <a:tabLst>
                <a:tab pos="1349375" algn="l"/>
              </a:tabLst>
            </a:pPr>
            <a:r>
              <a:rPr lang="en-US" altLang="id-ID" sz="2000"/>
              <a:t>Alamat tujuan paket pada header tidak perlu lengkap</a:t>
            </a:r>
          </a:p>
        </p:txBody>
      </p:sp>
    </p:spTree>
    <p:extLst>
      <p:ext uri="{BB962C8B-B14F-4D97-AF65-F5344CB8AC3E}">
        <p14:creationId xmlns:p14="http://schemas.microsoft.com/office/powerpoint/2010/main" val="27532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669900"/>
                </a:solidFill>
              </a:rPr>
              <a:t>Packet Forwarding dan Routing</a:t>
            </a:r>
          </a:p>
        </p:txBody>
      </p:sp>
      <p:sp>
        <p:nvSpPr>
          <p:cNvPr id="36867" name="Rectangle 8"/>
          <p:cNvSpPr>
            <a:spLocks noGrp="1" noChangeArrowheads="1"/>
          </p:cNvSpPr>
          <p:nvPr>
            <p:ph idx="1"/>
          </p:nvPr>
        </p:nvSpPr>
        <p:spPr>
          <a:xfrm>
            <a:off x="2279650" y="1916114"/>
            <a:ext cx="7920038" cy="4033837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id-ID"/>
              <a:t>Masalah utama dalam ruting :</a:t>
            </a:r>
          </a:p>
          <a:p>
            <a:pPr marL="1347788" lvl="2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/>
              <a:t>Bagaimana melewatkan satu paket dari suatu interface input ke interface output dari suatu ruter (</a:t>
            </a:r>
            <a:r>
              <a:rPr lang="en-US" altLang="id-ID">
                <a:solidFill>
                  <a:srgbClr val="0066FF"/>
                </a:solidFill>
              </a:rPr>
              <a:t>packet forwarding</a:t>
            </a:r>
            <a:r>
              <a:rPr lang="en-US" altLang="id-ID"/>
              <a:t>)</a:t>
            </a:r>
          </a:p>
          <a:p>
            <a:pPr marL="1347788" lvl="2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/>
              <a:t>Bagaimana merutekannya (</a:t>
            </a:r>
            <a:r>
              <a:rPr lang="en-US" altLang="id-ID">
                <a:solidFill>
                  <a:srgbClr val="0066FF"/>
                </a:solidFill>
              </a:rPr>
              <a:t>routing algorithm</a:t>
            </a:r>
            <a:r>
              <a:rPr lang="en-US" altLang="id-ID"/>
              <a:t>)</a:t>
            </a:r>
          </a:p>
          <a:p>
            <a:pPr marL="1347788" lvl="2" indent="-457200">
              <a:lnSpc>
                <a:spcPct val="80000"/>
              </a:lnSpc>
              <a:buNone/>
            </a:pPr>
            <a:endParaRPr lang="en-US" altLang="id-ID"/>
          </a:p>
          <a:p>
            <a:pPr marL="609600" indent="-609600">
              <a:lnSpc>
                <a:spcPct val="80000"/>
              </a:lnSpc>
            </a:pPr>
            <a:r>
              <a:rPr lang="en-US" altLang="id-ID"/>
              <a:t>Packet forwarding pada jaringan  datagram dan virtual circuit dilaksanakan berbeda.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id-ID"/>
          </a:p>
          <a:p>
            <a:pPr marL="609600" indent="-609600">
              <a:lnSpc>
                <a:spcPct val="80000"/>
              </a:lnSpc>
            </a:pPr>
            <a:r>
              <a:rPr lang="en-US" altLang="id-ID"/>
              <a:t>Algortima perutean dalam jaringan datagram maupun virtual circuit adalah sama</a:t>
            </a:r>
          </a:p>
        </p:txBody>
      </p:sp>
    </p:spTree>
    <p:extLst>
      <p:ext uri="{BB962C8B-B14F-4D97-AF65-F5344CB8AC3E}">
        <p14:creationId xmlns:p14="http://schemas.microsoft.com/office/powerpoint/2010/main" val="6470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0789" y="1844675"/>
            <a:ext cx="9901645" cy="655638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id-ID" sz="2000" b="1" i="1" dirty="0" err="1">
                <a:solidFill>
                  <a:srgbClr val="FF3300"/>
                </a:solidFill>
              </a:rPr>
              <a:t>Dengan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jumlah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ujung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sistem</a:t>
            </a:r>
            <a:r>
              <a:rPr lang="en-US" altLang="id-ID" sz="2000" b="1" i="1" dirty="0">
                <a:solidFill>
                  <a:srgbClr val="FF3300"/>
                </a:solidFill>
              </a:rPr>
              <a:t> yang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besar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adalah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tidak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praktis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untuk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menghubungkan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masing-masing</a:t>
            </a:r>
            <a:r>
              <a:rPr lang="en-US" altLang="id-ID" sz="2000" b="1" i="1" dirty="0">
                <a:solidFill>
                  <a:srgbClr val="FF3300"/>
                </a:solidFill>
              </a:rPr>
              <a:t> </a:t>
            </a:r>
            <a:r>
              <a:rPr lang="en-US" altLang="id-ID" sz="2000" b="1" i="1" dirty="0" err="1">
                <a:solidFill>
                  <a:srgbClr val="FF3300"/>
                </a:solidFill>
              </a:rPr>
              <a:t>ujung</a:t>
            </a:r>
            <a:endParaRPr lang="en-US" altLang="id-ID" sz="2000" b="1" i="1" dirty="0">
              <a:solidFill>
                <a:srgbClr val="FF3300"/>
              </a:solidFill>
            </a:endParaRPr>
          </a:p>
        </p:txBody>
      </p:sp>
      <p:pic>
        <p:nvPicPr>
          <p:cNvPr id="1024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5980" y="2601821"/>
            <a:ext cx="6291262" cy="3315653"/>
          </a:xfrm>
          <a:noFill/>
        </p:spPr>
      </p:pic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410789" y="410347"/>
            <a:ext cx="65928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200" b="1" dirty="0" err="1">
                <a:solidFill>
                  <a:srgbClr val="3399FF"/>
                </a:solidFill>
              </a:rPr>
              <a:t>Jaringan</a:t>
            </a:r>
            <a:r>
              <a:rPr lang="en-US" altLang="id-ID" sz="3200" b="1" dirty="0">
                <a:solidFill>
                  <a:srgbClr val="3399FF"/>
                </a:solidFill>
              </a:rPr>
              <a:t> Telekomunikasi</a:t>
            </a:r>
          </a:p>
        </p:txBody>
      </p:sp>
    </p:spTree>
    <p:extLst>
      <p:ext uri="{BB962C8B-B14F-4D97-AF65-F5344CB8AC3E}">
        <p14:creationId xmlns:p14="http://schemas.microsoft.com/office/powerpoint/2010/main" val="68917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000099"/>
                </a:solidFill>
              </a:rPr>
              <a:t>Datagram Packet Switching</a:t>
            </a:r>
          </a:p>
        </p:txBody>
      </p:sp>
      <p:pic>
        <p:nvPicPr>
          <p:cNvPr id="37891" name="Picture 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62" y="2254026"/>
            <a:ext cx="6190476" cy="3219899"/>
          </a:xfrm>
          <a:noFill/>
        </p:spPr>
      </p:pic>
    </p:spTree>
    <p:extLst>
      <p:ext uri="{BB962C8B-B14F-4D97-AF65-F5344CB8AC3E}">
        <p14:creationId xmlns:p14="http://schemas.microsoft.com/office/powerpoint/2010/main" val="409214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000099"/>
                </a:solidFill>
              </a:rPr>
              <a:t>Virtual Circuit Packet Switching</a:t>
            </a:r>
          </a:p>
        </p:txBody>
      </p:sp>
      <p:pic>
        <p:nvPicPr>
          <p:cNvPr id="389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8" y="2240166"/>
            <a:ext cx="6009524" cy="3247619"/>
          </a:xfrm>
          <a:noFill/>
        </p:spPr>
      </p:pic>
    </p:spTree>
    <p:extLst>
      <p:ext uri="{BB962C8B-B14F-4D97-AF65-F5344CB8AC3E}">
        <p14:creationId xmlns:p14="http://schemas.microsoft.com/office/powerpoint/2010/main" val="64991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>
                <a:solidFill>
                  <a:srgbClr val="3366FF"/>
                </a:solidFill>
              </a:rPr>
              <a:t>Packet Forwarding pada datagram</a:t>
            </a:r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424114" y="1844676"/>
            <a:ext cx="8243887" cy="14398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3366FF"/>
                </a:solidFill>
              </a:rPr>
              <a:t>Ingat </a:t>
            </a:r>
            <a:r>
              <a:rPr lang="en-US" altLang="id-ID" sz="2000"/>
              <a:t> :  dalam jaringan datagram, tiap paket harus membawa alamat tujuan yang lengkap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Tiap ruter mempertahankan sebuah tabel ruting  yang mempunyai satu baris untuk tiap alamat tujuan yang memungkinkan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Lookup table menghasilkan alamat pada hop berikutnya (</a:t>
            </a:r>
            <a:r>
              <a:rPr lang="en-US" altLang="id-ID" sz="2000">
                <a:solidFill>
                  <a:srgbClr val="FF0000"/>
                </a:solidFill>
              </a:rPr>
              <a:t>next-hop routing</a:t>
            </a:r>
            <a:r>
              <a:rPr lang="en-US" altLang="id-ID" sz="2000"/>
              <a:t>)</a:t>
            </a:r>
          </a:p>
        </p:txBody>
      </p:sp>
      <p:pic>
        <p:nvPicPr>
          <p:cNvPr id="39940" name="Picture 9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8" y="3573464"/>
            <a:ext cx="8050212" cy="2536825"/>
          </a:xfrm>
          <a:noFill/>
        </p:spPr>
      </p:pic>
    </p:spTree>
    <p:extLst>
      <p:ext uri="{BB962C8B-B14F-4D97-AF65-F5344CB8AC3E}">
        <p14:creationId xmlns:p14="http://schemas.microsoft.com/office/powerpoint/2010/main" val="4256694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>
                <a:solidFill>
                  <a:srgbClr val="3366FF"/>
                </a:solidFill>
              </a:rPr>
              <a:t>Packet Forwarding pada datagram</a:t>
            </a:r>
          </a:p>
        </p:txBody>
      </p:sp>
      <p:pic>
        <p:nvPicPr>
          <p:cNvPr id="40963" name="Picture 10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14" y="3016132"/>
            <a:ext cx="5428571" cy="1695687"/>
          </a:xfrm>
          <a:noFill/>
        </p:spPr>
      </p:pic>
      <p:sp>
        <p:nvSpPr>
          <p:cNvPr id="40964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486275" y="1844675"/>
            <a:ext cx="7705725" cy="1800225"/>
          </a:xfrm>
        </p:spPr>
        <p:txBody>
          <a:bodyPr/>
          <a:lstStyle/>
          <a:p>
            <a:pPr marL="347663" indent="-347663">
              <a:lnSpc>
                <a:spcPct val="80000"/>
              </a:lnSpc>
            </a:pPr>
            <a:r>
              <a:rPr lang="en-US" altLang="id-ID" sz="2000"/>
              <a:t>Ketika sebuah paket datang pada link incoming, maka :</a:t>
            </a:r>
          </a:p>
          <a:p>
            <a:pPr marL="106045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/>
              <a:t>Ruter akan melihat tabel ruting</a:t>
            </a:r>
          </a:p>
          <a:p>
            <a:pPr marL="106045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/>
              <a:t>Lookup tabel ruting akan menghasilkan alamat pada node berikutnya (hop berikutnya)</a:t>
            </a:r>
          </a:p>
          <a:p>
            <a:pPr marL="106045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/>
              <a:t>Paket kemudian ditransmisikan pada link outgoing yang akan membawanya ke hop berikutnya </a:t>
            </a:r>
          </a:p>
        </p:txBody>
      </p:sp>
    </p:spTree>
    <p:extLst>
      <p:ext uri="{BB962C8B-B14F-4D97-AF65-F5344CB8AC3E}">
        <p14:creationId xmlns:p14="http://schemas.microsoft.com/office/powerpoint/2010/main" val="96784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>
                <a:solidFill>
                  <a:srgbClr val="3366FF"/>
                </a:solidFill>
              </a:rPr>
              <a:t>Packet Forwarding pada datagram</a:t>
            </a:r>
          </a:p>
        </p:txBody>
      </p:sp>
      <p:graphicFrame>
        <p:nvGraphicFramePr>
          <p:cNvPr id="41990" name="Object 14"/>
          <p:cNvGraphicFramePr>
            <a:graphicFrameLocks noGrp="1"/>
          </p:cNvGraphicFramePr>
          <p:nvPr>
            <p:ph idx="1"/>
          </p:nvPr>
        </p:nvGraphicFramePr>
        <p:xfrm>
          <a:off x="3168650" y="1708150"/>
          <a:ext cx="585470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5854903" imgH="4312006" progId="Visio.Drawing.6">
                  <p:embed/>
                </p:oleObj>
              </mc:Choice>
              <mc:Fallback>
                <p:oleObj name="Visio" r:id="rId3" imgW="5854903" imgH="4312006" progId="Visio.Drawing.6">
                  <p:embed/>
                  <p:pic>
                    <p:nvPicPr>
                      <p:cNvPr id="4199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77" t="1753" r="1627"/>
                      <a:stretch>
                        <a:fillRect/>
                      </a:stretch>
                    </p:blipFill>
                    <p:spPr bwMode="auto">
                      <a:xfrm>
                        <a:off x="3168650" y="1708150"/>
                        <a:ext cx="5854700" cy="431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2566989" y="6281738"/>
            <a:ext cx="1512887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d-ID" altLang="id-ID"/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5664200" y="6470650"/>
            <a:ext cx="107950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d-ID" altLang="id-ID"/>
          </a:p>
        </p:txBody>
      </p:sp>
      <p:sp>
        <p:nvSpPr>
          <p:cNvPr id="41989" name="Rectangle 9"/>
          <p:cNvSpPr>
            <a:spLocks noChangeArrowheads="1"/>
          </p:cNvSpPr>
          <p:nvPr/>
        </p:nvSpPr>
        <p:spPr bwMode="auto">
          <a:xfrm>
            <a:off x="2855914" y="6308726"/>
            <a:ext cx="1512887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72296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title"/>
          </p:nvPr>
        </p:nvSpPr>
        <p:spPr>
          <a:xfrm>
            <a:off x="2424114" y="-171450"/>
            <a:ext cx="7158037" cy="1412875"/>
          </a:xfrm>
        </p:spPr>
        <p:txBody>
          <a:bodyPr/>
          <a:lstStyle/>
          <a:p>
            <a:pPr eaLnBrk="1" hangingPunct="1"/>
            <a:r>
              <a:rPr lang="en-US" altLang="id-ID" sz="3200">
                <a:solidFill>
                  <a:srgbClr val="3366FF"/>
                </a:solidFill>
              </a:rPr>
              <a:t>Packet Forwarding pada virtual circuit</a:t>
            </a:r>
          </a:p>
        </p:txBody>
      </p:sp>
      <p:sp>
        <p:nvSpPr>
          <p:cNvPr id="4301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473326" y="1844676"/>
            <a:ext cx="8194675" cy="13763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3366FF"/>
                </a:solidFill>
              </a:rPr>
              <a:t>Ingat </a:t>
            </a:r>
            <a:r>
              <a:rPr lang="en-US" altLang="id-ID" sz="2000"/>
              <a:t>: Dalam jaringan VC, rute di setup pada fase pembentukan hubungan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Selama setup, tiap rute menentukan sebuah nomor VC (VC#) pada virtual 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VC# dapat berbeda pada setiap hop-nya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VC# ditulis ke dalam header paket</a:t>
            </a:r>
          </a:p>
        </p:txBody>
      </p:sp>
      <p:pic>
        <p:nvPicPr>
          <p:cNvPr id="43012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8" y="3573464"/>
            <a:ext cx="7313612" cy="2433637"/>
          </a:xfrm>
          <a:noFill/>
        </p:spPr>
      </p:pic>
    </p:spTree>
    <p:extLst>
      <p:ext uri="{BB962C8B-B14F-4D97-AF65-F5344CB8AC3E}">
        <p14:creationId xmlns:p14="http://schemas.microsoft.com/office/powerpoint/2010/main" val="1649972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title"/>
          </p:nvPr>
        </p:nvSpPr>
        <p:spPr>
          <a:xfrm>
            <a:off x="2455864" y="96838"/>
            <a:ext cx="7158037" cy="1244600"/>
          </a:xfrm>
        </p:spPr>
        <p:txBody>
          <a:bodyPr/>
          <a:lstStyle/>
          <a:p>
            <a:pPr eaLnBrk="1" hangingPunct="1"/>
            <a:r>
              <a:rPr lang="en-US" altLang="id-ID" sz="3200">
                <a:solidFill>
                  <a:srgbClr val="3366FF"/>
                </a:solidFill>
              </a:rPr>
              <a:t>Packet Forwarding pada virtual circuit</a:t>
            </a:r>
          </a:p>
        </p:txBody>
      </p:sp>
      <p:pic>
        <p:nvPicPr>
          <p:cNvPr id="44036" name="Picture 7"/>
          <p:cNvPicPr>
            <a:picLocks noGrp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8" y="3245025"/>
            <a:ext cx="5006975" cy="1587150"/>
          </a:xfrm>
          <a:noFill/>
        </p:spPr>
      </p:pic>
      <p:sp>
        <p:nvSpPr>
          <p:cNvPr id="4403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351088" y="1844676"/>
            <a:ext cx="8316912" cy="1808163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id-ID" sz="2000"/>
              <a:t>Ketika sebuah paket dengan Vc</a:t>
            </a:r>
            <a:r>
              <a:rPr lang="en-US" altLang="id-ID" sz="2000" baseline="-25000"/>
              <a:t>in</a:t>
            </a:r>
            <a:r>
              <a:rPr lang="en-US" altLang="id-ID" sz="2000"/>
              <a:t> dalam headernya datang dari ruter n</a:t>
            </a:r>
            <a:r>
              <a:rPr lang="en-US" altLang="id-ID" sz="2000" baseline="-25000"/>
              <a:t>in</a:t>
            </a:r>
            <a:r>
              <a:rPr lang="en-US" altLang="id-ID" sz="2000"/>
              <a:t> , maka 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/>
              <a:t>Ruter akan melihat pada tabel ruting untuk sebuah entry dengan (VC</a:t>
            </a:r>
            <a:r>
              <a:rPr lang="en-US" altLang="id-ID" baseline="-25000"/>
              <a:t>in</a:t>
            </a:r>
            <a:r>
              <a:rPr lang="en-US" altLang="id-ID"/>
              <a:t> , n</a:t>
            </a:r>
            <a:r>
              <a:rPr lang="en-US" altLang="id-ID" baseline="-25000"/>
              <a:t>in</a:t>
            </a:r>
            <a:r>
              <a:rPr lang="en-US" altLang="id-ID"/>
              <a:t>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/>
              <a:t>Lookup tabel ruting menghasilkan (VC</a:t>
            </a:r>
            <a:r>
              <a:rPr lang="en-US" altLang="id-ID" baseline="-25000"/>
              <a:t>out</a:t>
            </a:r>
            <a:r>
              <a:rPr lang="en-US" altLang="id-ID"/>
              <a:t>, n</a:t>
            </a:r>
            <a:r>
              <a:rPr lang="en-US" altLang="id-ID" baseline="-25000"/>
              <a:t>out</a:t>
            </a:r>
            <a:r>
              <a:rPr lang="en-US" altLang="id-ID"/>
              <a:t>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/>
              <a:t>Ruter mengupdate VC# dari header VC</a:t>
            </a:r>
            <a:r>
              <a:rPr lang="en-US" altLang="id-ID" baseline="-25000"/>
              <a:t>out</a:t>
            </a:r>
            <a:r>
              <a:rPr lang="en-US" altLang="id-ID"/>
              <a:t> dan mentransmitkan paketnya ke n</a:t>
            </a:r>
            <a:r>
              <a:rPr lang="en-US" altLang="id-ID" baseline="-25000"/>
              <a:t>out</a:t>
            </a:r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79945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>
                <a:solidFill>
                  <a:srgbClr val="3366FF"/>
                </a:solidFill>
              </a:rPr>
              <a:t>Packet Forwarding pada virtual circuit</a:t>
            </a:r>
          </a:p>
        </p:txBody>
      </p:sp>
      <p:pic>
        <p:nvPicPr>
          <p:cNvPr id="45059" name="Picture 4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4" y="2276476"/>
            <a:ext cx="8104187" cy="3548063"/>
          </a:xfrm>
          <a:noFill/>
        </p:spPr>
      </p:pic>
    </p:spTree>
    <p:extLst>
      <p:ext uri="{BB962C8B-B14F-4D97-AF65-F5344CB8AC3E}">
        <p14:creationId xmlns:p14="http://schemas.microsoft.com/office/powerpoint/2010/main" val="88005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>
                <a:solidFill>
                  <a:srgbClr val="3366FF"/>
                </a:solidFill>
              </a:rPr>
              <a:t>Packet Forwarding pada virtual circuit</a:t>
            </a:r>
          </a:p>
        </p:txBody>
      </p:sp>
      <p:pic>
        <p:nvPicPr>
          <p:cNvPr id="46083" name="Picture 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2205039"/>
            <a:ext cx="8115300" cy="3487737"/>
          </a:xfrm>
          <a:noFill/>
        </p:spPr>
      </p:pic>
    </p:spTree>
    <p:extLst>
      <p:ext uri="{BB962C8B-B14F-4D97-AF65-F5344CB8AC3E}">
        <p14:creationId xmlns:p14="http://schemas.microsoft.com/office/powerpoint/2010/main" val="354944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Perbandingan</a:t>
            </a:r>
          </a:p>
        </p:txBody>
      </p:sp>
      <p:pic>
        <p:nvPicPr>
          <p:cNvPr id="471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00" y="1916356"/>
            <a:ext cx="6439799" cy="3895238"/>
          </a:xfrm>
          <a:noFill/>
        </p:spPr>
      </p:pic>
    </p:spTree>
    <p:extLst>
      <p:ext uri="{BB962C8B-B14F-4D97-AF65-F5344CB8AC3E}">
        <p14:creationId xmlns:p14="http://schemas.microsoft.com/office/powerpoint/2010/main" val="129809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3223" y="809625"/>
            <a:ext cx="7158037" cy="1171575"/>
          </a:xfrm>
          <a:noFill/>
        </p:spPr>
        <p:txBody>
          <a:bodyPr/>
          <a:lstStyle/>
          <a:p>
            <a:pPr eaLnBrk="1" hangingPunct="1"/>
            <a:r>
              <a:rPr lang="en-US" altLang="id-ID" sz="3200" b="1" dirty="0" err="1">
                <a:solidFill>
                  <a:srgbClr val="3399FF"/>
                </a:solidFill>
              </a:rPr>
              <a:t>Jaringan</a:t>
            </a:r>
            <a:r>
              <a:rPr lang="en-US" altLang="id-ID" sz="3200" b="1" dirty="0">
                <a:solidFill>
                  <a:srgbClr val="3399FF"/>
                </a:solidFill>
              </a:rPr>
              <a:t> Telekomunikasi</a:t>
            </a:r>
          </a:p>
        </p:txBody>
      </p:sp>
      <p:sp>
        <p:nvSpPr>
          <p:cNvPr id="11266" name="Rectangle 8"/>
          <p:cNvSpPr>
            <a:spLocks noGrp="1" noChangeArrowheads="1"/>
          </p:cNvSpPr>
          <p:nvPr>
            <p:ph idx="1"/>
          </p:nvPr>
        </p:nvSpPr>
        <p:spPr>
          <a:xfrm>
            <a:off x="1293223" y="1981200"/>
            <a:ext cx="9509759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400" dirty="0" err="1"/>
              <a:t>Suatu</a:t>
            </a:r>
            <a:r>
              <a:rPr lang="en-US" altLang="id-ID" sz="2400" dirty="0"/>
              <a:t> </a:t>
            </a:r>
            <a:r>
              <a:rPr lang="en-US" altLang="id-ID" sz="2400" dirty="0" err="1">
                <a:solidFill>
                  <a:srgbClr val="FF3300"/>
                </a:solidFill>
              </a:rPr>
              <a:t>Jaringan</a:t>
            </a:r>
            <a:r>
              <a:rPr lang="en-US" altLang="id-ID" sz="2400" dirty="0">
                <a:solidFill>
                  <a:srgbClr val="FF3300"/>
                </a:solidFill>
              </a:rPr>
              <a:t> </a:t>
            </a:r>
            <a:r>
              <a:rPr lang="en-US" altLang="id-ID" sz="2400" dirty="0" err="1">
                <a:solidFill>
                  <a:srgbClr val="FF3300"/>
                </a:solidFill>
              </a:rPr>
              <a:t>Komunikasi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menyediakan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solusi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untuk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menghubungkan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sejumlah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besar</a:t>
            </a:r>
            <a:r>
              <a:rPr lang="en-US" altLang="id-ID" sz="2400" dirty="0"/>
              <a:t> </a:t>
            </a:r>
            <a:r>
              <a:rPr lang="en-US" altLang="id-ID" sz="2400" dirty="0" err="1"/>
              <a:t>ujung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endParaRPr lang="en-US" altLang="id-ID" sz="2400" dirty="0"/>
          </a:p>
          <a:p>
            <a:pPr eaLnBrk="1" hangingPunct="1">
              <a:lnSpc>
                <a:spcPct val="90000"/>
              </a:lnSpc>
            </a:pPr>
            <a:r>
              <a:rPr lang="en-US" altLang="id-ID" sz="2400" dirty="0" err="1"/>
              <a:t>Prinsip</a:t>
            </a:r>
            <a:r>
              <a:rPr lang="en-US" altLang="id-ID" sz="2400" dirty="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 err="1"/>
              <a:t>Terdapat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dua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tipe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perangkat</a:t>
            </a:r>
            <a:r>
              <a:rPr lang="en-US" altLang="id-ID" sz="2000" dirty="0"/>
              <a:t> : </a:t>
            </a:r>
            <a:r>
              <a:rPr lang="en-US" altLang="id-ID" sz="2000" dirty="0">
                <a:solidFill>
                  <a:srgbClr val="0066FF"/>
                </a:solidFill>
              </a:rPr>
              <a:t>end system</a:t>
            </a:r>
            <a:r>
              <a:rPr lang="en-US" altLang="id-ID" sz="2000" dirty="0"/>
              <a:t> (</a:t>
            </a:r>
            <a:r>
              <a:rPr lang="en-US" altLang="id-ID" sz="2000" dirty="0" err="1"/>
              <a:t>ujung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)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dirty="0">
                <a:solidFill>
                  <a:srgbClr val="0066FF"/>
                </a:solidFill>
              </a:rPr>
              <a:t>node-node</a:t>
            </a:r>
            <a:r>
              <a:rPr lang="en-US" altLang="id-ID" sz="2000" dirty="0"/>
              <a:t> (</a:t>
            </a:r>
            <a:r>
              <a:rPr lang="en-US" altLang="id-ID" sz="2000" dirty="0" err="1"/>
              <a:t>titik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penghubung</a:t>
            </a:r>
            <a:r>
              <a:rPr lang="en-US" altLang="id-ID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 err="1"/>
              <a:t>Masing-masing</a:t>
            </a:r>
            <a:r>
              <a:rPr lang="en-US" altLang="id-ID" sz="2000" dirty="0"/>
              <a:t> node </a:t>
            </a:r>
            <a:r>
              <a:rPr lang="en-US" altLang="id-ID" sz="2000" dirty="0" err="1"/>
              <a:t>dihubungkan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sedikitnya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satu</a:t>
            </a:r>
            <a:r>
              <a:rPr lang="en-US" altLang="id-ID" sz="2000" dirty="0"/>
              <a:t>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/>
              <a:t>Node-node </a:t>
            </a:r>
            <a:r>
              <a:rPr lang="en-US" altLang="id-ID" sz="2000" dirty="0" err="1"/>
              <a:t>jaringan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membawa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informasi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sumber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tujuan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ujung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sistem</a:t>
            </a:r>
            <a:endParaRPr lang="en-US" altLang="id-ID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id-ID" sz="2000" dirty="0" err="1"/>
              <a:t>Catatan</a:t>
            </a:r>
            <a:r>
              <a:rPr lang="en-US" altLang="id-ID" sz="2000" dirty="0"/>
              <a:t>: Node-node </a:t>
            </a:r>
            <a:r>
              <a:rPr lang="en-US" altLang="id-ID" sz="2000" dirty="0" err="1"/>
              <a:t>jaringan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men-generate </a:t>
            </a:r>
            <a:r>
              <a:rPr lang="en-US" altLang="id-ID" sz="2000" dirty="0" err="1"/>
              <a:t>informasi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22702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668463" y="1773238"/>
            <a:ext cx="3059112" cy="1295400"/>
          </a:xfrm>
        </p:spPr>
        <p:txBody>
          <a:bodyPr>
            <a:normAutofit/>
          </a:bodyPr>
          <a:lstStyle/>
          <a:p>
            <a:r>
              <a:rPr lang="en-US" altLang="id-ID" smtClean="0"/>
              <a:t>UKURAN PAKET</a:t>
            </a:r>
          </a:p>
        </p:txBody>
      </p:sp>
      <p:sp>
        <p:nvSpPr>
          <p:cNvPr id="48134" name="Rectangle 5"/>
          <p:cNvSpPr>
            <a:spLocks noGrp="1" noChangeArrowheads="1"/>
          </p:cNvSpPr>
          <p:nvPr>
            <p:ph idx="1"/>
          </p:nvPr>
        </p:nvSpPr>
        <p:spPr>
          <a:xfrm>
            <a:off x="1524001" y="3141663"/>
            <a:ext cx="3059113" cy="2952750"/>
          </a:xfrm>
          <a:solidFill>
            <a:schemeClr val="bg1"/>
          </a:solidFill>
        </p:spPr>
        <p:txBody>
          <a:bodyPr/>
          <a:lstStyle/>
          <a:p>
            <a:r>
              <a:rPr lang="en-US" altLang="id-ID" sz="2000"/>
              <a:t>Amati efek ukuran paket terhadap waktu transmisi frame!</a:t>
            </a:r>
          </a:p>
          <a:p>
            <a:r>
              <a:rPr lang="en-US" altLang="id-ID" sz="2000"/>
              <a:t>Pada gambar, diasumsikan virtual circuit dari stasiun X melalui node a dan b ke stasiun Y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0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id-ID" smtClean="0"/>
              <a:t>Jaringan Komputer I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768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ADEAB1FE-B79F-4BA5-A3C0-98C03158C525}" type="slidenum">
              <a:rPr lang="en-US" altLang="id-ID" smtClean="0"/>
              <a:pPr algn="ctr"/>
              <a:t>40</a:t>
            </a:fld>
            <a:endParaRPr lang="en-US" altLang="id-ID" smtClean="0"/>
          </a:p>
        </p:txBody>
      </p:sp>
      <p:pic>
        <p:nvPicPr>
          <p:cNvPr id="48133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6" y="0"/>
            <a:ext cx="62833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66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3071814" y="260350"/>
            <a:ext cx="7596187" cy="647700"/>
          </a:xfrm>
        </p:spPr>
        <p:txBody>
          <a:bodyPr>
            <a:normAutofit/>
          </a:bodyPr>
          <a:lstStyle/>
          <a:p>
            <a:r>
              <a:rPr lang="en-US" altLang="id-ID" smtClean="0"/>
              <a:t>PERBANDINGAN CS DAN PS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>
          <a:xfrm>
            <a:off x="1703388" y="1412876"/>
            <a:ext cx="8863012" cy="525621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/>
              <a:t>Pengamatan terhadap 3 tipe delay: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Delay propagasi: waktu yang dibutuhkan oleh sinyal untuk merambat dari </a:t>
            </a:r>
            <a:r>
              <a:rPr lang="id-ID" altLang="id-ID" sz="2000"/>
              <a:t>sebuah</a:t>
            </a:r>
            <a:r>
              <a:rPr lang="en-US" altLang="id-ID" sz="2000"/>
              <a:t> node ke node berikutnya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Waktu transmisi: waktu yang dibutuhkan oleh transmitter untuk mengirimkan</a:t>
            </a:r>
            <a:r>
              <a:rPr lang="id-ID" altLang="id-ID" sz="2000"/>
              <a:t>/mengeluarkan</a:t>
            </a:r>
            <a:r>
              <a:rPr lang="en-US" altLang="id-ID" sz="2000"/>
              <a:t> blok data</a:t>
            </a:r>
            <a:r>
              <a:rPr lang="id-ID" altLang="id-ID" sz="2000"/>
              <a:t> ke media transmisi</a:t>
            </a:r>
            <a:endParaRPr lang="en-US" altLang="id-ID" sz="2000"/>
          </a:p>
          <a:p>
            <a:pPr lvl="1">
              <a:lnSpc>
                <a:spcPct val="90000"/>
              </a:lnSpc>
            </a:pPr>
            <a:r>
              <a:rPr lang="en-US" altLang="id-ID" sz="2000"/>
              <a:t>Delay node: waktu yang dibutuhkan oleh node untuk pemrosesan dan penyambungan data</a:t>
            </a:r>
            <a:endParaRPr lang="id-ID" altLang="id-ID" sz="2000"/>
          </a:p>
          <a:p>
            <a:pPr>
              <a:lnSpc>
                <a:spcPct val="90000"/>
              </a:lnSpc>
            </a:pPr>
            <a:r>
              <a:rPr lang="id-ID" altLang="id-ID" sz="2000"/>
              <a:t>Pada gambar berikut, transmisi dilakukan dari stasiun sumber yang terhubung ke node 1 ke stasiun tujuan yang terhubung ke node 4</a:t>
            </a:r>
          </a:p>
          <a:p>
            <a:pPr>
              <a:lnSpc>
                <a:spcPct val="90000"/>
              </a:lnSpc>
            </a:pPr>
            <a:r>
              <a:rPr lang="id-ID" altLang="id-ID" sz="2000"/>
              <a:t>Jika diasumsikan M = jumlah hop, P = delay proses per </a:t>
            </a:r>
            <a:r>
              <a:rPr lang="en-US" altLang="id-ID" sz="2000"/>
              <a:t>node</a:t>
            </a:r>
            <a:r>
              <a:rPr lang="id-ID" altLang="id-ID" sz="2000"/>
              <a:t> (s), L = delay propagasi per link (s), W = kecepatan transmisi (bit/s), B = ukuran </a:t>
            </a:r>
            <a:r>
              <a:rPr lang="en-US" altLang="id-ID" sz="2000"/>
              <a:t>message</a:t>
            </a:r>
            <a:r>
              <a:rPr lang="id-ID" altLang="id-ID" sz="2000"/>
              <a:t> (bit), N = jumlah paket per message, T = delay transmisi per paket (s)</a:t>
            </a:r>
          </a:p>
          <a:p>
            <a:pPr>
              <a:lnSpc>
                <a:spcPct val="90000"/>
              </a:lnSpc>
            </a:pPr>
            <a:r>
              <a:rPr lang="id-ID" altLang="id-ID" sz="2000"/>
              <a:t>Maka total delay dinyatakan dalam parameter di atas:</a:t>
            </a:r>
          </a:p>
          <a:p>
            <a:pPr lvl="1">
              <a:lnSpc>
                <a:spcPct val="90000"/>
              </a:lnSpc>
            </a:pPr>
            <a:r>
              <a:rPr lang="id-ID" altLang="id-ID" sz="2000"/>
              <a:t>Circuit switching </a:t>
            </a:r>
            <a:r>
              <a:rPr lang="id-ID" altLang="id-ID" sz="2000">
                <a:sym typeface="Wingdings" panose="05000000000000000000" pitchFamily="2" charset="2"/>
              </a:rPr>
              <a:t> delay = 4ML + B/W + (M-1)P</a:t>
            </a:r>
          </a:p>
          <a:p>
            <a:pPr lvl="1">
              <a:lnSpc>
                <a:spcPct val="90000"/>
              </a:lnSpc>
            </a:pPr>
            <a:r>
              <a:rPr lang="id-ID" altLang="id-ID" sz="2000">
                <a:sym typeface="Wingdings" panose="05000000000000000000" pitchFamily="2" charset="2"/>
              </a:rPr>
              <a:t>Datagram  delay = ML + NT + (M-1)P + (M-1)T</a:t>
            </a:r>
          </a:p>
          <a:p>
            <a:pPr lvl="1">
              <a:lnSpc>
                <a:spcPct val="90000"/>
              </a:lnSpc>
            </a:pPr>
            <a:r>
              <a:rPr lang="id-ID" altLang="id-ID" sz="2000">
                <a:sym typeface="Wingdings" panose="05000000000000000000" pitchFamily="2" charset="2"/>
              </a:rPr>
              <a:t>Virtual circuit  delay = 4ML + NT + 4(M-1)P + (M-1)T</a:t>
            </a:r>
            <a:endParaRPr lang="en-US" altLang="id-ID" sz="2000">
              <a:sym typeface="Wingdings" panose="05000000000000000000" pitchFamily="2" charset="2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0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id-ID" smtClean="0"/>
              <a:t>Jaringan Komputer I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768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B5877BA1-3EB1-496C-942D-3C47F2DF85B1}" type="slidenum">
              <a:rPr lang="en-US" altLang="id-ID" smtClean="0"/>
              <a:pPr algn="ctr"/>
              <a:t>41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272826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Perbandingan</a:t>
            </a:r>
          </a:p>
        </p:txBody>
      </p:sp>
      <p:graphicFrame>
        <p:nvGraphicFramePr>
          <p:cNvPr id="50179" name="Object 4"/>
          <p:cNvGraphicFramePr>
            <a:graphicFrameLocks/>
          </p:cNvGraphicFramePr>
          <p:nvPr>
            <p:ph idx="4294967295"/>
          </p:nvPr>
        </p:nvGraphicFramePr>
        <p:xfrm>
          <a:off x="6815138" y="614363"/>
          <a:ext cx="5376862" cy="624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3856025" imgH="4448251" progId="Visio.Drawing.6">
                  <p:embed/>
                </p:oleObj>
              </mc:Choice>
              <mc:Fallback>
                <p:oleObj name="Visio" r:id="rId3" imgW="3856025" imgH="4448251" progId="Visio.Drawing.6">
                  <p:embed/>
                  <p:pic>
                    <p:nvPicPr>
                      <p:cNvPr id="5017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614363"/>
                        <a:ext cx="5376862" cy="6243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70997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10"/>
          <p:cNvGrpSpPr>
            <a:grpSpLocks noChangeAspect="1"/>
          </p:cNvGrpSpPr>
          <p:nvPr/>
        </p:nvGrpSpPr>
        <p:grpSpPr bwMode="auto">
          <a:xfrm>
            <a:off x="3776664" y="3054350"/>
            <a:ext cx="6891337" cy="3803650"/>
            <a:chOff x="1429" y="1842"/>
            <a:chExt cx="3946" cy="2178"/>
          </a:xfrm>
        </p:grpSpPr>
        <p:pic>
          <p:nvPicPr>
            <p:cNvPr id="5120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1842"/>
              <a:ext cx="3856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6" name="Rectangle 9"/>
            <p:cNvSpPr>
              <a:spLocks noChangeAspect="1" noChangeArrowheads="1"/>
            </p:cNvSpPr>
            <p:nvPr/>
          </p:nvSpPr>
          <p:spPr bwMode="auto">
            <a:xfrm>
              <a:off x="1429" y="3838"/>
              <a:ext cx="816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id-ID" altLang="id-ID"/>
            </a:p>
          </p:txBody>
        </p:sp>
      </p:grp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6600"/>
                </a:solidFill>
              </a:rPr>
              <a:t>Packet Forwarding pada Internet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0" y="1773239"/>
            <a:ext cx="9144000" cy="20161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/>
              <a:t>Internet adalah sekumpulan jaringan IP (LAN atau hubungan Point-to-point atau switched network) yang dihubungkan dengan ruter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id-ID" sz="2000"/>
              <a:t>IP menyediakan servis pengiriman Datagram IP antar host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Servis pengiriman direalisasikan dengan bantuan ruter-ruter IP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Servis pengiriman sifatnya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Best effort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Connectionless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Unreliable</a:t>
            </a:r>
          </a:p>
        </p:txBody>
      </p:sp>
    </p:spTree>
    <p:extLst>
      <p:ext uri="{BB962C8B-B14F-4D97-AF65-F5344CB8AC3E}">
        <p14:creationId xmlns:p14="http://schemas.microsoft.com/office/powerpoint/2010/main" val="637699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6600"/>
                </a:solidFill>
              </a:rPr>
              <a:t>Packet Forwarding pada Internet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424114" y="1844675"/>
            <a:ext cx="8243887" cy="1296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FF0000"/>
                </a:solidFill>
              </a:rPr>
              <a:t>Gambaran IP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Suatu jaringan IP adalah suatu entitas logic dengan satu nomor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Kita representasikan suatu jaringan IP itu sebagai suatu “awan”</a:t>
            </a:r>
          </a:p>
        </p:txBody>
      </p:sp>
      <p:pic>
        <p:nvPicPr>
          <p:cNvPr id="52228" name="Picture 8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3644901"/>
            <a:ext cx="8256588" cy="2519363"/>
          </a:xfrm>
          <a:noFill/>
        </p:spPr>
      </p:pic>
    </p:spTree>
    <p:extLst>
      <p:ext uri="{BB962C8B-B14F-4D97-AF65-F5344CB8AC3E}">
        <p14:creationId xmlns:p14="http://schemas.microsoft.com/office/powerpoint/2010/main" val="3664324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6600"/>
                </a:solidFill>
              </a:rPr>
              <a:t>Packet Forwarding pada Internet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473326" y="1844675"/>
            <a:ext cx="8194675" cy="1728788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id-ID" sz="2000"/>
              <a:t>Tiap ruter dan tiap host menahan suatu tabel ruting yang memberi tahu ruter bagaimana memproses paket outgoing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id-ID" sz="2000"/>
              <a:t>Kolom utama</a:t>
            </a:r>
          </a:p>
          <a:p>
            <a:pPr marL="906463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>
                <a:solidFill>
                  <a:srgbClr val="CC0099"/>
                </a:solidFill>
              </a:rPr>
              <a:t>Destination address</a:t>
            </a:r>
            <a:r>
              <a:rPr lang="en-US" altLang="id-ID" sz="2000"/>
              <a:t> : Kemana Datagram IP dikirimkan</a:t>
            </a:r>
          </a:p>
          <a:p>
            <a:pPr marL="906463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>
                <a:solidFill>
                  <a:srgbClr val="CC0099"/>
                </a:solidFill>
              </a:rPr>
              <a:t>Next hop/interface</a:t>
            </a:r>
            <a:r>
              <a:rPr lang="en-US" altLang="id-ID" sz="2000"/>
              <a:t> : bagaiman</a:t>
            </a:r>
            <a:r>
              <a:rPr lang="id-ID" altLang="id-ID" sz="2000"/>
              <a:t>a</a:t>
            </a:r>
            <a:r>
              <a:rPr lang="en-US" altLang="id-ID" sz="2000"/>
              <a:t> mengirimkan datagram IP tersebut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id-ID" sz="2000"/>
              <a:t>Tabel ruting diset sehingga datagram akan semakin dekat ke tujuannya</a:t>
            </a:r>
          </a:p>
          <a:p>
            <a:pPr marL="533400" indent="-533400">
              <a:lnSpc>
                <a:spcPct val="80000"/>
              </a:lnSpc>
            </a:pPr>
            <a:endParaRPr lang="en-US" altLang="id-ID" sz="2000"/>
          </a:p>
        </p:txBody>
      </p:sp>
      <p:graphicFrame>
        <p:nvGraphicFramePr>
          <p:cNvPr id="53252" name="Object 7"/>
          <p:cNvGraphicFramePr>
            <a:graphicFrameLocks noGrp="1"/>
          </p:cNvGraphicFramePr>
          <p:nvPr>
            <p:ph sz="half" idx="2"/>
          </p:nvPr>
        </p:nvGraphicFramePr>
        <p:xfrm>
          <a:off x="1995488" y="4076700"/>
          <a:ext cx="7967662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4682338" imgH="1392022" progId="Visio.Drawing.6">
                  <p:embed/>
                </p:oleObj>
              </mc:Choice>
              <mc:Fallback>
                <p:oleObj name="Visio" r:id="rId3" imgW="4682338" imgH="1392022" progId="Visio.Drawing.6">
                  <p:embed/>
                  <p:pic>
                    <p:nvPicPr>
                      <p:cNvPr id="53252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076700"/>
                        <a:ext cx="7967662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382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884237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Packet Forwarding pada Internet</a:t>
            </a:r>
          </a:p>
        </p:txBody>
      </p:sp>
      <p:pic>
        <p:nvPicPr>
          <p:cNvPr id="54275" name="Picture 7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" r="833"/>
          <a:stretch>
            <a:fillRect/>
          </a:stretch>
        </p:blipFill>
        <p:spPr>
          <a:xfrm>
            <a:off x="1524000" y="973138"/>
            <a:ext cx="9144000" cy="5884862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94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ATM Switch</a:t>
            </a:r>
          </a:p>
        </p:txBody>
      </p:sp>
      <p:sp>
        <p:nvSpPr>
          <p:cNvPr id="55299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2495551" y="1700213"/>
            <a:ext cx="7223125" cy="1231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000"/>
              <a:t>ATM switch menerjemahkan nilai VPI/VCI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000"/>
              <a:t>VPI/VCI merupakan nilai unik hanya untuk satu interface dan dapat direuse ditempat lain dalam jaringan</a:t>
            </a:r>
          </a:p>
        </p:txBody>
      </p:sp>
      <p:pic>
        <p:nvPicPr>
          <p:cNvPr id="55300" name="Picture 15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7864" y="3141664"/>
            <a:ext cx="8720137" cy="3487737"/>
          </a:xfrm>
          <a:noFill/>
        </p:spPr>
      </p:pic>
    </p:spTree>
    <p:extLst>
      <p:ext uri="{BB962C8B-B14F-4D97-AF65-F5344CB8AC3E}">
        <p14:creationId xmlns:p14="http://schemas.microsoft.com/office/powerpoint/2010/main" val="2464341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VP dan VC Switching</a:t>
            </a:r>
          </a:p>
        </p:txBody>
      </p:sp>
      <p:pic>
        <p:nvPicPr>
          <p:cNvPr id="56324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1484314"/>
            <a:ext cx="4479925" cy="2974975"/>
          </a:xfrm>
        </p:spPr>
      </p:pic>
      <p:pic>
        <p:nvPicPr>
          <p:cNvPr id="56323" name="Picture 9"/>
          <p:cNvPicPr>
            <a:picLocks noGrp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94364" y="4017964"/>
            <a:ext cx="4973637" cy="2840037"/>
          </a:xfrm>
          <a:noFill/>
        </p:spPr>
      </p:pic>
    </p:spTree>
    <p:extLst>
      <p:ext uri="{BB962C8B-B14F-4D97-AF65-F5344CB8AC3E}">
        <p14:creationId xmlns:p14="http://schemas.microsoft.com/office/powerpoint/2010/main" val="116634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VP dan VC Switching</a:t>
            </a:r>
          </a:p>
        </p:txBody>
      </p:sp>
      <p:pic>
        <p:nvPicPr>
          <p:cNvPr id="57347" name="Picture 8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088" y="2276475"/>
            <a:ext cx="7427912" cy="318928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07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1"/>
          <p:cNvSpPr>
            <a:spLocks noGrp="1" noChangeArrowheads="1"/>
          </p:cNvSpPr>
          <p:nvPr>
            <p:ph type="title"/>
          </p:nvPr>
        </p:nvSpPr>
        <p:spPr>
          <a:xfrm>
            <a:off x="378869" y="607219"/>
            <a:ext cx="7158037" cy="1171575"/>
          </a:xfrm>
          <a:noFill/>
        </p:spPr>
        <p:txBody>
          <a:bodyPr/>
          <a:lstStyle/>
          <a:p>
            <a:pPr eaLnBrk="1" hangingPunct="1"/>
            <a:r>
              <a:rPr lang="en-US" altLang="id-ID" sz="3200" b="1" dirty="0" err="1">
                <a:solidFill>
                  <a:srgbClr val="3399FF"/>
                </a:solidFill>
              </a:rPr>
              <a:t>Jaringan</a:t>
            </a:r>
            <a:r>
              <a:rPr lang="en-US" altLang="id-ID" sz="3200" b="1" dirty="0">
                <a:solidFill>
                  <a:srgbClr val="3399FF"/>
                </a:solidFill>
              </a:rPr>
              <a:t> Telekomunikasi</a:t>
            </a:r>
          </a:p>
        </p:txBody>
      </p:sp>
      <p:pic>
        <p:nvPicPr>
          <p:cNvPr id="12292" name="Picture 4"/>
          <p:cNvPicPr>
            <a:picLocks noGrp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2963" r="894" b="7448"/>
          <a:stretch>
            <a:fillRect/>
          </a:stretch>
        </p:blipFill>
        <p:spPr>
          <a:xfrm>
            <a:off x="1511300" y="1928813"/>
            <a:ext cx="9156700" cy="3113450"/>
          </a:xfrm>
          <a:noFill/>
        </p:spPr>
      </p:pic>
      <p:sp>
        <p:nvSpPr>
          <p:cNvPr id="12291" name="Rectangle 9"/>
          <p:cNvSpPr>
            <a:spLocks noGrp="1" noChangeArrowheads="1"/>
          </p:cNvSpPr>
          <p:nvPr>
            <p:ph sz="half" idx="2"/>
          </p:nvPr>
        </p:nvSpPr>
        <p:spPr>
          <a:xfrm>
            <a:off x="1926499" y="5417231"/>
            <a:ext cx="8459788" cy="722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 dirty="0"/>
              <a:t>Nama lain </a:t>
            </a:r>
            <a:r>
              <a:rPr lang="en-US" altLang="id-ID" sz="2000" dirty="0" err="1"/>
              <a:t>untuk</a:t>
            </a:r>
            <a:r>
              <a:rPr lang="en-US" altLang="id-ID" sz="2000" dirty="0"/>
              <a:t> </a:t>
            </a:r>
            <a:r>
              <a:rPr lang="en-US" altLang="id-ID" sz="2000" dirty="0">
                <a:solidFill>
                  <a:srgbClr val="6600CC"/>
                </a:solidFill>
              </a:rPr>
              <a:t>end system</a:t>
            </a:r>
            <a:r>
              <a:rPr lang="en-US" altLang="id-ID" sz="2000" dirty="0"/>
              <a:t> (</a:t>
            </a:r>
            <a:r>
              <a:rPr lang="en-US" altLang="id-ID" sz="2000" dirty="0" err="1"/>
              <a:t>ujung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) : </a:t>
            </a:r>
            <a:r>
              <a:rPr lang="en-US" altLang="id-ID" sz="2000" dirty="0" err="1">
                <a:solidFill>
                  <a:srgbClr val="FF0000"/>
                </a:solidFill>
              </a:rPr>
              <a:t>stasiun</a:t>
            </a:r>
            <a:r>
              <a:rPr lang="en-US" altLang="id-ID" sz="2000" dirty="0">
                <a:solidFill>
                  <a:srgbClr val="FF0000"/>
                </a:solidFill>
              </a:rPr>
              <a:t>, host, terminal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 dirty="0"/>
              <a:t>Nama lain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>
                <a:solidFill>
                  <a:srgbClr val="6600CC"/>
                </a:solidFill>
              </a:rPr>
              <a:t>node </a:t>
            </a:r>
            <a:r>
              <a:rPr lang="en-US" altLang="id-ID" sz="2000" dirty="0"/>
              <a:t>(</a:t>
            </a:r>
            <a:r>
              <a:rPr lang="en-US" altLang="id-ID" sz="2000" dirty="0" err="1"/>
              <a:t>penghubung</a:t>
            </a:r>
            <a:r>
              <a:rPr lang="en-US" altLang="id-ID" sz="2000" dirty="0"/>
              <a:t>) : </a:t>
            </a:r>
            <a:r>
              <a:rPr lang="en-US" altLang="id-ID" sz="2000" dirty="0">
                <a:solidFill>
                  <a:srgbClr val="FF0000"/>
                </a:solidFill>
              </a:rPr>
              <a:t>switch, </a:t>
            </a:r>
            <a:r>
              <a:rPr lang="en-US" altLang="id-ID" sz="2000" dirty="0" err="1">
                <a:solidFill>
                  <a:srgbClr val="FF0000"/>
                </a:solidFill>
              </a:rPr>
              <a:t>ruter</a:t>
            </a:r>
            <a:r>
              <a:rPr lang="en-US" altLang="id-ID" sz="2000" dirty="0">
                <a:solidFill>
                  <a:srgbClr val="FF0000"/>
                </a:solidFill>
              </a:rPr>
              <a:t>, gateway</a:t>
            </a:r>
          </a:p>
        </p:txBody>
      </p:sp>
      <p:sp>
        <p:nvSpPr>
          <p:cNvPr id="12290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28775"/>
            <a:ext cx="4630738" cy="368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 dirty="0" err="1"/>
              <a:t>Jaringan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komunikasi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generik</a:t>
            </a:r>
            <a:r>
              <a:rPr lang="en-US" altLang="id-ID" sz="2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05001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ATM Switch forwarding</a:t>
            </a:r>
          </a:p>
        </p:txBody>
      </p:sp>
      <p:pic>
        <p:nvPicPr>
          <p:cNvPr id="58371" name="Picture 1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53" y="1550988"/>
            <a:ext cx="5629493" cy="462597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47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Packet Forwarding pada ATM</a:t>
            </a:r>
          </a:p>
        </p:txBody>
      </p:sp>
      <p:pic>
        <p:nvPicPr>
          <p:cNvPr id="59395" name="Picture 8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22" y="1550988"/>
            <a:ext cx="8993756" cy="4625975"/>
          </a:xfrm>
        </p:spPr>
      </p:pic>
    </p:spTree>
    <p:extLst>
      <p:ext uri="{BB962C8B-B14F-4D97-AF65-F5344CB8AC3E}">
        <p14:creationId xmlns:p14="http://schemas.microsoft.com/office/powerpoint/2010/main" val="19233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Switching Generation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73238"/>
            <a:ext cx="9144000" cy="15113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1800" b="1">
                <a:solidFill>
                  <a:srgbClr val="3366FF"/>
                </a:solidFill>
              </a:rPr>
              <a:t>Generasi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/>
              <a:t>Masih sederhana </a:t>
            </a:r>
            <a:r>
              <a:rPr lang="en-US" altLang="id-ID" sz="1800">
                <a:sym typeface="Wingdings" panose="05000000000000000000" pitchFamily="2" charset="2"/>
              </a:rPr>
              <a:t> komputer dengan sejumlah line card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>
                <a:sym typeface="Wingdings" panose="05000000000000000000" pitchFamily="2" charset="2"/>
              </a:rPr>
              <a:t>Prosesor secara periodik melakukan polling atau di interup bila ada paket yang datang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>
                <a:sym typeface="Wingdings" panose="05000000000000000000" pitchFamily="2" charset="2"/>
              </a:rPr>
              <a:t>CPU akan menyimpan paket-paket yang datang pada line card dalam main memori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/>
              <a:t>Merutekan pada antrian output sesuai tabel ruting dan diatur oleh software </a:t>
            </a:r>
            <a:r>
              <a:rPr lang="en-US" altLang="id-ID" sz="1800">
                <a:sym typeface="Wingdings" panose="05000000000000000000" pitchFamily="2" charset="2"/>
              </a:rPr>
              <a:t>atau pada host adaptor card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/>
              <a:t>Contoh : Ethernet bridge, low-cost router</a:t>
            </a:r>
          </a:p>
        </p:txBody>
      </p:sp>
      <p:graphicFrame>
        <p:nvGraphicFramePr>
          <p:cNvPr id="60420" name="Object 10"/>
          <p:cNvGraphicFramePr>
            <a:graphicFrameLocks noGrp="1"/>
          </p:cNvGraphicFramePr>
          <p:nvPr>
            <p:ph sz="half" idx="2"/>
          </p:nvPr>
        </p:nvGraphicFramePr>
        <p:xfrm>
          <a:off x="6743700" y="4017963"/>
          <a:ext cx="3922713" cy="284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1961998" imgH="1421587" progId="Visio.Drawing.6">
                  <p:embed/>
                </p:oleObj>
              </mc:Choice>
              <mc:Fallback>
                <p:oleObj name="Visio" r:id="rId3" imgW="1961998" imgH="1421587" progId="Visio.Drawing.6">
                  <p:embed/>
                  <p:pic>
                    <p:nvPicPr>
                      <p:cNvPr id="6042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017963"/>
                        <a:ext cx="3922713" cy="284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0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Switching Generation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73239"/>
            <a:ext cx="9144000" cy="18002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1800" b="1">
                <a:solidFill>
                  <a:srgbClr val="3366FF"/>
                </a:solidFill>
              </a:rPr>
              <a:t>Generasi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/>
              <a:t>Line card sudah dapat memutuskan sendiri port output paket tanpa pertolongan dari prosesor </a:t>
            </a:r>
            <a:r>
              <a:rPr lang="en-US" altLang="id-ID" sz="1800">
                <a:sym typeface="Wingdings" panose="05000000000000000000" pitchFamily="2" charset="2"/>
              </a:rPr>
              <a:t> sudah ada fungsi pemetaan port yang didistribusikan di</a:t>
            </a:r>
            <a:r>
              <a:rPr lang="id-ID" altLang="id-ID" sz="1800">
                <a:sym typeface="Wingdings" panose="05000000000000000000" pitchFamily="2" charset="2"/>
              </a:rPr>
              <a:t> </a:t>
            </a:r>
            <a:r>
              <a:rPr lang="en-US" altLang="id-ID" sz="1800">
                <a:sym typeface="Wingdings" panose="05000000000000000000" pitchFamily="2" charset="2"/>
              </a:rPr>
              <a:t>antara line card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>
                <a:sym typeface="Wingdings" panose="05000000000000000000" pitchFamily="2" charset="2"/>
              </a:rPr>
              <a:t>Line card berkomunikasi satu dengan yang lainnya menggunakan suatu shared bus atau ring yang dikontrol oleh prosesor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/>
              <a:t>Prosesor </a:t>
            </a:r>
            <a:r>
              <a:rPr lang="en-US" altLang="id-ID" sz="1800">
                <a:sym typeface="Wingdings" panose="05000000000000000000" pitchFamily="2" charset="2"/>
              </a:rPr>
              <a:t> menangani rute paket pada saat terjadi bottle neck atau rute tidak ditemukan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>
                <a:sym typeface="Wingdings" panose="05000000000000000000" pitchFamily="2" charset="2"/>
              </a:rPr>
              <a:t>Contoh : ATM Switch</a:t>
            </a:r>
          </a:p>
          <a:p>
            <a:pPr lvl="1" eaLnBrk="1" hangingPunct="1">
              <a:lnSpc>
                <a:spcPct val="80000"/>
              </a:lnSpc>
            </a:pPr>
            <a:endParaRPr lang="en-US" altLang="id-ID" sz="1800"/>
          </a:p>
          <a:p>
            <a:pPr lvl="1" eaLnBrk="1" hangingPunct="1">
              <a:lnSpc>
                <a:spcPct val="80000"/>
              </a:lnSpc>
            </a:pPr>
            <a:endParaRPr lang="en-US" altLang="id-ID" sz="180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16500" y="3644900"/>
          <a:ext cx="5570538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2428342" imgH="1340815" progId="Visio.Drawing.6">
                  <p:embed/>
                </p:oleObj>
              </mc:Choice>
              <mc:Fallback>
                <p:oleObj name="Visio" r:id="rId3" imgW="2428342" imgH="1340815" progId="Visio.Drawing.6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644900"/>
                        <a:ext cx="5570538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698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Switching Generation</a:t>
            </a:r>
          </a:p>
        </p:txBody>
      </p:sp>
      <p:graphicFrame>
        <p:nvGraphicFramePr>
          <p:cNvPr id="62468" name="Object 5"/>
          <p:cNvGraphicFramePr>
            <a:graphicFrameLocks noGrp="1"/>
          </p:cNvGraphicFramePr>
          <p:nvPr>
            <p:ph idx="1"/>
          </p:nvPr>
        </p:nvGraphicFramePr>
        <p:xfrm>
          <a:off x="4732338" y="3148013"/>
          <a:ext cx="272573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2726131" imgH="1431341" progId="Visio.Drawing.6">
                  <p:embed/>
                </p:oleObj>
              </mc:Choice>
              <mc:Fallback>
                <p:oleObj name="Visio" r:id="rId3" imgW="2726131" imgH="1431341" progId="Visio.Drawing.6">
                  <p:embed/>
                  <p:pic>
                    <p:nvPicPr>
                      <p:cNvPr id="6246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3148013"/>
                        <a:ext cx="2725737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1524000" y="1773239"/>
            <a:ext cx="9144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889000" indent="-439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id-ID" sz="1800" b="1">
                <a:solidFill>
                  <a:srgbClr val="3366FF"/>
                </a:solidFill>
                <a:latin typeface="Arial" panose="020B0604020202020204" pitchFamily="34" charset="0"/>
              </a:rPr>
              <a:t>Generasi 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>
                <a:solidFill>
                  <a:srgbClr val="FF0000"/>
                </a:solidFill>
                <a:latin typeface="Arial" panose="020B0604020202020204" pitchFamily="34" charset="0"/>
              </a:rPr>
              <a:t>Shared bus</a:t>
            </a:r>
            <a:r>
              <a:rPr lang="en-US" altLang="id-ID" sz="1800">
                <a:latin typeface="Arial" panose="020B0604020202020204" pitchFamily="34" charset="0"/>
              </a:rPr>
              <a:t> </a:t>
            </a:r>
            <a:r>
              <a:rPr lang="en-US" altLang="id-ID" sz="180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id-ID" sz="18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switch fabric</a:t>
            </a:r>
            <a:r>
              <a:rPr lang="en-US" altLang="id-ID" sz="1800">
                <a:latin typeface="Arial" panose="020B0604020202020204" pitchFamily="34" charset="0"/>
                <a:sym typeface="Wingdings" panose="05000000000000000000" pitchFamily="2" charset="2"/>
              </a:rPr>
              <a:t> : suatu interkoneksi dari bus-bus dan switching element yang menyediakan jalur paralel dari input ke output , self routing dan dapat menangani panjang paket yang variabel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>
                <a:latin typeface="Arial" panose="020B0604020202020204" pitchFamily="34" charset="0"/>
                <a:sym typeface="Wingdings" panose="05000000000000000000" pitchFamily="2" charset="2"/>
              </a:rPr>
              <a:t>Ketika paket datang dari port input modul pemetaan port atau shared control processor akan memberi label paket dengan ID port tujuan dan mengani mereka ke switch fabric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1800">
                <a:latin typeface="Arial" panose="020B0604020202020204" pitchFamily="34" charset="0"/>
                <a:sym typeface="Wingdings" panose="05000000000000000000" pitchFamily="2" charset="2"/>
              </a:rPr>
              <a:t>Elemen switch akan merutekannya secara otomatis ke port output yang benar sementara paketnya sendiri dimasu</a:t>
            </a:r>
            <a:r>
              <a:rPr lang="id-ID" altLang="id-ID" sz="180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id-ID" sz="1800">
                <a:latin typeface="Arial" panose="020B0604020202020204" pitchFamily="34" charset="0"/>
                <a:sym typeface="Wingdings" panose="05000000000000000000" pitchFamily="2" charset="2"/>
              </a:rPr>
              <a:t>kan dalam antrian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9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Klasifikasi Arsitektur Switching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sz="2000"/>
              <a:t>Time-division switching (TDS) dibagi menjadi 2 jenis, yaitu shared-memory dan shared-medium</a:t>
            </a:r>
          </a:p>
          <a:p>
            <a:r>
              <a:rPr lang="en-US" altLang="id-ID" sz="2000"/>
              <a:t>Space-division switching (SDS) dibagi menjadi tipe single-path dan multiple-path, yang kemudian dibagi-bagi lagi menjadi beberapa tipe</a:t>
            </a:r>
          </a:p>
        </p:txBody>
      </p:sp>
      <p:pic>
        <p:nvPicPr>
          <p:cNvPr id="634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3644900"/>
            <a:ext cx="68199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54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2566988" y="381000"/>
            <a:ext cx="7200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200" b="1">
                <a:solidFill>
                  <a:srgbClr val="FF0000"/>
                </a:solidFill>
                <a:latin typeface="Calibri" panose="020F0502020204030204" pitchFamily="34" charset="0"/>
              </a:rPr>
              <a:t>Komponen Packet Switch</a:t>
            </a:r>
          </a:p>
        </p:txBody>
      </p:sp>
      <p:sp>
        <p:nvSpPr>
          <p:cNvPr id="65540" name="Line 5"/>
          <p:cNvSpPr>
            <a:spLocks noChangeShapeType="1"/>
          </p:cNvSpPr>
          <p:nvPr/>
        </p:nvSpPr>
        <p:spPr bwMode="auto">
          <a:xfrm>
            <a:off x="1676400" y="6453188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2336800"/>
            <a:ext cx="8208963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524000" y="1700214"/>
            <a:ext cx="9144000" cy="936625"/>
          </a:xfrm>
          <a:prstGeom prst="rect">
            <a:avLst/>
          </a:prstGeom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/>
              <a:t>Packet switch </a:t>
            </a:r>
            <a:r>
              <a:rPr lang="en-US" sz="2000" kern="0" dirty="0" err="1"/>
              <a:t>memiliki</a:t>
            </a:r>
            <a:r>
              <a:rPr lang="en-US" sz="2000" kern="0" dirty="0"/>
              <a:t> 4 </a:t>
            </a:r>
            <a:r>
              <a:rPr lang="en-US" sz="2000" kern="0" dirty="0" err="1"/>
              <a:t>komponen</a:t>
            </a:r>
            <a:r>
              <a:rPr lang="en-US" sz="2000" kern="0" dirty="0"/>
              <a:t>: port </a:t>
            </a:r>
            <a:r>
              <a:rPr lang="en-US" sz="2000" kern="0" dirty="0" err="1"/>
              <a:t>masukan</a:t>
            </a:r>
            <a:r>
              <a:rPr lang="en-US" sz="2000" kern="0" dirty="0"/>
              <a:t>, port </a:t>
            </a:r>
            <a:r>
              <a:rPr lang="en-US" sz="2000" kern="0" dirty="0" err="1"/>
              <a:t>keluaran</a:t>
            </a:r>
            <a:r>
              <a:rPr lang="en-US" sz="2000" kern="0" dirty="0"/>
              <a:t>, </a:t>
            </a:r>
            <a:r>
              <a:rPr lang="en-US" sz="2000" kern="0" dirty="0" err="1"/>
              <a:t>prosesor</a:t>
            </a:r>
            <a:r>
              <a:rPr lang="en-US" sz="2000" kern="0" dirty="0"/>
              <a:t> routing, </a:t>
            </a:r>
            <a:r>
              <a:rPr lang="en-US" sz="2000" kern="0" dirty="0" err="1"/>
              <a:t>dan</a:t>
            </a:r>
            <a:r>
              <a:rPr lang="en-US" sz="2000" kern="0" dirty="0"/>
              <a:t> switching fabric</a:t>
            </a:r>
          </a:p>
        </p:txBody>
      </p:sp>
    </p:spTree>
    <p:extLst>
      <p:ext uri="{BB962C8B-B14F-4D97-AF65-F5344CB8AC3E}">
        <p14:creationId xmlns:p14="http://schemas.microsoft.com/office/powerpoint/2010/main" val="232857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470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id-ID" smtClean="0"/>
              <a:t>8.</a:t>
            </a:r>
            <a:fld id="{AEFEF227-76E0-4130-BDC8-808F18E35C3D}" type="slidenum">
              <a:rPr lang="en-US" altLang="id-ID" smtClean="0"/>
              <a:pPr algn="l"/>
              <a:t>57</a:t>
            </a:fld>
            <a:endParaRPr lang="en-US" altLang="id-ID" smtClean="0"/>
          </a:p>
        </p:txBody>
      </p:sp>
      <p:sp>
        <p:nvSpPr>
          <p:cNvPr id="67587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7588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2617789" y="381000"/>
            <a:ext cx="3983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200" b="1">
                <a:solidFill>
                  <a:srgbClr val="FF0000"/>
                </a:solidFill>
                <a:latin typeface="Calibri" panose="020F0502020204030204" pitchFamily="34" charset="0"/>
              </a:rPr>
              <a:t>Port Masukan</a:t>
            </a: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pic>
        <p:nvPicPr>
          <p:cNvPr id="675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6" y="4292601"/>
            <a:ext cx="750411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774826" y="1793875"/>
            <a:ext cx="8664575" cy="2355850"/>
          </a:xfrm>
          <a:prstGeom prst="rect">
            <a:avLst/>
          </a:prstGeom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400" kern="0" dirty="0"/>
              <a:t>Port </a:t>
            </a:r>
            <a:r>
              <a:rPr lang="en-US" sz="2400" kern="0" dirty="0" err="1"/>
              <a:t>masukan</a:t>
            </a:r>
            <a:r>
              <a:rPr lang="en-US" sz="2400" kern="0" dirty="0"/>
              <a:t> </a:t>
            </a:r>
            <a:r>
              <a:rPr lang="en-US" sz="2400" kern="0" dirty="0" err="1"/>
              <a:t>menjalankan</a:t>
            </a:r>
            <a:r>
              <a:rPr lang="en-US" sz="2400" kern="0" dirty="0"/>
              <a:t> </a:t>
            </a:r>
            <a:r>
              <a:rPr lang="en-US" sz="2400" kern="0" dirty="0" err="1"/>
              <a:t>fungsi-fungsi</a:t>
            </a:r>
            <a:r>
              <a:rPr lang="en-US" sz="2400" kern="0" dirty="0"/>
              <a:t> lapis </a:t>
            </a:r>
            <a:r>
              <a:rPr lang="en-US" sz="2400" kern="0" dirty="0" err="1"/>
              <a:t>fisik</a:t>
            </a:r>
            <a:r>
              <a:rPr lang="en-US" sz="2400" kern="0" dirty="0"/>
              <a:t> </a:t>
            </a:r>
            <a:r>
              <a:rPr lang="en-US" sz="2400" kern="0" dirty="0" err="1"/>
              <a:t>dan</a:t>
            </a:r>
            <a:r>
              <a:rPr lang="en-US" sz="2400" kern="0" dirty="0"/>
              <a:t> </a:t>
            </a:r>
            <a:r>
              <a:rPr lang="en-US" sz="2400" kern="0" dirty="0" err="1"/>
              <a:t>datalink</a:t>
            </a:r>
            <a:r>
              <a:rPr lang="en-US" sz="2400" kern="0" dirty="0"/>
              <a:t> </a:t>
            </a:r>
            <a:r>
              <a:rPr lang="en-US" sz="2400" kern="0" dirty="0" err="1"/>
              <a:t>dari</a:t>
            </a:r>
            <a:r>
              <a:rPr lang="en-US" sz="2400" kern="0" dirty="0"/>
              <a:t> packet switch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diagram </a:t>
            </a:r>
            <a:r>
              <a:rPr lang="en-US" sz="2400" dirty="0" err="1"/>
              <a:t>skematik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port </a:t>
            </a:r>
            <a:r>
              <a:rPr lang="en-US" sz="2400" dirty="0" err="1"/>
              <a:t>masukan</a:t>
            </a: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prosesor</a:t>
            </a:r>
            <a:r>
              <a:rPr lang="en-US" sz="2400" dirty="0"/>
              <a:t> lapis </a:t>
            </a:r>
            <a:r>
              <a:rPr lang="en-US" sz="2400" dirty="0" err="1"/>
              <a:t>fisik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datalink</a:t>
            </a:r>
            <a:r>
              <a:rPr lang="en-US" sz="2400" dirty="0"/>
              <a:t>, port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penyangga</a:t>
            </a:r>
            <a:r>
              <a:rPr lang="en-US" sz="2400" dirty="0"/>
              <a:t> </a:t>
            </a:r>
            <a:r>
              <a:rPr lang="en-US" sz="2400" dirty="0" err="1"/>
              <a:t>antrian</a:t>
            </a:r>
            <a:r>
              <a:rPr lang="en-US" sz="2400" dirty="0"/>
              <a:t> (buffer)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menahan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diarahkan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switching fabric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2844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470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id-ID" smtClean="0"/>
              <a:t>8.</a:t>
            </a:r>
            <a:fld id="{D308C1C3-47B7-4830-A2FD-9C307E3D0B65}" type="slidenum">
              <a:rPr lang="en-US" altLang="id-ID" smtClean="0"/>
              <a:pPr algn="l"/>
              <a:t>58</a:t>
            </a:fld>
            <a:endParaRPr lang="en-US" altLang="id-ID" smtClean="0"/>
          </a:p>
        </p:txBody>
      </p:sp>
      <p:sp>
        <p:nvSpPr>
          <p:cNvPr id="69635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9636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667000" y="381000"/>
            <a:ext cx="429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200" b="1">
                <a:solidFill>
                  <a:srgbClr val="FF0000"/>
                </a:solidFill>
                <a:latin typeface="Calibri" panose="020F0502020204030204" pitchFamily="34" charset="0"/>
              </a:rPr>
              <a:t>Port Keluaran</a:t>
            </a:r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pic>
        <p:nvPicPr>
          <p:cNvPr id="696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182939"/>
            <a:ext cx="7659688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774826" y="1793875"/>
            <a:ext cx="8664575" cy="2355850"/>
          </a:xfrm>
          <a:prstGeom prst="rect">
            <a:avLst/>
          </a:prstGeom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/>
              <a:t>Port </a:t>
            </a:r>
            <a:r>
              <a:rPr lang="en-US" sz="2000" kern="0" dirty="0" err="1"/>
              <a:t>keluaran</a:t>
            </a:r>
            <a:r>
              <a:rPr lang="en-US" sz="2000" kern="0" dirty="0"/>
              <a:t> </a:t>
            </a:r>
            <a:r>
              <a:rPr lang="en-US" sz="2000" kern="0" dirty="0" err="1"/>
              <a:t>menjalankan</a:t>
            </a:r>
            <a:r>
              <a:rPr lang="en-US" sz="2000" kern="0" dirty="0"/>
              <a:t> </a:t>
            </a:r>
            <a:r>
              <a:rPr lang="en-US" sz="2000" kern="0" dirty="0" err="1"/>
              <a:t>fungsi</a:t>
            </a:r>
            <a:r>
              <a:rPr lang="en-US" sz="2000" kern="0" dirty="0"/>
              <a:t> yang </a:t>
            </a:r>
            <a:r>
              <a:rPr lang="en-US" sz="2000" kern="0" dirty="0" err="1"/>
              <a:t>sama</a:t>
            </a:r>
            <a:r>
              <a:rPr lang="en-US" sz="2000" kern="0" dirty="0"/>
              <a:t> </a:t>
            </a:r>
            <a:r>
              <a:rPr lang="en-US" sz="2000" kern="0" dirty="0" err="1"/>
              <a:t>dengan</a:t>
            </a:r>
            <a:r>
              <a:rPr lang="en-US" sz="2000" kern="0" dirty="0"/>
              <a:t> port </a:t>
            </a:r>
            <a:r>
              <a:rPr lang="en-US" sz="2000" kern="0" dirty="0" err="1"/>
              <a:t>masukan</a:t>
            </a:r>
            <a:r>
              <a:rPr lang="en-US" sz="2000" kern="0" dirty="0"/>
              <a:t>, </a:t>
            </a:r>
            <a:r>
              <a:rPr lang="en-US" sz="2000" kern="0" dirty="0" err="1"/>
              <a:t>namun</a:t>
            </a:r>
            <a:r>
              <a:rPr lang="en-US" sz="2000" kern="0" dirty="0"/>
              <a:t> </a:t>
            </a:r>
            <a:r>
              <a:rPr lang="en-US" sz="2000" kern="0" dirty="0" err="1"/>
              <a:t>dalam</a:t>
            </a:r>
            <a:r>
              <a:rPr lang="en-US" sz="2000" kern="0" dirty="0"/>
              <a:t> </a:t>
            </a:r>
            <a:r>
              <a:rPr lang="en-US" sz="2000" kern="0" dirty="0" err="1"/>
              <a:t>susunan</a:t>
            </a:r>
            <a:r>
              <a:rPr lang="en-US" sz="2000" kern="0" dirty="0"/>
              <a:t> </a:t>
            </a:r>
            <a:r>
              <a:rPr lang="en-US" sz="2000" kern="0" dirty="0" err="1"/>
              <a:t>terbalik</a:t>
            </a: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Mula-mula</a:t>
            </a:r>
            <a:r>
              <a:rPr lang="en-US" sz="2000" kern="0" dirty="0"/>
              <a:t> </a:t>
            </a:r>
            <a:r>
              <a:rPr lang="en-US" sz="2000" kern="0" dirty="0" err="1"/>
              <a:t>paket</a:t>
            </a:r>
            <a:r>
              <a:rPr lang="en-US" sz="2000" kern="0" dirty="0"/>
              <a:t> outgoing </a:t>
            </a:r>
            <a:r>
              <a:rPr lang="en-US" sz="2000" kern="0" dirty="0" err="1"/>
              <a:t>diantrikan</a:t>
            </a:r>
            <a:r>
              <a:rPr lang="en-US" sz="2000" kern="0" dirty="0"/>
              <a:t>, </a:t>
            </a:r>
            <a:r>
              <a:rPr lang="en-US" sz="2000" kern="0" dirty="0" err="1"/>
              <a:t>kemudian</a:t>
            </a:r>
            <a:r>
              <a:rPr lang="en-US" sz="2000" kern="0" dirty="0"/>
              <a:t> </a:t>
            </a:r>
            <a:r>
              <a:rPr lang="en-US" sz="2000" kern="0" dirty="0" err="1"/>
              <a:t>paket</a:t>
            </a:r>
            <a:r>
              <a:rPr lang="en-US" sz="2000" kern="0" dirty="0"/>
              <a:t> </a:t>
            </a:r>
            <a:r>
              <a:rPr lang="en-US" sz="2000" kern="0" dirty="0" err="1"/>
              <a:t>dienkapsulasi</a:t>
            </a:r>
            <a:r>
              <a:rPr lang="en-US" sz="2000" kern="0" dirty="0"/>
              <a:t> </a:t>
            </a:r>
            <a:r>
              <a:rPr lang="en-US" sz="2000" kern="0" dirty="0" err="1"/>
              <a:t>menjadi</a:t>
            </a:r>
            <a:r>
              <a:rPr lang="en-US" sz="2000" kern="0" dirty="0"/>
              <a:t> frame, </a:t>
            </a:r>
            <a:r>
              <a:rPr lang="en-US" sz="2000" kern="0" dirty="0" err="1"/>
              <a:t>dan</a:t>
            </a:r>
            <a:r>
              <a:rPr lang="en-US" sz="2000" kern="0" dirty="0"/>
              <a:t> </a:t>
            </a:r>
            <a:r>
              <a:rPr lang="en-US" sz="2000" kern="0" dirty="0" err="1"/>
              <a:t>akhirnya</a:t>
            </a:r>
            <a:r>
              <a:rPr lang="en-US" sz="2000" kern="0" dirty="0"/>
              <a:t> </a:t>
            </a:r>
            <a:r>
              <a:rPr lang="en-US" sz="2000" kern="0" dirty="0" err="1"/>
              <a:t>fungsi</a:t>
            </a:r>
            <a:r>
              <a:rPr lang="en-US" sz="2000" kern="0" dirty="0"/>
              <a:t> lapis </a:t>
            </a:r>
            <a:r>
              <a:rPr lang="en-US" sz="2000" kern="0" dirty="0" err="1"/>
              <a:t>fisik</a:t>
            </a:r>
            <a:r>
              <a:rPr lang="en-US" sz="2000" kern="0" dirty="0"/>
              <a:t> </a:t>
            </a:r>
            <a:r>
              <a:rPr lang="en-US" sz="2000" kern="0" dirty="0" err="1"/>
              <a:t>diterapkan</a:t>
            </a:r>
            <a:r>
              <a:rPr lang="en-US" sz="2000" kern="0" dirty="0"/>
              <a:t> </a:t>
            </a:r>
            <a:r>
              <a:rPr lang="en-US" sz="2000" kern="0" dirty="0" err="1"/>
              <a:t>terhadap</a:t>
            </a:r>
            <a:r>
              <a:rPr lang="en-US" sz="2000" kern="0" dirty="0"/>
              <a:t> frame </a:t>
            </a:r>
            <a:r>
              <a:rPr lang="en-US" sz="2000" kern="0" dirty="0" err="1"/>
              <a:t>untuk</a:t>
            </a:r>
            <a:r>
              <a:rPr lang="en-US" sz="2000" kern="0" dirty="0"/>
              <a:t> </a:t>
            </a:r>
            <a:r>
              <a:rPr lang="en-US" sz="2000" kern="0" dirty="0" err="1"/>
              <a:t>membentuk</a:t>
            </a:r>
            <a:r>
              <a:rPr lang="en-US" sz="2000" kern="0" dirty="0"/>
              <a:t> </a:t>
            </a:r>
            <a:r>
              <a:rPr lang="en-US" sz="2000" kern="0" dirty="0" err="1"/>
              <a:t>sinyal</a:t>
            </a:r>
            <a:r>
              <a:rPr lang="en-US" sz="2000" kern="0" dirty="0"/>
              <a:t> yang </a:t>
            </a:r>
            <a:r>
              <a:rPr lang="en-US" sz="2000" kern="0" dirty="0" err="1"/>
              <a:t>akan</a:t>
            </a:r>
            <a:r>
              <a:rPr lang="en-US" sz="2000" kern="0" dirty="0"/>
              <a:t> </a:t>
            </a:r>
            <a:r>
              <a:rPr lang="en-US" sz="2000" kern="0" dirty="0" err="1"/>
              <a:t>dikirimkan</a:t>
            </a:r>
            <a:r>
              <a:rPr lang="en-US" sz="2000" kern="0" dirty="0"/>
              <a:t> </a:t>
            </a:r>
            <a:r>
              <a:rPr lang="en-US" sz="2000" kern="0" dirty="0" err="1"/>
              <a:t>ke</a:t>
            </a:r>
            <a:r>
              <a:rPr lang="en-US" sz="2000" kern="0" dirty="0"/>
              <a:t> </a:t>
            </a:r>
            <a:r>
              <a:rPr lang="en-US" sz="2000" kern="0" dirty="0" err="1"/>
              <a:t>saluran</a:t>
            </a: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Prosesor</a:t>
            </a:r>
            <a:r>
              <a:rPr lang="en-US" sz="2000" kern="0" dirty="0"/>
              <a:t> routing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kern="0" dirty="0" err="1"/>
              <a:t>Prosesor</a:t>
            </a:r>
            <a:r>
              <a:rPr lang="en-US" sz="2000" kern="0" dirty="0"/>
              <a:t> routing </a:t>
            </a:r>
            <a:r>
              <a:rPr lang="en-US" sz="2000" kern="0" dirty="0" err="1"/>
              <a:t>menjalankan</a:t>
            </a:r>
            <a:r>
              <a:rPr lang="en-US" sz="2000" kern="0" dirty="0"/>
              <a:t> </a:t>
            </a:r>
            <a:r>
              <a:rPr lang="en-US" sz="2000" kern="0" dirty="0" err="1"/>
              <a:t>fungsi-fungsi</a:t>
            </a:r>
            <a:r>
              <a:rPr lang="en-US" sz="2000" kern="0" dirty="0"/>
              <a:t> lapis </a:t>
            </a:r>
            <a:r>
              <a:rPr lang="en-US" sz="2000" kern="0" dirty="0" err="1"/>
              <a:t>jaringan</a:t>
            </a:r>
            <a:r>
              <a:rPr lang="en-US" sz="2000" kern="0" dirty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kern="0" dirty="0" err="1"/>
              <a:t>Aktivitas</a:t>
            </a:r>
            <a:r>
              <a:rPr lang="en-US" sz="2000" kern="0" dirty="0"/>
              <a:t> </a:t>
            </a:r>
            <a:r>
              <a:rPr lang="en-US" sz="2000" kern="0" dirty="0" err="1"/>
              <a:t>pada</a:t>
            </a:r>
            <a:r>
              <a:rPr lang="en-US" sz="2000" kern="0" dirty="0"/>
              <a:t> </a:t>
            </a:r>
            <a:r>
              <a:rPr lang="en-US" sz="2000" kern="0" dirty="0" err="1"/>
              <a:t>modul</a:t>
            </a:r>
            <a:r>
              <a:rPr lang="en-US" sz="2000" kern="0" dirty="0"/>
              <a:t> </a:t>
            </a:r>
            <a:r>
              <a:rPr lang="en-US" sz="2000" kern="0" dirty="0" err="1"/>
              <a:t>ini</a:t>
            </a:r>
            <a:r>
              <a:rPr lang="en-US" sz="2000" kern="0" dirty="0"/>
              <a:t> </a:t>
            </a:r>
            <a:r>
              <a:rPr lang="en-US" sz="2000" kern="0" dirty="0" err="1"/>
              <a:t>sering</a:t>
            </a:r>
            <a:r>
              <a:rPr lang="en-US" sz="2000" kern="0" dirty="0"/>
              <a:t> </a:t>
            </a:r>
            <a:r>
              <a:rPr lang="en-US" sz="2000" kern="0" dirty="0" err="1"/>
              <a:t>disebut</a:t>
            </a:r>
            <a:r>
              <a:rPr lang="en-US" sz="2000" kern="0" dirty="0"/>
              <a:t> “table lookup”, </a:t>
            </a:r>
            <a:r>
              <a:rPr lang="en-US" sz="2000" kern="0" dirty="0" err="1"/>
              <a:t>karena</a:t>
            </a:r>
            <a:r>
              <a:rPr lang="en-US" sz="2000" kern="0" dirty="0"/>
              <a:t> </a:t>
            </a:r>
            <a:r>
              <a:rPr lang="en-US" sz="2000" kern="0" dirty="0" err="1"/>
              <a:t>prosesor</a:t>
            </a:r>
            <a:r>
              <a:rPr lang="en-US" sz="2000" kern="0" dirty="0"/>
              <a:t> routing </a:t>
            </a:r>
            <a:r>
              <a:rPr lang="en-US" sz="2000" kern="0" dirty="0" err="1"/>
              <a:t>melakukan</a:t>
            </a:r>
            <a:r>
              <a:rPr lang="en-US" sz="2000" kern="0" dirty="0"/>
              <a:t> </a:t>
            </a:r>
            <a:r>
              <a:rPr lang="en-US" sz="2000" kern="0" dirty="0" err="1"/>
              <a:t>pencarian</a:t>
            </a:r>
            <a:r>
              <a:rPr lang="en-US" sz="2000" kern="0" dirty="0"/>
              <a:t> </a:t>
            </a:r>
            <a:r>
              <a:rPr lang="en-US" sz="2000" kern="0" dirty="0" err="1"/>
              <a:t>dalam</a:t>
            </a:r>
            <a:r>
              <a:rPr lang="en-US" sz="2000" kern="0" dirty="0"/>
              <a:t> </a:t>
            </a:r>
            <a:r>
              <a:rPr lang="en-US" sz="2000" kern="0" dirty="0" err="1"/>
              <a:t>suatu</a:t>
            </a:r>
            <a:r>
              <a:rPr lang="en-US" sz="2000" kern="0" dirty="0"/>
              <a:t> table routing</a:t>
            </a:r>
          </a:p>
        </p:txBody>
      </p:sp>
    </p:spTree>
    <p:extLst>
      <p:ext uri="{BB962C8B-B14F-4D97-AF65-F5344CB8AC3E}">
        <p14:creationId xmlns:p14="http://schemas.microsoft.com/office/powerpoint/2010/main" val="99308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47015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id-ID" smtClean="0"/>
              <a:t>8.</a:t>
            </a:r>
            <a:fld id="{CBBF3165-5BCA-4F33-86D5-0319C7478FFD}" type="slidenum">
              <a:rPr lang="en-US" altLang="id-ID" smtClean="0"/>
              <a:pPr algn="l"/>
              <a:t>59</a:t>
            </a:fld>
            <a:endParaRPr lang="en-US" altLang="id-ID" smtClean="0"/>
          </a:p>
        </p:txBody>
      </p:sp>
      <p:sp>
        <p:nvSpPr>
          <p:cNvPr id="71683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1684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2608264" y="381000"/>
            <a:ext cx="7375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200" b="1">
                <a:solidFill>
                  <a:srgbClr val="FF0000"/>
                </a:solidFill>
                <a:latin typeface="Calibri" panose="020F0502020204030204" pitchFamily="34" charset="0"/>
              </a:rPr>
              <a:t>Crossbar Switch</a:t>
            </a:r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1676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pic>
        <p:nvPicPr>
          <p:cNvPr id="716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909764"/>
            <a:ext cx="7797800" cy="44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383339" y="1793875"/>
            <a:ext cx="4200525" cy="2355850"/>
          </a:xfrm>
          <a:prstGeom prst="rect">
            <a:avLst/>
          </a:prstGeom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Jenis</a:t>
            </a:r>
            <a:r>
              <a:rPr lang="en-US" sz="2000" kern="0" dirty="0"/>
              <a:t> paling </a:t>
            </a:r>
            <a:r>
              <a:rPr lang="en-US" sz="2000" kern="0" dirty="0" err="1"/>
              <a:t>sederhana</a:t>
            </a:r>
            <a:r>
              <a:rPr lang="en-US" sz="2000" kern="0" dirty="0"/>
              <a:t> </a:t>
            </a:r>
            <a:r>
              <a:rPr lang="en-US" sz="2000" kern="0" dirty="0" err="1"/>
              <a:t>dari</a:t>
            </a:r>
            <a:r>
              <a:rPr lang="en-US" sz="2000" kern="0" dirty="0"/>
              <a:t> switching fabric </a:t>
            </a:r>
            <a:r>
              <a:rPr lang="en-US" sz="2000" kern="0" dirty="0" err="1"/>
              <a:t>adalah</a:t>
            </a:r>
            <a:r>
              <a:rPr lang="en-US" sz="2000" kern="0" dirty="0"/>
              <a:t> crossbar switch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Contoh</a:t>
            </a:r>
            <a:r>
              <a:rPr lang="en-US" sz="2000" kern="0" dirty="0"/>
              <a:t> crossbar switch </a:t>
            </a:r>
            <a:r>
              <a:rPr lang="en-US" sz="2000" kern="0" dirty="0" err="1"/>
              <a:t>dengan</a:t>
            </a:r>
            <a:r>
              <a:rPr lang="en-US" sz="2000" kern="0" dirty="0"/>
              <a:t> 3 </a:t>
            </a:r>
            <a:r>
              <a:rPr lang="en-US" sz="2000" kern="0" dirty="0" err="1"/>
              <a:t>masukan</a:t>
            </a:r>
            <a:r>
              <a:rPr lang="en-US" sz="2000" kern="0" dirty="0"/>
              <a:t> </a:t>
            </a:r>
            <a:r>
              <a:rPr lang="en-US" sz="2000" kern="0" dirty="0" err="1"/>
              <a:t>dan</a:t>
            </a:r>
            <a:r>
              <a:rPr lang="en-US" sz="2000" kern="0" dirty="0"/>
              <a:t> 4 </a:t>
            </a:r>
            <a:r>
              <a:rPr lang="en-US" sz="2000" kern="0" dirty="0" err="1"/>
              <a:t>keluaran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6592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9"/>
          <p:cNvGrpSpPr>
            <a:grpSpLocks/>
          </p:cNvGrpSpPr>
          <p:nvPr/>
        </p:nvGrpSpPr>
        <p:grpSpPr bwMode="auto">
          <a:xfrm>
            <a:off x="2208214" y="2133600"/>
            <a:ext cx="7775575" cy="3927566"/>
            <a:chOff x="521" y="1117"/>
            <a:chExt cx="4309" cy="2246"/>
          </a:xfrm>
        </p:grpSpPr>
        <p:pic>
          <p:nvPicPr>
            <p:cNvPr id="1331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117"/>
              <a:ext cx="4218" cy="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8" name="Rectangle 7"/>
            <p:cNvSpPr>
              <a:spLocks noChangeArrowheads="1"/>
            </p:cNvSpPr>
            <p:nvPr/>
          </p:nvSpPr>
          <p:spPr bwMode="auto">
            <a:xfrm>
              <a:off x="2562" y="3158"/>
              <a:ext cx="499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id-ID" altLang="id-ID"/>
            </a:p>
          </p:txBody>
        </p:sp>
        <p:sp>
          <p:nvSpPr>
            <p:cNvPr id="13319" name="Rectangle 8"/>
            <p:cNvSpPr>
              <a:spLocks noChangeArrowheads="1"/>
            </p:cNvSpPr>
            <p:nvPr/>
          </p:nvSpPr>
          <p:spPr bwMode="auto">
            <a:xfrm>
              <a:off x="521" y="3203"/>
              <a:ext cx="862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id-ID" altLang="id-ID"/>
            </a:p>
          </p:txBody>
        </p:sp>
      </p:grpSp>
      <p:sp>
        <p:nvSpPr>
          <p:cNvPr id="13316" name="Rectangle 12"/>
          <p:cNvSpPr>
            <a:spLocks noGrp="1" noChangeArrowheads="1"/>
          </p:cNvSpPr>
          <p:nvPr>
            <p:ph type="title"/>
          </p:nvPr>
        </p:nvSpPr>
        <p:spPr>
          <a:xfrm>
            <a:off x="40776" y="849812"/>
            <a:ext cx="7158037" cy="1100137"/>
          </a:xfrm>
          <a:noFill/>
        </p:spPr>
        <p:txBody>
          <a:bodyPr/>
          <a:lstStyle/>
          <a:p>
            <a:pPr eaLnBrk="1" hangingPunct="1"/>
            <a:r>
              <a:rPr lang="en-US" altLang="id-ID" sz="3200" b="1" dirty="0" err="1">
                <a:solidFill>
                  <a:srgbClr val="3366FF"/>
                </a:solidFill>
              </a:rPr>
              <a:t>Klasifikasi</a:t>
            </a:r>
            <a:r>
              <a:rPr lang="en-US" altLang="id-ID" sz="3200" b="1" dirty="0">
                <a:solidFill>
                  <a:srgbClr val="3366FF"/>
                </a:solidFill>
              </a:rPr>
              <a:t> </a:t>
            </a:r>
            <a:r>
              <a:rPr lang="en-US" altLang="id-ID" sz="3200" b="1" dirty="0" err="1">
                <a:solidFill>
                  <a:srgbClr val="3366FF"/>
                </a:solidFill>
              </a:rPr>
              <a:t>Jaringan</a:t>
            </a:r>
            <a:endParaRPr lang="en-US" altLang="id-ID" sz="3200" b="1" dirty="0">
              <a:solidFill>
                <a:srgbClr val="3366FF"/>
              </a:solidFill>
            </a:endParaRPr>
          </a:p>
        </p:txBody>
      </p:sp>
      <p:sp>
        <p:nvSpPr>
          <p:cNvPr id="13315" name="Rectangle 11"/>
          <p:cNvSpPr>
            <a:spLocks noGrp="1" noChangeArrowheads="1"/>
          </p:cNvSpPr>
          <p:nvPr>
            <p:ph idx="1"/>
          </p:nvPr>
        </p:nvSpPr>
        <p:spPr>
          <a:xfrm>
            <a:off x="280307" y="1845469"/>
            <a:ext cx="8135938" cy="5762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 dirty="0" err="1"/>
              <a:t>Jaringan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komunikasi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diklasifikasikan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berdasarkan</a:t>
            </a:r>
            <a:r>
              <a:rPr lang="en-US" altLang="id-ID" sz="2000" dirty="0"/>
              <a:t> </a:t>
            </a:r>
            <a:r>
              <a:rPr lang="en-US" altLang="id-ID" sz="2000" i="1" dirty="0">
                <a:solidFill>
                  <a:srgbClr val="FF0000"/>
                </a:solidFill>
              </a:rPr>
              <a:t>node exchange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135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8"/>
            <a:ext cx="7158037" cy="1244600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Switching Fabric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00213"/>
            <a:ext cx="4859338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>
                <a:solidFill>
                  <a:srgbClr val="6600CC"/>
                </a:solidFill>
              </a:rPr>
              <a:t>Crossbar</a:t>
            </a:r>
          </a:p>
          <a:p>
            <a:pPr marL="714375" lvl="1" indent="-265113">
              <a:lnSpc>
                <a:spcPct val="80000"/>
              </a:lnSpc>
            </a:pPr>
            <a:r>
              <a:rPr lang="en-US" altLang="id-ID" sz="2000"/>
              <a:t>Mempunyai N x N crossbar, N bus input dan N bus output dan N</a:t>
            </a:r>
            <a:r>
              <a:rPr lang="en-US" altLang="id-ID" sz="2000" baseline="30000"/>
              <a:t>2</a:t>
            </a:r>
            <a:r>
              <a:rPr lang="en-US" altLang="id-ID" sz="2000"/>
              <a:t> crosspoint, dalam keadaan on </a:t>
            </a:r>
            <a:r>
              <a:rPr lang="en-US" altLang="id-ID" sz="2000">
                <a:sym typeface="Wingdings" panose="05000000000000000000" pitchFamily="2" charset="2"/>
              </a:rPr>
              <a:t> input ke-I dihubungkan ke output ke-j</a:t>
            </a:r>
          </a:p>
          <a:p>
            <a:pPr marL="714375" lvl="1" indent="-265113">
              <a:lnSpc>
                <a:spcPct val="80000"/>
              </a:lnSpc>
            </a:pPr>
            <a:r>
              <a:rPr lang="en-US" altLang="id-ID" sz="2000">
                <a:sym typeface="Wingdings" panose="05000000000000000000" pitchFamily="2" charset="2"/>
              </a:rPr>
              <a:t>Terdapat switching schedule  memberitahu input untuk dihubungkan ke output pada waktu yang diberikan</a:t>
            </a:r>
          </a:p>
          <a:p>
            <a:pPr marL="714375" lvl="1" indent="-265113">
              <a:lnSpc>
                <a:spcPct val="80000"/>
              </a:lnSpc>
            </a:pPr>
            <a:r>
              <a:rPr lang="en-US" altLang="id-ID" sz="2000">
                <a:sym typeface="Wingdings" panose="05000000000000000000" pitchFamily="2" charset="2"/>
              </a:rPr>
              <a:t>Output blocking terjadi bila ada dua input yang diset pada output yang sama  crossbar mempunyai kecepatan yang lebih besar N kali atau digunakan buffer didalam crossbar</a:t>
            </a:r>
          </a:p>
          <a:p>
            <a:pPr marL="714375" lvl="1" indent="-265113">
              <a:lnSpc>
                <a:spcPct val="80000"/>
              </a:lnSpc>
            </a:pPr>
            <a:r>
              <a:rPr lang="en-US" altLang="id-ID" sz="2000"/>
              <a:t>Arbiter </a:t>
            </a:r>
            <a:r>
              <a:rPr lang="en-US" altLang="id-ID" sz="2000">
                <a:sym typeface="Wingdings" panose="05000000000000000000" pitchFamily="2" charset="2"/>
              </a:rPr>
              <a:t> menentukan paket buffer crosspoint mana yang akan melayani</a:t>
            </a:r>
            <a:endParaRPr lang="en-US" altLang="id-ID" sz="2000">
              <a:solidFill>
                <a:srgbClr val="6600CC"/>
              </a:solidFill>
            </a:endParaRPr>
          </a:p>
        </p:txBody>
      </p:sp>
      <p:graphicFrame>
        <p:nvGraphicFramePr>
          <p:cNvPr id="7373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75413" y="2060575"/>
          <a:ext cx="37973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3" imgW="1647139" imgH="1701394" progId="Visio.Drawing.6">
                  <p:embed/>
                </p:oleObj>
              </mc:Choice>
              <mc:Fallback>
                <p:oleObj name="Visio" r:id="rId3" imgW="1647139" imgH="1701394" progId="Visio.Drawing.6">
                  <p:embed/>
                  <p:pic>
                    <p:nvPicPr>
                      <p:cNvPr id="737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2060575"/>
                        <a:ext cx="3797300" cy="39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629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4"/>
          <p:cNvSpPr>
            <a:spLocks noGrp="1" noChangeArrowheads="1"/>
          </p:cNvSpPr>
          <p:nvPr>
            <p:ph type="title"/>
          </p:nvPr>
        </p:nvSpPr>
        <p:spPr>
          <a:xfrm>
            <a:off x="2455864" y="476251"/>
            <a:ext cx="7158037" cy="96202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Crossbar Switch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1631950" y="1981200"/>
            <a:ext cx="3240088" cy="4114800"/>
          </a:xfrm>
        </p:spPr>
        <p:txBody>
          <a:bodyPr/>
          <a:lstStyle/>
          <a:p>
            <a:r>
              <a:rPr lang="en-US" altLang="id-ID" sz="2400"/>
              <a:t>Tidak ada informasi global yang dibutuhkan mengenai kondisi sel atau paket lain maupun tujuannya (sifat self-routing) </a:t>
            </a:r>
          </a:p>
          <a:p>
            <a:r>
              <a:rPr lang="en-US" altLang="id-ID" sz="2400"/>
              <a:t>Strategi buffering untuk crossbar switch</a:t>
            </a:r>
          </a:p>
          <a:p>
            <a:pPr lvl="1"/>
            <a:r>
              <a:rPr lang="en-US" altLang="id-ID" sz="2000"/>
              <a:t>Contoh: letak penyangga pada crosspoint</a:t>
            </a:r>
          </a:p>
        </p:txBody>
      </p:sp>
      <p:pic>
        <p:nvPicPr>
          <p:cNvPr id="7475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4" y="1700214"/>
            <a:ext cx="54578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94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4"/>
          <p:cNvSpPr>
            <a:spLocks noGrp="1" noChangeArrowheads="1"/>
          </p:cNvSpPr>
          <p:nvPr>
            <p:ph type="title"/>
          </p:nvPr>
        </p:nvSpPr>
        <p:spPr>
          <a:xfrm>
            <a:off x="2455864" y="404814"/>
            <a:ext cx="7158037" cy="960437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Crossbar Switch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1524000" y="1978025"/>
            <a:ext cx="3779838" cy="4114800"/>
          </a:xfrm>
        </p:spPr>
        <p:txBody>
          <a:bodyPr/>
          <a:lstStyle/>
          <a:p>
            <a:r>
              <a:rPr lang="en-US" altLang="id-ID" sz="2400"/>
              <a:t>Contoh letak penyangga pada port masukan</a:t>
            </a:r>
          </a:p>
          <a:p>
            <a:r>
              <a:rPr lang="en-US" altLang="id-ID" sz="2400"/>
              <a:t>Apabila sel mencapai sebuah crosspoint yang telah diduduki oleh sel lain, atau sel tersebut kalah dalam perebutan, maka suatu sinyal blocking akan dibangkitkan dan dikirimkan ke port masukan</a:t>
            </a:r>
          </a:p>
        </p:txBody>
      </p:sp>
      <p:pic>
        <p:nvPicPr>
          <p:cNvPr id="7578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6" y="1809750"/>
            <a:ext cx="54387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59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8"/>
            <a:ext cx="7158037" cy="1244600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Switching Fabric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51088" y="1773239"/>
            <a:ext cx="8316912" cy="11525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>
                <a:solidFill>
                  <a:srgbClr val="000099"/>
                </a:solidFill>
              </a:rPr>
              <a:t>Broadcast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Switch memberi label paket yang datang</a:t>
            </a:r>
            <a:r>
              <a:rPr lang="en-US" altLang="id-ID" sz="2000">
                <a:solidFill>
                  <a:srgbClr val="000099"/>
                </a:solidFill>
              </a:rPr>
              <a:t> </a:t>
            </a:r>
            <a:r>
              <a:rPr lang="en-US" altLang="id-ID" sz="2000"/>
              <a:t>pada input dengan nomor port outputnya dan dibroadcast ke seluruh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Line card pada ouput akan me-load paket yang cocok dengan output address-nya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200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id-ID" sz="2000">
              <a:solidFill>
                <a:srgbClr val="000099"/>
              </a:solidFill>
            </a:endParaRPr>
          </a:p>
        </p:txBody>
      </p:sp>
      <p:graphicFrame>
        <p:nvGraphicFramePr>
          <p:cNvPr id="768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770313" y="3182938"/>
          <a:ext cx="563880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2171395" imgH="1175918" progId="Visio.Drawing.6">
                  <p:embed/>
                </p:oleObj>
              </mc:Choice>
              <mc:Fallback>
                <p:oleObj name="Visio" r:id="rId3" imgW="2171395" imgH="1175918" progId="Visio.Drawing.6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3182938"/>
                        <a:ext cx="5638800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146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8"/>
            <a:ext cx="7158037" cy="1244600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Switching Fabric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51" y="1989139"/>
            <a:ext cx="3744913" cy="38877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>
                <a:solidFill>
                  <a:srgbClr val="000099"/>
                </a:solidFill>
              </a:rPr>
              <a:t>Element fabric switch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Switching fabric mempunyai dua input dan dua output serta sebuah buffer yang sifatnya optional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Elemen akan menguji header paket yang datang dan menswitchnya ke salah satu output atau keduanya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Misal bit 0 </a:t>
            </a:r>
            <a:r>
              <a:rPr lang="en-US" altLang="id-ID" sz="2000">
                <a:sym typeface="Wingdings" panose="05000000000000000000" pitchFamily="2" charset="2"/>
              </a:rPr>
              <a:t> upper, bit 1  lower, dua input  satu output maka salah satu dilewatkan ke buffer terlebih dahulu</a:t>
            </a:r>
            <a:endParaRPr lang="en-US" altLang="id-ID" sz="2000"/>
          </a:p>
          <a:p>
            <a:pPr lvl="1" eaLnBrk="1" hangingPunct="1">
              <a:lnSpc>
                <a:spcPct val="80000"/>
              </a:lnSpc>
            </a:pPr>
            <a:endParaRPr lang="en-US" altLang="id-ID" sz="2000"/>
          </a:p>
        </p:txBody>
      </p:sp>
      <p:graphicFrame>
        <p:nvGraphicFramePr>
          <p:cNvPr id="7782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951538" y="2060575"/>
          <a:ext cx="4062412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3" imgW="1400861" imgH="999744" progId="Visio.Drawing.6">
                  <p:embed/>
                </p:oleObj>
              </mc:Choice>
              <mc:Fallback>
                <p:oleObj name="Visio" r:id="rId3" imgW="1400861" imgH="999744" progId="Visio.Drawing.6">
                  <p:embed/>
                  <p:pic>
                    <p:nvPicPr>
                      <p:cNvPr id="778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2060575"/>
                        <a:ext cx="4062412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268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0" y="908050"/>
            <a:ext cx="10515600" cy="458788"/>
          </a:xfrm>
        </p:spPr>
        <p:txBody>
          <a:bodyPr/>
          <a:lstStyle/>
          <a:p>
            <a:r>
              <a:rPr lang="en-US" altLang="id-ID" smtClean="0"/>
              <a:t>Self-Routing</a:t>
            </a:r>
          </a:p>
        </p:txBody>
      </p:sp>
      <p:pic>
        <p:nvPicPr>
          <p:cNvPr id="788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989139"/>
            <a:ext cx="86407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10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Contoh Rute Unik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1524000" y="1844675"/>
            <a:ext cx="2268538" cy="4114800"/>
          </a:xfrm>
        </p:spPr>
        <p:txBody>
          <a:bodyPr>
            <a:normAutofit lnSpcReduction="10000"/>
          </a:bodyPr>
          <a:lstStyle/>
          <a:p>
            <a:r>
              <a:rPr lang="en-US" altLang="id-ID"/>
              <a:t>Berbagai topologi switch berbasis banyan</a:t>
            </a:r>
          </a:p>
          <a:p>
            <a:pPr lvl="1"/>
            <a:r>
              <a:rPr lang="en-US" altLang="id-ID"/>
              <a:t>Banyan</a:t>
            </a:r>
          </a:p>
          <a:p>
            <a:pPr lvl="1"/>
            <a:r>
              <a:rPr lang="en-US" altLang="id-ID"/>
              <a:t>Baseline (delta)</a:t>
            </a:r>
          </a:p>
          <a:p>
            <a:pPr lvl="1"/>
            <a:r>
              <a:rPr lang="en-US" altLang="id-ID"/>
              <a:t>Shuffle (omega)</a:t>
            </a:r>
          </a:p>
          <a:p>
            <a:pPr lvl="1"/>
            <a:r>
              <a:rPr lang="en-US" altLang="id-ID"/>
              <a:t>Flip</a:t>
            </a:r>
          </a:p>
        </p:txBody>
      </p:sp>
      <p:pic>
        <p:nvPicPr>
          <p:cNvPr id="798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349500"/>
            <a:ext cx="68961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22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8"/>
            <a:ext cx="7158037" cy="1244600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Switching Fabric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2060576"/>
            <a:ext cx="3995738" cy="4105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>
                <a:solidFill>
                  <a:srgbClr val="000099"/>
                </a:solidFill>
              </a:rPr>
              <a:t>Banyan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Banyan switch fabric terdiri dari switch-switch elemen yang merutekan paket baik ke port 0 (upper output) atau port 1 (lower output) bergantung posisi khusus dalam label ruting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Switching elemen </a:t>
            </a:r>
            <a:r>
              <a:rPr lang="en-US" altLang="id-ID" sz="2000">
                <a:sym typeface="Wingdings" panose="05000000000000000000" pitchFamily="2" charset="2"/>
              </a:rPr>
              <a:t> bit header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d-ID"/>
              <a:t>Bit ‘1’ </a:t>
            </a:r>
            <a:r>
              <a:rPr lang="en-US" altLang="id-ID">
                <a:sym typeface="Wingdings" panose="05000000000000000000" pitchFamily="2" charset="2"/>
              </a:rPr>
              <a:t> lower output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d-ID">
                <a:sym typeface="Wingdings" panose="05000000000000000000" pitchFamily="2" charset="2"/>
              </a:rPr>
              <a:t>Bit ‘0’  upper output</a:t>
            </a:r>
            <a:endParaRPr lang="en-US" altLang="id-ID"/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Contoh :  input  110  </a:t>
            </a:r>
            <a:r>
              <a:rPr lang="en-US" altLang="id-ID" sz="2000">
                <a:sym typeface="Wingdings" panose="05000000000000000000" pitchFamily="2" charset="2"/>
              </a:rPr>
              <a:t> 001,  </a:t>
            </a:r>
            <a:r>
              <a:rPr lang="en-US" altLang="id-ID" sz="2000"/>
              <a:t>011 </a:t>
            </a:r>
            <a:r>
              <a:rPr lang="en-US" altLang="id-ID" sz="2000">
                <a:sym typeface="Wingdings" panose="05000000000000000000" pitchFamily="2" charset="2"/>
              </a:rPr>
              <a:t> 111</a:t>
            </a:r>
            <a:endParaRPr lang="en-US" altLang="id-ID" sz="2000"/>
          </a:p>
        </p:txBody>
      </p:sp>
      <p:graphicFrame>
        <p:nvGraphicFramePr>
          <p:cNvPr id="81924" name="Object 4"/>
          <p:cNvGraphicFramePr>
            <a:graphicFrameLocks noGrp="1"/>
          </p:cNvGraphicFramePr>
          <p:nvPr>
            <p:ph sz="half" idx="2"/>
          </p:nvPr>
        </p:nvGraphicFramePr>
        <p:xfrm>
          <a:off x="5664200" y="2571750"/>
          <a:ext cx="4667250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3" imgW="2599639" imgH="2020824" progId="Visio.Drawing.6">
                  <p:embed/>
                </p:oleObj>
              </mc:Choice>
              <mc:Fallback>
                <p:oleObj name="Visio" r:id="rId3" imgW="2599639" imgH="2020824" progId="Visio.Drawing.6">
                  <p:embed/>
                  <p:pic>
                    <p:nvPicPr>
                      <p:cNvPr id="819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2571750"/>
                        <a:ext cx="4667250" cy="362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60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524000" y="1793875"/>
            <a:ext cx="2851150" cy="3003550"/>
          </a:xfrm>
          <a:prstGeom prst="rect">
            <a:avLst/>
          </a:prstGeom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Pendekatan</a:t>
            </a:r>
            <a:r>
              <a:rPr lang="en-US" sz="2000" kern="0" dirty="0"/>
              <a:t> yang </a:t>
            </a:r>
            <a:r>
              <a:rPr lang="en-US" sz="2000" kern="0" dirty="0" err="1"/>
              <a:t>lebih</a:t>
            </a:r>
            <a:r>
              <a:rPr lang="en-US" sz="2000" kern="0" dirty="0"/>
              <a:t> </a:t>
            </a:r>
            <a:r>
              <a:rPr lang="en-US" sz="2000" kern="0" dirty="0" err="1"/>
              <a:t>realistis</a:t>
            </a:r>
            <a:r>
              <a:rPr lang="en-US" sz="2000" kern="0" dirty="0"/>
              <a:t> </a:t>
            </a:r>
            <a:r>
              <a:rPr lang="en-US" sz="2000" kern="0" dirty="0" err="1"/>
              <a:t>dibanding</a:t>
            </a:r>
            <a:r>
              <a:rPr lang="en-US" sz="2000" kern="0" dirty="0"/>
              <a:t> crossbar switch </a:t>
            </a:r>
            <a:r>
              <a:rPr lang="en-US" sz="2000" kern="0" dirty="0" err="1"/>
              <a:t>adalah</a:t>
            </a:r>
            <a:r>
              <a:rPr lang="en-US" sz="2000" kern="0" dirty="0"/>
              <a:t> banyan switch (</a:t>
            </a:r>
            <a:r>
              <a:rPr lang="en-US" sz="2000" kern="0" dirty="0" err="1"/>
              <a:t>diambil</a:t>
            </a:r>
            <a:r>
              <a:rPr lang="en-US" sz="2000" kern="0" dirty="0"/>
              <a:t> </a:t>
            </a:r>
            <a:r>
              <a:rPr lang="en-US" sz="2000" kern="0" dirty="0" err="1"/>
              <a:t>dari</a:t>
            </a:r>
            <a:r>
              <a:rPr lang="en-US" sz="2000" kern="0" dirty="0"/>
              <a:t> </a:t>
            </a:r>
            <a:r>
              <a:rPr lang="en-US" sz="2000" kern="0" dirty="0" err="1"/>
              <a:t>nama</a:t>
            </a:r>
            <a:r>
              <a:rPr lang="en-US" sz="2000" kern="0" dirty="0"/>
              <a:t> </a:t>
            </a:r>
            <a:r>
              <a:rPr lang="en-US" sz="2000" kern="0" dirty="0" err="1"/>
              <a:t>pohon</a:t>
            </a:r>
            <a:r>
              <a:rPr lang="en-US" sz="2000" kern="0" dirty="0"/>
              <a:t> banyan)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/>
              <a:t>Tingkat </a:t>
            </a:r>
            <a:r>
              <a:rPr lang="en-US" sz="2000" kern="0" dirty="0" err="1"/>
              <a:t>pertama</a:t>
            </a:r>
            <a:r>
              <a:rPr lang="en-US" sz="2000" kern="0" dirty="0"/>
              <a:t> </a:t>
            </a:r>
            <a:r>
              <a:rPr lang="en-US" sz="2000" kern="0" dirty="0" err="1"/>
              <a:t>merutekan</a:t>
            </a:r>
            <a:r>
              <a:rPr lang="en-US" sz="2000" kern="0" dirty="0"/>
              <a:t> </a:t>
            </a:r>
            <a:r>
              <a:rPr lang="en-US" sz="2000" kern="0" dirty="0" err="1"/>
              <a:t>paket</a:t>
            </a:r>
            <a:r>
              <a:rPr lang="en-US" sz="2000" kern="0" dirty="0"/>
              <a:t> </a:t>
            </a:r>
            <a:r>
              <a:rPr lang="en-US" sz="2000" kern="0" dirty="0" err="1"/>
              <a:t>berdasarkan</a:t>
            </a:r>
            <a:r>
              <a:rPr lang="en-US" sz="2000" kern="0" dirty="0"/>
              <a:t> bit </a:t>
            </a:r>
            <a:r>
              <a:rPr lang="en-US" sz="2000" kern="0" dirty="0" err="1"/>
              <a:t>orde</a:t>
            </a:r>
            <a:r>
              <a:rPr lang="en-US" sz="2000" kern="0" dirty="0"/>
              <a:t> </a:t>
            </a:r>
            <a:r>
              <a:rPr lang="en-US" sz="2000" kern="0" dirty="0" err="1"/>
              <a:t>tertinggi</a:t>
            </a:r>
            <a:r>
              <a:rPr lang="en-US" sz="2000" kern="0" dirty="0"/>
              <a:t> </a:t>
            </a:r>
            <a:r>
              <a:rPr lang="en-US" sz="2000" kern="0" dirty="0" err="1"/>
              <a:t>dari</a:t>
            </a:r>
            <a:r>
              <a:rPr lang="en-US" sz="2000" kern="0" dirty="0"/>
              <a:t> </a:t>
            </a:r>
            <a:r>
              <a:rPr lang="en-US" sz="2000" kern="0" dirty="0" err="1"/>
              <a:t>deretan</a:t>
            </a:r>
            <a:r>
              <a:rPr lang="en-US" sz="2000" kern="0" dirty="0"/>
              <a:t> string </a:t>
            </a:r>
            <a:r>
              <a:rPr lang="en-US" sz="2000" kern="0" dirty="0" err="1"/>
              <a:t>biner</a:t>
            </a: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Gambar</a:t>
            </a:r>
            <a:r>
              <a:rPr lang="en-US" sz="2000" kern="0" dirty="0"/>
              <a:t> </a:t>
            </a:r>
            <a:r>
              <a:rPr lang="en-US" sz="2000" kern="0" dirty="0" err="1"/>
              <a:t>menunjukkan</a:t>
            </a:r>
            <a:r>
              <a:rPr lang="en-US" sz="2000" kern="0" dirty="0"/>
              <a:t> banyan switch </a:t>
            </a:r>
            <a:r>
              <a:rPr lang="en-US" sz="2000" kern="0" dirty="0" err="1"/>
              <a:t>dengan</a:t>
            </a:r>
            <a:r>
              <a:rPr lang="en-US" sz="2000" kern="0" dirty="0"/>
              <a:t> 8 </a:t>
            </a:r>
            <a:r>
              <a:rPr lang="en-US" sz="2000" kern="0" dirty="0" err="1"/>
              <a:t>masukan</a:t>
            </a:r>
            <a:r>
              <a:rPr lang="en-US" sz="2000" kern="0" dirty="0"/>
              <a:t> </a:t>
            </a:r>
            <a:r>
              <a:rPr lang="en-US" sz="2000" kern="0" dirty="0" err="1"/>
              <a:t>dan</a:t>
            </a:r>
            <a:r>
              <a:rPr lang="en-US" sz="2000" kern="0" dirty="0"/>
              <a:t> 8 </a:t>
            </a:r>
            <a:r>
              <a:rPr lang="en-US" sz="2000" kern="0" dirty="0" err="1"/>
              <a:t>keluaran</a:t>
            </a:r>
            <a:endParaRPr lang="en-US" sz="2000" kern="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Jumlah</a:t>
            </a:r>
            <a:r>
              <a:rPr lang="en-US" sz="2000" kern="0" dirty="0"/>
              <a:t> </a:t>
            </a:r>
            <a:r>
              <a:rPr lang="en-US" sz="2000" kern="0" dirty="0" err="1"/>
              <a:t>tingkatan</a:t>
            </a:r>
            <a:r>
              <a:rPr lang="en-US" sz="2000" kern="0" dirty="0"/>
              <a:t> </a:t>
            </a:r>
            <a:r>
              <a:rPr lang="en-US" sz="2000" kern="0" dirty="0" err="1"/>
              <a:t>adalah</a:t>
            </a:r>
            <a:r>
              <a:rPr lang="en-US" sz="2000" kern="0" dirty="0"/>
              <a:t> log</a:t>
            </a:r>
            <a:r>
              <a:rPr lang="en-US" sz="2000" kern="0" baseline="-25000" dirty="0"/>
              <a:t>2</a:t>
            </a:r>
            <a:r>
              <a:rPr lang="en-US" sz="2000" kern="0" dirty="0"/>
              <a:t>(8) = 3</a:t>
            </a:r>
          </a:p>
        </p:txBody>
      </p:sp>
      <p:sp>
        <p:nvSpPr>
          <p:cNvPr id="82947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2948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2676526" y="381000"/>
            <a:ext cx="4932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200" b="1">
                <a:solidFill>
                  <a:srgbClr val="FF0000"/>
                </a:solidFill>
                <a:latin typeface="Calibri" panose="020F0502020204030204" pitchFamily="34" charset="0"/>
              </a:rPr>
              <a:t>Banyan Switch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1916114"/>
            <a:ext cx="6462712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4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640013" y="381000"/>
            <a:ext cx="8058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200" b="1">
                <a:solidFill>
                  <a:srgbClr val="FF0000"/>
                </a:solidFill>
                <a:latin typeface="Calibri" panose="020F0502020204030204" pitchFamily="34" charset="0"/>
              </a:rPr>
              <a:t>Contoh Routing Banyan Switch</a:t>
            </a:r>
          </a:p>
        </p:txBody>
      </p:sp>
      <p:pic>
        <p:nvPicPr>
          <p:cNvPr id="849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3182939"/>
            <a:ext cx="8510588" cy="33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774826" y="1793875"/>
            <a:ext cx="8664575" cy="2355850"/>
          </a:xfrm>
          <a:prstGeom prst="rect">
            <a:avLst/>
          </a:prstGeom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Pada</a:t>
            </a:r>
            <a:r>
              <a:rPr lang="en-US" sz="2000" kern="0" dirty="0"/>
              <a:t> </a:t>
            </a:r>
            <a:r>
              <a:rPr lang="en-US" sz="2000" kern="0" dirty="0" err="1"/>
              <a:t>bagian</a:t>
            </a:r>
            <a:r>
              <a:rPr lang="en-US" sz="2000" kern="0" dirty="0"/>
              <a:t> a, </a:t>
            </a:r>
            <a:r>
              <a:rPr lang="en-US" sz="2000" kern="0" dirty="0" err="1"/>
              <a:t>paket</a:t>
            </a:r>
            <a:r>
              <a:rPr lang="en-US" sz="2000" kern="0" dirty="0"/>
              <a:t> </a:t>
            </a:r>
            <a:r>
              <a:rPr lang="en-US" sz="2000" kern="0" dirty="0" err="1"/>
              <a:t>tiba</a:t>
            </a:r>
            <a:r>
              <a:rPr lang="en-US" sz="2000" kern="0" dirty="0"/>
              <a:t> di port </a:t>
            </a:r>
            <a:r>
              <a:rPr lang="en-US" sz="2000" kern="0" dirty="0" err="1"/>
              <a:t>masukan</a:t>
            </a:r>
            <a:r>
              <a:rPr lang="en-US" sz="2000" kern="0" dirty="0"/>
              <a:t> 1 </a:t>
            </a:r>
            <a:r>
              <a:rPr lang="en-US" sz="2000" kern="0" dirty="0" err="1"/>
              <a:t>dan</a:t>
            </a:r>
            <a:r>
              <a:rPr lang="en-US" sz="2000" kern="0" dirty="0"/>
              <a:t> </a:t>
            </a:r>
            <a:r>
              <a:rPr lang="en-US" sz="2000" kern="0" dirty="0" err="1"/>
              <a:t>harus</a:t>
            </a:r>
            <a:r>
              <a:rPr lang="en-US" sz="2000" kern="0" dirty="0"/>
              <a:t> </a:t>
            </a:r>
            <a:r>
              <a:rPr lang="en-US" sz="2000" kern="0" dirty="0" err="1"/>
              <a:t>diarahkan</a:t>
            </a:r>
            <a:r>
              <a:rPr lang="en-US" sz="2000" kern="0" dirty="0"/>
              <a:t> </a:t>
            </a:r>
            <a:r>
              <a:rPr lang="en-US" sz="2000" kern="0" dirty="0" err="1"/>
              <a:t>ke</a:t>
            </a:r>
            <a:r>
              <a:rPr lang="en-US" sz="2000" kern="0" dirty="0"/>
              <a:t> port </a:t>
            </a:r>
            <a:r>
              <a:rPr lang="en-US" sz="2000" kern="0" dirty="0" err="1"/>
              <a:t>keluaran</a:t>
            </a:r>
            <a:r>
              <a:rPr lang="en-US" sz="2000" kern="0" dirty="0"/>
              <a:t> 6 (110 </a:t>
            </a:r>
            <a:r>
              <a:rPr lang="en-US" sz="2000" kern="0" dirty="0" err="1"/>
              <a:t>dalam</a:t>
            </a:r>
            <a:r>
              <a:rPr lang="en-US" sz="2000" kern="0" dirty="0"/>
              <a:t> </a:t>
            </a:r>
            <a:r>
              <a:rPr lang="en-US" sz="2000" kern="0" dirty="0" err="1"/>
              <a:t>biner</a:t>
            </a:r>
            <a:r>
              <a:rPr lang="en-US" sz="2000" kern="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Mikroswitch</a:t>
            </a:r>
            <a:r>
              <a:rPr lang="en-US" sz="2000" kern="0" dirty="0"/>
              <a:t> </a:t>
            </a:r>
            <a:r>
              <a:rPr lang="en-US" sz="2000" kern="0" dirty="0" err="1"/>
              <a:t>pertama</a:t>
            </a:r>
            <a:r>
              <a:rPr lang="en-US" sz="2000" kern="0" dirty="0"/>
              <a:t> (A-2) </a:t>
            </a:r>
            <a:r>
              <a:rPr lang="en-US" sz="2000" kern="0" dirty="0" err="1"/>
              <a:t>merutekan</a:t>
            </a:r>
            <a:r>
              <a:rPr lang="en-US" sz="2000" kern="0" dirty="0"/>
              <a:t> </a:t>
            </a:r>
            <a:r>
              <a:rPr lang="en-US" sz="2000" kern="0" dirty="0" err="1"/>
              <a:t>paket</a:t>
            </a:r>
            <a:r>
              <a:rPr lang="en-US" sz="2000" kern="0" dirty="0"/>
              <a:t> </a:t>
            </a:r>
            <a:r>
              <a:rPr lang="en-US" sz="2000" kern="0" dirty="0" err="1"/>
              <a:t>berdasarkan</a:t>
            </a:r>
            <a:r>
              <a:rPr lang="en-US" sz="2000" kern="0" dirty="0"/>
              <a:t> bit </a:t>
            </a:r>
            <a:r>
              <a:rPr lang="en-US" sz="2000" kern="0" dirty="0" err="1"/>
              <a:t>pertama</a:t>
            </a:r>
            <a:r>
              <a:rPr lang="en-US" sz="2000" kern="0" dirty="0"/>
              <a:t> (1), </a:t>
            </a:r>
            <a:r>
              <a:rPr lang="en-US" sz="2000" kern="0" dirty="0" err="1"/>
              <a:t>mikroswitch</a:t>
            </a:r>
            <a:r>
              <a:rPr lang="en-US" sz="2000" kern="0" dirty="0"/>
              <a:t> </a:t>
            </a:r>
            <a:r>
              <a:rPr lang="en-US" sz="2000" kern="0" dirty="0" err="1"/>
              <a:t>kedua</a:t>
            </a:r>
            <a:r>
              <a:rPr lang="en-US" sz="2000" kern="0" dirty="0"/>
              <a:t> (B-4) </a:t>
            </a:r>
            <a:r>
              <a:rPr lang="en-US" sz="2000" kern="0" dirty="0" err="1"/>
              <a:t>merutekannya</a:t>
            </a:r>
            <a:r>
              <a:rPr lang="en-US" sz="2000" kern="0" dirty="0"/>
              <a:t> </a:t>
            </a:r>
            <a:r>
              <a:rPr lang="en-US" sz="2000" kern="0" dirty="0" err="1"/>
              <a:t>berdasarkan</a:t>
            </a:r>
            <a:r>
              <a:rPr lang="en-US" sz="2000" kern="0" dirty="0"/>
              <a:t> bit </a:t>
            </a:r>
            <a:r>
              <a:rPr lang="en-US" sz="2000" kern="0" dirty="0" err="1"/>
              <a:t>kedua</a:t>
            </a:r>
            <a:r>
              <a:rPr lang="en-US" sz="2000" kern="0" dirty="0"/>
              <a:t> (1), </a:t>
            </a:r>
            <a:r>
              <a:rPr lang="en-US" sz="2000" kern="0" dirty="0" err="1"/>
              <a:t>dan</a:t>
            </a:r>
            <a:r>
              <a:rPr lang="en-US" sz="2000" kern="0" dirty="0"/>
              <a:t> </a:t>
            </a:r>
            <a:r>
              <a:rPr lang="en-US" sz="2000" kern="0" dirty="0" err="1"/>
              <a:t>mikroswitch</a:t>
            </a:r>
            <a:r>
              <a:rPr lang="en-US" sz="2000" kern="0" dirty="0"/>
              <a:t> </a:t>
            </a:r>
            <a:r>
              <a:rPr lang="en-US" sz="2000" kern="0" dirty="0" err="1"/>
              <a:t>ketiga</a:t>
            </a:r>
            <a:r>
              <a:rPr lang="en-US" sz="2000" kern="0" dirty="0"/>
              <a:t> (C-4) </a:t>
            </a:r>
            <a:r>
              <a:rPr lang="en-US" sz="2000" kern="0" dirty="0" err="1"/>
              <a:t>berdasarkan</a:t>
            </a:r>
            <a:r>
              <a:rPr lang="en-US" sz="2000" kern="0" dirty="0"/>
              <a:t> bit </a:t>
            </a:r>
            <a:r>
              <a:rPr lang="en-US" sz="2000" kern="0" dirty="0" err="1"/>
              <a:t>ketiga</a:t>
            </a:r>
            <a:r>
              <a:rPr lang="en-US" sz="2000" kern="0" dirty="0"/>
              <a:t> (0)  </a:t>
            </a:r>
          </a:p>
        </p:txBody>
      </p:sp>
    </p:spTree>
    <p:extLst>
      <p:ext uri="{BB962C8B-B14F-4D97-AF65-F5344CB8AC3E}">
        <p14:creationId xmlns:p14="http://schemas.microsoft.com/office/powerpoint/2010/main" val="248039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549" y="889000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 dirty="0">
                <a:solidFill>
                  <a:srgbClr val="FF6600"/>
                </a:solidFill>
              </a:rPr>
              <a:t>Circuit Switch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640080" y="2060575"/>
            <a:ext cx="10698480" cy="38163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id-ID" sz="2000" dirty="0" err="1"/>
              <a:t>Dalam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jaringan</a:t>
            </a:r>
            <a:r>
              <a:rPr lang="en-US" altLang="id-ID" sz="2000" dirty="0"/>
              <a:t> circuit switch </a:t>
            </a:r>
            <a:r>
              <a:rPr lang="en-US" altLang="id-ID" sz="2000" dirty="0" err="1"/>
              <a:t>suatu</a:t>
            </a:r>
            <a:r>
              <a:rPr lang="en-US" altLang="id-ID" sz="2000" dirty="0"/>
              <a:t> </a:t>
            </a:r>
            <a:r>
              <a:rPr lang="en-US" altLang="id-ID" sz="2000" dirty="0" err="1">
                <a:solidFill>
                  <a:srgbClr val="FF3300"/>
                </a:solidFill>
              </a:rPr>
              <a:t>jalur</a:t>
            </a:r>
            <a:r>
              <a:rPr lang="en-US" altLang="id-ID" sz="2000" dirty="0">
                <a:solidFill>
                  <a:srgbClr val="FF3300"/>
                </a:solidFill>
              </a:rPr>
              <a:t> </a:t>
            </a:r>
            <a:r>
              <a:rPr lang="en-US" altLang="id-ID" sz="2000" dirty="0" err="1">
                <a:solidFill>
                  <a:srgbClr val="FF3300"/>
                </a:solidFill>
              </a:rPr>
              <a:t>komunikasi</a:t>
            </a:r>
            <a:r>
              <a:rPr lang="en-US" altLang="id-ID" sz="2000" dirty="0">
                <a:solidFill>
                  <a:srgbClr val="FF3300"/>
                </a:solidFill>
              </a:rPr>
              <a:t> yang dedicated (“circuit”)</a:t>
            </a:r>
            <a:r>
              <a:rPr lang="en-US" altLang="id-ID" sz="2000" dirty="0"/>
              <a:t> di </a:t>
            </a:r>
            <a:r>
              <a:rPr lang="en-US" altLang="id-ID" sz="2000" dirty="0" err="1"/>
              <a:t>sediakan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antara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dua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stasiun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melalui</a:t>
            </a:r>
            <a:r>
              <a:rPr lang="en-US" altLang="id-ID" sz="2000" dirty="0"/>
              <a:t> node-node </a:t>
            </a:r>
            <a:r>
              <a:rPr lang="en-US" altLang="id-ID" sz="2000" dirty="0" err="1"/>
              <a:t>jaringan</a:t>
            </a:r>
            <a:endParaRPr lang="en-US" altLang="id-ID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id-ID" sz="2000" dirty="0" err="1"/>
              <a:t>Jalur</a:t>
            </a:r>
            <a:r>
              <a:rPr lang="en-US" altLang="id-ID" sz="2000" dirty="0"/>
              <a:t> yang dedicated </a:t>
            </a:r>
            <a:r>
              <a:rPr lang="en-US" altLang="id-ID" sz="2000" dirty="0" err="1"/>
              <a:t>ini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disebut</a:t>
            </a:r>
            <a:r>
              <a:rPr lang="en-US" altLang="id-ID" sz="2000" dirty="0"/>
              <a:t> </a:t>
            </a:r>
            <a:r>
              <a:rPr lang="en-US" altLang="id-ID" sz="2000" dirty="0">
                <a:solidFill>
                  <a:srgbClr val="FF3300"/>
                </a:solidFill>
              </a:rPr>
              <a:t>circuit switched connection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atau</a:t>
            </a:r>
            <a:r>
              <a:rPr lang="en-US" altLang="id-ID" sz="2000" dirty="0"/>
              <a:t> </a:t>
            </a:r>
            <a:r>
              <a:rPr lang="en-US" altLang="id-ID" sz="2000" dirty="0">
                <a:solidFill>
                  <a:srgbClr val="FF3300"/>
                </a:solidFill>
              </a:rPr>
              <a:t>circuit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2000" dirty="0">
              <a:solidFill>
                <a:srgbClr val="FF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id-ID" sz="2000" dirty="0" err="1"/>
              <a:t>Sebuah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sirkit</a:t>
            </a:r>
            <a:r>
              <a:rPr lang="en-US" altLang="id-ID" sz="2000" dirty="0"/>
              <a:t> </a:t>
            </a:r>
            <a:r>
              <a:rPr lang="en-US" altLang="id-ID" sz="2000" dirty="0" err="1">
                <a:solidFill>
                  <a:srgbClr val="FF3300"/>
                </a:solidFill>
              </a:rPr>
              <a:t>menduduki</a:t>
            </a:r>
            <a:r>
              <a:rPr lang="en-US" altLang="id-ID" sz="2000" dirty="0">
                <a:solidFill>
                  <a:srgbClr val="FF3300"/>
                </a:solidFill>
              </a:rPr>
              <a:t> </a:t>
            </a:r>
            <a:r>
              <a:rPr lang="en-US" altLang="id-ID" sz="2000" dirty="0" err="1">
                <a:solidFill>
                  <a:srgbClr val="FF3300"/>
                </a:solidFill>
              </a:rPr>
              <a:t>sebuah</a:t>
            </a:r>
            <a:r>
              <a:rPr lang="en-US" altLang="id-ID" sz="2000" dirty="0">
                <a:solidFill>
                  <a:srgbClr val="FF3300"/>
                </a:solidFill>
              </a:rPr>
              <a:t> </a:t>
            </a:r>
            <a:r>
              <a:rPr lang="en-US" altLang="id-ID" sz="2000" dirty="0" err="1">
                <a:solidFill>
                  <a:srgbClr val="FF3300"/>
                </a:solidFill>
              </a:rPr>
              <a:t>kapasitas</a:t>
            </a:r>
            <a:r>
              <a:rPr lang="en-US" altLang="id-ID" sz="2000" dirty="0">
                <a:solidFill>
                  <a:srgbClr val="FF3300"/>
                </a:solidFill>
              </a:rPr>
              <a:t> yang fix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setiap</a:t>
            </a:r>
            <a:r>
              <a:rPr lang="en-US" altLang="id-ID" sz="2000" dirty="0"/>
              <a:t> link </a:t>
            </a:r>
            <a:r>
              <a:rPr lang="en-US" altLang="id-ID" sz="2000" dirty="0" err="1"/>
              <a:t>sepanjang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hubungan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dilakukan</a:t>
            </a:r>
            <a:r>
              <a:rPr lang="en-US" altLang="id-ID" sz="2000" dirty="0"/>
              <a:t>. </a:t>
            </a:r>
            <a:r>
              <a:rPr lang="en-US" altLang="id-ID" sz="2000" dirty="0" err="1"/>
              <a:t>Kapasitas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terpakai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digunakan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oleh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sirkit</a:t>
            </a:r>
            <a:r>
              <a:rPr lang="en-US" altLang="id-ID" sz="2000" dirty="0"/>
              <a:t> yang lain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id-ID" sz="2000" dirty="0"/>
              <a:t>Data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didelay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pada</a:t>
            </a:r>
            <a:r>
              <a:rPr lang="en-US" altLang="id-ID" sz="2000" dirty="0"/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191473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643189" y="381000"/>
            <a:ext cx="6116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200" b="1">
                <a:solidFill>
                  <a:srgbClr val="FF0000"/>
                </a:solidFill>
                <a:latin typeface="Calibri" panose="020F0502020204030204" pitchFamily="34" charset="0"/>
              </a:rPr>
              <a:t>Batcher-banyan Switch</a:t>
            </a:r>
          </a:p>
        </p:txBody>
      </p:sp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305176"/>
            <a:ext cx="8172450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1774826" y="1793875"/>
            <a:ext cx="8664575" cy="2355850"/>
          </a:xfrm>
          <a:prstGeom prst="rect">
            <a:avLst/>
          </a:prstGeom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Kombinasi</a:t>
            </a:r>
            <a:r>
              <a:rPr lang="en-US" sz="2000" kern="0" dirty="0"/>
              <a:t> lain </a:t>
            </a:r>
            <a:r>
              <a:rPr lang="en-US" sz="2000" kern="0" dirty="0" err="1"/>
              <a:t>adalah</a:t>
            </a:r>
            <a:r>
              <a:rPr lang="en-US" sz="2000" kern="0" dirty="0"/>
              <a:t> Batcher-banyan switch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Umumnya</a:t>
            </a:r>
            <a:r>
              <a:rPr lang="en-US" sz="2000" kern="0" dirty="0"/>
              <a:t>, </a:t>
            </a:r>
            <a:r>
              <a:rPr lang="en-US" sz="2000" kern="0" dirty="0" err="1"/>
              <a:t>suatu</a:t>
            </a:r>
            <a:r>
              <a:rPr lang="en-US" sz="2000" kern="0" dirty="0"/>
              <a:t> </a:t>
            </a:r>
            <a:r>
              <a:rPr lang="en-US" sz="2000" kern="0" dirty="0" err="1"/>
              <a:t>modul</a:t>
            </a:r>
            <a:r>
              <a:rPr lang="en-US" sz="2000" kern="0" dirty="0"/>
              <a:t> </a:t>
            </a:r>
            <a:r>
              <a:rPr lang="en-US" sz="2000" kern="0" dirty="0" err="1"/>
              <a:t>perangkat</a:t>
            </a:r>
            <a:r>
              <a:rPr lang="en-US" sz="2000" kern="0" dirty="0"/>
              <a:t> </a:t>
            </a:r>
            <a:r>
              <a:rPr lang="en-US" sz="2000" kern="0" dirty="0" err="1"/>
              <a:t>keras</a:t>
            </a:r>
            <a:r>
              <a:rPr lang="en-US" sz="2000" kern="0" dirty="0"/>
              <a:t> lain yang </a:t>
            </a:r>
            <a:r>
              <a:rPr lang="en-US" sz="2000" kern="0" dirty="0" err="1"/>
              <a:t>disebut</a:t>
            </a:r>
            <a:r>
              <a:rPr lang="en-US" sz="2000" kern="0" dirty="0"/>
              <a:t> trap, </a:t>
            </a:r>
            <a:r>
              <a:rPr lang="en-US" sz="2000" kern="0" dirty="0" err="1"/>
              <a:t>ditambahkan</a:t>
            </a:r>
            <a:r>
              <a:rPr lang="en-US" sz="2000" kern="0" dirty="0"/>
              <a:t> </a:t>
            </a:r>
            <a:r>
              <a:rPr lang="en-US" sz="2000" kern="0" dirty="0" err="1"/>
              <a:t>antara</a:t>
            </a:r>
            <a:r>
              <a:rPr lang="en-US" sz="2000" kern="0" dirty="0"/>
              <a:t> Batcher switch </a:t>
            </a:r>
            <a:r>
              <a:rPr lang="en-US" sz="2000" kern="0" dirty="0" err="1"/>
              <a:t>dan</a:t>
            </a:r>
            <a:r>
              <a:rPr lang="en-US" sz="2000" kern="0" dirty="0"/>
              <a:t> banyan switch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kern="0" dirty="0" err="1"/>
              <a:t>Modul</a:t>
            </a:r>
            <a:r>
              <a:rPr lang="en-US" sz="2000" kern="0" dirty="0"/>
              <a:t> trap </a:t>
            </a:r>
            <a:r>
              <a:rPr lang="en-US" sz="2000" kern="0" dirty="0" err="1"/>
              <a:t>mencegah</a:t>
            </a:r>
            <a:r>
              <a:rPr lang="en-US" sz="2000" kern="0" dirty="0"/>
              <a:t> </a:t>
            </a:r>
            <a:r>
              <a:rPr lang="en-US" sz="2000" kern="0" dirty="0" err="1"/>
              <a:t>paket</a:t>
            </a:r>
            <a:r>
              <a:rPr lang="en-US" sz="2000" kern="0" dirty="0"/>
              <a:t> </a:t>
            </a:r>
            <a:r>
              <a:rPr lang="en-US" sz="2000" kern="0" dirty="0" err="1"/>
              <a:t>duplikat</a:t>
            </a:r>
            <a:r>
              <a:rPr lang="en-US" sz="2000" kern="0" dirty="0"/>
              <a:t> (</a:t>
            </a:r>
            <a:r>
              <a:rPr lang="en-US" sz="2000" kern="0" dirty="0" err="1"/>
              <a:t>paket-paket</a:t>
            </a:r>
            <a:r>
              <a:rPr lang="en-US" sz="2000" kern="0" dirty="0"/>
              <a:t> </a:t>
            </a:r>
            <a:r>
              <a:rPr lang="en-US" sz="2000" kern="0" dirty="0" err="1"/>
              <a:t>dengan</a:t>
            </a:r>
            <a:r>
              <a:rPr lang="en-US" sz="2000" kern="0" dirty="0"/>
              <a:t> </a:t>
            </a:r>
            <a:r>
              <a:rPr lang="en-US" sz="2000" kern="0" dirty="0" err="1"/>
              <a:t>tujuan</a:t>
            </a:r>
            <a:r>
              <a:rPr lang="en-US" sz="2000" kern="0" dirty="0"/>
              <a:t> </a:t>
            </a:r>
            <a:r>
              <a:rPr lang="en-US" sz="2000" kern="0" dirty="0" err="1"/>
              <a:t>keluaran</a:t>
            </a:r>
            <a:r>
              <a:rPr lang="en-US" sz="2000" kern="0" dirty="0"/>
              <a:t> yang </a:t>
            </a:r>
            <a:r>
              <a:rPr lang="en-US" sz="2000" kern="0" dirty="0" err="1"/>
              <a:t>sama</a:t>
            </a:r>
            <a:r>
              <a:rPr lang="en-US" sz="2000" kern="0" dirty="0"/>
              <a:t>) agar </a:t>
            </a:r>
            <a:r>
              <a:rPr lang="en-US" sz="2000" kern="0" dirty="0" err="1"/>
              <a:t>tidak</a:t>
            </a:r>
            <a:r>
              <a:rPr lang="en-US" sz="2000" kern="0" dirty="0"/>
              <a:t> </a:t>
            </a:r>
            <a:r>
              <a:rPr lang="en-US" sz="2000" kern="0" dirty="0" err="1"/>
              <a:t>melewati</a:t>
            </a:r>
            <a:r>
              <a:rPr lang="en-US" sz="2000" kern="0" dirty="0"/>
              <a:t> banyan switch </a:t>
            </a:r>
            <a:r>
              <a:rPr lang="en-US" sz="2000" kern="0" dirty="0" err="1"/>
              <a:t>secara</a:t>
            </a:r>
            <a:r>
              <a:rPr lang="en-US" sz="2000" kern="0" dirty="0"/>
              <a:t> </a:t>
            </a:r>
            <a:r>
              <a:rPr lang="en-US" sz="2000" kern="0" dirty="0" err="1"/>
              <a:t>simultan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72341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Buffering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28776"/>
            <a:ext cx="4643438" cy="4608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>
                <a:solidFill>
                  <a:srgbClr val="000099"/>
                </a:solidFill>
              </a:rPr>
              <a:t>Input Queuing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Paket di buffer pada input dan dilepaskan bila mereka memenangkan akses baik ke switch fabric maupun ke trunk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Arbiter mengatur akses ke fabric </a:t>
            </a:r>
            <a:r>
              <a:rPr lang="en-US" altLang="id-ID" sz="2000">
                <a:sym typeface="Wingdings" panose="05000000000000000000" pitchFamily="2" charset="2"/>
              </a:rPr>
              <a:t> sesuai keadaan pabric dan saluran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FF0000"/>
                </a:solidFill>
                <a:sym typeface="Wingdings" panose="05000000000000000000" pitchFamily="2" charset="2"/>
              </a:rPr>
              <a:t>Keuntungan</a:t>
            </a:r>
            <a:r>
              <a:rPr lang="en-US" altLang="id-ID" sz="2000">
                <a:sym typeface="Wingdings" panose="05000000000000000000" pitchFamily="2" charset="2"/>
              </a:rPr>
              <a:t> : hanya kecepatan fabric yang harus disesuaikan dengan kecepatan saluran input dan kecepatan arbiter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FF0000"/>
                </a:solidFill>
              </a:rPr>
              <a:t>Kelemahan </a:t>
            </a:r>
            <a:r>
              <a:rPr lang="en-US" altLang="id-ID" sz="2000"/>
              <a:t>: Bila menggunakan FIFO </a:t>
            </a:r>
            <a:r>
              <a:rPr lang="en-US" altLang="id-ID" sz="2000">
                <a:sym typeface="Wingdings" panose="05000000000000000000" pitchFamily="2" charset="2"/>
              </a:rPr>
              <a:t> bloking di kepala antrian bisa berpengaruh pada antrian yang lain  </a:t>
            </a:r>
            <a:r>
              <a:rPr lang="en-US" altLang="id-ID" sz="2000" i="1">
                <a:sym typeface="Wingdings" panose="05000000000000000000" pitchFamily="2" charset="2"/>
              </a:rPr>
              <a:t>head of line blocking</a:t>
            </a:r>
            <a:endParaRPr lang="en-US" altLang="id-ID" sz="2000" i="1"/>
          </a:p>
        </p:txBody>
      </p:sp>
      <p:graphicFrame>
        <p:nvGraphicFramePr>
          <p:cNvPr id="890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167438" y="2133600"/>
          <a:ext cx="4113212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2741676" imgH="2450592" progId="Visio.Drawing.6">
                  <p:embed/>
                </p:oleObj>
              </mc:Choice>
              <mc:Fallback>
                <p:oleObj name="Visio" r:id="rId3" imgW="2741676" imgH="2450592" progId="Visio.Drawing.6">
                  <p:embed/>
                  <p:pic>
                    <p:nvPicPr>
                      <p:cNvPr id="89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2133600"/>
                        <a:ext cx="4113212" cy="367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788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8"/>
            <a:ext cx="7158037" cy="1244600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Buffering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24113" y="2133600"/>
            <a:ext cx="3313112" cy="2952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>
                <a:solidFill>
                  <a:srgbClr val="000099"/>
                </a:solidFill>
              </a:rPr>
              <a:t>Output Queuing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Pada output queuing switch buffer ditempatkan di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Output buffer dan switch fabric harus bekerja dengan kecepatan N kali lebih cepat dari input trunk untuk menghindari paket loss </a:t>
            </a:r>
            <a:r>
              <a:rPr lang="en-US" altLang="id-ID" sz="2000">
                <a:sym typeface="Wingdings" panose="05000000000000000000" pitchFamily="2" charset="2"/>
              </a:rPr>
              <a:t> mahal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Biasanya digunakan knockout switch </a:t>
            </a:r>
            <a:r>
              <a:rPr lang="en-US" altLang="id-ID" sz="2000">
                <a:sym typeface="Wingdings" panose="05000000000000000000" pitchFamily="2" charset="2"/>
              </a:rPr>
              <a:t> lebih murah</a:t>
            </a:r>
            <a:endParaRPr lang="en-US" altLang="id-ID" sz="2000"/>
          </a:p>
        </p:txBody>
      </p:sp>
      <p:graphicFrame>
        <p:nvGraphicFramePr>
          <p:cNvPr id="90116" name="Object 4"/>
          <p:cNvGraphicFramePr>
            <a:graphicFrameLocks noGrp="1"/>
          </p:cNvGraphicFramePr>
          <p:nvPr>
            <p:ph sz="half" idx="2"/>
          </p:nvPr>
        </p:nvGraphicFramePr>
        <p:xfrm>
          <a:off x="6169025" y="1844675"/>
          <a:ext cx="3843338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3" imgW="1745894" imgH="1675790" progId="Visio.Drawing.6">
                  <p:embed/>
                </p:oleObj>
              </mc:Choice>
              <mc:Fallback>
                <p:oleObj name="Visio" r:id="rId3" imgW="1745894" imgH="1675790" progId="Visio.Drawing.6">
                  <p:embed/>
                  <p:pic>
                    <p:nvPicPr>
                      <p:cNvPr id="901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1844675"/>
                        <a:ext cx="3843338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51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Implementasi Switching Fabric ATM</a:t>
            </a:r>
          </a:p>
        </p:txBody>
      </p:sp>
      <p:pic>
        <p:nvPicPr>
          <p:cNvPr id="9113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312989"/>
            <a:ext cx="83820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27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 idx="4294967295"/>
          </p:nvPr>
        </p:nvSpPr>
        <p:spPr>
          <a:xfrm>
            <a:off x="0" y="908050"/>
            <a:ext cx="10515600" cy="458788"/>
          </a:xfrm>
        </p:spPr>
        <p:txBody>
          <a:bodyPr/>
          <a:lstStyle/>
          <a:p>
            <a:r>
              <a:rPr lang="en-US" altLang="id-ID" smtClean="0"/>
              <a:t>Knockout Switch</a:t>
            </a:r>
          </a:p>
        </p:txBody>
      </p:sp>
      <p:pic>
        <p:nvPicPr>
          <p:cNvPr id="921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84350"/>
            <a:ext cx="8602662" cy="413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25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Buffering</a:t>
            </a:r>
          </a:p>
        </p:txBody>
      </p:sp>
      <p:graphicFrame>
        <p:nvGraphicFramePr>
          <p:cNvPr id="94212" name="Object 4"/>
          <p:cNvGraphicFramePr>
            <a:graphicFrameLocks noGrp="1"/>
          </p:cNvGraphicFramePr>
          <p:nvPr>
            <p:ph idx="1"/>
          </p:nvPr>
        </p:nvGraphicFramePr>
        <p:xfrm>
          <a:off x="5735638" y="2422525"/>
          <a:ext cx="45593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Visio" r:id="rId3" imgW="1902562" imgH="1460602" progId="Visio.Drawing.6">
                  <p:embed/>
                </p:oleObj>
              </mc:Choice>
              <mc:Fallback>
                <p:oleObj name="Visio" r:id="rId3" imgW="1902562" imgH="1460602" progId="Visio.Drawing.6">
                  <p:embed/>
                  <p:pic>
                    <p:nvPicPr>
                      <p:cNvPr id="9421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422525"/>
                        <a:ext cx="45593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44675"/>
            <a:ext cx="4356100" cy="41767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>
                <a:solidFill>
                  <a:srgbClr val="3333CC"/>
                </a:solidFill>
              </a:rPr>
              <a:t>Knockout switch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Prinsipnya : didasarkan pada kemungkinan bahwa output akan menerima paket-paket secara simultan hanya dari beberapa input saja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Output trunk cukup bekerja dengan kecepatan S kali lebih cepat dari input, di</a:t>
            </a:r>
            <a:r>
              <a:rPr lang="id-ID" altLang="id-ID" sz="2000"/>
              <a:t> </a:t>
            </a:r>
            <a:r>
              <a:rPr lang="en-US" altLang="id-ID" sz="2000"/>
              <a:t>mana S &lt;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Bila ternyata paket yang datang lebih besar dari S maka output sirkit knockout mengeliminasi beberapa paket yang berlebih secara fair dari input yang masuk</a:t>
            </a:r>
          </a:p>
        </p:txBody>
      </p:sp>
    </p:spTree>
    <p:extLst>
      <p:ext uri="{BB962C8B-B14F-4D97-AF65-F5344CB8AC3E}">
        <p14:creationId xmlns:p14="http://schemas.microsoft.com/office/powerpoint/2010/main" val="271018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Shared-medium Switch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sz="2000"/>
              <a:t>Pada switch shared-medium, sel yang datang di port masukan akan di multiplex secara time-division ke dalam suatu medium berkecepatan tinggi, seperti bus atau ring, dengan lebar pita sama dengan N kali laju saluran masukan</a:t>
            </a:r>
          </a:p>
          <a:p>
            <a:r>
              <a:rPr lang="en-US" altLang="id-ID" sz="2000"/>
              <a:t>Throughput shared-medium menentukan kapasitas keseluruhan switch</a:t>
            </a:r>
          </a:p>
        </p:txBody>
      </p:sp>
      <p:pic>
        <p:nvPicPr>
          <p:cNvPr id="952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3789364"/>
            <a:ext cx="49339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31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Shared-memory Switch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2473326" y="1844675"/>
            <a:ext cx="7870825" cy="4114800"/>
          </a:xfrm>
        </p:spPr>
        <p:txBody>
          <a:bodyPr/>
          <a:lstStyle/>
          <a:p>
            <a:r>
              <a:rPr lang="en-US" altLang="id-ID" sz="2400"/>
              <a:t>Pada switch shared-memory, sel incoming di multiplex secara TDM menjadi sebuah aliran data tunggal dan dituliskan secara sekuensial ke dalam memori bersama</a:t>
            </a:r>
          </a:p>
          <a:p>
            <a:r>
              <a:rPr lang="en-US" altLang="id-ID" sz="2400"/>
              <a:t>Ada 2 pendekatan berbeda dalam pembagian memori antar port: complete partitioning dan full sharing</a:t>
            </a:r>
          </a:p>
        </p:txBody>
      </p:sp>
      <p:pic>
        <p:nvPicPr>
          <p:cNvPr id="962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4" y="3808413"/>
            <a:ext cx="50006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25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Buffering</a:t>
            </a: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989139"/>
            <a:ext cx="4500563" cy="38893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>
                <a:solidFill>
                  <a:srgbClr val="3333CC"/>
                </a:solidFill>
              </a:rPr>
              <a:t>Shared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Dalam shared memory switch </a:t>
            </a:r>
            <a:r>
              <a:rPr lang="en-US" altLang="id-ID" sz="2000">
                <a:sym typeface="Wingdings" panose="05000000000000000000" pitchFamily="2" charset="2"/>
              </a:rPr>
              <a:t> port input dan output  terbagi dalam common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>
                <a:sym typeface="Wingdings" panose="05000000000000000000" pitchFamily="2" charset="2"/>
              </a:rPr>
              <a:t>Paket akan disimpan dalam common memory saat datang  header paket di ekstrak dan </a:t>
            </a:r>
            <a:r>
              <a:rPr lang="id-ID" altLang="id-ID" sz="2000">
                <a:sym typeface="Wingdings" panose="05000000000000000000" pitchFamily="2" charset="2"/>
              </a:rPr>
              <a:t>d</a:t>
            </a:r>
            <a:r>
              <a:rPr lang="en-US" altLang="id-ID" sz="2000">
                <a:sym typeface="Wingdings" panose="05000000000000000000" pitchFamily="2" charset="2"/>
              </a:rPr>
              <a:t>irutekan ke port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Ketika output scheduler menentukan paket ditransmisikan </a:t>
            </a:r>
            <a:r>
              <a:rPr lang="en-US" altLang="id-ID" sz="2000">
                <a:sym typeface="Wingdings" panose="05000000000000000000" pitchFamily="2" charset="2"/>
              </a:rPr>
              <a:t> paket akan dipindahkan dari common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Hanya header paket yang dirutekan </a:t>
            </a:r>
            <a:r>
              <a:rPr lang="en-US" altLang="id-ID" sz="2000">
                <a:sym typeface="Wingdings" panose="05000000000000000000" pitchFamily="2" charset="2"/>
              </a:rPr>
              <a:t> panjang paket bisa variabel sepanjang ukuran header-nya tetap</a:t>
            </a:r>
            <a:endParaRPr lang="en-US" altLang="id-ID" sz="2000"/>
          </a:p>
        </p:txBody>
      </p:sp>
      <p:graphicFrame>
        <p:nvGraphicFramePr>
          <p:cNvPr id="9830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162675" y="2636838"/>
          <a:ext cx="42545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3" imgW="1636471" imgH="999744" progId="Visio.Drawing.6">
                  <p:embed/>
                </p:oleObj>
              </mc:Choice>
              <mc:Fallback>
                <p:oleObj name="Visio" r:id="rId3" imgW="1636471" imgH="999744" progId="Visio.Drawing.6">
                  <p:embed/>
                  <p:pic>
                    <p:nvPicPr>
                      <p:cNvPr id="983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2636838"/>
                        <a:ext cx="42545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291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71575"/>
          </a:xfrm>
        </p:spPr>
        <p:txBody>
          <a:bodyPr/>
          <a:lstStyle/>
          <a:p>
            <a:pPr eaLnBrk="1" hangingPunct="1"/>
            <a:r>
              <a:rPr lang="en-US" altLang="id-ID" sz="3200" b="1">
                <a:solidFill>
                  <a:srgbClr val="FF0000"/>
                </a:solidFill>
              </a:rPr>
              <a:t>Buffering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00214"/>
            <a:ext cx="4510088" cy="41052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>
                <a:solidFill>
                  <a:srgbClr val="3333CC"/>
                </a:solidFill>
              </a:rPr>
              <a:t>Datapath switch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Salah satu contoh shared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Suatu datapath switch mempunyai 8 input shift register yang menshift data yang masuk dari saluran input dan 8 output register yang menshift data ke saluran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Sel ATM incoming </a:t>
            </a:r>
            <a:r>
              <a:rPr lang="en-US" altLang="id-ID" sz="2000">
                <a:sym typeface="Wingdings" panose="05000000000000000000" pitchFamily="2" charset="2"/>
              </a:rPr>
              <a:t> disangga/dibuffer dalam sebuah shift register  ditulis pada wide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d-ID" sz="2000"/>
              <a:t>Controller yang berdekatan memutuskan sel mana dalam memori ditulis ke satu register output untuk diteruskan ke saluran output</a:t>
            </a:r>
          </a:p>
        </p:txBody>
      </p:sp>
      <p:graphicFrame>
        <p:nvGraphicFramePr>
          <p:cNvPr id="9933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0" y="1916113"/>
          <a:ext cx="4122738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3" imgW="1792834" imgH="1663598" progId="Visio.Drawing.6">
                  <p:embed/>
                </p:oleObj>
              </mc:Choice>
              <mc:Fallback>
                <p:oleObj name="Visio" r:id="rId3" imgW="1792834" imgH="1663598" progId="Visio.Drawing.6">
                  <p:embed/>
                  <p:pic>
                    <p:nvPicPr>
                      <p:cNvPr id="993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16113"/>
                        <a:ext cx="4122738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36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817563"/>
            <a:ext cx="7158037" cy="1171575"/>
          </a:xfrm>
          <a:noFill/>
        </p:spPr>
        <p:txBody>
          <a:bodyPr/>
          <a:lstStyle/>
          <a:p>
            <a:pPr eaLnBrk="1" hangingPunct="1"/>
            <a:r>
              <a:rPr lang="en-US" altLang="id-ID" sz="3200" b="1" dirty="0">
                <a:solidFill>
                  <a:srgbClr val="FF6600"/>
                </a:solidFill>
              </a:rPr>
              <a:t>Circuit Switch</a:t>
            </a:r>
          </a:p>
        </p:txBody>
      </p:sp>
      <p:sp>
        <p:nvSpPr>
          <p:cNvPr id="15362" name="Rectangle 8"/>
          <p:cNvSpPr>
            <a:spLocks noGrp="1" noChangeArrowheads="1"/>
          </p:cNvSpPr>
          <p:nvPr>
            <p:ph idx="1"/>
          </p:nvPr>
        </p:nvSpPr>
        <p:spPr>
          <a:xfrm>
            <a:off x="1267097" y="1989138"/>
            <a:ext cx="9875519" cy="3600450"/>
          </a:xfrm>
        </p:spPr>
        <p:txBody>
          <a:bodyPr/>
          <a:lstStyle/>
          <a:p>
            <a:pPr marL="0" indent="0">
              <a:buNone/>
            </a:pPr>
            <a:r>
              <a:rPr lang="en-US" altLang="id-ID" sz="2000" dirty="0" err="1"/>
              <a:t>Komunikasi</a:t>
            </a:r>
            <a:r>
              <a:rPr lang="en-US" altLang="id-ID" sz="2000" dirty="0"/>
              <a:t> Circuit switch </a:t>
            </a:r>
            <a:r>
              <a:rPr lang="en-US" altLang="id-ID" sz="2000" dirty="0" err="1"/>
              <a:t>meliputi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tiga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fase</a:t>
            </a:r>
            <a:r>
              <a:rPr lang="en-US" altLang="id-ID" sz="2000" dirty="0"/>
              <a:t> :</a:t>
            </a:r>
          </a:p>
          <a:p>
            <a:pPr marL="1347788" lvl="2" indent="-457200">
              <a:buFont typeface="Wingdings" panose="05000000000000000000" pitchFamily="2" charset="2"/>
              <a:buAutoNum type="arabicPeriod"/>
            </a:pPr>
            <a:r>
              <a:rPr lang="en-US" altLang="id-ID" dirty="0" err="1">
                <a:solidFill>
                  <a:srgbClr val="FF3300"/>
                </a:solidFill>
              </a:rPr>
              <a:t>Pembentukan</a:t>
            </a:r>
            <a:r>
              <a:rPr lang="en-US" altLang="id-ID" dirty="0">
                <a:solidFill>
                  <a:srgbClr val="FF3300"/>
                </a:solidFill>
              </a:rPr>
              <a:t> </a:t>
            </a:r>
            <a:r>
              <a:rPr lang="en-US" altLang="id-ID" dirty="0" err="1">
                <a:solidFill>
                  <a:srgbClr val="FF3300"/>
                </a:solidFill>
              </a:rPr>
              <a:t>sirkit</a:t>
            </a:r>
            <a:endParaRPr lang="en-US" altLang="id-ID" dirty="0">
              <a:solidFill>
                <a:srgbClr val="FF3300"/>
              </a:solidFill>
            </a:endParaRPr>
          </a:p>
          <a:p>
            <a:pPr marL="1347788" lvl="2" indent="-457200">
              <a:buFont typeface="Wingdings" panose="05000000000000000000" pitchFamily="2" charset="2"/>
              <a:buAutoNum type="arabicPeriod"/>
            </a:pPr>
            <a:r>
              <a:rPr lang="en-US" altLang="id-ID" dirty="0">
                <a:solidFill>
                  <a:srgbClr val="FF3300"/>
                </a:solidFill>
              </a:rPr>
              <a:t>Transfer data</a:t>
            </a:r>
          </a:p>
          <a:p>
            <a:pPr marL="1347788" lvl="2" indent="-457200">
              <a:buFont typeface="Wingdings" panose="05000000000000000000" pitchFamily="2" charset="2"/>
              <a:buAutoNum type="arabicPeriod"/>
            </a:pPr>
            <a:r>
              <a:rPr lang="en-US" altLang="id-ID" dirty="0" err="1">
                <a:solidFill>
                  <a:srgbClr val="FF3300"/>
                </a:solidFill>
              </a:rPr>
              <a:t>Pembubaran</a:t>
            </a:r>
            <a:r>
              <a:rPr lang="en-US" altLang="id-ID" dirty="0">
                <a:solidFill>
                  <a:srgbClr val="FF3300"/>
                </a:solidFill>
              </a:rPr>
              <a:t> (</a:t>
            </a:r>
            <a:r>
              <a:rPr lang="en-US" altLang="id-ID" dirty="0" err="1">
                <a:solidFill>
                  <a:srgbClr val="FF3300"/>
                </a:solidFill>
              </a:rPr>
              <a:t>terminasi</a:t>
            </a:r>
            <a:r>
              <a:rPr lang="en-US" altLang="id-ID" dirty="0">
                <a:solidFill>
                  <a:srgbClr val="FF3300"/>
                </a:solidFill>
              </a:rPr>
              <a:t>) </a:t>
            </a:r>
            <a:r>
              <a:rPr lang="en-US" altLang="id-ID" dirty="0" err="1">
                <a:solidFill>
                  <a:srgbClr val="FF3300"/>
                </a:solidFill>
              </a:rPr>
              <a:t>sirkit</a:t>
            </a:r>
            <a:r>
              <a:rPr lang="en-US" altLang="id-ID" dirty="0">
                <a:solidFill>
                  <a:srgbClr val="FF3300"/>
                </a:solidFill>
              </a:rPr>
              <a:t> </a:t>
            </a:r>
          </a:p>
          <a:p>
            <a:pPr marL="1347788" lvl="2" indent="-457200">
              <a:buNone/>
            </a:pPr>
            <a:endParaRPr lang="en-US" altLang="id-ID" dirty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US" altLang="id-ID" sz="2000" dirty="0" err="1"/>
              <a:t>Sinyal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sibuk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dibangkitkan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bila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sirkit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tersedia</a:t>
            </a:r>
            <a:endParaRPr lang="en-US" altLang="id-ID" sz="2000" dirty="0"/>
          </a:p>
          <a:p>
            <a:pPr marL="609600" indent="-609600">
              <a:buNone/>
            </a:pPr>
            <a:endParaRPr lang="en-US" altLang="id-ID" sz="2000" dirty="0"/>
          </a:p>
          <a:p>
            <a:pPr marL="0" indent="0">
              <a:buNone/>
            </a:pPr>
            <a:r>
              <a:rPr lang="en-US" altLang="id-ID" sz="2000" dirty="0"/>
              <a:t>Circuit switched </a:t>
            </a:r>
            <a:r>
              <a:rPr lang="en-US" altLang="id-ID" sz="2000" dirty="0" err="1"/>
              <a:t>digunakan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pada</a:t>
            </a:r>
            <a:r>
              <a:rPr lang="en-US" altLang="id-ID" sz="2000" dirty="0"/>
              <a:t> :</a:t>
            </a:r>
          </a:p>
          <a:p>
            <a:pPr marL="1347788" lvl="2" indent="-457200"/>
            <a:r>
              <a:rPr lang="en-US" altLang="id-ID" dirty="0" err="1">
                <a:solidFill>
                  <a:srgbClr val="0066FF"/>
                </a:solidFill>
              </a:rPr>
              <a:t>Jaringan</a:t>
            </a:r>
            <a:r>
              <a:rPr lang="en-US" altLang="id-ID" dirty="0">
                <a:solidFill>
                  <a:srgbClr val="0066FF"/>
                </a:solidFill>
              </a:rPr>
              <a:t> </a:t>
            </a:r>
            <a:r>
              <a:rPr lang="en-US" altLang="id-ID" dirty="0" err="1">
                <a:solidFill>
                  <a:srgbClr val="0066FF"/>
                </a:solidFill>
              </a:rPr>
              <a:t>Telepon</a:t>
            </a:r>
            <a:endParaRPr lang="en-US" altLang="id-ID" dirty="0">
              <a:solidFill>
                <a:srgbClr val="0066FF"/>
              </a:solidFill>
            </a:endParaRPr>
          </a:p>
          <a:p>
            <a:pPr marL="1347788" lvl="2" indent="-457200"/>
            <a:r>
              <a:rPr lang="en-US" altLang="id-ID" dirty="0">
                <a:solidFill>
                  <a:srgbClr val="0066FF"/>
                </a:solidFill>
              </a:rPr>
              <a:t>ISDN (Integrated Services Digital Networks)</a:t>
            </a:r>
          </a:p>
          <a:p>
            <a:pPr marL="609600" indent="-609600">
              <a:buNone/>
            </a:pPr>
            <a:endParaRPr lang="en-US" altLang="id-ID" sz="20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6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smtClean="0"/>
              <a:t>Soal</a:t>
            </a:r>
            <a:endParaRPr lang="en-US" altLang="id-ID" smtClean="0"/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2473326" y="1714500"/>
            <a:ext cx="7661275" cy="4114800"/>
          </a:xfrm>
        </p:spPr>
        <p:txBody>
          <a:bodyPr/>
          <a:lstStyle/>
          <a:p>
            <a:pPr eaLnBrk="1" hangingPunct="1"/>
            <a:r>
              <a:rPr lang="fi-FI" altLang="id-ID" sz="2000"/>
              <a:t>Dalam jaringan datagram, tiap paket harus membawa alamat tujuan yang lengkap. Isilah tabel ruting node A, B, C, dan D pada konfigurasi jaringan berikut!</a:t>
            </a:r>
            <a:endParaRPr lang="en-US" altLang="id-ID" sz="2000"/>
          </a:p>
          <a:p>
            <a:pPr eaLnBrk="1" hangingPunct="1"/>
            <a:endParaRPr lang="en-US" altLang="id-ID" sz="200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524000" y="2714625"/>
          <a:ext cx="7694612" cy="2468880"/>
        </p:xfrm>
        <a:graphic>
          <a:graphicData uri="http://schemas.openxmlformats.org/drawingml/2006/table">
            <a:tbl>
              <a:tblPr/>
              <a:tblGrid>
                <a:gridCol w="833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2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Pengirim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A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Pengirim B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Pengirim C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Pengirim D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Tujuan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Next Hop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Tujuan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Next Hop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Tujuan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Next Hop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Tujuan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Next Hop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F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F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F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F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G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G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G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G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0444" name="Rectangle 79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d-ID" altLang="id-ID"/>
          </a:p>
        </p:txBody>
      </p:sp>
      <p:grpSp>
        <p:nvGrpSpPr>
          <p:cNvPr id="100445" name="Group 59"/>
          <p:cNvGrpSpPr>
            <a:grpSpLocks noChangeAspect="1"/>
          </p:cNvGrpSpPr>
          <p:nvPr/>
        </p:nvGrpSpPr>
        <p:grpSpPr bwMode="auto">
          <a:xfrm>
            <a:off x="2595564" y="5357813"/>
            <a:ext cx="3214687" cy="1397000"/>
            <a:chOff x="1981" y="5032"/>
            <a:chExt cx="4139" cy="1800"/>
          </a:xfrm>
        </p:grpSpPr>
        <p:sp>
          <p:nvSpPr>
            <p:cNvPr id="100446" name="AutoShape 78"/>
            <p:cNvSpPr>
              <a:spLocks noChangeAspect="1" noChangeArrowheads="1" noTextEdit="1"/>
            </p:cNvSpPr>
            <p:nvPr/>
          </p:nvSpPr>
          <p:spPr bwMode="auto">
            <a:xfrm>
              <a:off x="1981" y="5032"/>
              <a:ext cx="4139" cy="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100447" name="Group 60"/>
            <p:cNvGrpSpPr>
              <a:grpSpLocks/>
            </p:cNvGrpSpPr>
            <p:nvPr/>
          </p:nvGrpSpPr>
          <p:grpSpPr bwMode="auto">
            <a:xfrm>
              <a:off x="1981" y="5032"/>
              <a:ext cx="4139" cy="1800"/>
              <a:chOff x="1981" y="5032"/>
              <a:chExt cx="4139" cy="1800"/>
            </a:xfrm>
          </p:grpSpPr>
          <p:sp>
            <p:nvSpPr>
              <p:cNvPr id="100448" name="Oval 77"/>
              <p:cNvSpPr>
                <a:spLocks noChangeArrowheads="1"/>
              </p:cNvSpPr>
              <p:nvPr/>
            </p:nvSpPr>
            <p:spPr bwMode="auto">
              <a:xfrm>
                <a:off x="1981" y="5572"/>
                <a:ext cx="538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id-ID" altLang="id-ID" sz="1200">
                    <a:cs typeface="Times New Roman" panose="02020603050405020304" pitchFamily="18" charset="0"/>
                  </a:rPr>
                  <a:t>A</a:t>
                </a:r>
                <a:endParaRPr lang="id-ID" altLang="id-ID"/>
              </a:p>
            </p:txBody>
          </p:sp>
          <p:sp>
            <p:nvSpPr>
              <p:cNvPr id="100449" name="Oval 76"/>
              <p:cNvSpPr>
                <a:spLocks noChangeArrowheads="1"/>
              </p:cNvSpPr>
              <p:nvPr/>
            </p:nvSpPr>
            <p:spPr bwMode="auto">
              <a:xfrm>
                <a:off x="2881" y="5572"/>
                <a:ext cx="53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id-ID" altLang="id-ID" sz="1200">
                    <a:cs typeface="Times New Roman" panose="02020603050405020304" pitchFamily="18" charset="0"/>
                  </a:rPr>
                  <a:t>B</a:t>
                </a:r>
                <a:endParaRPr lang="id-ID" altLang="id-ID"/>
              </a:p>
            </p:txBody>
          </p:sp>
          <p:sp>
            <p:nvSpPr>
              <p:cNvPr id="100450" name="Oval 75"/>
              <p:cNvSpPr>
                <a:spLocks noChangeArrowheads="1"/>
              </p:cNvSpPr>
              <p:nvPr/>
            </p:nvSpPr>
            <p:spPr bwMode="auto">
              <a:xfrm>
                <a:off x="3780" y="5032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id-ID" altLang="id-ID" sz="1200">
                    <a:cs typeface="Times New Roman" panose="02020603050405020304" pitchFamily="18" charset="0"/>
                  </a:rPr>
                  <a:t>C</a:t>
                </a:r>
                <a:endParaRPr lang="id-ID" altLang="id-ID"/>
              </a:p>
            </p:txBody>
          </p:sp>
          <p:sp>
            <p:nvSpPr>
              <p:cNvPr id="100451" name="Oval 74"/>
              <p:cNvSpPr>
                <a:spLocks noChangeArrowheads="1"/>
              </p:cNvSpPr>
              <p:nvPr/>
            </p:nvSpPr>
            <p:spPr bwMode="auto">
              <a:xfrm>
                <a:off x="3780" y="6292"/>
                <a:ext cx="538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id-ID" altLang="id-ID" sz="1200">
                    <a:cs typeface="Times New Roman" panose="02020603050405020304" pitchFamily="18" charset="0"/>
                  </a:rPr>
                  <a:t>D</a:t>
                </a:r>
                <a:endParaRPr lang="id-ID" altLang="id-ID"/>
              </a:p>
            </p:txBody>
          </p:sp>
          <p:sp>
            <p:nvSpPr>
              <p:cNvPr id="100452" name="Oval 73"/>
              <p:cNvSpPr>
                <a:spLocks noChangeArrowheads="1"/>
              </p:cNvSpPr>
              <p:nvPr/>
            </p:nvSpPr>
            <p:spPr bwMode="auto">
              <a:xfrm>
                <a:off x="4681" y="5392"/>
                <a:ext cx="53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id-ID" altLang="id-ID" sz="1200">
                    <a:cs typeface="Times New Roman" panose="02020603050405020304" pitchFamily="18" charset="0"/>
                  </a:rPr>
                  <a:t>E</a:t>
                </a:r>
                <a:endParaRPr lang="id-ID" altLang="id-ID"/>
              </a:p>
            </p:txBody>
          </p:sp>
          <p:sp>
            <p:nvSpPr>
              <p:cNvPr id="100453" name="Oval 72"/>
              <p:cNvSpPr>
                <a:spLocks noChangeArrowheads="1"/>
              </p:cNvSpPr>
              <p:nvPr/>
            </p:nvSpPr>
            <p:spPr bwMode="auto">
              <a:xfrm>
                <a:off x="5581" y="5392"/>
                <a:ext cx="53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id-ID" altLang="id-ID" sz="1200">
                    <a:cs typeface="Times New Roman" panose="02020603050405020304" pitchFamily="18" charset="0"/>
                  </a:rPr>
                  <a:t>F</a:t>
                </a:r>
                <a:endParaRPr lang="id-ID" altLang="id-ID"/>
              </a:p>
            </p:txBody>
          </p:sp>
          <p:sp>
            <p:nvSpPr>
              <p:cNvPr id="100454" name="Line 71"/>
              <p:cNvSpPr>
                <a:spLocks noChangeShapeType="1"/>
              </p:cNvSpPr>
              <p:nvPr/>
            </p:nvSpPr>
            <p:spPr bwMode="auto">
              <a:xfrm>
                <a:off x="2520" y="575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455" name="Line 70"/>
              <p:cNvSpPr>
                <a:spLocks noChangeShapeType="1"/>
              </p:cNvSpPr>
              <p:nvPr/>
            </p:nvSpPr>
            <p:spPr bwMode="auto">
              <a:xfrm flipV="1">
                <a:off x="3240" y="5212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456" name="Line 69"/>
              <p:cNvSpPr>
                <a:spLocks noChangeShapeType="1"/>
              </p:cNvSpPr>
              <p:nvPr/>
            </p:nvSpPr>
            <p:spPr bwMode="auto">
              <a:xfrm>
                <a:off x="3420" y="5932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457" name="Line 68"/>
              <p:cNvSpPr>
                <a:spLocks noChangeShapeType="1"/>
              </p:cNvSpPr>
              <p:nvPr/>
            </p:nvSpPr>
            <p:spPr bwMode="auto">
              <a:xfrm>
                <a:off x="4320" y="5392"/>
                <a:ext cx="36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458" name="Line 67"/>
              <p:cNvSpPr>
                <a:spLocks noChangeShapeType="1"/>
              </p:cNvSpPr>
              <p:nvPr/>
            </p:nvSpPr>
            <p:spPr bwMode="auto">
              <a:xfrm>
                <a:off x="5220" y="575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459" name="Line 66"/>
              <p:cNvSpPr>
                <a:spLocks noChangeShapeType="1"/>
              </p:cNvSpPr>
              <p:nvPr/>
            </p:nvSpPr>
            <p:spPr bwMode="auto">
              <a:xfrm>
                <a:off x="2340" y="6112"/>
                <a:ext cx="14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460" name="Line 65"/>
              <p:cNvSpPr>
                <a:spLocks noChangeShapeType="1"/>
              </p:cNvSpPr>
              <p:nvPr/>
            </p:nvSpPr>
            <p:spPr bwMode="auto">
              <a:xfrm>
                <a:off x="3960" y="5572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461" name="Line 64"/>
              <p:cNvSpPr>
                <a:spLocks noChangeShapeType="1"/>
              </p:cNvSpPr>
              <p:nvPr/>
            </p:nvSpPr>
            <p:spPr bwMode="auto">
              <a:xfrm>
                <a:off x="4320" y="5212"/>
                <a:ext cx="144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462" name="Line 63"/>
              <p:cNvSpPr>
                <a:spLocks noChangeShapeType="1"/>
              </p:cNvSpPr>
              <p:nvPr/>
            </p:nvSpPr>
            <p:spPr bwMode="auto">
              <a:xfrm flipV="1">
                <a:off x="4140" y="5752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463" name="Oval 62"/>
              <p:cNvSpPr>
                <a:spLocks noChangeArrowheads="1"/>
              </p:cNvSpPr>
              <p:nvPr/>
            </p:nvSpPr>
            <p:spPr bwMode="auto">
              <a:xfrm>
                <a:off x="5580" y="6292"/>
                <a:ext cx="53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id-ID" altLang="id-ID" sz="1200">
                    <a:cs typeface="Times New Roman" panose="02020603050405020304" pitchFamily="18" charset="0"/>
                  </a:rPr>
                  <a:t>G</a:t>
                </a:r>
                <a:endParaRPr lang="id-ID" altLang="id-ID"/>
              </a:p>
            </p:txBody>
          </p:sp>
          <p:sp>
            <p:nvSpPr>
              <p:cNvPr id="100464" name="Line 61"/>
              <p:cNvSpPr>
                <a:spLocks noChangeShapeType="1"/>
              </p:cNvSpPr>
              <p:nvPr/>
            </p:nvSpPr>
            <p:spPr bwMode="auto">
              <a:xfrm>
                <a:off x="5069" y="5906"/>
                <a:ext cx="576" cy="4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657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864" y="96839"/>
            <a:ext cx="7158037" cy="1100137"/>
          </a:xfrm>
        </p:spPr>
        <p:txBody>
          <a:bodyPr/>
          <a:lstStyle/>
          <a:p>
            <a:pPr eaLnBrk="1" hangingPunct="1"/>
            <a:r>
              <a:rPr lang="en-US" altLang="id-ID">
                <a:solidFill>
                  <a:srgbClr val="CC0099"/>
                </a:solidFill>
              </a:rPr>
              <a:t>Referensi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029" y="1196976"/>
            <a:ext cx="9757954" cy="39608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 dirty="0" err="1"/>
              <a:t>Joerg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Liebeherr</a:t>
            </a:r>
            <a:r>
              <a:rPr lang="en-US" altLang="id-ID" sz="2000" dirty="0"/>
              <a:t>, </a:t>
            </a:r>
            <a:r>
              <a:rPr lang="en-US" altLang="id-ID" sz="2000" i="1" dirty="0">
                <a:solidFill>
                  <a:srgbClr val="6600CC"/>
                </a:solidFill>
              </a:rPr>
              <a:t>Computer Networks</a:t>
            </a:r>
            <a:r>
              <a:rPr lang="en-US" altLang="id-ID" sz="2000" dirty="0"/>
              <a:t>, University of Virginia, 2003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id-ID" sz="20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 dirty="0"/>
              <a:t>S. </a:t>
            </a:r>
            <a:r>
              <a:rPr lang="en-US" altLang="id-ID" sz="2000" dirty="0" err="1"/>
              <a:t>Keshav</a:t>
            </a:r>
            <a:r>
              <a:rPr lang="en-US" altLang="id-ID" sz="2000" dirty="0"/>
              <a:t>, </a:t>
            </a:r>
            <a:r>
              <a:rPr lang="en-US" altLang="id-ID" sz="2000" i="1" dirty="0">
                <a:solidFill>
                  <a:srgbClr val="6600CC"/>
                </a:solidFill>
              </a:rPr>
              <a:t>An Engineering </a:t>
            </a:r>
            <a:r>
              <a:rPr lang="en-US" altLang="id-ID" sz="2000" i="1" dirty="0" err="1">
                <a:solidFill>
                  <a:srgbClr val="6600CC"/>
                </a:solidFill>
              </a:rPr>
              <a:t>Aproach</a:t>
            </a:r>
            <a:r>
              <a:rPr lang="en-US" altLang="id-ID" sz="2000" i="1" dirty="0">
                <a:solidFill>
                  <a:srgbClr val="6600CC"/>
                </a:solidFill>
              </a:rPr>
              <a:t> to Computer Networking: ATM Network, The Internet and The Telephone Network</a:t>
            </a:r>
            <a:r>
              <a:rPr lang="en-US" altLang="id-ID" sz="2000" dirty="0"/>
              <a:t>, AT&amp;T Labs. Research, Addison Wesley, 1997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id-ID" sz="20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 dirty="0"/>
              <a:t>Susan East, </a:t>
            </a:r>
            <a:r>
              <a:rPr lang="en-US" altLang="id-ID" sz="2000" i="1" dirty="0">
                <a:solidFill>
                  <a:srgbClr val="6600CC"/>
                </a:solidFill>
              </a:rPr>
              <a:t>Introduction to ATM</a:t>
            </a:r>
            <a:r>
              <a:rPr lang="en-US" altLang="id-ID" sz="2000" dirty="0"/>
              <a:t>, Cisco Networkers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id-ID" sz="20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 dirty="0"/>
              <a:t>Tarek N. </a:t>
            </a:r>
            <a:r>
              <a:rPr lang="en-US" altLang="id-ID" sz="2000" dirty="0" err="1"/>
              <a:t>Saadawi</a:t>
            </a:r>
            <a:r>
              <a:rPr lang="en-US" altLang="id-ID" sz="2000" dirty="0"/>
              <a:t>, </a:t>
            </a:r>
            <a:r>
              <a:rPr lang="en-US" altLang="id-ID" sz="2000" i="1" dirty="0">
                <a:solidFill>
                  <a:srgbClr val="6600CC"/>
                </a:solidFill>
              </a:rPr>
              <a:t>Fundamental of Telecommunication Networks</a:t>
            </a:r>
            <a:r>
              <a:rPr lang="en-US" altLang="id-ID" sz="2000" dirty="0"/>
              <a:t>, John Wiley &amp; Sons, 1996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id-ID" sz="20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 dirty="0"/>
              <a:t>Behrouz A. </a:t>
            </a:r>
            <a:r>
              <a:rPr lang="en-US" altLang="id-ID" sz="2000" dirty="0" err="1"/>
              <a:t>Forouzan</a:t>
            </a:r>
            <a:r>
              <a:rPr lang="en-US" altLang="id-ID" sz="2000" dirty="0"/>
              <a:t>, </a:t>
            </a:r>
            <a:r>
              <a:rPr lang="en-US" altLang="id-ID" sz="2000" i="1" dirty="0">
                <a:solidFill>
                  <a:srgbClr val="6600CC"/>
                </a:solidFill>
              </a:rPr>
              <a:t>Data Communications and Networking</a:t>
            </a:r>
            <a:r>
              <a:rPr lang="en-US" altLang="id-ID" sz="2000" dirty="0"/>
              <a:t>, McGraw-Hill, 2013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id-ID" sz="20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sz="2000" dirty="0"/>
              <a:t>H. Jonathan Chao, </a:t>
            </a:r>
            <a:r>
              <a:rPr lang="en-US" altLang="id-ID" sz="2000" dirty="0" err="1"/>
              <a:t>Cheuk</a:t>
            </a:r>
            <a:r>
              <a:rPr lang="en-US" altLang="id-ID" sz="2000" dirty="0"/>
              <a:t> H. Lam, </a:t>
            </a:r>
            <a:r>
              <a:rPr lang="en-US" altLang="id-ID" sz="2000" dirty="0" err="1"/>
              <a:t>Eiji</a:t>
            </a:r>
            <a:r>
              <a:rPr lang="en-US" altLang="id-ID" sz="2000" dirty="0"/>
              <a:t> Oki, </a:t>
            </a:r>
            <a:r>
              <a:rPr lang="en-US" altLang="id-ID" sz="2000" i="1" dirty="0">
                <a:solidFill>
                  <a:srgbClr val="6600CC"/>
                </a:solidFill>
              </a:rPr>
              <a:t>Broadband Packet Switching Technologies</a:t>
            </a:r>
            <a:r>
              <a:rPr lang="en-US" altLang="id-ID" sz="2000" dirty="0"/>
              <a:t>, John Wiley &amp; Sons, 2001</a:t>
            </a:r>
          </a:p>
        </p:txBody>
      </p:sp>
    </p:spTree>
    <p:extLst>
      <p:ext uri="{BB962C8B-B14F-4D97-AF65-F5344CB8AC3E}">
        <p14:creationId xmlns:p14="http://schemas.microsoft.com/office/powerpoint/2010/main" val="200433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2299110" y="789170"/>
            <a:ext cx="7158037" cy="1171575"/>
          </a:xfrm>
          <a:noFill/>
        </p:spPr>
        <p:txBody>
          <a:bodyPr/>
          <a:lstStyle/>
          <a:p>
            <a:pPr eaLnBrk="1" hangingPunct="1"/>
            <a:r>
              <a:rPr lang="en-US" altLang="id-ID" sz="3200" b="1" dirty="0">
                <a:solidFill>
                  <a:srgbClr val="FF6600"/>
                </a:solidFill>
              </a:rPr>
              <a:t>Circuit Switch</a:t>
            </a:r>
          </a:p>
        </p:txBody>
      </p:sp>
      <p:pic>
        <p:nvPicPr>
          <p:cNvPr id="16386" name="Picture 4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389" y="1700213"/>
            <a:ext cx="8943975" cy="4386262"/>
          </a:xfrm>
          <a:noFill/>
        </p:spPr>
      </p:pic>
    </p:spTree>
    <p:extLst>
      <p:ext uri="{BB962C8B-B14F-4D97-AF65-F5344CB8AC3E}">
        <p14:creationId xmlns:p14="http://schemas.microsoft.com/office/powerpoint/2010/main" val="884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E96605870C0489C2C9B7147DB22B7" ma:contentTypeVersion="2" ma:contentTypeDescription="Create a new document." ma:contentTypeScope="" ma:versionID="b8aa8ee7932cf3b94921c556ba51a430">
  <xsd:schema xmlns:xsd="http://www.w3.org/2001/XMLSchema" xmlns:xs="http://www.w3.org/2001/XMLSchema" xmlns:p="http://schemas.microsoft.com/office/2006/metadata/properties" xmlns:ns2="8b6d2ce9-e55f-4073-85cf-da54aca034e2" targetNamespace="http://schemas.microsoft.com/office/2006/metadata/properties" ma:root="true" ma:fieldsID="91d1b4611bc72be3e3b441cc382ad8da" ns2:_="">
    <xsd:import namespace="8b6d2ce9-e55f-4073-85cf-da54aca03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d2ce9-e55f-4073-85cf-da54aca03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031285-A155-40A7-B351-0802DB134FF8}"/>
</file>

<file path=customXml/itemProps2.xml><?xml version="1.0" encoding="utf-8"?>
<ds:datastoreItem xmlns:ds="http://schemas.openxmlformats.org/officeDocument/2006/customXml" ds:itemID="{667D1007-241D-47E2-800E-332FAAD0DE1C}"/>
</file>

<file path=customXml/itemProps3.xml><?xml version="1.0" encoding="utf-8"?>
<ds:datastoreItem xmlns:ds="http://schemas.openxmlformats.org/officeDocument/2006/customXml" ds:itemID="{AA0D492C-A0D1-45EB-9A43-0E594A6ED876}"/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27</TotalTime>
  <Words>3261</Words>
  <Application>Microsoft Office PowerPoint</Application>
  <PresentationFormat>Widescreen</PresentationFormat>
  <Paragraphs>435</Paragraphs>
  <Slides>81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Arial Narrow</vt:lpstr>
      <vt:lpstr>Calibri</vt:lpstr>
      <vt:lpstr>Calibri Light</vt:lpstr>
      <vt:lpstr>Times New Roman</vt:lpstr>
      <vt:lpstr>Wingdings</vt:lpstr>
      <vt:lpstr>SEE Tel-U Template</vt:lpstr>
      <vt:lpstr>Microsoft Visio Drawing</vt:lpstr>
      <vt:lpstr>CorelDRAW</vt:lpstr>
      <vt:lpstr>Jaringan Paket dan VoIP </vt:lpstr>
      <vt:lpstr>Jaringan Telekomunikasi</vt:lpstr>
      <vt:lpstr>PowerPoint Presentation</vt:lpstr>
      <vt:lpstr>Jaringan Telekomunikasi</vt:lpstr>
      <vt:lpstr>Jaringan Telekomunikasi</vt:lpstr>
      <vt:lpstr>Klasifikasi Jaringan</vt:lpstr>
      <vt:lpstr>Circuit Switch</vt:lpstr>
      <vt:lpstr>Circuit Switch</vt:lpstr>
      <vt:lpstr>Circuit Switch</vt:lpstr>
      <vt:lpstr>Fungsi Multiplexing</vt:lpstr>
      <vt:lpstr>Fungsi Multiplexing</vt:lpstr>
      <vt:lpstr>Implementasi Circuit Switched</vt:lpstr>
      <vt:lpstr>Implementasi Circuit Switched</vt:lpstr>
      <vt:lpstr>Time Division Multiplexing (TDM)</vt:lpstr>
      <vt:lpstr>Time Division Multiplexing (TDM)</vt:lpstr>
      <vt:lpstr>Circuit Switch</vt:lpstr>
      <vt:lpstr>PRINSIP PACKET SWITCHING</vt:lpstr>
      <vt:lpstr>PENGGUNAAN PAKET</vt:lpstr>
      <vt:lpstr>Packet Switched</vt:lpstr>
      <vt:lpstr>Packet Switched</vt:lpstr>
      <vt:lpstr>Sebuah Paket Switch</vt:lpstr>
      <vt:lpstr>Statistical TDM</vt:lpstr>
      <vt:lpstr>Perbandingan Sync dan Stat TDM</vt:lpstr>
      <vt:lpstr>Format Frame Statistical TDM</vt:lpstr>
      <vt:lpstr>Statical Multiplexing</vt:lpstr>
      <vt:lpstr>Tipe-tipe Paket Switch</vt:lpstr>
      <vt:lpstr>Packet Swiched Datagram</vt:lpstr>
      <vt:lpstr>Virtual Circuit Packet Switching</vt:lpstr>
      <vt:lpstr>Packet Forwarding dan Routing</vt:lpstr>
      <vt:lpstr>Datagram Packet Switching</vt:lpstr>
      <vt:lpstr>Virtual Circuit Packet Switching</vt:lpstr>
      <vt:lpstr>Packet Forwarding pada datagram</vt:lpstr>
      <vt:lpstr>Packet Forwarding pada datagram</vt:lpstr>
      <vt:lpstr>Packet Forwarding pada datagram</vt:lpstr>
      <vt:lpstr>Packet Forwarding pada virtual circuit</vt:lpstr>
      <vt:lpstr>Packet Forwarding pada virtual circuit</vt:lpstr>
      <vt:lpstr>Packet Forwarding pada virtual circuit</vt:lpstr>
      <vt:lpstr>Packet Forwarding pada virtual circuit</vt:lpstr>
      <vt:lpstr>Perbandingan</vt:lpstr>
      <vt:lpstr>UKURAN PAKET</vt:lpstr>
      <vt:lpstr>PERBANDINGAN CS DAN PS</vt:lpstr>
      <vt:lpstr>Perbandingan</vt:lpstr>
      <vt:lpstr>Packet Forwarding pada Internet</vt:lpstr>
      <vt:lpstr>Packet Forwarding pada Internet</vt:lpstr>
      <vt:lpstr>Packet Forwarding pada Internet</vt:lpstr>
      <vt:lpstr>Packet Forwarding pada Internet</vt:lpstr>
      <vt:lpstr>ATM Switch</vt:lpstr>
      <vt:lpstr>VP dan VC Switching</vt:lpstr>
      <vt:lpstr>VP dan VC Switching</vt:lpstr>
      <vt:lpstr>ATM Switch forwarding</vt:lpstr>
      <vt:lpstr>Packet Forwarding pada ATM</vt:lpstr>
      <vt:lpstr>Switching Generation</vt:lpstr>
      <vt:lpstr>Switching Generation</vt:lpstr>
      <vt:lpstr>Switching Generation</vt:lpstr>
      <vt:lpstr>Klasifikasi Arsitektur Switching</vt:lpstr>
      <vt:lpstr>PowerPoint Presentation</vt:lpstr>
      <vt:lpstr>PowerPoint Presentation</vt:lpstr>
      <vt:lpstr>PowerPoint Presentation</vt:lpstr>
      <vt:lpstr>PowerPoint Presentation</vt:lpstr>
      <vt:lpstr>Switching Fabric</vt:lpstr>
      <vt:lpstr>Crossbar Switch</vt:lpstr>
      <vt:lpstr>Crossbar Switch</vt:lpstr>
      <vt:lpstr>Switching Fabric</vt:lpstr>
      <vt:lpstr>Switching Fabric</vt:lpstr>
      <vt:lpstr>Self-Routing</vt:lpstr>
      <vt:lpstr>Contoh Rute Unik</vt:lpstr>
      <vt:lpstr>Switching Fabric</vt:lpstr>
      <vt:lpstr>PowerPoint Presentation</vt:lpstr>
      <vt:lpstr>PowerPoint Presentation</vt:lpstr>
      <vt:lpstr>PowerPoint Presentation</vt:lpstr>
      <vt:lpstr>Buffering</vt:lpstr>
      <vt:lpstr>Buffering</vt:lpstr>
      <vt:lpstr>Implementasi Switching Fabric ATM</vt:lpstr>
      <vt:lpstr>Knockout Switch</vt:lpstr>
      <vt:lpstr>Buffering</vt:lpstr>
      <vt:lpstr>Shared-medium Switch</vt:lpstr>
      <vt:lpstr>Shared-memory Switch</vt:lpstr>
      <vt:lpstr>Buffering</vt:lpstr>
      <vt:lpstr>Buffering</vt:lpstr>
      <vt:lpstr>Soal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Paket dan VoIP </dc:title>
  <dc:creator>Sussi</dc:creator>
  <cp:lastModifiedBy>Sussi</cp:lastModifiedBy>
  <cp:revision>7</cp:revision>
  <dcterms:created xsi:type="dcterms:W3CDTF">2018-12-23T02:18:57Z</dcterms:created>
  <dcterms:modified xsi:type="dcterms:W3CDTF">2018-12-23T02:46:56Z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0x010100803E96605870C0489C2C9B7147DB22B7</vt:lpwstr>
  </property>
</Properties>
</file>