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Lst>
  <p:notesMasterIdLst>
    <p:notesMasterId r:id="rId57"/>
  </p:notesMasterIdLst>
  <p:sldIdLst>
    <p:sldId id="257" r:id="rId6"/>
    <p:sldId id="258" r:id="rId7"/>
    <p:sldId id="259" r:id="rId8"/>
    <p:sldId id="260" r:id="rId9"/>
    <p:sldId id="304" r:id="rId10"/>
    <p:sldId id="261" r:id="rId11"/>
    <p:sldId id="262" r:id="rId12"/>
    <p:sldId id="263" r:id="rId13"/>
    <p:sldId id="264" r:id="rId14"/>
    <p:sldId id="265" r:id="rId15"/>
    <p:sldId id="266" r:id="rId16"/>
    <p:sldId id="267" r:id="rId17"/>
    <p:sldId id="305" r:id="rId18"/>
    <p:sldId id="268" r:id="rId19"/>
    <p:sldId id="269" r:id="rId20"/>
    <p:sldId id="270" r:id="rId21"/>
    <p:sldId id="271" r:id="rId22"/>
    <p:sldId id="273" r:id="rId23"/>
    <p:sldId id="274" r:id="rId24"/>
    <p:sldId id="275" r:id="rId25"/>
    <p:sldId id="276" r:id="rId26"/>
    <p:sldId id="277" r:id="rId27"/>
    <p:sldId id="278" r:id="rId28"/>
    <p:sldId id="279" r:id="rId29"/>
    <p:sldId id="280" r:id="rId30"/>
    <p:sldId id="281" r:id="rId31"/>
    <p:sldId id="282" r:id="rId32"/>
    <p:sldId id="283" r:id="rId33"/>
    <p:sldId id="306" r:id="rId34"/>
    <p:sldId id="272" r:id="rId35"/>
    <p:sldId id="308" r:id="rId36"/>
    <p:sldId id="292" r:id="rId37"/>
    <p:sldId id="293" r:id="rId38"/>
    <p:sldId id="294" r:id="rId39"/>
    <p:sldId id="284" r:id="rId40"/>
    <p:sldId id="307" r:id="rId41"/>
    <p:sldId id="288" r:id="rId42"/>
    <p:sldId id="289" r:id="rId43"/>
    <p:sldId id="290" r:id="rId44"/>
    <p:sldId id="291" r:id="rId45"/>
    <p:sldId id="295" r:id="rId46"/>
    <p:sldId id="296" r:id="rId47"/>
    <p:sldId id="297" r:id="rId48"/>
    <p:sldId id="298" r:id="rId49"/>
    <p:sldId id="299" r:id="rId50"/>
    <p:sldId id="300" r:id="rId51"/>
    <p:sldId id="301" r:id="rId52"/>
    <p:sldId id="302" r:id="rId53"/>
    <p:sldId id="309" r:id="rId54"/>
    <p:sldId id="303" r:id="rId55"/>
    <p:sldId id="310" r:id="rId56"/>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notesMaster" Target="notesMasters/notes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238FA6-67E4-44C2-910A-20F28E096D24}" type="datetimeFigureOut">
              <a:rPr lang="id-ID" smtClean="0"/>
              <a:t>04/10/2020</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60A43D-4D45-417F-A8CF-D2D1142E2F53}" type="slidenum">
              <a:rPr lang="id-ID" smtClean="0"/>
              <a:t>‹#›</a:t>
            </a:fld>
            <a:endParaRPr lang="id-ID"/>
          </a:p>
        </p:txBody>
      </p:sp>
    </p:spTree>
    <p:extLst>
      <p:ext uri="{BB962C8B-B14F-4D97-AF65-F5344CB8AC3E}">
        <p14:creationId xmlns:p14="http://schemas.microsoft.com/office/powerpoint/2010/main" val="314933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70ABF6B-2F12-4836-B5A5-4BEC9A234FD3}" type="slidenum">
              <a:rPr lang="en-US" altLang="id-ID" smtClean="0"/>
              <a:pPr/>
              <a:t>6</a:t>
            </a:fld>
            <a:endParaRPr lang="en-US" altLang="id-ID"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r>
              <a:rPr lang="en-US" altLang="id-ID" smtClean="0"/>
              <a:t>Tanpa voip</a:t>
            </a:r>
          </a:p>
        </p:txBody>
      </p:sp>
    </p:spTree>
    <p:extLst>
      <p:ext uri="{BB962C8B-B14F-4D97-AF65-F5344CB8AC3E}">
        <p14:creationId xmlns:p14="http://schemas.microsoft.com/office/powerpoint/2010/main" val="1529292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28DDC25-2109-4722-A88A-03334EFF638C}" type="slidenum">
              <a:rPr lang="en-US" altLang="id-ID" smtClean="0"/>
              <a:pPr/>
              <a:t>7</a:t>
            </a:fld>
            <a:endParaRPr lang="en-US" altLang="id-ID"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r>
              <a:rPr lang="en-US" altLang="id-ID" smtClean="0"/>
              <a:t>Memakai voip</a:t>
            </a:r>
          </a:p>
        </p:txBody>
      </p:sp>
    </p:spTree>
    <p:extLst>
      <p:ext uri="{BB962C8B-B14F-4D97-AF65-F5344CB8AC3E}">
        <p14:creationId xmlns:p14="http://schemas.microsoft.com/office/powerpoint/2010/main" val="3513920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E8602E8-C586-4E2B-BAA6-4BE389384986}" type="slidenum">
              <a:rPr lang="en-US" altLang="id-ID" smtClean="0"/>
              <a:pPr/>
              <a:t>8</a:t>
            </a:fld>
            <a:endParaRPr lang="en-US" altLang="id-ID"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id-ID" altLang="id-ID" smtClean="0"/>
          </a:p>
        </p:txBody>
      </p:sp>
    </p:spTree>
    <p:extLst>
      <p:ext uri="{BB962C8B-B14F-4D97-AF65-F5344CB8AC3E}">
        <p14:creationId xmlns:p14="http://schemas.microsoft.com/office/powerpoint/2010/main" val="1813656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84784"/>
            <a:ext cx="10363200" cy="2304257"/>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422108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lvl1pPr>
          </a:lstStyle>
          <a:p>
            <a:fld id="{0E355C48-1F50-4085-A194-63DCB879983C}" type="slidenum">
              <a:rPr lang="id-ID" smtClean="0"/>
              <a:t>‹#›</a:t>
            </a:fld>
            <a:endParaRPr lang="id-ID"/>
          </a:p>
        </p:txBody>
      </p:sp>
    </p:spTree>
    <p:extLst>
      <p:ext uri="{BB962C8B-B14F-4D97-AF65-F5344CB8AC3E}">
        <p14:creationId xmlns:p14="http://schemas.microsoft.com/office/powerpoint/2010/main" val="41811317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lvl1pPr>
              <a:defRPr/>
            </a:lvl1pPr>
          </a:lstStyle>
          <a:p>
            <a:fld id="{0E355C48-1F50-4085-A194-63DCB879983C}" type="slidenum">
              <a:rPr lang="id-ID" smtClean="0"/>
              <a:t>‹#›</a:t>
            </a:fld>
            <a:endParaRPr lang="id-ID"/>
          </a:p>
        </p:txBody>
      </p:sp>
    </p:spTree>
    <p:extLst>
      <p:ext uri="{BB962C8B-B14F-4D97-AF65-F5344CB8AC3E}">
        <p14:creationId xmlns:p14="http://schemas.microsoft.com/office/powerpoint/2010/main" val="68622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939799"/>
            <a:ext cx="2628900" cy="523716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939800"/>
            <a:ext cx="7734300" cy="523716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lvl1pPr>
              <a:defRPr/>
            </a:lvl1pPr>
          </a:lstStyle>
          <a:p>
            <a:fld id="{0E355C48-1F50-4085-A194-63DCB879983C}" type="slidenum">
              <a:rPr lang="id-ID" smtClean="0"/>
              <a:t>‹#›</a:t>
            </a:fld>
            <a:endParaRPr lang="id-ID"/>
          </a:p>
        </p:txBody>
      </p:sp>
    </p:spTree>
    <p:extLst>
      <p:ext uri="{BB962C8B-B14F-4D97-AF65-F5344CB8AC3E}">
        <p14:creationId xmlns:p14="http://schemas.microsoft.com/office/powerpoint/2010/main" val="1291057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84784"/>
            <a:ext cx="10363200" cy="2304257"/>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422108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lvl1pPr>
          </a:lstStyle>
          <a:p>
            <a:fld id="{0E355C48-1F50-4085-A194-63DCB879983C}" type="slidenum">
              <a:rPr lang="id-ID" smtClean="0"/>
              <a:t>‹#›</a:t>
            </a:fld>
            <a:endParaRPr lang="id-ID"/>
          </a:p>
        </p:txBody>
      </p:sp>
    </p:spTree>
    <p:extLst>
      <p:ext uri="{BB962C8B-B14F-4D97-AF65-F5344CB8AC3E}">
        <p14:creationId xmlns:p14="http://schemas.microsoft.com/office/powerpoint/2010/main" val="121913733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908720"/>
            <a:ext cx="10515600" cy="458032"/>
          </a:xfrm>
        </p:spPr>
        <p:txBody>
          <a:bodyPr>
            <a:noAutofit/>
          </a:bodyPr>
          <a:lstStyle>
            <a:lvl1pPr>
              <a:defRPr sz="3200">
                <a:latin typeface="+mn-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514350" indent="-514350">
              <a:buFont typeface="+mj-lt"/>
              <a:buAutoNum type="arabicPeriod"/>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p:txBody>
          <a:bodyPr/>
          <a:lstStyle>
            <a:lvl1pPr>
              <a:defRPr/>
            </a:lvl1pPr>
          </a:lstStyle>
          <a:p>
            <a:endParaRPr lang="id-ID"/>
          </a:p>
        </p:txBody>
      </p:sp>
      <p:sp>
        <p:nvSpPr>
          <p:cNvPr id="12" name="Slide Number Placeholder 5"/>
          <p:cNvSpPr>
            <a:spLocks noGrp="1"/>
          </p:cNvSpPr>
          <p:nvPr>
            <p:ph type="sldNum" sz="quarter" idx="12"/>
          </p:nvPr>
        </p:nvSpPr>
        <p:spPr/>
        <p:txBody>
          <a:bodyPr/>
          <a:lstStyle>
            <a:lvl1pPr>
              <a:defRPr/>
            </a:lvl1pPr>
          </a:lstStyle>
          <a:p>
            <a:fld id="{0E355C48-1F50-4085-A194-63DCB879983C}" type="slidenum">
              <a:rPr lang="id-ID" smtClean="0"/>
              <a:t>‹#›</a:t>
            </a:fld>
            <a:endParaRPr lang="id-ID"/>
          </a:p>
        </p:txBody>
      </p:sp>
    </p:spTree>
    <p:extLst>
      <p:ext uri="{BB962C8B-B14F-4D97-AF65-F5344CB8AC3E}">
        <p14:creationId xmlns:p14="http://schemas.microsoft.com/office/powerpoint/2010/main" val="3066207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6" name="Slide Number Placeholder 5"/>
          <p:cNvSpPr>
            <a:spLocks noGrp="1"/>
          </p:cNvSpPr>
          <p:nvPr>
            <p:ph type="sldNum" sz="quarter" idx="12"/>
          </p:nvPr>
        </p:nvSpPr>
        <p:spPr/>
        <p:txBody>
          <a:bodyPr/>
          <a:lstStyle>
            <a:lvl1pPr>
              <a:defRPr/>
            </a:lvl1pPr>
          </a:lstStyle>
          <a:p>
            <a:fld id="{0E355C48-1F50-4085-A194-63DCB879983C}" type="slidenum">
              <a:rPr lang="id-ID" smtClean="0"/>
              <a:t>‹#›</a:t>
            </a:fld>
            <a:endParaRPr lang="id-ID"/>
          </a:p>
        </p:txBody>
      </p:sp>
    </p:spTree>
    <p:extLst>
      <p:ext uri="{BB962C8B-B14F-4D97-AF65-F5344CB8AC3E}">
        <p14:creationId xmlns:p14="http://schemas.microsoft.com/office/powerpoint/2010/main" val="5340317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908720"/>
            <a:ext cx="10515600" cy="414338"/>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sz="half" idx="1"/>
          </p:nvPr>
        </p:nvSpPr>
        <p:spPr>
          <a:xfrm>
            <a:off x="838200" y="1524001"/>
            <a:ext cx="5181600" cy="4652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524001"/>
            <a:ext cx="5181600" cy="4652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a:spLocks noGrp="1"/>
          </p:cNvSpPr>
          <p:nvPr>
            <p:ph type="sldNum" sz="quarter" idx="12"/>
          </p:nvPr>
        </p:nvSpPr>
        <p:spPr/>
        <p:txBody>
          <a:bodyPr/>
          <a:lstStyle>
            <a:lvl1pPr>
              <a:defRPr/>
            </a:lvl1pPr>
          </a:lstStyle>
          <a:p>
            <a:fld id="{0E355C48-1F50-4085-A194-63DCB879983C}" type="slidenum">
              <a:rPr lang="id-ID" smtClean="0"/>
              <a:t>‹#›</a:t>
            </a:fld>
            <a:endParaRPr lang="id-ID"/>
          </a:p>
        </p:txBody>
      </p:sp>
    </p:spTree>
    <p:extLst>
      <p:ext uri="{BB962C8B-B14F-4D97-AF65-F5344CB8AC3E}">
        <p14:creationId xmlns:p14="http://schemas.microsoft.com/office/powerpoint/2010/main" val="450294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914401"/>
            <a:ext cx="10515600" cy="77628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4"/>
          <p:cNvSpPr>
            <a:spLocks noGrp="1"/>
          </p:cNvSpPr>
          <p:nvPr>
            <p:ph type="ftr" sz="quarter" idx="11"/>
          </p:nvPr>
        </p:nvSpPr>
        <p:spPr/>
        <p:txBody>
          <a:bodyPr/>
          <a:lstStyle>
            <a:lvl1pPr>
              <a:defRPr/>
            </a:lvl1pPr>
          </a:lstStyle>
          <a:p>
            <a:endParaRPr lang="id-ID"/>
          </a:p>
        </p:txBody>
      </p:sp>
      <p:sp>
        <p:nvSpPr>
          <p:cNvPr id="9" name="Slide Number Placeholder 5"/>
          <p:cNvSpPr>
            <a:spLocks noGrp="1"/>
          </p:cNvSpPr>
          <p:nvPr>
            <p:ph type="sldNum" sz="quarter" idx="12"/>
          </p:nvPr>
        </p:nvSpPr>
        <p:spPr/>
        <p:txBody>
          <a:bodyPr/>
          <a:lstStyle>
            <a:lvl1pPr>
              <a:defRPr/>
            </a:lvl1pPr>
          </a:lstStyle>
          <a:p>
            <a:fld id="{0E355C48-1F50-4085-A194-63DCB879983C}" type="slidenum">
              <a:rPr lang="id-ID" smtClean="0"/>
              <a:t>‹#›</a:t>
            </a:fld>
            <a:endParaRPr lang="id-ID"/>
          </a:p>
        </p:txBody>
      </p:sp>
    </p:spTree>
    <p:extLst>
      <p:ext uri="{BB962C8B-B14F-4D97-AF65-F5344CB8AC3E}">
        <p14:creationId xmlns:p14="http://schemas.microsoft.com/office/powerpoint/2010/main" val="22066031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920080"/>
            <a:ext cx="10515600" cy="420688"/>
          </a:xfrm>
        </p:spPr>
        <p:txBody>
          <a:bodyPr/>
          <a:lstStyle>
            <a:lvl1pPr>
              <a:defRPr sz="2800"/>
            </a:lvl1pPr>
          </a:lstStyle>
          <a:p>
            <a:r>
              <a:rPr lang="en-US" smtClean="0"/>
              <a:t>Click to edit Master title style</a:t>
            </a:r>
            <a:endParaRPr lang="en-US" dirty="0"/>
          </a:p>
        </p:txBody>
      </p:sp>
      <p:sp>
        <p:nvSpPr>
          <p:cNvPr id="5" name="Slide Number Placeholder 5"/>
          <p:cNvSpPr>
            <a:spLocks noGrp="1"/>
          </p:cNvSpPr>
          <p:nvPr>
            <p:ph type="sldNum" sz="quarter" idx="12"/>
          </p:nvPr>
        </p:nvSpPr>
        <p:spPr/>
        <p:txBody>
          <a:bodyPr/>
          <a:lstStyle>
            <a:lvl1pPr>
              <a:defRPr/>
            </a:lvl1pPr>
          </a:lstStyle>
          <a:p>
            <a:fld id="{0E355C48-1F50-4085-A194-63DCB879983C}" type="slidenum">
              <a:rPr lang="id-ID" smtClean="0"/>
              <a:t>‹#›</a:t>
            </a:fld>
            <a:endParaRPr lang="id-ID"/>
          </a:p>
        </p:txBody>
      </p:sp>
    </p:spTree>
    <p:extLst>
      <p:ext uri="{BB962C8B-B14F-4D97-AF65-F5344CB8AC3E}">
        <p14:creationId xmlns:p14="http://schemas.microsoft.com/office/powerpoint/2010/main" val="22972289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2"/>
          <p:cNvSpPr>
            <a:spLocks noGrp="1"/>
          </p:cNvSpPr>
          <p:nvPr>
            <p:ph type="ftr" sz="quarter" idx="11"/>
          </p:nvPr>
        </p:nvSpPr>
        <p:spPr/>
        <p:txBody>
          <a:bodyPr/>
          <a:lstStyle>
            <a:lvl1pPr>
              <a:defRPr/>
            </a:lvl1pPr>
          </a:lstStyle>
          <a:p>
            <a:endParaRPr lang="id-ID"/>
          </a:p>
        </p:txBody>
      </p:sp>
      <p:sp>
        <p:nvSpPr>
          <p:cNvPr id="5" name="Slide Number Placeholder 3"/>
          <p:cNvSpPr>
            <a:spLocks noGrp="1"/>
          </p:cNvSpPr>
          <p:nvPr>
            <p:ph type="sldNum" sz="quarter" idx="12"/>
          </p:nvPr>
        </p:nvSpPr>
        <p:spPr/>
        <p:txBody>
          <a:bodyPr/>
          <a:lstStyle>
            <a:lvl1pPr>
              <a:defRPr/>
            </a:lvl1pPr>
          </a:lstStyle>
          <a:p>
            <a:fld id="{0E355C48-1F50-4085-A194-63DCB879983C}" type="slidenum">
              <a:rPr lang="id-ID" smtClean="0"/>
              <a:t>‹#›</a:t>
            </a:fld>
            <a:endParaRPr lang="id-ID"/>
          </a:p>
        </p:txBody>
      </p:sp>
    </p:spTree>
    <p:extLst>
      <p:ext uri="{BB962C8B-B14F-4D97-AF65-F5344CB8AC3E}">
        <p14:creationId xmlns:p14="http://schemas.microsoft.com/office/powerpoint/2010/main" val="11454105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6"/>
            <a:ext cx="3932237" cy="106997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7" name="Slide Number Placeholder 5"/>
          <p:cNvSpPr>
            <a:spLocks noGrp="1"/>
          </p:cNvSpPr>
          <p:nvPr>
            <p:ph type="sldNum" sz="quarter" idx="12"/>
          </p:nvPr>
        </p:nvSpPr>
        <p:spPr/>
        <p:txBody>
          <a:bodyPr/>
          <a:lstStyle>
            <a:lvl1pPr>
              <a:defRPr/>
            </a:lvl1pPr>
          </a:lstStyle>
          <a:p>
            <a:fld id="{0E355C48-1F50-4085-A194-63DCB879983C}" type="slidenum">
              <a:rPr lang="id-ID" smtClean="0"/>
              <a:t>‹#›</a:t>
            </a:fld>
            <a:endParaRPr lang="id-ID"/>
          </a:p>
        </p:txBody>
      </p:sp>
    </p:spTree>
    <p:extLst>
      <p:ext uri="{BB962C8B-B14F-4D97-AF65-F5344CB8AC3E}">
        <p14:creationId xmlns:p14="http://schemas.microsoft.com/office/powerpoint/2010/main" val="2840838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908720"/>
            <a:ext cx="10515600" cy="458032"/>
          </a:xfrm>
        </p:spPr>
        <p:txBody>
          <a:bodyPr>
            <a:noAutofit/>
          </a:bodyPr>
          <a:lstStyle>
            <a:lvl1pPr>
              <a:defRPr sz="3200">
                <a:latin typeface="+mn-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514350" indent="-514350">
              <a:buFont typeface="+mj-lt"/>
              <a:buAutoNum type="arabicPeriod"/>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p:txBody>
          <a:bodyPr/>
          <a:lstStyle>
            <a:lvl1pPr>
              <a:defRPr/>
            </a:lvl1pPr>
          </a:lstStyle>
          <a:p>
            <a:endParaRPr lang="id-ID"/>
          </a:p>
        </p:txBody>
      </p:sp>
      <p:sp>
        <p:nvSpPr>
          <p:cNvPr id="12" name="Slide Number Placeholder 5"/>
          <p:cNvSpPr>
            <a:spLocks noGrp="1"/>
          </p:cNvSpPr>
          <p:nvPr>
            <p:ph type="sldNum" sz="quarter" idx="12"/>
          </p:nvPr>
        </p:nvSpPr>
        <p:spPr/>
        <p:txBody>
          <a:bodyPr/>
          <a:lstStyle>
            <a:lvl1pPr>
              <a:defRPr/>
            </a:lvl1pPr>
          </a:lstStyle>
          <a:p>
            <a:fld id="{0E355C48-1F50-4085-A194-63DCB879983C}" type="slidenum">
              <a:rPr lang="id-ID" smtClean="0"/>
              <a:t>‹#›</a:t>
            </a:fld>
            <a:endParaRPr lang="id-ID"/>
          </a:p>
        </p:txBody>
      </p:sp>
    </p:spTree>
    <p:extLst>
      <p:ext uri="{BB962C8B-B14F-4D97-AF65-F5344CB8AC3E}">
        <p14:creationId xmlns:p14="http://schemas.microsoft.com/office/powerpoint/2010/main" val="31386577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6"/>
            <a:ext cx="3932237" cy="1069974"/>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7" name="Slide Number Placeholder 5"/>
          <p:cNvSpPr>
            <a:spLocks noGrp="1"/>
          </p:cNvSpPr>
          <p:nvPr>
            <p:ph type="sldNum" sz="quarter" idx="12"/>
          </p:nvPr>
        </p:nvSpPr>
        <p:spPr/>
        <p:txBody>
          <a:bodyPr/>
          <a:lstStyle>
            <a:lvl1pPr>
              <a:defRPr/>
            </a:lvl1pPr>
          </a:lstStyle>
          <a:p>
            <a:fld id="{0E355C48-1F50-4085-A194-63DCB879983C}" type="slidenum">
              <a:rPr lang="id-ID" smtClean="0"/>
              <a:t>‹#›</a:t>
            </a:fld>
            <a:endParaRPr lang="id-ID"/>
          </a:p>
        </p:txBody>
      </p:sp>
    </p:spTree>
    <p:extLst>
      <p:ext uri="{BB962C8B-B14F-4D97-AF65-F5344CB8AC3E}">
        <p14:creationId xmlns:p14="http://schemas.microsoft.com/office/powerpoint/2010/main" val="23489796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lvl1pPr>
              <a:defRPr/>
            </a:lvl1pPr>
          </a:lstStyle>
          <a:p>
            <a:fld id="{0E355C48-1F50-4085-A194-63DCB879983C}" type="slidenum">
              <a:rPr lang="id-ID" smtClean="0"/>
              <a:t>‹#›</a:t>
            </a:fld>
            <a:endParaRPr lang="id-ID"/>
          </a:p>
        </p:txBody>
      </p:sp>
    </p:spTree>
    <p:extLst>
      <p:ext uri="{BB962C8B-B14F-4D97-AF65-F5344CB8AC3E}">
        <p14:creationId xmlns:p14="http://schemas.microsoft.com/office/powerpoint/2010/main" val="9576248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939799"/>
            <a:ext cx="2628900" cy="523716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939800"/>
            <a:ext cx="7734300" cy="523716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lvl1pPr>
              <a:defRPr/>
            </a:lvl1pPr>
          </a:lstStyle>
          <a:p>
            <a:fld id="{0E355C48-1F50-4085-A194-63DCB879983C}" type="slidenum">
              <a:rPr lang="id-ID" smtClean="0"/>
              <a:t>‹#›</a:t>
            </a:fld>
            <a:endParaRPr lang="id-ID"/>
          </a:p>
        </p:txBody>
      </p:sp>
    </p:spTree>
    <p:extLst>
      <p:ext uri="{BB962C8B-B14F-4D97-AF65-F5344CB8AC3E}">
        <p14:creationId xmlns:p14="http://schemas.microsoft.com/office/powerpoint/2010/main" val="4261486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6" name="Slide Number Placeholder 5"/>
          <p:cNvSpPr>
            <a:spLocks noGrp="1"/>
          </p:cNvSpPr>
          <p:nvPr>
            <p:ph type="sldNum" sz="quarter" idx="12"/>
          </p:nvPr>
        </p:nvSpPr>
        <p:spPr/>
        <p:txBody>
          <a:bodyPr/>
          <a:lstStyle>
            <a:lvl1pPr>
              <a:defRPr/>
            </a:lvl1pPr>
          </a:lstStyle>
          <a:p>
            <a:fld id="{0E355C48-1F50-4085-A194-63DCB879983C}" type="slidenum">
              <a:rPr lang="id-ID" smtClean="0"/>
              <a:t>‹#›</a:t>
            </a:fld>
            <a:endParaRPr lang="id-ID"/>
          </a:p>
        </p:txBody>
      </p:sp>
    </p:spTree>
    <p:extLst>
      <p:ext uri="{BB962C8B-B14F-4D97-AF65-F5344CB8AC3E}">
        <p14:creationId xmlns:p14="http://schemas.microsoft.com/office/powerpoint/2010/main" val="871984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908720"/>
            <a:ext cx="10515600" cy="414338"/>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sz="half" idx="1"/>
          </p:nvPr>
        </p:nvSpPr>
        <p:spPr>
          <a:xfrm>
            <a:off x="838200" y="1524001"/>
            <a:ext cx="5181600" cy="4652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524001"/>
            <a:ext cx="5181600" cy="4652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a:spLocks noGrp="1"/>
          </p:cNvSpPr>
          <p:nvPr>
            <p:ph type="sldNum" sz="quarter" idx="12"/>
          </p:nvPr>
        </p:nvSpPr>
        <p:spPr/>
        <p:txBody>
          <a:bodyPr/>
          <a:lstStyle>
            <a:lvl1pPr>
              <a:defRPr/>
            </a:lvl1pPr>
          </a:lstStyle>
          <a:p>
            <a:fld id="{0E355C48-1F50-4085-A194-63DCB879983C}" type="slidenum">
              <a:rPr lang="id-ID" smtClean="0"/>
              <a:t>‹#›</a:t>
            </a:fld>
            <a:endParaRPr lang="id-ID"/>
          </a:p>
        </p:txBody>
      </p:sp>
    </p:spTree>
    <p:extLst>
      <p:ext uri="{BB962C8B-B14F-4D97-AF65-F5344CB8AC3E}">
        <p14:creationId xmlns:p14="http://schemas.microsoft.com/office/powerpoint/2010/main" val="329466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914401"/>
            <a:ext cx="10515600" cy="77628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4"/>
          <p:cNvSpPr>
            <a:spLocks noGrp="1"/>
          </p:cNvSpPr>
          <p:nvPr>
            <p:ph type="ftr" sz="quarter" idx="11"/>
          </p:nvPr>
        </p:nvSpPr>
        <p:spPr/>
        <p:txBody>
          <a:bodyPr/>
          <a:lstStyle>
            <a:lvl1pPr>
              <a:defRPr/>
            </a:lvl1pPr>
          </a:lstStyle>
          <a:p>
            <a:endParaRPr lang="id-ID"/>
          </a:p>
        </p:txBody>
      </p:sp>
      <p:sp>
        <p:nvSpPr>
          <p:cNvPr id="9" name="Slide Number Placeholder 5"/>
          <p:cNvSpPr>
            <a:spLocks noGrp="1"/>
          </p:cNvSpPr>
          <p:nvPr>
            <p:ph type="sldNum" sz="quarter" idx="12"/>
          </p:nvPr>
        </p:nvSpPr>
        <p:spPr/>
        <p:txBody>
          <a:bodyPr/>
          <a:lstStyle>
            <a:lvl1pPr>
              <a:defRPr/>
            </a:lvl1pPr>
          </a:lstStyle>
          <a:p>
            <a:fld id="{0E355C48-1F50-4085-A194-63DCB879983C}" type="slidenum">
              <a:rPr lang="id-ID" smtClean="0"/>
              <a:t>‹#›</a:t>
            </a:fld>
            <a:endParaRPr lang="id-ID"/>
          </a:p>
        </p:txBody>
      </p:sp>
    </p:spTree>
    <p:extLst>
      <p:ext uri="{BB962C8B-B14F-4D97-AF65-F5344CB8AC3E}">
        <p14:creationId xmlns:p14="http://schemas.microsoft.com/office/powerpoint/2010/main" val="245671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920080"/>
            <a:ext cx="10515600" cy="420688"/>
          </a:xfrm>
        </p:spPr>
        <p:txBody>
          <a:bodyPr/>
          <a:lstStyle>
            <a:lvl1pPr>
              <a:defRPr sz="2800"/>
            </a:lvl1pPr>
          </a:lstStyle>
          <a:p>
            <a:r>
              <a:rPr lang="en-US" smtClean="0"/>
              <a:t>Click to edit Master title style</a:t>
            </a:r>
            <a:endParaRPr lang="en-US" dirty="0"/>
          </a:p>
        </p:txBody>
      </p:sp>
      <p:sp>
        <p:nvSpPr>
          <p:cNvPr id="5" name="Slide Number Placeholder 5"/>
          <p:cNvSpPr>
            <a:spLocks noGrp="1"/>
          </p:cNvSpPr>
          <p:nvPr>
            <p:ph type="sldNum" sz="quarter" idx="12"/>
          </p:nvPr>
        </p:nvSpPr>
        <p:spPr/>
        <p:txBody>
          <a:bodyPr/>
          <a:lstStyle>
            <a:lvl1pPr>
              <a:defRPr/>
            </a:lvl1pPr>
          </a:lstStyle>
          <a:p>
            <a:fld id="{0E355C48-1F50-4085-A194-63DCB879983C}" type="slidenum">
              <a:rPr lang="id-ID" smtClean="0"/>
              <a:t>‹#›</a:t>
            </a:fld>
            <a:endParaRPr lang="id-ID"/>
          </a:p>
        </p:txBody>
      </p:sp>
    </p:spTree>
    <p:extLst>
      <p:ext uri="{BB962C8B-B14F-4D97-AF65-F5344CB8AC3E}">
        <p14:creationId xmlns:p14="http://schemas.microsoft.com/office/powerpoint/2010/main" val="3555171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2"/>
          <p:cNvSpPr>
            <a:spLocks noGrp="1"/>
          </p:cNvSpPr>
          <p:nvPr>
            <p:ph type="ftr" sz="quarter" idx="11"/>
          </p:nvPr>
        </p:nvSpPr>
        <p:spPr/>
        <p:txBody>
          <a:bodyPr/>
          <a:lstStyle>
            <a:lvl1pPr>
              <a:defRPr/>
            </a:lvl1pPr>
          </a:lstStyle>
          <a:p>
            <a:endParaRPr lang="id-ID"/>
          </a:p>
        </p:txBody>
      </p:sp>
      <p:sp>
        <p:nvSpPr>
          <p:cNvPr id="5" name="Slide Number Placeholder 3"/>
          <p:cNvSpPr>
            <a:spLocks noGrp="1"/>
          </p:cNvSpPr>
          <p:nvPr>
            <p:ph type="sldNum" sz="quarter" idx="12"/>
          </p:nvPr>
        </p:nvSpPr>
        <p:spPr/>
        <p:txBody>
          <a:bodyPr/>
          <a:lstStyle>
            <a:lvl1pPr>
              <a:defRPr/>
            </a:lvl1pPr>
          </a:lstStyle>
          <a:p>
            <a:fld id="{0E355C48-1F50-4085-A194-63DCB879983C}" type="slidenum">
              <a:rPr lang="id-ID" smtClean="0"/>
              <a:t>‹#›</a:t>
            </a:fld>
            <a:endParaRPr lang="id-ID"/>
          </a:p>
        </p:txBody>
      </p:sp>
    </p:spTree>
    <p:extLst>
      <p:ext uri="{BB962C8B-B14F-4D97-AF65-F5344CB8AC3E}">
        <p14:creationId xmlns:p14="http://schemas.microsoft.com/office/powerpoint/2010/main" val="3395340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6"/>
            <a:ext cx="3932237" cy="106997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7" name="Slide Number Placeholder 5"/>
          <p:cNvSpPr>
            <a:spLocks noGrp="1"/>
          </p:cNvSpPr>
          <p:nvPr>
            <p:ph type="sldNum" sz="quarter" idx="12"/>
          </p:nvPr>
        </p:nvSpPr>
        <p:spPr/>
        <p:txBody>
          <a:bodyPr/>
          <a:lstStyle>
            <a:lvl1pPr>
              <a:defRPr/>
            </a:lvl1pPr>
          </a:lstStyle>
          <a:p>
            <a:fld id="{0E355C48-1F50-4085-A194-63DCB879983C}" type="slidenum">
              <a:rPr lang="id-ID" smtClean="0"/>
              <a:t>‹#›</a:t>
            </a:fld>
            <a:endParaRPr lang="id-ID"/>
          </a:p>
        </p:txBody>
      </p:sp>
    </p:spTree>
    <p:extLst>
      <p:ext uri="{BB962C8B-B14F-4D97-AF65-F5344CB8AC3E}">
        <p14:creationId xmlns:p14="http://schemas.microsoft.com/office/powerpoint/2010/main" val="41782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6"/>
            <a:ext cx="3932237" cy="1069974"/>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7" name="Slide Number Placeholder 5"/>
          <p:cNvSpPr>
            <a:spLocks noGrp="1"/>
          </p:cNvSpPr>
          <p:nvPr>
            <p:ph type="sldNum" sz="quarter" idx="12"/>
          </p:nvPr>
        </p:nvSpPr>
        <p:spPr/>
        <p:txBody>
          <a:bodyPr/>
          <a:lstStyle>
            <a:lvl1pPr>
              <a:defRPr/>
            </a:lvl1pPr>
          </a:lstStyle>
          <a:p>
            <a:fld id="{0E355C48-1F50-4085-A194-63DCB879983C}" type="slidenum">
              <a:rPr lang="id-ID" smtClean="0"/>
              <a:t>‹#›</a:t>
            </a:fld>
            <a:endParaRPr lang="id-ID"/>
          </a:p>
        </p:txBody>
      </p:sp>
    </p:spTree>
    <p:extLst>
      <p:ext uri="{BB962C8B-B14F-4D97-AF65-F5344CB8AC3E}">
        <p14:creationId xmlns:p14="http://schemas.microsoft.com/office/powerpoint/2010/main" val="617803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oleObject" Target="../embeddings/oleObject2.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2.vml"/><Relationship Id="rId18"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image" Target="../media/image2.emf"/><Relationship Id="rId2" Type="http://schemas.openxmlformats.org/officeDocument/2006/relationships/slideLayout" Target="../slideLayouts/slideLayout13.xml"/><Relationship Id="rId16" Type="http://schemas.openxmlformats.org/officeDocument/2006/relationships/oleObject" Target="../embeddings/oleObject4.bin"/><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em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3.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2" name="Object 171"/>
          <p:cNvGraphicFramePr>
            <a:graphicFrameLocks noChangeAspect="1"/>
          </p:cNvGraphicFramePr>
          <p:nvPr>
            <p:extLst>
              <p:ext uri="{D42A27DB-BD31-4B8C-83A1-F6EECF244321}">
                <p14:modId xmlns:p14="http://schemas.microsoft.com/office/powerpoint/2010/main" val="3789951804"/>
              </p:ext>
            </p:extLst>
          </p:nvPr>
        </p:nvGraphicFramePr>
        <p:xfrm>
          <a:off x="-16933" y="6249989"/>
          <a:ext cx="12208933" cy="639763"/>
        </p:xfrm>
        <a:graphic>
          <a:graphicData uri="http://schemas.openxmlformats.org/presentationml/2006/ole">
            <mc:AlternateContent xmlns:mc="http://schemas.openxmlformats.org/markup-compatibility/2006">
              <mc:Choice xmlns:v="urn:schemas-microsoft-com:vml" Requires="v">
                <p:oleObj spid="_x0000_s5216" name="CorelDRAW" r:id="rId14" imgW="6841112" imgH="478322" progId="">
                  <p:embed/>
                </p:oleObj>
              </mc:Choice>
              <mc:Fallback>
                <p:oleObj name="CorelDRAW" r:id="rId14" imgW="6841112" imgH="478322" progId="">
                  <p:embed/>
                  <p:pic>
                    <p:nvPicPr>
                      <p:cNvPr id="12" name="Object 17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933" y="6249989"/>
                        <a:ext cx="12208933"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6" name="Title Placeholder 1"/>
          <p:cNvSpPr>
            <a:spLocks noGrp="1"/>
          </p:cNvSpPr>
          <p:nvPr>
            <p:ph type="title"/>
          </p:nvPr>
        </p:nvSpPr>
        <p:spPr bwMode="auto">
          <a:xfrm>
            <a:off x="838200" y="908720"/>
            <a:ext cx="10515600" cy="4841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6147" name="Text Placeholder 2"/>
          <p:cNvSpPr>
            <a:spLocks noGrp="1"/>
          </p:cNvSpPr>
          <p:nvPr>
            <p:ph type="body" idx="1"/>
          </p:nvPr>
        </p:nvSpPr>
        <p:spPr bwMode="auto">
          <a:xfrm>
            <a:off x="838200" y="1550353"/>
            <a:ext cx="10515600" cy="46266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Footer Placeholder 4"/>
          <p:cNvSpPr>
            <a:spLocks noGrp="1"/>
          </p:cNvSpPr>
          <p:nvPr>
            <p:ph type="ftr" sz="quarter" idx="3"/>
          </p:nvPr>
        </p:nvSpPr>
        <p:spPr>
          <a:xfrm>
            <a:off x="531284" y="6353176"/>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solidFill>
                <a:latin typeface="+mn-lt"/>
                <a:cs typeface="+mn-cs"/>
              </a:defRPr>
            </a:lvl1pPr>
          </a:lstStyle>
          <a:p>
            <a:endParaRPr lang="id-ID"/>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solidFill>
                <a:latin typeface="+mn-lt"/>
                <a:cs typeface="+mn-cs"/>
              </a:defRPr>
            </a:lvl1pPr>
          </a:lstStyle>
          <a:p>
            <a:fld id="{0E355C48-1F50-4085-A194-63DCB879983C}" type="slidenum">
              <a:rPr lang="id-ID" smtClean="0"/>
              <a:t>‹#›</a:t>
            </a:fld>
            <a:endParaRPr lang="id-ID"/>
          </a:p>
        </p:txBody>
      </p:sp>
      <p:graphicFrame>
        <p:nvGraphicFramePr>
          <p:cNvPr id="7" name="Object 169"/>
          <p:cNvGraphicFramePr>
            <a:graphicFrameLocks noChangeAspect="1"/>
          </p:cNvGraphicFramePr>
          <p:nvPr>
            <p:extLst>
              <p:ext uri="{D42A27DB-BD31-4B8C-83A1-F6EECF244321}">
                <p14:modId xmlns:p14="http://schemas.microsoft.com/office/powerpoint/2010/main" val="2155198337"/>
              </p:ext>
            </p:extLst>
          </p:nvPr>
        </p:nvGraphicFramePr>
        <p:xfrm>
          <a:off x="282813" y="157162"/>
          <a:ext cx="2068771" cy="534544"/>
        </p:xfrm>
        <a:graphic>
          <a:graphicData uri="http://schemas.openxmlformats.org/presentationml/2006/ole">
            <mc:AlternateContent xmlns:mc="http://schemas.openxmlformats.org/markup-compatibility/2006">
              <mc:Choice xmlns:v="urn:schemas-microsoft-com:vml" Requires="v">
                <p:oleObj spid="_x0000_s5217" name="CorelDRAW" r:id="rId16" imgW="1293557" imgH="445660" progId="">
                  <p:embed/>
                </p:oleObj>
              </mc:Choice>
              <mc:Fallback>
                <p:oleObj name="CorelDRAW" r:id="rId16" imgW="1293557" imgH="445660" progId="">
                  <p:embed/>
                  <p:pic>
                    <p:nvPicPr>
                      <p:cNvPr id="7" name="Object 16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2813" y="157162"/>
                        <a:ext cx="2068771" cy="5345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p:nvSpPr>
        <p:spPr>
          <a:xfrm>
            <a:off x="0" y="1"/>
            <a:ext cx="12192000" cy="100013"/>
          </a:xfrm>
          <a:prstGeom prst="rect">
            <a:avLst/>
          </a:prstGeom>
          <a:solidFill>
            <a:srgbClr val="ED1D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3" name="Rectangle 12"/>
          <p:cNvSpPr/>
          <p:nvPr/>
        </p:nvSpPr>
        <p:spPr>
          <a:xfrm>
            <a:off x="0" y="812704"/>
            <a:ext cx="12192000" cy="27432"/>
          </a:xfrm>
          <a:prstGeom prst="rect">
            <a:avLst/>
          </a:prstGeom>
          <a:solidFill>
            <a:srgbClr val="ED1D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pic>
        <p:nvPicPr>
          <p:cNvPr id="2" name="Picture 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940800" y="152400"/>
            <a:ext cx="3120000" cy="605890"/>
          </a:xfrm>
          <a:prstGeom prst="rect">
            <a:avLst/>
          </a:prstGeom>
        </p:spPr>
      </p:pic>
    </p:spTree>
    <p:extLst>
      <p:ext uri="{BB962C8B-B14F-4D97-AF65-F5344CB8AC3E}">
        <p14:creationId xmlns:p14="http://schemas.microsoft.com/office/powerpoint/2010/main" val="10776104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fontAlgn="base" hangingPunct="1">
        <a:lnSpc>
          <a:spcPct val="90000"/>
        </a:lnSpc>
        <a:spcBef>
          <a:spcPct val="0"/>
        </a:spcBef>
        <a:spcAft>
          <a:spcPct val="0"/>
        </a:spcAft>
        <a:defRPr sz="3200" b="1"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a:defRPr>
      </a:lvl2pPr>
      <a:lvl3pPr algn="l" rtl="0" eaLnBrk="1" fontAlgn="base" hangingPunct="1">
        <a:lnSpc>
          <a:spcPct val="90000"/>
        </a:lnSpc>
        <a:spcBef>
          <a:spcPct val="0"/>
        </a:spcBef>
        <a:spcAft>
          <a:spcPct val="0"/>
        </a:spcAft>
        <a:defRPr sz="4400">
          <a:solidFill>
            <a:schemeClr val="tx1"/>
          </a:solidFill>
          <a:latin typeface="Calibri Light"/>
        </a:defRPr>
      </a:lvl3pPr>
      <a:lvl4pPr algn="l" rtl="0" eaLnBrk="1" fontAlgn="base" hangingPunct="1">
        <a:lnSpc>
          <a:spcPct val="90000"/>
        </a:lnSpc>
        <a:spcBef>
          <a:spcPct val="0"/>
        </a:spcBef>
        <a:spcAft>
          <a:spcPct val="0"/>
        </a:spcAft>
        <a:defRPr sz="4400">
          <a:solidFill>
            <a:schemeClr val="tx1"/>
          </a:solidFill>
          <a:latin typeface="Calibri Light"/>
        </a:defRPr>
      </a:lvl4pPr>
      <a:lvl5pPr algn="l" rtl="0" eaLnBrk="1" fontAlgn="base" hangingPunct="1">
        <a:lnSpc>
          <a:spcPct val="90000"/>
        </a:lnSpc>
        <a:spcBef>
          <a:spcPct val="0"/>
        </a:spcBef>
        <a:spcAft>
          <a:spcPct val="0"/>
        </a:spcAft>
        <a:defRPr sz="4400">
          <a:solidFill>
            <a:schemeClr val="tx1"/>
          </a:solidFill>
          <a:latin typeface="Calibri Light"/>
        </a:defRPr>
      </a:lvl5pPr>
      <a:lvl6pPr marL="457200" algn="l" rtl="0" eaLnBrk="1" fontAlgn="base" hangingPunct="1">
        <a:lnSpc>
          <a:spcPct val="90000"/>
        </a:lnSpc>
        <a:spcBef>
          <a:spcPct val="0"/>
        </a:spcBef>
        <a:spcAft>
          <a:spcPct val="0"/>
        </a:spcAft>
        <a:defRPr sz="4400">
          <a:solidFill>
            <a:schemeClr val="tx1"/>
          </a:solidFill>
          <a:latin typeface="Calibri Light"/>
        </a:defRPr>
      </a:lvl6pPr>
      <a:lvl7pPr marL="914400" algn="l" rtl="0" eaLnBrk="1" fontAlgn="base" hangingPunct="1">
        <a:lnSpc>
          <a:spcPct val="90000"/>
        </a:lnSpc>
        <a:spcBef>
          <a:spcPct val="0"/>
        </a:spcBef>
        <a:spcAft>
          <a:spcPct val="0"/>
        </a:spcAft>
        <a:defRPr sz="4400">
          <a:solidFill>
            <a:schemeClr val="tx1"/>
          </a:solidFill>
          <a:latin typeface="Calibri Light"/>
        </a:defRPr>
      </a:lvl7pPr>
      <a:lvl8pPr marL="1371600" algn="l" rtl="0" eaLnBrk="1" fontAlgn="base" hangingPunct="1">
        <a:lnSpc>
          <a:spcPct val="90000"/>
        </a:lnSpc>
        <a:spcBef>
          <a:spcPct val="0"/>
        </a:spcBef>
        <a:spcAft>
          <a:spcPct val="0"/>
        </a:spcAft>
        <a:defRPr sz="4400">
          <a:solidFill>
            <a:schemeClr val="tx1"/>
          </a:solidFill>
          <a:latin typeface="Calibri Light"/>
        </a:defRPr>
      </a:lvl8pPr>
      <a:lvl9pPr marL="1828800" algn="l" rtl="0" eaLnBrk="1" fontAlgn="base" hangingPunct="1">
        <a:lnSpc>
          <a:spcPct val="90000"/>
        </a:lnSpc>
        <a:spcBef>
          <a:spcPct val="0"/>
        </a:spcBef>
        <a:spcAft>
          <a:spcPct val="0"/>
        </a:spcAft>
        <a:defRPr sz="4400">
          <a:solidFill>
            <a:schemeClr val="tx1"/>
          </a:solidFill>
          <a:latin typeface="Calibri Light"/>
        </a:defRPr>
      </a:lvl9pPr>
    </p:titleStyle>
    <p:bodyStyle>
      <a:lvl1pPr marL="228600" indent="-228600" algn="l" rtl="0" eaLnBrk="1" fontAlgn="base" hangingPunct="1">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2" name="Object 171"/>
          <p:cNvGraphicFramePr>
            <a:graphicFrameLocks noChangeAspect="1"/>
          </p:cNvGraphicFramePr>
          <p:nvPr>
            <p:extLst>
              <p:ext uri="{D42A27DB-BD31-4B8C-83A1-F6EECF244321}">
                <p14:modId xmlns:p14="http://schemas.microsoft.com/office/powerpoint/2010/main" val="1286748390"/>
              </p:ext>
            </p:extLst>
          </p:nvPr>
        </p:nvGraphicFramePr>
        <p:xfrm>
          <a:off x="-16933" y="6249989"/>
          <a:ext cx="12208933" cy="639763"/>
        </p:xfrm>
        <a:graphic>
          <a:graphicData uri="http://schemas.openxmlformats.org/presentationml/2006/ole">
            <mc:AlternateContent xmlns:mc="http://schemas.openxmlformats.org/markup-compatibility/2006">
              <mc:Choice xmlns:v="urn:schemas-microsoft-com:vml" Requires="v">
                <p:oleObj spid="_x0000_s6240" name="CorelDRAW" r:id="rId14" imgW="6841112" imgH="478322" progId="">
                  <p:embed/>
                </p:oleObj>
              </mc:Choice>
              <mc:Fallback>
                <p:oleObj name="CorelDRAW" r:id="rId14" imgW="6841112" imgH="478322" progId="">
                  <p:embed/>
                  <p:pic>
                    <p:nvPicPr>
                      <p:cNvPr id="12" name="Object 17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933" y="6249989"/>
                        <a:ext cx="12208933"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6" name="Title Placeholder 1"/>
          <p:cNvSpPr>
            <a:spLocks noGrp="1"/>
          </p:cNvSpPr>
          <p:nvPr>
            <p:ph type="title"/>
          </p:nvPr>
        </p:nvSpPr>
        <p:spPr bwMode="auto">
          <a:xfrm>
            <a:off x="838200" y="908720"/>
            <a:ext cx="10515600" cy="4841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6147" name="Text Placeholder 2"/>
          <p:cNvSpPr>
            <a:spLocks noGrp="1"/>
          </p:cNvSpPr>
          <p:nvPr>
            <p:ph type="body" idx="1"/>
          </p:nvPr>
        </p:nvSpPr>
        <p:spPr bwMode="auto">
          <a:xfrm>
            <a:off x="838200" y="1550353"/>
            <a:ext cx="10515600" cy="46266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Footer Placeholder 4"/>
          <p:cNvSpPr>
            <a:spLocks noGrp="1"/>
          </p:cNvSpPr>
          <p:nvPr>
            <p:ph type="ftr" sz="quarter" idx="3"/>
          </p:nvPr>
        </p:nvSpPr>
        <p:spPr>
          <a:xfrm>
            <a:off x="531284" y="6353176"/>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solidFill>
                <a:latin typeface="+mn-lt"/>
                <a:cs typeface="+mn-cs"/>
              </a:defRPr>
            </a:lvl1pPr>
          </a:lstStyle>
          <a:p>
            <a:endParaRPr lang="id-ID"/>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solidFill>
                <a:latin typeface="+mn-lt"/>
                <a:cs typeface="+mn-cs"/>
              </a:defRPr>
            </a:lvl1pPr>
          </a:lstStyle>
          <a:p>
            <a:fld id="{0E355C48-1F50-4085-A194-63DCB879983C}" type="slidenum">
              <a:rPr lang="id-ID" smtClean="0"/>
              <a:t>‹#›</a:t>
            </a:fld>
            <a:endParaRPr lang="id-ID"/>
          </a:p>
        </p:txBody>
      </p:sp>
      <p:graphicFrame>
        <p:nvGraphicFramePr>
          <p:cNvPr id="7" name="Object 169"/>
          <p:cNvGraphicFramePr>
            <a:graphicFrameLocks noChangeAspect="1"/>
          </p:cNvGraphicFramePr>
          <p:nvPr>
            <p:extLst>
              <p:ext uri="{D42A27DB-BD31-4B8C-83A1-F6EECF244321}">
                <p14:modId xmlns:p14="http://schemas.microsoft.com/office/powerpoint/2010/main" val="2811238924"/>
              </p:ext>
            </p:extLst>
          </p:nvPr>
        </p:nvGraphicFramePr>
        <p:xfrm>
          <a:off x="282813" y="157162"/>
          <a:ext cx="2068771" cy="534544"/>
        </p:xfrm>
        <a:graphic>
          <a:graphicData uri="http://schemas.openxmlformats.org/presentationml/2006/ole">
            <mc:AlternateContent xmlns:mc="http://schemas.openxmlformats.org/markup-compatibility/2006">
              <mc:Choice xmlns:v="urn:schemas-microsoft-com:vml" Requires="v">
                <p:oleObj spid="_x0000_s6241" name="CorelDRAW" r:id="rId16" imgW="1293557" imgH="445660" progId="">
                  <p:embed/>
                </p:oleObj>
              </mc:Choice>
              <mc:Fallback>
                <p:oleObj name="CorelDRAW" r:id="rId16" imgW="1293557" imgH="445660" progId="">
                  <p:embed/>
                  <p:pic>
                    <p:nvPicPr>
                      <p:cNvPr id="7" name="Object 16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2813" y="157162"/>
                        <a:ext cx="2068771" cy="5345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p:nvSpPr>
        <p:spPr>
          <a:xfrm>
            <a:off x="0" y="1"/>
            <a:ext cx="12192000" cy="100013"/>
          </a:xfrm>
          <a:prstGeom prst="rect">
            <a:avLst/>
          </a:prstGeom>
          <a:solidFill>
            <a:srgbClr val="ED1D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3" name="Rectangle 12"/>
          <p:cNvSpPr/>
          <p:nvPr/>
        </p:nvSpPr>
        <p:spPr>
          <a:xfrm>
            <a:off x="0" y="812704"/>
            <a:ext cx="12192000" cy="27432"/>
          </a:xfrm>
          <a:prstGeom prst="rect">
            <a:avLst/>
          </a:prstGeom>
          <a:solidFill>
            <a:srgbClr val="ED1D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pic>
        <p:nvPicPr>
          <p:cNvPr id="2" name="Picture 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940800" y="152400"/>
            <a:ext cx="3120000" cy="605890"/>
          </a:xfrm>
          <a:prstGeom prst="rect">
            <a:avLst/>
          </a:prstGeom>
        </p:spPr>
      </p:pic>
    </p:spTree>
    <p:extLst>
      <p:ext uri="{BB962C8B-B14F-4D97-AF65-F5344CB8AC3E}">
        <p14:creationId xmlns:p14="http://schemas.microsoft.com/office/powerpoint/2010/main" val="8949467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rtl="0" eaLnBrk="1" fontAlgn="base" hangingPunct="1">
        <a:lnSpc>
          <a:spcPct val="90000"/>
        </a:lnSpc>
        <a:spcBef>
          <a:spcPct val="0"/>
        </a:spcBef>
        <a:spcAft>
          <a:spcPct val="0"/>
        </a:spcAft>
        <a:defRPr sz="3200" b="1"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a:defRPr>
      </a:lvl2pPr>
      <a:lvl3pPr algn="l" rtl="0" eaLnBrk="1" fontAlgn="base" hangingPunct="1">
        <a:lnSpc>
          <a:spcPct val="90000"/>
        </a:lnSpc>
        <a:spcBef>
          <a:spcPct val="0"/>
        </a:spcBef>
        <a:spcAft>
          <a:spcPct val="0"/>
        </a:spcAft>
        <a:defRPr sz="4400">
          <a:solidFill>
            <a:schemeClr val="tx1"/>
          </a:solidFill>
          <a:latin typeface="Calibri Light"/>
        </a:defRPr>
      </a:lvl3pPr>
      <a:lvl4pPr algn="l" rtl="0" eaLnBrk="1" fontAlgn="base" hangingPunct="1">
        <a:lnSpc>
          <a:spcPct val="90000"/>
        </a:lnSpc>
        <a:spcBef>
          <a:spcPct val="0"/>
        </a:spcBef>
        <a:spcAft>
          <a:spcPct val="0"/>
        </a:spcAft>
        <a:defRPr sz="4400">
          <a:solidFill>
            <a:schemeClr val="tx1"/>
          </a:solidFill>
          <a:latin typeface="Calibri Light"/>
        </a:defRPr>
      </a:lvl4pPr>
      <a:lvl5pPr algn="l" rtl="0" eaLnBrk="1" fontAlgn="base" hangingPunct="1">
        <a:lnSpc>
          <a:spcPct val="90000"/>
        </a:lnSpc>
        <a:spcBef>
          <a:spcPct val="0"/>
        </a:spcBef>
        <a:spcAft>
          <a:spcPct val="0"/>
        </a:spcAft>
        <a:defRPr sz="4400">
          <a:solidFill>
            <a:schemeClr val="tx1"/>
          </a:solidFill>
          <a:latin typeface="Calibri Light"/>
        </a:defRPr>
      </a:lvl5pPr>
      <a:lvl6pPr marL="457200" algn="l" rtl="0" eaLnBrk="1" fontAlgn="base" hangingPunct="1">
        <a:lnSpc>
          <a:spcPct val="90000"/>
        </a:lnSpc>
        <a:spcBef>
          <a:spcPct val="0"/>
        </a:spcBef>
        <a:spcAft>
          <a:spcPct val="0"/>
        </a:spcAft>
        <a:defRPr sz="4400">
          <a:solidFill>
            <a:schemeClr val="tx1"/>
          </a:solidFill>
          <a:latin typeface="Calibri Light"/>
        </a:defRPr>
      </a:lvl6pPr>
      <a:lvl7pPr marL="914400" algn="l" rtl="0" eaLnBrk="1" fontAlgn="base" hangingPunct="1">
        <a:lnSpc>
          <a:spcPct val="90000"/>
        </a:lnSpc>
        <a:spcBef>
          <a:spcPct val="0"/>
        </a:spcBef>
        <a:spcAft>
          <a:spcPct val="0"/>
        </a:spcAft>
        <a:defRPr sz="4400">
          <a:solidFill>
            <a:schemeClr val="tx1"/>
          </a:solidFill>
          <a:latin typeface="Calibri Light"/>
        </a:defRPr>
      </a:lvl7pPr>
      <a:lvl8pPr marL="1371600" algn="l" rtl="0" eaLnBrk="1" fontAlgn="base" hangingPunct="1">
        <a:lnSpc>
          <a:spcPct val="90000"/>
        </a:lnSpc>
        <a:spcBef>
          <a:spcPct val="0"/>
        </a:spcBef>
        <a:spcAft>
          <a:spcPct val="0"/>
        </a:spcAft>
        <a:defRPr sz="4400">
          <a:solidFill>
            <a:schemeClr val="tx1"/>
          </a:solidFill>
          <a:latin typeface="Calibri Light"/>
        </a:defRPr>
      </a:lvl8pPr>
      <a:lvl9pPr marL="1828800" algn="l" rtl="0" eaLnBrk="1" fontAlgn="base" hangingPunct="1">
        <a:lnSpc>
          <a:spcPct val="90000"/>
        </a:lnSpc>
        <a:spcBef>
          <a:spcPct val="0"/>
        </a:spcBef>
        <a:spcAft>
          <a:spcPct val="0"/>
        </a:spcAft>
        <a:defRPr sz="4400">
          <a:solidFill>
            <a:schemeClr val="tx1"/>
          </a:solidFill>
          <a:latin typeface="Calibri Light"/>
        </a:defRPr>
      </a:lvl9pPr>
    </p:titleStyle>
    <p:bodyStyle>
      <a:lvl1pPr marL="228600" indent="-228600" algn="l" rtl="0" eaLnBrk="1" fontAlgn="base" hangingPunct="1">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13.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7.emf"/><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6.emf"/><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572871" y="2998693"/>
            <a:ext cx="6705600" cy="999565"/>
          </a:xfrm>
        </p:spPr>
        <p:txBody>
          <a:bodyPr/>
          <a:lstStyle/>
          <a:p>
            <a:pPr eaLnBrk="1" fontAlgn="auto" hangingPunct="1">
              <a:spcAft>
                <a:spcPts val="0"/>
              </a:spcAft>
              <a:defRPr/>
            </a:pPr>
            <a:r>
              <a:rPr lang="en-US" altLang="id-ID" sz="4400" dirty="0" smtClean="0">
                <a:solidFill>
                  <a:schemeClr val="tx1">
                    <a:lumMod val="95000"/>
                    <a:lumOff val="5000"/>
                  </a:schemeClr>
                </a:solidFill>
                <a:latin typeface="+mn-lt"/>
              </a:rPr>
              <a:t>VOICE OVER INTERNET PROTOCOL</a:t>
            </a:r>
            <a:br>
              <a:rPr lang="en-US" altLang="id-ID" sz="4400" dirty="0" smtClean="0">
                <a:solidFill>
                  <a:schemeClr val="tx1">
                    <a:lumMod val="95000"/>
                    <a:lumOff val="5000"/>
                  </a:schemeClr>
                </a:solidFill>
                <a:latin typeface="+mn-lt"/>
              </a:rPr>
            </a:br>
            <a:r>
              <a:rPr lang="en-US" altLang="id-ID" sz="4400" dirty="0" smtClean="0">
                <a:solidFill>
                  <a:schemeClr val="tx1">
                    <a:lumMod val="95000"/>
                    <a:lumOff val="5000"/>
                  </a:schemeClr>
                </a:solidFill>
                <a:latin typeface="+mn-lt"/>
              </a:rPr>
              <a:t>(VOIP)</a:t>
            </a:r>
          </a:p>
        </p:txBody>
      </p:sp>
    </p:spTree>
    <p:extLst>
      <p:ext uri="{BB962C8B-B14F-4D97-AF65-F5344CB8AC3E}">
        <p14:creationId xmlns:p14="http://schemas.microsoft.com/office/powerpoint/2010/main" val="29760708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fontAlgn="auto" hangingPunct="1">
              <a:spcAft>
                <a:spcPts val="0"/>
              </a:spcAft>
              <a:defRPr/>
            </a:pPr>
            <a:r>
              <a:rPr lang="sv-SE" altLang="id-ID" dirty="0" smtClean="0">
                <a:solidFill>
                  <a:schemeClr val="tx1">
                    <a:lumMod val="95000"/>
                    <a:lumOff val="5000"/>
                  </a:schemeClr>
                </a:solidFill>
              </a:rPr>
              <a:t>Komponen </a:t>
            </a:r>
            <a:r>
              <a:rPr lang="sv-SE" altLang="id-ID" dirty="0" smtClean="0">
                <a:solidFill>
                  <a:schemeClr val="tx1">
                    <a:lumMod val="95000"/>
                    <a:lumOff val="5000"/>
                  </a:schemeClr>
                </a:solidFill>
              </a:rPr>
              <a:t>VoIP</a:t>
            </a:r>
            <a:endParaRPr lang="en-US" altLang="id-ID" dirty="0" smtClean="0">
              <a:solidFill>
                <a:schemeClr val="tx1">
                  <a:lumMod val="95000"/>
                  <a:lumOff val="5000"/>
                </a:schemeClr>
              </a:solidFill>
            </a:endParaRPr>
          </a:p>
        </p:txBody>
      </p:sp>
      <p:sp>
        <p:nvSpPr>
          <p:cNvPr id="20483" name="Rectangle 3"/>
          <p:cNvSpPr>
            <a:spLocks noGrp="1" noChangeArrowheads="1"/>
          </p:cNvSpPr>
          <p:nvPr>
            <p:ph idx="1"/>
          </p:nvPr>
        </p:nvSpPr>
        <p:spPr>
          <a:xfrm>
            <a:off x="762000" y="1573306"/>
            <a:ext cx="11049000" cy="4659219"/>
          </a:xfrm>
        </p:spPr>
        <p:txBody>
          <a:bodyPr>
            <a:noAutofit/>
          </a:bodyPr>
          <a:lstStyle/>
          <a:p>
            <a:pPr eaLnBrk="1" hangingPunct="1"/>
            <a:r>
              <a:rPr lang="en-US" altLang="id-ID" sz="1600" b="1" dirty="0" smtClean="0"/>
              <a:t>User Agent</a:t>
            </a:r>
            <a:endParaRPr lang="id-ID" altLang="id-ID" sz="1600" b="1" dirty="0" smtClean="0"/>
          </a:p>
          <a:p>
            <a:pPr marL="511175" lvl="1" indent="0" eaLnBrk="1" hangingPunct="1">
              <a:buNone/>
            </a:pPr>
            <a:r>
              <a:rPr lang="sv-SE" altLang="id-ID" sz="1600" dirty="0" smtClean="0"/>
              <a:t>User Agent adalah komponen VoIP yang langsung berhubungan dengan user. User dapat menggunakan dan mengoperasikan untuk melakukan komunikasi dengan user yang lain dan juga melakukan setting untuk berkomunkasi dengan phone analog </a:t>
            </a:r>
            <a:endParaRPr lang="en-US" altLang="id-ID" sz="1600" dirty="0" smtClean="0"/>
          </a:p>
          <a:p>
            <a:pPr eaLnBrk="1" hangingPunct="1"/>
            <a:r>
              <a:rPr lang="en-US" altLang="id-ID" sz="1600" b="1" dirty="0" smtClean="0"/>
              <a:t>Proxy</a:t>
            </a:r>
            <a:endParaRPr lang="id-ID" altLang="id-ID" sz="1600" b="1" dirty="0" smtClean="0"/>
          </a:p>
          <a:p>
            <a:pPr lvl="1" eaLnBrk="1" hangingPunct="1"/>
            <a:r>
              <a:rPr lang="en-US" altLang="id-ID" sz="1600" dirty="0" err="1" smtClean="0"/>
              <a:t>Merupakan</a:t>
            </a:r>
            <a:r>
              <a:rPr lang="en-US" altLang="id-ID" sz="1600" dirty="0" smtClean="0"/>
              <a:t> </a:t>
            </a:r>
            <a:r>
              <a:rPr lang="en-US" altLang="id-ID" sz="1600" b="1" dirty="0" smtClean="0"/>
              <a:t>software</a:t>
            </a:r>
            <a:r>
              <a:rPr lang="en-US" altLang="id-ID" sz="1600" dirty="0" smtClean="0"/>
              <a:t> yang </a:t>
            </a:r>
            <a:r>
              <a:rPr lang="en-US" altLang="id-ID" sz="1600" dirty="0" err="1" smtClean="0"/>
              <a:t>digunakan</a:t>
            </a:r>
            <a:r>
              <a:rPr lang="en-US" altLang="id-ID" sz="1600" dirty="0" smtClean="0"/>
              <a:t> </a:t>
            </a:r>
            <a:r>
              <a:rPr lang="en-US" altLang="id-ID" sz="1600" dirty="0" err="1" smtClean="0"/>
              <a:t>sebagai</a:t>
            </a:r>
            <a:r>
              <a:rPr lang="en-US" altLang="id-ID" sz="1600" dirty="0" smtClean="0"/>
              <a:t> server VoIP yang </a:t>
            </a:r>
            <a:r>
              <a:rPr lang="en-US" altLang="id-ID" sz="1600" dirty="0" err="1" smtClean="0"/>
              <a:t>menangani</a:t>
            </a:r>
            <a:r>
              <a:rPr lang="en-US" altLang="id-ID" sz="1600" dirty="0" smtClean="0"/>
              <a:t> proses </a:t>
            </a:r>
            <a:r>
              <a:rPr lang="en-US" altLang="id-ID" sz="1600" b="1" dirty="0" err="1" smtClean="0"/>
              <a:t>registrasi</a:t>
            </a:r>
            <a:r>
              <a:rPr lang="en-US" altLang="id-ID" sz="1600" dirty="0" smtClean="0"/>
              <a:t> </a:t>
            </a:r>
            <a:r>
              <a:rPr lang="en-US" altLang="id-ID" sz="1600" dirty="0" err="1" smtClean="0"/>
              <a:t>dan</a:t>
            </a:r>
            <a:r>
              <a:rPr lang="en-US" altLang="id-ID" sz="1600" dirty="0" smtClean="0"/>
              <a:t> </a:t>
            </a:r>
            <a:r>
              <a:rPr lang="en-US" altLang="id-ID" sz="1600" b="1" dirty="0" err="1" smtClean="0"/>
              <a:t>autentikasi</a:t>
            </a:r>
            <a:r>
              <a:rPr lang="en-US" altLang="id-ID" sz="1600" dirty="0" smtClean="0"/>
              <a:t> user. </a:t>
            </a:r>
            <a:endParaRPr lang="id-ID" altLang="id-ID" sz="1600" dirty="0" smtClean="0"/>
          </a:p>
          <a:p>
            <a:pPr lvl="1" eaLnBrk="1" hangingPunct="1"/>
            <a:r>
              <a:rPr lang="en-US" altLang="id-ID" sz="1600" dirty="0" smtClean="0"/>
              <a:t>Proxy </a:t>
            </a:r>
            <a:r>
              <a:rPr lang="en-US" altLang="id-ID" sz="1600" dirty="0" err="1" smtClean="0"/>
              <a:t>melakukan</a:t>
            </a:r>
            <a:r>
              <a:rPr lang="en-US" altLang="id-ID" sz="1600" dirty="0" smtClean="0"/>
              <a:t> </a:t>
            </a:r>
            <a:r>
              <a:rPr lang="en-US" altLang="id-ID" sz="1600" dirty="0" err="1" smtClean="0"/>
              <a:t>banyak</a:t>
            </a:r>
            <a:r>
              <a:rPr lang="en-US" altLang="id-ID" sz="1600" dirty="0" smtClean="0"/>
              <a:t> proses yang </a:t>
            </a:r>
            <a:r>
              <a:rPr lang="en-US" altLang="id-ID" sz="1600" dirty="0" err="1" smtClean="0"/>
              <a:t>membuat</a:t>
            </a:r>
            <a:r>
              <a:rPr lang="en-US" altLang="id-ID" sz="1600" dirty="0" smtClean="0"/>
              <a:t> </a:t>
            </a:r>
            <a:r>
              <a:rPr lang="en-US" altLang="id-ID" sz="1600" dirty="0" err="1" smtClean="0"/>
              <a:t>panggilan</a:t>
            </a:r>
            <a:r>
              <a:rPr lang="en-US" altLang="id-ID" sz="1600" dirty="0" smtClean="0"/>
              <a:t> </a:t>
            </a:r>
            <a:r>
              <a:rPr lang="en-US" altLang="id-ID" sz="1600" dirty="0" err="1" smtClean="0"/>
              <a:t>dapat</a:t>
            </a:r>
            <a:r>
              <a:rPr lang="en-US" altLang="id-ID" sz="1600" dirty="0" smtClean="0"/>
              <a:t> </a:t>
            </a:r>
            <a:r>
              <a:rPr lang="en-US" altLang="id-ID" sz="1600" dirty="0" err="1" smtClean="0"/>
              <a:t>terlaksana</a:t>
            </a:r>
            <a:r>
              <a:rPr lang="en-US" altLang="id-ID" sz="1600" dirty="0" smtClean="0"/>
              <a:t> </a:t>
            </a:r>
            <a:r>
              <a:rPr lang="en-US" altLang="id-ID" sz="1600" dirty="0" err="1" smtClean="0"/>
              <a:t>diantara</a:t>
            </a:r>
            <a:r>
              <a:rPr lang="en-US" altLang="id-ID" sz="1600" dirty="0" smtClean="0"/>
              <a:t> user </a:t>
            </a:r>
            <a:r>
              <a:rPr lang="en-US" altLang="id-ID" sz="1600" dirty="0" err="1" smtClean="0"/>
              <a:t>dan</a:t>
            </a:r>
            <a:r>
              <a:rPr lang="en-US" altLang="id-ID" sz="1600" dirty="0" smtClean="0"/>
              <a:t> </a:t>
            </a:r>
            <a:r>
              <a:rPr lang="en-US" altLang="id-ID" sz="1600" dirty="0" err="1" smtClean="0"/>
              <a:t>menampilkan</a:t>
            </a:r>
            <a:r>
              <a:rPr lang="en-US" altLang="id-ID" sz="1600" dirty="0" smtClean="0"/>
              <a:t> </a:t>
            </a:r>
            <a:r>
              <a:rPr lang="en-US" altLang="id-ID" sz="1600" b="1" dirty="0" smtClean="0"/>
              <a:t>proses</a:t>
            </a:r>
            <a:r>
              <a:rPr lang="en-US" altLang="id-ID" sz="1600" dirty="0" smtClean="0"/>
              <a:t> </a:t>
            </a:r>
            <a:r>
              <a:rPr lang="en-US" altLang="id-ID" sz="1600" b="1" dirty="0" err="1" smtClean="0"/>
              <a:t>panggilan</a:t>
            </a:r>
            <a:r>
              <a:rPr lang="en-US" altLang="id-ID" sz="1600" b="1" dirty="0" smtClean="0"/>
              <a:t> </a:t>
            </a:r>
            <a:r>
              <a:rPr lang="en-US" altLang="id-ID" sz="1600" dirty="0" smtClean="0"/>
              <a:t>yang </a:t>
            </a:r>
            <a:r>
              <a:rPr lang="en-US" altLang="id-ID" sz="1600" dirty="0" err="1" smtClean="0"/>
              <a:t>terlihat</a:t>
            </a:r>
            <a:r>
              <a:rPr lang="en-US" altLang="id-ID" sz="1600" dirty="0" smtClean="0"/>
              <a:t> </a:t>
            </a:r>
            <a:r>
              <a:rPr lang="en-US" altLang="id-ID" sz="1600" dirty="0" err="1" smtClean="0"/>
              <a:t>dalam</a:t>
            </a:r>
            <a:r>
              <a:rPr lang="en-US" altLang="id-ID" sz="1600" dirty="0" smtClean="0"/>
              <a:t> log </a:t>
            </a:r>
            <a:r>
              <a:rPr lang="en-US" altLang="id-ID" sz="1600" dirty="0" err="1" smtClean="0"/>
              <a:t>diserver</a:t>
            </a:r>
            <a:r>
              <a:rPr lang="en-US" altLang="id-ID" sz="1600" dirty="0" smtClean="0"/>
              <a:t>. </a:t>
            </a:r>
            <a:endParaRPr lang="id-ID" altLang="id-ID" sz="1600" dirty="0" smtClean="0"/>
          </a:p>
          <a:p>
            <a:pPr lvl="1" eaLnBrk="1" hangingPunct="1"/>
            <a:r>
              <a:rPr lang="en-US" altLang="id-ID" sz="1600" dirty="0" smtClean="0"/>
              <a:t>Proxy yang </a:t>
            </a:r>
            <a:r>
              <a:rPr lang="en-US" altLang="id-ID" sz="1600" dirty="0" err="1" smtClean="0"/>
              <a:t>kita</a:t>
            </a:r>
            <a:r>
              <a:rPr lang="en-US" altLang="id-ID" sz="1600" dirty="0" smtClean="0"/>
              <a:t> </a:t>
            </a:r>
            <a:r>
              <a:rPr lang="en-US" altLang="id-ID" sz="1600" dirty="0" err="1" smtClean="0"/>
              <a:t>gunakan</a:t>
            </a:r>
            <a:r>
              <a:rPr lang="en-US" altLang="id-ID" sz="1600" dirty="0" smtClean="0"/>
              <a:t> </a:t>
            </a:r>
            <a:r>
              <a:rPr lang="en-US" altLang="id-ID" sz="1600" dirty="0" err="1" smtClean="0"/>
              <a:t>adalah</a:t>
            </a:r>
            <a:r>
              <a:rPr lang="en-US" altLang="id-ID" sz="1600" dirty="0" smtClean="0"/>
              <a:t> </a:t>
            </a:r>
            <a:r>
              <a:rPr lang="en-US" altLang="id-ID" sz="1600" b="1" dirty="0" err="1" smtClean="0"/>
              <a:t>Softswitch</a:t>
            </a:r>
            <a:endParaRPr lang="en-US" altLang="id-ID" sz="1600" b="1" dirty="0" smtClean="0"/>
          </a:p>
          <a:p>
            <a:pPr eaLnBrk="1" hangingPunct="1"/>
            <a:r>
              <a:rPr lang="en-US" altLang="id-ID" sz="1600" b="1" dirty="0" smtClean="0"/>
              <a:t>Protocol</a:t>
            </a:r>
            <a:endParaRPr lang="id-ID" altLang="id-ID" sz="1600" b="1" dirty="0" smtClean="0"/>
          </a:p>
          <a:p>
            <a:pPr lvl="1" eaLnBrk="1" hangingPunct="1"/>
            <a:r>
              <a:rPr lang="en-US" altLang="id-ID" sz="1600" dirty="0" smtClean="0"/>
              <a:t>Signaling </a:t>
            </a:r>
            <a:r>
              <a:rPr lang="en-US" altLang="id-ID" sz="1600" dirty="0" err="1" smtClean="0"/>
              <a:t>dilakukan</a:t>
            </a:r>
            <a:r>
              <a:rPr lang="en-US" altLang="id-ID" sz="1600" dirty="0" smtClean="0"/>
              <a:t> </a:t>
            </a:r>
            <a:r>
              <a:rPr lang="en-US" altLang="id-ID" sz="1600" dirty="0" err="1" smtClean="0"/>
              <a:t>sebelum</a:t>
            </a:r>
            <a:r>
              <a:rPr lang="en-US" altLang="id-ID" sz="1600" dirty="0" smtClean="0"/>
              <a:t> </a:t>
            </a:r>
            <a:r>
              <a:rPr lang="en-US" altLang="id-ID" sz="1600" dirty="0" err="1" smtClean="0"/>
              <a:t>melakukan</a:t>
            </a:r>
            <a:r>
              <a:rPr lang="en-US" altLang="id-ID" sz="1600" dirty="0" smtClean="0"/>
              <a:t> </a:t>
            </a:r>
            <a:r>
              <a:rPr lang="en-US" altLang="id-ID" sz="1600" dirty="0" err="1" smtClean="0"/>
              <a:t>panggilan</a:t>
            </a:r>
            <a:r>
              <a:rPr lang="en-US" altLang="id-ID" sz="1600" dirty="0" smtClean="0"/>
              <a:t>. </a:t>
            </a:r>
            <a:r>
              <a:rPr lang="en-US" altLang="id-ID" sz="1600" dirty="0" err="1" smtClean="0"/>
              <a:t>Jalur</a:t>
            </a:r>
            <a:r>
              <a:rPr lang="en-US" altLang="id-ID" sz="1600" dirty="0" smtClean="0"/>
              <a:t> </a:t>
            </a:r>
            <a:r>
              <a:rPr lang="en-US" altLang="id-ID" sz="1600" dirty="0" err="1" smtClean="0"/>
              <a:t>dibentuk</a:t>
            </a:r>
            <a:r>
              <a:rPr lang="en-US" altLang="id-ID" sz="1600" dirty="0" smtClean="0"/>
              <a:t> point to point </a:t>
            </a:r>
            <a:r>
              <a:rPr lang="en-US" altLang="id-ID" sz="1600" dirty="0" err="1" smtClean="0"/>
              <a:t>menggunakan</a:t>
            </a:r>
            <a:r>
              <a:rPr lang="en-US" altLang="id-ID" sz="1600" dirty="0" smtClean="0"/>
              <a:t> </a:t>
            </a:r>
            <a:r>
              <a:rPr lang="en-US" altLang="id-ID" sz="1600" dirty="0" err="1" smtClean="0"/>
              <a:t>protokol</a:t>
            </a:r>
            <a:r>
              <a:rPr lang="en-US" altLang="id-ID" sz="1600" dirty="0" smtClean="0"/>
              <a:t> signaling yang </a:t>
            </a:r>
            <a:r>
              <a:rPr lang="en-US" altLang="id-ID" sz="1600" dirty="0" err="1" smtClean="0"/>
              <a:t>berbasis</a:t>
            </a:r>
            <a:r>
              <a:rPr lang="en-US" altLang="id-ID" sz="1600" dirty="0" smtClean="0"/>
              <a:t> TCP </a:t>
            </a:r>
            <a:endParaRPr lang="id-ID" altLang="id-ID" sz="1600" dirty="0" smtClean="0"/>
          </a:p>
          <a:p>
            <a:pPr lvl="1" eaLnBrk="1" hangingPunct="1"/>
            <a:r>
              <a:rPr lang="en-US" altLang="id-ID" sz="1600" dirty="0" err="1" smtClean="0"/>
              <a:t>Setelah</a:t>
            </a:r>
            <a:r>
              <a:rPr lang="en-US" altLang="id-ID" sz="1600" dirty="0" smtClean="0"/>
              <a:t> </a:t>
            </a:r>
            <a:r>
              <a:rPr lang="en-US" altLang="id-ID" sz="1600" dirty="0" err="1" smtClean="0"/>
              <a:t>jalur</a:t>
            </a:r>
            <a:r>
              <a:rPr lang="en-US" altLang="id-ID" sz="1600" dirty="0" smtClean="0"/>
              <a:t> </a:t>
            </a:r>
            <a:r>
              <a:rPr lang="en-US" altLang="id-ID" sz="1600" dirty="0" err="1" smtClean="0"/>
              <a:t>terbentuk</a:t>
            </a:r>
            <a:r>
              <a:rPr lang="en-US" altLang="id-ID" sz="1600" dirty="0" smtClean="0"/>
              <a:t>, RTP </a:t>
            </a:r>
            <a:r>
              <a:rPr lang="en-US" altLang="id-ID" sz="1600" dirty="0" err="1" smtClean="0"/>
              <a:t>melakukan</a:t>
            </a:r>
            <a:r>
              <a:rPr lang="en-US" altLang="id-ID" sz="1600" dirty="0" smtClean="0"/>
              <a:t> transfer </a:t>
            </a:r>
            <a:r>
              <a:rPr lang="en-US" altLang="id-ID" sz="1600" dirty="0" err="1" smtClean="0"/>
              <a:t>sinyal</a:t>
            </a:r>
            <a:r>
              <a:rPr lang="en-US" altLang="id-ID" sz="1600" dirty="0" smtClean="0"/>
              <a:t> </a:t>
            </a:r>
            <a:r>
              <a:rPr lang="en-US" altLang="id-ID" sz="1600" dirty="0" err="1" smtClean="0"/>
              <a:t>suara</a:t>
            </a:r>
            <a:r>
              <a:rPr lang="en-US" altLang="id-ID" sz="1600" dirty="0" smtClean="0"/>
              <a:t> yang </a:t>
            </a:r>
            <a:r>
              <a:rPr lang="en-US" altLang="id-ID" sz="1600" dirty="0" err="1" smtClean="0"/>
              <a:t>telah</a:t>
            </a:r>
            <a:r>
              <a:rPr lang="en-US" altLang="id-ID" sz="1600" dirty="0" smtClean="0"/>
              <a:t> </a:t>
            </a:r>
            <a:r>
              <a:rPr lang="en-US" altLang="id-ID" sz="1600" dirty="0" err="1" smtClean="0"/>
              <a:t>dipaketisasi</a:t>
            </a:r>
            <a:r>
              <a:rPr lang="en-US" altLang="id-ID" sz="1600" dirty="0" smtClean="0"/>
              <a:t> </a:t>
            </a:r>
            <a:r>
              <a:rPr lang="en-US" altLang="id-ID" sz="1600" dirty="0" err="1" smtClean="0"/>
              <a:t>melui</a:t>
            </a:r>
            <a:r>
              <a:rPr lang="en-US" altLang="id-ID" sz="1600" dirty="0" smtClean="0"/>
              <a:t> </a:t>
            </a:r>
            <a:r>
              <a:rPr lang="en-US" altLang="id-ID" sz="1600" dirty="0" err="1" smtClean="0"/>
              <a:t>jalur</a:t>
            </a:r>
            <a:r>
              <a:rPr lang="en-US" altLang="id-ID" sz="1600" dirty="0" smtClean="0"/>
              <a:t> UDP </a:t>
            </a:r>
          </a:p>
          <a:p>
            <a:pPr eaLnBrk="1" hangingPunct="1"/>
            <a:r>
              <a:rPr lang="en-US" altLang="id-ID" sz="1600" b="1" dirty="0" smtClean="0"/>
              <a:t>CODEC (Coder Decoder)</a:t>
            </a:r>
            <a:endParaRPr lang="id-ID" altLang="id-ID" sz="1600" b="1" dirty="0" smtClean="0"/>
          </a:p>
          <a:p>
            <a:pPr lvl="1" eaLnBrk="1" hangingPunct="1"/>
            <a:r>
              <a:rPr lang="sv-SE" altLang="id-ID" sz="1600" dirty="0" smtClean="0"/>
              <a:t>Digunakan untuk mengubah informasi sinyal suara analog menjadi sinyal digital yang dapat ditransmisikan melalui jaringan IP dengan bandwidth tertentu dan mendapatkan informasinya kembali. </a:t>
            </a:r>
            <a:endParaRPr lang="id-ID" altLang="id-ID" sz="1600" dirty="0" smtClean="0"/>
          </a:p>
          <a:p>
            <a:pPr lvl="1" eaLnBrk="1" hangingPunct="1"/>
            <a:r>
              <a:rPr lang="sv-SE" altLang="id-ID" sz="1600" dirty="0" smtClean="0"/>
              <a:t>Masing masing codec punyai spesifikasi bandwidth yang dibutuhkan yang berbeda. Misalkan G711 </a:t>
            </a:r>
            <a:r>
              <a:rPr lang="sv-SE" altLang="id-ID" sz="1600" dirty="0" smtClean="0">
                <a:sym typeface="Wingdings" panose="05000000000000000000" pitchFamily="2" charset="2"/>
              </a:rPr>
              <a:t></a:t>
            </a:r>
            <a:r>
              <a:rPr lang="sv-SE" altLang="id-ID" sz="1600" dirty="0" smtClean="0"/>
              <a:t> 64 Kbps.</a:t>
            </a:r>
            <a:endParaRPr lang="en-US" altLang="id-ID" sz="1600" dirty="0" smtClean="0"/>
          </a:p>
          <a:p>
            <a:pPr eaLnBrk="1" hangingPunct="1"/>
            <a:endParaRPr lang="en-US" altLang="id-ID" sz="1600" dirty="0" smtClean="0"/>
          </a:p>
          <a:p>
            <a:pPr eaLnBrk="1" hangingPunct="1"/>
            <a:endParaRPr lang="en-US" altLang="id-ID" sz="1600" dirty="0" smtClean="0"/>
          </a:p>
        </p:txBody>
      </p:sp>
    </p:spTree>
    <p:extLst>
      <p:ext uri="{BB962C8B-B14F-4D97-AF65-F5344CB8AC3E}">
        <p14:creationId xmlns:p14="http://schemas.microsoft.com/office/powerpoint/2010/main" val="28684190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228165" y="1071563"/>
            <a:ext cx="10515600" cy="458032"/>
          </a:xfrm>
        </p:spPr>
        <p:txBody>
          <a:bodyPr>
            <a:normAutofit fontScale="90000"/>
          </a:bodyPr>
          <a:lstStyle/>
          <a:p>
            <a:pPr marL="838200" indent="-838200" eaLnBrk="1" fontAlgn="auto" hangingPunct="1">
              <a:spcAft>
                <a:spcPts val="0"/>
              </a:spcAft>
              <a:defRPr/>
            </a:pPr>
            <a:r>
              <a:rPr lang="it-IT" altLang="id-ID" sz="4000" b="1" dirty="0" smtClean="0">
                <a:solidFill>
                  <a:schemeClr val="tx1">
                    <a:lumMod val="95000"/>
                    <a:lumOff val="5000"/>
                  </a:schemeClr>
                </a:solidFill>
              </a:rPr>
              <a:t>Paket </a:t>
            </a:r>
            <a:r>
              <a:rPr lang="it-IT" altLang="id-ID" sz="4000" b="1" dirty="0" smtClean="0">
                <a:solidFill>
                  <a:schemeClr val="tx1">
                    <a:lumMod val="95000"/>
                    <a:lumOff val="5000"/>
                  </a:schemeClr>
                </a:solidFill>
              </a:rPr>
              <a:t>VoIP</a:t>
            </a:r>
            <a:endParaRPr lang="en-US" altLang="id-ID" sz="4000" b="1" i="1" dirty="0" smtClean="0">
              <a:solidFill>
                <a:schemeClr val="tx1">
                  <a:lumMod val="95000"/>
                  <a:lumOff val="5000"/>
                </a:schemeClr>
              </a:solidFill>
            </a:endParaRPr>
          </a:p>
        </p:txBody>
      </p:sp>
      <p:sp>
        <p:nvSpPr>
          <p:cNvPr id="21507" name="Rectangle 3"/>
          <p:cNvSpPr>
            <a:spLocks noGrp="1" noChangeArrowheads="1"/>
          </p:cNvSpPr>
          <p:nvPr>
            <p:ph idx="1"/>
          </p:nvPr>
        </p:nvSpPr>
        <p:spPr>
          <a:xfrm>
            <a:off x="1936750" y="1692275"/>
            <a:ext cx="8229600" cy="3962400"/>
          </a:xfrm>
        </p:spPr>
        <p:txBody>
          <a:bodyPr/>
          <a:lstStyle/>
          <a:p>
            <a:pPr eaLnBrk="1" hangingPunct="1"/>
            <a:r>
              <a:rPr lang="it-IT" altLang="id-ID" sz="1800" dirty="0" smtClean="0"/>
              <a:t>Tiap paket VoIP terdiri atas dua bagian, yakni </a:t>
            </a:r>
            <a:r>
              <a:rPr lang="it-IT" altLang="id-ID" sz="1800" i="1" dirty="0" smtClean="0"/>
              <a:t>header </a:t>
            </a:r>
            <a:r>
              <a:rPr lang="it-IT" altLang="id-ID" sz="1800" dirty="0" smtClean="0"/>
              <a:t>dan </a:t>
            </a:r>
            <a:r>
              <a:rPr lang="it-IT" altLang="id-ID" sz="1800" i="1" dirty="0" smtClean="0"/>
              <a:t>payload </a:t>
            </a:r>
            <a:r>
              <a:rPr lang="it-IT" altLang="id-ID" sz="1800" dirty="0" smtClean="0"/>
              <a:t>(beban). </a:t>
            </a:r>
          </a:p>
          <a:p>
            <a:pPr eaLnBrk="1" hangingPunct="1"/>
            <a:r>
              <a:rPr lang="it-IT" altLang="id-ID" sz="1800" dirty="0" smtClean="0"/>
              <a:t>Header terdiri atas :</a:t>
            </a:r>
          </a:p>
          <a:p>
            <a:pPr lvl="1" eaLnBrk="1" hangingPunct="1"/>
            <a:r>
              <a:rPr lang="it-IT" altLang="id-ID" sz="1800" dirty="0" smtClean="0"/>
              <a:t>IP </a:t>
            </a:r>
            <a:r>
              <a:rPr lang="it-IT" altLang="id-ID" sz="1800" i="1" dirty="0" smtClean="0"/>
              <a:t>header</a:t>
            </a:r>
            <a:r>
              <a:rPr lang="it-IT" altLang="id-ID" sz="1800" dirty="0" smtClean="0"/>
              <a:t>, </a:t>
            </a:r>
          </a:p>
          <a:p>
            <a:pPr lvl="1" eaLnBrk="1" hangingPunct="1"/>
            <a:r>
              <a:rPr lang="it-IT" altLang="id-ID" sz="1800" i="1" dirty="0" smtClean="0"/>
              <a:t>Real-time Transport Protocol (RTP) header, </a:t>
            </a:r>
          </a:p>
          <a:p>
            <a:pPr lvl="1" eaLnBrk="1" hangingPunct="1"/>
            <a:r>
              <a:rPr lang="it-IT" altLang="id-ID" sz="1800" i="1" dirty="0" smtClean="0"/>
              <a:t>User Datagram Protocol (UDP) header, </a:t>
            </a:r>
          </a:p>
          <a:p>
            <a:pPr lvl="1" eaLnBrk="1" hangingPunct="1"/>
            <a:r>
              <a:rPr lang="it-IT" altLang="id-ID" sz="1800" i="1" dirty="0" smtClean="0"/>
              <a:t>Ethernet header</a:t>
            </a:r>
            <a:r>
              <a:rPr lang="en-US" altLang="id-ID" sz="1800" dirty="0" smtClean="0"/>
              <a:t> </a:t>
            </a:r>
          </a:p>
        </p:txBody>
      </p:sp>
      <p:sp>
        <p:nvSpPr>
          <p:cNvPr id="21508" name="Rectangle 5"/>
          <p:cNvSpPr>
            <a:spLocks noChangeArrowheads="1"/>
          </p:cNvSpPr>
          <p:nvPr/>
        </p:nvSpPr>
        <p:spPr bwMode="auto">
          <a:xfrm>
            <a:off x="1524000" y="2820988"/>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id-ID" altLang="en-US"/>
          </a:p>
        </p:txBody>
      </p:sp>
      <p:graphicFrame>
        <p:nvGraphicFramePr>
          <p:cNvPr id="21509" name="Object 4"/>
          <p:cNvGraphicFramePr>
            <a:graphicFrameLocks noChangeAspect="1"/>
          </p:cNvGraphicFramePr>
          <p:nvPr/>
        </p:nvGraphicFramePr>
        <p:xfrm>
          <a:off x="1708150" y="3810000"/>
          <a:ext cx="8686800" cy="1844675"/>
        </p:xfrm>
        <a:graphic>
          <a:graphicData uri="http://schemas.openxmlformats.org/presentationml/2006/ole">
            <mc:AlternateContent xmlns:mc="http://schemas.openxmlformats.org/markup-compatibility/2006">
              <mc:Choice xmlns:v="urn:schemas-microsoft-com:vml" Requires="v">
                <p:oleObj spid="_x0000_s3122" r:id="rId3" imgW="7234733" imgH="1617878" progId="Visio.Drawing.11">
                  <p:embed/>
                </p:oleObj>
              </mc:Choice>
              <mc:Fallback>
                <p:oleObj r:id="rId3" imgW="7234733" imgH="1617878" progId="Visio.Drawing.11">
                  <p:embed/>
                  <p:pic>
                    <p:nvPicPr>
                      <p:cNvPr id="21509"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8150" y="3810000"/>
                        <a:ext cx="86868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605032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96644" y="1293037"/>
            <a:ext cx="10515600" cy="458032"/>
          </a:xfrm>
        </p:spPr>
        <p:txBody>
          <a:bodyPr>
            <a:normAutofit fontScale="90000"/>
          </a:bodyPr>
          <a:lstStyle/>
          <a:p>
            <a:pPr marL="838200" indent="-838200" eaLnBrk="1" fontAlgn="auto" hangingPunct="1">
              <a:spcAft>
                <a:spcPts val="0"/>
              </a:spcAft>
              <a:defRPr/>
            </a:pPr>
            <a:r>
              <a:rPr lang="it-IT" altLang="id-ID" sz="4000" b="1" dirty="0" smtClean="0">
                <a:solidFill>
                  <a:schemeClr val="tx1">
                    <a:lumMod val="95000"/>
                    <a:lumOff val="5000"/>
                  </a:schemeClr>
                </a:solidFill>
              </a:rPr>
              <a:t>Paket </a:t>
            </a:r>
            <a:r>
              <a:rPr lang="it-IT" altLang="id-ID" sz="4000" b="1" dirty="0" smtClean="0">
                <a:solidFill>
                  <a:schemeClr val="tx1">
                    <a:lumMod val="95000"/>
                    <a:lumOff val="5000"/>
                  </a:schemeClr>
                </a:solidFill>
              </a:rPr>
              <a:t>VoIP</a:t>
            </a:r>
            <a:r>
              <a:rPr lang="en-US" altLang="id-ID" sz="4000" b="1" i="1" dirty="0" smtClean="0">
                <a:solidFill>
                  <a:schemeClr val="tx1">
                    <a:lumMod val="95000"/>
                    <a:lumOff val="5000"/>
                  </a:schemeClr>
                </a:solidFill>
              </a:rPr>
              <a:t/>
            </a:r>
            <a:br>
              <a:rPr lang="en-US" altLang="id-ID" sz="4000" b="1" i="1" dirty="0" smtClean="0">
                <a:solidFill>
                  <a:schemeClr val="tx1">
                    <a:lumMod val="95000"/>
                    <a:lumOff val="5000"/>
                  </a:schemeClr>
                </a:solidFill>
              </a:rPr>
            </a:br>
            <a:endParaRPr lang="en-US" altLang="id-ID" sz="4000" b="1" i="1" dirty="0" smtClean="0">
              <a:solidFill>
                <a:schemeClr val="tx1">
                  <a:lumMod val="95000"/>
                  <a:lumOff val="5000"/>
                </a:schemeClr>
              </a:solidFill>
            </a:endParaRPr>
          </a:p>
        </p:txBody>
      </p:sp>
      <p:sp>
        <p:nvSpPr>
          <p:cNvPr id="26627" name="Rectangle 3"/>
          <p:cNvSpPr>
            <a:spLocks noGrp="1" noChangeArrowheads="1"/>
          </p:cNvSpPr>
          <p:nvPr>
            <p:ph idx="1"/>
          </p:nvPr>
        </p:nvSpPr>
        <p:spPr>
          <a:xfrm>
            <a:off x="545048" y="1898570"/>
            <a:ext cx="11049000" cy="4278313"/>
          </a:xfrm>
        </p:spPr>
        <p:txBody>
          <a:bodyPr>
            <a:normAutofit/>
          </a:bodyPr>
          <a:lstStyle/>
          <a:p>
            <a:pPr marL="0" indent="0" eaLnBrk="1" hangingPunct="1">
              <a:buFont typeface="Tw Cen MT" panose="020B0602020104020603" pitchFamily="34" charset="0"/>
              <a:buNone/>
              <a:defRPr/>
            </a:pPr>
            <a:r>
              <a:rPr lang="it-IT" altLang="id-ID" sz="1800" b="1" dirty="0" smtClean="0"/>
              <a:t>IP</a:t>
            </a:r>
            <a:r>
              <a:rPr lang="it-IT" altLang="id-ID" sz="1800" b="1" i="1" dirty="0" smtClean="0"/>
              <a:t> header</a:t>
            </a:r>
            <a:endParaRPr lang="id-ID" altLang="id-ID" sz="1800" b="1" i="1" dirty="0" smtClean="0"/>
          </a:p>
          <a:p>
            <a:pPr eaLnBrk="1" hangingPunct="1">
              <a:buFont typeface="Arial" panose="020B0604020202020204" pitchFamily="34" charset="0"/>
              <a:buChar char="•"/>
              <a:defRPr/>
            </a:pPr>
            <a:r>
              <a:rPr lang="it-IT" altLang="id-ID" sz="1800" dirty="0"/>
              <a:t>B</a:t>
            </a:r>
            <a:r>
              <a:rPr lang="it-IT" altLang="id-ID" sz="1800" dirty="0" smtClean="0"/>
              <a:t>ertugas </a:t>
            </a:r>
            <a:r>
              <a:rPr lang="it-IT" altLang="id-ID" sz="1800" dirty="0" smtClean="0"/>
              <a:t>menyimpan informasi </a:t>
            </a:r>
            <a:r>
              <a:rPr lang="it-IT" altLang="id-ID" sz="1800" i="1" dirty="0" smtClean="0"/>
              <a:t>routing</a:t>
            </a:r>
            <a:r>
              <a:rPr lang="it-IT" altLang="id-ID" sz="1800" dirty="0" smtClean="0"/>
              <a:t> untuk mengirimkan paket-paket ke tujuan. </a:t>
            </a:r>
            <a:endParaRPr lang="id-ID" altLang="id-ID" sz="1800" dirty="0" smtClean="0"/>
          </a:p>
          <a:p>
            <a:pPr eaLnBrk="1" hangingPunct="1">
              <a:buFont typeface="Arial" panose="020B0604020202020204" pitchFamily="34" charset="0"/>
              <a:buChar char="•"/>
              <a:defRPr/>
            </a:pPr>
            <a:r>
              <a:rPr lang="it-IT" altLang="id-ID" sz="1800" dirty="0" smtClean="0"/>
              <a:t>Pada setiap </a:t>
            </a:r>
            <a:r>
              <a:rPr lang="it-IT" altLang="id-ID" sz="1800" i="1" dirty="0" smtClean="0"/>
              <a:t>header</a:t>
            </a:r>
            <a:r>
              <a:rPr lang="it-IT" altLang="id-ID" sz="1800" dirty="0" smtClean="0"/>
              <a:t> IP disertakan tipe layanan atau </a:t>
            </a:r>
            <a:r>
              <a:rPr lang="it-IT" altLang="id-ID" sz="1800" i="1" dirty="0" smtClean="0"/>
              <a:t> Type of Service </a:t>
            </a:r>
            <a:r>
              <a:rPr lang="it-IT" altLang="id-ID" sz="1800" dirty="0" smtClean="0"/>
              <a:t>(ToS) yang memungkinkan paket tertentu seperti paket suara diperlakukan berbeda dengan paket yang </a:t>
            </a:r>
            <a:r>
              <a:rPr lang="it-IT" altLang="id-ID" sz="1800" i="1" dirty="0" smtClean="0"/>
              <a:t>non real-time</a:t>
            </a:r>
            <a:r>
              <a:rPr lang="id-ID" altLang="id-ID" sz="1800" i="1" dirty="0" smtClean="0"/>
              <a:t>d</a:t>
            </a:r>
            <a:endParaRPr lang="id-ID" altLang="id-ID" sz="1800" dirty="0" smtClean="0"/>
          </a:p>
          <a:p>
            <a:pPr marL="0" indent="0" eaLnBrk="1" hangingPunct="1">
              <a:buFont typeface="Tw Cen MT" panose="020B0602020104020603" pitchFamily="34" charset="0"/>
              <a:buNone/>
              <a:defRPr/>
            </a:pPr>
            <a:r>
              <a:rPr lang="id-ID" altLang="id-ID" sz="1800" b="1" dirty="0" smtClean="0"/>
              <a:t>UDP header</a:t>
            </a:r>
          </a:p>
          <a:p>
            <a:pPr eaLnBrk="1" hangingPunct="1">
              <a:buFont typeface="Arial" panose="020B0604020202020204" pitchFamily="34" charset="0"/>
              <a:buChar char="•"/>
              <a:defRPr/>
            </a:pPr>
            <a:r>
              <a:rPr lang="it-IT" altLang="id-ID" sz="1800" dirty="0" smtClean="0"/>
              <a:t>UDP </a:t>
            </a:r>
            <a:r>
              <a:rPr lang="it-IT" altLang="id-ID" sz="1800" i="1" dirty="0" smtClean="0"/>
              <a:t>header </a:t>
            </a:r>
            <a:r>
              <a:rPr lang="it-IT" altLang="id-ID" sz="1800" dirty="0" smtClean="0"/>
              <a:t>memiliki ciri tertentu yaitu tidak menjamin paket akan mencapai tujuan sehingga UDP cocok digunakan  pada aplikasi </a:t>
            </a:r>
            <a:r>
              <a:rPr lang="it-IT" altLang="id-ID" sz="1800" i="1" dirty="0" smtClean="0"/>
              <a:t>voice real time </a:t>
            </a:r>
            <a:r>
              <a:rPr lang="it-IT" altLang="id-ID" sz="1800" dirty="0" smtClean="0"/>
              <a:t>yang sangat peka terhadap </a:t>
            </a:r>
            <a:r>
              <a:rPr lang="it-IT" altLang="id-ID" sz="1800" i="1" dirty="0" smtClean="0"/>
              <a:t>delay </a:t>
            </a:r>
            <a:r>
              <a:rPr lang="it-IT" altLang="id-ID" sz="1800" dirty="0" smtClean="0"/>
              <a:t>dan </a:t>
            </a:r>
            <a:r>
              <a:rPr lang="it-IT" altLang="id-ID" sz="1800" i="1" dirty="0" smtClean="0"/>
              <a:t>latency</a:t>
            </a:r>
            <a:endParaRPr lang="id-ID" altLang="id-ID" sz="1800" i="1" dirty="0" smtClean="0"/>
          </a:p>
          <a:p>
            <a:pPr marL="0" indent="0" eaLnBrk="1" hangingPunct="1">
              <a:buFont typeface="Tw Cen MT" panose="020B0602020104020603" pitchFamily="34" charset="0"/>
              <a:buNone/>
              <a:defRPr/>
            </a:pPr>
            <a:r>
              <a:rPr lang="id-ID" altLang="id-ID" sz="1800" b="1" i="1" dirty="0" smtClean="0"/>
              <a:t>RTP header</a:t>
            </a:r>
          </a:p>
          <a:p>
            <a:pPr eaLnBrk="1" hangingPunct="1">
              <a:buFont typeface="Arial" panose="020B0604020202020204" pitchFamily="34" charset="0"/>
              <a:buChar char="•"/>
              <a:defRPr/>
            </a:pPr>
            <a:r>
              <a:rPr lang="it-IT" altLang="id-ID" sz="1800" dirty="0" smtClean="0"/>
              <a:t>RTP </a:t>
            </a:r>
            <a:r>
              <a:rPr lang="it-IT" altLang="id-ID" sz="1800" i="1" dirty="0" smtClean="0"/>
              <a:t>header </a:t>
            </a:r>
            <a:r>
              <a:rPr lang="it-IT" altLang="id-ID" sz="1800" dirty="0" smtClean="0"/>
              <a:t>adalah header yang dapat dimanfaatkan untuk melakukan </a:t>
            </a:r>
            <a:r>
              <a:rPr lang="it-IT" altLang="id-ID" sz="1800" i="1" dirty="0" smtClean="0"/>
              <a:t>framing</a:t>
            </a:r>
            <a:r>
              <a:rPr lang="it-IT" altLang="id-ID" sz="1800" dirty="0" smtClean="0"/>
              <a:t> dan segmentasi data </a:t>
            </a:r>
            <a:r>
              <a:rPr lang="it-IT" altLang="id-ID" sz="1800" i="1" dirty="0" smtClean="0"/>
              <a:t>real time. </a:t>
            </a:r>
            <a:endParaRPr lang="id-ID" altLang="id-ID" sz="1800" i="1" dirty="0" smtClean="0"/>
          </a:p>
          <a:p>
            <a:pPr eaLnBrk="1" hangingPunct="1">
              <a:buFont typeface="Arial" panose="020B0604020202020204" pitchFamily="34" charset="0"/>
              <a:buChar char="•"/>
              <a:defRPr/>
            </a:pPr>
            <a:r>
              <a:rPr lang="it-IT" altLang="id-ID" sz="1800" dirty="0" smtClean="0"/>
              <a:t>RTP tidak mendukung realibilitas paket untuk sampai tujuan. </a:t>
            </a:r>
            <a:endParaRPr lang="id-ID" altLang="id-ID" sz="1800" dirty="0" smtClean="0"/>
          </a:p>
          <a:p>
            <a:pPr eaLnBrk="1" hangingPunct="1">
              <a:buFont typeface="Arial" panose="020B0604020202020204" pitchFamily="34" charset="0"/>
              <a:buChar char="•"/>
              <a:defRPr/>
            </a:pPr>
            <a:r>
              <a:rPr lang="it-IT" altLang="id-ID" sz="1800" dirty="0" smtClean="0"/>
              <a:t>RTP menggunakan protokol kendali yang disebut RTCP (</a:t>
            </a:r>
            <a:r>
              <a:rPr lang="it-IT" altLang="id-ID" sz="1800" i="1" dirty="0" smtClean="0"/>
              <a:t>Real Time Control Protocol</a:t>
            </a:r>
            <a:r>
              <a:rPr lang="it-IT" altLang="id-ID" sz="1800" dirty="0" smtClean="0"/>
              <a:t>) yang mengendalikan QoS dan sinkroniasi media stream yang berbeda</a:t>
            </a:r>
            <a:r>
              <a:rPr lang="en-US" altLang="id-ID" sz="1800" dirty="0" smtClean="0"/>
              <a:t> </a:t>
            </a:r>
          </a:p>
          <a:p>
            <a:pPr eaLnBrk="1" hangingPunct="1">
              <a:defRPr/>
            </a:pPr>
            <a:endParaRPr lang="en-US" altLang="id-ID" sz="1800" i="1" dirty="0" smtClean="0"/>
          </a:p>
        </p:txBody>
      </p:sp>
    </p:spTree>
    <p:extLst>
      <p:ext uri="{BB962C8B-B14F-4D97-AF65-F5344CB8AC3E}">
        <p14:creationId xmlns:p14="http://schemas.microsoft.com/office/powerpoint/2010/main" val="28243280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t-IT" altLang="id-ID" dirty="0">
                <a:solidFill>
                  <a:schemeClr val="tx1">
                    <a:lumMod val="95000"/>
                    <a:lumOff val="5000"/>
                  </a:schemeClr>
                </a:solidFill>
              </a:rPr>
              <a:t>Protocol VoIP </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811754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713786" y="1137736"/>
            <a:ext cx="11049000" cy="4278312"/>
          </a:xfrm>
        </p:spPr>
        <p:txBody>
          <a:bodyPr/>
          <a:lstStyle/>
          <a:p>
            <a:pPr eaLnBrk="1" hangingPunct="1">
              <a:buFont typeface="Wingdings" panose="05000000000000000000" pitchFamily="2" charset="2"/>
              <a:buNone/>
            </a:pPr>
            <a:r>
              <a:rPr lang="en-US" altLang="id-ID" b="1" dirty="0" smtClean="0"/>
              <a:t>H.323</a:t>
            </a:r>
            <a:endParaRPr lang="en-US" altLang="id-ID" b="1" dirty="0" smtClean="0"/>
          </a:p>
          <a:p>
            <a:pPr marL="0" indent="0" eaLnBrk="1" hangingPunct="1">
              <a:buNone/>
            </a:pPr>
            <a:r>
              <a:rPr lang="nb-NO" altLang="id-ID" dirty="0" smtClean="0"/>
              <a:t>H.323 merupakan protokol standar yang direkomendasikan oleh ITU-T yang mendefinisikan komunikasi multimedia </a:t>
            </a:r>
            <a:r>
              <a:rPr lang="nb-NO" altLang="id-ID" i="1" dirty="0" smtClean="0"/>
              <a:t>real-time</a:t>
            </a:r>
            <a:r>
              <a:rPr lang="nb-NO" altLang="id-ID" dirty="0" smtClean="0"/>
              <a:t> dan konferensi melalui jaringan </a:t>
            </a:r>
            <a:r>
              <a:rPr lang="nb-NO" altLang="id-ID" i="1" dirty="0" smtClean="0"/>
              <a:t>packet-based</a:t>
            </a:r>
            <a:r>
              <a:rPr lang="nb-NO" altLang="id-ID" dirty="0" smtClean="0"/>
              <a:t> yang tidak menyediakan </a:t>
            </a:r>
            <a:r>
              <a:rPr lang="nb-NO" altLang="id-ID" i="1" dirty="0" smtClean="0"/>
              <a:t>guaranteed </a:t>
            </a:r>
            <a:r>
              <a:rPr lang="nb-NO" altLang="id-ID" dirty="0" smtClean="0"/>
              <a:t>QoS seperti LAN dan Internet</a:t>
            </a:r>
            <a:r>
              <a:rPr lang="en-US" altLang="id-ID" dirty="0" smtClean="0"/>
              <a:t> </a:t>
            </a:r>
          </a:p>
        </p:txBody>
      </p:sp>
      <p:pic>
        <p:nvPicPr>
          <p:cNvPr id="23556" name="Picture 4" descr="h1"/>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1981200" y="3370218"/>
            <a:ext cx="8229600" cy="263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15606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fontAlgn="auto" hangingPunct="1">
              <a:spcAft>
                <a:spcPts val="0"/>
              </a:spcAft>
              <a:defRPr/>
            </a:pPr>
            <a:r>
              <a:rPr lang="en-US" altLang="id-ID" smtClean="0">
                <a:solidFill>
                  <a:schemeClr val="tx1">
                    <a:lumMod val="95000"/>
                    <a:lumOff val="5000"/>
                  </a:schemeClr>
                </a:solidFill>
              </a:rPr>
              <a:t>H.323</a:t>
            </a:r>
          </a:p>
        </p:txBody>
      </p:sp>
      <p:sp>
        <p:nvSpPr>
          <p:cNvPr id="24579" name="Rectangle 3"/>
          <p:cNvSpPr>
            <a:spLocks noGrp="1" noChangeArrowheads="1"/>
          </p:cNvSpPr>
          <p:nvPr>
            <p:ph idx="1"/>
          </p:nvPr>
        </p:nvSpPr>
        <p:spPr/>
        <p:txBody>
          <a:bodyPr/>
          <a:lstStyle/>
          <a:p>
            <a:pPr eaLnBrk="1" hangingPunct="1">
              <a:lnSpc>
                <a:spcPct val="150000"/>
              </a:lnSpc>
            </a:pPr>
            <a:r>
              <a:rPr lang="en-US" altLang="id-ID" sz="2000" dirty="0" smtClean="0"/>
              <a:t>H.323 </a:t>
            </a:r>
            <a:r>
              <a:rPr lang="en-US" altLang="id-ID" sz="2000" dirty="0" err="1" smtClean="0"/>
              <a:t>merupakan</a:t>
            </a:r>
            <a:r>
              <a:rPr lang="en-US" altLang="id-ID" sz="2000" dirty="0" smtClean="0"/>
              <a:t> </a:t>
            </a:r>
            <a:r>
              <a:rPr lang="en-US" altLang="id-ID" sz="2000" dirty="0" err="1" smtClean="0"/>
              <a:t>protokol</a:t>
            </a:r>
            <a:r>
              <a:rPr lang="en-US" altLang="id-ID" sz="2000" dirty="0" smtClean="0"/>
              <a:t> yang </a:t>
            </a:r>
            <a:r>
              <a:rPr lang="en-US" altLang="id-ID" sz="2000" dirty="0" err="1" smtClean="0"/>
              <a:t>memayungi</a:t>
            </a:r>
            <a:r>
              <a:rPr lang="en-US" altLang="id-ID" sz="2000" dirty="0" smtClean="0"/>
              <a:t> </a:t>
            </a:r>
            <a:r>
              <a:rPr lang="en-US" altLang="id-ID" sz="2000" dirty="0" err="1" smtClean="0"/>
              <a:t>beberapa</a:t>
            </a:r>
            <a:r>
              <a:rPr lang="en-US" altLang="id-ID" sz="2000" dirty="0" smtClean="0"/>
              <a:t> </a:t>
            </a:r>
            <a:r>
              <a:rPr lang="en-US" altLang="id-ID" sz="2000" dirty="0" err="1" smtClean="0"/>
              <a:t>protokol</a:t>
            </a:r>
            <a:r>
              <a:rPr lang="en-US" altLang="id-ID" sz="2000" dirty="0" smtClean="0"/>
              <a:t> lain yang </a:t>
            </a:r>
            <a:r>
              <a:rPr lang="en-US" altLang="id-ID" sz="2000" dirty="0" err="1" smtClean="0"/>
              <a:t>terlibat</a:t>
            </a:r>
            <a:r>
              <a:rPr lang="en-US" altLang="id-ID" sz="2000" dirty="0" smtClean="0"/>
              <a:t> </a:t>
            </a:r>
            <a:r>
              <a:rPr lang="en-US" altLang="id-ID" sz="2000" dirty="0" err="1" smtClean="0"/>
              <a:t>dalam</a:t>
            </a:r>
            <a:r>
              <a:rPr lang="en-US" altLang="id-ID" sz="2000" dirty="0" smtClean="0"/>
              <a:t> proses </a:t>
            </a:r>
            <a:r>
              <a:rPr lang="en-US" altLang="id-ID" sz="2000" dirty="0" err="1" smtClean="0"/>
              <a:t>transmisi</a:t>
            </a:r>
            <a:r>
              <a:rPr lang="en-US" altLang="id-ID" sz="2000" dirty="0" smtClean="0"/>
              <a:t> multimedia. </a:t>
            </a:r>
            <a:r>
              <a:rPr lang="sv-SE" altLang="id-ID" sz="2000" dirty="0" smtClean="0"/>
              <a:t>Komponen dari protokol H.323, yaitu :</a:t>
            </a:r>
            <a:endParaRPr lang="en-US" altLang="id-ID" sz="2000" dirty="0" smtClean="0"/>
          </a:p>
          <a:p>
            <a:pPr lvl="1" eaLnBrk="1" hangingPunct="1">
              <a:lnSpc>
                <a:spcPct val="150000"/>
              </a:lnSpc>
            </a:pPr>
            <a:r>
              <a:rPr lang="en-US" altLang="id-ID" sz="2000" dirty="0" smtClean="0"/>
              <a:t>Terminal.</a:t>
            </a:r>
          </a:p>
          <a:p>
            <a:pPr lvl="1" eaLnBrk="1" hangingPunct="1">
              <a:lnSpc>
                <a:spcPct val="150000"/>
              </a:lnSpc>
            </a:pPr>
            <a:r>
              <a:rPr lang="en-US" altLang="id-ID" sz="2000" dirty="0" smtClean="0"/>
              <a:t>Gateway.</a:t>
            </a:r>
          </a:p>
          <a:p>
            <a:pPr lvl="1" eaLnBrk="1" hangingPunct="1">
              <a:lnSpc>
                <a:spcPct val="150000"/>
              </a:lnSpc>
            </a:pPr>
            <a:r>
              <a:rPr lang="en-US" altLang="id-ID" sz="2000" dirty="0" smtClean="0"/>
              <a:t>Gatekeeper.</a:t>
            </a:r>
          </a:p>
          <a:p>
            <a:pPr lvl="1" eaLnBrk="1" hangingPunct="1">
              <a:lnSpc>
                <a:spcPct val="150000"/>
              </a:lnSpc>
            </a:pPr>
            <a:r>
              <a:rPr lang="en-US" altLang="id-ID" sz="2000" dirty="0" smtClean="0"/>
              <a:t>Multipoint Control Unit (MCU)</a:t>
            </a:r>
            <a:endParaRPr lang="sv-SE" altLang="id-ID" sz="2000" dirty="0" smtClean="0"/>
          </a:p>
          <a:p>
            <a:pPr eaLnBrk="1" hangingPunct="1">
              <a:lnSpc>
                <a:spcPct val="150000"/>
              </a:lnSpc>
            </a:pPr>
            <a:r>
              <a:rPr lang="sv-SE" altLang="id-ID" sz="2000" dirty="0" smtClean="0"/>
              <a:t>Tujuan desain dan pengembangan H.323 adalah untuk memungkinkan interoperabilitas dengan tipe terminal multimedia lainnya</a:t>
            </a:r>
            <a:r>
              <a:rPr lang="en-US" altLang="id-ID" sz="2000" dirty="0" smtClean="0"/>
              <a:t> </a:t>
            </a:r>
          </a:p>
        </p:txBody>
      </p:sp>
    </p:spTree>
    <p:extLst>
      <p:ext uri="{BB962C8B-B14F-4D97-AF65-F5344CB8AC3E}">
        <p14:creationId xmlns:p14="http://schemas.microsoft.com/office/powerpoint/2010/main" val="13499327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fontAlgn="auto" hangingPunct="1">
              <a:spcAft>
                <a:spcPts val="0"/>
              </a:spcAft>
              <a:defRPr/>
            </a:pPr>
            <a:r>
              <a:rPr lang="en-US" altLang="id-ID" smtClean="0">
                <a:solidFill>
                  <a:schemeClr val="tx1">
                    <a:lumMod val="95000"/>
                    <a:lumOff val="5000"/>
                  </a:schemeClr>
                </a:solidFill>
              </a:rPr>
              <a:t>H.323</a:t>
            </a:r>
          </a:p>
        </p:txBody>
      </p:sp>
      <p:sp>
        <p:nvSpPr>
          <p:cNvPr id="25603" name="Rectangle 3"/>
          <p:cNvSpPr>
            <a:spLocks noGrp="1" noChangeArrowheads="1"/>
          </p:cNvSpPr>
          <p:nvPr>
            <p:ph idx="1"/>
          </p:nvPr>
        </p:nvSpPr>
        <p:spPr/>
        <p:txBody>
          <a:bodyPr/>
          <a:lstStyle/>
          <a:p>
            <a:pPr marL="609600" indent="-609600" eaLnBrk="1" hangingPunct="1">
              <a:lnSpc>
                <a:spcPct val="150000"/>
              </a:lnSpc>
              <a:buFont typeface="Arial" panose="020B0604020202020204" pitchFamily="34" charset="0"/>
              <a:buNone/>
            </a:pPr>
            <a:r>
              <a:rPr lang="sv-SE" altLang="id-ID" sz="2400" b="1" dirty="0" smtClean="0"/>
              <a:t>TERMINAL (ENDPOINTS)</a:t>
            </a:r>
            <a:endParaRPr lang="sv-SE" altLang="id-ID" sz="2400" dirty="0" smtClean="0"/>
          </a:p>
          <a:p>
            <a:pPr marL="609600" indent="-609600" eaLnBrk="1" hangingPunct="1">
              <a:lnSpc>
                <a:spcPct val="150000"/>
              </a:lnSpc>
            </a:pPr>
            <a:r>
              <a:rPr lang="sv-SE" altLang="id-ID" sz="2400" dirty="0" smtClean="0"/>
              <a:t>Terminal adalah klien endpoint dalam suatu LAN yang menyediakan komunikasi dua arah dan real-time. </a:t>
            </a:r>
          </a:p>
          <a:p>
            <a:pPr marL="609600" indent="-609600" eaLnBrk="1" hangingPunct="1">
              <a:lnSpc>
                <a:spcPct val="150000"/>
              </a:lnSpc>
            </a:pPr>
            <a:r>
              <a:rPr lang="sv-SE" altLang="id-ID" sz="2400" dirty="0" smtClean="0"/>
              <a:t>H.323 menspesifikasikan mode operasi yang dibutuhkan untuk audio, video, dan/atau terminal data untuk dapat bekerja sama-sama. </a:t>
            </a:r>
            <a:endParaRPr lang="en-US" altLang="id-ID" sz="2400" dirty="0" smtClean="0"/>
          </a:p>
        </p:txBody>
      </p:sp>
    </p:spTree>
    <p:extLst>
      <p:ext uri="{BB962C8B-B14F-4D97-AF65-F5344CB8AC3E}">
        <p14:creationId xmlns:p14="http://schemas.microsoft.com/office/powerpoint/2010/main" val="23203040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02023" y="989402"/>
            <a:ext cx="10515600" cy="458032"/>
          </a:xfrm>
        </p:spPr>
        <p:txBody>
          <a:bodyPr/>
          <a:lstStyle/>
          <a:p>
            <a:pPr algn="ctr" eaLnBrk="1" fontAlgn="auto" hangingPunct="1">
              <a:spcAft>
                <a:spcPts val="0"/>
              </a:spcAft>
              <a:defRPr/>
            </a:pPr>
            <a:r>
              <a:rPr lang="sv-SE" altLang="id-ID" dirty="0" smtClean="0">
                <a:solidFill>
                  <a:schemeClr val="tx1">
                    <a:lumMod val="95000"/>
                    <a:lumOff val="5000"/>
                  </a:schemeClr>
                </a:solidFill>
              </a:rPr>
              <a:t>Arsitektur Protokol H.323</a:t>
            </a:r>
            <a:r>
              <a:rPr lang="en-US" altLang="id-ID" dirty="0" smtClean="0">
                <a:solidFill>
                  <a:schemeClr val="tx1">
                    <a:lumMod val="95000"/>
                    <a:lumOff val="5000"/>
                  </a:schemeClr>
                </a:solidFill>
              </a:rPr>
              <a:t> </a:t>
            </a:r>
          </a:p>
        </p:txBody>
      </p:sp>
      <p:pic>
        <p:nvPicPr>
          <p:cNvPr id="2662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7183" y="1761565"/>
            <a:ext cx="6667500" cy="4539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61040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fontAlgn="auto" hangingPunct="1">
              <a:spcAft>
                <a:spcPts val="0"/>
              </a:spcAft>
              <a:defRPr/>
            </a:pPr>
            <a:r>
              <a:rPr lang="en-US" altLang="id-ID" smtClean="0">
                <a:solidFill>
                  <a:schemeClr val="tx1">
                    <a:lumMod val="95000"/>
                    <a:lumOff val="5000"/>
                  </a:schemeClr>
                </a:solidFill>
              </a:rPr>
              <a:t>H.323</a:t>
            </a:r>
          </a:p>
        </p:txBody>
      </p:sp>
      <p:sp>
        <p:nvSpPr>
          <p:cNvPr id="28675" name="Rectangle 3"/>
          <p:cNvSpPr>
            <a:spLocks noGrp="1" noChangeArrowheads="1"/>
          </p:cNvSpPr>
          <p:nvPr>
            <p:ph idx="1"/>
          </p:nvPr>
        </p:nvSpPr>
        <p:spPr>
          <a:xfrm>
            <a:off x="838200" y="1671376"/>
            <a:ext cx="10515600" cy="4626611"/>
          </a:xfrm>
        </p:spPr>
        <p:txBody>
          <a:bodyPr/>
          <a:lstStyle/>
          <a:p>
            <a:pPr eaLnBrk="1" hangingPunct="1">
              <a:lnSpc>
                <a:spcPct val="80000"/>
              </a:lnSpc>
              <a:buFont typeface="Wingdings" panose="05000000000000000000" pitchFamily="2" charset="2"/>
              <a:buNone/>
            </a:pPr>
            <a:r>
              <a:rPr lang="en-US" altLang="id-ID" sz="2400" dirty="0" smtClean="0"/>
              <a:t>H.225.0</a:t>
            </a:r>
          </a:p>
          <a:p>
            <a:pPr eaLnBrk="1" hangingPunct="1">
              <a:lnSpc>
                <a:spcPct val="80000"/>
              </a:lnSpc>
            </a:pPr>
            <a:r>
              <a:rPr lang="en-US" altLang="id-ID" sz="2400" dirty="0" err="1" smtClean="0"/>
              <a:t>Jika</a:t>
            </a:r>
            <a:r>
              <a:rPr lang="en-US" altLang="id-ID" sz="2400" dirty="0" smtClean="0"/>
              <a:t> </a:t>
            </a:r>
            <a:r>
              <a:rPr lang="en-US" altLang="id-ID" sz="2400" i="1" dirty="0" smtClean="0"/>
              <a:t>gatekeeper</a:t>
            </a:r>
            <a:r>
              <a:rPr lang="en-US" altLang="id-ID" sz="2400" dirty="0" smtClean="0"/>
              <a:t> </a:t>
            </a:r>
            <a:r>
              <a:rPr lang="en-US" altLang="id-ID" sz="2400" dirty="0" err="1" smtClean="0"/>
              <a:t>terdapat</a:t>
            </a:r>
            <a:r>
              <a:rPr lang="en-US" altLang="id-ID" sz="2400" dirty="0" smtClean="0"/>
              <a:t> </a:t>
            </a:r>
            <a:r>
              <a:rPr lang="en-US" altLang="id-ID" sz="2400" dirty="0" err="1" smtClean="0"/>
              <a:t>dalam</a:t>
            </a:r>
            <a:r>
              <a:rPr lang="en-US" altLang="id-ID" sz="2400" dirty="0" smtClean="0"/>
              <a:t> </a:t>
            </a:r>
            <a:r>
              <a:rPr lang="en-US" altLang="id-ID" sz="2400" dirty="0" err="1" smtClean="0"/>
              <a:t>suatu</a:t>
            </a:r>
            <a:r>
              <a:rPr lang="en-US" altLang="id-ID" sz="2400" dirty="0" smtClean="0"/>
              <a:t> </a:t>
            </a:r>
            <a:r>
              <a:rPr lang="en-US" altLang="id-ID" sz="2400" i="1" dirty="0" smtClean="0"/>
              <a:t>network</a:t>
            </a:r>
            <a:r>
              <a:rPr lang="en-US" altLang="id-ID" sz="2400" dirty="0" smtClean="0"/>
              <a:t> </a:t>
            </a:r>
            <a:r>
              <a:rPr lang="en-US" altLang="id-ID" sz="2400" dirty="0" err="1" smtClean="0"/>
              <a:t>maka</a:t>
            </a:r>
            <a:r>
              <a:rPr lang="en-US" altLang="id-ID" sz="2400" dirty="0" smtClean="0"/>
              <a:t> H.225.0 </a:t>
            </a:r>
            <a:r>
              <a:rPr lang="en-US" altLang="id-ID" sz="2400" dirty="0" err="1" smtClean="0"/>
              <a:t>mengatur</a:t>
            </a:r>
            <a:r>
              <a:rPr lang="en-US" altLang="id-ID" sz="2400" dirty="0" smtClean="0"/>
              <a:t> proses </a:t>
            </a:r>
            <a:r>
              <a:rPr lang="en-US" altLang="id-ID" sz="2400" dirty="0" err="1" smtClean="0"/>
              <a:t>registrasi</a:t>
            </a:r>
            <a:r>
              <a:rPr lang="en-US" altLang="id-ID" sz="2400" dirty="0" smtClean="0"/>
              <a:t> terminal </a:t>
            </a:r>
            <a:r>
              <a:rPr lang="en-US" altLang="id-ID" sz="2400" dirty="0" err="1" smtClean="0"/>
              <a:t>ke</a:t>
            </a:r>
            <a:r>
              <a:rPr lang="en-US" altLang="id-ID" sz="2400" dirty="0" smtClean="0"/>
              <a:t> </a:t>
            </a:r>
            <a:r>
              <a:rPr lang="en-US" altLang="id-ID" sz="2400" i="1" dirty="0" smtClean="0"/>
              <a:t>gatekeeper</a:t>
            </a:r>
            <a:r>
              <a:rPr lang="en-US" altLang="id-ID" sz="2400" dirty="0" smtClean="0"/>
              <a:t> </a:t>
            </a:r>
            <a:r>
              <a:rPr lang="en-US" altLang="id-ID" sz="2400" dirty="0" err="1" smtClean="0"/>
              <a:t>tersebut</a:t>
            </a:r>
            <a:r>
              <a:rPr lang="en-US" altLang="id-ID" sz="2400" dirty="0" smtClean="0"/>
              <a:t> </a:t>
            </a:r>
            <a:r>
              <a:rPr lang="en-US" altLang="id-ID" sz="2400" dirty="0" err="1" smtClean="0"/>
              <a:t>dan</a:t>
            </a:r>
            <a:r>
              <a:rPr lang="en-US" altLang="id-ID" sz="2400" dirty="0" smtClean="0"/>
              <a:t>  </a:t>
            </a:r>
            <a:r>
              <a:rPr lang="en-US" altLang="id-ID" sz="2400" dirty="0" err="1" smtClean="0"/>
              <a:t>mengatur</a:t>
            </a:r>
            <a:r>
              <a:rPr lang="en-US" altLang="id-ID" sz="2400" dirty="0" smtClean="0"/>
              <a:t> pula proses </a:t>
            </a:r>
            <a:r>
              <a:rPr lang="en-US" altLang="id-ID" sz="2400" dirty="0" err="1" smtClean="0"/>
              <a:t>admisi</a:t>
            </a:r>
            <a:r>
              <a:rPr lang="en-US" altLang="id-ID" sz="2400" dirty="0" smtClean="0"/>
              <a:t> di </a:t>
            </a:r>
            <a:r>
              <a:rPr lang="en-US" altLang="id-ID" sz="2400" dirty="0" err="1" smtClean="0"/>
              <a:t>jaringan</a:t>
            </a:r>
            <a:r>
              <a:rPr lang="en-US" altLang="id-ID" sz="2400" dirty="0" smtClean="0"/>
              <a:t> </a:t>
            </a:r>
            <a:r>
              <a:rPr lang="en-US" altLang="id-ID" sz="2400" dirty="0" err="1" smtClean="0"/>
              <a:t>tersebut</a:t>
            </a:r>
            <a:r>
              <a:rPr lang="en-US" altLang="id-ID" sz="2400" dirty="0" smtClean="0"/>
              <a:t>. </a:t>
            </a:r>
          </a:p>
          <a:p>
            <a:pPr eaLnBrk="1" hangingPunct="1">
              <a:lnSpc>
                <a:spcPct val="80000"/>
              </a:lnSpc>
            </a:pPr>
            <a:r>
              <a:rPr lang="en-US" altLang="id-ID" sz="2400" dirty="0" err="1" smtClean="0"/>
              <a:t>Jika</a:t>
            </a:r>
            <a:r>
              <a:rPr lang="en-US" altLang="id-ID" sz="2400" dirty="0" smtClean="0"/>
              <a:t> </a:t>
            </a:r>
            <a:r>
              <a:rPr lang="en-US" altLang="id-ID" sz="2400" i="1" dirty="0" smtClean="0"/>
              <a:t>gatekeeper</a:t>
            </a:r>
            <a:r>
              <a:rPr lang="en-US" altLang="id-ID" sz="2400" dirty="0" smtClean="0"/>
              <a:t> </a:t>
            </a:r>
            <a:r>
              <a:rPr lang="en-US" altLang="id-ID" sz="2400" dirty="0" err="1" smtClean="0"/>
              <a:t>tidak</a:t>
            </a:r>
            <a:r>
              <a:rPr lang="en-US" altLang="id-ID" sz="2400" dirty="0" smtClean="0"/>
              <a:t> </a:t>
            </a:r>
            <a:r>
              <a:rPr lang="en-US" altLang="id-ID" sz="2400" dirty="0" err="1" smtClean="0"/>
              <a:t>ada</a:t>
            </a:r>
            <a:r>
              <a:rPr lang="en-US" altLang="id-ID" sz="2400" dirty="0" smtClean="0"/>
              <a:t> </a:t>
            </a:r>
            <a:r>
              <a:rPr lang="en-US" altLang="id-ID" sz="2400" dirty="0" err="1" smtClean="0"/>
              <a:t>maka</a:t>
            </a:r>
            <a:r>
              <a:rPr lang="en-US" altLang="id-ID" sz="2400" dirty="0" smtClean="0"/>
              <a:t> H.225 </a:t>
            </a:r>
            <a:r>
              <a:rPr lang="en-US" altLang="id-ID" sz="2400" dirty="0" err="1" smtClean="0"/>
              <a:t>digunakan</a:t>
            </a:r>
            <a:r>
              <a:rPr lang="en-US" altLang="id-ID" sz="2400" dirty="0" smtClean="0"/>
              <a:t> </a:t>
            </a:r>
            <a:r>
              <a:rPr lang="en-US" altLang="id-ID" sz="2400" dirty="0" err="1" smtClean="0"/>
              <a:t>untuk</a:t>
            </a:r>
            <a:r>
              <a:rPr lang="en-US" altLang="id-ID" sz="2400" dirty="0" smtClean="0"/>
              <a:t> proses </a:t>
            </a:r>
            <a:r>
              <a:rPr lang="en-US" altLang="id-ID" sz="2400" i="1" dirty="0" smtClean="0"/>
              <a:t>setup</a:t>
            </a:r>
            <a:r>
              <a:rPr lang="en-US" altLang="id-ID" sz="2400" dirty="0" smtClean="0"/>
              <a:t> </a:t>
            </a:r>
            <a:r>
              <a:rPr lang="en-US" altLang="id-ID" sz="2400" dirty="0" err="1" smtClean="0"/>
              <a:t>dan</a:t>
            </a:r>
            <a:r>
              <a:rPr lang="en-US" altLang="id-ID" sz="2400" dirty="0" smtClean="0"/>
              <a:t> </a:t>
            </a:r>
            <a:r>
              <a:rPr lang="en-US" altLang="id-ID" sz="2400" i="1" dirty="0" err="1" smtClean="0"/>
              <a:t>cleardown</a:t>
            </a:r>
            <a:r>
              <a:rPr lang="en-US" altLang="id-ID" sz="2400" dirty="0" smtClean="0"/>
              <a:t> </a:t>
            </a:r>
            <a:r>
              <a:rPr lang="en-US" altLang="id-ID" sz="2400" dirty="0" err="1" smtClean="0"/>
              <a:t>panggilan</a:t>
            </a:r>
            <a:r>
              <a:rPr lang="en-US" altLang="id-ID" sz="2400" dirty="0" smtClean="0"/>
              <a:t>, </a:t>
            </a:r>
            <a:r>
              <a:rPr lang="en-US" altLang="id-ID" sz="2400" dirty="0" err="1" smtClean="0"/>
              <a:t>bekerja</a:t>
            </a:r>
            <a:r>
              <a:rPr lang="en-US" altLang="id-ID" sz="2400" dirty="0" smtClean="0"/>
              <a:t> </a:t>
            </a:r>
            <a:r>
              <a:rPr lang="en-US" altLang="id-ID" sz="2400" dirty="0" err="1" smtClean="0"/>
              <a:t>sama</a:t>
            </a:r>
            <a:r>
              <a:rPr lang="en-US" altLang="id-ID" sz="2400" dirty="0" smtClean="0"/>
              <a:t> </a:t>
            </a:r>
            <a:r>
              <a:rPr lang="en-US" altLang="id-ID" sz="2400" dirty="0" err="1" smtClean="0"/>
              <a:t>dengan</a:t>
            </a:r>
            <a:r>
              <a:rPr lang="en-US" altLang="id-ID" sz="2400" dirty="0" smtClean="0"/>
              <a:t> </a:t>
            </a:r>
            <a:r>
              <a:rPr lang="en-US" altLang="id-ID" sz="2400" dirty="0" err="1" smtClean="0"/>
              <a:t>protokol</a:t>
            </a:r>
            <a:r>
              <a:rPr lang="en-US" altLang="id-ID" sz="2400" dirty="0" smtClean="0"/>
              <a:t> Q.931.</a:t>
            </a:r>
          </a:p>
          <a:p>
            <a:pPr eaLnBrk="1" hangingPunct="1">
              <a:lnSpc>
                <a:spcPct val="80000"/>
              </a:lnSpc>
              <a:buFont typeface="Wingdings" panose="05000000000000000000" pitchFamily="2" charset="2"/>
              <a:buNone/>
            </a:pPr>
            <a:r>
              <a:rPr lang="en-US" altLang="id-ID" sz="2400" dirty="0" smtClean="0"/>
              <a:t>H.245</a:t>
            </a:r>
          </a:p>
          <a:p>
            <a:pPr eaLnBrk="1" hangingPunct="1">
              <a:lnSpc>
                <a:spcPct val="80000"/>
              </a:lnSpc>
            </a:pPr>
            <a:r>
              <a:rPr lang="en-US" altLang="id-ID" sz="2400" dirty="0" err="1" smtClean="0"/>
              <a:t>Protokol</a:t>
            </a:r>
            <a:r>
              <a:rPr lang="en-US" altLang="id-ID" sz="2400" dirty="0" smtClean="0"/>
              <a:t> </a:t>
            </a:r>
            <a:r>
              <a:rPr lang="en-US" altLang="id-ID" sz="2400" dirty="0" err="1" smtClean="0"/>
              <a:t>ini</a:t>
            </a:r>
            <a:r>
              <a:rPr lang="en-US" altLang="id-ID" sz="2400" dirty="0" smtClean="0"/>
              <a:t> </a:t>
            </a:r>
            <a:r>
              <a:rPr lang="en-US" altLang="id-ID" sz="2400" dirty="0" err="1" smtClean="0"/>
              <a:t>berfungsi</a:t>
            </a:r>
            <a:r>
              <a:rPr lang="en-US" altLang="id-ID" sz="2400" dirty="0" smtClean="0"/>
              <a:t> </a:t>
            </a:r>
            <a:r>
              <a:rPr lang="en-US" altLang="id-ID" sz="2400" dirty="0" err="1" smtClean="0"/>
              <a:t>untuk</a:t>
            </a:r>
            <a:r>
              <a:rPr lang="en-US" altLang="id-ID" sz="2400" dirty="0" smtClean="0"/>
              <a:t> </a:t>
            </a:r>
            <a:r>
              <a:rPr lang="en-US" altLang="id-ID" sz="2400" dirty="0" err="1" smtClean="0"/>
              <a:t>membangun</a:t>
            </a:r>
            <a:r>
              <a:rPr lang="en-US" altLang="id-ID" sz="2400" dirty="0" smtClean="0"/>
              <a:t> </a:t>
            </a:r>
            <a:r>
              <a:rPr lang="en-US" altLang="id-ID" sz="2400" dirty="0" err="1" smtClean="0"/>
              <a:t>kanal</a:t>
            </a:r>
            <a:r>
              <a:rPr lang="en-US" altLang="id-ID" sz="2400" dirty="0" smtClean="0"/>
              <a:t> </a:t>
            </a:r>
            <a:r>
              <a:rPr lang="en-US" altLang="id-ID" sz="2400" dirty="0" err="1" smtClean="0"/>
              <a:t>logikal</a:t>
            </a:r>
            <a:r>
              <a:rPr lang="en-US" altLang="id-ID" sz="2400" dirty="0" smtClean="0"/>
              <a:t> (</a:t>
            </a:r>
            <a:r>
              <a:rPr lang="en-US" altLang="id-ID" sz="2400" i="1" dirty="0" smtClean="0"/>
              <a:t>logical channel</a:t>
            </a:r>
            <a:r>
              <a:rPr lang="en-US" altLang="id-ID" sz="2400" dirty="0" smtClean="0"/>
              <a:t>) yang </a:t>
            </a:r>
            <a:r>
              <a:rPr lang="en-US" altLang="id-ID" sz="2400" dirty="0" err="1" smtClean="0"/>
              <a:t>akan</a:t>
            </a:r>
            <a:r>
              <a:rPr lang="en-US" altLang="id-ID" sz="2400" dirty="0" smtClean="0"/>
              <a:t> </a:t>
            </a:r>
            <a:r>
              <a:rPr lang="en-US" altLang="id-ID" sz="2400" dirty="0" err="1" smtClean="0"/>
              <a:t>menjadi</a:t>
            </a:r>
            <a:r>
              <a:rPr lang="en-US" altLang="id-ID" sz="2400" dirty="0" smtClean="0"/>
              <a:t> </a:t>
            </a:r>
            <a:r>
              <a:rPr lang="en-US" altLang="id-ID" sz="2400" dirty="0" err="1" smtClean="0"/>
              <a:t>kanal</a:t>
            </a:r>
            <a:r>
              <a:rPr lang="en-US" altLang="id-ID" sz="2400" dirty="0" smtClean="0"/>
              <a:t> </a:t>
            </a:r>
            <a:r>
              <a:rPr lang="en-US" altLang="id-ID" sz="2400" dirty="0" err="1" smtClean="0"/>
              <a:t>transmisi</a:t>
            </a:r>
            <a:r>
              <a:rPr lang="en-US" altLang="id-ID" sz="2400" dirty="0" smtClean="0"/>
              <a:t> media. </a:t>
            </a:r>
            <a:r>
              <a:rPr lang="nb-NO" altLang="id-ID" sz="2400" dirty="0" smtClean="0"/>
              <a:t>Setelah proses </a:t>
            </a:r>
            <a:r>
              <a:rPr lang="nb-NO" altLang="id-ID" sz="2400" i="1" dirty="0" smtClean="0"/>
              <a:t>setup</a:t>
            </a:r>
            <a:r>
              <a:rPr lang="nb-NO" altLang="id-ID" sz="2400" dirty="0" smtClean="0"/>
              <a:t> hubungan antara dua </a:t>
            </a:r>
            <a:r>
              <a:rPr lang="nb-NO" altLang="id-ID" sz="2400" i="1" dirty="0" smtClean="0"/>
              <a:t>endpoint</a:t>
            </a:r>
            <a:r>
              <a:rPr lang="nb-NO" altLang="id-ID" sz="2400" dirty="0" smtClean="0"/>
              <a:t> berhasil dilakukan menggunakan H.225.0 dan Q.931.</a:t>
            </a:r>
            <a:endParaRPr lang="en-US" altLang="id-ID" sz="2400" dirty="0" smtClean="0"/>
          </a:p>
        </p:txBody>
      </p:sp>
    </p:spTree>
    <p:extLst>
      <p:ext uri="{BB962C8B-B14F-4D97-AF65-F5344CB8AC3E}">
        <p14:creationId xmlns:p14="http://schemas.microsoft.com/office/powerpoint/2010/main" val="30309049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fontAlgn="auto" hangingPunct="1">
              <a:spcAft>
                <a:spcPts val="0"/>
              </a:spcAft>
              <a:defRPr/>
            </a:pPr>
            <a:r>
              <a:rPr lang="en-US" altLang="id-ID" smtClean="0">
                <a:solidFill>
                  <a:schemeClr val="tx1">
                    <a:lumMod val="95000"/>
                    <a:lumOff val="5000"/>
                  </a:schemeClr>
                </a:solidFill>
              </a:rPr>
              <a:t>H.323</a:t>
            </a:r>
          </a:p>
        </p:txBody>
      </p:sp>
      <p:sp>
        <p:nvSpPr>
          <p:cNvPr id="29699" name="Rectangle 3"/>
          <p:cNvSpPr>
            <a:spLocks noGrp="1" noChangeArrowheads="1"/>
          </p:cNvSpPr>
          <p:nvPr>
            <p:ph idx="1"/>
          </p:nvPr>
        </p:nvSpPr>
        <p:spPr/>
        <p:txBody>
          <a:bodyPr/>
          <a:lstStyle/>
          <a:p>
            <a:pPr eaLnBrk="1" hangingPunct="1">
              <a:buFont typeface="Wingdings" panose="05000000000000000000" pitchFamily="2" charset="2"/>
              <a:buNone/>
            </a:pPr>
            <a:r>
              <a:rPr lang="en-US" altLang="id-ID" sz="2400" dirty="0" smtClean="0"/>
              <a:t>Q.931</a:t>
            </a:r>
          </a:p>
          <a:p>
            <a:pPr eaLnBrk="1" hangingPunct="1"/>
            <a:r>
              <a:rPr lang="en-US" altLang="id-ID" sz="2400" dirty="0" smtClean="0"/>
              <a:t>Q.931 </a:t>
            </a:r>
            <a:r>
              <a:rPr lang="en-US" altLang="id-ID" sz="2400" dirty="0" err="1" smtClean="0"/>
              <a:t>digunakan</a:t>
            </a:r>
            <a:r>
              <a:rPr lang="en-US" altLang="id-ID" sz="2400" dirty="0" smtClean="0"/>
              <a:t> </a:t>
            </a:r>
            <a:r>
              <a:rPr lang="en-US" altLang="id-ID" sz="2400" dirty="0" err="1" smtClean="0"/>
              <a:t>bersama</a:t>
            </a:r>
            <a:r>
              <a:rPr lang="en-US" altLang="id-ID" sz="2400" dirty="0" smtClean="0"/>
              <a:t> H.225.0 </a:t>
            </a:r>
            <a:r>
              <a:rPr lang="en-US" altLang="id-ID" sz="2400" dirty="0" err="1" smtClean="0"/>
              <a:t>untuk</a:t>
            </a:r>
            <a:r>
              <a:rPr lang="en-US" altLang="id-ID" sz="2400" dirty="0" smtClean="0"/>
              <a:t> </a:t>
            </a:r>
            <a:r>
              <a:rPr lang="en-US" altLang="id-ID" sz="2400" dirty="0" err="1" smtClean="0"/>
              <a:t>membangun</a:t>
            </a:r>
            <a:r>
              <a:rPr lang="en-US" altLang="id-ID" sz="2400" dirty="0" smtClean="0"/>
              <a:t> </a:t>
            </a:r>
            <a:r>
              <a:rPr lang="en-US" altLang="id-ID" sz="2400" dirty="0" err="1" smtClean="0"/>
              <a:t>hubungan</a:t>
            </a:r>
            <a:r>
              <a:rPr lang="en-US" altLang="id-ID" sz="2400" dirty="0" smtClean="0"/>
              <a:t> H.323. </a:t>
            </a:r>
          </a:p>
          <a:p>
            <a:pPr eaLnBrk="1" hangingPunct="1">
              <a:lnSpc>
                <a:spcPct val="150000"/>
              </a:lnSpc>
            </a:pPr>
            <a:r>
              <a:rPr lang="en-US" altLang="id-ID" sz="2400" dirty="0" smtClean="0"/>
              <a:t>H.225.0 di </a:t>
            </a:r>
            <a:r>
              <a:rPr lang="en-US" altLang="id-ID" sz="2400" dirty="0" err="1" smtClean="0"/>
              <a:t>sisipkan</a:t>
            </a:r>
            <a:r>
              <a:rPr lang="en-US" altLang="id-ID" sz="2400" dirty="0" smtClean="0"/>
              <a:t> </a:t>
            </a:r>
            <a:r>
              <a:rPr lang="en-US" altLang="id-ID" sz="2400" dirty="0" err="1" smtClean="0"/>
              <a:t>dalam</a:t>
            </a:r>
            <a:r>
              <a:rPr lang="en-US" altLang="id-ID" sz="2400" dirty="0" smtClean="0"/>
              <a:t> </a:t>
            </a:r>
            <a:r>
              <a:rPr lang="en-US" altLang="id-ID" sz="2400" dirty="0" err="1" smtClean="0"/>
              <a:t>pesan</a:t>
            </a:r>
            <a:r>
              <a:rPr lang="en-US" altLang="id-ID" sz="2400" dirty="0" smtClean="0"/>
              <a:t> UUIE (</a:t>
            </a:r>
            <a:r>
              <a:rPr lang="en-US" altLang="id-ID" sz="2400" i="1" dirty="0" smtClean="0"/>
              <a:t>User to User Information Element</a:t>
            </a:r>
            <a:r>
              <a:rPr lang="en-US" altLang="id-ID" sz="2400" dirty="0" smtClean="0"/>
              <a:t>) </a:t>
            </a:r>
            <a:r>
              <a:rPr lang="en-US" altLang="id-ID" sz="2400" dirty="0" err="1" smtClean="0"/>
              <a:t>dari</a:t>
            </a:r>
            <a:r>
              <a:rPr lang="en-US" altLang="id-ID" sz="2400" dirty="0" smtClean="0"/>
              <a:t> Q.931 </a:t>
            </a:r>
            <a:r>
              <a:rPr lang="en-US" altLang="id-ID" sz="2400" dirty="0" err="1" smtClean="0"/>
              <a:t>untuk</a:t>
            </a:r>
            <a:r>
              <a:rPr lang="en-US" altLang="id-ID" sz="2400" dirty="0" smtClean="0"/>
              <a:t> </a:t>
            </a:r>
            <a:r>
              <a:rPr lang="en-US" altLang="id-ID" sz="2400" dirty="0" err="1" smtClean="0"/>
              <a:t>menyediakan</a:t>
            </a:r>
            <a:r>
              <a:rPr lang="en-US" altLang="id-ID" sz="2400" dirty="0" smtClean="0"/>
              <a:t> </a:t>
            </a:r>
            <a:r>
              <a:rPr lang="en-US" altLang="id-ID" sz="2400" dirty="0" err="1" smtClean="0"/>
              <a:t>informasi</a:t>
            </a:r>
            <a:r>
              <a:rPr lang="en-US" altLang="id-ID" sz="2400" dirty="0" smtClean="0"/>
              <a:t> </a:t>
            </a:r>
            <a:r>
              <a:rPr lang="en-US" altLang="id-ID" sz="2400" dirty="0" err="1" smtClean="0"/>
              <a:t>tambahan</a:t>
            </a:r>
            <a:r>
              <a:rPr lang="en-US" altLang="id-ID" sz="2400" dirty="0" smtClean="0"/>
              <a:t> yang </a:t>
            </a:r>
            <a:r>
              <a:rPr lang="en-US" altLang="id-ID" sz="2400" dirty="0" err="1" smtClean="0"/>
              <a:t>tidak</a:t>
            </a:r>
            <a:r>
              <a:rPr lang="en-US" altLang="id-ID" sz="2400" dirty="0" smtClean="0"/>
              <a:t> </a:t>
            </a:r>
            <a:r>
              <a:rPr lang="en-US" altLang="id-ID" sz="2400" dirty="0" err="1" smtClean="0"/>
              <a:t>tersedia</a:t>
            </a:r>
            <a:r>
              <a:rPr lang="en-US" altLang="id-ID" sz="2400" dirty="0" smtClean="0"/>
              <a:t> </a:t>
            </a:r>
            <a:r>
              <a:rPr lang="en-US" altLang="id-ID" sz="2400" dirty="0" err="1" smtClean="0"/>
              <a:t>dalam</a:t>
            </a:r>
            <a:r>
              <a:rPr lang="en-US" altLang="id-ID" sz="2400" dirty="0" smtClean="0"/>
              <a:t> format Q.931 </a:t>
            </a:r>
            <a:r>
              <a:rPr lang="en-US" altLang="id-ID" sz="2400" dirty="0" err="1" smtClean="0"/>
              <a:t>misalnya</a:t>
            </a:r>
            <a:r>
              <a:rPr lang="en-US" altLang="id-ID" sz="2400" dirty="0" smtClean="0"/>
              <a:t> </a:t>
            </a:r>
            <a:r>
              <a:rPr lang="en-US" altLang="id-ID" sz="2400" dirty="0" err="1" smtClean="0"/>
              <a:t>informasi</a:t>
            </a:r>
            <a:r>
              <a:rPr lang="en-US" altLang="id-ID" sz="2400" dirty="0" smtClean="0"/>
              <a:t> </a:t>
            </a:r>
            <a:r>
              <a:rPr lang="en-US" altLang="id-ID" sz="2400" dirty="0" err="1" smtClean="0"/>
              <a:t>mengenai</a:t>
            </a:r>
            <a:r>
              <a:rPr lang="en-US" altLang="id-ID" sz="2400" dirty="0" smtClean="0"/>
              <a:t> IP</a:t>
            </a:r>
            <a:r>
              <a:rPr lang="en-US" altLang="id-ID" sz="2400" i="1" dirty="0" smtClean="0"/>
              <a:t> address</a:t>
            </a:r>
            <a:r>
              <a:rPr lang="en-US" altLang="id-ID" sz="2400" dirty="0" smtClean="0"/>
              <a:t>.</a:t>
            </a:r>
          </a:p>
          <a:p>
            <a:pPr eaLnBrk="1" hangingPunct="1">
              <a:buFont typeface="Wingdings" panose="05000000000000000000" pitchFamily="2" charset="2"/>
              <a:buNone/>
            </a:pPr>
            <a:r>
              <a:rPr lang="en-US" altLang="id-ID" sz="2400" dirty="0" smtClean="0"/>
              <a:t>RTP (Real Time Transport Protocol)</a:t>
            </a:r>
          </a:p>
          <a:p>
            <a:pPr eaLnBrk="1" hangingPunct="1"/>
            <a:r>
              <a:rPr lang="en-US" altLang="id-ID" sz="2400" dirty="0" smtClean="0"/>
              <a:t>RTP </a:t>
            </a:r>
            <a:r>
              <a:rPr lang="en-US" altLang="id-ID" sz="2400" dirty="0" err="1" smtClean="0"/>
              <a:t>merupakan</a:t>
            </a:r>
            <a:r>
              <a:rPr lang="en-US" altLang="id-ID" sz="2400" dirty="0" smtClean="0"/>
              <a:t> </a:t>
            </a:r>
            <a:r>
              <a:rPr lang="en-US" altLang="id-ID" sz="2400" dirty="0" err="1" smtClean="0"/>
              <a:t>protokol</a:t>
            </a:r>
            <a:r>
              <a:rPr lang="en-US" altLang="id-ID" sz="2400" dirty="0" smtClean="0"/>
              <a:t> yang </a:t>
            </a:r>
            <a:r>
              <a:rPr lang="en-US" altLang="id-ID" sz="2400" dirty="0" err="1" smtClean="0"/>
              <a:t>digunakan</a:t>
            </a:r>
            <a:r>
              <a:rPr lang="en-US" altLang="id-ID" sz="2400" dirty="0" smtClean="0"/>
              <a:t> </a:t>
            </a:r>
            <a:r>
              <a:rPr lang="en-US" altLang="id-ID" sz="2400" dirty="0" err="1" smtClean="0"/>
              <a:t>untuk</a:t>
            </a:r>
            <a:r>
              <a:rPr lang="en-US" altLang="id-ID" sz="2400" dirty="0" smtClean="0"/>
              <a:t> </a:t>
            </a:r>
            <a:r>
              <a:rPr lang="en-US" altLang="id-ID" sz="2400" dirty="0" err="1" smtClean="0"/>
              <a:t>mendapatkan</a:t>
            </a:r>
            <a:r>
              <a:rPr lang="en-US" altLang="id-ID" sz="2400" dirty="0" smtClean="0"/>
              <a:t> </a:t>
            </a:r>
            <a:r>
              <a:rPr lang="en-US" altLang="id-ID" sz="2400" dirty="0" err="1" smtClean="0"/>
              <a:t>transmisi</a:t>
            </a:r>
            <a:r>
              <a:rPr lang="en-US" altLang="id-ID" sz="2400" dirty="0" smtClean="0"/>
              <a:t> multimedia (</a:t>
            </a:r>
            <a:r>
              <a:rPr lang="en-US" altLang="id-ID" sz="2400" dirty="0" err="1" smtClean="0"/>
              <a:t>suara</a:t>
            </a:r>
            <a:r>
              <a:rPr lang="en-US" altLang="id-ID" sz="2400" dirty="0" smtClean="0"/>
              <a:t> </a:t>
            </a:r>
            <a:r>
              <a:rPr lang="en-US" altLang="id-ID" sz="2400" dirty="0" err="1" smtClean="0"/>
              <a:t>dan</a:t>
            </a:r>
            <a:r>
              <a:rPr lang="en-US" altLang="id-ID" sz="2400" dirty="0" smtClean="0"/>
              <a:t> video) </a:t>
            </a:r>
            <a:r>
              <a:rPr lang="en-US" altLang="id-ID" sz="2400" dirty="0" err="1" smtClean="0"/>
              <a:t>secara</a:t>
            </a:r>
            <a:r>
              <a:rPr lang="en-US" altLang="id-ID" sz="2400" dirty="0" smtClean="0"/>
              <a:t> </a:t>
            </a:r>
            <a:r>
              <a:rPr lang="en-US" altLang="id-ID" sz="2400" i="1" dirty="0" smtClean="0"/>
              <a:t>real time</a:t>
            </a:r>
            <a:r>
              <a:rPr lang="en-US" altLang="id-ID" sz="2400" dirty="0" smtClean="0"/>
              <a:t>. </a:t>
            </a:r>
            <a:r>
              <a:rPr lang="en-US" altLang="id-ID" sz="2400" dirty="0" err="1" smtClean="0"/>
              <a:t>Pada</a:t>
            </a:r>
            <a:r>
              <a:rPr lang="en-US" altLang="id-ID" sz="2400" dirty="0" smtClean="0"/>
              <a:t> </a:t>
            </a:r>
            <a:r>
              <a:rPr lang="en-US" altLang="id-ID" sz="2400" dirty="0" err="1" smtClean="0"/>
              <a:t>saat</a:t>
            </a:r>
            <a:r>
              <a:rPr lang="en-US" altLang="id-ID" sz="2400" dirty="0" smtClean="0"/>
              <a:t> </a:t>
            </a:r>
            <a:r>
              <a:rPr lang="en-US" altLang="id-ID" sz="2400" dirty="0" err="1" smtClean="0"/>
              <a:t>ditransmisikan</a:t>
            </a:r>
            <a:r>
              <a:rPr lang="en-US" altLang="id-ID" sz="2400" dirty="0" smtClean="0"/>
              <a:t> </a:t>
            </a:r>
            <a:r>
              <a:rPr lang="en-US" altLang="id-ID" sz="2400" dirty="0" err="1" smtClean="0"/>
              <a:t>melalui</a:t>
            </a:r>
            <a:r>
              <a:rPr lang="en-US" altLang="id-ID" sz="2400" dirty="0" smtClean="0"/>
              <a:t> </a:t>
            </a:r>
            <a:r>
              <a:rPr lang="en-US" altLang="id-ID" sz="2400" dirty="0" err="1" smtClean="0"/>
              <a:t>jaringan</a:t>
            </a:r>
            <a:r>
              <a:rPr lang="en-US" altLang="id-ID" sz="2400" dirty="0" smtClean="0"/>
              <a:t> IP, RTP </a:t>
            </a:r>
            <a:r>
              <a:rPr lang="en-US" altLang="id-ID" sz="2400" dirty="0" err="1" smtClean="0"/>
              <a:t>menempati</a:t>
            </a:r>
            <a:r>
              <a:rPr lang="en-US" altLang="id-ID" sz="2400" dirty="0" smtClean="0"/>
              <a:t> layer </a:t>
            </a:r>
            <a:r>
              <a:rPr lang="en-US" altLang="id-ID" sz="2400" dirty="0" err="1" smtClean="0"/>
              <a:t>bawah</a:t>
            </a:r>
            <a:r>
              <a:rPr lang="en-US" altLang="id-ID" sz="2400" dirty="0" smtClean="0"/>
              <a:t> UDP. </a:t>
            </a:r>
          </a:p>
        </p:txBody>
      </p:sp>
    </p:spTree>
    <p:extLst>
      <p:ext uri="{BB962C8B-B14F-4D97-AF65-F5344CB8AC3E}">
        <p14:creationId xmlns:p14="http://schemas.microsoft.com/office/powerpoint/2010/main" val="15412916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fontAlgn="auto" hangingPunct="1">
              <a:spcAft>
                <a:spcPts val="0"/>
              </a:spcAft>
              <a:defRPr/>
            </a:pPr>
            <a:r>
              <a:rPr lang="en-US" altLang="id-ID" dirty="0" smtClean="0">
                <a:solidFill>
                  <a:schemeClr val="tx1">
                    <a:lumMod val="95000"/>
                    <a:lumOff val="5000"/>
                  </a:schemeClr>
                </a:solidFill>
              </a:rPr>
              <a:t>Overview</a:t>
            </a:r>
          </a:p>
        </p:txBody>
      </p:sp>
      <p:sp>
        <p:nvSpPr>
          <p:cNvPr id="10243" name="Rectangle 3"/>
          <p:cNvSpPr>
            <a:spLocks noGrp="1" noChangeArrowheads="1"/>
          </p:cNvSpPr>
          <p:nvPr>
            <p:ph idx="1"/>
          </p:nvPr>
        </p:nvSpPr>
        <p:spPr>
          <a:xfrm>
            <a:off x="838200" y="1496565"/>
            <a:ext cx="10515600" cy="4626611"/>
          </a:xfrm>
        </p:spPr>
        <p:txBody>
          <a:bodyPr/>
          <a:lstStyle/>
          <a:p>
            <a:pPr marL="285750" indent="-285750" eaLnBrk="1" hangingPunct="1">
              <a:lnSpc>
                <a:spcPct val="150000"/>
              </a:lnSpc>
              <a:buFont typeface="Wingdings" panose="05000000000000000000" pitchFamily="2" charset="2"/>
              <a:buChar char="Ø"/>
            </a:pPr>
            <a:r>
              <a:rPr lang="nl-NL" altLang="id-ID" sz="2300" dirty="0" smtClean="0"/>
              <a:t>VoIP (Voice Over Internet Protocol) merupakan suatu teknologi yang memanfaatkan Internet Protokol untuk menyediakan komunikasi voice secara elektronis dan real time. </a:t>
            </a:r>
          </a:p>
          <a:p>
            <a:pPr marL="285750" indent="-285750" eaLnBrk="1" hangingPunct="1">
              <a:lnSpc>
                <a:spcPct val="150000"/>
              </a:lnSpc>
              <a:buFont typeface="Wingdings" panose="05000000000000000000" pitchFamily="2" charset="2"/>
              <a:buChar char="Ø"/>
            </a:pPr>
            <a:r>
              <a:rPr lang="nl-NL" altLang="id-ID" sz="2300" dirty="0" smtClean="0"/>
              <a:t>Teknologi ini muncul melengkapi teknologi voice secara circuit switch dan menawarkan fitur yang beragam. </a:t>
            </a:r>
          </a:p>
          <a:p>
            <a:pPr marL="285750" indent="-285750" eaLnBrk="1" hangingPunct="1">
              <a:lnSpc>
                <a:spcPct val="150000"/>
              </a:lnSpc>
              <a:buFont typeface="Wingdings" panose="05000000000000000000" pitchFamily="2" charset="2"/>
              <a:buChar char="Ø"/>
            </a:pPr>
            <a:r>
              <a:rPr lang="nl-NL" altLang="id-ID" sz="2300" dirty="0" smtClean="0"/>
              <a:t>Terdapat dua protokol signaling dalam VoIP yaitu H.323 dan SIP. </a:t>
            </a:r>
          </a:p>
          <a:p>
            <a:pPr marL="285750" indent="-285750" eaLnBrk="1" hangingPunct="1">
              <a:lnSpc>
                <a:spcPct val="150000"/>
              </a:lnSpc>
              <a:buFont typeface="Wingdings" panose="05000000000000000000" pitchFamily="2" charset="2"/>
              <a:buChar char="Ø"/>
            </a:pPr>
            <a:r>
              <a:rPr lang="nl-NL" altLang="id-ID" sz="2300" dirty="0" smtClean="0"/>
              <a:t>Model konfigurasi VoIP dapat dilakukan dalam tiga skenario, yaitu </a:t>
            </a:r>
            <a:r>
              <a:rPr lang="nl-NL" altLang="id-ID" sz="2300" i="1" dirty="0" smtClean="0"/>
              <a:t>PC to PC, PC to Phone, dan Phone to Phone.</a:t>
            </a:r>
            <a:endParaRPr lang="en-US" altLang="id-ID" sz="2300" i="1" dirty="0" smtClean="0"/>
          </a:p>
        </p:txBody>
      </p:sp>
    </p:spTree>
    <p:extLst>
      <p:ext uri="{BB962C8B-B14F-4D97-AF65-F5344CB8AC3E}">
        <p14:creationId xmlns:p14="http://schemas.microsoft.com/office/powerpoint/2010/main" val="988726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744070" y="1146109"/>
            <a:ext cx="10515600" cy="458032"/>
          </a:xfrm>
        </p:spPr>
        <p:txBody>
          <a:bodyPr/>
          <a:lstStyle/>
          <a:p>
            <a:pPr eaLnBrk="1" fontAlgn="auto" hangingPunct="1">
              <a:spcAft>
                <a:spcPts val="0"/>
              </a:spcAft>
              <a:defRPr/>
            </a:pPr>
            <a:r>
              <a:rPr lang="en-US" altLang="id-ID" dirty="0" smtClean="0">
                <a:solidFill>
                  <a:schemeClr val="tx1">
                    <a:lumMod val="95000"/>
                    <a:lumOff val="5000"/>
                  </a:schemeClr>
                </a:solidFill>
              </a:rPr>
              <a:t>H.323</a:t>
            </a:r>
          </a:p>
        </p:txBody>
      </p:sp>
      <p:sp>
        <p:nvSpPr>
          <p:cNvPr id="30723" name="Rectangle 3"/>
          <p:cNvSpPr>
            <a:spLocks noGrp="1" noChangeArrowheads="1"/>
          </p:cNvSpPr>
          <p:nvPr>
            <p:ph idx="1"/>
          </p:nvPr>
        </p:nvSpPr>
        <p:spPr>
          <a:xfrm>
            <a:off x="744070" y="1967212"/>
            <a:ext cx="10515600" cy="4626611"/>
          </a:xfrm>
        </p:spPr>
        <p:txBody>
          <a:bodyPr/>
          <a:lstStyle/>
          <a:p>
            <a:pPr eaLnBrk="1" hangingPunct="1">
              <a:lnSpc>
                <a:spcPct val="150000"/>
              </a:lnSpc>
              <a:buFont typeface="Wingdings" panose="05000000000000000000" pitchFamily="2" charset="2"/>
              <a:buNone/>
            </a:pPr>
            <a:r>
              <a:rPr lang="en-US" altLang="id-ID" sz="2400" dirty="0" smtClean="0"/>
              <a:t>RTCP (RTP Control Protocol)</a:t>
            </a:r>
          </a:p>
          <a:p>
            <a:pPr marL="0" indent="0" eaLnBrk="1" hangingPunct="1">
              <a:lnSpc>
                <a:spcPct val="150000"/>
              </a:lnSpc>
              <a:buNone/>
            </a:pPr>
            <a:r>
              <a:rPr lang="en-US" altLang="id-ID" sz="2400" dirty="0" smtClean="0"/>
              <a:t>RTCP </a:t>
            </a:r>
            <a:r>
              <a:rPr lang="en-US" altLang="id-ID" sz="2400" dirty="0" err="1" smtClean="0"/>
              <a:t>mirip</a:t>
            </a:r>
            <a:r>
              <a:rPr lang="en-US" altLang="id-ID" sz="2400" dirty="0" smtClean="0"/>
              <a:t> </a:t>
            </a:r>
            <a:r>
              <a:rPr lang="en-US" altLang="id-ID" sz="2400" dirty="0" err="1" smtClean="0"/>
              <a:t>dengan</a:t>
            </a:r>
            <a:r>
              <a:rPr lang="en-US" altLang="id-ID" sz="2400" dirty="0" smtClean="0"/>
              <a:t> RTP. </a:t>
            </a:r>
            <a:r>
              <a:rPr lang="en-US" altLang="id-ID" sz="2400" dirty="0" err="1" smtClean="0"/>
              <a:t>Protokol</a:t>
            </a:r>
            <a:r>
              <a:rPr lang="en-US" altLang="id-ID" sz="2400" dirty="0" smtClean="0"/>
              <a:t> </a:t>
            </a:r>
            <a:r>
              <a:rPr lang="en-US" altLang="id-ID" sz="2400" dirty="0" err="1" smtClean="0"/>
              <a:t>ini</a:t>
            </a:r>
            <a:r>
              <a:rPr lang="en-US" altLang="id-ID" sz="2400" dirty="0" smtClean="0"/>
              <a:t> </a:t>
            </a:r>
            <a:r>
              <a:rPr lang="en-US" altLang="id-ID" sz="2400" dirty="0" err="1" smtClean="0"/>
              <a:t>mendefinisikan</a:t>
            </a:r>
            <a:r>
              <a:rPr lang="en-US" altLang="id-ID" sz="2400" dirty="0" smtClean="0"/>
              <a:t> </a:t>
            </a:r>
            <a:r>
              <a:rPr lang="en-US" altLang="id-ID" sz="2400" dirty="0" err="1" smtClean="0"/>
              <a:t>mekanisme</a:t>
            </a:r>
            <a:r>
              <a:rPr lang="en-US" altLang="id-ID" sz="2400" dirty="0" smtClean="0"/>
              <a:t> </a:t>
            </a:r>
            <a:r>
              <a:rPr lang="en-US" altLang="id-ID" sz="2400" dirty="0" err="1" smtClean="0"/>
              <a:t>pengawasan</a:t>
            </a:r>
            <a:r>
              <a:rPr lang="en-US" altLang="id-ID" sz="2400" dirty="0" smtClean="0"/>
              <a:t> </a:t>
            </a:r>
            <a:r>
              <a:rPr lang="en-US" altLang="id-ID" sz="2400" dirty="0" err="1" smtClean="0"/>
              <a:t>terhadap</a:t>
            </a:r>
            <a:r>
              <a:rPr lang="en-US" altLang="id-ID" sz="2400" dirty="0" smtClean="0"/>
              <a:t> </a:t>
            </a:r>
            <a:r>
              <a:rPr lang="en-US" altLang="id-ID" sz="2400" dirty="0" err="1" smtClean="0"/>
              <a:t>kualitas</a:t>
            </a:r>
            <a:r>
              <a:rPr lang="en-US" altLang="id-ID" sz="2400" dirty="0" smtClean="0"/>
              <a:t> </a:t>
            </a:r>
            <a:r>
              <a:rPr lang="en-US" altLang="id-ID" sz="2400" dirty="0" err="1" smtClean="0"/>
              <a:t>penerimaan</a:t>
            </a:r>
            <a:r>
              <a:rPr lang="en-US" altLang="id-ID" sz="2400" dirty="0" smtClean="0"/>
              <a:t> media yang </a:t>
            </a:r>
            <a:r>
              <a:rPr lang="en-US" altLang="id-ID" sz="2400" dirty="0" err="1" smtClean="0"/>
              <a:t>ditransmisikan</a:t>
            </a:r>
            <a:r>
              <a:rPr lang="en-US" altLang="id-ID" sz="2400" dirty="0" smtClean="0"/>
              <a:t> </a:t>
            </a:r>
            <a:r>
              <a:rPr lang="en-US" altLang="id-ID" sz="2400" dirty="0" err="1" smtClean="0"/>
              <a:t>menggunakan</a:t>
            </a:r>
            <a:r>
              <a:rPr lang="en-US" altLang="id-ID" sz="2400" dirty="0" smtClean="0"/>
              <a:t> RTP </a:t>
            </a:r>
            <a:r>
              <a:rPr lang="en-US" altLang="id-ID" sz="2400" dirty="0" err="1" smtClean="0"/>
              <a:t>dalam</a:t>
            </a:r>
            <a:r>
              <a:rPr lang="en-US" altLang="id-ID" sz="2400" dirty="0" smtClean="0"/>
              <a:t> </a:t>
            </a:r>
            <a:r>
              <a:rPr lang="en-US" altLang="id-ID" sz="2400" dirty="0" err="1" smtClean="0"/>
              <a:t>suatu</a:t>
            </a:r>
            <a:r>
              <a:rPr lang="en-US" altLang="id-ID" sz="2400" dirty="0" smtClean="0"/>
              <a:t> </a:t>
            </a:r>
            <a:r>
              <a:rPr lang="en-US" altLang="id-ID" sz="2400" dirty="0" err="1" smtClean="0"/>
              <a:t>sesi</a:t>
            </a:r>
            <a:r>
              <a:rPr lang="en-US" altLang="id-ID" sz="2400" dirty="0" smtClean="0"/>
              <a:t> </a:t>
            </a:r>
            <a:r>
              <a:rPr lang="en-US" altLang="id-ID" sz="2400" i="1" dirty="0" smtClean="0"/>
              <a:t>real time</a:t>
            </a:r>
            <a:r>
              <a:rPr lang="en-US" altLang="id-ID" sz="2400" dirty="0" smtClean="0"/>
              <a:t>.</a:t>
            </a:r>
          </a:p>
          <a:p>
            <a:pPr eaLnBrk="1" hangingPunct="1">
              <a:lnSpc>
                <a:spcPct val="150000"/>
              </a:lnSpc>
              <a:buFont typeface="Wingdings" panose="05000000000000000000" pitchFamily="2" charset="2"/>
              <a:buNone/>
            </a:pPr>
            <a:r>
              <a:rPr lang="en-US" altLang="id-ID" sz="2400" dirty="0" smtClean="0"/>
              <a:t>T.120</a:t>
            </a:r>
          </a:p>
          <a:p>
            <a:pPr marL="0" indent="0" eaLnBrk="1" hangingPunct="1">
              <a:lnSpc>
                <a:spcPct val="150000"/>
              </a:lnSpc>
              <a:buNone/>
            </a:pPr>
            <a:r>
              <a:rPr lang="en-US" altLang="id-ID" sz="2400" dirty="0" err="1" smtClean="0"/>
              <a:t>Protokol</a:t>
            </a:r>
            <a:r>
              <a:rPr lang="en-US" altLang="id-ID" sz="2400" dirty="0" smtClean="0"/>
              <a:t> </a:t>
            </a:r>
            <a:r>
              <a:rPr lang="en-US" altLang="id-ID" sz="2400" dirty="0" err="1" smtClean="0"/>
              <a:t>untuk</a:t>
            </a:r>
            <a:r>
              <a:rPr lang="en-US" altLang="id-ID" sz="2400" dirty="0" smtClean="0"/>
              <a:t> </a:t>
            </a:r>
            <a:r>
              <a:rPr lang="en-US" altLang="id-ID" sz="2400" dirty="0" err="1" smtClean="0"/>
              <a:t>mengatur</a:t>
            </a:r>
            <a:r>
              <a:rPr lang="en-US" altLang="id-ID" sz="2400" dirty="0" smtClean="0"/>
              <a:t> </a:t>
            </a:r>
            <a:r>
              <a:rPr lang="en-US" altLang="id-ID" sz="2400" dirty="0" err="1" smtClean="0"/>
              <a:t>pertukaran</a:t>
            </a:r>
            <a:r>
              <a:rPr lang="en-US" altLang="id-ID" sz="2400" dirty="0" smtClean="0"/>
              <a:t> data </a:t>
            </a:r>
            <a:r>
              <a:rPr lang="en-US" altLang="id-ID" sz="2400" dirty="0" err="1" smtClean="0"/>
              <a:t>pada</a:t>
            </a:r>
            <a:r>
              <a:rPr lang="en-US" altLang="id-ID" sz="2400" dirty="0" smtClean="0"/>
              <a:t> </a:t>
            </a:r>
            <a:r>
              <a:rPr lang="en-US" altLang="id-ID" sz="2400" dirty="0" err="1" smtClean="0"/>
              <a:t>saat</a:t>
            </a:r>
            <a:r>
              <a:rPr lang="en-US" altLang="id-ID" sz="2400" dirty="0" smtClean="0"/>
              <a:t> </a:t>
            </a:r>
            <a:r>
              <a:rPr lang="en-US" altLang="id-ID" sz="2400" dirty="0" err="1" smtClean="0"/>
              <a:t>terjadi</a:t>
            </a:r>
            <a:r>
              <a:rPr lang="en-US" altLang="id-ID" sz="2400" dirty="0" smtClean="0"/>
              <a:t> </a:t>
            </a:r>
            <a:r>
              <a:rPr lang="en-US" altLang="id-ID" sz="2400" dirty="0" err="1" smtClean="0"/>
              <a:t>panggilan</a:t>
            </a:r>
            <a:r>
              <a:rPr lang="en-US" altLang="id-ID" sz="2400" dirty="0" smtClean="0"/>
              <a:t> multimedia</a:t>
            </a:r>
            <a:r>
              <a:rPr lang="en-US" altLang="id-ID" sz="2400" dirty="0" smtClean="0"/>
              <a:t>.</a:t>
            </a:r>
            <a:endParaRPr lang="en-US" altLang="id-ID" sz="2400" dirty="0" smtClean="0"/>
          </a:p>
        </p:txBody>
      </p:sp>
    </p:spTree>
    <p:extLst>
      <p:ext uri="{BB962C8B-B14F-4D97-AF65-F5344CB8AC3E}">
        <p14:creationId xmlns:p14="http://schemas.microsoft.com/office/powerpoint/2010/main" val="412077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fontAlgn="auto" hangingPunct="1">
              <a:spcAft>
                <a:spcPts val="0"/>
              </a:spcAft>
              <a:defRPr/>
            </a:pPr>
            <a:r>
              <a:rPr lang="en-US" altLang="id-ID" smtClean="0">
                <a:solidFill>
                  <a:schemeClr val="tx1">
                    <a:lumMod val="95000"/>
                    <a:lumOff val="5000"/>
                  </a:schemeClr>
                </a:solidFill>
              </a:rPr>
              <a:t>H.323</a:t>
            </a:r>
          </a:p>
        </p:txBody>
      </p:sp>
      <p:sp>
        <p:nvSpPr>
          <p:cNvPr id="38915" name="Rectangle 3"/>
          <p:cNvSpPr>
            <a:spLocks noGrp="1" noChangeArrowheads="1"/>
          </p:cNvSpPr>
          <p:nvPr>
            <p:ph idx="1"/>
          </p:nvPr>
        </p:nvSpPr>
        <p:spPr/>
        <p:txBody>
          <a:bodyPr/>
          <a:lstStyle/>
          <a:p>
            <a:pPr marL="609600" indent="-609600" eaLnBrk="1" hangingPunct="1">
              <a:lnSpc>
                <a:spcPct val="100000"/>
              </a:lnSpc>
              <a:buFont typeface="Arial" panose="020B0604020202020204" pitchFamily="34" charset="0"/>
              <a:buNone/>
              <a:defRPr/>
            </a:pPr>
            <a:r>
              <a:rPr lang="sv-SE" altLang="id-ID" sz="1800" b="1" dirty="0" smtClean="0"/>
              <a:t>GATEWAY</a:t>
            </a:r>
            <a:endParaRPr lang="sv-SE" altLang="id-ID" sz="1800" dirty="0" smtClean="0"/>
          </a:p>
          <a:p>
            <a:pPr marL="609600" indent="-609600" eaLnBrk="1" hangingPunct="1">
              <a:lnSpc>
                <a:spcPct val="100000"/>
              </a:lnSpc>
              <a:defRPr/>
            </a:pPr>
            <a:r>
              <a:rPr lang="sv-SE" altLang="id-ID" sz="1800" dirty="0" smtClean="0"/>
              <a:t>Komponen </a:t>
            </a:r>
            <a:r>
              <a:rPr lang="sv-SE" altLang="id-ID" sz="1800" i="1" dirty="0" smtClean="0"/>
              <a:t>gateway</a:t>
            </a:r>
            <a:r>
              <a:rPr lang="sv-SE" altLang="id-ID" sz="1800" dirty="0" smtClean="0"/>
              <a:t> menghubungkan jaringan H.323 dengan jaringan berbeda. Fungsi dasar entitas ini menyambungkan terminal H.323 dengan terminal non H.323.</a:t>
            </a:r>
          </a:p>
          <a:p>
            <a:pPr marL="609600" indent="-609600" eaLnBrk="1" hangingPunct="1">
              <a:lnSpc>
                <a:spcPct val="100000"/>
              </a:lnSpc>
              <a:defRPr/>
            </a:pPr>
            <a:r>
              <a:rPr lang="sv-SE" altLang="id-ID" sz="1800" dirty="0" smtClean="0"/>
              <a:t>Gateway adalah komponen H.323 yang bertugas melakukan translasi yang tepat antara format transmisi (cotohnya H.225.0 ke/dari H.221) dan antara prosedur komunikasi (contohnya H.245 ke/dari H.242). </a:t>
            </a:r>
            <a:endParaRPr lang="id-ID" altLang="id-ID" sz="1800" dirty="0" smtClean="0"/>
          </a:p>
          <a:p>
            <a:pPr marL="609600" indent="-609600" eaLnBrk="1" hangingPunct="1">
              <a:lnSpc>
                <a:spcPct val="100000"/>
              </a:lnSpc>
              <a:buFont typeface="Arial" panose="020B0604020202020204" pitchFamily="34" charset="0"/>
              <a:buNone/>
              <a:defRPr/>
            </a:pPr>
            <a:r>
              <a:rPr lang="sv-SE" altLang="id-ID" sz="1800" b="1" dirty="0" smtClean="0"/>
              <a:t>GATEKEEPER</a:t>
            </a:r>
            <a:endParaRPr lang="sv-SE" altLang="id-ID" sz="1800" i="1" dirty="0" smtClean="0"/>
          </a:p>
          <a:p>
            <a:pPr marL="609600" indent="-609600" eaLnBrk="1" hangingPunct="1">
              <a:lnSpc>
                <a:spcPct val="100000"/>
              </a:lnSpc>
              <a:defRPr/>
            </a:pPr>
            <a:r>
              <a:rPr lang="sv-SE" altLang="id-ID" sz="1800" i="1" dirty="0" smtClean="0"/>
              <a:t>Gatekeeper</a:t>
            </a:r>
            <a:r>
              <a:rPr lang="sv-SE" altLang="id-ID" sz="1800" dirty="0" smtClean="0"/>
              <a:t> merupakan komponen yang paling penting dalam sistem H.323. Entitas ini merupakan komponen opsional. </a:t>
            </a:r>
          </a:p>
          <a:p>
            <a:pPr marL="609600" indent="-609600" eaLnBrk="1" hangingPunct="1">
              <a:lnSpc>
                <a:spcPct val="100000"/>
              </a:lnSpc>
              <a:defRPr/>
            </a:pPr>
            <a:r>
              <a:rPr lang="sv-SE" altLang="id-ID" sz="1800" i="1" dirty="0" smtClean="0"/>
              <a:t>Gatekeeper</a:t>
            </a:r>
            <a:r>
              <a:rPr lang="sv-SE" altLang="id-ID" sz="1800" dirty="0" smtClean="0"/>
              <a:t> menyediakan layanan </a:t>
            </a:r>
            <a:r>
              <a:rPr lang="sv-SE" altLang="id-ID" sz="1800" i="1" dirty="0" smtClean="0"/>
              <a:t>call control</a:t>
            </a:r>
            <a:r>
              <a:rPr lang="sv-SE" altLang="id-ID" sz="1800" dirty="0" smtClean="0"/>
              <a:t>, bekerja sama dengan terminal, MCU, </a:t>
            </a:r>
            <a:r>
              <a:rPr lang="sv-SE" altLang="id-ID" sz="1800" i="1" dirty="0" smtClean="0"/>
              <a:t>Gateway</a:t>
            </a:r>
            <a:r>
              <a:rPr lang="sv-SE" altLang="id-ID" sz="1800" dirty="0" smtClean="0"/>
              <a:t> atau MC. </a:t>
            </a:r>
          </a:p>
          <a:p>
            <a:pPr marL="609600" indent="-609600" eaLnBrk="1" hangingPunct="1">
              <a:lnSpc>
                <a:spcPct val="100000"/>
              </a:lnSpc>
              <a:defRPr/>
            </a:pPr>
            <a:r>
              <a:rPr lang="sv-SE" altLang="id-ID" sz="1800" dirty="0" smtClean="0"/>
              <a:t>Komponen ini juga dapat melakukan fungsi opsional seperti </a:t>
            </a:r>
            <a:r>
              <a:rPr lang="sv-SE" altLang="id-ID" sz="1800" i="1" dirty="0" smtClean="0"/>
              <a:t>Call Control Signalling</a:t>
            </a:r>
            <a:r>
              <a:rPr lang="sv-SE" altLang="id-ID" sz="1800" dirty="0" smtClean="0"/>
              <a:t>, </a:t>
            </a:r>
            <a:r>
              <a:rPr lang="sv-SE" altLang="id-ID" sz="1800" i="1" dirty="0" smtClean="0"/>
              <a:t>Call Authorization</a:t>
            </a:r>
            <a:r>
              <a:rPr lang="sv-SE" altLang="id-ID" sz="1800" dirty="0" smtClean="0"/>
              <a:t>, </a:t>
            </a:r>
            <a:r>
              <a:rPr lang="sv-SE" altLang="id-ID" sz="1800" i="1" dirty="0" smtClean="0"/>
              <a:t>Bandwidth Management</a:t>
            </a:r>
            <a:r>
              <a:rPr lang="sv-SE" altLang="id-ID" sz="1800" dirty="0" smtClean="0"/>
              <a:t> dan </a:t>
            </a:r>
            <a:r>
              <a:rPr lang="sv-SE" altLang="id-ID" sz="1800" i="1" dirty="0" smtClean="0"/>
              <a:t>Call Management</a:t>
            </a:r>
            <a:r>
              <a:rPr lang="sv-SE" altLang="id-ID" sz="1800" dirty="0" smtClean="0"/>
              <a:t>.</a:t>
            </a:r>
            <a:endParaRPr lang="en-US" altLang="id-ID" sz="1800" dirty="0" smtClean="0"/>
          </a:p>
          <a:p>
            <a:pPr marL="0" indent="0" eaLnBrk="1" hangingPunct="1">
              <a:lnSpc>
                <a:spcPct val="100000"/>
              </a:lnSpc>
              <a:buFont typeface="Tw Cen MT" panose="020B0602020104020603" pitchFamily="34" charset="0"/>
              <a:buNone/>
              <a:defRPr/>
            </a:pPr>
            <a:endParaRPr lang="en-US" altLang="id-ID" sz="1800" dirty="0" smtClean="0"/>
          </a:p>
        </p:txBody>
      </p:sp>
    </p:spTree>
    <p:extLst>
      <p:ext uri="{BB962C8B-B14F-4D97-AF65-F5344CB8AC3E}">
        <p14:creationId xmlns:p14="http://schemas.microsoft.com/office/powerpoint/2010/main" val="42554135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fontAlgn="auto" hangingPunct="1">
              <a:spcAft>
                <a:spcPts val="0"/>
              </a:spcAft>
              <a:defRPr/>
            </a:pPr>
            <a:r>
              <a:rPr lang="en-US" altLang="id-ID" smtClean="0">
                <a:solidFill>
                  <a:schemeClr val="tx1">
                    <a:lumMod val="95000"/>
                    <a:lumOff val="5000"/>
                  </a:schemeClr>
                </a:solidFill>
              </a:rPr>
              <a:t>H.323</a:t>
            </a:r>
          </a:p>
        </p:txBody>
      </p:sp>
      <p:pic>
        <p:nvPicPr>
          <p:cNvPr id="327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1366752"/>
            <a:ext cx="8610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43945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fontAlgn="auto" hangingPunct="1">
              <a:spcAft>
                <a:spcPts val="0"/>
              </a:spcAft>
              <a:defRPr/>
            </a:pPr>
            <a:r>
              <a:rPr lang="en-US" altLang="id-ID" smtClean="0">
                <a:solidFill>
                  <a:schemeClr val="tx1">
                    <a:lumMod val="95000"/>
                    <a:lumOff val="5000"/>
                  </a:schemeClr>
                </a:solidFill>
              </a:rPr>
              <a:t>H.323</a:t>
            </a:r>
          </a:p>
        </p:txBody>
      </p:sp>
      <p:sp>
        <p:nvSpPr>
          <p:cNvPr id="41987" name="Rectangle 3"/>
          <p:cNvSpPr>
            <a:spLocks noGrp="1" noChangeArrowheads="1"/>
          </p:cNvSpPr>
          <p:nvPr>
            <p:ph idx="1"/>
          </p:nvPr>
        </p:nvSpPr>
        <p:spPr/>
        <p:txBody>
          <a:bodyPr/>
          <a:lstStyle/>
          <a:p>
            <a:pPr marL="609600" indent="-609600" eaLnBrk="1" hangingPunct="1">
              <a:lnSpc>
                <a:spcPct val="150000"/>
              </a:lnSpc>
              <a:buFont typeface="Arial" panose="020B0604020202020204" pitchFamily="34" charset="0"/>
              <a:buNone/>
              <a:defRPr/>
            </a:pPr>
            <a:r>
              <a:rPr lang="sv-SE" altLang="id-ID" sz="1800" b="1" dirty="0" smtClean="0"/>
              <a:t>MULTIPOINT CONTROL UNIT (MCU)</a:t>
            </a:r>
            <a:endParaRPr lang="fr-FR" altLang="id-ID" sz="1800" dirty="0" smtClean="0"/>
          </a:p>
          <a:p>
            <a:pPr marL="609600" indent="-609600" eaLnBrk="1" hangingPunct="1">
              <a:lnSpc>
                <a:spcPct val="150000"/>
              </a:lnSpc>
              <a:defRPr/>
            </a:pPr>
            <a:r>
              <a:rPr lang="fr-FR" altLang="id-ID" sz="1800" dirty="0" err="1" smtClean="0"/>
              <a:t>Entitas</a:t>
            </a:r>
            <a:r>
              <a:rPr lang="fr-FR" altLang="id-ID" sz="1800" dirty="0" smtClean="0"/>
              <a:t> MCU </a:t>
            </a:r>
            <a:r>
              <a:rPr lang="fr-FR" altLang="id-ID" sz="1800" dirty="0" err="1" smtClean="0"/>
              <a:t>adalah</a:t>
            </a:r>
            <a:r>
              <a:rPr lang="fr-FR" altLang="id-ID" sz="1800" dirty="0" smtClean="0"/>
              <a:t> </a:t>
            </a:r>
            <a:r>
              <a:rPr lang="fr-FR" altLang="id-ID" sz="1800" dirty="0" err="1" smtClean="0"/>
              <a:t>sebuah</a:t>
            </a:r>
            <a:r>
              <a:rPr lang="fr-FR" altLang="id-ID" sz="1800" dirty="0" smtClean="0"/>
              <a:t> </a:t>
            </a:r>
            <a:r>
              <a:rPr lang="fr-FR" altLang="id-ID" sz="1800" i="1" dirty="0" err="1" smtClean="0"/>
              <a:t>endpoint</a:t>
            </a:r>
            <a:r>
              <a:rPr lang="fr-FR" altLang="id-ID" sz="1800" dirty="0" smtClean="0"/>
              <a:t> </a:t>
            </a:r>
            <a:r>
              <a:rPr lang="fr-FR" altLang="id-ID" sz="1800" dirty="0" err="1" smtClean="0"/>
              <a:t>pada</a:t>
            </a:r>
            <a:r>
              <a:rPr lang="fr-FR" altLang="id-ID" sz="1800" dirty="0" smtClean="0"/>
              <a:t> LAN, </a:t>
            </a:r>
            <a:r>
              <a:rPr lang="fr-FR" altLang="id-ID" sz="1800" dirty="0" err="1" smtClean="0"/>
              <a:t>mendukung</a:t>
            </a:r>
            <a:r>
              <a:rPr lang="fr-FR" altLang="id-ID" sz="1800" dirty="0" smtClean="0"/>
              <a:t> </a:t>
            </a:r>
            <a:r>
              <a:rPr lang="fr-FR" altLang="id-ID" sz="1800" dirty="0" err="1" smtClean="0"/>
              <a:t>konferensi</a:t>
            </a:r>
            <a:r>
              <a:rPr lang="fr-FR" altLang="id-ID" sz="1800" dirty="0" smtClean="0"/>
              <a:t> </a:t>
            </a:r>
            <a:r>
              <a:rPr lang="fr-FR" altLang="id-ID" sz="1800" i="1" dirty="0" smtClean="0"/>
              <a:t>point-to-point</a:t>
            </a:r>
            <a:r>
              <a:rPr lang="fr-FR" altLang="id-ID" sz="1800" dirty="0" smtClean="0"/>
              <a:t> dan </a:t>
            </a:r>
            <a:r>
              <a:rPr lang="fr-FR" altLang="id-ID" sz="1800" i="1" dirty="0" smtClean="0"/>
              <a:t>multipoint</a:t>
            </a:r>
            <a:r>
              <a:rPr lang="fr-FR" altLang="id-ID" sz="1800" dirty="0" smtClean="0"/>
              <a:t>. </a:t>
            </a:r>
          </a:p>
          <a:p>
            <a:pPr marL="609600" indent="-609600" eaLnBrk="1" hangingPunct="1">
              <a:lnSpc>
                <a:spcPct val="150000"/>
              </a:lnSpc>
              <a:defRPr/>
            </a:pPr>
            <a:r>
              <a:rPr lang="fr-FR" altLang="id-ID" sz="1800" dirty="0" err="1" smtClean="0"/>
              <a:t>Terdiri</a:t>
            </a:r>
            <a:r>
              <a:rPr lang="fr-FR" altLang="id-ID" sz="1800" dirty="0" smtClean="0"/>
              <a:t> dari </a:t>
            </a:r>
            <a:r>
              <a:rPr lang="fr-FR" altLang="id-ID" sz="1800" i="1" dirty="0" err="1" smtClean="0"/>
              <a:t>Multopoint</a:t>
            </a:r>
            <a:r>
              <a:rPr lang="fr-FR" altLang="id-ID" sz="1800" i="1" dirty="0" smtClean="0"/>
              <a:t> Controller</a:t>
            </a:r>
            <a:r>
              <a:rPr lang="fr-FR" altLang="id-ID" sz="1800" dirty="0" smtClean="0"/>
              <a:t> </a:t>
            </a:r>
            <a:r>
              <a:rPr lang="fr-FR" altLang="id-ID" sz="1800" dirty="0" err="1" smtClean="0"/>
              <a:t>atau</a:t>
            </a:r>
            <a:r>
              <a:rPr lang="fr-FR" altLang="id-ID" sz="1800" dirty="0" smtClean="0"/>
              <a:t> MC dan </a:t>
            </a:r>
            <a:r>
              <a:rPr lang="fr-FR" altLang="id-ID" sz="1800" dirty="0" err="1" smtClean="0"/>
              <a:t>opsional</a:t>
            </a:r>
            <a:r>
              <a:rPr lang="fr-FR" altLang="id-ID" sz="1800" dirty="0" smtClean="0"/>
              <a:t> </a:t>
            </a:r>
            <a:r>
              <a:rPr lang="fr-FR" altLang="id-ID" sz="1800" i="1" dirty="0" smtClean="0"/>
              <a:t>Multipoint Processor</a:t>
            </a:r>
            <a:r>
              <a:rPr lang="fr-FR" altLang="id-ID" sz="1800" dirty="0" smtClean="0"/>
              <a:t> </a:t>
            </a:r>
            <a:r>
              <a:rPr lang="fr-FR" altLang="id-ID" sz="1800" dirty="0" err="1" smtClean="0"/>
              <a:t>atau</a:t>
            </a:r>
            <a:r>
              <a:rPr lang="fr-FR" altLang="id-ID" sz="1800" dirty="0" smtClean="0"/>
              <a:t> MP. </a:t>
            </a:r>
            <a:endParaRPr lang="id-ID" altLang="id-ID" sz="1800" dirty="0" smtClean="0"/>
          </a:p>
          <a:p>
            <a:pPr marL="0" indent="0" eaLnBrk="1" hangingPunct="1">
              <a:lnSpc>
                <a:spcPct val="150000"/>
              </a:lnSpc>
              <a:buFont typeface="Tw Cen MT" panose="020B0602020104020603" pitchFamily="34" charset="0"/>
              <a:buNone/>
              <a:defRPr/>
            </a:pPr>
            <a:r>
              <a:rPr lang="fr-FR" altLang="id-ID" sz="1800" b="1" i="1" dirty="0" smtClean="0"/>
              <a:t>Multipoint </a:t>
            </a:r>
            <a:r>
              <a:rPr lang="fr-FR" altLang="id-ID" sz="1800" b="1" i="1" dirty="0" smtClean="0"/>
              <a:t>Controller</a:t>
            </a:r>
            <a:r>
              <a:rPr lang="fr-FR" altLang="id-ID" sz="1800" b="1" dirty="0" smtClean="0"/>
              <a:t> </a:t>
            </a:r>
            <a:r>
              <a:rPr lang="fr-FR" altLang="id-ID" sz="1800" dirty="0" err="1" smtClean="0"/>
              <a:t>bertanggung</a:t>
            </a:r>
            <a:r>
              <a:rPr lang="fr-FR" altLang="id-ID" sz="1800" dirty="0" smtClean="0"/>
              <a:t> </a:t>
            </a:r>
            <a:r>
              <a:rPr lang="fr-FR" altLang="id-ID" sz="1800" dirty="0" err="1" smtClean="0"/>
              <a:t>jawab</a:t>
            </a:r>
            <a:r>
              <a:rPr lang="fr-FR" altLang="id-ID" sz="1800" dirty="0" smtClean="0"/>
              <a:t> </a:t>
            </a:r>
            <a:r>
              <a:rPr lang="fr-FR" altLang="id-ID" sz="1800" dirty="0" err="1" smtClean="0"/>
              <a:t>atas</a:t>
            </a:r>
            <a:r>
              <a:rPr lang="fr-FR" altLang="id-ID" sz="1800" dirty="0" smtClean="0"/>
              <a:t> </a:t>
            </a:r>
            <a:r>
              <a:rPr lang="fr-FR" altLang="id-ID" sz="1800" dirty="0" err="1" smtClean="0"/>
              <a:t>determinasi</a:t>
            </a:r>
            <a:r>
              <a:rPr lang="fr-FR" altLang="id-ID" sz="1800" dirty="0" smtClean="0"/>
              <a:t> </a:t>
            </a:r>
            <a:r>
              <a:rPr lang="fr-FR" altLang="id-ID" sz="1800" dirty="0" err="1" smtClean="0"/>
              <a:t>kapabilitas</a:t>
            </a:r>
            <a:r>
              <a:rPr lang="fr-FR" altLang="id-ID" sz="1800" dirty="0" smtClean="0"/>
              <a:t> </a:t>
            </a:r>
            <a:r>
              <a:rPr lang="fr-FR" altLang="id-ID" sz="1800" dirty="0" err="1" smtClean="0"/>
              <a:t>umum</a:t>
            </a:r>
            <a:r>
              <a:rPr lang="fr-FR" altLang="id-ID" sz="1800" dirty="0" smtClean="0"/>
              <a:t> </a:t>
            </a:r>
            <a:r>
              <a:rPr lang="fr-FR" altLang="id-ID" sz="1800" dirty="0" err="1" smtClean="0"/>
              <a:t>untuk</a:t>
            </a:r>
            <a:r>
              <a:rPr lang="fr-FR" altLang="id-ID" sz="1800" dirty="0" smtClean="0"/>
              <a:t> </a:t>
            </a:r>
            <a:r>
              <a:rPr lang="fr-FR" altLang="id-ID" sz="1800" i="1" dirty="0" smtClean="0"/>
              <a:t>audio</a:t>
            </a:r>
            <a:r>
              <a:rPr lang="fr-FR" altLang="id-ID" sz="1800" dirty="0" smtClean="0"/>
              <a:t> dan </a:t>
            </a:r>
            <a:r>
              <a:rPr lang="fr-FR" altLang="id-ID" sz="1800" i="1" dirty="0" err="1" smtClean="0"/>
              <a:t>video</a:t>
            </a:r>
            <a:r>
              <a:rPr lang="fr-FR" altLang="id-ID" sz="1800" dirty="0" smtClean="0"/>
              <a:t> </a:t>
            </a:r>
            <a:r>
              <a:rPr lang="fr-FR" altLang="id-ID" sz="1800" i="1" dirty="0" err="1" smtClean="0"/>
              <a:t>processing</a:t>
            </a:r>
            <a:r>
              <a:rPr lang="fr-FR" altLang="id-ID" sz="1800" dirty="0" smtClean="0"/>
              <a:t> </a:t>
            </a:r>
            <a:r>
              <a:rPr lang="fr-FR" altLang="id-ID" sz="1800" dirty="0" err="1" smtClean="0"/>
              <a:t>antara</a:t>
            </a:r>
            <a:r>
              <a:rPr lang="fr-FR" altLang="id-ID" sz="1800" dirty="0" smtClean="0"/>
              <a:t> </a:t>
            </a:r>
            <a:r>
              <a:rPr lang="fr-FR" altLang="id-ID" sz="1800" dirty="0" err="1" smtClean="0"/>
              <a:t>semua</a:t>
            </a:r>
            <a:r>
              <a:rPr lang="fr-FR" altLang="id-ID" sz="1800" dirty="0" smtClean="0"/>
              <a:t> terminal, </a:t>
            </a:r>
            <a:r>
              <a:rPr lang="fr-FR" altLang="id-ID" sz="1800" dirty="0" err="1" smtClean="0"/>
              <a:t>menyediakan</a:t>
            </a:r>
            <a:r>
              <a:rPr lang="fr-FR" altLang="id-ID" sz="1800" dirty="0" smtClean="0"/>
              <a:t> </a:t>
            </a:r>
            <a:r>
              <a:rPr lang="fr-FR" altLang="id-ID" sz="1800" dirty="0" err="1" smtClean="0"/>
              <a:t>fungsi</a:t>
            </a:r>
            <a:r>
              <a:rPr lang="fr-FR" altLang="id-ID" sz="1800" dirty="0" smtClean="0"/>
              <a:t> </a:t>
            </a:r>
            <a:r>
              <a:rPr lang="fr-FR" altLang="id-ID" sz="1800" dirty="0" err="1" smtClean="0"/>
              <a:t>kontrol</a:t>
            </a:r>
            <a:r>
              <a:rPr lang="fr-FR" altLang="id-ID" sz="1800" dirty="0" smtClean="0"/>
              <a:t> </a:t>
            </a:r>
            <a:r>
              <a:rPr lang="fr-FR" altLang="id-ID" sz="1800" dirty="0" err="1" smtClean="0"/>
              <a:t>untuk</a:t>
            </a:r>
            <a:r>
              <a:rPr lang="fr-FR" altLang="id-ID" sz="1800" dirty="0" smtClean="0"/>
              <a:t> </a:t>
            </a:r>
            <a:r>
              <a:rPr lang="fr-FR" altLang="id-ID" sz="1800" i="1" dirty="0" err="1" smtClean="0"/>
              <a:t>endpoint</a:t>
            </a:r>
            <a:r>
              <a:rPr lang="fr-FR" altLang="id-ID" sz="1800" dirty="0" smtClean="0"/>
              <a:t> </a:t>
            </a:r>
            <a:r>
              <a:rPr lang="fr-FR" altLang="id-ID" sz="1800" dirty="0" err="1" smtClean="0"/>
              <a:t>dalam</a:t>
            </a:r>
            <a:r>
              <a:rPr lang="fr-FR" altLang="id-ID" sz="1800" dirty="0" smtClean="0"/>
              <a:t> </a:t>
            </a:r>
            <a:r>
              <a:rPr lang="fr-FR" altLang="id-ID" sz="1800" dirty="0" err="1" smtClean="0"/>
              <a:t>sebuah</a:t>
            </a:r>
            <a:r>
              <a:rPr lang="fr-FR" altLang="id-ID" sz="1800" dirty="0" smtClean="0"/>
              <a:t> </a:t>
            </a:r>
            <a:r>
              <a:rPr lang="fr-FR" altLang="id-ID" sz="1800" dirty="0" err="1" smtClean="0"/>
              <a:t>konferensi</a:t>
            </a:r>
            <a:r>
              <a:rPr lang="fr-FR" altLang="id-ID" sz="1800" dirty="0" smtClean="0"/>
              <a:t> </a:t>
            </a:r>
            <a:r>
              <a:rPr lang="fr-FR" altLang="id-ID" sz="1800" i="1" dirty="0" smtClean="0"/>
              <a:t>multipoint</a:t>
            </a:r>
            <a:r>
              <a:rPr lang="fr-FR" altLang="id-ID" sz="1800" dirty="0" smtClean="0"/>
              <a:t> dan </a:t>
            </a:r>
            <a:r>
              <a:rPr lang="fr-FR" altLang="id-ID" sz="1800" dirty="0" err="1" smtClean="0"/>
              <a:t>membawa</a:t>
            </a:r>
            <a:r>
              <a:rPr lang="fr-FR" altLang="id-ID" sz="1800" dirty="0" smtClean="0"/>
              <a:t> </a:t>
            </a:r>
            <a:r>
              <a:rPr lang="fr-FR" altLang="id-ID" sz="1800" dirty="0" err="1" smtClean="0"/>
              <a:t>pargantian</a:t>
            </a:r>
            <a:r>
              <a:rPr lang="fr-FR" altLang="id-ID" sz="1800" dirty="0" smtClean="0"/>
              <a:t> </a:t>
            </a:r>
            <a:r>
              <a:rPr lang="fr-FR" altLang="id-ID" sz="1800" dirty="0" err="1" smtClean="0"/>
              <a:t>kapabilitas</a:t>
            </a:r>
            <a:r>
              <a:rPr lang="fr-FR" altLang="id-ID" sz="1800" dirty="0" smtClean="0"/>
              <a:t>, </a:t>
            </a:r>
            <a:r>
              <a:rPr lang="fr-FR" altLang="id-ID" sz="1800" dirty="0" err="1" smtClean="0"/>
              <a:t>serta</a:t>
            </a:r>
            <a:r>
              <a:rPr lang="fr-FR" altLang="id-ID" sz="1800" dirty="0" smtClean="0"/>
              <a:t> </a:t>
            </a:r>
            <a:r>
              <a:rPr lang="fr-FR" altLang="id-ID" sz="1800" dirty="0" err="1" smtClean="0"/>
              <a:t>mengatur</a:t>
            </a:r>
            <a:r>
              <a:rPr lang="fr-FR" altLang="id-ID" sz="1800" dirty="0" smtClean="0"/>
              <a:t> mode </a:t>
            </a:r>
            <a:r>
              <a:rPr lang="fr-FR" altLang="id-ID" sz="1800" dirty="0" err="1" smtClean="0"/>
              <a:t>operasi</a:t>
            </a:r>
            <a:r>
              <a:rPr lang="fr-FR" altLang="id-ID" sz="1800" dirty="0" smtClean="0"/>
              <a:t> </a:t>
            </a:r>
            <a:r>
              <a:rPr lang="fr-FR" altLang="id-ID" sz="1800" dirty="0" err="1" smtClean="0"/>
              <a:t>umum</a:t>
            </a:r>
            <a:r>
              <a:rPr lang="fr-FR" altLang="id-ID" sz="1800" dirty="0" smtClean="0"/>
              <a:t> </a:t>
            </a:r>
            <a:r>
              <a:rPr lang="fr-FR" altLang="id-ID" sz="1800" dirty="0" err="1" smtClean="0"/>
              <a:t>untuk</a:t>
            </a:r>
            <a:r>
              <a:rPr lang="fr-FR" altLang="id-ID" sz="1800" dirty="0" smtClean="0"/>
              <a:t> </a:t>
            </a:r>
            <a:r>
              <a:rPr lang="fr-FR" altLang="id-ID" sz="1800" dirty="0" err="1" smtClean="0"/>
              <a:t>transmisi</a:t>
            </a:r>
            <a:r>
              <a:rPr lang="fr-FR" altLang="id-ID" sz="1800" dirty="0" smtClean="0"/>
              <a:t> </a:t>
            </a:r>
            <a:r>
              <a:rPr lang="fr-FR" altLang="id-ID" sz="1800" i="1" dirty="0" err="1" smtClean="0"/>
              <a:t>stream</a:t>
            </a:r>
            <a:r>
              <a:rPr lang="fr-FR" altLang="id-ID" sz="1800" dirty="0" smtClean="0"/>
              <a:t> </a:t>
            </a:r>
            <a:r>
              <a:rPr lang="fr-FR" altLang="id-ID" sz="1800" dirty="0" err="1" smtClean="0"/>
              <a:t>multimedia</a:t>
            </a:r>
            <a:r>
              <a:rPr lang="fr-FR" altLang="id-ID" sz="1800" dirty="0" smtClean="0"/>
              <a:t> </a:t>
            </a:r>
            <a:r>
              <a:rPr lang="fr-FR" altLang="id-ID" sz="1800" dirty="0" err="1" smtClean="0"/>
              <a:t>antara</a:t>
            </a:r>
            <a:r>
              <a:rPr lang="fr-FR" altLang="id-ID" sz="1800" dirty="0" smtClean="0"/>
              <a:t> </a:t>
            </a:r>
            <a:r>
              <a:rPr lang="fr-FR" altLang="id-ID" sz="1800" i="1" dirty="0" err="1" smtClean="0"/>
              <a:t>endpoint</a:t>
            </a:r>
            <a:r>
              <a:rPr lang="fr-FR" altLang="id-ID" sz="1800" dirty="0" smtClean="0"/>
              <a:t>.</a:t>
            </a:r>
            <a:endParaRPr lang="id-ID" altLang="id-ID" sz="1800" dirty="0" smtClean="0"/>
          </a:p>
          <a:p>
            <a:pPr marL="0" indent="0" eaLnBrk="1" hangingPunct="1">
              <a:lnSpc>
                <a:spcPct val="150000"/>
              </a:lnSpc>
              <a:buNone/>
              <a:defRPr/>
            </a:pPr>
            <a:r>
              <a:rPr lang="fr-FR" altLang="id-ID" sz="1800" dirty="0" smtClean="0"/>
              <a:t>MC </a:t>
            </a:r>
            <a:r>
              <a:rPr lang="fr-FR" altLang="id-ID" sz="1800" dirty="0" err="1" smtClean="0"/>
              <a:t>tidak</a:t>
            </a:r>
            <a:r>
              <a:rPr lang="fr-FR" altLang="id-ID" sz="1800" dirty="0" smtClean="0"/>
              <a:t> </a:t>
            </a:r>
            <a:r>
              <a:rPr lang="fr-FR" altLang="id-ID" sz="1800" dirty="0" err="1" smtClean="0"/>
              <a:t>berurusan</a:t>
            </a:r>
            <a:r>
              <a:rPr lang="fr-FR" altLang="id-ID" sz="1800" dirty="0" smtClean="0"/>
              <a:t> </a:t>
            </a:r>
            <a:r>
              <a:rPr lang="fr-FR" altLang="id-ID" sz="1800" dirty="0" err="1" smtClean="0"/>
              <a:t>langsung</a:t>
            </a:r>
            <a:r>
              <a:rPr lang="fr-FR" altLang="id-ID" sz="1800" dirty="0" smtClean="0"/>
              <a:t> </a:t>
            </a:r>
            <a:r>
              <a:rPr lang="fr-FR" altLang="id-ID" sz="1800" dirty="0" err="1" smtClean="0"/>
              <a:t>dengan</a:t>
            </a:r>
            <a:r>
              <a:rPr lang="fr-FR" altLang="id-ID" sz="1800" dirty="0" smtClean="0"/>
              <a:t> </a:t>
            </a:r>
            <a:r>
              <a:rPr lang="fr-FR" altLang="id-ID" sz="1800" dirty="0" err="1" smtClean="0"/>
              <a:t>beberapa</a:t>
            </a:r>
            <a:r>
              <a:rPr lang="fr-FR" altLang="id-ID" sz="1800" dirty="0" smtClean="0"/>
              <a:t> </a:t>
            </a:r>
            <a:r>
              <a:rPr lang="fr-FR" altLang="id-ID" sz="1800" dirty="0" err="1" smtClean="0"/>
              <a:t>stream</a:t>
            </a:r>
            <a:r>
              <a:rPr lang="fr-FR" altLang="id-ID" sz="1800" dirty="0" smtClean="0"/>
              <a:t> media. Hal </a:t>
            </a:r>
            <a:r>
              <a:rPr lang="fr-FR" altLang="id-ID" sz="1800" dirty="0" err="1" smtClean="0"/>
              <a:t>ini</a:t>
            </a:r>
            <a:r>
              <a:rPr lang="fr-FR" altLang="id-ID" sz="1800" dirty="0" smtClean="0"/>
              <a:t> </a:t>
            </a:r>
            <a:r>
              <a:rPr lang="fr-FR" altLang="id-ID" sz="1800" dirty="0" err="1" smtClean="0"/>
              <a:t>ditangani</a:t>
            </a:r>
            <a:r>
              <a:rPr lang="fr-FR" altLang="id-ID" sz="1800" dirty="0" smtClean="0"/>
              <a:t> </a:t>
            </a:r>
            <a:r>
              <a:rPr lang="fr-FR" altLang="id-ID" sz="1800" dirty="0" err="1" smtClean="0"/>
              <a:t>oleh</a:t>
            </a:r>
            <a:r>
              <a:rPr lang="fr-FR" altLang="id-ID" sz="1800" dirty="0" smtClean="0"/>
              <a:t> MP, </a:t>
            </a:r>
            <a:r>
              <a:rPr lang="fr-FR" altLang="id-ID" sz="1800" dirty="0" err="1" smtClean="0"/>
              <a:t>bagian</a:t>
            </a:r>
            <a:r>
              <a:rPr lang="fr-FR" altLang="id-ID" sz="1800" dirty="0" smtClean="0"/>
              <a:t> yang </a:t>
            </a:r>
            <a:r>
              <a:rPr lang="fr-FR" altLang="id-ID" sz="1800" dirty="0" err="1" smtClean="0"/>
              <a:t>mencampur</a:t>
            </a:r>
            <a:r>
              <a:rPr lang="fr-FR" altLang="id-ID" sz="1800" dirty="0" smtClean="0"/>
              <a:t>, </a:t>
            </a:r>
            <a:r>
              <a:rPr lang="fr-FR" altLang="id-ID" sz="1800" dirty="0" err="1" smtClean="0"/>
              <a:t>memindahkan</a:t>
            </a:r>
            <a:r>
              <a:rPr lang="fr-FR" altLang="id-ID" sz="1800" dirty="0" smtClean="0"/>
              <a:t>, dan </a:t>
            </a:r>
            <a:r>
              <a:rPr lang="fr-FR" altLang="id-ID" sz="1800" dirty="0" err="1" smtClean="0"/>
              <a:t>memproses</a:t>
            </a:r>
            <a:r>
              <a:rPr lang="fr-FR" altLang="id-ID" sz="1800" dirty="0" smtClean="0"/>
              <a:t> audio, </a:t>
            </a:r>
            <a:r>
              <a:rPr lang="fr-FR" altLang="id-ID" sz="1800" dirty="0" err="1" smtClean="0"/>
              <a:t>video</a:t>
            </a:r>
            <a:r>
              <a:rPr lang="fr-FR" altLang="id-ID" sz="1800" dirty="0" smtClean="0"/>
              <a:t> dan/</a:t>
            </a:r>
            <a:r>
              <a:rPr lang="fr-FR" altLang="id-ID" sz="1800" dirty="0" err="1" smtClean="0"/>
              <a:t>atau</a:t>
            </a:r>
            <a:r>
              <a:rPr lang="fr-FR" altLang="id-ID" sz="1800" dirty="0" smtClean="0"/>
              <a:t> bit-bit data. </a:t>
            </a:r>
            <a:endParaRPr lang="en-US" altLang="id-ID" sz="1800" dirty="0" smtClean="0"/>
          </a:p>
          <a:p>
            <a:pPr marL="0" indent="0" eaLnBrk="1" hangingPunct="1">
              <a:lnSpc>
                <a:spcPct val="150000"/>
              </a:lnSpc>
              <a:buFont typeface="Tw Cen MT" panose="020B0602020104020603" pitchFamily="34" charset="0"/>
              <a:buNone/>
              <a:defRPr/>
            </a:pPr>
            <a:endParaRPr lang="en-US" altLang="id-ID" sz="1800" dirty="0" smtClean="0"/>
          </a:p>
          <a:p>
            <a:pPr marL="0" indent="0" eaLnBrk="1" hangingPunct="1">
              <a:lnSpc>
                <a:spcPct val="150000"/>
              </a:lnSpc>
              <a:buFont typeface="Tw Cen MT" panose="020B0602020104020603" pitchFamily="34" charset="0"/>
              <a:buNone/>
              <a:defRPr/>
            </a:pPr>
            <a:endParaRPr lang="fr-FR" altLang="id-ID" sz="1800" dirty="0" smtClean="0"/>
          </a:p>
          <a:p>
            <a:pPr marL="609600" indent="-609600" eaLnBrk="1" hangingPunct="1">
              <a:lnSpc>
                <a:spcPct val="150000"/>
              </a:lnSpc>
              <a:buFont typeface="Arial" panose="020B0604020202020204" pitchFamily="34" charset="0"/>
              <a:buNone/>
              <a:defRPr/>
            </a:pPr>
            <a:endParaRPr lang="en-US" altLang="id-ID" sz="1800" dirty="0" smtClean="0"/>
          </a:p>
        </p:txBody>
      </p:sp>
    </p:spTree>
    <p:extLst>
      <p:ext uri="{BB962C8B-B14F-4D97-AF65-F5344CB8AC3E}">
        <p14:creationId xmlns:p14="http://schemas.microsoft.com/office/powerpoint/2010/main" val="38911789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0" y="1142584"/>
            <a:ext cx="10515600" cy="458032"/>
          </a:xfrm>
        </p:spPr>
        <p:txBody>
          <a:bodyPr/>
          <a:lstStyle/>
          <a:p>
            <a:pPr eaLnBrk="1" fontAlgn="auto" hangingPunct="1">
              <a:spcAft>
                <a:spcPts val="0"/>
              </a:spcAft>
              <a:defRPr/>
            </a:pPr>
            <a:r>
              <a:rPr lang="en-US" altLang="id-ID" b="1" dirty="0" smtClean="0">
                <a:solidFill>
                  <a:schemeClr val="tx1">
                    <a:lumMod val="95000"/>
                    <a:lumOff val="5000"/>
                  </a:schemeClr>
                </a:solidFill>
              </a:rPr>
              <a:t>Session Initiation Protocol (SIP)</a:t>
            </a:r>
            <a:endParaRPr lang="en-US" altLang="id-ID" b="1" dirty="0" smtClean="0">
              <a:solidFill>
                <a:schemeClr val="tx1">
                  <a:lumMod val="95000"/>
                  <a:lumOff val="5000"/>
                </a:schemeClr>
              </a:solidFill>
            </a:endParaRPr>
          </a:p>
        </p:txBody>
      </p:sp>
      <p:sp>
        <p:nvSpPr>
          <p:cNvPr id="45059" name="Rectangle 3"/>
          <p:cNvSpPr>
            <a:spLocks noGrp="1" noChangeArrowheads="1"/>
          </p:cNvSpPr>
          <p:nvPr>
            <p:ph idx="1"/>
          </p:nvPr>
        </p:nvSpPr>
        <p:spPr>
          <a:xfrm>
            <a:off x="762000" y="1371600"/>
            <a:ext cx="11049000" cy="4937125"/>
          </a:xfrm>
        </p:spPr>
        <p:txBody>
          <a:bodyPr/>
          <a:lstStyle/>
          <a:p>
            <a:pPr eaLnBrk="1" hangingPunct="1">
              <a:buFont typeface="Wingdings" panose="05000000000000000000" pitchFamily="2" charset="2"/>
              <a:buNone/>
              <a:defRPr/>
            </a:pPr>
            <a:endParaRPr lang="en-US" altLang="id-ID" sz="2000" dirty="0" smtClean="0"/>
          </a:p>
          <a:p>
            <a:pPr marL="396875" indent="-396875" eaLnBrk="1" hangingPunct="1">
              <a:buFont typeface="Arial" panose="020B0604020202020204" pitchFamily="34" charset="0"/>
              <a:buChar char="•"/>
              <a:defRPr/>
            </a:pPr>
            <a:r>
              <a:rPr lang="en-US" altLang="id-ID" sz="2000" dirty="0" smtClean="0"/>
              <a:t>SIP </a:t>
            </a:r>
            <a:r>
              <a:rPr lang="en-US" altLang="id-ID" sz="2000" dirty="0" err="1" smtClean="0"/>
              <a:t>adalah</a:t>
            </a:r>
            <a:r>
              <a:rPr lang="en-US" altLang="id-ID" sz="2000" dirty="0" smtClean="0"/>
              <a:t> </a:t>
            </a:r>
            <a:r>
              <a:rPr lang="en-US" altLang="id-ID" sz="2000" i="1" dirty="0" smtClean="0"/>
              <a:t>peer</a:t>
            </a:r>
            <a:r>
              <a:rPr lang="en-US" altLang="id-ID" sz="2000" dirty="0" smtClean="0"/>
              <a:t>-</a:t>
            </a:r>
            <a:r>
              <a:rPr lang="en-US" altLang="id-ID" sz="2000" i="1" dirty="0" smtClean="0"/>
              <a:t>to</a:t>
            </a:r>
            <a:r>
              <a:rPr lang="en-US" altLang="id-ID" sz="2000" dirty="0" smtClean="0"/>
              <a:t>-</a:t>
            </a:r>
            <a:r>
              <a:rPr lang="en-US" altLang="id-ID" sz="2000" i="1" dirty="0" smtClean="0"/>
              <a:t>peer</a:t>
            </a:r>
            <a:r>
              <a:rPr lang="en-US" altLang="id-ID" sz="2000" dirty="0" smtClean="0"/>
              <a:t> </a:t>
            </a:r>
            <a:r>
              <a:rPr lang="en-US" altLang="id-ID" sz="2000" i="1" dirty="0" smtClean="0"/>
              <a:t>signaling</a:t>
            </a:r>
            <a:r>
              <a:rPr lang="en-US" altLang="id-ID" sz="2000" dirty="0" smtClean="0"/>
              <a:t> </a:t>
            </a:r>
            <a:r>
              <a:rPr lang="en-US" altLang="id-ID" sz="2000" dirty="0" err="1" smtClean="0"/>
              <a:t>protokol</a:t>
            </a:r>
            <a:r>
              <a:rPr lang="en-US" altLang="id-ID" sz="2000" dirty="0" smtClean="0"/>
              <a:t>, </a:t>
            </a:r>
            <a:r>
              <a:rPr lang="en-US" altLang="id-ID" sz="2000" dirty="0" err="1" smtClean="0"/>
              <a:t>dikembangkan</a:t>
            </a:r>
            <a:r>
              <a:rPr lang="en-US" altLang="id-ID" sz="2000" dirty="0" smtClean="0"/>
              <a:t> </a:t>
            </a:r>
            <a:r>
              <a:rPr lang="en-US" altLang="id-ID" sz="2000" dirty="0" err="1" smtClean="0"/>
              <a:t>oleh</a:t>
            </a:r>
            <a:r>
              <a:rPr lang="en-US" altLang="id-ID" sz="2000" dirty="0" smtClean="0"/>
              <a:t> </a:t>
            </a:r>
            <a:r>
              <a:rPr lang="en-US" altLang="id-ID" sz="2000" i="1" dirty="0" smtClean="0"/>
              <a:t>Internet Engineering Task Force</a:t>
            </a:r>
            <a:r>
              <a:rPr lang="en-US" altLang="id-ID" sz="2000" dirty="0" smtClean="0"/>
              <a:t> (IETF), yang </a:t>
            </a:r>
            <a:r>
              <a:rPr lang="en-US" altLang="id-ID" sz="2000" dirty="0" err="1" smtClean="0"/>
              <a:t>mengijinkan</a:t>
            </a:r>
            <a:r>
              <a:rPr lang="en-US" altLang="id-ID" sz="2000" dirty="0" smtClean="0"/>
              <a:t> </a:t>
            </a:r>
            <a:r>
              <a:rPr lang="en-US" altLang="id-ID" sz="2000" i="1" dirty="0" smtClean="0"/>
              <a:t>endpoint</a:t>
            </a:r>
            <a:r>
              <a:rPr lang="en-US" altLang="id-ID" sz="2000" dirty="0" smtClean="0"/>
              <a:t>-</a:t>
            </a:r>
            <a:r>
              <a:rPr lang="en-US" altLang="id-ID" sz="2000" dirty="0" err="1" smtClean="0"/>
              <a:t>nya</a:t>
            </a:r>
            <a:r>
              <a:rPr lang="en-US" altLang="id-ID" sz="2000" dirty="0" smtClean="0"/>
              <a:t> </a:t>
            </a:r>
            <a:r>
              <a:rPr lang="en-US" altLang="id-ID" sz="2000" dirty="0" err="1" smtClean="0"/>
              <a:t>untuk</a:t>
            </a:r>
            <a:r>
              <a:rPr lang="en-US" altLang="id-ID" sz="2000" dirty="0" smtClean="0"/>
              <a:t> </a:t>
            </a:r>
            <a:r>
              <a:rPr lang="en-US" altLang="id-ID" sz="2000" dirty="0" err="1" smtClean="0"/>
              <a:t>memulai</a:t>
            </a:r>
            <a:r>
              <a:rPr lang="en-US" altLang="id-ID" sz="2000" dirty="0" smtClean="0"/>
              <a:t> </a:t>
            </a:r>
            <a:r>
              <a:rPr lang="en-US" altLang="id-ID" sz="2000" dirty="0" err="1" smtClean="0"/>
              <a:t>dan</a:t>
            </a:r>
            <a:r>
              <a:rPr lang="en-US" altLang="id-ID" sz="2000" dirty="0" smtClean="0"/>
              <a:t> </a:t>
            </a:r>
            <a:r>
              <a:rPr lang="en-US" altLang="id-ID" sz="2000" dirty="0" err="1" smtClean="0"/>
              <a:t>mengakhiri</a:t>
            </a:r>
            <a:r>
              <a:rPr lang="en-US" altLang="id-ID" sz="2000" dirty="0" smtClean="0"/>
              <a:t> </a:t>
            </a:r>
            <a:r>
              <a:rPr lang="en-US" altLang="id-ID" sz="2000" i="1" dirty="0" smtClean="0"/>
              <a:t>sessions</a:t>
            </a:r>
            <a:r>
              <a:rPr lang="en-US" altLang="id-ID" sz="2000" dirty="0" smtClean="0"/>
              <a:t> </a:t>
            </a:r>
            <a:r>
              <a:rPr lang="en-US" altLang="id-ID" sz="2000" dirty="0" err="1" smtClean="0"/>
              <a:t>komunikasi</a:t>
            </a:r>
            <a:r>
              <a:rPr lang="en-US" altLang="id-ID" sz="2000" dirty="0" smtClean="0"/>
              <a:t>. </a:t>
            </a:r>
            <a:endParaRPr lang="id-ID" altLang="id-ID" sz="2000" dirty="0" smtClean="0"/>
          </a:p>
          <a:p>
            <a:pPr marL="396875" indent="-396875" eaLnBrk="1" hangingPunct="1">
              <a:lnSpc>
                <a:spcPct val="150000"/>
              </a:lnSpc>
              <a:buFont typeface="Arial" panose="020B0604020202020204" pitchFamily="34" charset="0"/>
              <a:buChar char="•"/>
              <a:defRPr/>
            </a:pPr>
            <a:r>
              <a:rPr lang="en-US" altLang="id-ID" sz="2000" dirty="0" err="1" smtClean="0"/>
              <a:t>Protokol</a:t>
            </a:r>
            <a:r>
              <a:rPr lang="en-US" altLang="id-ID" sz="2000" dirty="0" smtClean="0"/>
              <a:t> </a:t>
            </a:r>
            <a:r>
              <a:rPr lang="en-US" altLang="id-ID" sz="2000" dirty="0" err="1" smtClean="0"/>
              <a:t>ini</a:t>
            </a:r>
            <a:r>
              <a:rPr lang="en-US" altLang="id-ID" sz="2000" dirty="0" smtClean="0"/>
              <a:t> </a:t>
            </a:r>
            <a:r>
              <a:rPr lang="en-US" altLang="id-ID" sz="2000" dirty="0" err="1" smtClean="0"/>
              <a:t>didefinisikan</a:t>
            </a:r>
            <a:r>
              <a:rPr lang="en-US" altLang="id-ID" sz="2000" dirty="0" smtClean="0"/>
              <a:t> </a:t>
            </a:r>
            <a:r>
              <a:rPr lang="en-US" altLang="id-ID" sz="2000" dirty="0" err="1" smtClean="0"/>
              <a:t>pada</a:t>
            </a:r>
            <a:r>
              <a:rPr lang="en-US" altLang="id-ID" sz="2000" dirty="0" smtClean="0"/>
              <a:t> RFC 2543 </a:t>
            </a:r>
            <a:r>
              <a:rPr lang="en-US" altLang="id-ID" sz="2000" dirty="0" err="1" smtClean="0"/>
              <a:t>dan</a:t>
            </a:r>
            <a:r>
              <a:rPr lang="en-US" altLang="id-ID" sz="2000" dirty="0" smtClean="0"/>
              <a:t> </a:t>
            </a:r>
            <a:r>
              <a:rPr lang="en-US" altLang="id-ID" sz="2000" dirty="0" err="1" smtClean="0"/>
              <a:t>menyertakan</a:t>
            </a:r>
            <a:r>
              <a:rPr lang="en-US" altLang="id-ID" sz="2000" dirty="0" smtClean="0"/>
              <a:t> </a:t>
            </a:r>
            <a:r>
              <a:rPr lang="en-US" altLang="id-ID" sz="2000" dirty="0" err="1" smtClean="0"/>
              <a:t>elemen</a:t>
            </a:r>
            <a:r>
              <a:rPr lang="en-US" altLang="id-ID" sz="2000" dirty="0" smtClean="0"/>
              <a:t> </a:t>
            </a:r>
            <a:r>
              <a:rPr lang="en-US" altLang="id-ID" sz="2000" dirty="0" err="1" smtClean="0"/>
              <a:t>protokol</a:t>
            </a:r>
            <a:r>
              <a:rPr lang="en-US" altLang="id-ID" sz="2000" dirty="0" smtClean="0"/>
              <a:t> lain yang </a:t>
            </a:r>
            <a:r>
              <a:rPr lang="en-US" altLang="id-ID" sz="2000" dirty="0" err="1" smtClean="0"/>
              <a:t>dikembangkan</a:t>
            </a:r>
            <a:r>
              <a:rPr lang="en-US" altLang="id-ID" sz="2000" dirty="0" smtClean="0"/>
              <a:t> IETF, </a:t>
            </a:r>
            <a:r>
              <a:rPr lang="en-US" altLang="id-ID" sz="2000" dirty="0" err="1" smtClean="0"/>
              <a:t>mencakup</a:t>
            </a:r>
            <a:r>
              <a:rPr lang="en-US" altLang="id-ID" sz="2000" dirty="0" smtClean="0"/>
              <a:t> </a:t>
            </a:r>
            <a:r>
              <a:rPr lang="en-US" altLang="id-ID" sz="2000" i="1" dirty="0" smtClean="0"/>
              <a:t>Hypertext Transfer </a:t>
            </a:r>
            <a:r>
              <a:rPr lang="en-US" altLang="id-ID" sz="2000" i="1" dirty="0" err="1" smtClean="0"/>
              <a:t>Protokol</a:t>
            </a:r>
            <a:r>
              <a:rPr lang="en-US" altLang="id-ID" sz="2000" dirty="0" smtClean="0"/>
              <a:t> (HTTP) yang </a:t>
            </a:r>
            <a:r>
              <a:rPr lang="en-US" altLang="id-ID" sz="2000" dirty="0" err="1" smtClean="0"/>
              <a:t>diuraikan</a:t>
            </a:r>
            <a:r>
              <a:rPr lang="en-US" altLang="id-ID" sz="2000" dirty="0" smtClean="0"/>
              <a:t> </a:t>
            </a:r>
            <a:r>
              <a:rPr lang="en-US" altLang="id-ID" sz="2000" dirty="0" err="1" smtClean="0"/>
              <a:t>pada</a:t>
            </a:r>
            <a:r>
              <a:rPr lang="en-US" altLang="id-ID" sz="2000" dirty="0" smtClean="0"/>
              <a:t> RFC 2068, </a:t>
            </a:r>
            <a:r>
              <a:rPr lang="en-US" altLang="id-ID" sz="2000" i="1" dirty="0" smtClean="0"/>
              <a:t>Simple Mail Transfer </a:t>
            </a:r>
            <a:r>
              <a:rPr lang="en-US" altLang="id-ID" sz="2000" i="1" dirty="0" err="1" smtClean="0"/>
              <a:t>Protokol</a:t>
            </a:r>
            <a:r>
              <a:rPr lang="en-US" altLang="id-ID" sz="2000" dirty="0" smtClean="0"/>
              <a:t> (SMTP) yang </a:t>
            </a:r>
            <a:r>
              <a:rPr lang="en-US" altLang="id-ID" sz="2000" dirty="0" err="1" smtClean="0"/>
              <a:t>diuraikan</a:t>
            </a:r>
            <a:r>
              <a:rPr lang="en-US" altLang="id-ID" sz="2000" dirty="0" smtClean="0"/>
              <a:t> </a:t>
            </a:r>
            <a:r>
              <a:rPr lang="en-US" altLang="id-ID" sz="2000" dirty="0" err="1" smtClean="0"/>
              <a:t>pada</a:t>
            </a:r>
            <a:r>
              <a:rPr lang="en-US" altLang="id-ID" sz="2000" dirty="0" smtClean="0"/>
              <a:t> RFC 2821, </a:t>
            </a:r>
            <a:r>
              <a:rPr lang="en-US" altLang="id-ID" sz="2000" dirty="0" err="1" smtClean="0"/>
              <a:t>dan</a:t>
            </a:r>
            <a:r>
              <a:rPr lang="en-US" altLang="id-ID" sz="2000" dirty="0" smtClean="0"/>
              <a:t> </a:t>
            </a:r>
            <a:r>
              <a:rPr lang="en-US" altLang="id-ID" sz="2000" i="1" dirty="0" smtClean="0"/>
              <a:t>Session Description </a:t>
            </a:r>
            <a:r>
              <a:rPr lang="en-US" altLang="id-ID" sz="2000" i="1" dirty="0" err="1" smtClean="0"/>
              <a:t>Protokol</a:t>
            </a:r>
            <a:r>
              <a:rPr lang="en-US" altLang="id-ID" sz="2000" dirty="0" smtClean="0"/>
              <a:t> (SDP) yang </a:t>
            </a:r>
            <a:r>
              <a:rPr lang="en-US" altLang="id-ID" sz="2000" dirty="0" err="1" smtClean="0"/>
              <a:t>diuraikan</a:t>
            </a:r>
            <a:r>
              <a:rPr lang="en-US" altLang="id-ID" sz="2000" dirty="0" smtClean="0"/>
              <a:t> </a:t>
            </a:r>
            <a:r>
              <a:rPr lang="en-US" altLang="id-ID" sz="2000" dirty="0" err="1" smtClean="0"/>
              <a:t>pada</a:t>
            </a:r>
            <a:r>
              <a:rPr lang="en-US" altLang="id-ID" sz="2000" dirty="0" smtClean="0"/>
              <a:t> RFC 2327 </a:t>
            </a:r>
            <a:endParaRPr lang="id-ID" altLang="id-ID" sz="2000" dirty="0" smtClean="0"/>
          </a:p>
          <a:p>
            <a:pPr marL="396875" indent="-396875" eaLnBrk="1" hangingPunct="1">
              <a:buFont typeface="Arial" panose="020B0604020202020204" pitchFamily="34" charset="0"/>
              <a:buChar char="•"/>
              <a:defRPr/>
            </a:pPr>
            <a:r>
              <a:rPr lang="en-US" altLang="id-ID" sz="2000" dirty="0" err="1"/>
              <a:t>Arsitektur</a:t>
            </a:r>
            <a:r>
              <a:rPr lang="en-US" altLang="id-ID" sz="2000" dirty="0"/>
              <a:t> </a:t>
            </a:r>
            <a:r>
              <a:rPr lang="en-US" altLang="id-ID" sz="2000" dirty="0" err="1"/>
              <a:t>dari</a:t>
            </a:r>
            <a:r>
              <a:rPr lang="en-US" altLang="id-ID" sz="2000" dirty="0"/>
              <a:t> SIP </a:t>
            </a:r>
            <a:r>
              <a:rPr lang="en-US" altLang="id-ID" sz="2000" dirty="0" err="1"/>
              <a:t>terdiri</a:t>
            </a:r>
            <a:r>
              <a:rPr lang="en-US" altLang="id-ID" sz="2000" dirty="0"/>
              <a:t> </a:t>
            </a:r>
            <a:r>
              <a:rPr lang="en-US" altLang="id-ID" sz="2000" dirty="0" err="1"/>
              <a:t>dari</a:t>
            </a:r>
            <a:r>
              <a:rPr lang="en-US" altLang="id-ID" sz="2000" dirty="0"/>
              <a:t> </a:t>
            </a:r>
            <a:r>
              <a:rPr lang="en-US" altLang="id-ID" sz="2000" dirty="0" err="1"/>
              <a:t>dua</a:t>
            </a:r>
            <a:r>
              <a:rPr lang="en-US" altLang="id-ID" sz="2000" dirty="0"/>
              <a:t> </a:t>
            </a:r>
            <a:r>
              <a:rPr lang="en-US" altLang="id-ID" sz="2000" dirty="0" err="1"/>
              <a:t>komponen</a:t>
            </a:r>
            <a:r>
              <a:rPr lang="en-US" altLang="id-ID" sz="2000" dirty="0"/>
              <a:t> </a:t>
            </a:r>
            <a:r>
              <a:rPr lang="en-US" altLang="id-ID" sz="2000" dirty="0" err="1"/>
              <a:t>yaitu</a:t>
            </a:r>
            <a:r>
              <a:rPr lang="en-US" altLang="id-ID" sz="2000" dirty="0"/>
              <a:t> user agent </a:t>
            </a:r>
            <a:r>
              <a:rPr lang="en-US" altLang="id-ID" sz="2000" dirty="0" err="1"/>
              <a:t>dan</a:t>
            </a:r>
            <a:r>
              <a:rPr lang="en-US" altLang="id-ID" sz="2000" dirty="0"/>
              <a:t> servers. </a:t>
            </a:r>
          </a:p>
          <a:p>
            <a:pPr marL="396875" indent="-396875" eaLnBrk="1" hangingPunct="1">
              <a:buFont typeface="Arial" panose="020B0604020202020204" pitchFamily="34" charset="0"/>
              <a:buChar char="•"/>
              <a:defRPr/>
            </a:pPr>
            <a:r>
              <a:rPr lang="en-US" altLang="id-ID" sz="2000" dirty="0"/>
              <a:t>User agent </a:t>
            </a:r>
            <a:r>
              <a:rPr lang="en-US" altLang="id-ID" sz="2000" dirty="0" err="1"/>
              <a:t>merupakan</a:t>
            </a:r>
            <a:r>
              <a:rPr lang="en-US" altLang="id-ID" sz="2000" dirty="0"/>
              <a:t> end point </a:t>
            </a:r>
            <a:r>
              <a:rPr lang="en-US" altLang="id-ID" sz="2000" dirty="0" err="1"/>
              <a:t>dari</a:t>
            </a:r>
            <a:r>
              <a:rPr lang="en-US" altLang="id-ID" sz="2000" dirty="0"/>
              <a:t> </a:t>
            </a:r>
            <a:r>
              <a:rPr lang="en-US" altLang="id-ID" sz="2000" dirty="0" err="1"/>
              <a:t>sistem</a:t>
            </a:r>
            <a:r>
              <a:rPr lang="en-US" altLang="id-ID" sz="2000" dirty="0"/>
              <a:t> </a:t>
            </a:r>
            <a:r>
              <a:rPr lang="en-US" altLang="id-ID" sz="2000" dirty="0" err="1"/>
              <a:t>dan</a:t>
            </a:r>
            <a:r>
              <a:rPr lang="en-US" altLang="id-ID" sz="2000" dirty="0"/>
              <a:t> </a:t>
            </a:r>
            <a:r>
              <a:rPr lang="en-US" altLang="id-ID" sz="2000" dirty="0" err="1"/>
              <a:t>memuat</a:t>
            </a:r>
            <a:r>
              <a:rPr lang="en-US" altLang="id-ID" sz="2000" dirty="0"/>
              <a:t> </a:t>
            </a:r>
            <a:r>
              <a:rPr lang="en-US" altLang="id-ID" sz="2000" dirty="0" err="1"/>
              <a:t>dua</a:t>
            </a:r>
            <a:r>
              <a:rPr lang="en-US" altLang="id-ID" sz="2000" dirty="0"/>
              <a:t> sub </a:t>
            </a:r>
            <a:r>
              <a:rPr lang="en-US" altLang="id-ID" sz="2000" dirty="0" err="1"/>
              <a:t>sistem</a:t>
            </a:r>
            <a:r>
              <a:rPr lang="en-US" altLang="id-ID" sz="2000" dirty="0"/>
              <a:t> </a:t>
            </a:r>
            <a:r>
              <a:rPr lang="en-US" altLang="id-ID" sz="2000" dirty="0" err="1"/>
              <a:t>yaitu</a:t>
            </a:r>
            <a:r>
              <a:rPr lang="en-US" altLang="id-ID" sz="2000" dirty="0"/>
              <a:t> :</a:t>
            </a:r>
          </a:p>
          <a:p>
            <a:pPr lvl="3" eaLnBrk="1" hangingPunct="1">
              <a:defRPr/>
            </a:pPr>
            <a:r>
              <a:rPr lang="en-US" altLang="id-ID" sz="2000" i="1" dirty="0" smtClean="0"/>
              <a:t>user agent client</a:t>
            </a:r>
            <a:r>
              <a:rPr lang="en-US" altLang="id-ID" sz="2000" dirty="0" smtClean="0"/>
              <a:t> (UAC) yang </a:t>
            </a:r>
            <a:r>
              <a:rPr lang="en-US" altLang="id-ID" sz="2000" dirty="0" err="1" smtClean="0"/>
              <a:t>membangkitkan</a:t>
            </a:r>
            <a:r>
              <a:rPr lang="en-US" altLang="id-ID" sz="2000" dirty="0" smtClean="0"/>
              <a:t> </a:t>
            </a:r>
            <a:r>
              <a:rPr lang="en-US" altLang="id-ID" sz="2000" i="1" dirty="0" smtClean="0"/>
              <a:t>request</a:t>
            </a:r>
            <a:r>
              <a:rPr lang="en-US" altLang="id-ID" sz="2000" dirty="0" smtClean="0"/>
              <a:t>s, </a:t>
            </a:r>
            <a:r>
              <a:rPr lang="en-US" altLang="id-ID" sz="2000" dirty="0" err="1" smtClean="0"/>
              <a:t>dan</a:t>
            </a:r>
            <a:r>
              <a:rPr lang="en-US" altLang="id-ID" sz="2000" dirty="0" smtClean="0"/>
              <a:t> </a:t>
            </a:r>
          </a:p>
          <a:p>
            <a:pPr lvl="3" eaLnBrk="1" hangingPunct="1">
              <a:defRPr/>
            </a:pPr>
            <a:r>
              <a:rPr lang="en-US" altLang="id-ID" sz="2000" i="1" dirty="0" smtClean="0"/>
              <a:t>user agent server</a:t>
            </a:r>
            <a:r>
              <a:rPr lang="en-US" altLang="id-ID" sz="2000" dirty="0" smtClean="0"/>
              <a:t> (UAS) yang </a:t>
            </a:r>
            <a:r>
              <a:rPr lang="en-US" altLang="id-ID" sz="2000" dirty="0" err="1" smtClean="0"/>
              <a:t>merespon</a:t>
            </a:r>
            <a:r>
              <a:rPr lang="en-US" altLang="id-ID" sz="2000" dirty="0" smtClean="0"/>
              <a:t> </a:t>
            </a:r>
            <a:r>
              <a:rPr lang="en-US" altLang="id-ID" sz="2000" i="1" dirty="0" smtClean="0"/>
              <a:t>request</a:t>
            </a:r>
            <a:r>
              <a:rPr lang="en-US" altLang="id-ID" sz="2000" dirty="0" smtClean="0"/>
              <a:t>s.</a:t>
            </a:r>
          </a:p>
          <a:p>
            <a:pPr marL="396875" indent="-396875" eaLnBrk="1" hangingPunct="1">
              <a:buFont typeface="Arial" panose="020B0604020202020204" pitchFamily="34" charset="0"/>
              <a:buChar char="•"/>
              <a:defRPr/>
            </a:pPr>
            <a:endParaRPr lang="en-US" altLang="id-ID" sz="2000" dirty="0" smtClean="0"/>
          </a:p>
          <a:p>
            <a:pPr marL="396875" indent="-396875" eaLnBrk="1" hangingPunct="1">
              <a:buFont typeface="Arial" panose="020B0604020202020204" pitchFamily="34" charset="0"/>
              <a:buChar char="•"/>
              <a:defRPr/>
            </a:pPr>
            <a:endParaRPr lang="en-US" altLang="id-ID" sz="2000" dirty="0" smtClean="0"/>
          </a:p>
          <a:p>
            <a:pPr eaLnBrk="1" hangingPunct="1">
              <a:defRPr/>
            </a:pPr>
            <a:endParaRPr lang="en-US" altLang="id-ID" sz="2000" dirty="0" smtClean="0"/>
          </a:p>
        </p:txBody>
      </p:sp>
    </p:spTree>
    <p:extLst>
      <p:ext uri="{BB962C8B-B14F-4D97-AF65-F5344CB8AC3E}">
        <p14:creationId xmlns:p14="http://schemas.microsoft.com/office/powerpoint/2010/main" val="5172825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p:cNvSpPr>
            <a:spLocks noChangeArrowheads="1"/>
          </p:cNvSpPr>
          <p:nvPr/>
        </p:nvSpPr>
        <p:spPr bwMode="auto">
          <a:xfrm>
            <a:off x="1524000" y="2525713"/>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id-ID" altLang="en-US"/>
          </a:p>
        </p:txBody>
      </p:sp>
      <p:graphicFrame>
        <p:nvGraphicFramePr>
          <p:cNvPr id="35843" name="Object 4"/>
          <p:cNvGraphicFramePr>
            <a:graphicFrameLocks noChangeAspect="1"/>
          </p:cNvGraphicFramePr>
          <p:nvPr>
            <p:extLst>
              <p:ext uri="{D42A27DB-BD31-4B8C-83A1-F6EECF244321}">
                <p14:modId xmlns:p14="http://schemas.microsoft.com/office/powerpoint/2010/main" val="3663694051"/>
              </p:ext>
            </p:extLst>
          </p:nvPr>
        </p:nvGraphicFramePr>
        <p:xfrm>
          <a:off x="2949389" y="1108807"/>
          <a:ext cx="6337323" cy="5587829"/>
        </p:xfrm>
        <a:graphic>
          <a:graphicData uri="http://schemas.openxmlformats.org/presentationml/2006/ole">
            <mc:AlternateContent xmlns:mc="http://schemas.openxmlformats.org/markup-compatibility/2006">
              <mc:Choice xmlns:v="urn:schemas-microsoft-com:vml" Requires="v">
                <p:oleObj spid="_x0000_s4146" r:id="rId3" imgW="4964887" imgH="4938065" progId="Visio.Drawing.6">
                  <p:embed/>
                </p:oleObj>
              </mc:Choice>
              <mc:Fallback>
                <p:oleObj r:id="rId3" imgW="4964887" imgH="4938065" progId="Visio.Drawing.6">
                  <p:embed/>
                  <p:pic>
                    <p:nvPicPr>
                      <p:cNvPr id="3584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9389" y="1108807"/>
                        <a:ext cx="6337323" cy="558782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1970153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838200" y="1013717"/>
            <a:ext cx="10515600" cy="458032"/>
          </a:xfrm>
        </p:spPr>
        <p:txBody>
          <a:bodyPr/>
          <a:lstStyle/>
          <a:p>
            <a:pPr eaLnBrk="1" fontAlgn="auto" hangingPunct="1">
              <a:spcAft>
                <a:spcPts val="0"/>
              </a:spcAft>
              <a:defRPr/>
            </a:pPr>
            <a:r>
              <a:rPr lang="en-US" altLang="id-ID" b="1" dirty="0" smtClean="0">
                <a:solidFill>
                  <a:schemeClr val="tx1">
                    <a:lumMod val="95000"/>
                    <a:lumOff val="5000"/>
                  </a:schemeClr>
                </a:solidFill>
              </a:rPr>
              <a:t>SIP</a:t>
            </a:r>
          </a:p>
        </p:txBody>
      </p:sp>
      <p:sp>
        <p:nvSpPr>
          <p:cNvPr id="49155" name="Rectangle 3"/>
          <p:cNvSpPr>
            <a:spLocks noGrp="1" noChangeArrowheads="1"/>
          </p:cNvSpPr>
          <p:nvPr>
            <p:ph idx="1"/>
          </p:nvPr>
        </p:nvSpPr>
        <p:spPr>
          <a:xfrm>
            <a:off x="571500" y="1471749"/>
            <a:ext cx="11049000" cy="5241925"/>
          </a:xfrm>
        </p:spPr>
        <p:txBody>
          <a:bodyPr/>
          <a:lstStyle/>
          <a:p>
            <a:pPr marL="228600" indent="-228600" eaLnBrk="1" hangingPunct="1">
              <a:lnSpc>
                <a:spcPct val="150000"/>
              </a:lnSpc>
              <a:buFont typeface="Arial" panose="020B0604020202020204" pitchFamily="34" charset="0"/>
              <a:buChar char="•"/>
              <a:defRPr/>
            </a:pPr>
            <a:r>
              <a:rPr lang="en-US" altLang="id-ID" sz="2000" b="1" i="1" dirty="0" smtClean="0"/>
              <a:t>Proxy Server</a:t>
            </a:r>
            <a:r>
              <a:rPr lang="en-US" altLang="id-ID" sz="2000" b="1" dirty="0" smtClean="0"/>
              <a:t> </a:t>
            </a:r>
            <a:r>
              <a:rPr lang="en-US" altLang="id-ID" sz="2000" dirty="0" smtClean="0"/>
              <a:t>: </a:t>
            </a:r>
            <a:r>
              <a:rPr lang="en-US" altLang="id-ID" sz="2000" dirty="0" err="1" smtClean="0"/>
              <a:t>merupakan</a:t>
            </a:r>
            <a:r>
              <a:rPr lang="en-US" altLang="id-ID" sz="2000" dirty="0" smtClean="0"/>
              <a:t> </a:t>
            </a:r>
            <a:r>
              <a:rPr lang="en-US" altLang="id-ID" sz="2000" i="1" dirty="0" smtClean="0"/>
              <a:t>host</a:t>
            </a:r>
            <a:r>
              <a:rPr lang="en-US" altLang="id-ID" sz="2000" dirty="0" smtClean="0"/>
              <a:t> </a:t>
            </a:r>
            <a:r>
              <a:rPr lang="en-US" altLang="id-ID" sz="2000" dirty="0" err="1" smtClean="0"/>
              <a:t>jaringan</a:t>
            </a:r>
            <a:r>
              <a:rPr lang="en-US" altLang="id-ID" sz="2000" dirty="0" smtClean="0"/>
              <a:t> yang </a:t>
            </a:r>
            <a:r>
              <a:rPr lang="en-US" altLang="id-ID" sz="2000" dirty="0" err="1" smtClean="0"/>
              <a:t>berperan</a:t>
            </a:r>
            <a:r>
              <a:rPr lang="en-US" altLang="id-ID" sz="2000" dirty="0" smtClean="0"/>
              <a:t> </a:t>
            </a:r>
            <a:r>
              <a:rPr lang="en-US" altLang="id-ID" sz="2000" dirty="0" err="1" smtClean="0"/>
              <a:t>sebagai</a:t>
            </a:r>
            <a:r>
              <a:rPr lang="en-US" altLang="id-ID" sz="2000" dirty="0" smtClean="0"/>
              <a:t> server yang </a:t>
            </a:r>
            <a:r>
              <a:rPr lang="en-US" altLang="id-ID" sz="2000" dirty="0" err="1" smtClean="0"/>
              <a:t>meroutingkan</a:t>
            </a:r>
            <a:r>
              <a:rPr lang="en-US" altLang="id-ID" sz="2000" dirty="0" smtClean="0"/>
              <a:t> request </a:t>
            </a:r>
            <a:r>
              <a:rPr lang="en-US" altLang="id-ID" sz="2000" dirty="0" err="1" smtClean="0"/>
              <a:t>ke</a:t>
            </a:r>
            <a:r>
              <a:rPr lang="en-US" altLang="id-ID" sz="2000" dirty="0" smtClean="0"/>
              <a:t> </a:t>
            </a:r>
            <a:r>
              <a:rPr lang="en-US" altLang="id-ID" sz="2000" dirty="0" err="1" smtClean="0"/>
              <a:t>tujuan</a:t>
            </a:r>
            <a:r>
              <a:rPr lang="en-US" altLang="id-ID" sz="2000" dirty="0" smtClean="0"/>
              <a:t> </a:t>
            </a:r>
            <a:r>
              <a:rPr lang="en-US" altLang="id-ID" sz="2000" dirty="0" err="1" smtClean="0"/>
              <a:t>dan</a:t>
            </a:r>
            <a:r>
              <a:rPr lang="en-US" altLang="id-ID" sz="2000" dirty="0" smtClean="0"/>
              <a:t> </a:t>
            </a:r>
            <a:r>
              <a:rPr lang="en-US" altLang="id-ID" sz="2000" dirty="0" err="1" smtClean="0"/>
              <a:t>juga</a:t>
            </a:r>
            <a:r>
              <a:rPr lang="en-US" altLang="id-ID" sz="2000" dirty="0" smtClean="0"/>
              <a:t> </a:t>
            </a:r>
            <a:r>
              <a:rPr lang="en-US" altLang="id-ID" sz="2000" dirty="0" err="1" smtClean="0"/>
              <a:t>membuat</a:t>
            </a:r>
            <a:r>
              <a:rPr lang="en-US" altLang="id-ID" sz="2000" dirty="0" smtClean="0"/>
              <a:t> </a:t>
            </a:r>
            <a:r>
              <a:rPr lang="en-US" altLang="id-ID" sz="2000" dirty="0" err="1" smtClean="0"/>
              <a:t>kebijakan</a:t>
            </a:r>
            <a:r>
              <a:rPr lang="en-US" altLang="id-ID" sz="2000" dirty="0" smtClean="0"/>
              <a:t> </a:t>
            </a:r>
            <a:r>
              <a:rPr lang="en-US" altLang="id-ID" sz="2000" dirty="0" err="1" smtClean="0"/>
              <a:t>seperti</a:t>
            </a:r>
            <a:r>
              <a:rPr lang="en-US" altLang="id-ID" sz="2000" dirty="0" smtClean="0"/>
              <a:t> </a:t>
            </a:r>
            <a:r>
              <a:rPr lang="en-US" altLang="id-ID" sz="2000" dirty="0" err="1" smtClean="0"/>
              <a:t>meyakinkan</a:t>
            </a:r>
            <a:r>
              <a:rPr lang="en-US" altLang="id-ID" sz="2000" dirty="0" smtClean="0"/>
              <a:t> </a:t>
            </a:r>
            <a:r>
              <a:rPr lang="en-US" altLang="id-ID" sz="2000" dirty="0" err="1" smtClean="0"/>
              <a:t>bahwa</a:t>
            </a:r>
            <a:r>
              <a:rPr lang="en-US" altLang="id-ID" sz="2000" dirty="0" smtClean="0"/>
              <a:t> </a:t>
            </a:r>
            <a:r>
              <a:rPr lang="en-US" altLang="id-ID" sz="2000" dirty="0" err="1" smtClean="0"/>
              <a:t>pemakai</a:t>
            </a:r>
            <a:r>
              <a:rPr lang="en-US" altLang="id-ID" sz="2000" dirty="0" smtClean="0"/>
              <a:t> </a:t>
            </a:r>
            <a:r>
              <a:rPr lang="en-US" altLang="id-ID" sz="2000" dirty="0" err="1" smtClean="0"/>
              <a:t>tertentu</a:t>
            </a:r>
            <a:r>
              <a:rPr lang="en-US" altLang="id-ID" sz="2000" dirty="0" smtClean="0"/>
              <a:t> </a:t>
            </a:r>
            <a:r>
              <a:rPr lang="en-US" altLang="id-ID" sz="2000" dirty="0" err="1" smtClean="0"/>
              <a:t>diijinkan</a:t>
            </a:r>
            <a:r>
              <a:rPr lang="en-US" altLang="id-ID" sz="2000" dirty="0" smtClean="0"/>
              <a:t> </a:t>
            </a:r>
            <a:r>
              <a:rPr lang="en-US" altLang="id-ID" sz="2000" dirty="0" err="1" smtClean="0"/>
              <a:t>untuk</a:t>
            </a:r>
            <a:r>
              <a:rPr lang="en-US" altLang="id-ID" sz="2000" dirty="0" smtClean="0"/>
              <a:t> </a:t>
            </a:r>
            <a:r>
              <a:rPr lang="en-US" altLang="id-ID" sz="2000" dirty="0" err="1" smtClean="0"/>
              <a:t>melakukan</a:t>
            </a:r>
            <a:r>
              <a:rPr lang="en-US" altLang="id-ID" sz="2000" dirty="0" smtClean="0"/>
              <a:t> </a:t>
            </a:r>
            <a:r>
              <a:rPr lang="en-US" altLang="id-ID" sz="2000" dirty="0" err="1" smtClean="0"/>
              <a:t>panggilan</a:t>
            </a:r>
            <a:r>
              <a:rPr lang="en-US" altLang="id-ID" sz="2000" dirty="0" smtClean="0"/>
              <a:t>. </a:t>
            </a:r>
            <a:r>
              <a:rPr lang="en-US" altLang="id-ID" sz="2000" i="1" dirty="0" smtClean="0"/>
              <a:t>Proxy</a:t>
            </a:r>
            <a:r>
              <a:rPr lang="en-US" altLang="id-ID" sz="2000" dirty="0" smtClean="0"/>
              <a:t> </a:t>
            </a:r>
            <a:r>
              <a:rPr lang="en-US" altLang="id-ID" sz="2000" dirty="0" err="1" smtClean="0"/>
              <a:t>harus</a:t>
            </a:r>
            <a:r>
              <a:rPr lang="en-US" altLang="id-ID" sz="2000" dirty="0" smtClean="0"/>
              <a:t> </a:t>
            </a:r>
            <a:r>
              <a:rPr lang="en-US" altLang="id-ID" sz="2000" dirty="0" err="1" smtClean="0"/>
              <a:t>bertindak</a:t>
            </a:r>
            <a:r>
              <a:rPr lang="en-US" altLang="id-ID" sz="2000" dirty="0" smtClean="0"/>
              <a:t> </a:t>
            </a:r>
            <a:r>
              <a:rPr lang="en-US" altLang="id-ID" sz="2000" dirty="0" err="1" smtClean="0"/>
              <a:t>sebagai</a:t>
            </a:r>
            <a:r>
              <a:rPr lang="en-US" altLang="id-ID" sz="2000" dirty="0" smtClean="0"/>
              <a:t> </a:t>
            </a:r>
            <a:r>
              <a:rPr lang="en-US" altLang="id-ID" sz="2000" i="1" dirty="0" smtClean="0"/>
              <a:t>server</a:t>
            </a:r>
            <a:r>
              <a:rPr lang="en-US" altLang="id-ID" sz="2000" dirty="0" smtClean="0"/>
              <a:t> </a:t>
            </a:r>
            <a:r>
              <a:rPr lang="en-US" altLang="id-ID" sz="2000" dirty="0" err="1" smtClean="0"/>
              <a:t>dan</a:t>
            </a:r>
            <a:r>
              <a:rPr lang="en-US" altLang="id-ID" sz="2000" dirty="0" smtClean="0"/>
              <a:t> </a:t>
            </a:r>
            <a:r>
              <a:rPr lang="en-US" altLang="id-ID" sz="2000" i="1" dirty="0" smtClean="0"/>
              <a:t>client</a:t>
            </a:r>
            <a:r>
              <a:rPr lang="en-US" altLang="id-ID" sz="2000" dirty="0" smtClean="0"/>
              <a:t>, </a:t>
            </a:r>
            <a:r>
              <a:rPr lang="en-US" altLang="id-ID" sz="2000" dirty="0" err="1" smtClean="0"/>
              <a:t>dia</a:t>
            </a:r>
            <a:r>
              <a:rPr lang="en-US" altLang="id-ID" sz="2000" dirty="0" smtClean="0"/>
              <a:t> </a:t>
            </a:r>
            <a:r>
              <a:rPr lang="en-US" altLang="id-ID" sz="2000" dirty="0" err="1" smtClean="0"/>
              <a:t>harus</a:t>
            </a:r>
            <a:r>
              <a:rPr lang="en-US" altLang="id-ID" sz="2000" dirty="0" smtClean="0"/>
              <a:t> </a:t>
            </a:r>
            <a:r>
              <a:rPr lang="en-US" altLang="id-ID" sz="2000" dirty="0" err="1" smtClean="0"/>
              <a:t>mengarahkan</a:t>
            </a:r>
            <a:r>
              <a:rPr lang="en-US" altLang="id-ID" sz="2000" dirty="0" smtClean="0"/>
              <a:t> SIP </a:t>
            </a:r>
            <a:r>
              <a:rPr lang="en-US" altLang="id-ID" sz="2000" i="1" dirty="0" smtClean="0"/>
              <a:t>request</a:t>
            </a:r>
            <a:r>
              <a:rPr lang="en-US" altLang="id-ID" sz="2000" dirty="0" smtClean="0"/>
              <a:t> </a:t>
            </a:r>
            <a:r>
              <a:rPr lang="en-US" altLang="id-ID" sz="2000" dirty="0" err="1" smtClean="0"/>
              <a:t>pada</a:t>
            </a:r>
            <a:r>
              <a:rPr lang="en-US" altLang="id-ID" sz="2000" dirty="0" smtClean="0"/>
              <a:t> </a:t>
            </a:r>
            <a:r>
              <a:rPr lang="en-US" altLang="id-ID" sz="2000" i="1" dirty="0" smtClean="0"/>
              <a:t>user agent server</a:t>
            </a:r>
            <a:r>
              <a:rPr lang="en-US" altLang="id-ID" sz="2000" dirty="0" smtClean="0"/>
              <a:t>, </a:t>
            </a:r>
            <a:r>
              <a:rPr lang="en-US" altLang="id-ID" sz="2000" dirty="0" err="1" smtClean="0"/>
              <a:t>dan</a:t>
            </a:r>
            <a:r>
              <a:rPr lang="en-US" altLang="id-ID" sz="2000" dirty="0" smtClean="0"/>
              <a:t> </a:t>
            </a:r>
            <a:r>
              <a:rPr lang="en-US" altLang="id-ID" sz="2000" dirty="0" err="1" smtClean="0"/>
              <a:t>mengarahkan</a:t>
            </a:r>
            <a:r>
              <a:rPr lang="en-US" altLang="id-ID" sz="2000" dirty="0" smtClean="0"/>
              <a:t> SIP </a:t>
            </a:r>
            <a:r>
              <a:rPr lang="en-US" altLang="id-ID" sz="2000" i="1" dirty="0" smtClean="0"/>
              <a:t>response</a:t>
            </a:r>
            <a:r>
              <a:rPr lang="en-US" altLang="id-ID" sz="2000" dirty="0" smtClean="0"/>
              <a:t> </a:t>
            </a:r>
            <a:r>
              <a:rPr lang="en-US" altLang="id-ID" sz="2000" dirty="0" err="1" smtClean="0"/>
              <a:t>pada</a:t>
            </a:r>
            <a:r>
              <a:rPr lang="en-US" altLang="id-ID" sz="2000" dirty="0" smtClean="0"/>
              <a:t> </a:t>
            </a:r>
            <a:r>
              <a:rPr lang="en-US" altLang="id-ID" sz="2000" i="1" dirty="0" smtClean="0"/>
              <a:t>user agent</a:t>
            </a:r>
            <a:r>
              <a:rPr lang="en-US" altLang="id-ID" sz="2000" dirty="0" smtClean="0"/>
              <a:t> </a:t>
            </a:r>
            <a:r>
              <a:rPr lang="en-US" altLang="id-ID" sz="2000" i="1" dirty="0" smtClean="0"/>
              <a:t>client</a:t>
            </a:r>
            <a:r>
              <a:rPr lang="en-US" altLang="id-ID" sz="2000" dirty="0" smtClean="0"/>
              <a:t>. </a:t>
            </a:r>
            <a:endParaRPr lang="id-ID" altLang="id-ID" sz="2000" dirty="0" smtClean="0"/>
          </a:p>
          <a:p>
            <a:pPr marL="228600" indent="-228600" eaLnBrk="1" hangingPunct="1">
              <a:buFont typeface="Arial" panose="020B0604020202020204" pitchFamily="34" charset="0"/>
              <a:buChar char="•"/>
              <a:defRPr/>
            </a:pPr>
            <a:r>
              <a:rPr lang="en-US" altLang="id-ID" sz="2000" b="1" i="1" dirty="0" smtClean="0"/>
              <a:t>Redirect Server</a:t>
            </a:r>
            <a:r>
              <a:rPr lang="en-US" altLang="id-ID" sz="2000" b="1" dirty="0" smtClean="0"/>
              <a:t> </a:t>
            </a:r>
            <a:r>
              <a:rPr lang="en-US" altLang="id-ID" sz="2000" dirty="0" smtClean="0"/>
              <a:t>: </a:t>
            </a:r>
            <a:r>
              <a:rPr lang="en-US" altLang="id-ID" sz="2000" dirty="0" err="1" smtClean="0"/>
              <a:t>merupakan</a:t>
            </a:r>
            <a:r>
              <a:rPr lang="en-US" altLang="id-ID" sz="2000" dirty="0" smtClean="0"/>
              <a:t> server </a:t>
            </a:r>
            <a:r>
              <a:rPr lang="en-US" altLang="id-ID" sz="2000" dirty="0" err="1" smtClean="0"/>
              <a:t>logika</a:t>
            </a:r>
            <a:r>
              <a:rPr lang="en-US" altLang="id-ID" sz="2000" dirty="0" smtClean="0"/>
              <a:t> yang </a:t>
            </a:r>
            <a:r>
              <a:rPr lang="en-US" altLang="id-ID" sz="2000" dirty="0" err="1" smtClean="0"/>
              <a:t>mengarahkan</a:t>
            </a:r>
            <a:r>
              <a:rPr lang="en-US" altLang="id-ID" sz="2000" dirty="0" smtClean="0"/>
              <a:t> </a:t>
            </a:r>
            <a:r>
              <a:rPr lang="en-US" altLang="id-ID" sz="2000" dirty="0" err="1" smtClean="0"/>
              <a:t>suatu</a:t>
            </a:r>
            <a:r>
              <a:rPr lang="en-US" altLang="id-ID" sz="2000" dirty="0" smtClean="0"/>
              <a:t> </a:t>
            </a:r>
            <a:r>
              <a:rPr lang="en-US" altLang="id-ID" sz="2000" dirty="0" err="1" smtClean="0"/>
              <a:t>klien</a:t>
            </a:r>
            <a:r>
              <a:rPr lang="en-US" altLang="id-ID" sz="2000" dirty="0" smtClean="0"/>
              <a:t> </a:t>
            </a:r>
            <a:r>
              <a:rPr lang="en-US" altLang="id-ID" sz="2000" dirty="0" err="1" smtClean="0"/>
              <a:t>pada</a:t>
            </a:r>
            <a:r>
              <a:rPr lang="en-US" altLang="id-ID" sz="2000" dirty="0" smtClean="0"/>
              <a:t> </a:t>
            </a:r>
            <a:r>
              <a:rPr lang="en-US" altLang="id-ID" sz="2000" dirty="0" err="1" smtClean="0"/>
              <a:t>perangkat</a:t>
            </a:r>
            <a:r>
              <a:rPr lang="en-US" altLang="id-ID" sz="2000" dirty="0" smtClean="0"/>
              <a:t> </a:t>
            </a:r>
            <a:r>
              <a:rPr lang="en-US" altLang="id-ID" sz="2000" dirty="0" err="1" smtClean="0"/>
              <a:t>pengganti</a:t>
            </a:r>
            <a:r>
              <a:rPr lang="en-US" altLang="id-ID" sz="2000" dirty="0" smtClean="0"/>
              <a:t> </a:t>
            </a:r>
            <a:r>
              <a:rPr lang="en-US" altLang="id-ID" sz="2000" dirty="0" err="1" smtClean="0"/>
              <a:t>dari</a:t>
            </a:r>
            <a:r>
              <a:rPr lang="en-US" altLang="id-ID" sz="2000" dirty="0" smtClean="0"/>
              <a:t> </a:t>
            </a:r>
            <a:r>
              <a:rPr lang="en-US" altLang="id-ID" sz="2000" i="1" dirty="0" smtClean="0"/>
              <a:t>Uniform Resource Indicators</a:t>
            </a:r>
            <a:r>
              <a:rPr lang="en-US" altLang="id-ID" sz="2000" dirty="0" smtClean="0"/>
              <a:t> (URIs) </a:t>
            </a:r>
            <a:r>
              <a:rPr lang="en-US" altLang="id-ID" sz="2000" dirty="0" err="1" smtClean="0"/>
              <a:t>untuk</a:t>
            </a:r>
            <a:r>
              <a:rPr lang="en-US" altLang="id-ID" sz="2000" dirty="0" smtClean="0"/>
              <a:t> </a:t>
            </a:r>
            <a:r>
              <a:rPr lang="en-US" altLang="id-ID" sz="2000" dirty="0" err="1" smtClean="0"/>
              <a:t>menyelesaikan</a:t>
            </a:r>
            <a:r>
              <a:rPr lang="en-US" altLang="id-ID" sz="2000" dirty="0" smtClean="0"/>
              <a:t> </a:t>
            </a:r>
            <a:r>
              <a:rPr lang="en-US" altLang="id-ID" sz="2000" dirty="0" err="1" smtClean="0"/>
              <a:t>tugas</a:t>
            </a:r>
            <a:r>
              <a:rPr lang="en-US" altLang="id-ID" sz="2000" dirty="0" smtClean="0"/>
              <a:t> </a:t>
            </a:r>
            <a:r>
              <a:rPr lang="en-US" altLang="id-ID" sz="2000" i="1" dirty="0" smtClean="0"/>
              <a:t>request</a:t>
            </a:r>
          </a:p>
          <a:p>
            <a:pPr marL="228600" indent="-228600" eaLnBrk="1" hangingPunct="1">
              <a:buFont typeface="Arial" panose="020B0604020202020204" pitchFamily="34" charset="0"/>
              <a:buChar char="•"/>
              <a:defRPr/>
            </a:pPr>
            <a:r>
              <a:rPr lang="en-US" altLang="id-ID" sz="2000" b="1" i="1" dirty="0" smtClean="0"/>
              <a:t>Registrar Server</a:t>
            </a:r>
            <a:r>
              <a:rPr lang="en-US" altLang="id-ID" sz="2000" dirty="0" smtClean="0"/>
              <a:t>: </a:t>
            </a:r>
            <a:r>
              <a:rPr lang="en-US" altLang="id-ID" sz="2000" dirty="0" err="1" smtClean="0"/>
              <a:t>menerima</a:t>
            </a:r>
            <a:r>
              <a:rPr lang="en-US" altLang="id-ID" sz="2000" dirty="0" smtClean="0"/>
              <a:t> </a:t>
            </a:r>
            <a:r>
              <a:rPr lang="en-US" altLang="id-ID" sz="2000" dirty="0" err="1" smtClean="0"/>
              <a:t>dan</a:t>
            </a:r>
            <a:r>
              <a:rPr lang="en-US" altLang="id-ID" sz="2000" dirty="0" smtClean="0"/>
              <a:t> </a:t>
            </a:r>
            <a:r>
              <a:rPr lang="en-US" altLang="id-ID" sz="2000" dirty="0" err="1" smtClean="0"/>
              <a:t>memproses</a:t>
            </a:r>
            <a:r>
              <a:rPr lang="en-US" altLang="id-ID" sz="2000" dirty="0" smtClean="0"/>
              <a:t> </a:t>
            </a:r>
            <a:r>
              <a:rPr lang="en-US" altLang="id-ID" sz="2000" dirty="0" err="1" smtClean="0"/>
              <a:t>pesan</a:t>
            </a:r>
            <a:r>
              <a:rPr lang="en-US" altLang="id-ID" sz="2000" dirty="0" smtClean="0"/>
              <a:t> </a:t>
            </a:r>
            <a:r>
              <a:rPr lang="en-US" altLang="id-ID" sz="2000" dirty="0" err="1" smtClean="0"/>
              <a:t>pendaftaran</a:t>
            </a:r>
            <a:r>
              <a:rPr lang="en-US" altLang="id-ID" sz="2000" dirty="0" smtClean="0"/>
              <a:t> yang </a:t>
            </a:r>
            <a:r>
              <a:rPr lang="en-US" altLang="id-ID" sz="2000" dirty="0" err="1" smtClean="0"/>
              <a:t>mengijinkan</a:t>
            </a:r>
            <a:r>
              <a:rPr lang="en-US" altLang="id-ID" sz="2000" dirty="0" smtClean="0"/>
              <a:t> </a:t>
            </a:r>
            <a:r>
              <a:rPr lang="en-US" altLang="id-ID" sz="2000" dirty="0" err="1" smtClean="0"/>
              <a:t>lokasi</a:t>
            </a:r>
            <a:r>
              <a:rPr lang="en-US" altLang="id-ID" sz="2000" dirty="0" smtClean="0"/>
              <a:t> </a:t>
            </a:r>
            <a:r>
              <a:rPr lang="en-US" altLang="id-ID" sz="2000" dirty="0" err="1" smtClean="0"/>
              <a:t>dari</a:t>
            </a:r>
            <a:r>
              <a:rPr lang="en-US" altLang="id-ID" sz="2000" dirty="0" smtClean="0"/>
              <a:t> </a:t>
            </a:r>
            <a:r>
              <a:rPr lang="en-US" altLang="id-ID" sz="2000" dirty="0" err="1" smtClean="0"/>
              <a:t>suatu</a:t>
            </a:r>
            <a:r>
              <a:rPr lang="en-US" altLang="id-ID" sz="2000" dirty="0" smtClean="0"/>
              <a:t> </a:t>
            </a:r>
            <a:r>
              <a:rPr lang="en-US" altLang="id-ID" sz="2000" i="1" dirty="0" smtClean="0"/>
              <a:t>endpoint</a:t>
            </a:r>
            <a:r>
              <a:rPr lang="en-US" altLang="id-ID" sz="2000" dirty="0" smtClean="0"/>
              <a:t> </a:t>
            </a:r>
            <a:r>
              <a:rPr lang="en-US" altLang="id-ID" sz="2000" dirty="0" err="1" smtClean="0"/>
              <a:t>dapat</a:t>
            </a:r>
            <a:r>
              <a:rPr lang="en-US" altLang="id-ID" sz="2000" dirty="0" smtClean="0"/>
              <a:t> </a:t>
            </a:r>
            <a:r>
              <a:rPr lang="en-US" altLang="id-ID" sz="2000" dirty="0" err="1" smtClean="0"/>
              <a:t>diketahui</a:t>
            </a:r>
            <a:r>
              <a:rPr lang="en-US" altLang="id-ID" sz="2000" dirty="0" smtClean="0"/>
              <a:t> </a:t>
            </a:r>
            <a:r>
              <a:rPr lang="en-US" altLang="id-ID" sz="2000" dirty="0" err="1" smtClean="0"/>
              <a:t>keberadaannya</a:t>
            </a:r>
            <a:r>
              <a:rPr lang="en-US" altLang="id-ID" sz="2000" dirty="0" smtClean="0"/>
              <a:t>. </a:t>
            </a:r>
            <a:endParaRPr lang="en-US" altLang="id-ID" sz="2000" i="1" dirty="0" smtClean="0"/>
          </a:p>
          <a:p>
            <a:pPr marL="228600" indent="-228600" eaLnBrk="1" hangingPunct="1">
              <a:buFont typeface="Arial" panose="020B0604020202020204" pitchFamily="34" charset="0"/>
              <a:buChar char="•"/>
              <a:defRPr/>
            </a:pPr>
            <a:r>
              <a:rPr lang="en-US" altLang="id-ID" sz="2000" b="1" i="1" dirty="0" smtClean="0"/>
              <a:t>Location Server</a:t>
            </a:r>
            <a:r>
              <a:rPr lang="en-US" altLang="id-ID" sz="2000" b="1" dirty="0" smtClean="0"/>
              <a:t> </a:t>
            </a:r>
            <a:r>
              <a:rPr lang="en-US" altLang="id-ID" sz="2000" dirty="0" smtClean="0"/>
              <a:t>: </a:t>
            </a:r>
            <a:r>
              <a:rPr lang="en-US" altLang="id-ID" sz="2000" dirty="0" err="1" smtClean="0"/>
              <a:t>menyediakan</a:t>
            </a:r>
            <a:r>
              <a:rPr lang="en-US" altLang="id-ID" sz="2000" dirty="0" smtClean="0"/>
              <a:t> </a:t>
            </a:r>
            <a:r>
              <a:rPr lang="en-US" altLang="id-ID" sz="2000" i="1" dirty="0" smtClean="0"/>
              <a:t>service</a:t>
            </a:r>
            <a:r>
              <a:rPr lang="en-US" altLang="id-ID" sz="2000" dirty="0" smtClean="0"/>
              <a:t> </a:t>
            </a:r>
            <a:r>
              <a:rPr lang="en-US" altLang="id-ID" sz="2000" dirty="0" err="1" smtClean="0"/>
              <a:t>untuk</a:t>
            </a:r>
            <a:r>
              <a:rPr lang="en-US" altLang="id-ID" sz="2000" dirty="0" smtClean="0"/>
              <a:t> </a:t>
            </a:r>
            <a:r>
              <a:rPr lang="en-US" altLang="id-ID" sz="2000" i="1" dirty="0" smtClean="0"/>
              <a:t>database</a:t>
            </a:r>
            <a:r>
              <a:rPr lang="en-US" altLang="id-ID" sz="2000" dirty="0" smtClean="0"/>
              <a:t> </a:t>
            </a:r>
            <a:r>
              <a:rPr lang="en-US" altLang="id-ID" sz="2000" dirty="0" err="1" smtClean="0"/>
              <a:t>abstrak</a:t>
            </a:r>
            <a:r>
              <a:rPr lang="en-US" altLang="id-ID" sz="2000" dirty="0" smtClean="0"/>
              <a:t> yang </a:t>
            </a:r>
            <a:r>
              <a:rPr lang="en-US" altLang="id-ID" sz="2000" dirty="0" err="1" smtClean="0"/>
              <a:t>berfungsi</a:t>
            </a:r>
            <a:r>
              <a:rPr lang="en-US" altLang="id-ID" sz="2000" dirty="0" smtClean="0"/>
              <a:t> </a:t>
            </a:r>
            <a:r>
              <a:rPr lang="en-US" altLang="id-ID" sz="2000" dirty="0" err="1" smtClean="0"/>
              <a:t>mentranslasikan</a:t>
            </a:r>
            <a:r>
              <a:rPr lang="en-US" altLang="id-ID" sz="2000" dirty="0" smtClean="0"/>
              <a:t> </a:t>
            </a:r>
            <a:r>
              <a:rPr lang="en-US" altLang="id-ID" sz="2000" dirty="0" err="1" smtClean="0"/>
              <a:t>alamat</a:t>
            </a:r>
            <a:r>
              <a:rPr lang="en-US" altLang="id-ID" sz="2000" dirty="0" smtClean="0"/>
              <a:t> </a:t>
            </a:r>
            <a:r>
              <a:rPr lang="en-US" altLang="id-ID" sz="2000" dirty="0" err="1" smtClean="0"/>
              <a:t>dengan</a:t>
            </a:r>
            <a:r>
              <a:rPr lang="en-US" altLang="id-ID" sz="2000" dirty="0" smtClean="0"/>
              <a:t> data / </a:t>
            </a:r>
            <a:r>
              <a:rPr lang="en-US" altLang="id-ID" sz="2000" dirty="0" err="1" smtClean="0"/>
              <a:t>keterangan</a:t>
            </a:r>
            <a:r>
              <a:rPr lang="en-US" altLang="id-ID" sz="2000" dirty="0" smtClean="0"/>
              <a:t> yang </a:t>
            </a:r>
            <a:r>
              <a:rPr lang="en-US" altLang="id-ID" sz="2000" dirty="0" err="1" smtClean="0"/>
              <a:t>ada</a:t>
            </a:r>
            <a:r>
              <a:rPr lang="en-US" altLang="id-ID" sz="2000" dirty="0" smtClean="0"/>
              <a:t> </a:t>
            </a:r>
            <a:r>
              <a:rPr lang="en-US" altLang="id-ID" sz="2000" dirty="0" err="1" smtClean="0"/>
              <a:t>pada</a:t>
            </a:r>
            <a:r>
              <a:rPr lang="en-US" altLang="id-ID" sz="2000" dirty="0" smtClean="0"/>
              <a:t> domain </a:t>
            </a:r>
            <a:r>
              <a:rPr lang="en-US" altLang="id-ID" sz="2000" dirty="0" err="1" smtClean="0"/>
              <a:t>jaringan</a:t>
            </a:r>
            <a:r>
              <a:rPr lang="en-US" altLang="id-ID" sz="2000" dirty="0" smtClean="0"/>
              <a:t>.</a:t>
            </a:r>
            <a:endParaRPr lang="id-ID" altLang="id-ID" sz="2000" dirty="0" smtClean="0"/>
          </a:p>
          <a:p>
            <a:pPr marL="609600" indent="-609600" eaLnBrk="1" hangingPunct="1">
              <a:defRPr/>
            </a:pPr>
            <a:endParaRPr lang="id-ID" altLang="id-ID" sz="2000" dirty="0"/>
          </a:p>
          <a:p>
            <a:pPr marL="609600" indent="-609600" eaLnBrk="1" hangingPunct="1">
              <a:defRPr/>
            </a:pPr>
            <a:endParaRPr lang="en-US" altLang="id-ID" sz="2000" i="1" dirty="0" smtClean="0"/>
          </a:p>
          <a:p>
            <a:pPr marL="609600" indent="-609600" eaLnBrk="1" hangingPunct="1">
              <a:buFont typeface="Arial" panose="020B0604020202020204" pitchFamily="34" charset="0"/>
              <a:buNone/>
              <a:defRPr/>
            </a:pPr>
            <a:endParaRPr lang="en-US" altLang="id-ID" sz="2000" dirty="0" smtClean="0"/>
          </a:p>
        </p:txBody>
      </p:sp>
    </p:spTree>
    <p:extLst>
      <p:ext uri="{BB962C8B-B14F-4D97-AF65-F5344CB8AC3E}">
        <p14:creationId xmlns:p14="http://schemas.microsoft.com/office/powerpoint/2010/main" val="16307279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fontAlgn="auto" hangingPunct="1">
              <a:spcAft>
                <a:spcPts val="0"/>
              </a:spcAft>
              <a:defRPr/>
            </a:pPr>
            <a:r>
              <a:rPr lang="en-US" altLang="id-ID" b="1" smtClean="0">
                <a:solidFill>
                  <a:schemeClr val="tx1">
                    <a:lumMod val="95000"/>
                    <a:lumOff val="5000"/>
                  </a:schemeClr>
                </a:solidFill>
              </a:rPr>
              <a:t>SIP</a:t>
            </a:r>
          </a:p>
        </p:txBody>
      </p:sp>
      <p:sp>
        <p:nvSpPr>
          <p:cNvPr id="53251" name="Rectangle 3"/>
          <p:cNvSpPr>
            <a:spLocks noGrp="1" noChangeArrowheads="1"/>
          </p:cNvSpPr>
          <p:nvPr>
            <p:ph idx="1"/>
          </p:nvPr>
        </p:nvSpPr>
        <p:spPr>
          <a:xfrm>
            <a:off x="838200" y="1537447"/>
            <a:ext cx="11049000" cy="5013325"/>
          </a:xfrm>
        </p:spPr>
        <p:txBody>
          <a:bodyPr/>
          <a:lstStyle/>
          <a:p>
            <a:pPr eaLnBrk="1" hangingPunct="1">
              <a:buFont typeface="Wingdings" panose="05000000000000000000" pitchFamily="2" charset="2"/>
              <a:buNone/>
              <a:defRPr/>
            </a:pPr>
            <a:r>
              <a:rPr lang="en-US" altLang="id-ID" sz="2000" i="1" dirty="0" smtClean="0"/>
              <a:t>Messages</a:t>
            </a:r>
            <a:r>
              <a:rPr lang="en-US" altLang="id-ID" sz="2000" dirty="0" smtClean="0"/>
              <a:t> yang </a:t>
            </a:r>
            <a:r>
              <a:rPr lang="en-US" altLang="id-ID" sz="2000" dirty="0" err="1" smtClean="0"/>
              <a:t>terdapat</a:t>
            </a:r>
            <a:r>
              <a:rPr lang="en-US" altLang="id-ID" sz="2000" dirty="0" smtClean="0"/>
              <a:t> </a:t>
            </a:r>
            <a:r>
              <a:rPr lang="en-US" altLang="id-ID" sz="2000" dirty="0" err="1" smtClean="0"/>
              <a:t>pada</a:t>
            </a:r>
            <a:r>
              <a:rPr lang="en-US" altLang="id-ID" sz="2000" dirty="0" smtClean="0"/>
              <a:t> SIP </a:t>
            </a:r>
            <a:r>
              <a:rPr lang="en-US" altLang="id-ID" sz="2000" dirty="0" err="1" smtClean="0"/>
              <a:t>didefinisikan</a:t>
            </a:r>
            <a:r>
              <a:rPr lang="en-US" altLang="id-ID" sz="2000" dirty="0" smtClean="0"/>
              <a:t> </a:t>
            </a:r>
            <a:r>
              <a:rPr lang="en-US" altLang="id-ID" sz="2000" dirty="0" err="1" smtClean="0"/>
              <a:t>dalam</a:t>
            </a:r>
            <a:r>
              <a:rPr lang="en-US" altLang="id-ID" sz="2000" dirty="0" smtClean="0"/>
              <a:t> </a:t>
            </a:r>
            <a:r>
              <a:rPr lang="en-US" altLang="id-ID" sz="2000" dirty="0" err="1" smtClean="0"/>
              <a:t>dua</a:t>
            </a:r>
            <a:r>
              <a:rPr lang="en-US" altLang="id-ID" sz="2000" dirty="0" smtClean="0"/>
              <a:t> format :</a:t>
            </a:r>
            <a:endParaRPr lang="en-US" altLang="id-ID" sz="2000" i="1" dirty="0" smtClean="0"/>
          </a:p>
          <a:p>
            <a:pPr eaLnBrk="1" hangingPunct="1">
              <a:defRPr/>
            </a:pPr>
            <a:r>
              <a:rPr lang="en-US" altLang="id-ID" sz="2000" i="1" dirty="0" smtClean="0"/>
              <a:t>Request</a:t>
            </a:r>
            <a:r>
              <a:rPr lang="en-US" altLang="id-ID" sz="2000" dirty="0" smtClean="0"/>
              <a:t>, </a:t>
            </a:r>
            <a:r>
              <a:rPr lang="en-US" altLang="id-ID" sz="2000" dirty="0" err="1" smtClean="0"/>
              <a:t>dikirim</a:t>
            </a:r>
            <a:r>
              <a:rPr lang="en-US" altLang="id-ID" sz="2000" dirty="0" smtClean="0"/>
              <a:t> </a:t>
            </a:r>
            <a:r>
              <a:rPr lang="en-US" altLang="id-ID" sz="2000" dirty="0" err="1" smtClean="0"/>
              <a:t>dari</a:t>
            </a:r>
            <a:r>
              <a:rPr lang="en-US" altLang="id-ID" sz="2000" dirty="0" smtClean="0"/>
              <a:t> </a:t>
            </a:r>
            <a:r>
              <a:rPr lang="en-US" altLang="id-ID" sz="2000" i="1" dirty="0" smtClean="0"/>
              <a:t>client</a:t>
            </a:r>
            <a:r>
              <a:rPr lang="en-US" altLang="id-ID" sz="2000" dirty="0" smtClean="0"/>
              <a:t> </a:t>
            </a:r>
            <a:r>
              <a:rPr lang="en-US" altLang="id-ID" sz="2000" dirty="0" err="1" smtClean="0"/>
              <a:t>ke</a:t>
            </a:r>
            <a:r>
              <a:rPr lang="en-US" altLang="id-ID" sz="2000" dirty="0" smtClean="0"/>
              <a:t> </a:t>
            </a:r>
            <a:r>
              <a:rPr lang="en-US" altLang="id-ID" sz="2000" i="1" dirty="0" smtClean="0"/>
              <a:t>server</a:t>
            </a:r>
            <a:r>
              <a:rPr lang="en-US" altLang="id-ID" sz="2000" dirty="0" smtClean="0"/>
              <a:t>, yang </a:t>
            </a:r>
            <a:r>
              <a:rPr lang="en-US" altLang="id-ID" sz="2000" dirty="0" err="1" smtClean="0"/>
              <a:t>berisi</a:t>
            </a:r>
            <a:r>
              <a:rPr lang="en-US" altLang="id-ID" sz="2000" dirty="0" smtClean="0"/>
              <a:t> </a:t>
            </a:r>
            <a:r>
              <a:rPr lang="en-US" altLang="id-ID" sz="2000" dirty="0" err="1" smtClean="0"/>
              <a:t>tentang</a:t>
            </a:r>
            <a:r>
              <a:rPr lang="en-US" altLang="id-ID" sz="2000" dirty="0" smtClean="0"/>
              <a:t> </a:t>
            </a:r>
            <a:r>
              <a:rPr lang="en-US" altLang="id-ID" sz="2000" dirty="0" err="1" smtClean="0"/>
              <a:t>operasi</a:t>
            </a:r>
            <a:r>
              <a:rPr lang="en-US" altLang="id-ID" sz="2000" dirty="0" smtClean="0"/>
              <a:t> yang </a:t>
            </a:r>
            <a:r>
              <a:rPr lang="en-US" altLang="id-ID" sz="2000" dirty="0" err="1" smtClean="0"/>
              <a:t>diminta</a:t>
            </a:r>
            <a:r>
              <a:rPr lang="en-US" altLang="id-ID" sz="2000" dirty="0" smtClean="0"/>
              <a:t> </a:t>
            </a:r>
            <a:r>
              <a:rPr lang="en-US" altLang="id-ID" sz="2000" dirty="0" err="1" smtClean="0"/>
              <a:t>oleh</a:t>
            </a:r>
            <a:r>
              <a:rPr lang="en-US" altLang="id-ID" sz="2000" dirty="0" smtClean="0"/>
              <a:t> </a:t>
            </a:r>
            <a:r>
              <a:rPr lang="en-US" altLang="id-ID" sz="2000" i="1" dirty="0" smtClean="0"/>
              <a:t>client</a:t>
            </a:r>
            <a:r>
              <a:rPr lang="en-US" altLang="id-ID" sz="2000" dirty="0" smtClean="0"/>
              <a:t> </a:t>
            </a:r>
            <a:r>
              <a:rPr lang="en-US" altLang="id-ID" sz="2000" dirty="0" err="1" smtClean="0"/>
              <a:t>tersebut</a:t>
            </a:r>
            <a:r>
              <a:rPr lang="en-US" altLang="id-ID" sz="2000" dirty="0" smtClean="0"/>
              <a:t>.</a:t>
            </a:r>
            <a:endParaRPr lang="sv-SE" altLang="id-ID" sz="2000" i="1" dirty="0" smtClean="0"/>
          </a:p>
          <a:p>
            <a:pPr eaLnBrk="1" hangingPunct="1">
              <a:defRPr/>
            </a:pPr>
            <a:r>
              <a:rPr lang="sv-SE" altLang="id-ID" sz="2000" i="1" dirty="0" smtClean="0"/>
              <a:t>Responses</a:t>
            </a:r>
            <a:r>
              <a:rPr lang="sv-SE" altLang="id-ID" sz="2000" dirty="0" smtClean="0"/>
              <a:t>, dikirim dari </a:t>
            </a:r>
            <a:r>
              <a:rPr lang="sv-SE" altLang="id-ID" sz="2000" i="1" dirty="0" smtClean="0"/>
              <a:t>server</a:t>
            </a:r>
            <a:r>
              <a:rPr lang="sv-SE" altLang="id-ID" sz="2000" dirty="0" smtClean="0"/>
              <a:t> ke </a:t>
            </a:r>
            <a:r>
              <a:rPr lang="sv-SE" altLang="id-ID" sz="2000" i="1" dirty="0" smtClean="0"/>
              <a:t>client</a:t>
            </a:r>
            <a:r>
              <a:rPr lang="sv-SE" altLang="id-ID" sz="2000" dirty="0" smtClean="0"/>
              <a:t>, yang berisi informasi mengenai status dari apa yang diminta oleh </a:t>
            </a:r>
            <a:r>
              <a:rPr lang="sv-SE" altLang="id-ID" sz="2000" i="1" dirty="0" smtClean="0"/>
              <a:t>client</a:t>
            </a:r>
            <a:r>
              <a:rPr lang="sv-SE" altLang="id-ID" sz="2000" dirty="0" smtClean="0"/>
              <a:t>.</a:t>
            </a:r>
            <a:endParaRPr lang="en-US" altLang="id-ID" sz="2000" dirty="0" smtClean="0"/>
          </a:p>
          <a:p>
            <a:pPr eaLnBrk="1" hangingPunct="1">
              <a:lnSpc>
                <a:spcPct val="80000"/>
              </a:lnSpc>
              <a:buFont typeface="Wingdings" panose="05000000000000000000" pitchFamily="2" charset="2"/>
              <a:buNone/>
              <a:defRPr/>
            </a:pPr>
            <a:r>
              <a:rPr lang="it-IT" altLang="id-ID" sz="2000" dirty="0" smtClean="0"/>
              <a:t>Ada enam tipe dari </a:t>
            </a:r>
            <a:r>
              <a:rPr lang="it-IT" altLang="id-ID" sz="2000" i="1" dirty="0" smtClean="0"/>
              <a:t>request</a:t>
            </a:r>
            <a:r>
              <a:rPr lang="it-IT" altLang="id-ID" sz="2000" dirty="0" smtClean="0"/>
              <a:t> </a:t>
            </a:r>
            <a:r>
              <a:rPr lang="it-IT" altLang="id-ID" sz="2000" i="1" dirty="0" smtClean="0"/>
              <a:t>messages</a:t>
            </a:r>
            <a:r>
              <a:rPr lang="it-IT" altLang="id-ID" sz="2000" dirty="0" smtClean="0"/>
              <a:t> :</a:t>
            </a:r>
          </a:p>
          <a:p>
            <a:pPr eaLnBrk="1" hangingPunct="1">
              <a:lnSpc>
                <a:spcPct val="80000"/>
              </a:lnSpc>
              <a:defRPr/>
            </a:pPr>
            <a:r>
              <a:rPr lang="it-IT" altLang="id-ID" sz="2000" dirty="0" smtClean="0"/>
              <a:t>INVITE : menunjukan bahwa </a:t>
            </a:r>
            <a:r>
              <a:rPr lang="it-IT" altLang="id-ID" sz="2000" i="1" dirty="0" smtClean="0"/>
              <a:t>use</a:t>
            </a:r>
            <a:r>
              <a:rPr lang="it-IT" altLang="id-ID" sz="2000" dirty="0" smtClean="0"/>
              <a:t>r atau </a:t>
            </a:r>
            <a:r>
              <a:rPr lang="it-IT" altLang="id-ID" sz="2000" i="1" dirty="0" smtClean="0"/>
              <a:t>service</a:t>
            </a:r>
            <a:r>
              <a:rPr lang="it-IT" altLang="id-ID" sz="2000" dirty="0" smtClean="0"/>
              <a:t> sedang diundang untuk bergabung dalam </a:t>
            </a:r>
            <a:r>
              <a:rPr lang="it-IT" altLang="id-ID" sz="2000" i="1" dirty="0" smtClean="0"/>
              <a:t>session</a:t>
            </a:r>
            <a:r>
              <a:rPr lang="it-IT" altLang="id-ID" sz="2000" dirty="0" smtClean="0"/>
              <a:t>. Isi dari pesan ini akan memasukan suatu uraian menyangkut </a:t>
            </a:r>
            <a:r>
              <a:rPr lang="it-IT" altLang="id-ID" sz="2000" i="1" dirty="0" smtClean="0"/>
              <a:t>session</a:t>
            </a:r>
            <a:r>
              <a:rPr lang="it-IT" altLang="id-ID" sz="2000" dirty="0" smtClean="0"/>
              <a:t> untuk </a:t>
            </a:r>
            <a:r>
              <a:rPr lang="it-IT" altLang="id-ID" sz="2000" i="1" dirty="0" smtClean="0"/>
              <a:t>user</a:t>
            </a:r>
            <a:r>
              <a:rPr lang="it-IT" altLang="id-ID" sz="2000" dirty="0" smtClean="0"/>
              <a:t> yang diundang.</a:t>
            </a:r>
          </a:p>
          <a:p>
            <a:pPr eaLnBrk="1" hangingPunct="1">
              <a:lnSpc>
                <a:spcPct val="80000"/>
              </a:lnSpc>
              <a:defRPr/>
            </a:pPr>
            <a:r>
              <a:rPr lang="it-IT" altLang="id-ID" sz="2000" dirty="0" smtClean="0"/>
              <a:t>ACK : mengkonfirmasi bahwa </a:t>
            </a:r>
            <a:r>
              <a:rPr lang="it-IT" altLang="id-ID" sz="2000" i="1" dirty="0" smtClean="0"/>
              <a:t>client</a:t>
            </a:r>
            <a:r>
              <a:rPr lang="it-IT" altLang="id-ID" sz="2000" dirty="0" smtClean="0"/>
              <a:t> telah menerima suatu final </a:t>
            </a:r>
            <a:r>
              <a:rPr lang="it-IT" altLang="id-ID" sz="2000" i="1" dirty="0" smtClean="0"/>
              <a:t>response</a:t>
            </a:r>
            <a:r>
              <a:rPr lang="it-IT" altLang="id-ID" sz="2000" dirty="0" smtClean="0"/>
              <a:t> untuk suatu INVITE </a:t>
            </a:r>
            <a:r>
              <a:rPr lang="it-IT" altLang="id-ID" sz="2000" i="1" dirty="0" smtClean="0"/>
              <a:t>request</a:t>
            </a:r>
            <a:r>
              <a:rPr lang="it-IT" altLang="id-ID" sz="2000" dirty="0" smtClean="0"/>
              <a:t>, dan hanya digunakan di INVITE </a:t>
            </a:r>
            <a:r>
              <a:rPr lang="it-IT" altLang="id-ID" sz="2000" i="1" dirty="0" smtClean="0"/>
              <a:t>request.</a:t>
            </a:r>
            <a:endParaRPr lang="it-IT" altLang="id-ID" sz="2000" dirty="0" smtClean="0"/>
          </a:p>
          <a:p>
            <a:pPr eaLnBrk="1" hangingPunct="1">
              <a:lnSpc>
                <a:spcPct val="80000"/>
              </a:lnSpc>
              <a:defRPr/>
            </a:pPr>
            <a:r>
              <a:rPr lang="it-IT" altLang="id-ID" sz="2000" dirty="0" smtClean="0"/>
              <a:t>OPTION : digunakan untuk </a:t>
            </a:r>
            <a:r>
              <a:rPr lang="it-IT" altLang="id-ID" sz="2000" i="1" dirty="0" smtClean="0"/>
              <a:t>query</a:t>
            </a:r>
            <a:r>
              <a:rPr lang="it-IT" altLang="id-ID" sz="2000" dirty="0" smtClean="0"/>
              <a:t> suatu </a:t>
            </a:r>
            <a:r>
              <a:rPr lang="it-IT" altLang="id-ID" sz="2000" i="1" dirty="0" smtClean="0"/>
              <a:t>server</a:t>
            </a:r>
            <a:r>
              <a:rPr lang="it-IT" altLang="id-ID" sz="2000" dirty="0" smtClean="0"/>
              <a:t> tentang kemampuan yang dimilikinya.</a:t>
            </a:r>
            <a:endParaRPr lang="id-ID" altLang="id-ID" sz="2000" dirty="0" smtClean="0"/>
          </a:p>
          <a:p>
            <a:pPr eaLnBrk="1" hangingPunct="1">
              <a:lnSpc>
                <a:spcPct val="80000"/>
              </a:lnSpc>
              <a:defRPr/>
            </a:pPr>
            <a:r>
              <a:rPr lang="it-IT" altLang="id-ID" sz="2000" dirty="0"/>
              <a:t>BYE  : dikirim oleh user agent client untuk menunjukan pada server bahwa percakapan ingin segera diakhiri.</a:t>
            </a:r>
          </a:p>
          <a:p>
            <a:pPr eaLnBrk="1" hangingPunct="1">
              <a:lnSpc>
                <a:spcPct val="80000"/>
              </a:lnSpc>
              <a:defRPr/>
            </a:pPr>
            <a:r>
              <a:rPr lang="it-IT" altLang="id-ID" sz="2000" dirty="0"/>
              <a:t>CANCEL : digunakan untuk membatalkan suatu request yang sedang menunggu keputusan.</a:t>
            </a:r>
            <a:endParaRPr lang="sv-SE" altLang="id-ID" sz="2000" dirty="0"/>
          </a:p>
          <a:p>
            <a:pPr eaLnBrk="1" hangingPunct="1">
              <a:lnSpc>
                <a:spcPct val="80000"/>
              </a:lnSpc>
              <a:defRPr/>
            </a:pPr>
            <a:r>
              <a:rPr lang="sv-SE" altLang="id-ID" sz="2000" dirty="0"/>
              <a:t>REGISTER : digunakan oleh client untuk mendaftarkan informasi kontak.</a:t>
            </a:r>
            <a:endParaRPr lang="en-US" altLang="id-ID" sz="2000" dirty="0"/>
          </a:p>
          <a:p>
            <a:pPr eaLnBrk="1" hangingPunct="1">
              <a:lnSpc>
                <a:spcPct val="80000"/>
              </a:lnSpc>
              <a:defRPr/>
            </a:pPr>
            <a:endParaRPr lang="en-US" altLang="id-ID" sz="2000" dirty="0" smtClean="0"/>
          </a:p>
        </p:txBody>
      </p:sp>
    </p:spTree>
    <p:extLst>
      <p:ext uri="{BB962C8B-B14F-4D97-AF65-F5344CB8AC3E}">
        <p14:creationId xmlns:p14="http://schemas.microsoft.com/office/powerpoint/2010/main" val="2637602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fontAlgn="auto" hangingPunct="1">
              <a:spcAft>
                <a:spcPts val="0"/>
              </a:spcAft>
              <a:defRPr/>
            </a:pPr>
            <a:r>
              <a:rPr lang="en-US" altLang="id-ID" b="1" smtClean="0">
                <a:solidFill>
                  <a:schemeClr val="tx1">
                    <a:lumMod val="95000"/>
                    <a:lumOff val="5000"/>
                  </a:schemeClr>
                </a:solidFill>
              </a:rPr>
              <a:t>SIP</a:t>
            </a:r>
          </a:p>
        </p:txBody>
      </p:sp>
      <p:sp>
        <p:nvSpPr>
          <p:cNvPr id="38915" name="Rectangle 3"/>
          <p:cNvSpPr>
            <a:spLocks noGrp="1" noChangeArrowheads="1"/>
          </p:cNvSpPr>
          <p:nvPr>
            <p:ph idx="1"/>
          </p:nvPr>
        </p:nvSpPr>
        <p:spPr/>
        <p:txBody>
          <a:bodyPr/>
          <a:lstStyle/>
          <a:p>
            <a:pPr eaLnBrk="1" hangingPunct="1">
              <a:lnSpc>
                <a:spcPct val="150000"/>
              </a:lnSpc>
              <a:buFont typeface="Wingdings" panose="05000000000000000000" pitchFamily="2" charset="2"/>
              <a:buNone/>
            </a:pPr>
            <a:r>
              <a:rPr lang="en-US" altLang="id-ID" sz="2400" dirty="0" err="1" smtClean="0"/>
              <a:t>Protokol</a:t>
            </a:r>
            <a:r>
              <a:rPr lang="en-US" altLang="id-ID" sz="2400" dirty="0" smtClean="0"/>
              <a:t> SIP </a:t>
            </a:r>
            <a:r>
              <a:rPr lang="en-US" altLang="id-ID" sz="2400" dirty="0" err="1" smtClean="0"/>
              <a:t>didukung</a:t>
            </a:r>
            <a:r>
              <a:rPr lang="en-US" altLang="id-ID" sz="2400" dirty="0" smtClean="0"/>
              <a:t> </a:t>
            </a:r>
            <a:r>
              <a:rPr lang="en-US" altLang="id-ID" sz="2400" dirty="0" err="1" smtClean="0"/>
              <a:t>oleh</a:t>
            </a:r>
            <a:r>
              <a:rPr lang="en-US" altLang="id-ID" sz="2400" dirty="0" smtClean="0"/>
              <a:t> </a:t>
            </a:r>
            <a:r>
              <a:rPr lang="en-US" altLang="id-ID" sz="2400" dirty="0" err="1" smtClean="0"/>
              <a:t>beberapa</a:t>
            </a:r>
            <a:r>
              <a:rPr lang="en-US" altLang="id-ID" sz="2400" dirty="0" smtClean="0"/>
              <a:t> </a:t>
            </a:r>
            <a:r>
              <a:rPr lang="en-US" altLang="id-ID" sz="2400" dirty="0" err="1" smtClean="0"/>
              <a:t>protokol</a:t>
            </a:r>
            <a:r>
              <a:rPr lang="en-US" altLang="id-ID" sz="2400" dirty="0" smtClean="0"/>
              <a:t>, </a:t>
            </a:r>
            <a:r>
              <a:rPr lang="en-US" altLang="id-ID" sz="2400" dirty="0" err="1" smtClean="0"/>
              <a:t>antara</a:t>
            </a:r>
            <a:r>
              <a:rPr lang="en-US" altLang="id-ID" sz="2400" dirty="0" smtClean="0"/>
              <a:t> lain</a:t>
            </a:r>
            <a:r>
              <a:rPr lang="en-US" altLang="id-ID" sz="2400" i="1" dirty="0" smtClean="0"/>
              <a:t> :</a:t>
            </a:r>
          </a:p>
          <a:p>
            <a:pPr lvl="1" eaLnBrk="1" hangingPunct="1">
              <a:lnSpc>
                <a:spcPct val="150000"/>
              </a:lnSpc>
            </a:pPr>
            <a:r>
              <a:rPr lang="en-US" altLang="id-ID" i="1" dirty="0" smtClean="0"/>
              <a:t>Session Description Protocol</a:t>
            </a:r>
            <a:r>
              <a:rPr lang="en-US" altLang="id-ID" dirty="0" smtClean="0"/>
              <a:t> (SDP) </a:t>
            </a:r>
            <a:endParaRPr lang="en-US" altLang="id-ID" i="1" dirty="0" smtClean="0"/>
          </a:p>
          <a:p>
            <a:pPr lvl="1" eaLnBrk="1" hangingPunct="1">
              <a:lnSpc>
                <a:spcPct val="150000"/>
              </a:lnSpc>
            </a:pPr>
            <a:r>
              <a:rPr lang="en-US" altLang="id-ID" i="1" dirty="0" smtClean="0"/>
              <a:t>Session Announcement Protocol</a:t>
            </a:r>
            <a:r>
              <a:rPr lang="en-US" altLang="id-ID" dirty="0" smtClean="0"/>
              <a:t> (SAP) </a:t>
            </a:r>
            <a:endParaRPr lang="en-US" altLang="id-ID" i="1" dirty="0" smtClean="0"/>
          </a:p>
          <a:p>
            <a:pPr lvl="1" eaLnBrk="1" hangingPunct="1">
              <a:lnSpc>
                <a:spcPct val="150000"/>
              </a:lnSpc>
            </a:pPr>
            <a:r>
              <a:rPr lang="en-US" altLang="id-ID" i="1" dirty="0" smtClean="0"/>
              <a:t>Real-Time Transport Protocol</a:t>
            </a:r>
            <a:r>
              <a:rPr lang="en-US" altLang="id-ID" dirty="0" smtClean="0"/>
              <a:t> (RTP)</a:t>
            </a:r>
            <a:endParaRPr lang="en-US" altLang="id-ID" i="1" dirty="0" smtClean="0"/>
          </a:p>
          <a:p>
            <a:pPr lvl="1" eaLnBrk="1" hangingPunct="1">
              <a:lnSpc>
                <a:spcPct val="150000"/>
              </a:lnSpc>
            </a:pPr>
            <a:r>
              <a:rPr lang="en-US" altLang="id-ID" i="1" dirty="0" smtClean="0"/>
              <a:t>Real-Time Control Protocol</a:t>
            </a:r>
            <a:r>
              <a:rPr lang="en-US" altLang="id-ID" dirty="0" smtClean="0"/>
              <a:t> (RTCP)</a:t>
            </a:r>
          </a:p>
          <a:p>
            <a:pPr lvl="1" eaLnBrk="1" hangingPunct="1">
              <a:lnSpc>
                <a:spcPct val="150000"/>
              </a:lnSpc>
            </a:pPr>
            <a:r>
              <a:rPr lang="en-US" altLang="id-ID" dirty="0" smtClean="0"/>
              <a:t>ITU-T Codec </a:t>
            </a:r>
          </a:p>
        </p:txBody>
      </p:sp>
    </p:spTree>
    <p:extLst>
      <p:ext uri="{BB962C8B-B14F-4D97-AF65-F5344CB8AC3E}">
        <p14:creationId xmlns:p14="http://schemas.microsoft.com/office/powerpoint/2010/main" val="40738881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VoIP Codec</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33038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fontAlgn="auto" hangingPunct="1">
              <a:spcAft>
                <a:spcPts val="0"/>
              </a:spcAft>
              <a:defRPr/>
            </a:pPr>
            <a:r>
              <a:rPr lang="en-US" altLang="id-ID" smtClean="0">
                <a:solidFill>
                  <a:schemeClr val="tx1">
                    <a:lumMod val="95000"/>
                    <a:lumOff val="5000"/>
                  </a:schemeClr>
                </a:solidFill>
              </a:rPr>
              <a:t>Pengantar</a:t>
            </a:r>
          </a:p>
        </p:txBody>
      </p:sp>
      <p:sp>
        <p:nvSpPr>
          <p:cNvPr id="11267" name="Rectangle 3"/>
          <p:cNvSpPr>
            <a:spLocks noGrp="1" noChangeArrowheads="1"/>
          </p:cNvSpPr>
          <p:nvPr>
            <p:ph idx="1"/>
          </p:nvPr>
        </p:nvSpPr>
        <p:spPr/>
        <p:txBody>
          <a:bodyPr/>
          <a:lstStyle/>
          <a:p>
            <a:pPr marL="285750" indent="-285750" eaLnBrk="1" hangingPunct="1">
              <a:lnSpc>
                <a:spcPct val="150000"/>
              </a:lnSpc>
              <a:buFont typeface="Wingdings" panose="05000000000000000000" pitchFamily="2" charset="2"/>
              <a:buChar char="Ø"/>
            </a:pPr>
            <a:r>
              <a:rPr lang="it-IT" altLang="id-ID" sz="2400" dirty="0" smtClean="0"/>
              <a:t>VoIP menggunakan metode kompresi dan modulasi untuk membawa sinyal suara analog, seperti contoh suara yang kita keluarkan saat melakukan pembicaraan dan merubahnya menjadi data digital yang dapat ditransmisikan melalui internet. </a:t>
            </a:r>
          </a:p>
          <a:p>
            <a:pPr marL="285750" indent="-285750" eaLnBrk="1" hangingPunct="1">
              <a:lnSpc>
                <a:spcPct val="150000"/>
              </a:lnSpc>
              <a:buFont typeface="Wingdings" panose="05000000000000000000" pitchFamily="2" charset="2"/>
              <a:buChar char="Ø"/>
            </a:pPr>
            <a:r>
              <a:rPr lang="it-IT" altLang="id-ID" sz="2400" dirty="0" smtClean="0"/>
              <a:t>Trafik VoIP dibagi menjadi dua bagian </a:t>
            </a:r>
            <a:r>
              <a:rPr lang="it-IT" altLang="id-ID" sz="2400" dirty="0" smtClean="0"/>
              <a:t>yaitu </a:t>
            </a:r>
            <a:r>
              <a:rPr lang="it-IT" altLang="id-ID" sz="2400" dirty="0" smtClean="0"/>
              <a:t>:</a:t>
            </a:r>
          </a:p>
          <a:p>
            <a:pPr marL="800100" lvl="1" indent="-342900" eaLnBrk="1" hangingPunct="1">
              <a:lnSpc>
                <a:spcPct val="150000"/>
              </a:lnSpc>
              <a:buFont typeface="+mj-lt"/>
              <a:buAutoNum type="arabicPeriod"/>
            </a:pPr>
            <a:r>
              <a:rPr lang="it-IT" altLang="id-ID" dirty="0" smtClean="0"/>
              <a:t>Control Traffic untuk keperluan Signalling </a:t>
            </a:r>
          </a:p>
          <a:p>
            <a:pPr marL="800100" lvl="1" indent="-342900" eaLnBrk="1" hangingPunct="1">
              <a:lnSpc>
                <a:spcPct val="150000"/>
              </a:lnSpc>
              <a:buFont typeface="+mj-lt"/>
              <a:buAutoNum type="arabicPeriod"/>
            </a:pPr>
            <a:r>
              <a:rPr lang="it-IT" altLang="id-ID" dirty="0" smtClean="0"/>
              <a:t>Audio Traffic u</a:t>
            </a:r>
            <a:r>
              <a:rPr lang="it-IT" altLang="id-ID" dirty="0" smtClean="0"/>
              <a:t>ntuk keperluan conversation – RTP (Realtime Transfer Protocol)</a:t>
            </a:r>
            <a:endParaRPr lang="en-US" altLang="id-ID" dirty="0" smtClean="0"/>
          </a:p>
        </p:txBody>
      </p:sp>
    </p:spTree>
    <p:extLst>
      <p:ext uri="{BB962C8B-B14F-4D97-AF65-F5344CB8AC3E}">
        <p14:creationId xmlns:p14="http://schemas.microsoft.com/office/powerpoint/2010/main" val="27040999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717176" y="1308306"/>
            <a:ext cx="10515600" cy="4626611"/>
          </a:xfrm>
        </p:spPr>
        <p:txBody>
          <a:bodyPr/>
          <a:lstStyle/>
          <a:p>
            <a:pPr marL="0" indent="0">
              <a:lnSpc>
                <a:spcPct val="100000"/>
              </a:lnSpc>
              <a:buNone/>
            </a:pPr>
            <a:r>
              <a:rPr lang="it-IT" altLang="id-ID" sz="3200" b="1" dirty="0" smtClean="0"/>
              <a:t>Definisi</a:t>
            </a:r>
          </a:p>
          <a:p>
            <a:pPr marL="0" indent="0">
              <a:lnSpc>
                <a:spcPct val="150000"/>
              </a:lnSpc>
              <a:buNone/>
            </a:pPr>
            <a:r>
              <a:rPr lang="it-IT" altLang="id-ID" sz="3200" dirty="0" smtClean="0"/>
              <a:t>Codec </a:t>
            </a:r>
            <a:r>
              <a:rPr lang="it-IT" altLang="id-ID" sz="3200" dirty="0"/>
              <a:t>digunakan untuk mengubah sinyal suara analog menjadi versi yang dikodekan secara digital. Codec bervariasi dalam kualitas suara, bandwidth yang diperlukan, persyaratan komputasi, dll.</a:t>
            </a:r>
          </a:p>
          <a:p>
            <a:pPr eaLnBrk="1" hangingPunct="1">
              <a:lnSpc>
                <a:spcPct val="100000"/>
              </a:lnSpc>
              <a:buFont typeface="Wingdings" panose="05000000000000000000" pitchFamily="2" charset="2"/>
              <a:buNone/>
            </a:pPr>
            <a:endParaRPr lang="it-IT" altLang="id-ID" sz="3200" dirty="0" smtClean="0"/>
          </a:p>
        </p:txBody>
      </p:sp>
    </p:spTree>
    <p:extLst>
      <p:ext uri="{BB962C8B-B14F-4D97-AF65-F5344CB8AC3E}">
        <p14:creationId xmlns:p14="http://schemas.microsoft.com/office/powerpoint/2010/main" val="21348229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nSpc>
                <a:spcPct val="100000"/>
              </a:lnSpc>
              <a:buNone/>
            </a:pPr>
            <a:r>
              <a:rPr lang="it-IT" altLang="id-ID" b="1" dirty="0"/>
              <a:t>Audio Codec</a:t>
            </a:r>
          </a:p>
          <a:p>
            <a:pPr marL="511175" indent="0">
              <a:lnSpc>
                <a:spcPct val="100000"/>
              </a:lnSpc>
              <a:buNone/>
            </a:pPr>
            <a:r>
              <a:rPr lang="it-IT" altLang="id-ID" dirty="0"/>
              <a:t>Rekomendasi - rekomendasi ini mendefinisikan mengenai </a:t>
            </a:r>
            <a:r>
              <a:rPr lang="it-IT" altLang="id-ID" i="1" dirty="0"/>
              <a:t>coding</a:t>
            </a:r>
            <a:r>
              <a:rPr lang="it-IT" altLang="id-ID" dirty="0"/>
              <a:t> dan </a:t>
            </a:r>
            <a:r>
              <a:rPr lang="it-IT" altLang="id-ID" i="1" dirty="0"/>
              <a:t>decoding</a:t>
            </a:r>
            <a:r>
              <a:rPr lang="it-IT" altLang="id-ID" dirty="0"/>
              <a:t> sinyal suara analog ke format digital beserta dengan format kompresinya. </a:t>
            </a:r>
            <a:r>
              <a:rPr lang="en-US" altLang="id-ID" dirty="0" err="1"/>
              <a:t>Contohnya</a:t>
            </a:r>
            <a:r>
              <a:rPr lang="en-US" altLang="id-ID" dirty="0"/>
              <a:t> : G.711ulaw, G.711alaw, G.729, G.722 , G723, </a:t>
            </a:r>
            <a:r>
              <a:rPr lang="en-US" dirty="0" err="1"/>
              <a:t>SpeeX</a:t>
            </a:r>
            <a:r>
              <a:rPr lang="en-US" dirty="0"/>
              <a:t>, </a:t>
            </a:r>
            <a:r>
              <a:rPr lang="en-US" dirty="0" err="1"/>
              <a:t>iLBC</a:t>
            </a:r>
            <a:endParaRPr lang="en-US" altLang="id-ID" dirty="0"/>
          </a:p>
          <a:p>
            <a:pPr marL="0" indent="0">
              <a:lnSpc>
                <a:spcPct val="100000"/>
              </a:lnSpc>
              <a:buNone/>
            </a:pPr>
            <a:r>
              <a:rPr lang="de-DE" altLang="id-ID" b="1" dirty="0" smtClean="0"/>
              <a:t>Video Codec</a:t>
            </a:r>
            <a:endParaRPr lang="nb-NO" altLang="id-ID" b="1" dirty="0"/>
          </a:p>
          <a:p>
            <a:pPr marL="511175" indent="0">
              <a:lnSpc>
                <a:spcPct val="100000"/>
              </a:lnSpc>
              <a:buNone/>
            </a:pPr>
            <a:r>
              <a:rPr lang="nb-NO" altLang="id-ID" dirty="0"/>
              <a:t>Rekomendasi mengenai proses digitalisasi sinyal video analog. </a:t>
            </a:r>
            <a:r>
              <a:rPr lang="en-US" altLang="id-ID" dirty="0" err="1"/>
              <a:t>Contohnya</a:t>
            </a:r>
            <a:r>
              <a:rPr lang="en-US" altLang="id-ID" dirty="0"/>
              <a:t> : </a:t>
            </a:r>
            <a:r>
              <a:rPr lang="en-US" altLang="id-ID" dirty="0" smtClean="0"/>
              <a:t>H.261, H.263, H.264</a:t>
            </a:r>
            <a:endParaRPr lang="en-US" altLang="id-ID" dirty="0"/>
          </a:p>
        </p:txBody>
      </p:sp>
    </p:spTree>
    <p:extLst>
      <p:ext uri="{BB962C8B-B14F-4D97-AF65-F5344CB8AC3E}">
        <p14:creationId xmlns:p14="http://schemas.microsoft.com/office/powerpoint/2010/main" val="18725600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37883" y="2052789"/>
            <a:ext cx="2702858" cy="762000"/>
          </a:xfrm>
        </p:spPr>
        <p:txBody>
          <a:bodyPr/>
          <a:lstStyle/>
          <a:p>
            <a:r>
              <a:rPr lang="de-DE" altLang="en-US" sz="1600" b="1" dirty="0"/>
              <a:t>Standard Coding dan Kompresi ( VoIP Fundamentals Jonathan Davidson dan James Peter )</a:t>
            </a:r>
            <a:endParaRPr lang="id-ID" altLang="en-US" sz="1600" b="1" dirty="0"/>
          </a:p>
        </p:txBody>
      </p:sp>
      <p:sp>
        <p:nvSpPr>
          <p:cNvPr id="8195" name="Rectangle 5"/>
          <p:cNvSpPr>
            <a:spLocks noChangeArrowheads="1"/>
          </p:cNvSpPr>
          <p:nvPr/>
        </p:nvSpPr>
        <p:spPr bwMode="auto">
          <a:xfrm>
            <a:off x="1524001" y="14836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endParaRPr lang="id-ID" altLang="en-US"/>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7565" y="1080118"/>
            <a:ext cx="5163671" cy="491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6350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248450" y="1963274"/>
            <a:ext cx="2884715" cy="762000"/>
          </a:xfrm>
        </p:spPr>
        <p:txBody>
          <a:bodyPr/>
          <a:lstStyle/>
          <a:p>
            <a:r>
              <a:rPr lang="de-DE" altLang="en-US" sz="1800" b="1" dirty="0"/>
              <a:t>Standard Coding dan Kompresi  2012</a:t>
            </a:r>
            <a:endParaRPr lang="id-ID" altLang="en-US" sz="1800" b="1" dirty="0"/>
          </a:p>
        </p:txBody>
      </p:sp>
      <p:sp>
        <p:nvSpPr>
          <p:cNvPr id="9219" name="Rectangle 5"/>
          <p:cNvSpPr>
            <a:spLocks noChangeArrowheads="1"/>
          </p:cNvSpPr>
          <p:nvPr/>
        </p:nvSpPr>
        <p:spPr bwMode="auto">
          <a:xfrm>
            <a:off x="1524001" y="14836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endParaRPr lang="id-ID" altLang="en-US"/>
          </a:p>
        </p:txBody>
      </p:sp>
      <p:pic>
        <p:nvPicPr>
          <p:cNvPr id="922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5025" y="910172"/>
            <a:ext cx="7093645" cy="5350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5669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443753" y="1702334"/>
            <a:ext cx="3254188" cy="762000"/>
          </a:xfrm>
        </p:spPr>
        <p:txBody>
          <a:bodyPr/>
          <a:lstStyle/>
          <a:p>
            <a:r>
              <a:rPr lang="de-DE" altLang="en-US" sz="2000" b="1" dirty="0"/>
              <a:t>Standard Coding dan Kompresi  </a:t>
            </a:r>
            <a:endParaRPr lang="id-ID" altLang="en-US" sz="2000" b="1" dirty="0"/>
          </a:p>
        </p:txBody>
      </p:sp>
      <p:sp>
        <p:nvSpPr>
          <p:cNvPr id="10243" name="Rectangle 5"/>
          <p:cNvSpPr>
            <a:spLocks noChangeArrowheads="1"/>
          </p:cNvSpPr>
          <p:nvPr/>
        </p:nvSpPr>
        <p:spPr bwMode="auto">
          <a:xfrm>
            <a:off x="1524001" y="14836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endParaRPr lang="id-ID" altLang="en-US"/>
          </a:p>
        </p:txBody>
      </p:sp>
      <p:pic>
        <p:nvPicPr>
          <p:cNvPr id="10244" name="Picture 21" descr="D:\Research and Writing\Joint Research with RISTI\voip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0330" y="1023257"/>
            <a:ext cx="6427694" cy="501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45633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fontAlgn="auto" hangingPunct="1">
              <a:spcAft>
                <a:spcPts val="0"/>
              </a:spcAft>
              <a:defRPr/>
            </a:pPr>
            <a:r>
              <a:rPr lang="en-US" altLang="id-ID" smtClean="0">
                <a:solidFill>
                  <a:schemeClr val="tx1">
                    <a:lumMod val="95000"/>
                    <a:lumOff val="5000"/>
                  </a:schemeClr>
                </a:solidFill>
              </a:rPr>
              <a:t>Rangkuman</a:t>
            </a:r>
          </a:p>
        </p:txBody>
      </p:sp>
      <p:sp>
        <p:nvSpPr>
          <p:cNvPr id="39939" name="Rectangle 3"/>
          <p:cNvSpPr>
            <a:spLocks noGrp="1" noChangeArrowheads="1"/>
          </p:cNvSpPr>
          <p:nvPr>
            <p:ph idx="1"/>
          </p:nvPr>
        </p:nvSpPr>
        <p:spPr>
          <a:xfrm>
            <a:off x="683622" y="1473235"/>
            <a:ext cx="11049000" cy="5470525"/>
          </a:xfrm>
        </p:spPr>
        <p:txBody>
          <a:bodyPr/>
          <a:lstStyle/>
          <a:p>
            <a:pPr marL="457200" indent="-457200" eaLnBrk="1" hangingPunct="1">
              <a:buFont typeface="Arial" panose="020B0604020202020204" pitchFamily="34" charset="0"/>
              <a:buChar char="•"/>
            </a:pPr>
            <a:r>
              <a:rPr lang="sv-SE" altLang="id-ID" sz="2000" dirty="0" smtClean="0"/>
              <a:t>VoIP (Voice Over Internet Protocol) merupakan suatu teknologi yang memanfaatkan Internet Protokol untuk menyediakan komunikasi voice secara elektronis dan real time.</a:t>
            </a:r>
            <a:endParaRPr lang="es-ES" altLang="id-ID" sz="2000" dirty="0" smtClean="0"/>
          </a:p>
          <a:p>
            <a:pPr marL="457200" indent="-457200" eaLnBrk="1" hangingPunct="1">
              <a:buFont typeface="Arial" panose="020B0604020202020204" pitchFamily="34" charset="0"/>
              <a:buChar char="•"/>
            </a:pPr>
            <a:r>
              <a:rPr lang="es-ES" altLang="id-ID" sz="2000" dirty="0" err="1" smtClean="0"/>
              <a:t>VoIP</a:t>
            </a:r>
            <a:r>
              <a:rPr lang="es-ES" altLang="id-ID" sz="2000" dirty="0" smtClean="0"/>
              <a:t> </a:t>
            </a:r>
            <a:r>
              <a:rPr lang="es-ES" altLang="id-ID" sz="2000" dirty="0" err="1" smtClean="0"/>
              <a:t>menggunakan</a:t>
            </a:r>
            <a:r>
              <a:rPr lang="es-ES" altLang="id-ID" sz="2000" dirty="0" smtClean="0"/>
              <a:t> </a:t>
            </a:r>
            <a:r>
              <a:rPr lang="es-ES" altLang="id-ID" sz="2000" dirty="0" err="1" smtClean="0"/>
              <a:t>metode</a:t>
            </a:r>
            <a:r>
              <a:rPr lang="es-ES" altLang="id-ID" sz="2000" dirty="0" smtClean="0"/>
              <a:t> </a:t>
            </a:r>
            <a:r>
              <a:rPr lang="es-ES" altLang="id-ID" sz="2000" dirty="0" err="1" smtClean="0"/>
              <a:t>kompresi</a:t>
            </a:r>
            <a:r>
              <a:rPr lang="es-ES" altLang="id-ID" sz="2000" dirty="0" smtClean="0"/>
              <a:t> dan </a:t>
            </a:r>
            <a:r>
              <a:rPr lang="es-ES" altLang="id-ID" sz="2000" dirty="0" err="1" smtClean="0"/>
              <a:t>modulasi</a:t>
            </a:r>
            <a:r>
              <a:rPr lang="es-ES" altLang="id-ID" sz="2000" dirty="0" smtClean="0"/>
              <a:t> </a:t>
            </a:r>
            <a:r>
              <a:rPr lang="es-ES" altLang="id-ID" sz="2000" dirty="0" err="1" smtClean="0"/>
              <a:t>untuk</a:t>
            </a:r>
            <a:r>
              <a:rPr lang="es-ES" altLang="id-ID" sz="2000" dirty="0" smtClean="0"/>
              <a:t> </a:t>
            </a:r>
            <a:r>
              <a:rPr lang="es-ES" altLang="id-ID" sz="2000" dirty="0" err="1" smtClean="0"/>
              <a:t>membawa</a:t>
            </a:r>
            <a:r>
              <a:rPr lang="es-ES" altLang="id-ID" sz="2000" dirty="0" smtClean="0"/>
              <a:t> </a:t>
            </a:r>
            <a:r>
              <a:rPr lang="es-ES" altLang="id-ID" sz="2000" dirty="0" err="1" smtClean="0"/>
              <a:t>sinyal</a:t>
            </a:r>
            <a:r>
              <a:rPr lang="es-ES" altLang="id-ID" sz="2000" dirty="0" smtClean="0"/>
              <a:t> </a:t>
            </a:r>
            <a:r>
              <a:rPr lang="es-ES" altLang="id-ID" sz="2000" dirty="0" err="1" smtClean="0"/>
              <a:t>suara</a:t>
            </a:r>
            <a:r>
              <a:rPr lang="es-ES" altLang="id-ID" sz="2000" dirty="0" smtClean="0"/>
              <a:t> </a:t>
            </a:r>
            <a:r>
              <a:rPr lang="es-ES" altLang="id-ID" sz="2000" dirty="0" err="1" smtClean="0"/>
              <a:t>analog</a:t>
            </a:r>
            <a:r>
              <a:rPr lang="es-ES" altLang="id-ID" sz="2000" dirty="0" smtClean="0"/>
              <a:t>, </a:t>
            </a:r>
            <a:r>
              <a:rPr lang="es-ES" altLang="id-ID" sz="2000" dirty="0" err="1" smtClean="0"/>
              <a:t>seperti</a:t>
            </a:r>
            <a:r>
              <a:rPr lang="es-ES" altLang="id-ID" sz="2000" dirty="0" smtClean="0"/>
              <a:t> </a:t>
            </a:r>
            <a:r>
              <a:rPr lang="es-ES" altLang="id-ID" sz="2000" dirty="0" err="1" smtClean="0"/>
              <a:t>contoh</a:t>
            </a:r>
            <a:r>
              <a:rPr lang="es-ES" altLang="id-ID" sz="2000" dirty="0" smtClean="0"/>
              <a:t> </a:t>
            </a:r>
            <a:r>
              <a:rPr lang="es-ES" altLang="id-ID" sz="2000" dirty="0" err="1" smtClean="0"/>
              <a:t>suara</a:t>
            </a:r>
            <a:r>
              <a:rPr lang="es-ES" altLang="id-ID" sz="2000" dirty="0" smtClean="0"/>
              <a:t> yang </a:t>
            </a:r>
            <a:r>
              <a:rPr lang="es-ES" altLang="id-ID" sz="2000" dirty="0" err="1" smtClean="0"/>
              <a:t>kita</a:t>
            </a:r>
            <a:r>
              <a:rPr lang="es-ES" altLang="id-ID" sz="2000" dirty="0" smtClean="0"/>
              <a:t> </a:t>
            </a:r>
            <a:r>
              <a:rPr lang="es-ES" altLang="id-ID" sz="2000" dirty="0" err="1" smtClean="0"/>
              <a:t>keluarkan</a:t>
            </a:r>
            <a:r>
              <a:rPr lang="es-ES" altLang="id-ID" sz="2000" dirty="0" smtClean="0"/>
              <a:t> </a:t>
            </a:r>
            <a:r>
              <a:rPr lang="es-ES" altLang="id-ID" sz="2000" dirty="0" err="1" smtClean="0"/>
              <a:t>saat</a:t>
            </a:r>
            <a:r>
              <a:rPr lang="es-ES" altLang="id-ID" sz="2000" dirty="0" smtClean="0"/>
              <a:t> </a:t>
            </a:r>
            <a:r>
              <a:rPr lang="es-ES" altLang="id-ID" sz="2000" dirty="0" err="1" smtClean="0"/>
              <a:t>melakukan</a:t>
            </a:r>
            <a:r>
              <a:rPr lang="es-ES" altLang="id-ID" sz="2000" dirty="0" smtClean="0"/>
              <a:t> </a:t>
            </a:r>
            <a:r>
              <a:rPr lang="es-ES" altLang="id-ID" sz="2000" dirty="0" err="1" smtClean="0"/>
              <a:t>pembicaraan</a:t>
            </a:r>
            <a:r>
              <a:rPr lang="es-ES" altLang="id-ID" sz="2000" dirty="0" smtClean="0"/>
              <a:t> dan </a:t>
            </a:r>
            <a:r>
              <a:rPr lang="es-ES" altLang="id-ID" sz="2000" dirty="0" err="1" smtClean="0"/>
              <a:t>merubahnya</a:t>
            </a:r>
            <a:r>
              <a:rPr lang="es-ES" altLang="id-ID" sz="2000" dirty="0" smtClean="0"/>
              <a:t> </a:t>
            </a:r>
            <a:r>
              <a:rPr lang="es-ES" altLang="id-ID" sz="2000" dirty="0" err="1" smtClean="0"/>
              <a:t>menjadi</a:t>
            </a:r>
            <a:r>
              <a:rPr lang="es-ES" altLang="id-ID" sz="2000" dirty="0" smtClean="0"/>
              <a:t> data digital yang </a:t>
            </a:r>
            <a:r>
              <a:rPr lang="es-ES" altLang="id-ID" sz="2000" dirty="0" err="1" smtClean="0"/>
              <a:t>dapat</a:t>
            </a:r>
            <a:r>
              <a:rPr lang="es-ES" altLang="id-ID" sz="2000" dirty="0" smtClean="0"/>
              <a:t> </a:t>
            </a:r>
            <a:r>
              <a:rPr lang="es-ES" altLang="id-ID" sz="2000" dirty="0" err="1" smtClean="0"/>
              <a:t>ditransmisikan</a:t>
            </a:r>
            <a:r>
              <a:rPr lang="es-ES" altLang="id-ID" sz="2000" dirty="0" smtClean="0"/>
              <a:t> </a:t>
            </a:r>
            <a:r>
              <a:rPr lang="es-ES" altLang="id-ID" sz="2000" dirty="0" err="1" smtClean="0"/>
              <a:t>melalui</a:t>
            </a:r>
            <a:r>
              <a:rPr lang="es-ES" altLang="id-ID" sz="2000" dirty="0" smtClean="0"/>
              <a:t> internet.</a:t>
            </a:r>
            <a:endParaRPr lang="id-ID" altLang="id-ID" sz="2000" dirty="0" smtClean="0"/>
          </a:p>
          <a:p>
            <a:pPr marL="457200" indent="-457200" eaLnBrk="1" hangingPunct="1">
              <a:buFont typeface="Arial" panose="020B0604020202020204" pitchFamily="34" charset="0"/>
              <a:buChar char="•"/>
            </a:pPr>
            <a:r>
              <a:rPr lang="nb-NO" altLang="id-ID" sz="2000" dirty="0" smtClean="0"/>
              <a:t>Pada prinsipnya VoIP dapat diimplementasikan dalam tiga model konfigurasi, yaitu PC to PC, PC to phone dan sebaliknya, phone to phone.</a:t>
            </a:r>
            <a:endParaRPr lang="es-ES" altLang="id-ID" sz="2000" dirty="0" smtClean="0"/>
          </a:p>
          <a:p>
            <a:pPr marL="457200" indent="-457200" eaLnBrk="1" hangingPunct="1">
              <a:buFont typeface="Arial" panose="020B0604020202020204" pitchFamily="34" charset="0"/>
              <a:buChar char="•"/>
            </a:pPr>
            <a:r>
              <a:rPr lang="es-ES" altLang="id-ID" sz="2000" dirty="0" err="1" smtClean="0"/>
              <a:t>Komponen</a:t>
            </a:r>
            <a:r>
              <a:rPr lang="es-ES" altLang="id-ID" sz="2000" dirty="0" smtClean="0"/>
              <a:t> </a:t>
            </a:r>
            <a:r>
              <a:rPr lang="es-ES" altLang="id-ID" sz="2000" dirty="0" err="1" smtClean="0"/>
              <a:t>VoIP</a:t>
            </a:r>
            <a:r>
              <a:rPr lang="es-ES" altLang="id-ID" sz="2000" dirty="0" smtClean="0"/>
              <a:t> </a:t>
            </a:r>
            <a:r>
              <a:rPr lang="es-ES" altLang="id-ID" sz="2000" dirty="0" err="1" smtClean="0"/>
              <a:t>ada</a:t>
            </a:r>
            <a:r>
              <a:rPr lang="es-ES" altLang="id-ID" sz="2000" dirty="0" smtClean="0"/>
              <a:t> 4 </a:t>
            </a:r>
            <a:r>
              <a:rPr lang="es-ES" altLang="id-ID" sz="2000" dirty="0" err="1" smtClean="0"/>
              <a:t>yaitu</a:t>
            </a:r>
            <a:r>
              <a:rPr lang="es-ES" altLang="id-ID" sz="2000" dirty="0" smtClean="0"/>
              <a:t> : </a:t>
            </a:r>
            <a:r>
              <a:rPr lang="es-ES" altLang="id-ID" sz="2000" dirty="0" err="1" smtClean="0"/>
              <a:t>user</a:t>
            </a:r>
            <a:r>
              <a:rPr lang="es-ES" altLang="id-ID" sz="2000" dirty="0" smtClean="0"/>
              <a:t> </a:t>
            </a:r>
            <a:r>
              <a:rPr lang="es-ES" altLang="id-ID" sz="2000" dirty="0" err="1" smtClean="0"/>
              <a:t>agent</a:t>
            </a:r>
            <a:r>
              <a:rPr lang="es-ES" altLang="id-ID" sz="2000" dirty="0" smtClean="0"/>
              <a:t>, proxy, </a:t>
            </a:r>
            <a:r>
              <a:rPr lang="es-ES" altLang="id-ID" sz="2000" dirty="0" err="1" smtClean="0"/>
              <a:t>protocol</a:t>
            </a:r>
            <a:r>
              <a:rPr lang="es-ES" altLang="id-ID" sz="2000" dirty="0" smtClean="0"/>
              <a:t>, dan CODEC.</a:t>
            </a:r>
            <a:endParaRPr lang="en-US" altLang="id-ID" sz="2000" dirty="0" smtClean="0"/>
          </a:p>
          <a:p>
            <a:pPr marL="457200" indent="-457200" eaLnBrk="1" hangingPunct="1">
              <a:buFont typeface="Arial" panose="020B0604020202020204" pitchFamily="34" charset="0"/>
              <a:buChar char="•"/>
            </a:pPr>
            <a:r>
              <a:rPr lang="en-US" altLang="id-ID" sz="2000" dirty="0" err="1" smtClean="0"/>
              <a:t>Tiap</a:t>
            </a:r>
            <a:r>
              <a:rPr lang="en-US" altLang="id-ID" sz="2000" dirty="0" smtClean="0"/>
              <a:t> </a:t>
            </a:r>
            <a:r>
              <a:rPr lang="en-US" altLang="id-ID" sz="2000" dirty="0" err="1" smtClean="0"/>
              <a:t>paket</a:t>
            </a:r>
            <a:r>
              <a:rPr lang="en-US" altLang="id-ID" sz="2000" dirty="0" smtClean="0"/>
              <a:t> VoIP </a:t>
            </a:r>
            <a:r>
              <a:rPr lang="en-US" altLang="id-ID" sz="2000" dirty="0" err="1" smtClean="0"/>
              <a:t>terdiri</a:t>
            </a:r>
            <a:r>
              <a:rPr lang="en-US" altLang="id-ID" sz="2000" dirty="0" smtClean="0"/>
              <a:t> </a:t>
            </a:r>
            <a:r>
              <a:rPr lang="en-US" altLang="id-ID" sz="2000" dirty="0" err="1" smtClean="0"/>
              <a:t>atas</a:t>
            </a:r>
            <a:r>
              <a:rPr lang="en-US" altLang="id-ID" sz="2000" dirty="0" smtClean="0"/>
              <a:t> </a:t>
            </a:r>
            <a:r>
              <a:rPr lang="en-US" altLang="id-ID" sz="2000" dirty="0" err="1" smtClean="0"/>
              <a:t>dua</a:t>
            </a:r>
            <a:r>
              <a:rPr lang="en-US" altLang="id-ID" sz="2000" dirty="0" smtClean="0"/>
              <a:t> </a:t>
            </a:r>
            <a:r>
              <a:rPr lang="en-US" altLang="id-ID" sz="2000" dirty="0" err="1" smtClean="0"/>
              <a:t>bagian</a:t>
            </a:r>
            <a:r>
              <a:rPr lang="en-US" altLang="id-ID" sz="2000" dirty="0" smtClean="0"/>
              <a:t>, </a:t>
            </a:r>
            <a:r>
              <a:rPr lang="en-US" altLang="id-ID" sz="2000" dirty="0" err="1" smtClean="0"/>
              <a:t>yakni</a:t>
            </a:r>
            <a:r>
              <a:rPr lang="en-US" altLang="id-ID" sz="2000" dirty="0" smtClean="0"/>
              <a:t> header </a:t>
            </a:r>
            <a:r>
              <a:rPr lang="en-US" altLang="id-ID" sz="2000" dirty="0" err="1" smtClean="0"/>
              <a:t>dan</a:t>
            </a:r>
            <a:r>
              <a:rPr lang="en-US" altLang="id-ID" sz="2000" dirty="0" smtClean="0"/>
              <a:t> payload (</a:t>
            </a:r>
            <a:r>
              <a:rPr lang="en-US" altLang="id-ID" sz="2000" dirty="0" err="1" smtClean="0"/>
              <a:t>beban</a:t>
            </a:r>
            <a:r>
              <a:rPr lang="en-US" altLang="id-ID" sz="2000" dirty="0" smtClean="0"/>
              <a:t>).</a:t>
            </a:r>
            <a:endParaRPr lang="id-ID" altLang="id-ID" sz="2000" dirty="0" smtClean="0"/>
          </a:p>
          <a:p>
            <a:pPr marL="457200" indent="-457200" eaLnBrk="1" hangingPunct="1">
              <a:buFont typeface="Arial" panose="020B0604020202020204" pitchFamily="34" charset="0"/>
              <a:buChar char="•"/>
            </a:pPr>
            <a:r>
              <a:rPr lang="es-ES" altLang="id-ID" sz="2000" dirty="0" err="1" smtClean="0"/>
              <a:t>Terdapat</a:t>
            </a:r>
            <a:r>
              <a:rPr lang="es-ES" altLang="id-ID" sz="2000" dirty="0" smtClean="0"/>
              <a:t> </a:t>
            </a:r>
            <a:r>
              <a:rPr lang="es-ES" altLang="id-ID" sz="2000" dirty="0" err="1" smtClean="0"/>
              <a:t>dua</a:t>
            </a:r>
            <a:r>
              <a:rPr lang="es-ES" altLang="id-ID" sz="2000" dirty="0" smtClean="0"/>
              <a:t> </a:t>
            </a:r>
            <a:r>
              <a:rPr lang="es-ES" altLang="id-ID" sz="2000" dirty="0" err="1" smtClean="0"/>
              <a:t>protocol</a:t>
            </a:r>
            <a:r>
              <a:rPr lang="es-ES" altLang="id-ID" sz="2000" dirty="0" smtClean="0"/>
              <a:t> </a:t>
            </a:r>
            <a:r>
              <a:rPr lang="es-ES" altLang="id-ID" sz="2000" dirty="0" err="1" smtClean="0"/>
              <a:t>VoIP</a:t>
            </a:r>
            <a:r>
              <a:rPr lang="es-ES" altLang="id-ID" sz="2000" dirty="0" smtClean="0"/>
              <a:t>, </a:t>
            </a:r>
            <a:r>
              <a:rPr lang="es-ES" altLang="id-ID" sz="2000" dirty="0" err="1" smtClean="0"/>
              <a:t>yaitu</a:t>
            </a:r>
            <a:r>
              <a:rPr lang="es-ES" altLang="id-ID" sz="2000" dirty="0" smtClean="0"/>
              <a:t> H.323 dan SIP.</a:t>
            </a:r>
          </a:p>
          <a:p>
            <a:pPr marL="631825" lvl="1" indent="-457200" eaLnBrk="1" hangingPunct="1"/>
            <a:r>
              <a:rPr lang="es-ES" altLang="id-ID" sz="2000" dirty="0" err="1" smtClean="0"/>
              <a:t>Komponen</a:t>
            </a:r>
            <a:r>
              <a:rPr lang="es-ES" altLang="id-ID" sz="2000" dirty="0" smtClean="0"/>
              <a:t> </a:t>
            </a:r>
            <a:r>
              <a:rPr lang="es-ES" altLang="id-ID" sz="2000" dirty="0" err="1" smtClean="0"/>
              <a:t>dari</a:t>
            </a:r>
            <a:r>
              <a:rPr lang="es-ES" altLang="id-ID" sz="2000" dirty="0" smtClean="0"/>
              <a:t> </a:t>
            </a:r>
            <a:r>
              <a:rPr lang="es-ES" altLang="id-ID" sz="2000" dirty="0" err="1" smtClean="0"/>
              <a:t>protokol</a:t>
            </a:r>
            <a:r>
              <a:rPr lang="es-ES" altLang="id-ID" sz="2000" dirty="0" smtClean="0"/>
              <a:t> H.323, </a:t>
            </a:r>
            <a:r>
              <a:rPr lang="es-ES" altLang="id-ID" sz="2000" dirty="0" err="1" smtClean="0"/>
              <a:t>yaitu</a:t>
            </a:r>
            <a:r>
              <a:rPr lang="es-ES" altLang="id-ID" sz="2000" dirty="0" smtClean="0"/>
              <a:t> terminal, </a:t>
            </a:r>
            <a:r>
              <a:rPr lang="es-ES" altLang="id-ID" sz="2000" dirty="0" err="1" smtClean="0"/>
              <a:t>gateway</a:t>
            </a:r>
            <a:r>
              <a:rPr lang="es-ES" altLang="id-ID" sz="2000" dirty="0" smtClean="0"/>
              <a:t>, gatekeeper, dan MCU (</a:t>
            </a:r>
            <a:r>
              <a:rPr lang="es-ES" altLang="id-ID" sz="2000" dirty="0" err="1" smtClean="0"/>
              <a:t>Multipoint</a:t>
            </a:r>
            <a:r>
              <a:rPr lang="es-ES" altLang="id-ID" sz="2000" dirty="0" smtClean="0"/>
              <a:t> Control </a:t>
            </a:r>
            <a:r>
              <a:rPr lang="es-ES" altLang="id-ID" sz="2000" dirty="0" err="1" smtClean="0"/>
              <a:t>Unit</a:t>
            </a:r>
            <a:r>
              <a:rPr lang="es-ES" altLang="id-ID" sz="2000" dirty="0" smtClean="0"/>
              <a:t>).</a:t>
            </a:r>
          </a:p>
          <a:p>
            <a:pPr marL="631825" lvl="1" indent="-457200" eaLnBrk="1" hangingPunct="1"/>
            <a:r>
              <a:rPr lang="es-ES" altLang="id-ID" sz="2000" dirty="0" err="1" smtClean="0"/>
              <a:t>Fungsi</a:t>
            </a:r>
            <a:r>
              <a:rPr lang="es-ES" altLang="id-ID" sz="2000" dirty="0" smtClean="0"/>
              <a:t> </a:t>
            </a:r>
            <a:r>
              <a:rPr lang="es-ES" altLang="id-ID" sz="2000" dirty="0" err="1" smtClean="0"/>
              <a:t>dari</a:t>
            </a:r>
            <a:r>
              <a:rPr lang="es-ES" altLang="id-ID" sz="2000" dirty="0" smtClean="0"/>
              <a:t> SIP Server </a:t>
            </a:r>
            <a:r>
              <a:rPr lang="es-ES" altLang="id-ID" sz="2000" dirty="0" err="1" smtClean="0"/>
              <a:t>adalah</a:t>
            </a:r>
            <a:r>
              <a:rPr lang="es-ES" altLang="id-ID" sz="2000" dirty="0" smtClean="0"/>
              <a:t> </a:t>
            </a:r>
            <a:r>
              <a:rPr lang="en-US" altLang="id-ID" sz="2000" dirty="0" smtClean="0"/>
              <a:t>Proxy Server, </a:t>
            </a:r>
            <a:r>
              <a:rPr lang="sv-SE" altLang="id-ID" sz="2000" dirty="0" smtClean="0"/>
              <a:t>Redirect Server, Registrar Server, Location Server.</a:t>
            </a:r>
            <a:r>
              <a:rPr lang="es-ES" altLang="id-ID" sz="2000" dirty="0" smtClean="0"/>
              <a:t> </a:t>
            </a:r>
            <a:endParaRPr lang="en-US" altLang="id-ID" sz="2000" dirty="0" smtClean="0"/>
          </a:p>
          <a:p>
            <a:pPr marL="457200" indent="-457200" eaLnBrk="1" hangingPunct="1">
              <a:buFont typeface="Arial" panose="020B0604020202020204" pitchFamily="34" charset="0"/>
              <a:buChar char="•"/>
            </a:pPr>
            <a:endParaRPr lang="en-US" altLang="id-ID" sz="2000" dirty="0" smtClean="0"/>
          </a:p>
          <a:p>
            <a:pPr marL="457200" indent="-457200" eaLnBrk="1" hangingPunct="1">
              <a:buFont typeface="Arial" panose="020B0604020202020204" pitchFamily="34" charset="0"/>
              <a:buChar char="•"/>
            </a:pPr>
            <a:endParaRPr lang="en-US" altLang="id-ID" sz="2000" dirty="0" smtClean="0"/>
          </a:p>
        </p:txBody>
      </p:sp>
    </p:spTree>
    <p:extLst>
      <p:ext uri="{BB962C8B-B14F-4D97-AF65-F5344CB8AC3E}">
        <p14:creationId xmlns:p14="http://schemas.microsoft.com/office/powerpoint/2010/main" val="26709385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VoIP </a:t>
            </a:r>
            <a:r>
              <a:rPr lang="en-US" dirty="0" err="1" smtClean="0"/>
              <a:t>Bandwith</a:t>
            </a:r>
            <a:r>
              <a:rPr lang="en-US" dirty="0" smtClean="0"/>
              <a:t> Calculation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728544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1201783" y="849086"/>
            <a:ext cx="10120642" cy="1025434"/>
          </a:xfrm>
        </p:spPr>
        <p:txBody>
          <a:bodyPr/>
          <a:lstStyle/>
          <a:p>
            <a:r>
              <a:rPr lang="en-US" altLang="id-ID" sz="2800" dirty="0" err="1">
                <a:latin typeface="+mn-lt"/>
              </a:rPr>
              <a:t>Perhitungan</a:t>
            </a:r>
            <a:r>
              <a:rPr lang="en-US" altLang="id-ID" sz="2800" dirty="0">
                <a:latin typeface="+mn-lt"/>
              </a:rPr>
              <a:t> BW </a:t>
            </a:r>
            <a:r>
              <a:rPr lang="en-US" altLang="id-ID" sz="2800" dirty="0" err="1">
                <a:latin typeface="+mn-lt"/>
              </a:rPr>
              <a:t>jaringan</a:t>
            </a:r>
            <a:r>
              <a:rPr lang="en-US" altLang="id-ID" sz="2800" dirty="0">
                <a:latin typeface="+mn-lt"/>
              </a:rPr>
              <a:t> </a:t>
            </a:r>
            <a:r>
              <a:rPr lang="en-US" altLang="id-ID" sz="2800" dirty="0" err="1">
                <a:latin typeface="+mn-lt"/>
              </a:rPr>
              <a:t>untuk</a:t>
            </a:r>
            <a:r>
              <a:rPr lang="en-US" altLang="id-ID" sz="2800" dirty="0">
                <a:latin typeface="+mn-lt"/>
              </a:rPr>
              <a:t> </a:t>
            </a:r>
            <a:r>
              <a:rPr lang="en-US" altLang="id-ID" sz="2800" dirty="0" err="1">
                <a:latin typeface="+mn-lt"/>
              </a:rPr>
              <a:t>setiap</a:t>
            </a:r>
            <a:r>
              <a:rPr lang="en-US" altLang="id-ID" sz="2800" dirty="0">
                <a:latin typeface="+mn-lt"/>
              </a:rPr>
              <a:t> </a:t>
            </a:r>
            <a:r>
              <a:rPr lang="en-US" altLang="id-ID" sz="2800" dirty="0" err="1">
                <a:latin typeface="+mn-lt"/>
              </a:rPr>
              <a:t>kanal</a:t>
            </a:r>
            <a:r>
              <a:rPr lang="en-US" altLang="id-ID" sz="2800" dirty="0">
                <a:latin typeface="+mn-lt"/>
              </a:rPr>
              <a:t> </a:t>
            </a:r>
            <a:r>
              <a:rPr lang="en-US" altLang="id-ID" sz="2800" dirty="0" smtClean="0">
                <a:latin typeface="+mn-lt"/>
              </a:rPr>
              <a:t>Voice </a:t>
            </a:r>
            <a:r>
              <a:rPr lang="en-US" altLang="id-ID" sz="2800" dirty="0" err="1" smtClean="0">
                <a:latin typeface="+mn-lt"/>
              </a:rPr>
              <a:t>dengan</a:t>
            </a:r>
            <a:r>
              <a:rPr lang="en-US" altLang="id-ID" sz="2800" dirty="0" smtClean="0">
                <a:latin typeface="+mn-lt"/>
              </a:rPr>
              <a:t> </a:t>
            </a:r>
            <a:r>
              <a:rPr lang="en-US" altLang="id-ID" sz="2800" dirty="0">
                <a:latin typeface="+mn-lt"/>
              </a:rPr>
              <a:t>Full-Rate</a:t>
            </a:r>
          </a:p>
        </p:txBody>
      </p:sp>
      <p:sp>
        <p:nvSpPr>
          <p:cNvPr id="4099" name="Rectangle 3"/>
          <p:cNvSpPr>
            <a:spLocks noGrp="1" noChangeArrowheads="1"/>
          </p:cNvSpPr>
          <p:nvPr>
            <p:ph type="body" idx="4294967295"/>
          </p:nvPr>
        </p:nvSpPr>
        <p:spPr>
          <a:xfrm>
            <a:off x="1385047" y="1874520"/>
            <a:ext cx="9937377" cy="4358640"/>
          </a:xfrm>
        </p:spPr>
        <p:txBody>
          <a:bodyPr>
            <a:normAutofit lnSpcReduction="10000"/>
          </a:bodyPr>
          <a:lstStyle/>
          <a:p>
            <a:pPr marL="0" indent="0">
              <a:lnSpc>
                <a:spcPct val="90000"/>
              </a:lnSpc>
              <a:buNone/>
            </a:pPr>
            <a:r>
              <a:rPr lang="en-US" altLang="id-ID" sz="2000" dirty="0" err="1"/>
              <a:t>Menentukan</a:t>
            </a:r>
            <a:r>
              <a:rPr lang="en-US" altLang="id-ID" sz="2000" dirty="0"/>
              <a:t> </a:t>
            </a:r>
            <a:r>
              <a:rPr lang="en-US" altLang="id-ID" sz="2000" dirty="0" err="1"/>
              <a:t>ukuran</a:t>
            </a:r>
            <a:r>
              <a:rPr lang="en-US" altLang="id-ID" sz="2000" dirty="0"/>
              <a:t> header </a:t>
            </a:r>
          </a:p>
          <a:p>
            <a:pPr marL="457200" lvl="1" indent="0">
              <a:lnSpc>
                <a:spcPct val="90000"/>
              </a:lnSpc>
              <a:buNone/>
            </a:pPr>
            <a:r>
              <a:rPr lang="en-US" altLang="id-ID" sz="1800" dirty="0" err="1" smtClean="0"/>
              <a:t>Tergantung</a:t>
            </a:r>
            <a:r>
              <a:rPr lang="en-US" altLang="id-ID" sz="1800" dirty="0" smtClean="0"/>
              <a:t> </a:t>
            </a:r>
            <a:r>
              <a:rPr lang="en-US" altLang="id-ID" sz="1800" dirty="0" err="1"/>
              <a:t>pada</a:t>
            </a:r>
            <a:r>
              <a:rPr lang="en-US" altLang="id-ID" sz="1800" dirty="0"/>
              <a:t> network yang </a:t>
            </a:r>
            <a:r>
              <a:rPr lang="en-US" altLang="id-ID" sz="1800" dirty="0" err="1"/>
              <a:t>digunakan</a:t>
            </a:r>
            <a:r>
              <a:rPr lang="en-US" altLang="id-ID" sz="1800" dirty="0"/>
              <a:t> </a:t>
            </a:r>
            <a:r>
              <a:rPr lang="en-US" altLang="id-ID" sz="1800" dirty="0" err="1"/>
              <a:t>untuk</a:t>
            </a:r>
            <a:r>
              <a:rPr lang="en-US" altLang="id-ID" sz="1800" dirty="0"/>
              <a:t> MLPPP (Multi Link Point to Point Protocol), </a:t>
            </a:r>
            <a:r>
              <a:rPr lang="en-US" altLang="id-ID" sz="1800" dirty="0" err="1"/>
              <a:t>maka</a:t>
            </a:r>
            <a:r>
              <a:rPr lang="en-US" altLang="id-ID" sz="1800" dirty="0"/>
              <a:t> header layer 2 = 6 byte</a:t>
            </a:r>
          </a:p>
          <a:p>
            <a:pPr marL="0" indent="0">
              <a:lnSpc>
                <a:spcPct val="90000"/>
              </a:lnSpc>
              <a:buNone/>
            </a:pPr>
            <a:r>
              <a:rPr lang="en-US" altLang="id-ID" sz="2000" dirty="0" err="1"/>
              <a:t>Tersusun</a:t>
            </a:r>
            <a:r>
              <a:rPr lang="en-US" altLang="id-ID" sz="2000" dirty="0"/>
              <a:t> </a:t>
            </a:r>
            <a:r>
              <a:rPr lang="en-US" altLang="id-ID" sz="2000" dirty="0" err="1"/>
              <a:t>dari</a:t>
            </a:r>
            <a:r>
              <a:rPr lang="en-US" altLang="id-ID" sz="2000" dirty="0"/>
              <a:t> ; </a:t>
            </a:r>
          </a:p>
          <a:p>
            <a:pPr marL="457200" lvl="1" indent="0">
              <a:lnSpc>
                <a:spcPct val="90000"/>
              </a:lnSpc>
              <a:buNone/>
            </a:pPr>
            <a:r>
              <a:rPr lang="en-US" altLang="id-ID" sz="1800" dirty="0"/>
              <a:t>Layer 2 (6byte) +(IP (20 byte)+UDP(8byte)+RTP(12byte)) + Payload (</a:t>
            </a:r>
            <a:r>
              <a:rPr lang="en-US" altLang="id-ID" sz="1800" dirty="0" err="1"/>
              <a:t>besarnya</a:t>
            </a:r>
            <a:r>
              <a:rPr lang="en-US" altLang="id-ID" sz="1800" dirty="0"/>
              <a:t> </a:t>
            </a:r>
            <a:r>
              <a:rPr lang="en-US" altLang="id-ID" sz="1800" dirty="0" err="1"/>
              <a:t>sesuai</a:t>
            </a:r>
            <a:r>
              <a:rPr lang="en-US" altLang="id-ID" sz="1800" dirty="0"/>
              <a:t> </a:t>
            </a:r>
            <a:r>
              <a:rPr lang="en-US" altLang="id-ID" sz="1800" dirty="0" err="1"/>
              <a:t>dengan</a:t>
            </a:r>
            <a:r>
              <a:rPr lang="en-US" altLang="id-ID" sz="1800" dirty="0"/>
              <a:t> CODEC yang </a:t>
            </a:r>
            <a:r>
              <a:rPr lang="en-US" altLang="id-ID" sz="1800" dirty="0" err="1"/>
              <a:t>digunakan</a:t>
            </a:r>
            <a:r>
              <a:rPr lang="en-US" altLang="id-ID" sz="1800" dirty="0"/>
              <a:t>) </a:t>
            </a:r>
          </a:p>
          <a:p>
            <a:pPr marL="457200" lvl="1" indent="0">
              <a:lnSpc>
                <a:spcPct val="90000"/>
              </a:lnSpc>
              <a:buNone/>
            </a:pPr>
            <a:r>
              <a:rPr lang="en-US" altLang="id-ID" sz="1800" dirty="0" err="1">
                <a:solidFill>
                  <a:srgbClr val="FF0000"/>
                </a:solidFill>
              </a:rPr>
              <a:t>Besar</a:t>
            </a:r>
            <a:r>
              <a:rPr lang="en-US" altLang="id-ID" sz="1800" dirty="0">
                <a:solidFill>
                  <a:srgbClr val="FF0000"/>
                </a:solidFill>
              </a:rPr>
              <a:t> CODEC </a:t>
            </a:r>
            <a:r>
              <a:rPr lang="en-US" altLang="id-ID" sz="1800" dirty="0" err="1"/>
              <a:t>kalau</a:t>
            </a:r>
            <a:r>
              <a:rPr lang="en-US" altLang="id-ID" sz="1800" dirty="0"/>
              <a:t> </a:t>
            </a:r>
            <a:r>
              <a:rPr lang="en-US" altLang="id-ID" sz="1800" dirty="0" err="1"/>
              <a:t>memakai</a:t>
            </a:r>
            <a:r>
              <a:rPr lang="en-US" altLang="id-ID" sz="1800" dirty="0"/>
              <a:t> </a:t>
            </a:r>
            <a:r>
              <a:rPr lang="en-US" altLang="id-ID" sz="1800" dirty="0">
                <a:solidFill>
                  <a:srgbClr val="FF0000"/>
                </a:solidFill>
              </a:rPr>
              <a:t>G.729</a:t>
            </a:r>
            <a:r>
              <a:rPr lang="en-US" altLang="id-ID" sz="1800" dirty="0"/>
              <a:t> = 20 byte (</a:t>
            </a:r>
            <a:r>
              <a:rPr lang="en-US" altLang="id-ID" sz="1800" dirty="0" err="1"/>
              <a:t>kualitas</a:t>
            </a:r>
            <a:r>
              <a:rPr lang="en-US" altLang="id-ID" sz="1800" dirty="0"/>
              <a:t> </a:t>
            </a:r>
            <a:r>
              <a:rPr lang="en-US" altLang="id-ID" sz="1800" dirty="0" err="1"/>
              <a:t>setara</a:t>
            </a:r>
            <a:r>
              <a:rPr lang="en-US" altLang="id-ID" sz="1800" dirty="0"/>
              <a:t> ADPCM 32 </a:t>
            </a:r>
            <a:r>
              <a:rPr lang="en-US" altLang="id-ID" sz="1800" dirty="0" err="1"/>
              <a:t>dan</a:t>
            </a:r>
            <a:r>
              <a:rPr lang="en-US" altLang="id-ID" sz="1800" dirty="0"/>
              <a:t> </a:t>
            </a:r>
            <a:r>
              <a:rPr lang="en-US" altLang="id-ID" sz="1800" dirty="0" err="1"/>
              <a:t>perangkat</a:t>
            </a:r>
            <a:r>
              <a:rPr lang="en-US" altLang="id-ID" sz="1800" dirty="0"/>
              <a:t> DSP </a:t>
            </a:r>
            <a:r>
              <a:rPr lang="en-US" altLang="id-ID" sz="1800" dirty="0" err="1"/>
              <a:t>mudah</a:t>
            </a:r>
            <a:r>
              <a:rPr lang="en-US" altLang="id-ID" sz="1800" dirty="0"/>
              <a:t> </a:t>
            </a:r>
            <a:r>
              <a:rPr lang="en-US" altLang="id-ID" sz="1800" dirty="0" err="1"/>
              <a:t>didapat</a:t>
            </a:r>
            <a:r>
              <a:rPr lang="en-US" altLang="id-ID" sz="1800" dirty="0"/>
              <a:t>)</a:t>
            </a:r>
          </a:p>
          <a:p>
            <a:pPr marL="457200" lvl="1" indent="0">
              <a:lnSpc>
                <a:spcPct val="90000"/>
              </a:lnSpc>
              <a:buNone/>
            </a:pPr>
            <a:r>
              <a:rPr lang="en-US" altLang="id-ID" sz="1800" dirty="0" err="1">
                <a:solidFill>
                  <a:srgbClr val="FF0000"/>
                </a:solidFill>
              </a:rPr>
              <a:t>Jadi</a:t>
            </a:r>
            <a:r>
              <a:rPr lang="en-US" altLang="id-ID" sz="1800" dirty="0">
                <a:solidFill>
                  <a:srgbClr val="FF0000"/>
                </a:solidFill>
              </a:rPr>
              <a:t> </a:t>
            </a:r>
            <a:r>
              <a:rPr lang="en-US" altLang="id-ID" sz="1800" dirty="0" err="1">
                <a:solidFill>
                  <a:srgbClr val="FF0000"/>
                </a:solidFill>
              </a:rPr>
              <a:t>ukuran</a:t>
            </a:r>
            <a:r>
              <a:rPr lang="en-US" altLang="id-ID" sz="1800" dirty="0">
                <a:solidFill>
                  <a:srgbClr val="FF0000"/>
                </a:solidFill>
              </a:rPr>
              <a:t> </a:t>
            </a:r>
            <a:r>
              <a:rPr lang="en-US" altLang="id-ID" sz="1800" b="1" dirty="0">
                <a:solidFill>
                  <a:srgbClr val="FF0000"/>
                </a:solidFill>
              </a:rPr>
              <a:t>packet VoIP</a:t>
            </a:r>
            <a:r>
              <a:rPr lang="en-US" altLang="id-ID" sz="1800" dirty="0">
                <a:solidFill>
                  <a:srgbClr val="FF0000"/>
                </a:solidFill>
              </a:rPr>
              <a:t>  = 46 byte + 20 byte = </a:t>
            </a:r>
            <a:r>
              <a:rPr lang="en-US" altLang="id-ID" sz="1800" b="1" dirty="0">
                <a:solidFill>
                  <a:srgbClr val="FF0000"/>
                </a:solidFill>
              </a:rPr>
              <a:t>66 byte</a:t>
            </a:r>
          </a:p>
          <a:p>
            <a:pPr marL="0" indent="0">
              <a:lnSpc>
                <a:spcPct val="90000"/>
              </a:lnSpc>
              <a:buNone/>
            </a:pPr>
            <a:r>
              <a:rPr lang="en-US" altLang="id-ID" sz="2000" dirty="0" err="1"/>
              <a:t>Perhitungan</a:t>
            </a:r>
            <a:r>
              <a:rPr lang="en-US" altLang="id-ID" sz="2000" dirty="0"/>
              <a:t> </a:t>
            </a:r>
            <a:r>
              <a:rPr lang="en-US" altLang="id-ID" sz="2000" dirty="0" err="1"/>
              <a:t>Jumlah</a:t>
            </a:r>
            <a:r>
              <a:rPr lang="en-US" altLang="id-ID" sz="2000" dirty="0"/>
              <a:t> </a:t>
            </a:r>
            <a:r>
              <a:rPr lang="en-US" altLang="id-ID" sz="2000" dirty="0">
                <a:solidFill>
                  <a:srgbClr val="FF0000"/>
                </a:solidFill>
              </a:rPr>
              <a:t>Packet per </a:t>
            </a:r>
            <a:r>
              <a:rPr lang="en-US" altLang="id-ID" sz="2000" dirty="0" err="1">
                <a:solidFill>
                  <a:srgbClr val="FF0000"/>
                </a:solidFill>
              </a:rPr>
              <a:t>detik</a:t>
            </a:r>
            <a:endParaRPr lang="en-US" altLang="id-ID" sz="2000" dirty="0">
              <a:solidFill>
                <a:srgbClr val="FF0000"/>
              </a:solidFill>
            </a:endParaRPr>
          </a:p>
          <a:p>
            <a:pPr marL="457200" lvl="1" indent="0">
              <a:lnSpc>
                <a:spcPct val="90000"/>
              </a:lnSpc>
              <a:buNone/>
            </a:pPr>
            <a:r>
              <a:rPr lang="en-US" altLang="id-ID" sz="1800" dirty="0"/>
              <a:t>Packet Voice per </a:t>
            </a:r>
            <a:r>
              <a:rPr lang="en-US" altLang="id-ID" sz="1800" dirty="0" err="1"/>
              <a:t>detik</a:t>
            </a:r>
            <a:r>
              <a:rPr lang="en-US" altLang="id-ID" sz="1800" dirty="0"/>
              <a:t> = Codec bit rate / Voice payload Size </a:t>
            </a:r>
            <a:r>
              <a:rPr lang="en-US" altLang="id-ID" sz="1800" dirty="0" smtClean="0"/>
              <a:t>= </a:t>
            </a:r>
            <a:r>
              <a:rPr lang="en-US" altLang="id-ID" sz="1800" dirty="0"/>
              <a:t>8 kbps/(20 byte x 8bit/ byte) =50 </a:t>
            </a:r>
            <a:r>
              <a:rPr lang="en-US" altLang="id-ID" sz="1800" dirty="0" err="1"/>
              <a:t>pps</a:t>
            </a:r>
            <a:r>
              <a:rPr lang="en-US" altLang="id-ID" sz="1800" dirty="0"/>
              <a:t> =&gt; ( </a:t>
            </a:r>
            <a:r>
              <a:rPr lang="en-US" altLang="id-ID" sz="1800" dirty="0" smtClean="0"/>
              <a:t>50 </a:t>
            </a:r>
            <a:r>
              <a:rPr lang="en-US" altLang="id-ID" sz="1800" dirty="0"/>
              <a:t>packet  </a:t>
            </a:r>
            <a:r>
              <a:rPr lang="en-US" altLang="id-ID" sz="1800" dirty="0" err="1"/>
              <a:t>dalam</a:t>
            </a:r>
            <a:r>
              <a:rPr lang="en-US" altLang="id-ID" sz="1800" dirty="0"/>
              <a:t> 1 </a:t>
            </a:r>
            <a:r>
              <a:rPr lang="en-US" altLang="id-ID" sz="1800" dirty="0" err="1"/>
              <a:t>det</a:t>
            </a:r>
            <a:r>
              <a:rPr lang="en-US" altLang="id-ID" sz="1800" dirty="0"/>
              <a:t>)</a:t>
            </a:r>
          </a:p>
          <a:p>
            <a:pPr marL="0" indent="0">
              <a:lnSpc>
                <a:spcPct val="90000"/>
              </a:lnSpc>
              <a:buNone/>
            </a:pPr>
            <a:r>
              <a:rPr lang="en-US" altLang="id-ID" sz="2000" dirty="0">
                <a:solidFill>
                  <a:srgbClr val="FF0000"/>
                </a:solidFill>
              </a:rPr>
              <a:t>BW per </a:t>
            </a:r>
            <a:r>
              <a:rPr lang="en-US" altLang="id-ID" sz="2000" dirty="0" err="1">
                <a:solidFill>
                  <a:srgbClr val="FF0000"/>
                </a:solidFill>
              </a:rPr>
              <a:t>kanal</a:t>
            </a:r>
            <a:r>
              <a:rPr lang="en-US" altLang="id-ID" sz="2000" dirty="0">
                <a:solidFill>
                  <a:srgbClr val="FF0000"/>
                </a:solidFill>
              </a:rPr>
              <a:t> Voice full Rate </a:t>
            </a:r>
          </a:p>
          <a:p>
            <a:pPr marL="457200" lvl="1" indent="0">
              <a:lnSpc>
                <a:spcPct val="90000"/>
              </a:lnSpc>
              <a:buNone/>
            </a:pPr>
            <a:r>
              <a:rPr lang="en-US" altLang="id-ID" sz="1800" dirty="0" err="1"/>
              <a:t>Ukuran</a:t>
            </a:r>
            <a:r>
              <a:rPr lang="en-US" altLang="id-ID" sz="1800" dirty="0"/>
              <a:t> packet VOIP x 50 </a:t>
            </a:r>
            <a:r>
              <a:rPr lang="en-US" altLang="id-ID" sz="1800" dirty="0" err="1"/>
              <a:t>pps</a:t>
            </a:r>
            <a:r>
              <a:rPr lang="en-US" altLang="id-ID" sz="1800" dirty="0"/>
              <a:t> x 8bit/ byte </a:t>
            </a:r>
            <a:r>
              <a:rPr lang="en-US" altLang="id-ID" sz="1800" dirty="0" smtClean="0"/>
              <a:t>= </a:t>
            </a:r>
            <a:r>
              <a:rPr lang="en-US" altLang="id-ID" sz="1800" dirty="0"/>
              <a:t>66 byte x 50 </a:t>
            </a:r>
            <a:r>
              <a:rPr lang="en-US" altLang="id-ID" sz="1800" dirty="0" err="1"/>
              <a:t>pps</a:t>
            </a:r>
            <a:r>
              <a:rPr lang="en-US" altLang="id-ID" sz="1800" dirty="0"/>
              <a:t> x 8 bit/byte = </a:t>
            </a:r>
            <a:r>
              <a:rPr lang="en-US" altLang="id-ID" sz="1800" b="1" dirty="0"/>
              <a:t>26,4 kbps</a:t>
            </a:r>
            <a:r>
              <a:rPr lang="en-US" altLang="id-ID" sz="1800" dirty="0"/>
              <a:t> (</a:t>
            </a:r>
            <a:r>
              <a:rPr lang="en-US" altLang="id-ID" sz="1800" dirty="0" err="1"/>
              <a:t>dgn</a:t>
            </a:r>
            <a:r>
              <a:rPr lang="en-US" altLang="id-ID" sz="1800" dirty="0"/>
              <a:t> </a:t>
            </a:r>
            <a:r>
              <a:rPr lang="en-US" altLang="id-ID" sz="1800" dirty="0" err="1"/>
              <a:t>ini</a:t>
            </a:r>
            <a:r>
              <a:rPr lang="en-US" altLang="id-ID" sz="1800" dirty="0"/>
              <a:t> </a:t>
            </a:r>
            <a:r>
              <a:rPr lang="en-US" altLang="id-ID" sz="1800" dirty="0" err="1"/>
              <a:t>kanal</a:t>
            </a:r>
            <a:r>
              <a:rPr lang="en-US" altLang="id-ID" sz="1800" dirty="0"/>
              <a:t> voice yang </a:t>
            </a:r>
            <a:r>
              <a:rPr lang="en-US" altLang="id-ID" sz="1800" dirty="0" err="1"/>
              <a:t>seharusnya</a:t>
            </a:r>
            <a:r>
              <a:rPr lang="en-US" altLang="id-ID" sz="1800" dirty="0"/>
              <a:t> 64 kbps </a:t>
            </a:r>
            <a:r>
              <a:rPr lang="en-US" altLang="id-ID" sz="1800" dirty="0" err="1"/>
              <a:t>jadi</a:t>
            </a:r>
            <a:r>
              <a:rPr lang="en-US" altLang="id-ID" sz="1800" dirty="0"/>
              <a:t> 26, 4 kbps).</a:t>
            </a:r>
          </a:p>
        </p:txBody>
      </p:sp>
    </p:spTree>
    <p:extLst>
      <p:ext uri="{BB962C8B-B14F-4D97-AF65-F5344CB8AC3E}">
        <p14:creationId xmlns:p14="http://schemas.microsoft.com/office/powerpoint/2010/main" val="27456593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4294967295"/>
          </p:nvPr>
        </p:nvSpPr>
        <p:spPr>
          <a:xfrm>
            <a:off x="1371600" y="1410917"/>
            <a:ext cx="7772400" cy="4114800"/>
          </a:xfrm>
        </p:spPr>
        <p:txBody>
          <a:bodyPr/>
          <a:lstStyle/>
          <a:p>
            <a:r>
              <a:rPr lang="en-US" altLang="id-ID" sz="2000" dirty="0"/>
              <a:t>BW per </a:t>
            </a:r>
            <a:r>
              <a:rPr lang="en-US" altLang="id-ID" sz="2000" dirty="0" err="1"/>
              <a:t>kanal</a:t>
            </a:r>
            <a:r>
              <a:rPr lang="en-US" altLang="id-ID" sz="2000" dirty="0"/>
              <a:t> voice, </a:t>
            </a:r>
            <a:r>
              <a:rPr lang="en-US" altLang="id-ID" sz="2000" dirty="0" err="1"/>
              <a:t>dgn</a:t>
            </a:r>
            <a:r>
              <a:rPr lang="en-US" altLang="id-ID" sz="2000" dirty="0"/>
              <a:t> </a:t>
            </a:r>
            <a:r>
              <a:rPr lang="en-US" altLang="id-ID" sz="2000" dirty="0">
                <a:solidFill>
                  <a:srgbClr val="FF0000"/>
                </a:solidFill>
              </a:rPr>
              <a:t>payload size CODEC G </a:t>
            </a:r>
            <a:r>
              <a:rPr lang="en-US" altLang="id-ID" sz="2000" dirty="0" smtClean="0">
                <a:solidFill>
                  <a:srgbClr val="FF0000"/>
                </a:solidFill>
              </a:rPr>
              <a:t>723.1 </a:t>
            </a:r>
            <a:r>
              <a:rPr lang="en-US" altLang="id-ID" sz="2000" dirty="0" smtClean="0"/>
              <a:t>(6.3kbps</a:t>
            </a:r>
            <a:r>
              <a:rPr lang="en-US" altLang="id-ID" sz="2000" dirty="0"/>
              <a:t>) = 24 byte</a:t>
            </a:r>
          </a:p>
          <a:p>
            <a:pPr>
              <a:buFontTx/>
              <a:buNone/>
            </a:pPr>
            <a:r>
              <a:rPr lang="en-US" altLang="id-ID" sz="2000" dirty="0"/>
              <a:t>     </a:t>
            </a:r>
            <a:r>
              <a:rPr lang="en-US" altLang="id-ID" sz="2000" dirty="0" err="1">
                <a:solidFill>
                  <a:srgbClr val="FF0000"/>
                </a:solidFill>
              </a:rPr>
              <a:t>Ukuran</a:t>
            </a:r>
            <a:r>
              <a:rPr lang="en-US" altLang="id-ID" sz="2000" dirty="0">
                <a:solidFill>
                  <a:srgbClr val="FF0000"/>
                </a:solidFill>
              </a:rPr>
              <a:t> </a:t>
            </a:r>
            <a:r>
              <a:rPr lang="en-US" altLang="id-ID" sz="2000" dirty="0" err="1">
                <a:solidFill>
                  <a:srgbClr val="FF0000"/>
                </a:solidFill>
              </a:rPr>
              <a:t>paket</a:t>
            </a:r>
            <a:r>
              <a:rPr lang="en-US" altLang="id-ID" sz="2000" dirty="0">
                <a:solidFill>
                  <a:srgbClr val="FF0000"/>
                </a:solidFill>
              </a:rPr>
              <a:t> </a:t>
            </a:r>
            <a:r>
              <a:rPr lang="en-US" altLang="id-ID" sz="2000" dirty="0"/>
              <a:t>VoIP = (46 + 24) byte = 70 byte</a:t>
            </a:r>
          </a:p>
          <a:p>
            <a:pPr>
              <a:buFontTx/>
              <a:buNone/>
            </a:pPr>
            <a:r>
              <a:rPr lang="en-US" altLang="id-ID" sz="2000" dirty="0"/>
              <a:t>     </a:t>
            </a:r>
            <a:r>
              <a:rPr lang="en-US" altLang="id-ID" sz="2000" dirty="0" err="1">
                <a:solidFill>
                  <a:srgbClr val="FF0000"/>
                </a:solidFill>
              </a:rPr>
              <a:t>Paket</a:t>
            </a:r>
            <a:r>
              <a:rPr lang="en-US" altLang="id-ID" sz="2000" dirty="0">
                <a:solidFill>
                  <a:srgbClr val="FF0000"/>
                </a:solidFill>
              </a:rPr>
              <a:t> </a:t>
            </a:r>
            <a:r>
              <a:rPr lang="en-US" altLang="id-ID" sz="2000" dirty="0" smtClean="0">
                <a:solidFill>
                  <a:srgbClr val="FF0000"/>
                </a:solidFill>
              </a:rPr>
              <a:t>VoIP </a:t>
            </a:r>
            <a:r>
              <a:rPr lang="en-US" altLang="id-ID" sz="2000" dirty="0">
                <a:solidFill>
                  <a:srgbClr val="FF0000"/>
                </a:solidFill>
              </a:rPr>
              <a:t>per </a:t>
            </a:r>
            <a:r>
              <a:rPr lang="en-US" altLang="id-ID" sz="2000" dirty="0" err="1">
                <a:solidFill>
                  <a:srgbClr val="FF0000"/>
                </a:solidFill>
              </a:rPr>
              <a:t>detik</a:t>
            </a:r>
            <a:r>
              <a:rPr lang="en-US" altLang="id-ID" sz="2000" dirty="0">
                <a:solidFill>
                  <a:srgbClr val="FF0000"/>
                </a:solidFill>
              </a:rPr>
              <a:t> </a:t>
            </a:r>
            <a:r>
              <a:rPr lang="en-US" altLang="id-ID" sz="2000" dirty="0"/>
              <a:t>= (6.3 kbps)/(24 x 8 ) = 32.8 </a:t>
            </a:r>
            <a:r>
              <a:rPr lang="en-US" altLang="id-ID" sz="2000" dirty="0" err="1"/>
              <a:t>pps</a:t>
            </a:r>
            <a:endParaRPr lang="en-US" altLang="id-ID" sz="2000" dirty="0"/>
          </a:p>
          <a:p>
            <a:r>
              <a:rPr lang="en-US" altLang="id-ID" sz="2000" dirty="0">
                <a:solidFill>
                  <a:srgbClr val="FF0000"/>
                </a:solidFill>
              </a:rPr>
              <a:t>BW per </a:t>
            </a:r>
            <a:r>
              <a:rPr lang="en-US" altLang="id-ID" sz="2000" dirty="0" err="1">
                <a:solidFill>
                  <a:srgbClr val="FF0000"/>
                </a:solidFill>
              </a:rPr>
              <a:t>kanal</a:t>
            </a:r>
            <a:r>
              <a:rPr lang="en-US" altLang="id-ID" sz="2000" dirty="0">
                <a:solidFill>
                  <a:srgbClr val="FF0000"/>
                </a:solidFill>
              </a:rPr>
              <a:t> Voice Full-Rate (G.723.1</a:t>
            </a:r>
            <a:r>
              <a:rPr lang="en-US" altLang="id-ID" sz="2000" dirty="0"/>
              <a:t>)</a:t>
            </a:r>
          </a:p>
          <a:p>
            <a:pPr>
              <a:buFontTx/>
              <a:buNone/>
            </a:pPr>
            <a:r>
              <a:rPr lang="en-US" altLang="id-ID" sz="2000" dirty="0"/>
              <a:t>     = 70 byte x 32.8 </a:t>
            </a:r>
            <a:r>
              <a:rPr lang="en-US" altLang="id-ID" sz="2000" dirty="0" err="1"/>
              <a:t>pps</a:t>
            </a:r>
            <a:r>
              <a:rPr lang="en-US" altLang="id-ID" sz="2000" dirty="0"/>
              <a:t> x 8bit/byte = </a:t>
            </a:r>
            <a:r>
              <a:rPr lang="en-US" altLang="id-ID" sz="2000" b="1" dirty="0"/>
              <a:t>18.368 kbps</a:t>
            </a:r>
          </a:p>
        </p:txBody>
      </p:sp>
    </p:spTree>
    <p:extLst>
      <p:ext uri="{BB962C8B-B14F-4D97-AF65-F5344CB8AC3E}">
        <p14:creationId xmlns:p14="http://schemas.microsoft.com/office/powerpoint/2010/main" val="2530770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793377" y="959223"/>
            <a:ext cx="9562011" cy="685800"/>
          </a:xfrm>
        </p:spPr>
        <p:txBody>
          <a:bodyPr>
            <a:normAutofit fontScale="90000"/>
          </a:bodyPr>
          <a:lstStyle/>
          <a:p>
            <a:r>
              <a:rPr lang="en-US" altLang="id-ID" sz="2800" dirty="0" err="1">
                <a:latin typeface="+mn-lt"/>
              </a:rPr>
              <a:t>Perhitungan</a:t>
            </a:r>
            <a:r>
              <a:rPr lang="en-US" altLang="id-ID" sz="2800" dirty="0">
                <a:latin typeface="+mn-lt"/>
              </a:rPr>
              <a:t> BW </a:t>
            </a:r>
            <a:r>
              <a:rPr lang="en-US" altLang="id-ID" sz="2800" dirty="0" err="1">
                <a:latin typeface="+mn-lt"/>
              </a:rPr>
              <a:t>jaringan</a:t>
            </a:r>
            <a:r>
              <a:rPr lang="en-US" altLang="id-ID" sz="2800" dirty="0">
                <a:latin typeface="+mn-lt"/>
              </a:rPr>
              <a:t> </a:t>
            </a:r>
            <a:r>
              <a:rPr lang="en-US" altLang="id-ID" sz="2800" dirty="0" err="1">
                <a:latin typeface="+mn-lt"/>
              </a:rPr>
              <a:t>untuk</a:t>
            </a:r>
            <a:r>
              <a:rPr lang="en-US" altLang="id-ID" sz="2800" dirty="0">
                <a:latin typeface="+mn-lt"/>
              </a:rPr>
              <a:t> </a:t>
            </a:r>
            <a:r>
              <a:rPr lang="en-US" altLang="id-ID" sz="2800" dirty="0" err="1">
                <a:latin typeface="+mn-lt"/>
              </a:rPr>
              <a:t>setiap</a:t>
            </a:r>
            <a:r>
              <a:rPr lang="en-US" altLang="id-ID" sz="2800" dirty="0">
                <a:latin typeface="+mn-lt"/>
              </a:rPr>
              <a:t> </a:t>
            </a:r>
            <a:r>
              <a:rPr lang="en-US" altLang="id-ID" sz="2800" dirty="0" err="1">
                <a:latin typeface="+mn-lt"/>
              </a:rPr>
              <a:t>kanal</a:t>
            </a:r>
            <a:r>
              <a:rPr lang="en-US" altLang="id-ID" sz="2800" dirty="0">
                <a:latin typeface="+mn-lt"/>
              </a:rPr>
              <a:t> Voice </a:t>
            </a:r>
            <a:r>
              <a:rPr lang="en-US" altLang="id-ID" sz="2800" dirty="0" err="1">
                <a:latin typeface="+mn-lt"/>
              </a:rPr>
              <a:t>dengan</a:t>
            </a:r>
            <a:r>
              <a:rPr lang="en-US" altLang="id-ID" sz="2800" dirty="0">
                <a:latin typeface="+mn-lt"/>
              </a:rPr>
              <a:t> CRTP, VAD</a:t>
            </a:r>
            <a:endParaRPr lang="en-US" altLang="id-ID" sz="3200" dirty="0">
              <a:latin typeface="+mn-lt"/>
            </a:endParaRPr>
          </a:p>
        </p:txBody>
      </p:sp>
      <p:sp>
        <p:nvSpPr>
          <p:cNvPr id="6147" name="Rectangle 3"/>
          <p:cNvSpPr>
            <a:spLocks noGrp="1" noChangeArrowheads="1"/>
          </p:cNvSpPr>
          <p:nvPr>
            <p:ph type="body" idx="4294967295"/>
          </p:nvPr>
        </p:nvSpPr>
        <p:spPr>
          <a:xfrm>
            <a:off x="793377" y="1779494"/>
            <a:ext cx="10367682" cy="4495800"/>
          </a:xfrm>
        </p:spPr>
        <p:txBody>
          <a:bodyPr/>
          <a:lstStyle/>
          <a:p>
            <a:pPr marL="0" indent="0">
              <a:lnSpc>
                <a:spcPct val="100000"/>
              </a:lnSpc>
              <a:spcBef>
                <a:spcPts val="0"/>
              </a:spcBef>
              <a:buNone/>
            </a:pPr>
            <a:r>
              <a:rPr lang="en-US" altLang="id-ID" sz="2000" dirty="0">
                <a:solidFill>
                  <a:srgbClr val="FF0000"/>
                </a:solidFill>
              </a:rPr>
              <a:t>Header </a:t>
            </a:r>
            <a:r>
              <a:rPr lang="en-US" altLang="id-ID" sz="2000" dirty="0" err="1" smtClean="0">
                <a:solidFill>
                  <a:srgbClr val="FF0000"/>
                </a:solidFill>
              </a:rPr>
              <a:t>Kompresi</a:t>
            </a:r>
            <a:r>
              <a:rPr lang="en-US" altLang="id-ID" sz="2000" dirty="0" smtClean="0">
                <a:solidFill>
                  <a:srgbClr val="FF0000"/>
                </a:solidFill>
              </a:rPr>
              <a:t> </a:t>
            </a:r>
            <a:r>
              <a:rPr lang="en-US" altLang="id-ID" sz="2000" dirty="0" err="1"/>
              <a:t>pada</a:t>
            </a:r>
            <a:r>
              <a:rPr lang="en-US" altLang="id-ID" sz="2000" dirty="0"/>
              <a:t> RTP </a:t>
            </a:r>
            <a:r>
              <a:rPr lang="en-US" altLang="id-ID" sz="2000" dirty="0" err="1"/>
              <a:t>yaitu</a:t>
            </a:r>
            <a:r>
              <a:rPr lang="en-US" altLang="id-ID" sz="2000" dirty="0"/>
              <a:t> IP/UDP/RTP </a:t>
            </a:r>
            <a:r>
              <a:rPr lang="en-US" altLang="id-ID" sz="2000" dirty="0" err="1"/>
              <a:t>jadi</a:t>
            </a:r>
            <a:r>
              <a:rPr lang="en-US" altLang="id-ID" sz="2000" dirty="0"/>
              <a:t> 2 byte </a:t>
            </a:r>
            <a:r>
              <a:rPr lang="en-US" altLang="id-ID" sz="2000" dirty="0" err="1"/>
              <a:t>sehingga</a:t>
            </a:r>
            <a:r>
              <a:rPr lang="en-US" altLang="id-ID" sz="2000" dirty="0"/>
              <a:t> </a:t>
            </a:r>
            <a:r>
              <a:rPr lang="en-US" altLang="id-ID" sz="2000" dirty="0" err="1"/>
              <a:t>ukuran</a:t>
            </a:r>
            <a:r>
              <a:rPr lang="en-US" altLang="id-ID" sz="2000" dirty="0"/>
              <a:t> packet = (6+2) byte + 20 byte= 28 byte</a:t>
            </a:r>
          </a:p>
          <a:p>
            <a:pPr marL="0" indent="0">
              <a:lnSpc>
                <a:spcPct val="100000"/>
              </a:lnSpc>
              <a:spcBef>
                <a:spcPts val="0"/>
              </a:spcBef>
              <a:buNone/>
            </a:pPr>
            <a:r>
              <a:rPr lang="en-US" altLang="id-ID" sz="2000" dirty="0" err="1">
                <a:solidFill>
                  <a:srgbClr val="FF0000"/>
                </a:solidFill>
              </a:rPr>
              <a:t>Maka</a:t>
            </a:r>
            <a:r>
              <a:rPr lang="en-US" altLang="id-ID" sz="2000" dirty="0">
                <a:solidFill>
                  <a:srgbClr val="FF0000"/>
                </a:solidFill>
              </a:rPr>
              <a:t> BW per </a:t>
            </a:r>
            <a:r>
              <a:rPr lang="en-US" altLang="id-ID" sz="2000" dirty="0" err="1">
                <a:solidFill>
                  <a:srgbClr val="FF0000"/>
                </a:solidFill>
              </a:rPr>
              <a:t>kanal</a:t>
            </a:r>
            <a:r>
              <a:rPr lang="en-US" altLang="id-ID" sz="2000" dirty="0">
                <a:solidFill>
                  <a:srgbClr val="FF0000"/>
                </a:solidFill>
              </a:rPr>
              <a:t> Voice</a:t>
            </a:r>
            <a:r>
              <a:rPr lang="en-US" altLang="id-ID" sz="2000" dirty="0"/>
              <a:t>= 28 byte x 50 </a:t>
            </a:r>
            <a:r>
              <a:rPr lang="en-US" altLang="id-ID" sz="2000" dirty="0" err="1"/>
              <a:t>pps</a:t>
            </a:r>
            <a:r>
              <a:rPr lang="en-US" altLang="id-ID" sz="2000" dirty="0"/>
              <a:t> x 8 bit/byte = </a:t>
            </a:r>
            <a:r>
              <a:rPr lang="en-US" altLang="id-ID" sz="2000" b="1" dirty="0"/>
              <a:t>11, 2 kbps</a:t>
            </a:r>
          </a:p>
          <a:p>
            <a:pPr marL="0" indent="0">
              <a:lnSpc>
                <a:spcPct val="100000"/>
              </a:lnSpc>
              <a:spcBef>
                <a:spcPts val="0"/>
              </a:spcBef>
              <a:buFontTx/>
              <a:buNone/>
            </a:pPr>
            <a:r>
              <a:rPr lang="en-US" altLang="id-ID" sz="2000" dirty="0" err="1"/>
              <a:t>Dengan</a:t>
            </a:r>
            <a:r>
              <a:rPr lang="en-US" altLang="id-ID" sz="2000" dirty="0"/>
              <a:t> VAD ( Voice Activity Detection) </a:t>
            </a:r>
            <a:r>
              <a:rPr lang="en-US" altLang="id-ID" sz="2000" dirty="0" err="1"/>
              <a:t>sebesar</a:t>
            </a:r>
            <a:r>
              <a:rPr lang="en-US" altLang="id-ID" sz="2000" dirty="0"/>
              <a:t> 50 % (</a:t>
            </a:r>
            <a:r>
              <a:rPr lang="en-US" altLang="id-ID" sz="2000" dirty="0" err="1"/>
              <a:t>artinya</a:t>
            </a:r>
            <a:r>
              <a:rPr lang="en-US" altLang="id-ID" sz="2000" dirty="0"/>
              <a:t> 50 % </a:t>
            </a:r>
            <a:r>
              <a:rPr lang="en-US" altLang="id-ID" sz="2000" dirty="0" err="1"/>
              <a:t>percakapan</a:t>
            </a:r>
            <a:r>
              <a:rPr lang="en-US" altLang="id-ID" sz="2000" dirty="0"/>
              <a:t> </a:t>
            </a:r>
            <a:r>
              <a:rPr lang="en-US" altLang="id-ID" sz="2000" dirty="0" err="1"/>
              <a:t>sisanya</a:t>
            </a:r>
            <a:r>
              <a:rPr lang="en-US" altLang="id-ID" sz="2000" dirty="0"/>
              <a:t> silence </a:t>
            </a:r>
            <a:r>
              <a:rPr lang="en-US" altLang="id-ID" sz="2000" dirty="0" err="1"/>
              <a:t>tidak</a:t>
            </a:r>
            <a:r>
              <a:rPr lang="en-US" altLang="id-ID" sz="2000" dirty="0"/>
              <a:t> </a:t>
            </a:r>
            <a:r>
              <a:rPr lang="en-US" altLang="id-ID" sz="2000" dirty="0" err="1" smtClean="0"/>
              <a:t>dikirim</a:t>
            </a:r>
            <a:r>
              <a:rPr lang="en-US" altLang="id-ID" sz="2000" dirty="0" smtClean="0"/>
              <a:t>)</a:t>
            </a:r>
            <a:endParaRPr lang="en-US" altLang="id-ID" sz="2000" dirty="0"/>
          </a:p>
          <a:p>
            <a:pPr marL="0" indent="0">
              <a:lnSpc>
                <a:spcPct val="100000"/>
              </a:lnSpc>
              <a:spcBef>
                <a:spcPts val="0"/>
              </a:spcBef>
              <a:buFontTx/>
              <a:buNone/>
            </a:pPr>
            <a:r>
              <a:rPr lang="en-US" altLang="id-ID" sz="2000" dirty="0" err="1" smtClean="0">
                <a:solidFill>
                  <a:srgbClr val="FF0000"/>
                </a:solidFill>
              </a:rPr>
              <a:t>Maka</a:t>
            </a:r>
            <a:r>
              <a:rPr lang="en-US" altLang="id-ID" sz="2000" dirty="0" smtClean="0">
                <a:solidFill>
                  <a:srgbClr val="FF0000"/>
                </a:solidFill>
              </a:rPr>
              <a:t> </a:t>
            </a:r>
            <a:r>
              <a:rPr lang="en-US" altLang="id-ID" sz="2000" dirty="0">
                <a:solidFill>
                  <a:srgbClr val="FF0000"/>
                </a:solidFill>
              </a:rPr>
              <a:t>BW </a:t>
            </a:r>
            <a:r>
              <a:rPr lang="en-US" altLang="id-ID" sz="2000" dirty="0" err="1">
                <a:solidFill>
                  <a:srgbClr val="FF0000"/>
                </a:solidFill>
              </a:rPr>
              <a:t>perkanal</a:t>
            </a:r>
            <a:r>
              <a:rPr lang="en-US" altLang="id-ID" sz="2000" dirty="0">
                <a:solidFill>
                  <a:srgbClr val="FF0000"/>
                </a:solidFill>
              </a:rPr>
              <a:t> Voice </a:t>
            </a:r>
            <a:r>
              <a:rPr lang="en-US" altLang="id-ID" sz="2000" dirty="0"/>
              <a:t>= 66 byte x (50%(50pps)) x 8 bit/byte = </a:t>
            </a:r>
            <a:r>
              <a:rPr lang="en-US" altLang="id-ID" sz="2000" b="1" dirty="0"/>
              <a:t>13.2 kbps</a:t>
            </a:r>
          </a:p>
          <a:p>
            <a:pPr marL="228600" lvl="1">
              <a:lnSpc>
                <a:spcPct val="100000"/>
              </a:lnSpc>
              <a:spcBef>
                <a:spcPts val="0"/>
              </a:spcBef>
              <a:buFontTx/>
              <a:buNone/>
            </a:pPr>
            <a:r>
              <a:rPr lang="en-US" altLang="id-ID" sz="2000" dirty="0" err="1">
                <a:solidFill>
                  <a:srgbClr val="FF0000"/>
                </a:solidFill>
              </a:rPr>
              <a:t>Gabungan</a:t>
            </a:r>
            <a:r>
              <a:rPr lang="en-US" altLang="id-ID" sz="2000" dirty="0">
                <a:solidFill>
                  <a:srgbClr val="FF0000"/>
                </a:solidFill>
              </a:rPr>
              <a:t> CRTP+VAD </a:t>
            </a:r>
            <a:r>
              <a:rPr lang="en-US" altLang="id-ID" sz="2000" dirty="0" smtClean="0"/>
              <a:t>:</a:t>
            </a:r>
          </a:p>
          <a:p>
            <a:pPr marL="0" lvl="1" indent="0">
              <a:lnSpc>
                <a:spcPct val="100000"/>
              </a:lnSpc>
              <a:spcBef>
                <a:spcPts val="0"/>
              </a:spcBef>
              <a:buNone/>
            </a:pPr>
            <a:r>
              <a:rPr lang="en-US" altLang="id-ID" sz="2000" dirty="0" smtClean="0"/>
              <a:t>BW per </a:t>
            </a:r>
            <a:r>
              <a:rPr lang="en-US" altLang="id-ID" sz="2000" dirty="0" err="1" smtClean="0"/>
              <a:t>kanal</a:t>
            </a:r>
            <a:r>
              <a:rPr lang="en-US" altLang="id-ID" sz="2000" dirty="0" smtClean="0"/>
              <a:t> Voice = 28 byte x 25 </a:t>
            </a:r>
            <a:r>
              <a:rPr lang="en-US" altLang="id-ID" sz="2000" dirty="0" err="1" smtClean="0"/>
              <a:t>pps</a:t>
            </a:r>
            <a:r>
              <a:rPr lang="en-US" altLang="id-ID" sz="2000" dirty="0" smtClean="0"/>
              <a:t> x 8 bit/byte = </a:t>
            </a:r>
            <a:r>
              <a:rPr lang="en-US" altLang="id-ID" sz="2000" b="1" dirty="0" smtClean="0"/>
              <a:t>5,6 kbps</a:t>
            </a:r>
          </a:p>
          <a:p>
            <a:pPr marL="0" indent="0">
              <a:lnSpc>
                <a:spcPct val="100000"/>
              </a:lnSpc>
              <a:spcBef>
                <a:spcPts val="0"/>
              </a:spcBef>
              <a:buNone/>
            </a:pPr>
            <a:endParaRPr lang="en-US" altLang="id-ID" sz="2000" dirty="0" smtClean="0"/>
          </a:p>
          <a:p>
            <a:pPr marL="0" indent="0">
              <a:lnSpc>
                <a:spcPct val="100000"/>
              </a:lnSpc>
              <a:spcBef>
                <a:spcPts val="0"/>
              </a:spcBef>
              <a:buNone/>
            </a:pPr>
            <a:r>
              <a:rPr lang="en-US" altLang="id-ID" sz="2000" dirty="0" err="1" smtClean="0"/>
              <a:t>Sehingga</a:t>
            </a:r>
            <a:r>
              <a:rPr lang="en-US" altLang="id-ID" sz="2000" dirty="0" smtClean="0"/>
              <a:t> </a:t>
            </a:r>
            <a:r>
              <a:rPr lang="en-US" altLang="id-ID" sz="2000" dirty="0" err="1"/>
              <a:t>dapat</a:t>
            </a:r>
            <a:r>
              <a:rPr lang="en-US" altLang="id-ID" sz="2000" dirty="0"/>
              <a:t> di </a:t>
            </a:r>
            <a:r>
              <a:rPr lang="en-US" altLang="id-ID" sz="2000" dirty="0" err="1"/>
              <a:t>Tabel-kan</a:t>
            </a:r>
            <a:r>
              <a:rPr lang="en-US" altLang="id-ID" sz="2000" dirty="0"/>
              <a:t> </a:t>
            </a:r>
            <a:r>
              <a:rPr lang="en-US" altLang="id-ID" sz="2000" dirty="0" err="1"/>
              <a:t>kebutuhan</a:t>
            </a:r>
            <a:r>
              <a:rPr lang="en-US" altLang="id-ID" sz="2000" dirty="0"/>
              <a:t> BW </a:t>
            </a:r>
            <a:r>
              <a:rPr lang="en-US" altLang="id-ID" sz="2000" dirty="0" err="1"/>
              <a:t>jaringan</a:t>
            </a:r>
            <a:r>
              <a:rPr lang="en-US" altLang="id-ID" sz="2000" dirty="0"/>
              <a:t> : </a:t>
            </a:r>
          </a:p>
          <a:p>
            <a:pPr lvl="1">
              <a:lnSpc>
                <a:spcPct val="100000"/>
              </a:lnSpc>
              <a:spcBef>
                <a:spcPts val="0"/>
              </a:spcBef>
            </a:pPr>
            <a:r>
              <a:rPr lang="en-US" altLang="id-ID" sz="2000" dirty="0"/>
              <a:t>Full Rate 	= </a:t>
            </a:r>
            <a:r>
              <a:rPr lang="en-US" altLang="id-ID" sz="2000" dirty="0" err="1"/>
              <a:t>Jml</a:t>
            </a:r>
            <a:r>
              <a:rPr lang="en-US" altLang="id-ID" sz="2000" dirty="0"/>
              <a:t> </a:t>
            </a:r>
            <a:r>
              <a:rPr lang="en-US" altLang="id-ID" sz="2000" dirty="0" err="1"/>
              <a:t>kanal</a:t>
            </a:r>
            <a:r>
              <a:rPr lang="en-US" altLang="id-ID" sz="2000" dirty="0"/>
              <a:t> x 26,4 kbps  </a:t>
            </a:r>
          </a:p>
          <a:p>
            <a:pPr lvl="1">
              <a:lnSpc>
                <a:spcPct val="100000"/>
              </a:lnSpc>
              <a:spcBef>
                <a:spcPts val="0"/>
              </a:spcBef>
            </a:pPr>
            <a:r>
              <a:rPr lang="en-US" altLang="id-ID" sz="2000" dirty="0"/>
              <a:t>CRTP	= </a:t>
            </a:r>
            <a:r>
              <a:rPr lang="en-US" altLang="id-ID" sz="2000" dirty="0" err="1"/>
              <a:t>Jml</a:t>
            </a:r>
            <a:r>
              <a:rPr lang="en-US" altLang="id-ID" sz="2000" dirty="0"/>
              <a:t> </a:t>
            </a:r>
            <a:r>
              <a:rPr lang="en-US" altLang="id-ID" sz="2000" dirty="0" err="1"/>
              <a:t>kanal</a:t>
            </a:r>
            <a:r>
              <a:rPr lang="en-US" altLang="id-ID" sz="2000" dirty="0"/>
              <a:t> x 11,2 kbps</a:t>
            </a:r>
          </a:p>
          <a:p>
            <a:pPr lvl="1">
              <a:lnSpc>
                <a:spcPct val="100000"/>
              </a:lnSpc>
              <a:spcBef>
                <a:spcPts val="0"/>
              </a:spcBef>
            </a:pPr>
            <a:r>
              <a:rPr lang="en-US" altLang="id-ID" sz="2000" dirty="0"/>
              <a:t>VAD	= </a:t>
            </a:r>
            <a:r>
              <a:rPr lang="en-US" altLang="id-ID" sz="2000" dirty="0" err="1"/>
              <a:t>Jml</a:t>
            </a:r>
            <a:r>
              <a:rPr lang="en-US" altLang="id-ID" sz="2000" dirty="0"/>
              <a:t> </a:t>
            </a:r>
            <a:r>
              <a:rPr lang="en-US" altLang="id-ID" sz="2000" dirty="0" err="1"/>
              <a:t>kanal</a:t>
            </a:r>
            <a:r>
              <a:rPr lang="en-US" altLang="id-ID" sz="2000" dirty="0"/>
              <a:t> x 13,2 kbps</a:t>
            </a:r>
          </a:p>
          <a:p>
            <a:pPr lvl="1">
              <a:lnSpc>
                <a:spcPct val="100000"/>
              </a:lnSpc>
              <a:spcBef>
                <a:spcPts val="0"/>
              </a:spcBef>
            </a:pPr>
            <a:r>
              <a:rPr lang="en-US" altLang="id-ID" sz="2000" dirty="0"/>
              <a:t>CRTP + VAD = </a:t>
            </a:r>
            <a:r>
              <a:rPr lang="en-US" altLang="id-ID" sz="2000" dirty="0" err="1"/>
              <a:t>Jml</a:t>
            </a:r>
            <a:r>
              <a:rPr lang="en-US" altLang="id-ID" sz="2000" dirty="0"/>
              <a:t> </a:t>
            </a:r>
            <a:r>
              <a:rPr lang="en-US" altLang="id-ID" sz="2000" dirty="0" err="1"/>
              <a:t>kanal</a:t>
            </a:r>
            <a:r>
              <a:rPr lang="en-US" altLang="id-ID" sz="2000" dirty="0"/>
              <a:t> x 5,6 kbps</a:t>
            </a:r>
            <a:endParaRPr lang="en-US" altLang="id-ID" sz="2200" dirty="0"/>
          </a:p>
          <a:p>
            <a:pPr lvl="1">
              <a:lnSpc>
                <a:spcPct val="100000"/>
              </a:lnSpc>
              <a:spcBef>
                <a:spcPts val="0"/>
              </a:spcBef>
              <a:buFontTx/>
              <a:buNone/>
            </a:pPr>
            <a:endParaRPr lang="en-US" altLang="id-ID" sz="2200" dirty="0"/>
          </a:p>
        </p:txBody>
      </p:sp>
    </p:spTree>
    <p:extLst>
      <p:ext uri="{BB962C8B-B14F-4D97-AF65-F5344CB8AC3E}">
        <p14:creationId xmlns:p14="http://schemas.microsoft.com/office/powerpoint/2010/main" val="55023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fontAlgn="auto" hangingPunct="1">
              <a:spcAft>
                <a:spcPts val="0"/>
              </a:spcAft>
              <a:defRPr/>
            </a:pPr>
            <a:r>
              <a:rPr lang="en-US" altLang="id-ID" smtClean="0">
                <a:solidFill>
                  <a:schemeClr val="tx1">
                    <a:lumMod val="95000"/>
                    <a:lumOff val="5000"/>
                  </a:schemeClr>
                </a:solidFill>
              </a:rPr>
              <a:t>Pengantar</a:t>
            </a:r>
          </a:p>
        </p:txBody>
      </p:sp>
      <p:sp>
        <p:nvSpPr>
          <p:cNvPr id="12291" name="Rectangle 3"/>
          <p:cNvSpPr>
            <a:spLocks noGrp="1" noChangeArrowheads="1"/>
          </p:cNvSpPr>
          <p:nvPr>
            <p:ph idx="1"/>
          </p:nvPr>
        </p:nvSpPr>
        <p:spPr/>
        <p:txBody>
          <a:bodyPr/>
          <a:lstStyle/>
          <a:p>
            <a:pPr eaLnBrk="1" hangingPunct="1">
              <a:lnSpc>
                <a:spcPct val="150000"/>
              </a:lnSpc>
            </a:pPr>
            <a:r>
              <a:rPr lang="it-IT" altLang="id-ID" sz="2400" dirty="0" smtClean="0"/>
              <a:t>Protocol yang digunakan untuk signaling selalu berbasis TCP (Transfer Control Protocol) sedang untuk RTP yang digunakan adalah protocol berbasis UDP (User Datagram Protocol). </a:t>
            </a:r>
          </a:p>
          <a:p>
            <a:pPr eaLnBrk="1" hangingPunct="1">
              <a:lnSpc>
                <a:spcPct val="150000"/>
              </a:lnSpc>
            </a:pPr>
            <a:r>
              <a:rPr lang="it-IT" altLang="id-ID" sz="2400" dirty="0" smtClean="0"/>
              <a:t>Signaling dilakukan diantara port TCP yang sudah umum diketahui misalkan :</a:t>
            </a:r>
          </a:p>
          <a:p>
            <a:pPr lvl="1" eaLnBrk="1" hangingPunct="1">
              <a:lnSpc>
                <a:spcPct val="150000"/>
              </a:lnSpc>
            </a:pPr>
            <a:r>
              <a:rPr lang="it-IT" altLang="id-ID" dirty="0" smtClean="0"/>
              <a:t>H.323 menggunakan port 1720 untuk </a:t>
            </a:r>
            <a:r>
              <a:rPr lang="it-IT" altLang="id-ID" dirty="0" smtClean="0"/>
              <a:t>keperluan signaling</a:t>
            </a:r>
            <a:endParaRPr lang="it-IT" altLang="id-ID" dirty="0" smtClean="0"/>
          </a:p>
          <a:p>
            <a:pPr lvl="1" eaLnBrk="1" hangingPunct="1">
              <a:lnSpc>
                <a:spcPct val="150000"/>
              </a:lnSpc>
            </a:pPr>
            <a:r>
              <a:rPr lang="it-IT" altLang="id-ID" dirty="0" smtClean="0"/>
              <a:t>SIP (Session Initiation Protocol) menggunakan port 5060 untuk </a:t>
            </a:r>
            <a:r>
              <a:rPr lang="it-IT" altLang="id-ID" dirty="0" smtClean="0"/>
              <a:t>keperluan signaling</a:t>
            </a:r>
            <a:endParaRPr lang="it-IT" altLang="id-ID" dirty="0" smtClean="0"/>
          </a:p>
        </p:txBody>
      </p:sp>
    </p:spTree>
    <p:extLst>
      <p:ext uri="{BB962C8B-B14F-4D97-AF65-F5344CB8AC3E}">
        <p14:creationId xmlns:p14="http://schemas.microsoft.com/office/powerpoint/2010/main" val="18415962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
          <p:cNvSpPr>
            <a:spLocks noChangeArrowheads="1"/>
          </p:cNvSpPr>
          <p:nvPr/>
        </p:nvSpPr>
        <p:spPr bwMode="auto">
          <a:xfrm>
            <a:off x="758030" y="1456765"/>
            <a:ext cx="8009452"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4572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just"/>
            <a:r>
              <a:rPr lang="en-US" altLang="id-ID" dirty="0" err="1">
                <a:ea typeface="Calibri" panose="020F0502020204030204" pitchFamily="34" charset="0"/>
                <a:cs typeface="Calibri" panose="020F0502020204030204" pitchFamily="34" charset="0"/>
              </a:rPr>
              <a:t>Persamaan</a:t>
            </a:r>
            <a:r>
              <a:rPr lang="en-US" altLang="id-ID" dirty="0">
                <a:ea typeface="Calibri" panose="020F0502020204030204" pitchFamily="34" charset="0"/>
                <a:cs typeface="Calibri" panose="020F0502020204030204" pitchFamily="34" charset="0"/>
              </a:rPr>
              <a:t> Bandwidth VoIP yang </a:t>
            </a:r>
            <a:r>
              <a:rPr lang="en-US" altLang="id-ID" dirty="0" err="1">
                <a:ea typeface="Calibri" panose="020F0502020204030204" pitchFamily="34" charset="0"/>
                <a:cs typeface="Calibri" panose="020F0502020204030204" pitchFamily="34" charset="0"/>
              </a:rPr>
              <a:t>digunakan</a:t>
            </a:r>
            <a:r>
              <a:rPr lang="en-US" altLang="id-ID" dirty="0">
                <a:ea typeface="Calibri" panose="020F0502020204030204" pitchFamily="34" charset="0"/>
                <a:cs typeface="Calibri" panose="020F0502020204030204" pitchFamily="34" charset="0"/>
              </a:rPr>
              <a:t>:</a:t>
            </a:r>
          </a:p>
          <a:p>
            <a:pPr algn="just"/>
            <a:endParaRPr lang="en-US" altLang="id-ID" dirty="0">
              <a:ea typeface="Calibri" panose="020F0502020204030204" pitchFamily="34" charset="0"/>
              <a:cs typeface="Calibri" panose="020F0502020204030204" pitchFamily="34" charset="0"/>
            </a:endParaRPr>
          </a:p>
          <a:p>
            <a:pPr algn="just"/>
            <a:r>
              <a:rPr lang="en-US" altLang="id-ID" b="1" dirty="0">
                <a:ea typeface="Calibri" panose="020F0502020204030204" pitchFamily="34" charset="0"/>
                <a:cs typeface="Calibri" panose="020F0502020204030204" pitchFamily="34" charset="0"/>
              </a:rPr>
              <a:t>		BW-</a:t>
            </a:r>
            <a:r>
              <a:rPr lang="en-US" altLang="id-ID" b="1" dirty="0" err="1">
                <a:ea typeface="Calibri" panose="020F0502020204030204" pitchFamily="34" charset="0"/>
                <a:cs typeface="Calibri" panose="020F0502020204030204" pitchFamily="34" charset="0"/>
              </a:rPr>
              <a:t>voip</a:t>
            </a:r>
            <a:r>
              <a:rPr lang="en-US" altLang="id-ID" b="1" dirty="0">
                <a:ea typeface="Calibri" panose="020F0502020204030204" pitchFamily="34" charset="0"/>
                <a:cs typeface="Calibri" panose="020F0502020204030204" pitchFamily="34" charset="0"/>
              </a:rPr>
              <a:t> = ((H + V) / V) * codec</a:t>
            </a:r>
            <a:endParaRPr lang="en-US" altLang="id-ID" dirty="0"/>
          </a:p>
          <a:p>
            <a:pPr algn="just"/>
            <a:endParaRPr lang="en-US" altLang="id-ID" dirty="0">
              <a:ea typeface="Calibri" panose="020F0502020204030204" pitchFamily="34" charset="0"/>
              <a:cs typeface="Calibri" panose="020F0502020204030204" pitchFamily="34" charset="0"/>
            </a:endParaRPr>
          </a:p>
          <a:p>
            <a:pPr algn="just"/>
            <a:r>
              <a:rPr lang="en-US" altLang="id-ID" dirty="0" err="1">
                <a:ea typeface="Calibri" panose="020F0502020204030204" pitchFamily="34" charset="0"/>
                <a:cs typeface="Calibri" panose="020F0502020204030204" pitchFamily="34" charset="0"/>
              </a:rPr>
              <a:t>Keterangan</a:t>
            </a:r>
            <a:r>
              <a:rPr lang="en-US" altLang="id-ID" dirty="0">
                <a:ea typeface="Calibri" panose="020F0502020204030204" pitchFamily="34" charset="0"/>
                <a:cs typeface="Calibri" panose="020F0502020204030204" pitchFamily="34" charset="0"/>
              </a:rPr>
              <a:t>:</a:t>
            </a:r>
            <a:endParaRPr lang="en-US" altLang="id-ID" dirty="0"/>
          </a:p>
          <a:p>
            <a:pPr algn="just"/>
            <a:r>
              <a:rPr lang="en-US" altLang="id-ID" dirty="0">
                <a:ea typeface="Calibri" panose="020F0502020204030204" pitchFamily="34" charset="0"/>
                <a:cs typeface="Calibri" panose="020F0502020204030204" pitchFamily="34" charset="0"/>
              </a:rPr>
              <a:t>BW-</a:t>
            </a:r>
            <a:r>
              <a:rPr lang="en-US" altLang="id-ID" dirty="0" err="1">
                <a:ea typeface="Calibri" panose="020F0502020204030204" pitchFamily="34" charset="0"/>
                <a:cs typeface="Calibri" panose="020F0502020204030204" pitchFamily="34" charset="0"/>
              </a:rPr>
              <a:t>voip</a:t>
            </a:r>
            <a:r>
              <a:rPr lang="en-US" altLang="id-ID" dirty="0">
                <a:ea typeface="Calibri" panose="020F0502020204030204" pitchFamily="34" charset="0"/>
                <a:cs typeface="Calibri" panose="020F0502020204030204" pitchFamily="34" charset="0"/>
              </a:rPr>
              <a:t>	: Bandwidth VoIP per </a:t>
            </a:r>
            <a:r>
              <a:rPr lang="en-US" altLang="id-ID" dirty="0" err="1">
                <a:ea typeface="Calibri" panose="020F0502020204030204" pitchFamily="34" charset="0"/>
                <a:cs typeface="Calibri" panose="020F0502020204030204" pitchFamily="34" charset="0"/>
              </a:rPr>
              <a:t>satu</a:t>
            </a:r>
            <a:r>
              <a:rPr lang="en-US" altLang="id-ID" dirty="0">
                <a:ea typeface="Calibri" panose="020F0502020204030204" pitchFamily="34" charset="0"/>
                <a:cs typeface="Calibri" panose="020F0502020204030204" pitchFamily="34" charset="0"/>
              </a:rPr>
              <a:t> </a:t>
            </a:r>
            <a:r>
              <a:rPr lang="en-US" altLang="id-ID" dirty="0" err="1">
                <a:ea typeface="Calibri" panose="020F0502020204030204" pitchFamily="34" charset="0"/>
                <a:cs typeface="Calibri" panose="020F0502020204030204" pitchFamily="34" charset="0"/>
              </a:rPr>
              <a:t>panggilan</a:t>
            </a:r>
            <a:endParaRPr lang="en-US" altLang="id-ID" dirty="0"/>
          </a:p>
          <a:p>
            <a:pPr algn="just"/>
            <a:r>
              <a:rPr lang="en-US" altLang="id-ID" dirty="0">
                <a:ea typeface="Calibri" panose="020F0502020204030204" pitchFamily="34" charset="0"/>
                <a:cs typeface="Calibri" panose="020F0502020204030204" pitchFamily="34" charset="0"/>
              </a:rPr>
              <a:t>H		: Total header (UDP/RTP Header + IP Header + 		Layer 2 Header) (</a:t>
            </a:r>
            <a:r>
              <a:rPr lang="en-US" altLang="id-ID" dirty="0" err="1">
                <a:ea typeface="Calibri" panose="020F0502020204030204" pitchFamily="34" charset="0"/>
                <a:cs typeface="Calibri" panose="020F0502020204030204" pitchFamily="34" charset="0"/>
              </a:rPr>
              <a:t>dalam</a:t>
            </a:r>
            <a:r>
              <a:rPr lang="en-US" altLang="id-ID" dirty="0">
                <a:ea typeface="Calibri" panose="020F0502020204030204" pitchFamily="34" charset="0"/>
                <a:cs typeface="Calibri" panose="020F0502020204030204" pitchFamily="34" charset="0"/>
              </a:rPr>
              <a:t> bytes)</a:t>
            </a:r>
            <a:endParaRPr lang="en-US" altLang="id-ID" dirty="0"/>
          </a:p>
          <a:p>
            <a:pPr algn="just"/>
            <a:r>
              <a:rPr lang="en-US" altLang="id-ID" dirty="0">
                <a:ea typeface="Calibri" panose="020F0502020204030204" pitchFamily="34" charset="0"/>
                <a:cs typeface="Calibri" panose="020F0502020204030204" pitchFamily="34" charset="0"/>
              </a:rPr>
              <a:t>V		: Voice Payload (</a:t>
            </a:r>
            <a:r>
              <a:rPr lang="en-US" altLang="id-ID" dirty="0" err="1">
                <a:ea typeface="Calibri" panose="020F0502020204030204" pitchFamily="34" charset="0"/>
                <a:cs typeface="Calibri" panose="020F0502020204030204" pitchFamily="34" charset="0"/>
              </a:rPr>
              <a:t>dalam</a:t>
            </a:r>
            <a:r>
              <a:rPr lang="en-US" altLang="id-ID" dirty="0">
                <a:ea typeface="Calibri" panose="020F0502020204030204" pitchFamily="34" charset="0"/>
                <a:cs typeface="Calibri" panose="020F0502020204030204" pitchFamily="34" charset="0"/>
              </a:rPr>
              <a:t> bytes)</a:t>
            </a:r>
            <a:endParaRPr lang="en-US" altLang="id-ID" dirty="0"/>
          </a:p>
          <a:p>
            <a:pPr algn="just"/>
            <a:r>
              <a:rPr lang="en-US" altLang="id-ID" dirty="0">
                <a:ea typeface="Calibri" panose="020F0502020204030204" pitchFamily="34" charset="0"/>
                <a:cs typeface="Calibri" panose="020F0502020204030204" pitchFamily="34" charset="0"/>
              </a:rPr>
              <a:t>codec	: </a:t>
            </a:r>
            <a:r>
              <a:rPr lang="en-US" altLang="id-ID" dirty="0" err="1">
                <a:ea typeface="Calibri" panose="020F0502020204030204" pitchFamily="34" charset="0"/>
                <a:cs typeface="Calibri" panose="020F0502020204030204" pitchFamily="34" charset="0"/>
              </a:rPr>
              <a:t>datarate</a:t>
            </a:r>
            <a:r>
              <a:rPr lang="en-US" altLang="id-ID" dirty="0">
                <a:ea typeface="Calibri" panose="020F0502020204030204" pitchFamily="34" charset="0"/>
                <a:cs typeface="Calibri" panose="020F0502020204030204" pitchFamily="34" charset="0"/>
              </a:rPr>
              <a:t> </a:t>
            </a:r>
            <a:r>
              <a:rPr lang="en-US" altLang="id-ID" dirty="0" err="1">
                <a:ea typeface="Calibri" panose="020F0502020204030204" pitchFamily="34" charset="0"/>
                <a:cs typeface="Calibri" panose="020F0502020204030204" pitchFamily="34" charset="0"/>
              </a:rPr>
              <a:t>sesuai</a:t>
            </a:r>
            <a:r>
              <a:rPr lang="en-US" altLang="id-ID" dirty="0">
                <a:ea typeface="Calibri" panose="020F0502020204030204" pitchFamily="34" charset="0"/>
                <a:cs typeface="Calibri" panose="020F0502020204030204" pitchFamily="34" charset="0"/>
              </a:rPr>
              <a:t> </a:t>
            </a:r>
            <a:r>
              <a:rPr lang="en-US" altLang="id-ID" dirty="0" err="1">
                <a:ea typeface="Calibri" panose="020F0502020204030204" pitchFamily="34" charset="0"/>
                <a:cs typeface="Calibri" panose="020F0502020204030204" pitchFamily="34" charset="0"/>
              </a:rPr>
              <a:t>dengan</a:t>
            </a:r>
            <a:r>
              <a:rPr lang="en-US" altLang="id-ID" dirty="0">
                <a:ea typeface="Calibri" panose="020F0502020204030204" pitchFamily="34" charset="0"/>
                <a:cs typeface="Calibri" panose="020F0502020204030204" pitchFamily="34" charset="0"/>
              </a:rPr>
              <a:t> codec yang 				</a:t>
            </a:r>
            <a:r>
              <a:rPr lang="en-US" altLang="id-ID" dirty="0" err="1">
                <a:ea typeface="Calibri" panose="020F0502020204030204" pitchFamily="34" charset="0"/>
                <a:cs typeface="Calibri" panose="020F0502020204030204" pitchFamily="34" charset="0"/>
              </a:rPr>
              <a:t>digunakan</a:t>
            </a:r>
            <a:r>
              <a:rPr lang="en-US" altLang="id-ID" dirty="0">
                <a:ea typeface="Calibri" panose="020F0502020204030204" pitchFamily="34" charset="0"/>
                <a:cs typeface="Calibri" panose="020F0502020204030204" pitchFamily="34" charset="0"/>
              </a:rPr>
              <a:t> (</a:t>
            </a:r>
            <a:r>
              <a:rPr lang="en-US" altLang="id-ID" dirty="0" err="1">
                <a:ea typeface="Calibri" panose="020F0502020204030204" pitchFamily="34" charset="0"/>
                <a:cs typeface="Calibri" panose="020F0502020204030204" pitchFamily="34" charset="0"/>
              </a:rPr>
              <a:t>dalam</a:t>
            </a:r>
            <a:r>
              <a:rPr lang="en-US" altLang="id-ID" dirty="0">
                <a:ea typeface="Calibri" panose="020F0502020204030204" pitchFamily="34" charset="0"/>
                <a:cs typeface="Calibri" panose="020F0502020204030204" pitchFamily="34" charset="0"/>
              </a:rPr>
              <a:t> kbps)</a:t>
            </a:r>
            <a:endParaRPr lang="en-US" altLang="id-ID" dirty="0"/>
          </a:p>
        </p:txBody>
      </p:sp>
    </p:spTree>
    <p:extLst>
      <p:ext uri="{BB962C8B-B14F-4D97-AF65-F5344CB8AC3E}">
        <p14:creationId xmlns:p14="http://schemas.microsoft.com/office/powerpoint/2010/main" val="33678529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2708366" y="156754"/>
            <a:ext cx="7772400" cy="762000"/>
          </a:xfrm>
        </p:spPr>
        <p:txBody>
          <a:bodyPr/>
          <a:lstStyle/>
          <a:p>
            <a:r>
              <a:rPr lang="de-DE" altLang="en-US" sz="1600" b="1" dirty="0"/>
              <a:t>Standard Coding Delay dan MOS  </a:t>
            </a:r>
            <a:endParaRPr lang="id-ID" altLang="en-US" sz="1600" b="1" dirty="0"/>
          </a:p>
        </p:txBody>
      </p:sp>
      <p:sp>
        <p:nvSpPr>
          <p:cNvPr id="11267" name="Rectangle 5"/>
          <p:cNvSpPr>
            <a:spLocks noChangeArrowheads="1"/>
          </p:cNvSpPr>
          <p:nvPr/>
        </p:nvSpPr>
        <p:spPr bwMode="auto">
          <a:xfrm>
            <a:off x="1524001" y="14836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endParaRPr lang="id-ID" altLang="en-US"/>
          </a:p>
        </p:txBody>
      </p:sp>
      <p:pic>
        <p:nvPicPr>
          <p:cNvPr id="11268" name="Picture 2" descr="D:\Research and Writing\Joint Research with RISTI\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110343"/>
            <a:ext cx="7467600" cy="493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06492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0" y="780697"/>
            <a:ext cx="12017829" cy="802414"/>
          </a:xfrm>
        </p:spPr>
        <p:txBody>
          <a:bodyPr/>
          <a:lstStyle/>
          <a:p>
            <a:pPr algn="ctr"/>
            <a:r>
              <a:rPr lang="id-ID" altLang="en-US" sz="2800" dirty="0">
                <a:latin typeface="+mn-lt"/>
              </a:rPr>
              <a:t>Perhitungan Bandwidth Jaringan untuk Video Conference (Full Rate)</a:t>
            </a:r>
          </a:p>
        </p:txBody>
      </p:sp>
      <p:sp>
        <p:nvSpPr>
          <p:cNvPr id="12291" name="Rectangle 3"/>
          <p:cNvSpPr>
            <a:spLocks noGrp="1" noChangeArrowheads="1"/>
          </p:cNvSpPr>
          <p:nvPr>
            <p:ph type="body" idx="4294967295"/>
          </p:nvPr>
        </p:nvSpPr>
        <p:spPr>
          <a:xfrm>
            <a:off x="1483976" y="1583111"/>
            <a:ext cx="9372601" cy="4351338"/>
          </a:xfrm>
        </p:spPr>
        <p:txBody>
          <a:bodyPr>
            <a:noAutofit/>
          </a:bodyPr>
          <a:lstStyle/>
          <a:p>
            <a:pPr>
              <a:lnSpc>
                <a:spcPct val="80000"/>
              </a:lnSpc>
            </a:pPr>
            <a:r>
              <a:rPr lang="id-ID" altLang="en-US" sz="1800" b="1" dirty="0" smtClean="0"/>
              <a:t>Menentukan </a:t>
            </a:r>
            <a:r>
              <a:rPr lang="id-ID" altLang="en-US" sz="1800" b="1" dirty="0"/>
              <a:t>ukuran </a:t>
            </a:r>
            <a:r>
              <a:rPr lang="id-ID" altLang="en-US" sz="1800" b="1" i="1" dirty="0"/>
              <a:t>header</a:t>
            </a:r>
            <a:r>
              <a:rPr lang="id-ID" altLang="en-US" sz="1800" dirty="0"/>
              <a:t> </a:t>
            </a:r>
          </a:p>
          <a:p>
            <a:pPr>
              <a:lnSpc>
                <a:spcPct val="80000"/>
              </a:lnSpc>
              <a:buFont typeface="Wingdings" panose="05000000000000000000" pitchFamily="2" charset="2"/>
              <a:buNone/>
            </a:pPr>
            <a:r>
              <a:rPr lang="id-ID" altLang="en-US" sz="1800" dirty="0"/>
              <a:t>	-  Tergatung pada </a:t>
            </a:r>
            <a:r>
              <a:rPr lang="id-ID" altLang="en-US" sz="1800" i="1" dirty="0"/>
              <a:t>network</a:t>
            </a:r>
            <a:r>
              <a:rPr lang="id-ID" altLang="en-US" sz="1800" dirty="0"/>
              <a:t> yang digunakan untuk MLPPP (</a:t>
            </a:r>
            <a:r>
              <a:rPr lang="id-ID" altLang="en-US" sz="1800" i="1" dirty="0"/>
              <a:t>Multi Link Point to </a:t>
            </a:r>
          </a:p>
          <a:p>
            <a:pPr>
              <a:lnSpc>
                <a:spcPct val="80000"/>
              </a:lnSpc>
              <a:buFont typeface="Wingdings" panose="05000000000000000000" pitchFamily="2" charset="2"/>
              <a:buNone/>
            </a:pPr>
            <a:r>
              <a:rPr lang="id-ID" altLang="en-US" sz="1800" i="1" dirty="0"/>
              <a:t>	    Point Protocol</a:t>
            </a:r>
            <a:r>
              <a:rPr lang="id-ID" altLang="en-US" sz="1800" dirty="0"/>
              <a:t>), maka </a:t>
            </a:r>
            <a:r>
              <a:rPr lang="id-ID" altLang="en-US" sz="1800" i="1" dirty="0"/>
              <a:t>header layer</a:t>
            </a:r>
            <a:r>
              <a:rPr lang="id-ID" altLang="en-US" sz="1800" dirty="0"/>
              <a:t> 2 = 6 </a:t>
            </a:r>
            <a:r>
              <a:rPr lang="id-ID" altLang="en-US" sz="1800" dirty="0" smtClean="0"/>
              <a:t>byte</a:t>
            </a:r>
            <a:endParaRPr lang="id-ID" altLang="en-US" sz="1800" dirty="0"/>
          </a:p>
          <a:p>
            <a:pPr>
              <a:lnSpc>
                <a:spcPct val="80000"/>
              </a:lnSpc>
            </a:pPr>
            <a:r>
              <a:rPr lang="id-ID" altLang="en-US" sz="1800" b="1" dirty="0"/>
              <a:t>Tersusun dari:</a:t>
            </a:r>
          </a:p>
          <a:p>
            <a:pPr>
              <a:lnSpc>
                <a:spcPct val="80000"/>
              </a:lnSpc>
              <a:buFont typeface="Wingdings" panose="05000000000000000000" pitchFamily="2" charset="2"/>
              <a:buNone/>
            </a:pPr>
            <a:r>
              <a:rPr lang="id-ID" altLang="en-US" sz="1800" dirty="0"/>
              <a:t>	-  </a:t>
            </a:r>
            <a:r>
              <a:rPr lang="id-ID" altLang="en-US" sz="1800" i="1" dirty="0"/>
              <a:t>Layer</a:t>
            </a:r>
            <a:r>
              <a:rPr lang="id-ID" altLang="en-US" sz="1800" dirty="0"/>
              <a:t> 2 (6byte) +(IP (20 byte)+UDP(8byte)+RTP(12byte)) + </a:t>
            </a:r>
            <a:r>
              <a:rPr lang="id-ID" altLang="en-US" sz="1800" i="1" dirty="0"/>
              <a:t>Payload voice </a:t>
            </a:r>
          </a:p>
          <a:p>
            <a:pPr>
              <a:lnSpc>
                <a:spcPct val="80000"/>
              </a:lnSpc>
              <a:buFont typeface="Wingdings" panose="05000000000000000000" pitchFamily="2" charset="2"/>
              <a:buNone/>
            </a:pPr>
            <a:r>
              <a:rPr lang="id-ID" altLang="en-US" sz="1800" i="1" dirty="0"/>
              <a:t>         codec</a:t>
            </a:r>
            <a:r>
              <a:rPr lang="id-ID" altLang="en-US" sz="1800" dirty="0"/>
              <a:t>  (besarnya sesuai dengan CODEC yang digunakan) + </a:t>
            </a:r>
            <a:r>
              <a:rPr lang="id-ID" altLang="en-US" sz="1800" i="1" dirty="0"/>
              <a:t>payload  header </a:t>
            </a:r>
          </a:p>
          <a:p>
            <a:pPr>
              <a:lnSpc>
                <a:spcPct val="80000"/>
              </a:lnSpc>
              <a:buFont typeface="Wingdings" panose="05000000000000000000" pitchFamily="2" charset="2"/>
              <a:buNone/>
            </a:pPr>
            <a:r>
              <a:rPr lang="id-ID" altLang="en-US" sz="1800" i="1" dirty="0"/>
              <a:t>        video codec</a:t>
            </a:r>
            <a:r>
              <a:rPr lang="id-ID" altLang="en-US" sz="1800" dirty="0"/>
              <a:t> H.263</a:t>
            </a:r>
          </a:p>
          <a:p>
            <a:pPr>
              <a:lnSpc>
                <a:spcPct val="80000"/>
              </a:lnSpc>
              <a:buFont typeface="Wingdings" panose="05000000000000000000" pitchFamily="2" charset="2"/>
              <a:buNone/>
            </a:pPr>
            <a:r>
              <a:rPr lang="id-ID" altLang="en-US" sz="1800" dirty="0"/>
              <a:t>	-  Besar CODEC kalau memakai G.729 = 20 byte (kualitas setara ADPCM 32 dan</a:t>
            </a:r>
          </a:p>
          <a:p>
            <a:pPr>
              <a:lnSpc>
                <a:spcPct val="80000"/>
              </a:lnSpc>
              <a:buFont typeface="Wingdings" panose="05000000000000000000" pitchFamily="2" charset="2"/>
              <a:buNone/>
            </a:pPr>
            <a:r>
              <a:rPr lang="id-ID" altLang="en-US" sz="1800" dirty="0"/>
              <a:t>         perangkat DSP mudah  didapat)</a:t>
            </a:r>
          </a:p>
          <a:p>
            <a:pPr>
              <a:lnSpc>
                <a:spcPct val="80000"/>
              </a:lnSpc>
              <a:buFont typeface="Wingdings" panose="05000000000000000000" pitchFamily="2" charset="2"/>
              <a:buNone/>
            </a:pPr>
            <a:r>
              <a:rPr lang="id-ID" altLang="en-US" sz="1800" dirty="0"/>
              <a:t>	-  Besar </a:t>
            </a:r>
            <a:r>
              <a:rPr lang="id-ID" altLang="en-US" sz="1800" i="1" dirty="0"/>
              <a:t>payload header codec</a:t>
            </a:r>
            <a:r>
              <a:rPr lang="id-ID" altLang="en-US" sz="1800" dirty="0"/>
              <a:t> H.263 = 4 byte (mode A), 8 byte (mode B), dan 12</a:t>
            </a:r>
          </a:p>
          <a:p>
            <a:pPr>
              <a:lnSpc>
                <a:spcPct val="80000"/>
              </a:lnSpc>
              <a:buFont typeface="Wingdings" panose="05000000000000000000" pitchFamily="2" charset="2"/>
              <a:buNone/>
            </a:pPr>
            <a:r>
              <a:rPr lang="id-ID" altLang="en-US" sz="1800" dirty="0"/>
              <a:t>         byte (mode C).</a:t>
            </a:r>
          </a:p>
          <a:p>
            <a:pPr>
              <a:lnSpc>
                <a:spcPct val="80000"/>
              </a:lnSpc>
              <a:buFont typeface="Wingdings" panose="05000000000000000000" pitchFamily="2" charset="2"/>
              <a:buNone/>
            </a:pPr>
            <a:r>
              <a:rPr lang="id-ID" altLang="en-US" sz="1800" dirty="0"/>
              <a:t>	-  Jika menggunakan mode A, maka ukuran packet </a:t>
            </a:r>
            <a:r>
              <a:rPr lang="id-ID" altLang="en-US" sz="1800" i="1" dirty="0"/>
              <a:t>Video conference</a:t>
            </a:r>
            <a:r>
              <a:rPr lang="id-ID" altLang="en-US" sz="1800" dirty="0"/>
              <a:t>  = 46 byte</a:t>
            </a:r>
          </a:p>
          <a:p>
            <a:pPr>
              <a:lnSpc>
                <a:spcPct val="80000"/>
              </a:lnSpc>
              <a:buFont typeface="Wingdings" panose="05000000000000000000" pitchFamily="2" charset="2"/>
              <a:buNone/>
            </a:pPr>
            <a:r>
              <a:rPr lang="id-ID" altLang="en-US" sz="1800" dirty="0"/>
              <a:t>         + 20 byte + 4 byte = 70 byte</a:t>
            </a:r>
          </a:p>
          <a:p>
            <a:pPr>
              <a:lnSpc>
                <a:spcPct val="80000"/>
              </a:lnSpc>
              <a:buFont typeface="Wingdings" panose="05000000000000000000" pitchFamily="2" charset="2"/>
              <a:buNone/>
            </a:pPr>
            <a:endParaRPr lang="id-ID" altLang="en-US" sz="1800" dirty="0"/>
          </a:p>
          <a:p>
            <a:pPr>
              <a:lnSpc>
                <a:spcPct val="80000"/>
              </a:lnSpc>
              <a:buFont typeface="Wingdings" panose="05000000000000000000" pitchFamily="2" charset="2"/>
              <a:buNone/>
            </a:pPr>
            <a:endParaRPr lang="id-ID" altLang="en-US" sz="1800" dirty="0"/>
          </a:p>
          <a:p>
            <a:pPr>
              <a:lnSpc>
                <a:spcPct val="80000"/>
              </a:lnSpc>
              <a:buFont typeface="Wingdings" panose="05000000000000000000" pitchFamily="2" charset="2"/>
              <a:buNone/>
            </a:pPr>
            <a:endParaRPr lang="id-ID" altLang="en-US" sz="1800" b="1" dirty="0"/>
          </a:p>
        </p:txBody>
      </p:sp>
    </p:spTree>
    <p:extLst>
      <p:ext uri="{BB962C8B-B14F-4D97-AF65-F5344CB8AC3E}">
        <p14:creationId xmlns:p14="http://schemas.microsoft.com/office/powerpoint/2010/main" val="22431514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551329" y="575796"/>
            <a:ext cx="10515600" cy="1302310"/>
          </a:xfrm>
        </p:spPr>
        <p:txBody>
          <a:bodyPr/>
          <a:lstStyle/>
          <a:p>
            <a:pPr algn="ctr"/>
            <a:r>
              <a:rPr lang="id-ID" altLang="en-US" sz="2800" dirty="0">
                <a:latin typeface="+mn-lt"/>
              </a:rPr>
              <a:t>Perhitungan Bandwidth Jaringan untuk Video </a:t>
            </a:r>
            <a:r>
              <a:rPr lang="id-ID" altLang="en-US" sz="2800" dirty="0" smtClean="0">
                <a:latin typeface="+mn-lt"/>
              </a:rPr>
              <a:t>Conferenc</a:t>
            </a:r>
            <a:r>
              <a:rPr lang="en-US" altLang="en-US" sz="2800" dirty="0" smtClean="0">
                <a:latin typeface="+mn-lt"/>
              </a:rPr>
              <a:t>e (Full Rate)</a:t>
            </a:r>
            <a:endParaRPr lang="id-ID" altLang="en-US" sz="2800" dirty="0">
              <a:latin typeface="+mn-lt"/>
            </a:endParaRPr>
          </a:p>
        </p:txBody>
      </p:sp>
      <p:sp>
        <p:nvSpPr>
          <p:cNvPr id="13315" name="Rectangle 3"/>
          <p:cNvSpPr>
            <a:spLocks noGrp="1" noChangeArrowheads="1"/>
          </p:cNvSpPr>
          <p:nvPr>
            <p:ph type="body" idx="4294967295"/>
          </p:nvPr>
        </p:nvSpPr>
        <p:spPr>
          <a:xfrm>
            <a:off x="1452283" y="1689847"/>
            <a:ext cx="9372600" cy="4191000"/>
          </a:xfrm>
        </p:spPr>
        <p:txBody>
          <a:bodyPr>
            <a:noAutofit/>
          </a:bodyPr>
          <a:lstStyle/>
          <a:p>
            <a:pPr>
              <a:lnSpc>
                <a:spcPct val="100000"/>
              </a:lnSpc>
            </a:pPr>
            <a:r>
              <a:rPr lang="id-ID" altLang="en-US" sz="2000" b="1" dirty="0"/>
              <a:t>Perhitungan Jumlah paket perdetik</a:t>
            </a:r>
          </a:p>
          <a:p>
            <a:pPr>
              <a:lnSpc>
                <a:spcPct val="100000"/>
              </a:lnSpc>
              <a:buFont typeface="Wingdings" panose="05000000000000000000" pitchFamily="2" charset="2"/>
              <a:buNone/>
            </a:pPr>
            <a:r>
              <a:rPr lang="id-ID" altLang="en-US" sz="2000" dirty="0"/>
              <a:t>	-  </a:t>
            </a:r>
            <a:r>
              <a:rPr lang="id-ID" altLang="en-US" sz="2000" i="1" dirty="0"/>
              <a:t>codec bita rate voice</a:t>
            </a:r>
            <a:r>
              <a:rPr lang="id-ID" altLang="en-US" sz="2000" dirty="0"/>
              <a:t> dengan menggunakan G.729 = 8 kbps</a:t>
            </a:r>
          </a:p>
          <a:p>
            <a:pPr>
              <a:lnSpc>
                <a:spcPct val="100000"/>
              </a:lnSpc>
              <a:buFont typeface="Wingdings" panose="05000000000000000000" pitchFamily="2" charset="2"/>
              <a:buNone/>
            </a:pPr>
            <a:r>
              <a:rPr lang="id-ID" altLang="en-US" sz="2000" dirty="0"/>
              <a:t>	-  </a:t>
            </a:r>
            <a:r>
              <a:rPr lang="en-US" altLang="id-ID" sz="2000" i="1" dirty="0">
                <a:ea typeface="굴림" pitchFamily="2" charset="-127"/>
              </a:rPr>
              <a:t>codec bit rate video</a:t>
            </a:r>
            <a:r>
              <a:rPr lang="en-US" altLang="id-ID" sz="2000" dirty="0">
                <a:ea typeface="굴림" pitchFamily="2" charset="-127"/>
              </a:rPr>
              <a:t> </a:t>
            </a:r>
            <a:r>
              <a:rPr lang="en-US" altLang="id-ID" sz="2000" dirty="0" err="1">
                <a:ea typeface="굴림" pitchFamily="2" charset="-127"/>
              </a:rPr>
              <a:t>dengan</a:t>
            </a:r>
            <a:r>
              <a:rPr lang="en-US" altLang="id-ID" sz="2000" dirty="0">
                <a:ea typeface="굴림" pitchFamily="2" charset="-127"/>
              </a:rPr>
              <a:t> </a:t>
            </a:r>
            <a:r>
              <a:rPr lang="en-US" altLang="id-ID" sz="2000" dirty="0" err="1">
                <a:ea typeface="굴림" pitchFamily="2" charset="-127"/>
              </a:rPr>
              <a:t>menggunakan</a:t>
            </a:r>
            <a:r>
              <a:rPr lang="en-US" altLang="id-ID" sz="2000" dirty="0">
                <a:ea typeface="굴림" pitchFamily="2" charset="-127"/>
              </a:rPr>
              <a:t> H.263 = 384 kbps</a:t>
            </a:r>
          </a:p>
          <a:p>
            <a:pPr>
              <a:lnSpc>
                <a:spcPct val="100000"/>
              </a:lnSpc>
              <a:buFont typeface="Wingdings" panose="05000000000000000000" pitchFamily="2" charset="2"/>
              <a:buNone/>
            </a:pPr>
            <a:r>
              <a:rPr lang="en-US" altLang="id-ID" sz="2000" dirty="0">
                <a:ea typeface="굴림" pitchFamily="2" charset="-127"/>
              </a:rPr>
              <a:t>	-  </a:t>
            </a:r>
            <a:r>
              <a:rPr lang="id-ID" altLang="en-US" sz="2000" i="1" dirty="0"/>
              <a:t>Packet Video conference</a:t>
            </a:r>
            <a:r>
              <a:rPr lang="id-ID" altLang="en-US" sz="2000" dirty="0"/>
              <a:t> per detik  = </a:t>
            </a:r>
            <a:r>
              <a:rPr lang="id-ID" altLang="en-US" sz="2000" i="1" dirty="0"/>
              <a:t>Codec bit rate</a:t>
            </a:r>
            <a:r>
              <a:rPr lang="id-ID" altLang="en-US" sz="2000" dirty="0"/>
              <a:t> (</a:t>
            </a:r>
            <a:r>
              <a:rPr lang="id-ID" altLang="en-US" sz="2000" i="1" dirty="0" smtClean="0"/>
              <a:t>voice</a:t>
            </a:r>
            <a:r>
              <a:rPr lang="id-ID" altLang="en-US" sz="2000" dirty="0" smtClean="0"/>
              <a:t> </a:t>
            </a:r>
            <a:r>
              <a:rPr lang="id-ID" altLang="en-US" sz="2000" dirty="0"/>
              <a:t>dan </a:t>
            </a:r>
            <a:r>
              <a:rPr lang="id-ID" altLang="en-US" sz="2000" i="1" dirty="0"/>
              <a:t>video</a:t>
            </a:r>
            <a:r>
              <a:rPr lang="id-ID" altLang="en-US" sz="2000" dirty="0"/>
              <a:t>)</a:t>
            </a:r>
          </a:p>
          <a:p>
            <a:pPr>
              <a:lnSpc>
                <a:spcPct val="100000"/>
              </a:lnSpc>
              <a:buFont typeface="Wingdings" panose="05000000000000000000" pitchFamily="2" charset="2"/>
              <a:buNone/>
            </a:pPr>
            <a:r>
              <a:rPr lang="id-ID" altLang="en-US" sz="2000" dirty="0"/>
              <a:t>        </a:t>
            </a:r>
            <a:r>
              <a:rPr lang="id-ID" altLang="en-US" sz="2000" i="1" dirty="0"/>
              <a:t>Video conference payload size         =  392 kbps/(24 byte x </a:t>
            </a:r>
            <a:r>
              <a:rPr lang="id-ID" altLang="en-US" sz="2000" i="1" dirty="0" smtClean="0"/>
              <a:t>8bit/byte</a:t>
            </a:r>
            <a:r>
              <a:rPr lang="id-ID" altLang="en-US" sz="2000" i="1" dirty="0"/>
              <a:t>) </a:t>
            </a:r>
            <a:r>
              <a:rPr lang="en-US" altLang="en-US" sz="2000" i="1" dirty="0" smtClean="0"/>
              <a:t> </a:t>
            </a:r>
            <a:r>
              <a:rPr lang="id-ID" altLang="en-US" sz="2000" i="1" dirty="0" smtClean="0"/>
              <a:t>=  </a:t>
            </a:r>
            <a:r>
              <a:rPr lang="id-ID" altLang="en-US" sz="2000" i="1" dirty="0"/>
              <a:t>2042 </a:t>
            </a:r>
            <a:r>
              <a:rPr lang="id-ID" altLang="en-US" sz="2000" i="1" dirty="0" smtClean="0"/>
              <a:t>pps</a:t>
            </a:r>
            <a:endParaRPr lang="id-ID" altLang="en-US" sz="2000" dirty="0" smtClean="0"/>
          </a:p>
          <a:p>
            <a:pPr>
              <a:lnSpc>
                <a:spcPct val="100000"/>
              </a:lnSpc>
            </a:pPr>
            <a:r>
              <a:rPr lang="id-ID" altLang="en-US" sz="2000" b="1" dirty="0" smtClean="0"/>
              <a:t>Bandwidth </a:t>
            </a:r>
            <a:r>
              <a:rPr lang="id-ID" altLang="en-US" sz="2000" b="1" dirty="0"/>
              <a:t>per kanal </a:t>
            </a:r>
            <a:r>
              <a:rPr lang="id-ID" altLang="en-US" sz="2000" b="1" i="1" dirty="0"/>
              <a:t>video conference</a:t>
            </a:r>
            <a:endParaRPr lang="id-ID" altLang="en-US" sz="2000" b="1" dirty="0"/>
          </a:p>
          <a:p>
            <a:pPr>
              <a:lnSpc>
                <a:spcPct val="100000"/>
              </a:lnSpc>
              <a:buFont typeface="Wingdings" panose="05000000000000000000" pitchFamily="2" charset="2"/>
              <a:buNone/>
            </a:pPr>
            <a:r>
              <a:rPr lang="id-ID" altLang="en-US" sz="2000" dirty="0"/>
              <a:t>	-  Ukuran packet </a:t>
            </a:r>
            <a:r>
              <a:rPr lang="id-ID" altLang="en-US" sz="2000" i="1" dirty="0"/>
              <a:t>Videeo conference x </a:t>
            </a:r>
            <a:r>
              <a:rPr lang="id-ID" altLang="en-US" sz="2000" dirty="0"/>
              <a:t>2042 pps x </a:t>
            </a:r>
            <a:r>
              <a:rPr lang="id-ID" altLang="en-US" sz="2000" dirty="0" smtClean="0"/>
              <a:t>8bit/byte  </a:t>
            </a:r>
            <a:r>
              <a:rPr lang="id-ID" altLang="en-US" sz="2000" dirty="0"/>
              <a:t>=</a:t>
            </a:r>
          </a:p>
          <a:p>
            <a:pPr>
              <a:lnSpc>
                <a:spcPct val="100000"/>
              </a:lnSpc>
              <a:buFont typeface="Wingdings" panose="05000000000000000000" pitchFamily="2" charset="2"/>
              <a:buNone/>
            </a:pPr>
            <a:r>
              <a:rPr lang="id-ID" altLang="en-US" sz="2000" dirty="0"/>
              <a:t>	   </a:t>
            </a:r>
            <a:r>
              <a:rPr lang="id-ID" altLang="en-US" sz="2000" dirty="0">
                <a:solidFill>
                  <a:srgbClr val="FF0000"/>
                </a:solidFill>
              </a:rPr>
              <a:t>70 byte x 2042 pps x 8 bit/byte = 1143.52 kbps =  1.14 Mbps </a:t>
            </a:r>
            <a:endParaRPr lang="id-ID" altLang="en-US" sz="2000" dirty="0"/>
          </a:p>
          <a:p>
            <a:pPr>
              <a:lnSpc>
                <a:spcPct val="100000"/>
              </a:lnSpc>
            </a:pPr>
            <a:r>
              <a:rPr lang="id-ID" altLang="en-US" sz="2000" b="1" dirty="0"/>
              <a:t>Sehingga </a:t>
            </a:r>
            <a:r>
              <a:rPr lang="id-ID" altLang="en-US" sz="2000" b="1" dirty="0">
                <a:solidFill>
                  <a:srgbClr val="FF0000"/>
                </a:solidFill>
              </a:rPr>
              <a:t>bandwidth jaringan </a:t>
            </a:r>
            <a:r>
              <a:rPr lang="id-ID" altLang="en-US" sz="2000" b="1" i="1" dirty="0">
                <a:solidFill>
                  <a:srgbClr val="FF0000"/>
                </a:solidFill>
              </a:rPr>
              <a:t>video conference</a:t>
            </a:r>
            <a:r>
              <a:rPr lang="id-ID" altLang="en-US" sz="2000" b="1" dirty="0">
                <a:solidFill>
                  <a:srgbClr val="FF0000"/>
                </a:solidFill>
              </a:rPr>
              <a:t> </a:t>
            </a:r>
            <a:r>
              <a:rPr lang="id-ID" altLang="en-US" sz="2000" b="1" dirty="0"/>
              <a:t>dengan menggunakan </a:t>
            </a:r>
            <a:r>
              <a:rPr lang="id-ID" altLang="en-US" sz="2000" b="1" i="1" dirty="0"/>
              <a:t>code voice full rate</a:t>
            </a:r>
            <a:r>
              <a:rPr lang="id-ID" altLang="en-US" sz="2000" b="1" dirty="0"/>
              <a:t> dan </a:t>
            </a:r>
            <a:r>
              <a:rPr lang="id-ID" altLang="en-US" sz="2000" b="1" i="1" dirty="0"/>
              <a:t>codec video</a:t>
            </a:r>
            <a:r>
              <a:rPr lang="id-ID" altLang="en-US" sz="2000" b="1" dirty="0"/>
              <a:t> H.263 mode A  =  jumlah kanal x 1.14 Mbps.</a:t>
            </a:r>
            <a:endParaRPr lang="en-US" altLang="id-ID" sz="2000" b="1" dirty="0">
              <a:ea typeface="굴림" pitchFamily="2" charset="-127"/>
            </a:endParaRPr>
          </a:p>
          <a:p>
            <a:pPr>
              <a:lnSpc>
                <a:spcPct val="100000"/>
              </a:lnSpc>
              <a:buFont typeface="Wingdings" panose="05000000000000000000" pitchFamily="2" charset="2"/>
              <a:buNone/>
            </a:pPr>
            <a:endParaRPr lang="id-ID" altLang="en-US" sz="2000" b="1" dirty="0"/>
          </a:p>
          <a:p>
            <a:pPr lvl="1">
              <a:lnSpc>
                <a:spcPct val="100000"/>
              </a:lnSpc>
              <a:buFont typeface="Wingdings" panose="05000000000000000000" pitchFamily="2" charset="2"/>
              <a:buChar char="§"/>
            </a:pPr>
            <a:endParaRPr lang="id-ID" altLang="en-US" sz="2000" dirty="0"/>
          </a:p>
          <a:p>
            <a:pPr lvl="1">
              <a:lnSpc>
                <a:spcPct val="100000"/>
              </a:lnSpc>
              <a:buFont typeface="Wingdings" panose="05000000000000000000" pitchFamily="2" charset="2"/>
              <a:buChar char="§"/>
            </a:pPr>
            <a:endParaRPr lang="en-US" altLang="id-ID" sz="2000" dirty="0">
              <a:ea typeface="굴림" pitchFamily="2" charset="-127"/>
            </a:endParaRPr>
          </a:p>
          <a:p>
            <a:pPr>
              <a:lnSpc>
                <a:spcPct val="100000"/>
              </a:lnSpc>
            </a:pPr>
            <a:endParaRPr lang="id-ID" altLang="en-US" sz="2000" dirty="0"/>
          </a:p>
        </p:txBody>
      </p:sp>
    </p:spTree>
    <p:extLst>
      <p:ext uri="{BB962C8B-B14F-4D97-AF65-F5344CB8AC3E}">
        <p14:creationId xmlns:p14="http://schemas.microsoft.com/office/powerpoint/2010/main" val="38318963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1304364" y="843896"/>
            <a:ext cx="10515600" cy="1325563"/>
          </a:xfrm>
        </p:spPr>
        <p:txBody>
          <a:bodyPr/>
          <a:lstStyle/>
          <a:p>
            <a:r>
              <a:rPr lang="id-ID" altLang="en-US" sz="2800" dirty="0">
                <a:latin typeface="+mn-lt"/>
              </a:rPr>
              <a:t>Perhitungan Bandwidth Jaringan untuk Video Conference (CRTP)</a:t>
            </a:r>
          </a:p>
        </p:txBody>
      </p:sp>
      <p:sp>
        <p:nvSpPr>
          <p:cNvPr id="14339" name="Rectangle 3"/>
          <p:cNvSpPr>
            <a:spLocks noGrp="1" noChangeArrowheads="1"/>
          </p:cNvSpPr>
          <p:nvPr>
            <p:ph type="body" idx="4294967295"/>
          </p:nvPr>
        </p:nvSpPr>
        <p:spPr>
          <a:xfrm>
            <a:off x="1613646" y="2169459"/>
            <a:ext cx="9305365" cy="3657600"/>
          </a:xfrm>
        </p:spPr>
        <p:txBody>
          <a:bodyPr>
            <a:normAutofit/>
          </a:bodyPr>
          <a:lstStyle/>
          <a:p>
            <a:pPr>
              <a:lnSpc>
                <a:spcPct val="170000"/>
              </a:lnSpc>
            </a:pPr>
            <a:r>
              <a:rPr lang="id-ID" altLang="en-US" sz="2000" dirty="0"/>
              <a:t>Header </a:t>
            </a:r>
            <a:r>
              <a:rPr lang="id-ID" altLang="en-US" sz="2000" dirty="0">
                <a:solidFill>
                  <a:srgbClr val="FF0000"/>
                </a:solidFill>
              </a:rPr>
              <a:t>Kompresi pada RTP </a:t>
            </a:r>
            <a:r>
              <a:rPr lang="id-ID" altLang="en-US" sz="2000" dirty="0"/>
              <a:t>yaitu IP/UDP/RTP jadi 2 byte sehingga ukuran packet = (6+2) byte + 20  + 4 byte (mode A) = 32 </a:t>
            </a:r>
            <a:r>
              <a:rPr lang="id-ID" altLang="en-US" sz="2000" dirty="0" smtClean="0"/>
              <a:t>byte</a:t>
            </a:r>
            <a:endParaRPr lang="id-ID" altLang="en-US" sz="2000" dirty="0"/>
          </a:p>
          <a:p>
            <a:pPr>
              <a:lnSpc>
                <a:spcPct val="170000"/>
              </a:lnSpc>
            </a:pPr>
            <a:r>
              <a:rPr lang="en-US" altLang="id-ID" sz="2000" dirty="0" err="1">
                <a:ea typeface="굴림" pitchFamily="2" charset="-127"/>
              </a:rPr>
              <a:t>Maka</a:t>
            </a:r>
            <a:r>
              <a:rPr lang="en-US" altLang="id-ID" sz="2000" dirty="0">
                <a:ea typeface="굴림" pitchFamily="2" charset="-127"/>
              </a:rPr>
              <a:t> bandwidth per </a:t>
            </a:r>
            <a:r>
              <a:rPr lang="en-US" altLang="id-ID" sz="2000" dirty="0" err="1">
                <a:ea typeface="굴림" pitchFamily="2" charset="-127"/>
              </a:rPr>
              <a:t>kanal</a:t>
            </a:r>
            <a:r>
              <a:rPr lang="en-US" altLang="id-ID" sz="2000" dirty="0">
                <a:ea typeface="굴림" pitchFamily="2" charset="-127"/>
              </a:rPr>
              <a:t> Voice = 32 byte 2042 </a:t>
            </a:r>
            <a:r>
              <a:rPr lang="en-US" altLang="id-ID" sz="2000" dirty="0" err="1">
                <a:ea typeface="굴림" pitchFamily="2" charset="-127"/>
              </a:rPr>
              <a:t>pps</a:t>
            </a:r>
            <a:r>
              <a:rPr lang="en-US" altLang="id-ID" sz="2000" dirty="0">
                <a:ea typeface="굴림" pitchFamily="2" charset="-127"/>
              </a:rPr>
              <a:t> 8 bit/byte = 522.752 kbps = </a:t>
            </a:r>
            <a:r>
              <a:rPr lang="en-US" altLang="id-ID" sz="2000" dirty="0">
                <a:solidFill>
                  <a:srgbClr val="FF0000"/>
                </a:solidFill>
                <a:ea typeface="굴림" pitchFamily="2" charset="-127"/>
              </a:rPr>
              <a:t>0.53 Mbps </a:t>
            </a:r>
            <a:endParaRPr lang="en-US" altLang="id-ID" sz="2000" dirty="0">
              <a:ea typeface="굴림" pitchFamily="2" charset="-127"/>
            </a:endParaRPr>
          </a:p>
          <a:p>
            <a:pPr>
              <a:lnSpc>
                <a:spcPct val="170000"/>
              </a:lnSpc>
            </a:pPr>
            <a:r>
              <a:rPr lang="en-US" altLang="id-ID" sz="2000" dirty="0" err="1">
                <a:ea typeface="굴림" pitchFamily="2" charset="-127"/>
              </a:rPr>
              <a:t>Sehingga</a:t>
            </a:r>
            <a:r>
              <a:rPr lang="en-US" altLang="id-ID" sz="2000" dirty="0">
                <a:ea typeface="굴림" pitchFamily="2" charset="-127"/>
              </a:rPr>
              <a:t> bandwidth </a:t>
            </a:r>
            <a:r>
              <a:rPr lang="en-US" altLang="id-ID" sz="2000" dirty="0" err="1">
                <a:ea typeface="굴림" pitchFamily="2" charset="-127"/>
              </a:rPr>
              <a:t>jaringan</a:t>
            </a:r>
            <a:r>
              <a:rPr lang="en-US" altLang="id-ID" sz="2000" dirty="0">
                <a:ea typeface="굴림" pitchFamily="2" charset="-127"/>
              </a:rPr>
              <a:t> </a:t>
            </a:r>
            <a:r>
              <a:rPr lang="en-US" altLang="id-ID" sz="2000" dirty="0" err="1">
                <a:ea typeface="굴림" pitchFamily="2" charset="-127"/>
              </a:rPr>
              <a:t>dengan</a:t>
            </a:r>
            <a:r>
              <a:rPr lang="en-US" altLang="id-ID" sz="2000" dirty="0">
                <a:ea typeface="굴림" pitchFamily="2" charset="-127"/>
              </a:rPr>
              <a:t> </a:t>
            </a:r>
            <a:r>
              <a:rPr lang="en-US" altLang="id-ID" sz="2000" dirty="0" err="1">
                <a:ea typeface="굴림" pitchFamily="2" charset="-127"/>
              </a:rPr>
              <a:t>menggunakan</a:t>
            </a:r>
            <a:r>
              <a:rPr lang="en-US" altLang="id-ID" sz="2000" dirty="0">
                <a:ea typeface="굴림" pitchFamily="2" charset="-127"/>
              </a:rPr>
              <a:t> </a:t>
            </a:r>
            <a:r>
              <a:rPr lang="en-US" altLang="id-ID" sz="2000" i="1" dirty="0">
                <a:ea typeface="굴림" pitchFamily="2" charset="-127"/>
              </a:rPr>
              <a:t>codec voice</a:t>
            </a:r>
            <a:r>
              <a:rPr lang="en-US" altLang="id-ID" sz="2000" dirty="0">
                <a:ea typeface="굴림" pitchFamily="2" charset="-127"/>
              </a:rPr>
              <a:t> CRTP </a:t>
            </a:r>
            <a:r>
              <a:rPr lang="en-US" altLang="id-ID" sz="2000" dirty="0" err="1">
                <a:ea typeface="굴림" pitchFamily="2" charset="-127"/>
              </a:rPr>
              <a:t>dan</a:t>
            </a:r>
            <a:r>
              <a:rPr lang="en-US" altLang="id-ID" sz="2000" dirty="0">
                <a:ea typeface="굴림" pitchFamily="2" charset="-127"/>
              </a:rPr>
              <a:t> </a:t>
            </a:r>
            <a:r>
              <a:rPr lang="en-US" altLang="id-ID" sz="2000" i="1" dirty="0">
                <a:ea typeface="굴림" pitchFamily="2" charset="-127"/>
              </a:rPr>
              <a:t>codec video</a:t>
            </a:r>
            <a:r>
              <a:rPr lang="en-US" altLang="id-ID" sz="2000" dirty="0">
                <a:ea typeface="굴림" pitchFamily="2" charset="-127"/>
              </a:rPr>
              <a:t> H.363 mode A =  </a:t>
            </a:r>
            <a:r>
              <a:rPr lang="en-US" altLang="id-ID" sz="2000" dirty="0" err="1">
                <a:ea typeface="굴림" pitchFamily="2" charset="-127"/>
              </a:rPr>
              <a:t>jumlah</a:t>
            </a:r>
            <a:r>
              <a:rPr lang="en-US" altLang="id-ID" sz="2000" dirty="0">
                <a:ea typeface="굴림" pitchFamily="2" charset="-127"/>
              </a:rPr>
              <a:t> </a:t>
            </a:r>
            <a:r>
              <a:rPr lang="en-US" altLang="id-ID" sz="2000" dirty="0" err="1">
                <a:ea typeface="굴림" pitchFamily="2" charset="-127"/>
              </a:rPr>
              <a:t>kanal</a:t>
            </a:r>
            <a:r>
              <a:rPr lang="en-US" altLang="id-ID" sz="2000" dirty="0">
                <a:ea typeface="굴림" pitchFamily="2" charset="-127"/>
              </a:rPr>
              <a:t> x </a:t>
            </a:r>
            <a:r>
              <a:rPr lang="en-US" altLang="id-ID" sz="2000" dirty="0">
                <a:solidFill>
                  <a:srgbClr val="FF0000"/>
                </a:solidFill>
                <a:ea typeface="굴림" pitchFamily="2" charset="-127"/>
              </a:rPr>
              <a:t>0.53 Mbps </a:t>
            </a:r>
            <a:endParaRPr lang="id-ID" altLang="en-US" sz="2000" dirty="0">
              <a:solidFill>
                <a:srgbClr val="FF0000"/>
              </a:solidFill>
            </a:endParaRPr>
          </a:p>
        </p:txBody>
      </p:sp>
    </p:spTree>
    <p:extLst>
      <p:ext uri="{BB962C8B-B14F-4D97-AF65-F5344CB8AC3E}">
        <p14:creationId xmlns:p14="http://schemas.microsoft.com/office/powerpoint/2010/main" val="14590997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658906" y="674407"/>
            <a:ext cx="10515600" cy="1325563"/>
          </a:xfrm>
        </p:spPr>
        <p:txBody>
          <a:bodyPr/>
          <a:lstStyle/>
          <a:p>
            <a:pPr algn="ctr"/>
            <a:r>
              <a:rPr lang="it-IT" altLang="en-US" sz="3600" dirty="0">
                <a:latin typeface="+mn-lt"/>
                <a:ea typeface="굴림" pitchFamily="2" charset="-127"/>
              </a:rPr>
              <a:t>Audio and Video Quality Requirement</a:t>
            </a:r>
            <a:r>
              <a:rPr lang="en-US" altLang="id-ID" sz="3600" dirty="0">
                <a:latin typeface="+mn-lt"/>
                <a:ea typeface="굴림" pitchFamily="2" charset="-127"/>
              </a:rPr>
              <a:t> </a:t>
            </a:r>
            <a:endParaRPr lang="id-ID" altLang="en-US" sz="3600" dirty="0">
              <a:latin typeface="+mn-lt"/>
            </a:endParaRPr>
          </a:p>
        </p:txBody>
      </p:sp>
      <p:pic>
        <p:nvPicPr>
          <p:cNvPr id="15363" name="Picture 4" descr="AV bitrate"/>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1737232" y="1690688"/>
            <a:ext cx="8153400" cy="4438650"/>
          </a:xfrm>
          <a:noFill/>
          <a:ln/>
        </p:spPr>
      </p:pic>
    </p:spTree>
    <p:extLst>
      <p:ext uri="{BB962C8B-B14F-4D97-AF65-F5344CB8AC3E}">
        <p14:creationId xmlns:p14="http://schemas.microsoft.com/office/powerpoint/2010/main" val="30020029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3708" y="1035424"/>
            <a:ext cx="6991723" cy="5136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1163681"/>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5624" y="1120588"/>
            <a:ext cx="6533418" cy="505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6959679"/>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
          <p:cNvSpPr>
            <a:spLocks noChangeArrowheads="1"/>
          </p:cNvSpPr>
          <p:nvPr/>
        </p:nvSpPr>
        <p:spPr bwMode="auto">
          <a:xfrm>
            <a:off x="1237957" y="1799103"/>
            <a:ext cx="9721396"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4572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indent="0">
              <a:lnSpc>
                <a:spcPct val="150000"/>
              </a:lnSpc>
            </a:pPr>
            <a:r>
              <a:rPr lang="id-ID" altLang="en-US" sz="2000" dirty="0" smtClean="0">
                <a:ea typeface="Calibri" panose="020F0502020204030204" pitchFamily="34" charset="0"/>
                <a:cs typeface="Calibri" panose="020F0502020204030204" pitchFamily="34" charset="0"/>
              </a:rPr>
              <a:t>Bit </a:t>
            </a:r>
            <a:r>
              <a:rPr lang="id-ID" altLang="en-US" sz="2000" dirty="0">
                <a:ea typeface="Calibri" panose="020F0502020204030204" pitchFamily="34" charset="0"/>
                <a:cs typeface="Calibri" panose="020F0502020204030204" pitchFamily="34" charset="0"/>
              </a:rPr>
              <a:t>Rate MPEG-2 Video = 4 – 80 Mbps (tidak berguna dibawah 4 Mbps), sample bit rate yang paling minimal</a:t>
            </a:r>
            <a:endParaRPr lang="id-ID" altLang="en-US" sz="2000" dirty="0"/>
          </a:p>
          <a:p>
            <a:pPr indent="0">
              <a:lnSpc>
                <a:spcPct val="150000"/>
              </a:lnSpc>
            </a:pPr>
            <a:r>
              <a:rPr lang="id-ID" altLang="en-US" sz="2000" dirty="0">
                <a:ea typeface="Calibri" panose="020F0502020204030204" pitchFamily="34" charset="0"/>
                <a:cs typeface="Calibri" panose="020F0502020204030204" pitchFamily="34" charset="0"/>
              </a:rPr>
              <a:t>Payload Header video codec = </a:t>
            </a:r>
            <a:r>
              <a:rPr lang="id-ID" altLang="en-US" sz="2000" b="1" dirty="0">
                <a:ea typeface="Calibri" panose="020F0502020204030204" pitchFamily="34" charset="0"/>
                <a:cs typeface="Calibri" panose="020F0502020204030204" pitchFamily="34" charset="0"/>
              </a:rPr>
              <a:t>4 byte (mode A)</a:t>
            </a:r>
            <a:endParaRPr lang="id-ID" altLang="en-US" sz="2000" dirty="0"/>
          </a:p>
          <a:p>
            <a:pPr indent="0">
              <a:lnSpc>
                <a:spcPct val="150000"/>
              </a:lnSpc>
            </a:pPr>
            <a:r>
              <a:rPr lang="id-ID" altLang="en-US" sz="2000" dirty="0" smtClean="0">
                <a:ea typeface="Calibri" panose="020F0502020204030204" pitchFamily="34" charset="0"/>
                <a:cs typeface="Calibri" panose="020F0502020204030204" pitchFamily="34" charset="0"/>
              </a:rPr>
              <a:t>u</a:t>
            </a:r>
            <a:r>
              <a:rPr lang="en-US" altLang="en-US" sz="2000" dirty="0" err="1" smtClean="0">
                <a:ea typeface="Calibri" panose="020F0502020204030204" pitchFamily="34" charset="0"/>
                <a:cs typeface="Calibri" panose="020F0502020204030204" pitchFamily="34" charset="0"/>
              </a:rPr>
              <a:t>ntuk</a:t>
            </a:r>
            <a:r>
              <a:rPr lang="id-ID" altLang="en-US" sz="2000" dirty="0" smtClean="0">
                <a:ea typeface="Calibri" panose="020F0502020204030204" pitchFamily="34" charset="0"/>
                <a:cs typeface="Calibri" panose="020F0502020204030204" pitchFamily="34" charset="0"/>
              </a:rPr>
              <a:t> </a:t>
            </a:r>
            <a:r>
              <a:rPr lang="id-ID" altLang="en-US" sz="2000" dirty="0">
                <a:ea typeface="Calibri" panose="020F0502020204030204" pitchFamily="34" charset="0"/>
                <a:cs typeface="Calibri" panose="020F0502020204030204" pitchFamily="34" charset="0"/>
              </a:rPr>
              <a:t>penggunaan voice G.729</a:t>
            </a:r>
            <a:endParaRPr lang="id-ID" altLang="en-US" sz="2000" dirty="0"/>
          </a:p>
          <a:p>
            <a:pPr indent="0">
              <a:lnSpc>
                <a:spcPct val="150000"/>
              </a:lnSpc>
            </a:pPr>
            <a:r>
              <a:rPr lang="id-ID" altLang="en-US" sz="2000" dirty="0">
                <a:ea typeface="Calibri" panose="020F0502020204030204" pitchFamily="34" charset="0"/>
                <a:cs typeface="Calibri" panose="020F0502020204030204" pitchFamily="34" charset="0"/>
              </a:rPr>
              <a:t>Ukuran Paket  = </a:t>
            </a:r>
            <a:r>
              <a:rPr lang="id-ID" altLang="en-US" sz="2000" i="1" dirty="0">
                <a:ea typeface="Calibri" panose="020F0502020204030204" pitchFamily="34" charset="0"/>
                <a:cs typeface="Calibri" panose="020F0502020204030204" pitchFamily="34" charset="0"/>
              </a:rPr>
              <a:t>Layer</a:t>
            </a:r>
            <a:r>
              <a:rPr lang="id-ID" altLang="en-US" sz="2000" dirty="0">
                <a:ea typeface="Calibri" panose="020F0502020204030204" pitchFamily="34" charset="0"/>
                <a:cs typeface="Calibri" panose="020F0502020204030204" pitchFamily="34" charset="0"/>
              </a:rPr>
              <a:t> 2 (6byte) +(IP (20 byte)+UDP(8byte)+RTP(12byte)) + </a:t>
            </a:r>
            <a:r>
              <a:rPr lang="id-ID" altLang="en-US" sz="2000" i="1" dirty="0">
                <a:ea typeface="Calibri" panose="020F0502020204030204" pitchFamily="34" charset="0"/>
                <a:cs typeface="Calibri" panose="020F0502020204030204" pitchFamily="34" charset="0"/>
              </a:rPr>
              <a:t>Payload voice  codec</a:t>
            </a:r>
            <a:r>
              <a:rPr lang="id-ID" altLang="en-US" sz="2000" dirty="0">
                <a:ea typeface="Calibri" panose="020F0502020204030204" pitchFamily="34" charset="0"/>
                <a:cs typeface="Calibri" panose="020F0502020204030204" pitchFamily="34" charset="0"/>
              </a:rPr>
              <a:t>  (G.729) + </a:t>
            </a:r>
            <a:r>
              <a:rPr lang="id-ID" altLang="en-US" sz="2000" i="1" dirty="0">
                <a:ea typeface="Calibri" panose="020F0502020204030204" pitchFamily="34" charset="0"/>
                <a:cs typeface="Calibri" panose="020F0502020204030204" pitchFamily="34" charset="0"/>
              </a:rPr>
              <a:t>payload  header video codec</a:t>
            </a:r>
            <a:endParaRPr lang="id-ID" altLang="en-US" sz="2000" dirty="0"/>
          </a:p>
          <a:p>
            <a:pPr indent="0">
              <a:lnSpc>
                <a:spcPct val="150000"/>
              </a:lnSpc>
            </a:pPr>
            <a:r>
              <a:rPr lang="id-ID" altLang="en-US" sz="2000" dirty="0">
                <a:ea typeface="Calibri" panose="020F0502020204030204" pitchFamily="34" charset="0"/>
                <a:cs typeface="Calibri" panose="020F0502020204030204" pitchFamily="34" charset="0"/>
              </a:rPr>
              <a:t>Besar CODEC kalau memakai G.729 = 20 byte </a:t>
            </a:r>
            <a:endParaRPr lang="id-ID" altLang="en-US" sz="2000" dirty="0"/>
          </a:p>
          <a:p>
            <a:pPr indent="0">
              <a:lnSpc>
                <a:spcPct val="150000"/>
              </a:lnSpc>
            </a:pPr>
            <a:r>
              <a:rPr lang="id-ID" altLang="en-US" sz="2000" dirty="0">
                <a:ea typeface="Calibri" panose="020F0502020204030204" pitchFamily="34" charset="0"/>
                <a:cs typeface="Calibri" panose="020F0502020204030204" pitchFamily="34" charset="0"/>
              </a:rPr>
              <a:t>Besar </a:t>
            </a:r>
            <a:r>
              <a:rPr lang="id-ID" altLang="en-US" sz="2000" i="1" dirty="0">
                <a:ea typeface="Calibri" panose="020F0502020204030204" pitchFamily="34" charset="0"/>
                <a:cs typeface="Calibri" panose="020F0502020204030204" pitchFamily="34" charset="0"/>
              </a:rPr>
              <a:t>payload header codec</a:t>
            </a:r>
            <a:r>
              <a:rPr lang="id-ID" altLang="en-US" sz="2000" dirty="0">
                <a:ea typeface="Calibri" panose="020F0502020204030204" pitchFamily="34" charset="0"/>
                <a:cs typeface="Calibri" panose="020F0502020204030204" pitchFamily="34" charset="0"/>
              </a:rPr>
              <a:t> = 4 byte (mode A)</a:t>
            </a:r>
            <a:endParaRPr lang="id-ID" altLang="en-US" sz="2000" dirty="0"/>
          </a:p>
          <a:p>
            <a:pPr indent="0">
              <a:lnSpc>
                <a:spcPct val="150000"/>
              </a:lnSpc>
            </a:pPr>
            <a:r>
              <a:rPr lang="id-ID" altLang="en-US" sz="2000" dirty="0">
                <a:ea typeface="Calibri" panose="020F0502020204030204" pitchFamily="34" charset="0"/>
                <a:cs typeface="Calibri" panose="020F0502020204030204" pitchFamily="34" charset="0"/>
              </a:rPr>
              <a:t>Ukuran packet </a:t>
            </a:r>
            <a:r>
              <a:rPr lang="id-ID" altLang="en-US" sz="2000" i="1" dirty="0">
                <a:ea typeface="Calibri" panose="020F0502020204030204" pitchFamily="34" charset="0"/>
                <a:cs typeface="Calibri" panose="020F0502020204030204" pitchFamily="34" charset="0"/>
              </a:rPr>
              <a:t>Video conference</a:t>
            </a:r>
            <a:r>
              <a:rPr lang="id-ID" altLang="en-US" sz="2000" dirty="0">
                <a:ea typeface="Calibri" panose="020F0502020204030204" pitchFamily="34" charset="0"/>
                <a:cs typeface="Calibri" panose="020F0502020204030204" pitchFamily="34" charset="0"/>
              </a:rPr>
              <a:t>  = 46 byte  + 20 byte + 4 byte = 70 byte </a:t>
            </a:r>
            <a:endParaRPr lang="id-ID" altLang="en-US" sz="2000" dirty="0"/>
          </a:p>
        </p:txBody>
      </p:sp>
      <p:sp>
        <p:nvSpPr>
          <p:cNvPr id="2" name="TextBox 1"/>
          <p:cNvSpPr txBox="1"/>
          <p:nvPr/>
        </p:nvSpPr>
        <p:spPr>
          <a:xfrm>
            <a:off x="1237957" y="1057973"/>
            <a:ext cx="4271619" cy="523220"/>
          </a:xfrm>
          <a:prstGeom prst="rect">
            <a:avLst/>
          </a:prstGeom>
          <a:noFill/>
        </p:spPr>
        <p:txBody>
          <a:bodyPr wrap="none" rtlCol="0">
            <a:spAutoFit/>
          </a:bodyPr>
          <a:lstStyle/>
          <a:p>
            <a:r>
              <a:rPr lang="id-ID" altLang="en-US" sz="2800" b="1" dirty="0">
                <a:ea typeface="Calibri" panose="020F0502020204030204" pitchFamily="34" charset="0"/>
                <a:cs typeface="Calibri" panose="020F0502020204030204" pitchFamily="34" charset="0"/>
              </a:rPr>
              <a:t>U</a:t>
            </a:r>
            <a:r>
              <a:rPr lang="en-US" altLang="en-US" sz="2800" b="1" dirty="0" err="1">
                <a:ea typeface="Calibri" panose="020F0502020204030204" pitchFamily="34" charset="0"/>
                <a:cs typeface="Calibri" panose="020F0502020204030204" pitchFamily="34" charset="0"/>
              </a:rPr>
              <a:t>ntuk</a:t>
            </a:r>
            <a:r>
              <a:rPr lang="en-US" altLang="en-US" sz="2800" b="1" dirty="0">
                <a:ea typeface="Calibri" panose="020F0502020204030204" pitchFamily="34" charset="0"/>
                <a:cs typeface="Calibri" panose="020F0502020204030204" pitchFamily="34" charset="0"/>
              </a:rPr>
              <a:t> </a:t>
            </a:r>
            <a:r>
              <a:rPr lang="id-ID" altLang="en-US" sz="2800" b="1" dirty="0">
                <a:ea typeface="Calibri" panose="020F0502020204030204" pitchFamily="34" charset="0"/>
                <a:cs typeface="Calibri" panose="020F0502020204030204" pitchFamily="34" charset="0"/>
              </a:rPr>
              <a:t>codec Video MPEG-2</a:t>
            </a:r>
            <a:endParaRPr lang="en-US" sz="2800" dirty="0"/>
          </a:p>
        </p:txBody>
      </p:sp>
    </p:spTree>
    <p:extLst>
      <p:ext uri="{BB962C8B-B14F-4D97-AF65-F5344CB8AC3E}">
        <p14:creationId xmlns:p14="http://schemas.microsoft.com/office/powerpoint/2010/main" val="1953460441"/>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5415" y="1927895"/>
            <a:ext cx="9812422" cy="3785652"/>
          </a:xfrm>
          <a:prstGeom prst="rect">
            <a:avLst/>
          </a:prstGeom>
          <a:noFill/>
        </p:spPr>
        <p:txBody>
          <a:bodyPr wrap="square" rtlCol="0">
            <a:spAutoFit/>
          </a:bodyPr>
          <a:lstStyle/>
          <a:p>
            <a:pPr indent="0">
              <a:lnSpc>
                <a:spcPct val="150000"/>
              </a:lnSpc>
            </a:pPr>
            <a:r>
              <a:rPr lang="id-ID" altLang="en-US" sz="2000" dirty="0">
                <a:ea typeface="Calibri" panose="020F0502020204030204" pitchFamily="34" charset="0"/>
                <a:cs typeface="Calibri" panose="020F0502020204030204" pitchFamily="34" charset="0"/>
              </a:rPr>
              <a:t>Codec bit rate voice dengan menggunakan G.729 = 8Kbps</a:t>
            </a:r>
            <a:endParaRPr lang="id-ID" altLang="en-US" sz="2000" dirty="0"/>
          </a:p>
          <a:p>
            <a:pPr indent="0">
              <a:lnSpc>
                <a:spcPct val="150000"/>
              </a:lnSpc>
            </a:pPr>
            <a:r>
              <a:rPr lang="id-ID" altLang="en-US" sz="2000" dirty="0">
                <a:ea typeface="Calibri" panose="020F0502020204030204" pitchFamily="34" charset="0"/>
                <a:cs typeface="Calibri" panose="020F0502020204030204" pitchFamily="34" charset="0"/>
              </a:rPr>
              <a:t>Codec bit rate video dengan menggunakan MPEG-2 = 4 Mbps = 4000 kbps</a:t>
            </a:r>
            <a:endParaRPr lang="id-ID" altLang="en-US" sz="2000" dirty="0"/>
          </a:p>
          <a:p>
            <a:pPr indent="0">
              <a:lnSpc>
                <a:spcPct val="150000"/>
              </a:lnSpc>
            </a:pPr>
            <a:r>
              <a:rPr lang="id-ID" altLang="en-US" sz="2000" dirty="0">
                <a:ea typeface="Calibri" panose="020F0502020204030204" pitchFamily="34" charset="0"/>
                <a:cs typeface="Calibri" panose="020F0502020204030204" pitchFamily="34" charset="0"/>
              </a:rPr>
              <a:t>Paket video per detik = codec bit rate (voice dan video) = 4008 Kbps</a:t>
            </a:r>
            <a:endParaRPr lang="id-ID" altLang="en-US" sz="2000" dirty="0"/>
          </a:p>
          <a:p>
            <a:pPr indent="0">
              <a:lnSpc>
                <a:spcPct val="150000"/>
              </a:lnSpc>
            </a:pPr>
            <a:r>
              <a:rPr lang="id-ID" altLang="en-US" sz="2000" dirty="0">
                <a:ea typeface="Calibri" panose="020F0502020204030204" pitchFamily="34" charset="0"/>
                <a:cs typeface="Calibri" panose="020F0502020204030204" pitchFamily="34" charset="0"/>
              </a:rPr>
              <a:t>Video payload size = 4008 kbps/ (24 x 8 bit) = 20875 pps</a:t>
            </a:r>
            <a:endParaRPr lang="id-ID" altLang="en-US" sz="2000" dirty="0"/>
          </a:p>
          <a:p>
            <a:pPr indent="0">
              <a:lnSpc>
                <a:spcPct val="150000"/>
              </a:lnSpc>
            </a:pPr>
            <a:r>
              <a:rPr lang="id-ID" altLang="en-US" sz="2000" dirty="0">
                <a:ea typeface="Calibri" panose="020F0502020204030204" pitchFamily="34" charset="0"/>
                <a:cs typeface="Calibri" panose="020F0502020204030204" pitchFamily="34" charset="0"/>
              </a:rPr>
              <a:t>Bandwidth per kanal video = 70 byte x 20875 pps x 8 bit/byte = 11,69 Mbps</a:t>
            </a:r>
            <a:endParaRPr lang="id-ID" altLang="en-US" sz="2000" dirty="0"/>
          </a:p>
          <a:p>
            <a:pPr indent="0">
              <a:lnSpc>
                <a:spcPct val="150000"/>
              </a:lnSpc>
            </a:pPr>
            <a:r>
              <a:rPr lang="id-ID" altLang="en-US" sz="2000" b="1" dirty="0">
                <a:ea typeface="Calibri" panose="020F0502020204030204" pitchFamily="34" charset="0"/>
                <a:cs typeface="Calibri" panose="020F0502020204030204" pitchFamily="34" charset="0"/>
              </a:rPr>
              <a:t>bandwidth jaringan </a:t>
            </a:r>
            <a:r>
              <a:rPr lang="id-ID" altLang="en-US" sz="2000" b="1" i="1" dirty="0">
                <a:ea typeface="Calibri" panose="020F0502020204030204" pitchFamily="34" charset="0"/>
                <a:cs typeface="Calibri" panose="020F0502020204030204" pitchFamily="34" charset="0"/>
              </a:rPr>
              <a:t>video </a:t>
            </a:r>
            <a:r>
              <a:rPr lang="id-ID" altLang="en-US" sz="2000" b="1" dirty="0">
                <a:ea typeface="Calibri" panose="020F0502020204030204" pitchFamily="34" charset="0"/>
                <a:cs typeface="Calibri" panose="020F0502020204030204" pitchFamily="34" charset="0"/>
              </a:rPr>
              <a:t>dengan menggunakan </a:t>
            </a:r>
            <a:r>
              <a:rPr lang="id-ID" altLang="en-US" sz="2000" b="1" i="1" dirty="0">
                <a:ea typeface="Calibri" panose="020F0502020204030204" pitchFamily="34" charset="0"/>
                <a:cs typeface="Calibri" panose="020F0502020204030204" pitchFamily="34" charset="0"/>
              </a:rPr>
              <a:t>code voice full rate</a:t>
            </a:r>
            <a:r>
              <a:rPr lang="id-ID" altLang="en-US" sz="2000" b="1" dirty="0">
                <a:ea typeface="Calibri" panose="020F0502020204030204" pitchFamily="34" charset="0"/>
                <a:cs typeface="Calibri" panose="020F0502020204030204" pitchFamily="34" charset="0"/>
              </a:rPr>
              <a:t> G.729 dan </a:t>
            </a:r>
            <a:r>
              <a:rPr lang="id-ID" altLang="en-US" sz="2000" b="1" i="1" dirty="0">
                <a:ea typeface="Calibri" panose="020F0502020204030204" pitchFamily="34" charset="0"/>
                <a:cs typeface="Calibri" panose="020F0502020204030204" pitchFamily="34" charset="0"/>
              </a:rPr>
              <a:t>codec video</a:t>
            </a:r>
            <a:r>
              <a:rPr lang="id-ID" altLang="en-US" sz="2000" b="1" dirty="0">
                <a:ea typeface="Calibri" panose="020F0502020204030204" pitchFamily="34" charset="0"/>
                <a:cs typeface="Calibri" panose="020F0502020204030204" pitchFamily="34" charset="0"/>
              </a:rPr>
              <a:t> MPEG-2 mode A  =  jumlah kanal x 11.69 Mbps. </a:t>
            </a:r>
            <a:endParaRPr lang="id-ID" altLang="en-US" sz="2000" dirty="0"/>
          </a:p>
          <a:p>
            <a:pPr>
              <a:lnSpc>
                <a:spcPct val="150000"/>
              </a:lnSpc>
            </a:pPr>
            <a:endParaRPr lang="en-US" sz="2000" dirty="0"/>
          </a:p>
        </p:txBody>
      </p:sp>
    </p:spTree>
    <p:extLst>
      <p:ext uri="{BB962C8B-B14F-4D97-AF65-F5344CB8AC3E}">
        <p14:creationId xmlns:p14="http://schemas.microsoft.com/office/powerpoint/2010/main" val="2872064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err="1" smtClean="0">
                <a:latin typeface="+mn-lt"/>
              </a:rPr>
              <a:t>Topologi</a:t>
            </a:r>
            <a:r>
              <a:rPr lang="en-US" sz="4400" dirty="0" smtClean="0">
                <a:latin typeface="+mn-lt"/>
              </a:rPr>
              <a:t> </a:t>
            </a:r>
            <a:r>
              <a:rPr lang="en-US" sz="4400" dirty="0" err="1" smtClean="0">
                <a:latin typeface="+mn-lt"/>
              </a:rPr>
              <a:t>Interkoneksi</a:t>
            </a:r>
            <a:r>
              <a:rPr lang="en-US" sz="4400" dirty="0" smtClean="0">
                <a:latin typeface="+mn-lt"/>
              </a:rPr>
              <a:t> </a:t>
            </a:r>
            <a:r>
              <a:rPr lang="en-US" sz="4400" dirty="0" err="1" smtClean="0">
                <a:latin typeface="+mn-lt"/>
              </a:rPr>
              <a:t>jaringan</a:t>
            </a:r>
            <a:r>
              <a:rPr lang="en-US" sz="4400" dirty="0" smtClean="0">
                <a:latin typeface="+mn-lt"/>
              </a:rPr>
              <a:t> VoIP</a:t>
            </a:r>
            <a:endParaRPr lang="en-US" sz="4400" dirty="0">
              <a:latin typeface="+mn-lt"/>
            </a:endParaRP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57760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1"/>
          <p:cNvSpPr>
            <a:spLocks noChangeArrowheads="1"/>
          </p:cNvSpPr>
          <p:nvPr/>
        </p:nvSpPr>
        <p:spPr bwMode="auto">
          <a:xfrm>
            <a:off x="930537" y="1930854"/>
            <a:ext cx="10354235"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4572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indent="0">
              <a:lnSpc>
                <a:spcPct val="150000"/>
              </a:lnSpc>
            </a:pPr>
            <a:r>
              <a:rPr lang="id-ID" altLang="en-US" sz="2000" dirty="0" smtClean="0">
                <a:ea typeface="Calibri" panose="020F0502020204030204" pitchFamily="34" charset="0"/>
                <a:cs typeface="Calibri" panose="020F0502020204030204" pitchFamily="34" charset="0"/>
              </a:rPr>
              <a:t>Bit </a:t>
            </a:r>
            <a:r>
              <a:rPr lang="id-ID" altLang="en-US" sz="2000" dirty="0">
                <a:ea typeface="Calibri" panose="020F0502020204030204" pitchFamily="34" charset="0"/>
                <a:cs typeface="Calibri" panose="020F0502020204030204" pitchFamily="34" charset="0"/>
              </a:rPr>
              <a:t>Rate MPEG-4 Video = 24 – 1024 Kbps ,sample bit rate yang digunakan 24 Kbps</a:t>
            </a:r>
            <a:endParaRPr lang="id-ID" altLang="en-US" sz="2000" dirty="0"/>
          </a:p>
          <a:p>
            <a:pPr indent="0">
              <a:lnSpc>
                <a:spcPct val="150000"/>
              </a:lnSpc>
            </a:pPr>
            <a:r>
              <a:rPr lang="id-ID" altLang="en-US" sz="2000" dirty="0">
                <a:ea typeface="Calibri" panose="020F0502020204030204" pitchFamily="34" charset="0"/>
                <a:cs typeface="Calibri" panose="020F0502020204030204" pitchFamily="34" charset="0"/>
              </a:rPr>
              <a:t>Payload Header video codec = 4 byte (mode A)</a:t>
            </a:r>
            <a:endParaRPr lang="id-ID" altLang="en-US" sz="2000" dirty="0"/>
          </a:p>
          <a:p>
            <a:pPr indent="0">
              <a:lnSpc>
                <a:spcPct val="150000"/>
              </a:lnSpc>
            </a:pPr>
            <a:r>
              <a:rPr lang="id-ID" altLang="en-US" sz="2000" dirty="0" smtClean="0">
                <a:ea typeface="Calibri" panose="020F0502020204030204" pitchFamily="34" charset="0"/>
                <a:cs typeface="Calibri" panose="020F0502020204030204" pitchFamily="34" charset="0"/>
              </a:rPr>
              <a:t>u</a:t>
            </a:r>
            <a:r>
              <a:rPr lang="en-US" altLang="en-US" sz="2000" dirty="0" err="1" smtClean="0">
                <a:ea typeface="Calibri" panose="020F0502020204030204" pitchFamily="34" charset="0"/>
                <a:cs typeface="Calibri" panose="020F0502020204030204" pitchFamily="34" charset="0"/>
              </a:rPr>
              <a:t>ntuk</a:t>
            </a:r>
            <a:r>
              <a:rPr lang="id-ID" altLang="en-US" sz="2000" dirty="0" smtClean="0">
                <a:ea typeface="Calibri" panose="020F0502020204030204" pitchFamily="34" charset="0"/>
                <a:cs typeface="Calibri" panose="020F0502020204030204" pitchFamily="34" charset="0"/>
              </a:rPr>
              <a:t> </a:t>
            </a:r>
            <a:r>
              <a:rPr lang="id-ID" altLang="en-US" sz="2000" dirty="0">
                <a:ea typeface="Calibri" panose="020F0502020204030204" pitchFamily="34" charset="0"/>
                <a:cs typeface="Calibri" panose="020F0502020204030204" pitchFamily="34" charset="0"/>
              </a:rPr>
              <a:t>penggunaan voice G.729</a:t>
            </a:r>
            <a:endParaRPr lang="id-ID" altLang="en-US" sz="2000" dirty="0"/>
          </a:p>
          <a:p>
            <a:pPr indent="0">
              <a:lnSpc>
                <a:spcPct val="150000"/>
              </a:lnSpc>
            </a:pPr>
            <a:r>
              <a:rPr lang="id-ID" altLang="en-US" sz="2000" dirty="0">
                <a:ea typeface="Calibri" panose="020F0502020204030204" pitchFamily="34" charset="0"/>
                <a:cs typeface="Calibri" panose="020F0502020204030204" pitchFamily="34" charset="0"/>
              </a:rPr>
              <a:t>Ukuran Paket  = </a:t>
            </a:r>
            <a:r>
              <a:rPr lang="id-ID" altLang="en-US" sz="2000" i="1" dirty="0">
                <a:ea typeface="Calibri" panose="020F0502020204030204" pitchFamily="34" charset="0"/>
                <a:cs typeface="Calibri" panose="020F0502020204030204" pitchFamily="34" charset="0"/>
              </a:rPr>
              <a:t>Layer</a:t>
            </a:r>
            <a:r>
              <a:rPr lang="id-ID" altLang="en-US" sz="2000" dirty="0">
                <a:ea typeface="Calibri" panose="020F0502020204030204" pitchFamily="34" charset="0"/>
                <a:cs typeface="Calibri" panose="020F0502020204030204" pitchFamily="34" charset="0"/>
              </a:rPr>
              <a:t> 2 (6byte) +(IP (20 byte)+UDP(8byte)+RTP(12byte)) + </a:t>
            </a:r>
            <a:r>
              <a:rPr lang="id-ID" altLang="en-US" sz="2000" i="1" dirty="0">
                <a:ea typeface="Calibri" panose="020F0502020204030204" pitchFamily="34" charset="0"/>
                <a:cs typeface="Calibri" panose="020F0502020204030204" pitchFamily="34" charset="0"/>
              </a:rPr>
              <a:t>Payload voice  codec</a:t>
            </a:r>
            <a:r>
              <a:rPr lang="id-ID" altLang="en-US" sz="2000" dirty="0">
                <a:ea typeface="Calibri" panose="020F0502020204030204" pitchFamily="34" charset="0"/>
                <a:cs typeface="Calibri" panose="020F0502020204030204" pitchFamily="34" charset="0"/>
              </a:rPr>
              <a:t>  (G.729) + </a:t>
            </a:r>
            <a:r>
              <a:rPr lang="id-ID" altLang="en-US" sz="2000" i="1" dirty="0">
                <a:ea typeface="Calibri" panose="020F0502020204030204" pitchFamily="34" charset="0"/>
                <a:cs typeface="Calibri" panose="020F0502020204030204" pitchFamily="34" charset="0"/>
              </a:rPr>
              <a:t>payload  header video codec</a:t>
            </a:r>
            <a:endParaRPr lang="id-ID" altLang="en-US" sz="2000" dirty="0"/>
          </a:p>
          <a:p>
            <a:pPr indent="0">
              <a:lnSpc>
                <a:spcPct val="150000"/>
              </a:lnSpc>
            </a:pPr>
            <a:r>
              <a:rPr lang="id-ID" altLang="en-US" sz="2000" dirty="0">
                <a:ea typeface="Calibri" panose="020F0502020204030204" pitchFamily="34" charset="0"/>
                <a:cs typeface="Calibri" panose="020F0502020204030204" pitchFamily="34" charset="0"/>
              </a:rPr>
              <a:t>Ukuran packet </a:t>
            </a:r>
            <a:r>
              <a:rPr lang="id-ID" altLang="en-US" sz="2000" i="1" dirty="0">
                <a:ea typeface="Calibri" panose="020F0502020204030204" pitchFamily="34" charset="0"/>
                <a:cs typeface="Calibri" panose="020F0502020204030204" pitchFamily="34" charset="0"/>
              </a:rPr>
              <a:t>Video conference</a:t>
            </a:r>
            <a:r>
              <a:rPr lang="id-ID" altLang="en-US" sz="2000" dirty="0">
                <a:ea typeface="Calibri" panose="020F0502020204030204" pitchFamily="34" charset="0"/>
                <a:cs typeface="Calibri" panose="020F0502020204030204" pitchFamily="34" charset="0"/>
              </a:rPr>
              <a:t>  = 46 byte  + 20 byte + 4 byte = 70 byte </a:t>
            </a:r>
            <a:endParaRPr lang="id-ID" altLang="en-US" sz="2000" dirty="0"/>
          </a:p>
          <a:p>
            <a:pPr indent="0">
              <a:lnSpc>
                <a:spcPct val="150000"/>
              </a:lnSpc>
            </a:pPr>
            <a:r>
              <a:rPr lang="id-ID" altLang="en-US" sz="2000" dirty="0">
                <a:ea typeface="Calibri" panose="020F0502020204030204" pitchFamily="34" charset="0"/>
                <a:cs typeface="Calibri" panose="020F0502020204030204" pitchFamily="34" charset="0"/>
              </a:rPr>
              <a:t>Codec bit rate voice dengan menggunakan G.729 = </a:t>
            </a:r>
            <a:r>
              <a:rPr lang="id-ID" altLang="en-US" sz="2000" dirty="0" smtClean="0">
                <a:ea typeface="Calibri" panose="020F0502020204030204" pitchFamily="34" charset="0"/>
                <a:cs typeface="Calibri" panose="020F0502020204030204" pitchFamily="34" charset="0"/>
              </a:rPr>
              <a:t>8Kbps</a:t>
            </a:r>
            <a:endParaRPr lang="id-ID" altLang="en-US" sz="2000" dirty="0"/>
          </a:p>
        </p:txBody>
      </p:sp>
      <p:sp>
        <p:nvSpPr>
          <p:cNvPr id="2" name="TextBox 1"/>
          <p:cNvSpPr txBox="1"/>
          <p:nvPr/>
        </p:nvSpPr>
        <p:spPr>
          <a:xfrm>
            <a:off x="930537" y="1139483"/>
            <a:ext cx="4229941" cy="523220"/>
          </a:xfrm>
          <a:prstGeom prst="rect">
            <a:avLst/>
          </a:prstGeom>
          <a:noFill/>
        </p:spPr>
        <p:txBody>
          <a:bodyPr wrap="none" rtlCol="0">
            <a:spAutoFit/>
          </a:bodyPr>
          <a:lstStyle/>
          <a:p>
            <a:r>
              <a:rPr lang="en-US" altLang="en-US" sz="2800" b="1" dirty="0" err="1">
                <a:ea typeface="Calibri" panose="020F0502020204030204" pitchFamily="34" charset="0"/>
                <a:cs typeface="Calibri" panose="020F0502020204030204" pitchFamily="34" charset="0"/>
              </a:rPr>
              <a:t>Untuk</a:t>
            </a:r>
            <a:r>
              <a:rPr lang="id-ID" altLang="en-US" sz="2800" b="1" dirty="0">
                <a:ea typeface="Calibri" panose="020F0502020204030204" pitchFamily="34" charset="0"/>
                <a:cs typeface="Calibri" panose="020F0502020204030204" pitchFamily="34" charset="0"/>
              </a:rPr>
              <a:t> codec video </a:t>
            </a:r>
            <a:r>
              <a:rPr lang="id-ID" altLang="en-US" sz="2800" b="1" dirty="0" smtClean="0">
                <a:ea typeface="Calibri" panose="020F0502020204030204" pitchFamily="34" charset="0"/>
                <a:cs typeface="Calibri" panose="020F0502020204030204" pitchFamily="34" charset="0"/>
              </a:rPr>
              <a:t>MPEG-4</a:t>
            </a:r>
            <a:endParaRPr lang="id-ID" altLang="en-US" sz="2800" b="1" dirty="0"/>
          </a:p>
        </p:txBody>
      </p:sp>
    </p:spTree>
    <p:extLst>
      <p:ext uri="{BB962C8B-B14F-4D97-AF65-F5344CB8AC3E}">
        <p14:creationId xmlns:p14="http://schemas.microsoft.com/office/powerpoint/2010/main" val="315085256"/>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7832" y="1805836"/>
            <a:ext cx="9738360" cy="3170099"/>
          </a:xfrm>
          <a:prstGeom prst="rect">
            <a:avLst/>
          </a:prstGeom>
          <a:noFill/>
        </p:spPr>
        <p:txBody>
          <a:bodyPr wrap="square" rtlCol="0">
            <a:spAutoFit/>
          </a:bodyPr>
          <a:lstStyle/>
          <a:p>
            <a:pPr indent="0">
              <a:lnSpc>
                <a:spcPct val="150000"/>
              </a:lnSpc>
            </a:pPr>
            <a:r>
              <a:rPr lang="id-ID" altLang="en-US" sz="2000" dirty="0">
                <a:ea typeface="Calibri" panose="020F0502020204030204" pitchFamily="34" charset="0"/>
                <a:cs typeface="Calibri" panose="020F0502020204030204" pitchFamily="34" charset="0"/>
              </a:rPr>
              <a:t>Codec bit rate video dengan menggunakan MPEG-4 = 24 Kbps </a:t>
            </a:r>
            <a:endParaRPr lang="id-ID" altLang="en-US" sz="2000" dirty="0"/>
          </a:p>
          <a:p>
            <a:pPr indent="0">
              <a:lnSpc>
                <a:spcPct val="150000"/>
              </a:lnSpc>
            </a:pPr>
            <a:r>
              <a:rPr lang="id-ID" altLang="en-US" sz="2000" dirty="0">
                <a:ea typeface="Calibri" panose="020F0502020204030204" pitchFamily="34" charset="0"/>
                <a:cs typeface="Calibri" panose="020F0502020204030204" pitchFamily="34" charset="0"/>
              </a:rPr>
              <a:t>Paket video per detik = codec bit rate (voice dan video) = 32 Kbps</a:t>
            </a:r>
          </a:p>
          <a:p>
            <a:pPr indent="0">
              <a:lnSpc>
                <a:spcPct val="150000"/>
              </a:lnSpc>
            </a:pPr>
            <a:r>
              <a:rPr lang="id-ID" altLang="en-US" sz="2000" dirty="0">
                <a:ea typeface="Calibri" panose="020F0502020204030204" pitchFamily="34" charset="0"/>
                <a:cs typeface="Calibri" panose="020F0502020204030204" pitchFamily="34" charset="0"/>
              </a:rPr>
              <a:t>Video payload size = 32 kbps/ (24 x 8 bit) = 166.67 pps = 167 pps</a:t>
            </a:r>
            <a:endParaRPr lang="id-ID" altLang="en-US" sz="2000" dirty="0"/>
          </a:p>
          <a:p>
            <a:pPr indent="0">
              <a:lnSpc>
                <a:spcPct val="150000"/>
              </a:lnSpc>
            </a:pPr>
            <a:r>
              <a:rPr lang="id-ID" altLang="en-US" sz="2000" dirty="0">
                <a:ea typeface="Calibri" panose="020F0502020204030204" pitchFamily="34" charset="0"/>
                <a:cs typeface="Calibri" panose="020F0502020204030204" pitchFamily="34" charset="0"/>
              </a:rPr>
              <a:t>Bandwidth per kanal video = 70 byte x 167 pps x 8 bit/byte = 93.52 kbps</a:t>
            </a:r>
            <a:endParaRPr lang="id-ID" altLang="en-US" sz="2000" dirty="0"/>
          </a:p>
          <a:p>
            <a:pPr indent="0">
              <a:lnSpc>
                <a:spcPct val="150000"/>
              </a:lnSpc>
            </a:pPr>
            <a:r>
              <a:rPr lang="id-ID" altLang="en-US" sz="2000" b="1" dirty="0">
                <a:ea typeface="Calibri" panose="020F0502020204030204" pitchFamily="34" charset="0"/>
                <a:cs typeface="Calibri" panose="020F0502020204030204" pitchFamily="34" charset="0"/>
              </a:rPr>
              <a:t>bandwidth jaringan </a:t>
            </a:r>
            <a:r>
              <a:rPr lang="id-ID" altLang="en-US" sz="2000" b="1" i="1" dirty="0">
                <a:ea typeface="Calibri" panose="020F0502020204030204" pitchFamily="34" charset="0"/>
                <a:cs typeface="Calibri" panose="020F0502020204030204" pitchFamily="34" charset="0"/>
              </a:rPr>
              <a:t>video </a:t>
            </a:r>
            <a:r>
              <a:rPr lang="id-ID" altLang="en-US" sz="2000" b="1" dirty="0">
                <a:ea typeface="Calibri" panose="020F0502020204030204" pitchFamily="34" charset="0"/>
                <a:cs typeface="Calibri" panose="020F0502020204030204" pitchFamily="34" charset="0"/>
              </a:rPr>
              <a:t>dengan menggunakan </a:t>
            </a:r>
            <a:r>
              <a:rPr lang="id-ID" altLang="en-US" sz="2000" b="1" i="1" dirty="0">
                <a:ea typeface="Calibri" panose="020F0502020204030204" pitchFamily="34" charset="0"/>
                <a:cs typeface="Calibri" panose="020F0502020204030204" pitchFamily="34" charset="0"/>
              </a:rPr>
              <a:t>code voice full rate</a:t>
            </a:r>
            <a:r>
              <a:rPr lang="id-ID" altLang="en-US" sz="2000" b="1" dirty="0">
                <a:ea typeface="Calibri" panose="020F0502020204030204" pitchFamily="34" charset="0"/>
                <a:cs typeface="Calibri" panose="020F0502020204030204" pitchFamily="34" charset="0"/>
              </a:rPr>
              <a:t> G.729 dan </a:t>
            </a:r>
            <a:r>
              <a:rPr lang="id-ID" altLang="en-US" sz="2000" b="1" i="1" dirty="0">
                <a:ea typeface="Calibri" panose="020F0502020204030204" pitchFamily="34" charset="0"/>
                <a:cs typeface="Calibri" panose="020F0502020204030204" pitchFamily="34" charset="0"/>
              </a:rPr>
              <a:t>codec video</a:t>
            </a:r>
            <a:r>
              <a:rPr lang="id-ID" altLang="en-US" sz="2000" b="1" dirty="0">
                <a:ea typeface="Calibri" panose="020F0502020204030204" pitchFamily="34" charset="0"/>
                <a:cs typeface="Calibri" panose="020F0502020204030204" pitchFamily="34" charset="0"/>
              </a:rPr>
              <a:t> MPEG-4 mode A  =  jumlah kanal x 93.52 kbps. </a:t>
            </a:r>
            <a:endParaRPr lang="id-ID" altLang="en-US" sz="2000" dirty="0"/>
          </a:p>
          <a:p>
            <a:endParaRPr lang="en-US" sz="2000" dirty="0"/>
          </a:p>
        </p:txBody>
      </p:sp>
    </p:spTree>
    <p:extLst>
      <p:ext uri="{BB962C8B-B14F-4D97-AF65-F5344CB8AC3E}">
        <p14:creationId xmlns:p14="http://schemas.microsoft.com/office/powerpoint/2010/main" val="2534109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6588" y="1044389"/>
            <a:ext cx="7902786" cy="4979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57200" y="2218764"/>
            <a:ext cx="2514600" cy="1569660"/>
          </a:xfrm>
          <a:prstGeom prst="rect">
            <a:avLst/>
          </a:prstGeom>
          <a:noFill/>
        </p:spPr>
        <p:txBody>
          <a:bodyPr wrap="square" rtlCol="0">
            <a:spAutoFit/>
          </a:bodyPr>
          <a:lstStyle/>
          <a:p>
            <a:r>
              <a:rPr lang="en-US" sz="2400" b="1" dirty="0" err="1" smtClean="0"/>
              <a:t>Topologi</a:t>
            </a:r>
            <a:r>
              <a:rPr lang="en-US" sz="2400" b="1" dirty="0" smtClean="0"/>
              <a:t> </a:t>
            </a:r>
            <a:r>
              <a:rPr lang="en-US" sz="2400" b="1" dirty="0" err="1" smtClean="0"/>
              <a:t>Jaringan</a:t>
            </a:r>
            <a:r>
              <a:rPr lang="en-US" sz="2400" b="1" dirty="0" smtClean="0"/>
              <a:t> </a:t>
            </a:r>
            <a:r>
              <a:rPr lang="en-US" sz="2400" b="1" dirty="0" err="1" smtClean="0"/>
              <a:t>Komputer</a:t>
            </a:r>
            <a:r>
              <a:rPr lang="en-US" sz="2400" b="1" dirty="0" smtClean="0"/>
              <a:t> </a:t>
            </a:r>
            <a:r>
              <a:rPr lang="en-US" sz="2400" b="1" dirty="0" err="1" smtClean="0"/>
              <a:t>dan</a:t>
            </a:r>
            <a:r>
              <a:rPr lang="en-US" sz="2400" b="1" dirty="0" smtClean="0"/>
              <a:t> PSTN yang </a:t>
            </a:r>
            <a:r>
              <a:rPr lang="en-US" sz="2400" b="1" dirty="0" err="1" smtClean="0"/>
              <a:t>terpisah</a:t>
            </a:r>
            <a:endParaRPr lang="en-US" sz="2400" b="1" dirty="0"/>
          </a:p>
        </p:txBody>
      </p:sp>
    </p:spTree>
    <p:extLst>
      <p:ext uri="{BB962C8B-B14F-4D97-AF65-F5344CB8AC3E}">
        <p14:creationId xmlns:p14="http://schemas.microsoft.com/office/powerpoint/2010/main" val="1987900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5858" y="1062318"/>
            <a:ext cx="7969624" cy="493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457200" y="1290917"/>
            <a:ext cx="3180230" cy="1200329"/>
          </a:xfrm>
          <a:prstGeom prst="rect">
            <a:avLst/>
          </a:prstGeom>
          <a:noFill/>
        </p:spPr>
        <p:txBody>
          <a:bodyPr wrap="square" rtlCol="0">
            <a:spAutoFit/>
          </a:bodyPr>
          <a:lstStyle/>
          <a:p>
            <a:r>
              <a:rPr lang="en-US" sz="2400" b="1" dirty="0" err="1" smtClean="0"/>
              <a:t>Interkoneksi</a:t>
            </a:r>
            <a:r>
              <a:rPr lang="en-US" sz="2400" b="1" dirty="0" smtClean="0"/>
              <a:t> VoIP </a:t>
            </a:r>
            <a:r>
              <a:rPr lang="en-US" sz="2400" b="1" dirty="0" err="1" smtClean="0"/>
              <a:t>pada</a:t>
            </a:r>
            <a:r>
              <a:rPr lang="en-US" sz="2400" b="1" dirty="0" smtClean="0"/>
              <a:t> </a:t>
            </a:r>
            <a:r>
              <a:rPr lang="en-US" sz="2400" b="1" dirty="0" err="1"/>
              <a:t>t</a:t>
            </a:r>
            <a:r>
              <a:rPr lang="en-US" sz="2400" b="1" dirty="0" err="1" smtClean="0"/>
              <a:t>opologi</a:t>
            </a:r>
            <a:r>
              <a:rPr lang="en-US" sz="2400" b="1" dirty="0" smtClean="0"/>
              <a:t> </a:t>
            </a:r>
            <a:r>
              <a:rPr lang="en-US" sz="2400" b="1" dirty="0" err="1" smtClean="0"/>
              <a:t>Jaringan</a:t>
            </a:r>
            <a:r>
              <a:rPr lang="en-US" sz="2400" b="1" dirty="0" smtClean="0"/>
              <a:t> </a:t>
            </a:r>
            <a:r>
              <a:rPr lang="en-US" sz="2400" b="1" dirty="0" err="1" smtClean="0"/>
              <a:t>Komputer</a:t>
            </a:r>
            <a:r>
              <a:rPr lang="en-US" sz="2400" b="1" dirty="0" smtClean="0"/>
              <a:t> </a:t>
            </a:r>
            <a:r>
              <a:rPr lang="en-US" sz="2400" b="1" dirty="0" err="1" smtClean="0"/>
              <a:t>dan</a:t>
            </a:r>
            <a:r>
              <a:rPr lang="en-US" sz="2400" b="1" dirty="0" smtClean="0"/>
              <a:t> PSTN</a:t>
            </a:r>
            <a:endParaRPr lang="en-US" sz="2400" b="1" dirty="0"/>
          </a:p>
        </p:txBody>
      </p:sp>
      <p:sp>
        <p:nvSpPr>
          <p:cNvPr id="5" name="TextBox 4"/>
          <p:cNvSpPr txBox="1"/>
          <p:nvPr/>
        </p:nvSpPr>
        <p:spPr>
          <a:xfrm>
            <a:off x="457200" y="2994044"/>
            <a:ext cx="3180230" cy="2862322"/>
          </a:xfrm>
          <a:prstGeom prst="rect">
            <a:avLst/>
          </a:prstGeom>
          <a:noFill/>
        </p:spPr>
        <p:txBody>
          <a:bodyPr wrap="square" rtlCol="0">
            <a:spAutoFit/>
          </a:bodyPr>
          <a:lstStyle/>
          <a:p>
            <a:r>
              <a:rPr lang="en-US" sz="2000" dirty="0" smtClean="0"/>
              <a:t>VoIP Gateway </a:t>
            </a:r>
            <a:r>
              <a:rPr lang="en-US" sz="2000" dirty="0" err="1" smtClean="0"/>
              <a:t>Memiliki</a:t>
            </a:r>
            <a:r>
              <a:rPr lang="en-US" sz="2000" dirty="0" smtClean="0"/>
              <a:t> 2 </a:t>
            </a:r>
            <a:r>
              <a:rPr lang="en-US" sz="2000" dirty="0" err="1" smtClean="0"/>
              <a:t>Jenis</a:t>
            </a:r>
            <a:r>
              <a:rPr lang="en-US" sz="2000" dirty="0" smtClean="0"/>
              <a:t> port interface :</a:t>
            </a:r>
          </a:p>
          <a:p>
            <a:endParaRPr lang="en-US" sz="2000" dirty="0" smtClean="0"/>
          </a:p>
          <a:p>
            <a:pPr marL="342900" indent="-342900">
              <a:buAutoNum type="arabicPeriod"/>
            </a:pPr>
            <a:r>
              <a:rPr lang="en-US" sz="2000" dirty="0"/>
              <a:t>Foreign </a:t>
            </a:r>
            <a:r>
              <a:rPr lang="en-US" sz="2000" dirty="0" err="1"/>
              <a:t>eXchange</a:t>
            </a:r>
            <a:r>
              <a:rPr lang="en-US" sz="2000" dirty="0"/>
              <a:t> </a:t>
            </a:r>
            <a:r>
              <a:rPr lang="en-US" sz="2000" dirty="0" smtClean="0"/>
              <a:t>Office - FXO (VoIP GW </a:t>
            </a:r>
            <a:r>
              <a:rPr lang="en-US" sz="2000" dirty="0" err="1" smtClean="0"/>
              <a:t>ke</a:t>
            </a:r>
            <a:r>
              <a:rPr lang="en-US" sz="2000" dirty="0" smtClean="0"/>
              <a:t> PSTN CO)</a:t>
            </a:r>
          </a:p>
          <a:p>
            <a:pPr marL="342900" indent="-342900">
              <a:buAutoNum type="arabicPeriod"/>
            </a:pPr>
            <a:r>
              <a:rPr lang="en-US" sz="2000" dirty="0"/>
              <a:t>Foreign </a:t>
            </a:r>
            <a:r>
              <a:rPr lang="en-US" sz="2000" dirty="0" err="1"/>
              <a:t>eXchange</a:t>
            </a:r>
            <a:r>
              <a:rPr lang="en-US" sz="2000" dirty="0"/>
              <a:t> </a:t>
            </a:r>
            <a:r>
              <a:rPr lang="en-US" sz="2000" dirty="0" smtClean="0"/>
              <a:t>Subscriber- FXS (VoIP GW </a:t>
            </a:r>
            <a:r>
              <a:rPr lang="en-US" sz="2000" dirty="0" err="1" smtClean="0"/>
              <a:t>ke</a:t>
            </a:r>
            <a:r>
              <a:rPr lang="en-US" sz="2000" dirty="0" smtClean="0"/>
              <a:t> Phone)</a:t>
            </a:r>
            <a:endParaRPr lang="en-US" sz="2000" dirty="0"/>
          </a:p>
        </p:txBody>
      </p:sp>
    </p:spTree>
    <p:extLst>
      <p:ext uri="{BB962C8B-B14F-4D97-AF65-F5344CB8AC3E}">
        <p14:creationId xmlns:p14="http://schemas.microsoft.com/office/powerpoint/2010/main" val="19591404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1124290"/>
            <a:ext cx="10515600" cy="458032"/>
          </a:xfrm>
        </p:spPr>
        <p:txBody>
          <a:bodyPr>
            <a:normAutofit fontScale="90000"/>
          </a:bodyPr>
          <a:lstStyle/>
          <a:p>
            <a:pPr eaLnBrk="1" fontAlgn="auto" hangingPunct="1">
              <a:spcAft>
                <a:spcPts val="0"/>
              </a:spcAft>
              <a:defRPr/>
            </a:pPr>
            <a:r>
              <a:rPr lang="nb-NO" altLang="id-ID" b="1" dirty="0" smtClean="0">
                <a:solidFill>
                  <a:schemeClr val="tx1">
                    <a:lumMod val="95000"/>
                    <a:lumOff val="5000"/>
                  </a:schemeClr>
                </a:solidFill>
              </a:rPr>
              <a:t>Dari PC ke PC melewati jaringan internet</a:t>
            </a:r>
            <a:r>
              <a:rPr lang="en-US" altLang="id-ID" b="1" dirty="0" smtClean="0">
                <a:solidFill>
                  <a:schemeClr val="tx1">
                    <a:lumMod val="95000"/>
                    <a:lumOff val="5000"/>
                  </a:schemeClr>
                </a:solidFill>
              </a:rPr>
              <a:t/>
            </a:r>
            <a:br>
              <a:rPr lang="en-US" altLang="id-ID" b="1" dirty="0" smtClean="0">
                <a:solidFill>
                  <a:schemeClr val="tx1">
                    <a:lumMod val="95000"/>
                    <a:lumOff val="5000"/>
                  </a:schemeClr>
                </a:solidFill>
              </a:rPr>
            </a:br>
            <a:endParaRPr lang="en-US" altLang="id-ID" b="1" dirty="0" smtClean="0">
              <a:solidFill>
                <a:schemeClr val="tx1">
                  <a:lumMod val="95000"/>
                  <a:lumOff val="5000"/>
                </a:schemeClr>
              </a:solidFill>
            </a:endParaRPr>
          </a:p>
        </p:txBody>
      </p:sp>
      <p:sp>
        <p:nvSpPr>
          <p:cNvPr id="17411" name="Rectangle 3"/>
          <p:cNvSpPr>
            <a:spLocks noGrp="1" noChangeArrowheads="1"/>
          </p:cNvSpPr>
          <p:nvPr>
            <p:ph idx="1"/>
          </p:nvPr>
        </p:nvSpPr>
        <p:spPr>
          <a:xfrm>
            <a:off x="1981200" y="2819400"/>
            <a:ext cx="8229600" cy="685800"/>
          </a:xfrm>
        </p:spPr>
        <p:txBody>
          <a:bodyPr/>
          <a:lstStyle/>
          <a:p>
            <a:pPr marL="609600" indent="-609600" eaLnBrk="1" hangingPunct="1">
              <a:buFont typeface="Arial" panose="020B0604020202020204" pitchFamily="34" charset="0"/>
              <a:buNone/>
            </a:pPr>
            <a:r>
              <a:rPr lang="nb-NO" altLang="id-ID" b="1" dirty="0" smtClean="0"/>
              <a:t>Dari PC ke Phone dan sebaliknya</a:t>
            </a:r>
            <a:endParaRPr lang="en-US" altLang="id-ID" b="1" dirty="0" smtClean="0"/>
          </a:p>
        </p:txBody>
      </p:sp>
      <p:sp>
        <p:nvSpPr>
          <p:cNvPr id="17412" name="Rectangle 5"/>
          <p:cNvSpPr>
            <a:spLocks noChangeArrowheads="1"/>
          </p:cNvSpPr>
          <p:nvPr/>
        </p:nvSpPr>
        <p:spPr bwMode="auto">
          <a:xfrm>
            <a:off x="1524000" y="2797175"/>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id-ID" altLang="en-US"/>
          </a:p>
        </p:txBody>
      </p:sp>
      <p:graphicFrame>
        <p:nvGraphicFramePr>
          <p:cNvPr id="17413" name="Object 4"/>
          <p:cNvGraphicFramePr>
            <a:graphicFrameLocks noChangeAspect="1"/>
          </p:cNvGraphicFramePr>
          <p:nvPr>
            <p:extLst>
              <p:ext uri="{D42A27DB-BD31-4B8C-83A1-F6EECF244321}">
                <p14:modId xmlns:p14="http://schemas.microsoft.com/office/powerpoint/2010/main" val="2337361177"/>
              </p:ext>
            </p:extLst>
          </p:nvPr>
        </p:nvGraphicFramePr>
        <p:xfrm>
          <a:off x="2173941" y="1377865"/>
          <a:ext cx="6858000" cy="1571625"/>
        </p:xfrm>
        <a:graphic>
          <a:graphicData uri="http://schemas.openxmlformats.org/presentationml/2006/ole">
            <mc:AlternateContent xmlns:mc="http://schemas.openxmlformats.org/markup-compatibility/2006">
              <mc:Choice xmlns:v="urn:schemas-microsoft-com:vml" Requires="v">
                <p:oleObj spid="_x0000_s1122" r:id="rId4" imgW="7839151" imgH="1928470" progId="Visio.Drawing.11">
                  <p:embed/>
                </p:oleObj>
              </mc:Choice>
              <mc:Fallback>
                <p:oleObj r:id="rId4" imgW="7839151" imgH="1928470" progId="Visio.Drawing.11">
                  <p:embed/>
                  <p:pic>
                    <p:nvPicPr>
                      <p:cNvPr id="17413"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3941" y="1377865"/>
                        <a:ext cx="685800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4" name="Rectangle 7"/>
          <p:cNvSpPr>
            <a:spLocks noChangeArrowheads="1"/>
          </p:cNvSpPr>
          <p:nvPr/>
        </p:nvSpPr>
        <p:spPr bwMode="auto">
          <a:xfrm>
            <a:off x="1524000" y="2640013"/>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id-ID" altLang="en-US"/>
          </a:p>
        </p:txBody>
      </p:sp>
      <p:graphicFrame>
        <p:nvGraphicFramePr>
          <p:cNvPr id="17415" name="Object 6"/>
          <p:cNvGraphicFramePr>
            <a:graphicFrameLocks noChangeAspect="1"/>
          </p:cNvGraphicFramePr>
          <p:nvPr>
            <p:extLst>
              <p:ext uri="{D42A27DB-BD31-4B8C-83A1-F6EECF244321}">
                <p14:modId xmlns:p14="http://schemas.microsoft.com/office/powerpoint/2010/main" val="3355149531"/>
              </p:ext>
            </p:extLst>
          </p:nvPr>
        </p:nvGraphicFramePr>
        <p:xfrm>
          <a:off x="2286000" y="3268019"/>
          <a:ext cx="7315200" cy="2346325"/>
        </p:xfrm>
        <a:graphic>
          <a:graphicData uri="http://schemas.openxmlformats.org/presentationml/2006/ole">
            <mc:AlternateContent xmlns:mc="http://schemas.openxmlformats.org/markup-compatibility/2006">
              <mc:Choice xmlns:v="urn:schemas-microsoft-com:vml" Requires="v">
                <p:oleObj spid="_x0000_s1123" r:id="rId6" imgW="8583778" imgH="2869692" progId="Visio.Drawing.11">
                  <p:embed/>
                </p:oleObj>
              </mc:Choice>
              <mc:Fallback>
                <p:oleObj r:id="rId6" imgW="8583778" imgH="2869692" progId="Visio.Drawing.11">
                  <p:embed/>
                  <p:pic>
                    <p:nvPicPr>
                      <p:cNvPr id="17415"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3268019"/>
                        <a:ext cx="73152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3"/>
          <p:cNvSpPr txBox="1">
            <a:spLocks noChangeArrowheads="1"/>
          </p:cNvSpPr>
          <p:nvPr/>
        </p:nvSpPr>
        <p:spPr>
          <a:xfrm>
            <a:off x="377926" y="5557838"/>
            <a:ext cx="11782697" cy="13001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defRPr/>
            </a:pPr>
            <a:r>
              <a:rPr lang="nb-NO" altLang="id-ID" sz="2000" dirty="0" smtClean="0"/>
              <a:t>Hubungan ini memerlukan sebuah </a:t>
            </a:r>
            <a:r>
              <a:rPr lang="nb-NO" altLang="id-ID" sz="2000" b="1" i="1" dirty="0" smtClean="0"/>
              <a:t>gateway</a:t>
            </a:r>
            <a:r>
              <a:rPr lang="nb-NO" altLang="id-ID" sz="2000" dirty="0" smtClean="0"/>
              <a:t> yang berfungsi untuk melakukan </a:t>
            </a:r>
            <a:r>
              <a:rPr lang="nb-NO" altLang="id-ID" sz="2000" b="1" dirty="0" smtClean="0"/>
              <a:t>penyesuaian standar</a:t>
            </a:r>
            <a:r>
              <a:rPr lang="nb-NO" altLang="id-ID" sz="2000" dirty="0" smtClean="0"/>
              <a:t> antar media termasuk penyesuaian kanal kontrol dan kontrol pensinyalan antar media. </a:t>
            </a:r>
          </a:p>
          <a:p>
            <a:pPr fontAlgn="auto">
              <a:spcAft>
                <a:spcPts val="0"/>
              </a:spcAft>
              <a:buFont typeface="Wingdings" panose="05000000000000000000" pitchFamily="2" charset="2"/>
              <a:buNone/>
              <a:defRPr/>
            </a:pPr>
            <a:endParaRPr lang="en-US" altLang="id-ID" sz="2000" dirty="0"/>
          </a:p>
        </p:txBody>
      </p:sp>
    </p:spTree>
    <p:extLst>
      <p:ext uri="{BB962C8B-B14F-4D97-AF65-F5344CB8AC3E}">
        <p14:creationId xmlns:p14="http://schemas.microsoft.com/office/powerpoint/2010/main" val="22182799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11306" y="1419708"/>
            <a:ext cx="10515600" cy="458032"/>
          </a:xfrm>
        </p:spPr>
        <p:txBody>
          <a:bodyPr/>
          <a:lstStyle/>
          <a:p>
            <a:pPr marL="838200" indent="-838200" algn="ctr" eaLnBrk="1" fontAlgn="auto" hangingPunct="1">
              <a:spcAft>
                <a:spcPts val="0"/>
              </a:spcAft>
              <a:defRPr/>
            </a:pPr>
            <a:r>
              <a:rPr lang="sv-SE" altLang="id-ID" sz="2400" b="1" dirty="0" smtClean="0">
                <a:solidFill>
                  <a:schemeClr val="tx1">
                    <a:lumMod val="95000"/>
                    <a:lumOff val="5000"/>
                  </a:schemeClr>
                </a:solidFill>
              </a:rPr>
              <a:t>Dari </a:t>
            </a:r>
            <a:r>
              <a:rPr lang="sv-SE" altLang="id-ID" sz="2400" b="1" i="1" dirty="0" smtClean="0">
                <a:solidFill>
                  <a:schemeClr val="tx1">
                    <a:lumMod val="95000"/>
                    <a:lumOff val="5000"/>
                  </a:schemeClr>
                </a:solidFill>
              </a:rPr>
              <a:t>Phone</a:t>
            </a:r>
            <a:r>
              <a:rPr lang="sv-SE" altLang="id-ID" sz="2400" b="1" dirty="0" smtClean="0">
                <a:solidFill>
                  <a:schemeClr val="tx1">
                    <a:lumMod val="95000"/>
                    <a:lumOff val="5000"/>
                  </a:schemeClr>
                </a:solidFill>
              </a:rPr>
              <a:t> ke </a:t>
            </a:r>
            <a:r>
              <a:rPr lang="sv-SE" altLang="id-ID" sz="2400" b="1" i="1" dirty="0" smtClean="0">
                <a:solidFill>
                  <a:schemeClr val="tx1">
                    <a:lumMod val="95000"/>
                    <a:lumOff val="5000"/>
                  </a:schemeClr>
                </a:solidFill>
              </a:rPr>
              <a:t>Phone</a:t>
            </a:r>
            <a:r>
              <a:rPr lang="sv-SE" altLang="id-ID" sz="2400" b="1" dirty="0" smtClean="0">
                <a:solidFill>
                  <a:schemeClr val="tx1">
                    <a:lumMod val="95000"/>
                    <a:lumOff val="5000"/>
                  </a:schemeClr>
                </a:solidFill>
              </a:rPr>
              <a:t> melewati jaringan internet</a:t>
            </a:r>
            <a:r>
              <a:rPr lang="sv-SE" altLang="id-ID" sz="2400" dirty="0" smtClean="0">
                <a:solidFill>
                  <a:schemeClr val="tx1">
                    <a:lumMod val="95000"/>
                    <a:lumOff val="5000"/>
                  </a:schemeClr>
                </a:solidFill>
              </a:rPr>
              <a:t> </a:t>
            </a:r>
            <a:endParaRPr lang="en-US" altLang="id-ID" sz="2400" dirty="0" smtClean="0">
              <a:solidFill>
                <a:schemeClr val="tx1">
                  <a:lumMod val="95000"/>
                  <a:lumOff val="5000"/>
                </a:schemeClr>
              </a:solidFill>
            </a:endParaRPr>
          </a:p>
        </p:txBody>
      </p:sp>
      <p:sp>
        <p:nvSpPr>
          <p:cNvPr id="19459" name="Rectangle 5"/>
          <p:cNvSpPr>
            <a:spLocks noChangeArrowheads="1"/>
          </p:cNvSpPr>
          <p:nvPr/>
        </p:nvSpPr>
        <p:spPr bwMode="auto">
          <a:xfrm>
            <a:off x="1524000" y="2716213"/>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id-ID" altLang="en-US"/>
          </a:p>
        </p:txBody>
      </p:sp>
      <p:graphicFrame>
        <p:nvGraphicFramePr>
          <p:cNvPr id="19460" name="Object 4"/>
          <p:cNvGraphicFramePr>
            <a:graphicFrameLocks noChangeAspect="1"/>
          </p:cNvGraphicFramePr>
          <p:nvPr>
            <p:extLst>
              <p:ext uri="{D42A27DB-BD31-4B8C-83A1-F6EECF244321}">
                <p14:modId xmlns:p14="http://schemas.microsoft.com/office/powerpoint/2010/main" val="2403814577"/>
              </p:ext>
            </p:extLst>
          </p:nvPr>
        </p:nvGraphicFramePr>
        <p:xfrm>
          <a:off x="1990165" y="2918947"/>
          <a:ext cx="7696200" cy="1787524"/>
        </p:xfrm>
        <a:graphic>
          <a:graphicData uri="http://schemas.openxmlformats.org/presentationml/2006/ole">
            <mc:AlternateContent xmlns:mc="http://schemas.openxmlformats.org/markup-compatibility/2006">
              <mc:Choice xmlns:v="urn:schemas-microsoft-com:vml" Requires="v">
                <p:oleObj spid="_x0000_s2098" r:id="rId3" imgW="9533839" imgH="2339950" progId="Visio.Drawing.11">
                  <p:embed/>
                </p:oleObj>
              </mc:Choice>
              <mc:Fallback>
                <p:oleObj r:id="rId3" imgW="9533839" imgH="2339950" progId="Visio.Drawing.11">
                  <p:embed/>
                  <p:pic>
                    <p:nvPicPr>
                      <p:cNvPr id="1946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0165" y="2918947"/>
                        <a:ext cx="7696200" cy="1787524"/>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864875883"/>
      </p:ext>
    </p:extLst>
  </p:cSld>
  <p:clrMapOvr>
    <a:masterClrMapping/>
  </p:clrMapOvr>
  <p:timing>
    <p:tnLst>
      <p:par>
        <p:cTn id="1" dur="indefinite" restart="never" nodeType="tmRoot"/>
      </p:par>
    </p:tnLst>
  </p:timing>
</p:sld>
</file>

<file path=ppt/theme/theme1.xml><?xml version="1.0" encoding="utf-8"?>
<a:theme xmlns:a="http://schemas.openxmlformats.org/drawingml/2006/main" name="SEE Tel-U Templat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EE Tel-U Templat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03E96605870C0489C2C9B7147DB22B7" ma:contentTypeVersion="2" ma:contentTypeDescription="Create a new document." ma:contentTypeScope="" ma:versionID="b8aa8ee7932cf3b94921c556ba51a430">
  <xsd:schema xmlns:xsd="http://www.w3.org/2001/XMLSchema" xmlns:xs="http://www.w3.org/2001/XMLSchema" xmlns:p="http://schemas.microsoft.com/office/2006/metadata/properties" xmlns:ns2="8b6d2ce9-e55f-4073-85cf-da54aca034e2" targetNamespace="http://schemas.microsoft.com/office/2006/metadata/properties" ma:root="true" ma:fieldsID="91d1b4611bc72be3e3b441cc382ad8da" ns2:_="">
    <xsd:import namespace="8b6d2ce9-e55f-4073-85cf-da54aca034e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6d2ce9-e55f-4073-85cf-da54aca034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F272BD-1702-4C55-A272-0A174C7DEE5A}">
  <ds:schemaRefs>
    <ds:schemaRef ds:uri="http://purl.org/dc/dcmitype/"/>
    <ds:schemaRef ds:uri="8b6d2ce9-e55f-4073-85cf-da54aca034e2"/>
    <ds:schemaRef ds:uri="http://schemas.microsoft.com/office/2006/documentManagement/types"/>
    <ds:schemaRef ds:uri="http://www.w3.org/XML/1998/namespace"/>
    <ds:schemaRef ds:uri="http://purl.org/dc/terms/"/>
    <ds:schemaRef ds:uri="http://schemas.openxmlformats.org/package/2006/metadata/core-properties"/>
    <ds:schemaRef ds:uri="http://schemas.microsoft.com/office/infopath/2007/PartnerControl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3F3EFEF1-E206-4D33-9604-16DF5394D8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6d2ce9-e55f-4073-85cf-da54aca034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3D30FFD-C896-4D1A-B105-94DFE7C138F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204</TotalTime>
  <Words>2733</Words>
  <Application>Microsoft Office PowerPoint</Application>
  <PresentationFormat>Widescreen</PresentationFormat>
  <Paragraphs>260</Paragraphs>
  <Slides>51</Slides>
  <Notes>3</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3</vt:i4>
      </vt:variant>
      <vt:variant>
        <vt:lpstr>Slide Titles</vt:lpstr>
      </vt:variant>
      <vt:variant>
        <vt:i4>51</vt:i4>
      </vt:variant>
    </vt:vector>
  </HeadingPairs>
  <TitlesOfParts>
    <vt:vector size="63" baseType="lpstr">
      <vt:lpstr>Arial</vt:lpstr>
      <vt:lpstr>Calibri</vt:lpstr>
      <vt:lpstr>Calibri Light</vt:lpstr>
      <vt:lpstr>굴림</vt:lpstr>
      <vt:lpstr>Times New Roman</vt:lpstr>
      <vt:lpstr>Tw Cen MT</vt:lpstr>
      <vt:lpstr>Wingdings</vt:lpstr>
      <vt:lpstr>SEE Tel-U Template</vt:lpstr>
      <vt:lpstr>1_SEE Tel-U Template</vt:lpstr>
      <vt:lpstr>CorelDRAW</vt:lpstr>
      <vt:lpstr>Visio.Drawing.11</vt:lpstr>
      <vt:lpstr>Visio.Drawing.6</vt:lpstr>
      <vt:lpstr>VOICE OVER INTERNET PROTOCOL (VOIP)</vt:lpstr>
      <vt:lpstr>Overview</vt:lpstr>
      <vt:lpstr>Pengantar</vt:lpstr>
      <vt:lpstr>Pengantar</vt:lpstr>
      <vt:lpstr>Topologi Interkoneksi jaringan VoIP</vt:lpstr>
      <vt:lpstr>PowerPoint Presentation</vt:lpstr>
      <vt:lpstr>PowerPoint Presentation</vt:lpstr>
      <vt:lpstr>Dari PC ke PC melewati jaringan internet </vt:lpstr>
      <vt:lpstr>Dari Phone ke Phone melewati jaringan internet </vt:lpstr>
      <vt:lpstr>Komponen VoIP</vt:lpstr>
      <vt:lpstr>Paket VoIP</vt:lpstr>
      <vt:lpstr>Paket VoIP </vt:lpstr>
      <vt:lpstr>Protocol VoIP </vt:lpstr>
      <vt:lpstr>PowerPoint Presentation</vt:lpstr>
      <vt:lpstr>H.323</vt:lpstr>
      <vt:lpstr>H.323</vt:lpstr>
      <vt:lpstr>Arsitektur Protokol H.323 </vt:lpstr>
      <vt:lpstr>H.323</vt:lpstr>
      <vt:lpstr>H.323</vt:lpstr>
      <vt:lpstr>H.323</vt:lpstr>
      <vt:lpstr>H.323</vt:lpstr>
      <vt:lpstr>H.323</vt:lpstr>
      <vt:lpstr>H.323</vt:lpstr>
      <vt:lpstr>Session Initiation Protocol (SIP)</vt:lpstr>
      <vt:lpstr>PowerPoint Presentation</vt:lpstr>
      <vt:lpstr>SIP</vt:lpstr>
      <vt:lpstr>SIP</vt:lpstr>
      <vt:lpstr>SIP</vt:lpstr>
      <vt:lpstr>VoIP Codec</vt:lpstr>
      <vt:lpstr>PowerPoint Presentation</vt:lpstr>
      <vt:lpstr>PowerPoint Presentation</vt:lpstr>
      <vt:lpstr>Standard Coding dan Kompresi ( VoIP Fundamentals Jonathan Davidson dan James Peter )</vt:lpstr>
      <vt:lpstr>Standard Coding dan Kompresi  2012</vt:lpstr>
      <vt:lpstr>Standard Coding dan Kompresi  </vt:lpstr>
      <vt:lpstr>Rangkuman</vt:lpstr>
      <vt:lpstr>VoIP Bandwith Calculation</vt:lpstr>
      <vt:lpstr>Perhitungan BW jaringan untuk setiap kanal Voice dengan Full-Rate</vt:lpstr>
      <vt:lpstr>PowerPoint Presentation</vt:lpstr>
      <vt:lpstr>Perhitungan BW jaringan untuk setiap kanal Voice dengan CRTP, VAD</vt:lpstr>
      <vt:lpstr>PowerPoint Presentation</vt:lpstr>
      <vt:lpstr>Standard Coding Delay dan MOS  </vt:lpstr>
      <vt:lpstr>Perhitungan Bandwidth Jaringan untuk Video Conference (Full Rate)</vt:lpstr>
      <vt:lpstr>Perhitungan Bandwidth Jaringan untuk Video Conference (Full Rate)</vt:lpstr>
      <vt:lpstr>Perhitungan Bandwidth Jaringan untuk Video Conference (CRTP)</vt:lpstr>
      <vt:lpstr>Audio and Video Quality Requirement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VoIP dan Softswitch</dc:title>
  <dc:creator>Sussi</dc:creator>
  <cp:lastModifiedBy>BAGUS ADITYA</cp:lastModifiedBy>
  <cp:revision>48</cp:revision>
  <dcterms:created xsi:type="dcterms:W3CDTF">2018-12-24T08:45:02Z</dcterms:created>
  <dcterms:modified xsi:type="dcterms:W3CDTF">2020-10-04T00:47:00Z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0x010100803E96605870C0489C2C9B7147DB22B7</vt:lpwstr>
  </property>
</Properties>
</file>