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84784"/>
            <a:ext cx="10363200" cy="230425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210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AD447-A1B8-459B-A441-E2B78BB37C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9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AD447-A1B8-459B-A441-E2B78BB37C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360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39799"/>
            <a:ext cx="2628900" cy="52371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39800"/>
            <a:ext cx="7734300" cy="52371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AD447-A1B8-459B-A441-E2B78BB37C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108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8720"/>
            <a:ext cx="10515600" cy="458032"/>
          </a:xfrm>
        </p:spPr>
        <p:txBody>
          <a:bodyPr>
            <a:no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AD447-A1B8-459B-A441-E2B78BB37C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164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AD447-A1B8-459B-A441-E2B78BB37C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098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8720"/>
            <a:ext cx="10515600" cy="41433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1"/>
            <a:ext cx="5181600" cy="4652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24001"/>
            <a:ext cx="5181600" cy="4652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AD447-A1B8-459B-A441-E2B78BB37C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316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1"/>
            <a:ext cx="10515600" cy="7762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AD447-A1B8-459B-A441-E2B78BB37C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151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0080"/>
            <a:ext cx="10515600" cy="4206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AD447-A1B8-459B-A441-E2B78BB37C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54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AD447-A1B8-459B-A441-E2B78BB37C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078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AD447-A1B8-459B-A441-E2B78BB37C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802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AD447-A1B8-459B-A441-E2B78BB37C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965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007871"/>
              </p:ext>
            </p:extLst>
          </p:nvPr>
        </p:nvGraphicFramePr>
        <p:xfrm>
          <a:off x="-16933" y="6249989"/>
          <a:ext cx="1220893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CorelDRAW" r:id="rId14" imgW="6841112" imgH="478322" progId="">
                  <p:embed/>
                </p:oleObj>
              </mc:Choice>
              <mc:Fallback>
                <p:oleObj name="CorelDRAW" r:id="rId14" imgW="6841112" imgH="478322" progId="">
                  <p:embed/>
                  <p:pic>
                    <p:nvPicPr>
                      <p:cNvPr id="12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6933" y="6249989"/>
                        <a:ext cx="12208933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908720"/>
            <a:ext cx="105156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550353"/>
            <a:ext cx="10515600" cy="462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284" y="63531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EE7AD447-A1B8-459B-A441-E2B78BB37CEA}" type="slidenum">
              <a:rPr lang="id-ID" smtClean="0"/>
              <a:t>‹#›</a:t>
            </a:fld>
            <a:endParaRPr lang="id-ID"/>
          </a:p>
        </p:txBody>
      </p:sp>
      <p:graphicFrame>
        <p:nvGraphicFramePr>
          <p:cNvPr id="7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267297"/>
              </p:ext>
            </p:extLst>
          </p:nvPr>
        </p:nvGraphicFramePr>
        <p:xfrm>
          <a:off x="282813" y="157162"/>
          <a:ext cx="2068771" cy="53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CorelDRAW" r:id="rId16" imgW="1293557" imgH="445660" progId="">
                  <p:embed/>
                </p:oleObj>
              </mc:Choice>
              <mc:Fallback>
                <p:oleObj name="CorelDRAW" r:id="rId16" imgW="1293557" imgH="445660" progId="">
                  <p:embed/>
                  <p:pic>
                    <p:nvPicPr>
                      <p:cNvPr id="7" name="Object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13" y="157162"/>
                        <a:ext cx="2068771" cy="5345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1"/>
            <a:ext cx="12192000" cy="100013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0" y="812704"/>
            <a:ext cx="12192000" cy="27432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152400"/>
            <a:ext cx="3120000" cy="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3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SIGTRAN</a:t>
            </a:r>
            <a:br>
              <a:rPr lang="id-ID" dirty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TEAM TEACHING JTPT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40210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83771" y="1955936"/>
            <a:ext cx="10515600" cy="4625975"/>
          </a:xfrm>
        </p:spPr>
        <p:txBody>
          <a:bodyPr>
            <a:normAutofit/>
          </a:bodyPr>
          <a:lstStyle/>
          <a:p>
            <a:r>
              <a:rPr lang="en-US" dirty="0" smtClean="0"/>
              <a:t>MTP2-User Adaptation layer (M2UA) </a:t>
            </a:r>
            <a:r>
              <a:rPr lang="en-US" dirty="0" err="1" smtClean="0"/>
              <a:t>mengirimkan</a:t>
            </a:r>
            <a:r>
              <a:rPr lang="en-US" dirty="0" smtClean="0"/>
              <a:t> </a:t>
            </a:r>
            <a:r>
              <a:rPr lang="en-US" dirty="0" err="1" smtClean="0"/>
              <a:t>signalling</a:t>
            </a:r>
            <a:r>
              <a:rPr lang="en-US" dirty="0" smtClean="0"/>
              <a:t> message </a:t>
            </a:r>
            <a:r>
              <a:rPr lang="en-US" dirty="0" err="1" smtClean="0"/>
              <a:t>antara</a:t>
            </a:r>
            <a:r>
              <a:rPr lang="en-US" dirty="0" smtClean="0"/>
              <a:t> layer MTP3 </a:t>
            </a:r>
            <a:r>
              <a:rPr lang="en-US" dirty="0" err="1" smtClean="0"/>
              <a:t>pada</a:t>
            </a:r>
            <a:r>
              <a:rPr lang="en-US" dirty="0" smtClean="0"/>
              <a:t> media gateway controller (MGC) </a:t>
            </a:r>
            <a:r>
              <a:rPr lang="en-US" dirty="0" err="1" smtClean="0"/>
              <a:t>dan</a:t>
            </a:r>
            <a:r>
              <a:rPr lang="en-US" dirty="0" smtClean="0"/>
              <a:t> layer MTP2  </a:t>
            </a:r>
            <a:r>
              <a:rPr lang="en-US" dirty="0" err="1" smtClean="0"/>
              <a:t>pada</a:t>
            </a:r>
            <a:r>
              <a:rPr lang="en-US" dirty="0" smtClean="0"/>
              <a:t> SGW.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client-server, </a:t>
            </a:r>
            <a:r>
              <a:rPr lang="en-US" dirty="0" err="1" smtClean="0"/>
              <a:t>dimana</a:t>
            </a:r>
            <a:r>
              <a:rPr lang="en-US" dirty="0" smtClean="0"/>
              <a:t> MGC (IP node) </a:t>
            </a:r>
            <a:r>
              <a:rPr lang="en-US" dirty="0" err="1" smtClean="0"/>
              <a:t>sebagai</a:t>
            </a:r>
            <a:r>
              <a:rPr lang="en-US" dirty="0" smtClean="0"/>
              <a:t> client </a:t>
            </a:r>
            <a:r>
              <a:rPr lang="en-US" dirty="0" err="1" smtClean="0"/>
              <a:t>dan</a:t>
            </a:r>
            <a:r>
              <a:rPr lang="en-US" dirty="0" smtClean="0"/>
              <a:t> SGW </a:t>
            </a:r>
            <a:r>
              <a:rPr lang="en-US" dirty="0" err="1" smtClean="0"/>
              <a:t>sebagai</a:t>
            </a:r>
            <a:r>
              <a:rPr lang="en-US" dirty="0" smtClean="0"/>
              <a:t>  server.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6471" y="4268923"/>
            <a:ext cx="5410200" cy="80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4565468" y="4268923"/>
            <a:ext cx="1371600" cy="3048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8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905000"/>
            <a:ext cx="8229600" cy="390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27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9897" y="1812245"/>
            <a:ext cx="10515600" cy="4625975"/>
          </a:xfrm>
        </p:spPr>
        <p:txBody>
          <a:bodyPr>
            <a:normAutofit/>
          </a:bodyPr>
          <a:lstStyle/>
          <a:p>
            <a:r>
              <a:rPr lang="en-US" dirty="0" smtClean="0"/>
              <a:t>MTP3 User Adaptation (M3UA) </a:t>
            </a:r>
            <a:r>
              <a:rPr lang="en-US" dirty="0" err="1" smtClean="0"/>
              <a:t>beroperasi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basis client-server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remote </a:t>
            </a:r>
            <a:r>
              <a:rPr lang="en-US" dirty="0" err="1" smtClean="0"/>
              <a:t>antara</a:t>
            </a:r>
            <a:r>
              <a:rPr lang="en-US" dirty="0" smtClean="0"/>
              <a:t> 2 layer SS7 </a:t>
            </a:r>
            <a:r>
              <a:rPr lang="en-US" dirty="0" err="1" smtClean="0"/>
              <a:t>pada</a:t>
            </a:r>
            <a:r>
              <a:rPr lang="en-US" dirty="0" smtClean="0"/>
              <a:t> SGW </a:t>
            </a:r>
            <a:r>
              <a:rPr lang="en-US" dirty="0" err="1" smtClean="0"/>
              <a:t>dan</a:t>
            </a:r>
            <a:r>
              <a:rPr lang="en-US" dirty="0" smtClean="0"/>
              <a:t> MGC. backhauling .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257" y="3979817"/>
            <a:ext cx="5410200" cy="80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5633357" y="3979817"/>
            <a:ext cx="1371600" cy="3048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905000"/>
            <a:ext cx="827624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841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6571" y="1767840"/>
            <a:ext cx="11390812" cy="4625975"/>
          </a:xfrm>
        </p:spPr>
        <p:txBody>
          <a:bodyPr>
            <a:normAutofit/>
          </a:bodyPr>
          <a:lstStyle/>
          <a:p>
            <a:r>
              <a:rPr lang="en-US" dirty="0" smtClean="0"/>
              <a:t>SCCP User Adaptation</a:t>
            </a:r>
          </a:p>
          <a:p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migrasi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SS7, </a:t>
            </a:r>
            <a:r>
              <a:rPr lang="en-US" dirty="0" err="1" smtClean="0"/>
              <a:t>jaringan</a:t>
            </a:r>
            <a:r>
              <a:rPr lang="en-US" dirty="0" smtClean="0"/>
              <a:t> IP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memaintain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telp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toll free, prepaid, </a:t>
            </a:r>
            <a:r>
              <a:rPr lang="en-US" dirty="0" err="1" smtClean="0"/>
              <a:t>dan</a:t>
            </a:r>
            <a:r>
              <a:rPr lang="en-US" dirty="0" smtClean="0"/>
              <a:t> roaming. SIGTRAN working group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dimungkinkan</a:t>
            </a:r>
            <a:r>
              <a:rPr lang="en-US" dirty="0" smtClean="0"/>
              <a:t> </a:t>
            </a:r>
            <a:r>
              <a:rPr lang="en-US" dirty="0" err="1" smtClean="0"/>
              <a:t>dnegan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SUA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IP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mengeliminasi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stack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UA yang lain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BW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3GPP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M3UA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signalling</a:t>
            </a:r>
            <a:r>
              <a:rPr lang="en-US" dirty="0" smtClean="0"/>
              <a:t> protocol 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sentral</a:t>
            </a:r>
            <a:r>
              <a:rPr lang="en-US" dirty="0" smtClean="0"/>
              <a:t> UMTS </a:t>
            </a:r>
            <a:r>
              <a:rPr lang="en-US" dirty="0" err="1" smtClean="0"/>
              <a:t>dibandingkan</a:t>
            </a:r>
            <a:r>
              <a:rPr lang="en-US" dirty="0" smtClean="0"/>
              <a:t> SUA </a:t>
            </a:r>
            <a:r>
              <a:rPr lang="en-US" dirty="0" err="1" smtClean="0"/>
              <a:t>karena</a:t>
            </a:r>
            <a:r>
              <a:rPr lang="en-US" dirty="0" smtClean="0"/>
              <a:t> SUA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mentransport</a:t>
            </a:r>
            <a:r>
              <a:rPr lang="en-US" dirty="0" smtClean="0"/>
              <a:t> message ISUP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0303" y="1013460"/>
            <a:ext cx="5410200" cy="80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8638903" y="1013460"/>
            <a:ext cx="1371600" cy="3048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7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905000"/>
            <a:ext cx="8229600" cy="334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609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SCTP </a:t>
            </a:r>
            <a:r>
              <a:rPr lang="en-US" dirty="0" err="1" smtClean="0">
                <a:latin typeface="Arial" charset="0"/>
              </a:rPr>
              <a:t>pada</a:t>
            </a:r>
            <a:r>
              <a:rPr lang="en-US" dirty="0" smtClean="0">
                <a:latin typeface="Arial" charset="0"/>
              </a:rPr>
              <a:t> SIGTRAN</a:t>
            </a:r>
            <a:endParaRPr lang="en-US" dirty="0">
              <a:latin typeface="Arial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627017" y="1905000"/>
            <a:ext cx="1047641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Arial" charset="0"/>
                <a:cs typeface="Times New Roman" charset="0"/>
              </a:rPr>
              <a:t>Protokol</a:t>
            </a:r>
            <a:r>
              <a:rPr lang="en-US" sz="3600" dirty="0">
                <a:latin typeface="Arial" charset="0"/>
                <a:cs typeface="Times New Roman" charset="0"/>
              </a:rPr>
              <a:t> transport SIGTRAN </a:t>
            </a:r>
            <a:r>
              <a:rPr lang="en-US" sz="3600" dirty="0" err="1">
                <a:latin typeface="Arial" charset="0"/>
                <a:cs typeface="Times New Roman" charset="0"/>
              </a:rPr>
              <a:t>yaitu</a:t>
            </a:r>
            <a:r>
              <a:rPr lang="en-US" sz="3600" dirty="0">
                <a:latin typeface="Arial" charset="0"/>
                <a:cs typeface="Times New Roman" charset="0"/>
              </a:rPr>
              <a:t> </a:t>
            </a:r>
            <a:r>
              <a:rPr lang="en-US" sz="3600" i="1" dirty="0">
                <a:latin typeface="Arial" charset="0"/>
                <a:cs typeface="Times New Roman" charset="0"/>
              </a:rPr>
              <a:t>Stream Control Transmission Protocol (SCTP)</a:t>
            </a:r>
            <a:r>
              <a:rPr lang="en-US" sz="3600" dirty="0">
                <a:latin typeface="Arial" charset="0"/>
                <a:cs typeface="Times New Roman" charset="0"/>
              </a:rPr>
              <a:t>, </a:t>
            </a:r>
            <a:r>
              <a:rPr lang="en-US" sz="3600" dirty="0" err="1">
                <a:latin typeface="Arial" charset="0"/>
                <a:cs typeface="Times New Roman" charset="0"/>
              </a:rPr>
              <a:t>memungkinkan</a:t>
            </a:r>
            <a:r>
              <a:rPr lang="en-US" sz="3600" dirty="0">
                <a:latin typeface="Arial" charset="0"/>
                <a:cs typeface="Times New Roman" charset="0"/>
              </a:rPr>
              <a:t> </a:t>
            </a:r>
            <a:r>
              <a:rPr lang="en-US" sz="3600" dirty="0" err="1">
                <a:latin typeface="Arial" charset="0"/>
                <a:cs typeface="Times New Roman" charset="0"/>
              </a:rPr>
              <a:t>sinyal</a:t>
            </a:r>
            <a:r>
              <a:rPr lang="en-US" sz="3600" dirty="0">
                <a:latin typeface="Arial" charset="0"/>
                <a:cs typeface="Times New Roman" charset="0"/>
              </a:rPr>
              <a:t> carrier </a:t>
            </a:r>
            <a:r>
              <a:rPr lang="en-US" sz="3600" dirty="0" err="1">
                <a:latin typeface="Arial" charset="0"/>
                <a:cs typeface="Times New Roman" charset="0"/>
              </a:rPr>
              <a:t>untuk</a:t>
            </a:r>
            <a:r>
              <a:rPr lang="en-US" sz="3600" dirty="0">
                <a:latin typeface="Arial" charset="0"/>
                <a:cs typeface="Times New Roman" charset="0"/>
              </a:rPr>
              <a:t> </a:t>
            </a:r>
            <a:r>
              <a:rPr lang="en-US" sz="3600" dirty="0" err="1">
                <a:latin typeface="Arial" charset="0"/>
                <a:cs typeface="Times New Roman" charset="0"/>
              </a:rPr>
              <a:t>menggunakan</a:t>
            </a:r>
            <a:r>
              <a:rPr lang="en-US" sz="3600" dirty="0">
                <a:latin typeface="Arial" charset="0"/>
                <a:cs typeface="Times New Roman" charset="0"/>
              </a:rPr>
              <a:t> </a:t>
            </a:r>
            <a:r>
              <a:rPr lang="en-US" sz="3600" dirty="0" err="1">
                <a:latin typeface="Arial" charset="0"/>
                <a:cs typeface="Times New Roman" charset="0"/>
              </a:rPr>
              <a:t>infrastruktur</a:t>
            </a:r>
            <a:r>
              <a:rPr lang="en-US" sz="3600" dirty="0">
                <a:latin typeface="Arial" charset="0"/>
                <a:cs typeface="Times New Roman" charset="0"/>
              </a:rPr>
              <a:t> IP </a:t>
            </a:r>
            <a:r>
              <a:rPr lang="en-US" sz="3600" dirty="0" err="1">
                <a:latin typeface="Arial" charset="0"/>
                <a:cs typeface="Times New Roman" charset="0"/>
              </a:rPr>
              <a:t>untuk</a:t>
            </a:r>
            <a:r>
              <a:rPr lang="en-US" sz="3600" dirty="0">
                <a:latin typeface="Arial" charset="0"/>
                <a:cs typeface="Times New Roman" charset="0"/>
              </a:rPr>
              <a:t> </a:t>
            </a:r>
            <a:r>
              <a:rPr lang="en-US" sz="3600" dirty="0" err="1">
                <a:latin typeface="Arial" charset="0"/>
                <a:cs typeface="Times New Roman" charset="0"/>
              </a:rPr>
              <a:t>mentransmisikan</a:t>
            </a:r>
            <a:r>
              <a:rPr lang="en-US" sz="3600" dirty="0">
                <a:latin typeface="Arial" charset="0"/>
                <a:cs typeface="Times New Roman" charset="0"/>
              </a:rPr>
              <a:t> SS7 </a:t>
            </a:r>
            <a:r>
              <a:rPr lang="en-US" sz="3600" dirty="0" err="1">
                <a:latin typeface="Arial" charset="0"/>
                <a:cs typeface="Times New Roman" charset="0"/>
              </a:rPr>
              <a:t>melalui</a:t>
            </a:r>
            <a:r>
              <a:rPr lang="en-US" sz="3600" dirty="0">
                <a:latin typeface="Arial" charset="0"/>
                <a:cs typeface="Times New Roman" charset="0"/>
              </a:rPr>
              <a:t> </a:t>
            </a:r>
            <a:r>
              <a:rPr lang="en-US" sz="3600" dirty="0" err="1">
                <a:latin typeface="Arial" charset="0"/>
                <a:cs typeface="Times New Roman" charset="0"/>
              </a:rPr>
              <a:t>jaringan</a:t>
            </a:r>
            <a:r>
              <a:rPr lang="en-US" sz="3600" dirty="0">
                <a:latin typeface="Arial" charset="0"/>
                <a:cs typeface="Times New Roman" charset="0"/>
              </a:rPr>
              <a:t> IP </a:t>
            </a:r>
            <a:r>
              <a:rPr lang="en-US" sz="3600" dirty="0" err="1">
                <a:latin typeface="Arial" charset="0"/>
                <a:cs typeface="Times New Roman" charset="0"/>
              </a:rPr>
              <a:t>tersebut</a:t>
            </a:r>
            <a:r>
              <a:rPr lang="en-US" sz="3600" dirty="0">
                <a:latin typeface="Arial" charset="0"/>
                <a:cs typeface="Times New Roman" charset="0"/>
              </a:rPr>
              <a:t>.</a:t>
            </a:r>
            <a:endParaRPr lang="en-US" sz="3600" b="1" dirty="0">
              <a:latin typeface="Arial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Kenapa</a:t>
            </a:r>
            <a:r>
              <a:rPr lang="en-US" sz="3600" dirty="0"/>
              <a:t> SCTP?</a:t>
            </a:r>
            <a:endParaRPr lang="en-US" sz="3600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19" y="1636714"/>
            <a:ext cx="10894423" cy="4230687"/>
          </a:xfrm>
        </p:spPr>
        <p:txBody>
          <a:bodyPr>
            <a:normAutofit/>
          </a:bodyPr>
          <a:lstStyle/>
          <a:p>
            <a:r>
              <a:rPr lang="en-US" sz="2600" dirty="0" err="1"/>
              <a:t>Sebelumnya</a:t>
            </a:r>
            <a:r>
              <a:rPr lang="en-US" sz="2600" dirty="0"/>
              <a:t>, IETF </a:t>
            </a:r>
            <a:r>
              <a:rPr lang="en-US" sz="2600" dirty="0" err="1"/>
              <a:t>meneliti</a:t>
            </a:r>
            <a:r>
              <a:rPr lang="en-US" sz="2600" dirty="0"/>
              <a:t> 2 </a:t>
            </a:r>
            <a:r>
              <a:rPr lang="en-US" sz="2600" dirty="0" err="1"/>
              <a:t>protokol</a:t>
            </a:r>
            <a:r>
              <a:rPr lang="en-US" sz="2600" dirty="0"/>
              <a:t> transport, </a:t>
            </a:r>
            <a:r>
              <a:rPr lang="en-US" sz="2600" dirty="0" err="1"/>
              <a:t>yaitu</a:t>
            </a:r>
            <a:r>
              <a:rPr lang="en-US" sz="2600" dirty="0"/>
              <a:t> TCP </a:t>
            </a:r>
            <a:r>
              <a:rPr lang="en-US" sz="2600" dirty="0" err="1"/>
              <a:t>dan</a:t>
            </a:r>
            <a:r>
              <a:rPr lang="en-US" sz="2600" dirty="0"/>
              <a:t> UDP.</a:t>
            </a:r>
            <a:endParaRPr lang="en-US" sz="2600" dirty="0"/>
          </a:p>
          <a:p>
            <a:r>
              <a:rPr lang="en-US" sz="2600" dirty="0"/>
              <a:t>UDP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memenuhi</a:t>
            </a:r>
            <a:r>
              <a:rPr lang="en-US" sz="2600" dirty="0"/>
              <a:t> </a:t>
            </a:r>
            <a:r>
              <a:rPr lang="en-US" sz="2600" dirty="0" err="1"/>
              <a:t>syarat</a:t>
            </a:r>
            <a:r>
              <a:rPr lang="en-US" sz="2600" dirty="0"/>
              <a:t> </a:t>
            </a:r>
            <a:r>
              <a:rPr lang="en-US" sz="2600" dirty="0" err="1"/>
              <a:t>dasar</a:t>
            </a:r>
            <a:r>
              <a:rPr lang="en-US" sz="2600" dirty="0"/>
              <a:t>, </a:t>
            </a:r>
            <a:r>
              <a:rPr lang="en-US" sz="2600" dirty="0" err="1"/>
              <a:t>yaitu</a:t>
            </a:r>
            <a:r>
              <a:rPr lang="en-US" sz="2600" dirty="0"/>
              <a:t> reliability.</a:t>
            </a:r>
          </a:p>
          <a:p>
            <a:r>
              <a:rPr lang="en-US" sz="2600" dirty="0"/>
              <a:t>TCP </a:t>
            </a:r>
            <a:r>
              <a:rPr lang="en-US" sz="2600" dirty="0" err="1"/>
              <a:t>memenuhi</a:t>
            </a:r>
            <a:r>
              <a:rPr lang="en-US" sz="2600" dirty="0"/>
              <a:t> </a:t>
            </a:r>
            <a:r>
              <a:rPr lang="en-US" sz="2600" dirty="0" err="1"/>
              <a:t>masalah</a:t>
            </a:r>
            <a:r>
              <a:rPr lang="en-US" sz="2600" dirty="0"/>
              <a:t> reliability, </a:t>
            </a:r>
            <a:r>
              <a:rPr lang="en-US" sz="2600" dirty="0" err="1"/>
              <a:t>tapi</a:t>
            </a:r>
            <a:r>
              <a:rPr lang="en-US" sz="2600" dirty="0"/>
              <a:t> </a:t>
            </a:r>
            <a:r>
              <a:rPr lang="en-US" sz="2600" dirty="0" err="1"/>
              <a:t>ada</a:t>
            </a:r>
            <a:r>
              <a:rPr lang="en-US" sz="2600" dirty="0"/>
              <a:t> </a:t>
            </a:r>
            <a:r>
              <a:rPr lang="en-US" sz="2600" dirty="0" err="1"/>
              <a:t>beberapa</a:t>
            </a:r>
            <a:r>
              <a:rPr lang="en-US" sz="2600" dirty="0"/>
              <a:t> </a:t>
            </a:r>
            <a:r>
              <a:rPr lang="en-US" sz="2600" dirty="0" err="1"/>
              <a:t>batasan</a:t>
            </a:r>
            <a:r>
              <a:rPr lang="en-US" sz="2600" dirty="0"/>
              <a:t>:</a:t>
            </a:r>
          </a:p>
          <a:p>
            <a:pPr lvl="1"/>
            <a:r>
              <a:rPr lang="en-US" sz="2200" dirty="0"/>
              <a:t>Head-of-line </a:t>
            </a:r>
            <a:r>
              <a:rPr lang="en-US" sz="2200" dirty="0"/>
              <a:t>blocking: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cara</a:t>
            </a:r>
            <a:r>
              <a:rPr lang="en-US" sz="2200" dirty="0"/>
              <a:t> </a:t>
            </a:r>
            <a:r>
              <a:rPr lang="en-US" sz="2200" dirty="0" err="1"/>
              <a:t>transmisi</a:t>
            </a:r>
            <a:r>
              <a:rPr lang="en-US" sz="2200" dirty="0"/>
              <a:t> TCP strictly </a:t>
            </a:r>
            <a:r>
              <a:rPr lang="en-US" sz="2200" dirty="0"/>
              <a:t>sequential, </a:t>
            </a:r>
            <a:r>
              <a:rPr lang="en-US" sz="2200" dirty="0"/>
              <a:t>single </a:t>
            </a:r>
            <a:r>
              <a:rPr lang="en-US" sz="2200" dirty="0"/>
              <a:t>packet </a:t>
            </a:r>
            <a:r>
              <a:rPr lang="en-US" sz="2200" dirty="0"/>
              <a:t>loss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menyebabkan</a:t>
            </a:r>
            <a:r>
              <a:rPr lang="en-US" sz="2200" dirty="0"/>
              <a:t> </a:t>
            </a:r>
            <a:r>
              <a:rPr lang="en-US" sz="2200" dirty="0" err="1"/>
              <a:t>paket</a:t>
            </a:r>
            <a:r>
              <a:rPr lang="en-US" sz="2200" dirty="0"/>
              <a:t> </a:t>
            </a:r>
            <a:r>
              <a:rPr lang="en-US" sz="2200" dirty="0" err="1"/>
              <a:t>lainnya</a:t>
            </a:r>
            <a:r>
              <a:rPr lang="en-US" sz="2200" dirty="0"/>
              <a:t> delay. </a:t>
            </a:r>
            <a:r>
              <a:rPr lang="en-US" sz="2200" dirty="0" err="1"/>
              <a:t>Hasil</a:t>
            </a:r>
            <a:r>
              <a:rPr lang="en-US" sz="2200" dirty="0"/>
              <a:t> </a:t>
            </a:r>
            <a:r>
              <a:rPr lang="en-US" sz="2200" dirty="0" err="1"/>
              <a:t>analisis</a:t>
            </a:r>
            <a:r>
              <a:rPr lang="en-US" sz="2200" dirty="0"/>
              <a:t> </a:t>
            </a:r>
            <a:r>
              <a:rPr lang="en-US" sz="2200" dirty="0" err="1"/>
              <a:t>menunjukkan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1% </a:t>
            </a:r>
            <a:r>
              <a:rPr lang="en-US" sz="2200" dirty="0" err="1"/>
              <a:t>paket</a:t>
            </a:r>
            <a:r>
              <a:rPr lang="en-US" sz="2200" dirty="0"/>
              <a:t> loss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menyebabkan</a:t>
            </a:r>
            <a:r>
              <a:rPr lang="en-US" sz="2200" dirty="0"/>
              <a:t> 9% </a:t>
            </a:r>
            <a:r>
              <a:rPr lang="en-US" sz="2200" dirty="0" err="1"/>
              <a:t>paket</a:t>
            </a:r>
            <a:r>
              <a:rPr lang="en-US" sz="2200" dirty="0"/>
              <a:t> </a:t>
            </a:r>
            <a:r>
              <a:rPr lang="en-US" sz="2200" dirty="0" err="1"/>
              <a:t>terdelay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lama </a:t>
            </a:r>
            <a:r>
              <a:rPr lang="en-US" sz="2200" dirty="0" err="1"/>
              <a:t>daripada</a:t>
            </a:r>
            <a:r>
              <a:rPr lang="en-US" sz="2200" dirty="0"/>
              <a:t>  one-way </a:t>
            </a:r>
            <a:r>
              <a:rPr lang="en-US" sz="2200" dirty="0"/>
              <a:t>delay time.</a:t>
            </a:r>
          </a:p>
          <a:p>
            <a:pPr lvl="1"/>
            <a:r>
              <a:rPr lang="en-US" sz="2200" dirty="0"/>
              <a:t>retransmission timer </a:t>
            </a:r>
            <a:r>
              <a:rPr lang="en-US" sz="2200" dirty="0" err="1"/>
              <a:t>biasanya</a:t>
            </a:r>
            <a:r>
              <a:rPr lang="en-US" sz="2200" dirty="0"/>
              <a:t> </a:t>
            </a:r>
            <a:r>
              <a:rPr lang="en-US" sz="2200" dirty="0" err="1"/>
              <a:t>besar</a:t>
            </a:r>
            <a:r>
              <a:rPr lang="en-US" sz="2200" dirty="0"/>
              <a:t> (1 s).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itu</a:t>
            </a:r>
            <a:r>
              <a:rPr lang="en-US" sz="2200" dirty="0"/>
              <a:t> </a:t>
            </a:r>
            <a:r>
              <a:rPr lang="en-US" sz="2200" dirty="0" err="1"/>
              <a:t>butuh</a:t>
            </a:r>
            <a:r>
              <a:rPr lang="en-US" sz="2200" dirty="0"/>
              <a:t> </a:t>
            </a:r>
            <a:r>
              <a:rPr lang="en-US" sz="2200" dirty="0" err="1"/>
              <a:t>waktu</a:t>
            </a:r>
            <a:r>
              <a:rPr lang="en-US" sz="2200" dirty="0"/>
              <a:t> yang </a:t>
            </a:r>
            <a:r>
              <a:rPr lang="en-US" sz="2200" dirty="0" err="1"/>
              <a:t>cukup</a:t>
            </a:r>
            <a:r>
              <a:rPr lang="en-US" sz="2200" dirty="0"/>
              <a:t> lama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mendeteksi</a:t>
            </a:r>
            <a:r>
              <a:rPr lang="en-US" sz="2200" dirty="0"/>
              <a:t> failure.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90519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9532" y="1440498"/>
            <a:ext cx="9914708" cy="4335462"/>
          </a:xfrm>
        </p:spPr>
        <p:txBody>
          <a:bodyPr>
            <a:normAutofit/>
          </a:bodyPr>
          <a:lstStyle/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dibuatlah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transport yang </a:t>
            </a:r>
            <a:r>
              <a:rPr lang="en-US" dirty="0" err="1" smtClean="0"/>
              <a:t>baru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dirty="0"/>
              <a:t>Stream Control Transmission Protocol (SCTP)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mentransmiskan</a:t>
            </a:r>
            <a:r>
              <a:rPr lang="en-US" dirty="0" smtClean="0"/>
              <a:t> signaling </a:t>
            </a:r>
            <a:r>
              <a:rPr lang="en-US" dirty="0" err="1" smtClean="0"/>
              <a:t>jaringan</a:t>
            </a:r>
            <a:r>
              <a:rPr lang="en-US" dirty="0" smtClean="0"/>
              <a:t> circuit. SCTP </a:t>
            </a:r>
            <a:r>
              <a:rPr lang="en-US" dirty="0" err="1" smtClean="0"/>
              <a:t>merupakan</a:t>
            </a:r>
            <a:r>
              <a:rPr lang="en-US" dirty="0" smtClean="0"/>
              <a:t> generic transport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2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1752" y="609600"/>
            <a:ext cx="8229600" cy="1371600"/>
          </a:xfrm>
        </p:spPr>
        <p:txBody>
          <a:bodyPr/>
          <a:lstStyle/>
          <a:p>
            <a:r>
              <a:rPr lang="en-US" dirty="0"/>
              <a:t>SCTP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229600" cy="121126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Stream </a:t>
            </a:r>
            <a:r>
              <a:rPr lang="en-US" sz="2000" dirty="0" err="1"/>
              <a:t>menyediakan</a:t>
            </a:r>
            <a:r>
              <a:rPr lang="en-US" sz="2000" dirty="0"/>
              <a:t> </a:t>
            </a:r>
            <a:r>
              <a:rPr lang="en-US" sz="2000" dirty="0" err="1"/>
              <a:t>kemampuan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mengirimkan</a:t>
            </a:r>
            <a:r>
              <a:rPr lang="en-US" sz="2000" dirty="0"/>
              <a:t> message yang </a:t>
            </a:r>
            <a:r>
              <a:rPr lang="en-US" sz="2000" dirty="0" err="1"/>
              <a:t>independen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lain.</a:t>
            </a:r>
            <a:endParaRPr lang="en-US" sz="2000" dirty="0"/>
          </a:p>
        </p:txBody>
      </p:sp>
      <p:pic>
        <p:nvPicPr>
          <p:cNvPr id="4700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0975" y="2108108"/>
            <a:ext cx="6604000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00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0669" y="4025084"/>
            <a:ext cx="6424612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81900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83" y="931818"/>
            <a:ext cx="7772400" cy="9144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SIGTRAN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87383" y="1858628"/>
            <a:ext cx="11011989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i="1" dirty="0">
                <a:latin typeface="Arial" charset="0"/>
                <a:cs typeface="Times New Roman" charset="0"/>
              </a:rPr>
              <a:t>Signaling Transport (SIGTRAN)</a:t>
            </a:r>
            <a:r>
              <a:rPr lang="en-US" sz="3600" dirty="0">
                <a:latin typeface="Arial" charset="0"/>
                <a:cs typeface="Times New Roman" charset="0"/>
              </a:rPr>
              <a:t> </a:t>
            </a:r>
            <a:r>
              <a:rPr lang="en-US" sz="3600" dirty="0" err="1">
                <a:latin typeface="Arial" charset="0"/>
                <a:cs typeface="Times New Roman" charset="0"/>
              </a:rPr>
              <a:t>merupakan</a:t>
            </a:r>
            <a:r>
              <a:rPr lang="en-US" sz="3600" dirty="0">
                <a:latin typeface="Arial" charset="0"/>
                <a:cs typeface="Times New Roman" charset="0"/>
              </a:rPr>
              <a:t> </a:t>
            </a:r>
            <a:r>
              <a:rPr lang="en-US" sz="3600" dirty="0" err="1">
                <a:latin typeface="Arial" charset="0"/>
                <a:cs typeface="Times New Roman" charset="0"/>
              </a:rPr>
              <a:t>standar</a:t>
            </a:r>
            <a:r>
              <a:rPr lang="en-US" sz="3600" dirty="0">
                <a:latin typeface="Arial" charset="0"/>
                <a:cs typeface="Times New Roman" charset="0"/>
              </a:rPr>
              <a:t> Internet </a:t>
            </a:r>
            <a:r>
              <a:rPr lang="en-US" sz="3600" dirty="0">
                <a:latin typeface="Arial" charset="0"/>
                <a:cs typeface="Times New Roman" charset="0"/>
              </a:rPr>
              <a:t>Engineering Task Force (IETF) </a:t>
            </a:r>
            <a:r>
              <a:rPr lang="en-US" sz="3600" dirty="0" err="1">
                <a:latin typeface="Arial" charset="0"/>
                <a:cs typeface="Times New Roman" charset="0"/>
              </a:rPr>
              <a:t>untuk</a:t>
            </a:r>
            <a:r>
              <a:rPr lang="en-US" sz="3600" dirty="0">
                <a:latin typeface="Arial" charset="0"/>
                <a:cs typeface="Times New Roman" charset="0"/>
              </a:rPr>
              <a:t> </a:t>
            </a:r>
            <a:r>
              <a:rPr lang="en-US" sz="3600" dirty="0" err="1">
                <a:latin typeface="Arial" charset="0"/>
                <a:cs typeface="Times New Roman" charset="0"/>
              </a:rPr>
              <a:t>mentransmisikan</a:t>
            </a:r>
            <a:r>
              <a:rPr lang="en-US" sz="3600" dirty="0">
                <a:latin typeface="Arial" charset="0"/>
                <a:cs typeface="Times New Roman" charset="0"/>
              </a:rPr>
              <a:t> signaling Public-Switched </a:t>
            </a:r>
            <a:r>
              <a:rPr lang="en-US" sz="3600" dirty="0">
                <a:latin typeface="Arial" charset="0"/>
                <a:cs typeface="Times New Roman" charset="0"/>
              </a:rPr>
              <a:t>Telephone Network (PSTN) </a:t>
            </a:r>
            <a:r>
              <a:rPr lang="en-US" sz="3600" dirty="0" err="1">
                <a:latin typeface="Arial" charset="0"/>
                <a:cs typeface="Times New Roman" charset="0"/>
              </a:rPr>
              <a:t>yaitu</a:t>
            </a:r>
            <a:r>
              <a:rPr lang="en-US" sz="3600" dirty="0">
                <a:latin typeface="Arial" charset="0"/>
                <a:cs typeface="Times New Roman" charset="0"/>
              </a:rPr>
              <a:t> Signaling </a:t>
            </a:r>
            <a:r>
              <a:rPr lang="en-US" sz="3600" dirty="0">
                <a:latin typeface="Arial" charset="0"/>
                <a:cs typeface="Times New Roman" charset="0"/>
              </a:rPr>
              <a:t>System 7 (SS7) </a:t>
            </a:r>
            <a:r>
              <a:rPr lang="en-US" sz="3600" dirty="0" err="1">
                <a:latin typeface="Arial" charset="0"/>
                <a:cs typeface="Times New Roman" charset="0"/>
              </a:rPr>
              <a:t>melalui</a:t>
            </a:r>
            <a:r>
              <a:rPr lang="en-US" sz="3600" dirty="0">
                <a:latin typeface="Arial" charset="0"/>
                <a:cs typeface="Times New Roman" charset="0"/>
              </a:rPr>
              <a:t> </a:t>
            </a:r>
            <a:r>
              <a:rPr lang="en-US" sz="3600" dirty="0" err="1">
                <a:latin typeface="Arial" charset="0"/>
                <a:cs typeface="Times New Roman" charset="0"/>
              </a:rPr>
              <a:t>jaringan</a:t>
            </a:r>
            <a:r>
              <a:rPr lang="en-US" sz="3600" dirty="0">
                <a:latin typeface="Arial" charset="0"/>
                <a:cs typeface="Times New Roman" charset="0"/>
              </a:rPr>
              <a:t> IP.</a:t>
            </a:r>
            <a:r>
              <a:rPr lang="en-US" sz="3600" dirty="0">
                <a:latin typeface="Arial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err="1">
                <a:latin typeface="Arial" charset="0"/>
              </a:rPr>
              <a:t>Menjadi</a:t>
            </a:r>
            <a:r>
              <a:rPr lang="en-US" sz="3600" dirty="0">
                <a:latin typeface="Arial" charset="0"/>
              </a:rPr>
              <a:t> standard </a:t>
            </a:r>
            <a:r>
              <a:rPr lang="en-US" sz="3600" dirty="0" err="1">
                <a:latin typeface="Arial" charset="0"/>
              </a:rPr>
              <a:t>mulai</a:t>
            </a:r>
            <a:r>
              <a:rPr lang="en-US" sz="3600" dirty="0">
                <a:latin typeface="Arial" charset="0"/>
              </a:rPr>
              <a:t> </a:t>
            </a:r>
            <a:r>
              <a:rPr lang="en-US" sz="3600" dirty="0" err="1">
                <a:latin typeface="Arial" charset="0"/>
              </a:rPr>
              <a:t>tahun</a:t>
            </a:r>
            <a:r>
              <a:rPr lang="en-US" sz="3600" dirty="0">
                <a:latin typeface="Arial" charset="0"/>
              </a:rPr>
              <a:t> 2000an</a:t>
            </a:r>
          </a:p>
          <a:p>
            <a:endParaRPr lang="en-US" sz="3600" dirty="0">
              <a:latin typeface="Arial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15946" y="831996"/>
            <a:ext cx="1295400" cy="1114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9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1" y="1600200"/>
            <a:ext cx="658909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32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jenis-jenis</a:t>
            </a:r>
            <a:r>
              <a:rPr lang="en-US" dirty="0"/>
              <a:t> Gateway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NGN (Next Generation Network)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TUGAS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Font typeface="+mj-lt"/>
              <a:buAutoNum type="alphaLcPeriod"/>
            </a:pPr>
            <a:r>
              <a:rPr lang="en-US" dirty="0" err="1"/>
              <a:t>Sebutkan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/</a:t>
            </a:r>
            <a:r>
              <a:rPr lang="en-US" dirty="0" err="1"/>
              <a:t>bagian</a:t>
            </a:r>
            <a:r>
              <a:rPr lang="en-US" dirty="0"/>
              <a:t>/</a:t>
            </a:r>
            <a:r>
              <a:rPr lang="en-US" dirty="0" err="1"/>
              <a:t>elemen</a:t>
            </a:r>
            <a:r>
              <a:rPr lang="en-US" dirty="0"/>
              <a:t> :a) s/d f)</a:t>
            </a:r>
          </a:p>
          <a:p>
            <a:pPr>
              <a:buFont typeface="+mj-lt"/>
              <a:buAutoNum type="alphaLcPeriod"/>
            </a:pPr>
            <a:r>
              <a:rPr lang="en-US" dirty="0" err="1"/>
              <a:t>Sebutlan</a:t>
            </a:r>
            <a:r>
              <a:rPr lang="en-US" dirty="0"/>
              <a:t> </a:t>
            </a:r>
            <a:r>
              <a:rPr lang="en-US" dirty="0" err="1"/>
              <a:t>lintasan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lintasan</a:t>
            </a:r>
            <a:r>
              <a:rPr lang="en-US" dirty="0"/>
              <a:t> </a:t>
            </a:r>
            <a:r>
              <a:rPr lang="en-US" dirty="0" err="1"/>
              <a:t>pensinyalan</a:t>
            </a:r>
            <a:endParaRPr lang="en-US" dirty="0"/>
          </a:p>
          <a:p>
            <a:pPr>
              <a:buFont typeface="+mj-lt"/>
              <a:buAutoNum type="alphaLcPeriod"/>
            </a:pPr>
            <a:r>
              <a:rPr lang="en-US" dirty="0" err="1"/>
              <a:t>Sebutkan</a:t>
            </a:r>
            <a:r>
              <a:rPr lang="en-US" dirty="0"/>
              <a:t> </a:t>
            </a:r>
            <a:r>
              <a:rPr lang="en-US" dirty="0" err="1"/>
              <a:t>lintasan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lintasan</a:t>
            </a:r>
            <a:r>
              <a:rPr lang="en-US" dirty="0"/>
              <a:t> </a:t>
            </a:r>
            <a:r>
              <a:rPr lang="en-US" dirty="0" err="1"/>
              <a:t>trafik</a:t>
            </a:r>
            <a:r>
              <a:rPr lang="en-US" dirty="0"/>
              <a:t> </a:t>
            </a:r>
            <a:r>
              <a:rPr lang="en-US" dirty="0" err="1"/>
              <a:t>suara</a:t>
            </a:r>
            <a:endParaRPr lang="en-US" dirty="0"/>
          </a:p>
          <a:p>
            <a:endParaRPr lang="en-US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2590800" y="1905001"/>
          <a:ext cx="453390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3" imgW="9767540" imgH="4363206" progId="Visio.Drawing.11">
                  <p:embed/>
                </p:oleObj>
              </mc:Choice>
              <mc:Fallback>
                <p:oleObj name="Visio" r:id="rId3" imgW="9767540" imgH="4363206" progId="Visio.Drawing.11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05001"/>
                        <a:ext cx="4533900" cy="202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20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SIGTRAN &amp; Gateways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35577" y="1828801"/>
            <a:ext cx="1054172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latin typeface="Arial" charset="0"/>
                <a:cs typeface="Times New Roman" charset="0"/>
              </a:rPr>
              <a:t>SCTP </a:t>
            </a:r>
            <a:r>
              <a:rPr lang="en-US" sz="4000" dirty="0" err="1">
                <a:latin typeface="Arial" charset="0"/>
                <a:cs typeface="Times New Roman" charset="0"/>
              </a:rPr>
              <a:t>suport</a:t>
            </a:r>
            <a:r>
              <a:rPr lang="en-US" sz="4000" dirty="0">
                <a:latin typeface="Arial" charset="0"/>
                <a:cs typeface="Times New Roman" charset="0"/>
              </a:rPr>
              <a:t> transport </a:t>
            </a:r>
            <a:r>
              <a:rPr lang="en-US" sz="4000" dirty="0">
                <a:latin typeface="Arial" charset="0"/>
                <a:cs typeface="Times New Roman" charset="0"/>
              </a:rPr>
              <a:t>node-to-node </a:t>
            </a:r>
            <a:r>
              <a:rPr lang="en-US" sz="4000" dirty="0" err="1">
                <a:latin typeface="Arial" charset="0"/>
                <a:cs typeface="Times New Roman" charset="0"/>
              </a:rPr>
              <a:t>untuk</a:t>
            </a:r>
            <a:r>
              <a:rPr lang="en-US" sz="4000" dirty="0">
                <a:latin typeface="Arial" charset="0"/>
                <a:cs typeface="Times New Roman" charset="0"/>
              </a:rPr>
              <a:t> </a:t>
            </a:r>
            <a:r>
              <a:rPr lang="en-US" sz="4000" dirty="0">
                <a:latin typeface="Arial" charset="0"/>
                <a:cs typeface="Times New Roman" charset="0"/>
              </a:rPr>
              <a:t>SS7/ISDN traffic </a:t>
            </a:r>
            <a:r>
              <a:rPr lang="en-US" sz="4000" dirty="0" err="1">
                <a:latin typeface="Arial" charset="0"/>
                <a:cs typeface="Times New Roman" charset="0"/>
              </a:rPr>
              <a:t>antara</a:t>
            </a:r>
            <a:r>
              <a:rPr lang="en-US" sz="4000" dirty="0">
                <a:latin typeface="Arial" charset="0"/>
                <a:cs typeface="Times New Roman" charset="0"/>
              </a:rPr>
              <a:t> </a:t>
            </a:r>
            <a:r>
              <a:rPr lang="en-US" sz="4000" dirty="0">
                <a:latin typeface="Arial" charset="0"/>
                <a:cs typeface="Times New Roman" charset="0"/>
              </a:rPr>
              <a:t>Signaling </a:t>
            </a:r>
            <a:r>
              <a:rPr lang="en-US" sz="4000" dirty="0">
                <a:latin typeface="Arial" charset="0"/>
                <a:cs typeface="Times New Roman" charset="0"/>
              </a:rPr>
              <a:t>Gateway </a:t>
            </a:r>
            <a:r>
              <a:rPr lang="en-US" sz="4000" dirty="0">
                <a:latin typeface="Arial" charset="0"/>
                <a:cs typeface="Times New Roman" charset="0"/>
              </a:rPr>
              <a:t>(</a:t>
            </a:r>
            <a:r>
              <a:rPr lang="en-US" sz="4000" dirty="0">
                <a:latin typeface="Arial" charset="0"/>
                <a:cs typeface="Times New Roman" charset="0"/>
              </a:rPr>
              <a:t>SG)/</a:t>
            </a:r>
            <a:r>
              <a:rPr lang="en-US" sz="4000" dirty="0">
                <a:latin typeface="Arial" charset="0"/>
                <a:cs typeface="Times New Roman" charset="0"/>
              </a:rPr>
              <a:t>Media </a:t>
            </a:r>
            <a:r>
              <a:rPr lang="en-US" sz="4000" dirty="0">
                <a:latin typeface="Arial" charset="0"/>
                <a:cs typeface="Times New Roman" charset="0"/>
              </a:rPr>
              <a:t>Gateway </a:t>
            </a:r>
            <a:r>
              <a:rPr lang="en-US" sz="4000" dirty="0">
                <a:latin typeface="Arial" charset="0"/>
                <a:cs typeface="Times New Roman" charset="0"/>
              </a:rPr>
              <a:t>(</a:t>
            </a:r>
            <a:r>
              <a:rPr lang="en-US" sz="4000" dirty="0">
                <a:latin typeface="Arial" charset="0"/>
                <a:cs typeface="Times New Roman" charset="0"/>
              </a:rPr>
              <a:t>MG) </a:t>
            </a:r>
            <a:r>
              <a:rPr lang="en-US" sz="4000" dirty="0" err="1">
                <a:latin typeface="Arial" charset="0"/>
                <a:cs typeface="Times New Roman" charset="0"/>
              </a:rPr>
              <a:t>dan</a:t>
            </a:r>
            <a:r>
              <a:rPr lang="en-US" sz="4000" dirty="0">
                <a:latin typeface="Arial" charset="0"/>
                <a:cs typeface="Times New Roman" charset="0"/>
              </a:rPr>
              <a:t> </a:t>
            </a:r>
            <a:r>
              <a:rPr lang="en-US" sz="4000" dirty="0">
                <a:latin typeface="Arial" charset="0"/>
                <a:cs typeface="Times New Roman" charset="0"/>
              </a:rPr>
              <a:t>Media Gateway </a:t>
            </a:r>
            <a:r>
              <a:rPr lang="en-US" sz="4000" dirty="0">
                <a:latin typeface="Arial" charset="0"/>
                <a:cs typeface="Times New Roman" charset="0"/>
              </a:rPr>
              <a:t>Controller </a:t>
            </a:r>
            <a:r>
              <a:rPr lang="en-US" sz="4000" dirty="0">
                <a:latin typeface="Arial" charset="0"/>
                <a:cs typeface="Times New Roman" charset="0"/>
              </a:rPr>
              <a:t>(</a:t>
            </a:r>
            <a:r>
              <a:rPr lang="en-US" sz="4000" dirty="0">
                <a:latin typeface="Arial" charset="0"/>
                <a:cs typeface="Times New Roman" charset="0"/>
              </a:rPr>
              <a:t>MGC).</a:t>
            </a:r>
            <a:r>
              <a:rPr lang="en-US" sz="4000" dirty="0">
                <a:latin typeface="Arial" charset="0"/>
              </a:rPr>
              <a:t> </a:t>
            </a:r>
            <a:endParaRPr lang="en-US" sz="4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32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1" y="1332411"/>
            <a:ext cx="9143999" cy="454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530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971" y="566693"/>
            <a:ext cx="8229600" cy="984250"/>
          </a:xfrm>
        </p:spPr>
        <p:txBody>
          <a:bodyPr>
            <a:normAutofit/>
          </a:bodyPr>
          <a:lstStyle/>
          <a:p>
            <a:r>
              <a:rPr lang="en-US" sz="3600" dirty="0"/>
              <a:t>Signaling Transport (</a:t>
            </a:r>
            <a:r>
              <a:rPr lang="en-US" sz="3600" dirty="0" err="1"/>
              <a:t>SigTran</a:t>
            </a:r>
            <a:r>
              <a:rPr lang="en-US" sz="3600" dirty="0"/>
              <a:t>) protocol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326" y="1362076"/>
            <a:ext cx="7458891" cy="5154613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Signaling Transport (</a:t>
            </a:r>
            <a:r>
              <a:rPr lang="en-US" sz="2200" b="1" dirty="0" err="1"/>
              <a:t>SigTran</a:t>
            </a:r>
            <a:r>
              <a:rPr lang="en-US" sz="2200" dirty="0"/>
              <a:t>) protocol </a:t>
            </a:r>
            <a:r>
              <a:rPr lang="en-US" sz="2200" dirty="0" err="1"/>
              <a:t>didefinisikan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standar</a:t>
            </a:r>
            <a:r>
              <a:rPr lang="en-US" sz="2200" dirty="0"/>
              <a:t> RFC </a:t>
            </a:r>
            <a:r>
              <a:rPr lang="en-US" sz="2200" dirty="0"/>
              <a:t>2719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tahun</a:t>
            </a:r>
            <a:r>
              <a:rPr lang="en-US" sz="2200" dirty="0"/>
              <a:t> 90 an</a:t>
            </a:r>
            <a:endParaRPr lang="en-US" sz="2200" dirty="0"/>
          </a:p>
          <a:p>
            <a:pPr algn="just"/>
            <a:r>
              <a:rPr lang="en-US" sz="2200" dirty="0"/>
              <a:t> </a:t>
            </a:r>
            <a:r>
              <a:rPr lang="en-US" sz="2200" dirty="0"/>
              <a:t>Framework </a:t>
            </a:r>
            <a:r>
              <a:rPr lang="en-US" sz="2200" dirty="0" err="1"/>
              <a:t>protokol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3 </a:t>
            </a:r>
            <a:r>
              <a:rPr lang="en-US" sz="2200" dirty="0" err="1"/>
              <a:t>komponen</a:t>
            </a:r>
            <a:r>
              <a:rPr lang="en-US" sz="2200" dirty="0"/>
              <a:t> </a:t>
            </a:r>
            <a:r>
              <a:rPr lang="en-US" sz="2200" dirty="0" err="1"/>
              <a:t>penting</a:t>
            </a:r>
            <a:r>
              <a:rPr lang="en-US" sz="2200" dirty="0"/>
              <a:t>:</a:t>
            </a:r>
            <a:endParaRPr lang="en-US" sz="2200" dirty="0"/>
          </a:p>
          <a:p>
            <a:pPr lvl="1" algn="just"/>
            <a:r>
              <a:rPr lang="en-US" sz="2200" dirty="0"/>
              <a:t>set adaptation </a:t>
            </a:r>
            <a:r>
              <a:rPr lang="en-US" sz="2200" dirty="0"/>
              <a:t>layers </a:t>
            </a:r>
            <a:r>
              <a:rPr lang="en-US" sz="2200" dirty="0"/>
              <a:t>yang </a:t>
            </a:r>
            <a:r>
              <a:rPr lang="en-US" sz="2200" dirty="0"/>
              <a:t>support </a:t>
            </a:r>
            <a:r>
              <a:rPr lang="en-US" sz="2200" dirty="0" err="1"/>
              <a:t>protokol</a:t>
            </a:r>
            <a:r>
              <a:rPr lang="en-US" sz="2200" dirty="0"/>
              <a:t> </a:t>
            </a:r>
            <a:r>
              <a:rPr lang="en-US" sz="2200" dirty="0" err="1"/>
              <a:t>signalling</a:t>
            </a:r>
            <a:r>
              <a:rPr lang="en-US" sz="2200" dirty="0"/>
              <a:t> </a:t>
            </a:r>
            <a:r>
              <a:rPr lang="en-US" sz="2200" dirty="0" err="1"/>
              <a:t>telepon</a:t>
            </a:r>
            <a:r>
              <a:rPr lang="en-US" sz="2200" dirty="0"/>
              <a:t> yang </a:t>
            </a:r>
            <a:r>
              <a:rPr lang="en-US" sz="2200" dirty="0" err="1"/>
              <a:t>primitif</a:t>
            </a:r>
            <a:r>
              <a:rPr lang="en-US" sz="2200" dirty="0"/>
              <a:t>.</a:t>
            </a:r>
            <a:endParaRPr lang="en-US" sz="2200" dirty="0"/>
          </a:p>
          <a:p>
            <a:pPr lvl="1" algn="just"/>
            <a:r>
              <a:rPr lang="en-US" sz="2200" dirty="0"/>
              <a:t>Common transport </a:t>
            </a:r>
            <a:r>
              <a:rPr lang="en-US" sz="2200" dirty="0"/>
              <a:t>protocol </a:t>
            </a:r>
            <a:r>
              <a:rPr lang="en-US" sz="2200" dirty="0"/>
              <a:t>yang </a:t>
            </a:r>
            <a:r>
              <a:rPr lang="en-US" sz="2200" dirty="0" err="1"/>
              <a:t>memenuhi</a:t>
            </a:r>
            <a:r>
              <a:rPr lang="en-US" sz="2200" dirty="0"/>
              <a:t>   requirement transport </a:t>
            </a:r>
            <a:r>
              <a:rPr lang="en-US" sz="2200" dirty="0" err="1"/>
              <a:t>signalling</a:t>
            </a:r>
            <a:r>
              <a:rPr lang="en-US" sz="2200" dirty="0"/>
              <a:t> </a:t>
            </a:r>
            <a:r>
              <a:rPr lang="en-US" sz="2200" dirty="0" err="1"/>
              <a:t>telepon</a:t>
            </a:r>
            <a:r>
              <a:rPr lang="en-US" sz="2200" dirty="0"/>
              <a:t>.</a:t>
            </a:r>
            <a:endParaRPr lang="en-US" sz="2200" dirty="0"/>
          </a:p>
          <a:p>
            <a:pPr lvl="1" algn="just"/>
            <a:r>
              <a:rPr lang="en-US" sz="2200" dirty="0"/>
              <a:t>IP network protocol</a:t>
            </a:r>
          </a:p>
        </p:txBody>
      </p:sp>
      <p:pic>
        <p:nvPicPr>
          <p:cNvPr id="4628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5987" y="1652680"/>
            <a:ext cx="3603625" cy="288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45183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87829" y="1443627"/>
            <a:ext cx="10515600" cy="458788"/>
          </a:xfrm>
        </p:spPr>
        <p:txBody>
          <a:bodyPr/>
          <a:lstStyle/>
          <a:p>
            <a:r>
              <a:rPr lang="en-US" dirty="0" smtClean="0"/>
              <a:t>SIGTRAN PROTOCOL SUITE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133600"/>
            <a:ext cx="734568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711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2149" y="718458"/>
            <a:ext cx="8229600" cy="1012825"/>
          </a:xfrm>
        </p:spPr>
        <p:txBody>
          <a:bodyPr/>
          <a:lstStyle/>
          <a:p>
            <a:r>
              <a:rPr lang="en-US" dirty="0"/>
              <a:t>User Adaptation (UA) Layers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149" y="1560514"/>
            <a:ext cx="9348651" cy="4306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Layer User </a:t>
            </a:r>
            <a:r>
              <a:rPr lang="en-US" sz="2200" dirty="0"/>
              <a:t>Adaptation (UA) </a:t>
            </a:r>
            <a:r>
              <a:rPr lang="en-US" sz="2200" dirty="0" err="1"/>
              <a:t>mengenkapsulasi</a:t>
            </a:r>
            <a:r>
              <a:rPr lang="en-US" sz="2200" dirty="0"/>
              <a:t> signaling </a:t>
            </a:r>
            <a:r>
              <a:rPr lang="en-US" sz="2200" dirty="0" err="1"/>
              <a:t>protokol</a:t>
            </a:r>
            <a:r>
              <a:rPr lang="en-US" sz="2200" dirty="0"/>
              <a:t> yang </a:t>
            </a:r>
            <a:r>
              <a:rPr lang="en-US" sz="2200" dirty="0" err="1"/>
              <a:t>berbeda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jaringan</a:t>
            </a:r>
            <a:r>
              <a:rPr lang="en-US" sz="2200" dirty="0"/>
              <a:t> </a:t>
            </a:r>
            <a:r>
              <a:rPr lang="en-US" sz="2200" dirty="0" err="1"/>
              <a:t>sirkit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ditransmisikan</a:t>
            </a:r>
            <a:r>
              <a:rPr lang="en-US" sz="2200" dirty="0"/>
              <a:t> </a:t>
            </a:r>
            <a:r>
              <a:rPr lang="en-US" sz="2200" dirty="0" err="1"/>
              <a:t>melalui</a:t>
            </a:r>
            <a:r>
              <a:rPr lang="en-US" sz="2200" dirty="0"/>
              <a:t> </a:t>
            </a:r>
            <a:r>
              <a:rPr lang="en-US" sz="2200" dirty="0" err="1"/>
              <a:t>jaringan</a:t>
            </a:r>
            <a:r>
              <a:rPr lang="en-US" sz="2200" dirty="0"/>
              <a:t> IP </a:t>
            </a:r>
            <a:r>
              <a:rPr lang="en-US" sz="2200" dirty="0" err="1"/>
              <a:t>menggunakan</a:t>
            </a:r>
            <a:r>
              <a:rPr lang="en-US" sz="2200" dirty="0"/>
              <a:t> SCTP.</a:t>
            </a:r>
          </a:p>
        </p:txBody>
      </p:sp>
    </p:spTree>
    <p:extLst>
      <p:ext uri="{BB962C8B-B14F-4D97-AF65-F5344CB8AC3E}">
        <p14:creationId xmlns:p14="http://schemas.microsoft.com/office/powerpoint/2010/main" val="1396649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722313"/>
            <a:ext cx="8229600" cy="950913"/>
          </a:xfrm>
        </p:spPr>
        <p:txBody>
          <a:bodyPr/>
          <a:lstStyle/>
          <a:p>
            <a:r>
              <a:rPr lang="en-US" dirty="0"/>
              <a:t>User Adaptation (UA) Layers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7" y="1752600"/>
            <a:ext cx="11274379" cy="4772025"/>
          </a:xfrm>
        </p:spPr>
        <p:txBody>
          <a:bodyPr>
            <a:normAutofit/>
          </a:bodyPr>
          <a:lstStyle/>
          <a:p>
            <a:r>
              <a:rPr lang="en-US" sz="2400" dirty="0"/>
              <a:t>MTP2-user Peer-to-peer Adaptation layer (M2PA)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protokol</a:t>
            </a:r>
            <a:r>
              <a:rPr lang="en-US" sz="2400" dirty="0"/>
              <a:t> SIGTRAN yang </a:t>
            </a:r>
            <a:r>
              <a:rPr lang="en-US" sz="2400" dirty="0" err="1"/>
              <a:t>mentransportasikan</a:t>
            </a:r>
            <a:r>
              <a:rPr lang="en-US" sz="2400" dirty="0"/>
              <a:t> SS7 MTP signaling messages over IP </a:t>
            </a:r>
            <a:r>
              <a:rPr lang="en-US" sz="2400" dirty="0" err="1"/>
              <a:t>dengan</a:t>
            </a:r>
            <a:r>
              <a:rPr lang="en-US" sz="2400" dirty="0"/>
              <a:t> SCTP. </a:t>
            </a:r>
          </a:p>
          <a:p>
            <a:r>
              <a:rPr lang="en-US" sz="2400" dirty="0" err="1"/>
              <a:t>Penggunaan</a:t>
            </a:r>
            <a:r>
              <a:rPr lang="en-US" sz="2400" dirty="0"/>
              <a:t> M2PA </a:t>
            </a: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extended </a:t>
            </a:r>
            <a:r>
              <a:rPr lang="en-US" sz="2400" dirty="0" err="1"/>
              <a:t>topologi</a:t>
            </a:r>
            <a:r>
              <a:rPr lang="en-US" sz="2400" dirty="0"/>
              <a:t> original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SS7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IP. </a:t>
            </a:r>
          </a:p>
          <a:p>
            <a:r>
              <a:rPr lang="en-US" sz="2400" dirty="0"/>
              <a:t>network element </a:t>
            </a:r>
            <a:r>
              <a:rPr lang="en-US" sz="2400" dirty="0" err="1"/>
              <a:t>contohnya</a:t>
            </a:r>
            <a:r>
              <a:rPr lang="en-US" sz="2400" dirty="0"/>
              <a:t>: Signaling Transfer Points (STPs), </a:t>
            </a:r>
            <a:r>
              <a:rPr lang="en-US" sz="2400" dirty="0" err="1"/>
              <a:t>pointcodes</a:t>
            </a:r>
            <a:r>
              <a:rPr lang="en-US" sz="2400" dirty="0"/>
              <a:t>, </a:t>
            </a:r>
          </a:p>
          <a:p>
            <a:r>
              <a:rPr lang="en-US" sz="2400" dirty="0" err="1"/>
              <a:t>Perubahan</a:t>
            </a:r>
            <a:r>
              <a:rPr lang="en-US" sz="2400" dirty="0"/>
              <a:t> yang </a:t>
            </a:r>
            <a:r>
              <a:rPr lang="en-US" sz="2400" dirty="0" err="1"/>
              <a:t>terjadi</a:t>
            </a:r>
            <a:r>
              <a:rPr lang="en-US" sz="2400" dirty="0"/>
              <a:t> : </a:t>
            </a:r>
            <a:r>
              <a:rPr lang="en-US" sz="2400" dirty="0" err="1"/>
              <a:t>transportasi</a:t>
            </a:r>
            <a:r>
              <a:rPr lang="en-US" sz="2400" dirty="0"/>
              <a:t> signaling </a:t>
            </a:r>
            <a:r>
              <a:rPr lang="en-US" sz="2400" dirty="0" err="1"/>
              <a:t>terjadi</a:t>
            </a:r>
            <a:r>
              <a:rPr lang="en-US" sz="2400" dirty="0"/>
              <a:t> over IP,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tradisional</a:t>
            </a:r>
            <a:r>
              <a:rPr lang="en-US" sz="2400" dirty="0"/>
              <a:t> link 64kbps</a:t>
            </a:r>
          </a:p>
          <a:p>
            <a:r>
              <a:rPr lang="en-US" sz="2400" dirty="0" err="1"/>
              <a:t>Koneksi</a:t>
            </a:r>
            <a:r>
              <a:rPr lang="en-US" sz="2400" dirty="0"/>
              <a:t> SG </a:t>
            </a:r>
            <a:r>
              <a:rPr lang="en-US" sz="2400" dirty="0" err="1"/>
              <a:t>ke</a:t>
            </a:r>
            <a:r>
              <a:rPr lang="en-US" sz="2400" dirty="0"/>
              <a:t> SG</a:t>
            </a:r>
            <a:endParaRPr lang="en-US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752793"/>
            <a:ext cx="5410200" cy="80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6096000" y="722313"/>
            <a:ext cx="1371600" cy="3048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35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457" y="1981199"/>
            <a:ext cx="10515600" cy="379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24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E Tel-U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E96605870C0489C2C9B7147DB22B7" ma:contentTypeVersion="2" ma:contentTypeDescription="Create a new document." ma:contentTypeScope="" ma:versionID="b8aa8ee7932cf3b94921c556ba51a430">
  <xsd:schema xmlns:xsd="http://www.w3.org/2001/XMLSchema" xmlns:xs="http://www.w3.org/2001/XMLSchema" xmlns:p="http://schemas.microsoft.com/office/2006/metadata/properties" xmlns:ns2="8b6d2ce9-e55f-4073-85cf-da54aca034e2" targetNamespace="http://schemas.microsoft.com/office/2006/metadata/properties" ma:root="true" ma:fieldsID="91d1b4611bc72be3e3b441cc382ad8da" ns2:_="">
    <xsd:import namespace="8b6d2ce9-e55f-4073-85cf-da54aca034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d2ce9-e55f-4073-85cf-da54aca034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A22524-BD95-4A89-9FBE-3DA7130DADF6}"/>
</file>

<file path=customXml/itemProps2.xml><?xml version="1.0" encoding="utf-8"?>
<ds:datastoreItem xmlns:ds="http://schemas.openxmlformats.org/officeDocument/2006/customXml" ds:itemID="{B362BF6D-869C-470C-83C5-42DF4A65C6DC}"/>
</file>

<file path=customXml/itemProps3.xml><?xml version="1.0" encoding="utf-8"?>
<ds:datastoreItem xmlns:ds="http://schemas.openxmlformats.org/officeDocument/2006/customXml" ds:itemID="{E4594948-CA71-4683-AA35-4C66A881DA54}"/>
</file>

<file path=docProps/app.xml><?xml version="1.0" encoding="utf-8"?>
<Properties xmlns="http://schemas.openxmlformats.org/officeDocument/2006/extended-properties" xmlns:vt="http://schemas.openxmlformats.org/officeDocument/2006/docPropsVTypes">
  <Template>SEE Tel-U Template v2</Template>
  <TotalTime>23</TotalTime>
  <Words>573</Words>
  <Application>Microsoft Office PowerPoint</Application>
  <PresentationFormat>Widescreen</PresentationFormat>
  <Paragraphs>51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SEE Tel-U Template</vt:lpstr>
      <vt:lpstr>CorelDRAW</vt:lpstr>
      <vt:lpstr>Visio</vt:lpstr>
      <vt:lpstr>SIGTRAN </vt:lpstr>
      <vt:lpstr>SIGTRAN</vt:lpstr>
      <vt:lpstr>SIGTRAN &amp; Gateways</vt:lpstr>
      <vt:lpstr>PowerPoint Presentation</vt:lpstr>
      <vt:lpstr>Signaling Transport (SigTran) protocol</vt:lpstr>
      <vt:lpstr>SIGTRAN PROTOCOL SUITE</vt:lpstr>
      <vt:lpstr>User Adaptation (UA) Layers</vt:lpstr>
      <vt:lpstr>User Adaptation (UA) Layers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SCTP pada SIGTRAN</vt:lpstr>
      <vt:lpstr>Kenapa SCTP?</vt:lpstr>
      <vt:lpstr>PowerPoint Presentation</vt:lpstr>
      <vt:lpstr>SCTP</vt:lpstr>
      <vt:lpstr>PowerPoint Presentation</vt:lpstr>
      <vt:lpstr>TUGAS</vt:lpstr>
      <vt:lpstr>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SIGTRAN </dc:title>
  <dc:creator>Sussi</dc:creator>
  <cp:lastModifiedBy>Sussi</cp:lastModifiedBy>
  <cp:revision>7</cp:revision>
  <dcterms:created xsi:type="dcterms:W3CDTF">2018-12-23T08:22:33Z</dcterms:created>
  <dcterms:modified xsi:type="dcterms:W3CDTF">2018-12-23T08:46:01Z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0x010100803E96605870C0489C2C9B7147DB22B7</vt:lpwstr>
  </property>
</Properties>
</file>