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58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14/06/2023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38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87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32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7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43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54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90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53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14/06/2023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ercicios.brasilescola.uol.com.br/exercicios-matematica/exercicios-sobre-grafico-funcao-segundo-grau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maticabasica.net/exercicios-sobre-funcao-quadratic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classic?lang=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Funções – Gráficos de Função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Dica: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-1291012" y="1299790"/>
            <a:ext cx="12667250" cy="4872410"/>
          </a:xfrm>
        </p:spPr>
        <p:txBody>
          <a:bodyPr rtlCol="0"/>
          <a:lstStyle/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AutoShape 2" descr="Fórmula de Bhaskara - Origem, importância e exemplos">
            <a:extLst>
              <a:ext uri="{FF2B5EF4-FFF2-40B4-BE49-F238E27FC236}">
                <a16:creationId xmlns:a16="http://schemas.microsoft.com/office/drawing/2014/main" id="{D6DD571B-D231-4710-AF67-AEFD5F5B2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Fórmula de Bhaskara - Origem, importância e exemplos">
            <a:extLst>
              <a:ext uri="{FF2B5EF4-FFF2-40B4-BE49-F238E27FC236}">
                <a16:creationId xmlns:a16="http://schemas.microsoft.com/office/drawing/2014/main" id="{E7AF2BCB-C629-4E2F-A935-108B36F66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Fórmula de Bhaskara - Origem, importância e exemplos">
            <a:extLst>
              <a:ext uri="{FF2B5EF4-FFF2-40B4-BE49-F238E27FC236}">
                <a16:creationId xmlns:a16="http://schemas.microsoft.com/office/drawing/2014/main" id="{DEA2030A-FCCA-4E30-B294-D132DEF5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92215B-1179-457E-ACD7-AFD688B89EA9}"/>
              </a:ext>
            </a:extLst>
          </p:cNvPr>
          <p:cNvSpPr txBox="1"/>
          <p:nvPr/>
        </p:nvSpPr>
        <p:spPr>
          <a:xfrm>
            <a:off x="3621491" y="2145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´</a:t>
            </a:r>
          </a:p>
        </p:txBody>
      </p:sp>
      <p:pic>
        <p:nvPicPr>
          <p:cNvPr id="3074" name="Picture 2" descr="Função quadrática (Parábola) | Matematicando.net.br">
            <a:extLst>
              <a:ext uri="{FF2B5EF4-FFF2-40B4-BE49-F238E27FC236}">
                <a16:creationId xmlns:a16="http://schemas.microsoft.com/office/drawing/2014/main" id="{EB4738A4-2501-4E9F-A7C2-3F3B71CE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72" y="1151933"/>
            <a:ext cx="6597115" cy="45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989956" y="1844824"/>
            <a:ext cx="9386282" cy="4327376"/>
          </a:xfrm>
        </p:spPr>
        <p:txBody>
          <a:bodyPr rtlCol="0"/>
          <a:lstStyle/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AutoShape 2" descr="Fórmula de Bhaskara - Origem, importância e exemplos">
            <a:extLst>
              <a:ext uri="{FF2B5EF4-FFF2-40B4-BE49-F238E27FC236}">
                <a16:creationId xmlns:a16="http://schemas.microsoft.com/office/drawing/2014/main" id="{D6DD571B-D231-4710-AF67-AEFD5F5B2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Fórmula de Bhaskara - Origem, importância e exemplos">
            <a:extLst>
              <a:ext uri="{FF2B5EF4-FFF2-40B4-BE49-F238E27FC236}">
                <a16:creationId xmlns:a16="http://schemas.microsoft.com/office/drawing/2014/main" id="{E7AF2BCB-C629-4E2F-A935-108B36F66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Fórmula de Bhaskara - Origem, importância e exemplos">
            <a:extLst>
              <a:ext uri="{FF2B5EF4-FFF2-40B4-BE49-F238E27FC236}">
                <a16:creationId xmlns:a16="http://schemas.microsoft.com/office/drawing/2014/main" id="{DEA2030A-FCCA-4E30-B294-D132DEF5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92215B-1179-457E-ACD7-AFD688B89EA9}"/>
              </a:ext>
            </a:extLst>
          </p:cNvPr>
          <p:cNvSpPr txBox="1"/>
          <p:nvPr/>
        </p:nvSpPr>
        <p:spPr>
          <a:xfrm>
            <a:off x="3621491" y="2145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´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BD3F13-915F-4770-B735-C11890FE3200}"/>
              </a:ext>
            </a:extLst>
          </p:cNvPr>
          <p:cNvSpPr txBox="1"/>
          <p:nvPr/>
        </p:nvSpPr>
        <p:spPr>
          <a:xfrm>
            <a:off x="2061964" y="2276871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Exercícios: </a:t>
            </a:r>
          </a:p>
          <a:p>
            <a:r>
              <a:rPr lang="pt-BR" dirty="0">
                <a:hlinkClick r:id="rId3"/>
              </a:rPr>
              <a:t>https://exercicios.brasilescola.uol.com.br/exercicios-matematica/exercicios-sobre-grafico-funcao-segundo-grau.htm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https://matematicabasica.net/exercicios-sobre-funcao-quadratica/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87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 dirty="0"/>
              <a:t>Boa sorte!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Siga @ para mais conteúdos!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Funções: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Função Linear: 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f(x) =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Google Sans"/>
              </a:rPr>
              <a:t>a</a:t>
            </a:r>
            <a:r>
              <a:rPr lang="pt-BR" b="0" i="0" dirty="0" err="1">
                <a:solidFill>
                  <a:srgbClr val="040C28"/>
                </a:solidFill>
                <a:effectLst/>
                <a:latin typeface="Google Sans"/>
              </a:rPr>
              <a:t>x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pt-BR" sz="2600" b="0" i="0" dirty="0">
                <a:solidFill>
                  <a:srgbClr val="040C28"/>
                </a:solidFill>
                <a:effectLst/>
                <a:latin typeface="Google Sans"/>
              </a:rPr>
              <a:t>(com </a:t>
            </a:r>
            <a:r>
              <a:rPr lang="pt-BR" sz="2600" b="0" i="0" dirty="0">
                <a:solidFill>
                  <a:schemeClr val="tx2"/>
                </a:solidFill>
                <a:effectLst/>
                <a:latin typeface="Google Sans"/>
              </a:rPr>
              <a:t>a</a:t>
            </a:r>
            <a:r>
              <a:rPr lang="pt-BR" sz="26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pt-BR" sz="2600" b="1" i="0" dirty="0">
                <a:solidFill>
                  <a:srgbClr val="202124"/>
                </a:solidFill>
                <a:effectLst/>
                <a:latin typeface="Google Sans"/>
              </a:rPr>
              <a:t>≠ </a:t>
            </a:r>
            <a:r>
              <a:rPr lang="pt-BR" sz="2600" i="0" dirty="0">
                <a:solidFill>
                  <a:srgbClr val="202124"/>
                </a:solidFill>
                <a:effectLst/>
                <a:latin typeface="Google Sans"/>
              </a:rPr>
              <a:t>0)</a:t>
            </a:r>
            <a:r>
              <a:rPr lang="pt-BR" sz="2600" dirty="0"/>
              <a:t>      </a:t>
            </a:r>
          </a:p>
          <a:p>
            <a:pPr rtl="0"/>
            <a:r>
              <a:rPr lang="pt-BR" dirty="0"/>
              <a:t>Função Afim: 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f(x) = </a:t>
            </a:r>
            <a:r>
              <a:rPr lang="pt-BR" b="0" i="0" dirty="0" err="1">
                <a:solidFill>
                  <a:srgbClr val="040C28"/>
                </a:solidFill>
                <a:effectLst/>
                <a:latin typeface="Google Sans"/>
              </a:rPr>
              <a:t>ax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+ b (com a </a:t>
            </a:r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≠</a:t>
            </a:r>
            <a:r>
              <a:rPr lang="pt-BR" i="0" dirty="0">
                <a:solidFill>
                  <a:srgbClr val="202124"/>
                </a:solidFill>
                <a:effectLst/>
                <a:latin typeface="Google Sans"/>
              </a:rPr>
              <a:t> 0, e b </a:t>
            </a:r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≠ </a:t>
            </a:r>
            <a:r>
              <a:rPr lang="pt-BR" i="0" dirty="0">
                <a:solidFill>
                  <a:srgbClr val="202124"/>
                </a:solidFill>
                <a:effectLst/>
                <a:latin typeface="Google Sans"/>
              </a:rPr>
              <a:t>0)</a:t>
            </a:r>
            <a:endParaRPr lang="pt-BR" dirty="0"/>
          </a:p>
          <a:p>
            <a:pPr rtl="0"/>
            <a:r>
              <a:rPr lang="pt-BR" dirty="0"/>
              <a:t>Função Quadrática: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f(x) = ax² +bx +c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(com a </a:t>
            </a:r>
            <a:r>
              <a:rPr lang="pt-BR" b="1" i="0" dirty="0">
                <a:solidFill>
                  <a:srgbClr val="202124"/>
                </a:solidFill>
                <a:effectLst/>
                <a:latin typeface="Google Sans"/>
              </a:rPr>
              <a:t>≠ </a:t>
            </a:r>
            <a:r>
              <a:rPr lang="pt-BR" i="0" dirty="0">
                <a:solidFill>
                  <a:srgbClr val="202124"/>
                </a:solidFill>
                <a:effectLst/>
                <a:latin typeface="Google Sans"/>
              </a:rPr>
              <a:t>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 de Função Linear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Passo a passo: </a:t>
            </a:r>
          </a:p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1º: Identificar o coeficiente. </a:t>
            </a:r>
          </a:p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2°: Escolha dois ou mais valores para “x”.</a:t>
            </a:r>
          </a:p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3°: Substitua cada valor de “x” na função e obtenha o valor de y. (Faça a “tabelinha” de coordenadas)</a:t>
            </a:r>
          </a:p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4°: Marque com um ponto cada coordenada obtida.</a:t>
            </a:r>
          </a:p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5°: Trace uma linha reta que passe por todos esses pontos.</a:t>
            </a:r>
          </a:p>
          <a:p>
            <a:pPr rtl="0"/>
            <a:r>
              <a:rPr lang="pt-BR" sz="1600" b="1" dirty="0">
                <a:solidFill>
                  <a:srgbClr val="212529"/>
                </a:solidFill>
                <a:latin typeface="Source Sans Pro" panose="020B0604020202020204" pitchFamily="34" charset="0"/>
              </a:rPr>
              <a:t>Parabéns, seu gráfico está pronto.</a:t>
            </a:r>
          </a:p>
          <a:p>
            <a:pPr rtl="0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17279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Faça o passo a passo: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93437" y="1600200"/>
            <a:ext cx="3564872" cy="4896544"/>
          </a:xfrm>
        </p:spPr>
        <p:txBody>
          <a:bodyPr rtlCol="0">
            <a:normAutofit/>
          </a:bodyPr>
          <a:lstStyle/>
          <a:p>
            <a:pPr rtl="0"/>
            <a:r>
              <a:rPr lang="pt-BR" sz="2600" dirty="0"/>
              <a:t>f(x) = 4x</a:t>
            </a:r>
          </a:p>
          <a:p>
            <a:pPr rtl="0"/>
            <a:r>
              <a:rPr lang="pt-BR" sz="1700" dirty="0"/>
              <a:t>Sugestão: Use x = {0,1,2}</a:t>
            </a:r>
          </a:p>
          <a:p>
            <a:pPr rtl="0"/>
            <a:endParaRPr lang="pt-BR" sz="1700" dirty="0"/>
          </a:p>
          <a:p>
            <a:pPr rtl="0"/>
            <a:endParaRPr lang="pt-BR" sz="1700" dirty="0"/>
          </a:p>
          <a:p>
            <a:pPr marL="0" indent="0" rtl="0">
              <a:buNone/>
            </a:pPr>
            <a:r>
              <a:rPr lang="pt-BR" sz="2600" dirty="0"/>
              <a:t>f(x) = -3x</a:t>
            </a:r>
          </a:p>
          <a:p>
            <a:pPr marL="0" indent="0" rtl="0">
              <a:buNone/>
            </a:pPr>
            <a:r>
              <a:rPr lang="pt-BR" sz="2600" dirty="0"/>
              <a:t>f(x) = 6x</a:t>
            </a:r>
          </a:p>
          <a:p>
            <a:pPr marL="0" indent="0" rtl="0">
              <a:buNone/>
            </a:pPr>
            <a:endParaRPr lang="pt-BR" sz="2600" dirty="0"/>
          </a:p>
          <a:p>
            <a:pPr marL="0" indent="0" rtl="0">
              <a:buNone/>
            </a:pPr>
            <a:r>
              <a:rPr lang="pt-BR" sz="1400" dirty="0"/>
              <a:t>Quanto mais fizer, mais confiante pode ficar de que está dominando o conteúdo!</a:t>
            </a:r>
          </a:p>
        </p:txBody>
      </p:sp>
      <p:pic>
        <p:nvPicPr>
          <p:cNvPr id="1028" name="Picture 4" descr="Plano cartesiano: o que é, como fazer, quadrantes">
            <a:extLst>
              <a:ext uri="{FF2B5EF4-FFF2-40B4-BE49-F238E27FC236}">
                <a16:creationId xmlns:a16="http://schemas.microsoft.com/office/drawing/2014/main" id="{F17589F3-6453-4ECC-8E30-6482E812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1412776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0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500" dirty="0"/>
              <a:t>Resposta: (Utilize o </a:t>
            </a:r>
            <a:r>
              <a:rPr lang="pt-BR" sz="2500" dirty="0">
                <a:hlinkClick r:id="rId3"/>
              </a:rPr>
              <a:t>https://www.geogebra.org/classic?lang=pt</a:t>
            </a:r>
            <a:br>
              <a:rPr lang="pt-BR" sz="2500" dirty="0"/>
            </a:br>
            <a:r>
              <a:rPr lang="pt-BR" sz="2500" dirty="0"/>
              <a:t>para uma experiência melhor.)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F0460078-0215-4148-B703-9F94D9BC9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4052" y="1403441"/>
            <a:ext cx="6751753" cy="5276759"/>
          </a:xfrm>
        </p:spPr>
      </p:pic>
    </p:spTree>
    <p:extLst>
      <p:ext uri="{BB962C8B-B14F-4D97-AF65-F5344CB8AC3E}">
        <p14:creationId xmlns:p14="http://schemas.microsoft.com/office/powerpoint/2010/main" val="238423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 de Função Afim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l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1º: Identifique o coeficiente.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2°: Escolha dois ou mais valores para x.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3º: </a:t>
            </a: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Substitua cada valor de x na função f(x) = </a:t>
            </a:r>
            <a:r>
              <a:rPr lang="pt-BR" sz="1600" b="1" dirty="0" err="1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600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+ b e calcule o valor correspondente de y. (Faça uma tabela com as coordenadas (x, y) obtidas.)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4°: Marque no plano cartesiano cada coordenada (x, y) obtida na tabela.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5º: Trace uma linha reta que passe por todos os pontos marcados.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Parabéns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seu gráfico está pronto.</a:t>
            </a: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7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D79F4-B4FC-48A3-A7CE-95C8FB7D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Função Afim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F90D2-7AF4-440A-A7DB-D66EE15E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f(x) = 2x +1</a:t>
            </a:r>
          </a:p>
          <a:p>
            <a:r>
              <a:rPr lang="pt-BR" dirty="0"/>
              <a:t>f(x) = -2x -1</a:t>
            </a:r>
          </a:p>
          <a:p>
            <a:r>
              <a:rPr lang="pt-BR" dirty="0"/>
              <a:t>f(x) = -4x -1</a:t>
            </a:r>
          </a:p>
          <a:p>
            <a:r>
              <a:rPr lang="pt-BR" dirty="0"/>
              <a:t>f(x) = 5x-2</a:t>
            </a:r>
          </a:p>
          <a:p>
            <a:r>
              <a:rPr lang="pt-BR" dirty="0"/>
              <a:t>f(x) = -x+3</a:t>
            </a:r>
          </a:p>
          <a:p>
            <a:r>
              <a:rPr lang="pt-BR" sz="1600" b="1" dirty="0"/>
              <a:t>(Sugestões de Gráficos para se fazer)</a:t>
            </a:r>
          </a:p>
          <a:p>
            <a:endParaRPr lang="pt-BR" sz="1600" b="1" dirty="0"/>
          </a:p>
          <a:p>
            <a:r>
              <a:rPr lang="pt-BR" sz="1600" b="1" dirty="0"/>
              <a:t>Para ver as respostas, utilize o site: </a:t>
            </a:r>
            <a:r>
              <a:rPr lang="pt-BR" sz="16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https://www.geogebra.org/classic?lang=pt</a:t>
            </a:r>
          </a:p>
        </p:txBody>
      </p:sp>
    </p:spTree>
    <p:extLst>
      <p:ext uri="{BB962C8B-B14F-4D97-AF65-F5344CB8AC3E}">
        <p14:creationId xmlns:p14="http://schemas.microsoft.com/office/powerpoint/2010/main" val="28624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 de Função Quadrática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l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1º: Identifique os coeficiente. (“a”, “b”, “c”)</a:t>
            </a:r>
          </a:p>
          <a:p>
            <a:pPr marL="0" indent="0" algn="l">
              <a:buNone/>
            </a:pP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2º: Deixe a função igual a zero. Exemplo: f(x)=x²+2x-3 ⇒ x²+2x-3=0</a:t>
            </a:r>
          </a:p>
          <a:p>
            <a:pPr marL="0" indent="0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3°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Utilize a fórmula de </a:t>
            </a:r>
            <a:r>
              <a:rPr lang="pt-BR" sz="1600" b="1" dirty="0" err="1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Bhaskara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para descobrir o x’ e o x’’ (Pontos onde o gráfico da função corta o eixo “x”)</a:t>
            </a:r>
          </a:p>
          <a:p>
            <a:pPr marL="0" indent="0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4º: 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Descubra o </a:t>
            </a:r>
            <a:r>
              <a:rPr lang="pt-BR" sz="1600" b="1" dirty="0" err="1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Xv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 </a:t>
            </a:r>
            <a:r>
              <a:rPr lang="pt-BR" sz="1600" b="1" dirty="0" err="1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Yv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(X e Y do vértice).</a:t>
            </a:r>
          </a:p>
          <a:p>
            <a:pPr marL="0" indent="0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5º: Marque os pontos das coordenadas obtidas.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6º: Faça o desenho da parábola seguindo os pontos marcados.</a:t>
            </a:r>
          </a:p>
          <a:p>
            <a:pPr marL="0" indent="0">
              <a:buNone/>
            </a:pPr>
            <a:r>
              <a:rPr lang="pt-BR" sz="1600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Parabéns, seu gr</a:t>
            </a:r>
            <a:r>
              <a:rPr lang="pt-BR" sz="16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áfico está pronto.</a:t>
            </a:r>
            <a:endParaRPr lang="pt-BR" sz="1100" b="1" i="0" dirty="0">
              <a:solidFill>
                <a:srgbClr val="5F625F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0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Fórmulas: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pt-BR" sz="1600" b="1" i="0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AutoShape 2" descr="Fórmula de Bhaskara - Origem, importância e exemplos">
            <a:extLst>
              <a:ext uri="{FF2B5EF4-FFF2-40B4-BE49-F238E27FC236}">
                <a16:creationId xmlns:a16="http://schemas.microsoft.com/office/drawing/2014/main" id="{D6DD571B-D231-4710-AF67-AEFD5F5B2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Fórmula de Bhaskara - Origem, importância e exemplos">
            <a:extLst>
              <a:ext uri="{FF2B5EF4-FFF2-40B4-BE49-F238E27FC236}">
                <a16:creationId xmlns:a16="http://schemas.microsoft.com/office/drawing/2014/main" id="{E7AF2BCB-C629-4E2F-A935-108B36F66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Fórmula de Bhaskara - Origem, importância e exemplos">
            <a:extLst>
              <a:ext uri="{FF2B5EF4-FFF2-40B4-BE49-F238E27FC236}">
                <a16:creationId xmlns:a16="http://schemas.microsoft.com/office/drawing/2014/main" id="{DEA2030A-FCCA-4E30-B294-D132DEF5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92215B-1179-457E-ACD7-AFD688B89EA9}"/>
              </a:ext>
            </a:extLst>
          </p:cNvPr>
          <p:cNvSpPr txBox="1"/>
          <p:nvPr/>
        </p:nvSpPr>
        <p:spPr>
          <a:xfrm>
            <a:off x="3286100" y="2060848"/>
            <a:ext cx="24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´Fórmula de </a:t>
            </a:r>
            <a:r>
              <a:rPr lang="pt-BR" dirty="0" err="1"/>
              <a:t>Bhaskara</a:t>
            </a:r>
            <a:r>
              <a:rPr lang="pt-BR" dirty="0"/>
              <a:t>:</a:t>
            </a:r>
          </a:p>
        </p:txBody>
      </p:sp>
      <p:pic>
        <p:nvPicPr>
          <p:cNvPr id="2060" name="Picture 12" descr="Coordenadas do vértice da parábola - PrePara ENEM">
            <a:extLst>
              <a:ext uri="{FF2B5EF4-FFF2-40B4-BE49-F238E27FC236}">
                <a16:creationId xmlns:a16="http://schemas.microsoft.com/office/drawing/2014/main" id="{D21C7ADA-5E53-4024-AAE5-346A0F3A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56" y="1988840"/>
            <a:ext cx="554932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oordenadas do Vértice de uma Parábola - Mundo Educação">
            <a:extLst>
              <a:ext uri="{FF2B5EF4-FFF2-40B4-BE49-F238E27FC236}">
                <a16:creationId xmlns:a16="http://schemas.microsoft.com/office/drawing/2014/main" id="{C30901F9-1C41-4061-97B2-8A3BBBA6B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80" y="4198794"/>
            <a:ext cx="2988219" cy="228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6437DB-DBD6-4E01-BF5B-ACCA3DF3F649}"/>
              </a:ext>
            </a:extLst>
          </p:cNvPr>
          <p:cNvSpPr txBox="1"/>
          <p:nvPr/>
        </p:nvSpPr>
        <p:spPr>
          <a:xfrm>
            <a:off x="8293220" y="1572741"/>
            <a:ext cx="230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Vértice da Parábola: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4A0FD7C5-3FA3-4894-810F-1BC86AAD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75" y="4695824"/>
            <a:ext cx="3876936" cy="9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0A13DCFB-3767-4F12-97F2-48205B1B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05" y="2708920"/>
            <a:ext cx="4190730" cy="18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2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82</TotalTime>
  <Words>564</Words>
  <Application>Microsoft Office PowerPoint</Application>
  <PresentationFormat>Personalizar</PresentationFormat>
  <Paragraphs>72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Euphemia</vt:lpstr>
      <vt:lpstr>Google Sans</vt:lpstr>
      <vt:lpstr>Source Sans Pro</vt:lpstr>
      <vt:lpstr>Matemática 16:9</vt:lpstr>
      <vt:lpstr>Funções – Gráficos de Função</vt:lpstr>
      <vt:lpstr>Funções:</vt:lpstr>
      <vt:lpstr>Gráfico de Função Linear</vt:lpstr>
      <vt:lpstr>Faça o passo a passo:</vt:lpstr>
      <vt:lpstr>Resposta: (Utilize o https://www.geogebra.org/classic?lang=pt para uma experiência melhor.)</vt:lpstr>
      <vt:lpstr>Gráfico de Função Afim</vt:lpstr>
      <vt:lpstr>Gráfico de Função Afim</vt:lpstr>
      <vt:lpstr>Gráfico de Função Quadrática</vt:lpstr>
      <vt:lpstr>Fórmulas:</vt:lpstr>
      <vt:lpstr>Dica:</vt:lpstr>
      <vt:lpstr>Exercícios:</vt:lpstr>
      <vt:lpstr>Boa sorte!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– Gráficos de Função</dc:title>
  <dc:creator>Diego Oliveira</dc:creator>
  <cp:lastModifiedBy>Diego Oliveira</cp:lastModifiedBy>
  <cp:revision>1</cp:revision>
  <dcterms:created xsi:type="dcterms:W3CDTF">2023-06-14T23:16:59Z</dcterms:created>
  <dcterms:modified xsi:type="dcterms:W3CDTF">2023-06-15T00:39:33Z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