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1ED9CF-F88C-4EE9-AC4A-AC0E3B5B4484}" type="datetimeFigureOut">
              <a:rPr lang="en-ZA" smtClean="0"/>
              <a:t>2022/05/08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384687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ED9CF-F88C-4EE9-AC4A-AC0E3B5B4484}" type="datetimeFigureOut">
              <a:rPr lang="en-ZA" smtClean="0"/>
              <a:t>2022/05/08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215216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ED9CF-F88C-4EE9-AC4A-AC0E3B5B4484}" type="datetimeFigureOut">
              <a:rPr lang="en-ZA" smtClean="0"/>
              <a:t>2022/05/08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1764447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ED9CF-F88C-4EE9-AC4A-AC0E3B5B4484}" type="datetimeFigureOut">
              <a:rPr lang="en-ZA" smtClean="0"/>
              <a:t>2022/05/08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642E3E-D90E-4E3D-8423-7490469A7DDC}" type="slidenum">
              <a:rPr lang="en-ZA" smtClean="0"/>
              <a:t>‹#›</a:t>
            </a:fld>
            <a:endParaRPr lang="en-Z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4911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ED9CF-F88C-4EE9-AC4A-AC0E3B5B4484}" type="datetimeFigureOut">
              <a:rPr lang="en-ZA" smtClean="0"/>
              <a:t>2022/05/08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3184642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1ED9CF-F88C-4EE9-AC4A-AC0E3B5B4484}" type="datetimeFigureOut">
              <a:rPr lang="en-ZA" smtClean="0"/>
              <a:t>2022/05/08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2137807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1ED9CF-F88C-4EE9-AC4A-AC0E3B5B4484}" type="datetimeFigureOut">
              <a:rPr lang="en-ZA" smtClean="0"/>
              <a:t>2022/05/08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2011217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ED9CF-F88C-4EE9-AC4A-AC0E3B5B4484}" type="datetimeFigureOut">
              <a:rPr lang="en-ZA" smtClean="0"/>
              <a:t>2022/05/08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3797059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ED9CF-F88C-4EE9-AC4A-AC0E3B5B4484}" type="datetimeFigureOut">
              <a:rPr lang="en-ZA" smtClean="0"/>
              <a:t>2022/05/08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353232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ED9CF-F88C-4EE9-AC4A-AC0E3B5B4484}" type="datetimeFigureOut">
              <a:rPr lang="en-ZA" smtClean="0"/>
              <a:t>2022/05/08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71810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ED9CF-F88C-4EE9-AC4A-AC0E3B5B4484}" type="datetimeFigureOut">
              <a:rPr lang="en-ZA" smtClean="0"/>
              <a:t>2022/05/08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86617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1ED9CF-F88C-4EE9-AC4A-AC0E3B5B4484}" type="datetimeFigureOut">
              <a:rPr lang="en-ZA" smtClean="0"/>
              <a:t>2022/05/08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125730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1ED9CF-F88C-4EE9-AC4A-AC0E3B5B4484}" type="datetimeFigureOut">
              <a:rPr lang="en-ZA" smtClean="0"/>
              <a:t>2022/05/08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421080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1ED9CF-F88C-4EE9-AC4A-AC0E3B5B4484}" type="datetimeFigureOut">
              <a:rPr lang="en-ZA" smtClean="0"/>
              <a:t>2022/05/08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239904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ED9CF-F88C-4EE9-AC4A-AC0E3B5B4484}" type="datetimeFigureOut">
              <a:rPr lang="en-ZA" smtClean="0"/>
              <a:t>2022/05/08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52495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ED9CF-F88C-4EE9-AC4A-AC0E3B5B4484}" type="datetimeFigureOut">
              <a:rPr lang="en-ZA" smtClean="0"/>
              <a:t>2022/05/08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106801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ED9CF-F88C-4EE9-AC4A-AC0E3B5B4484}" type="datetimeFigureOut">
              <a:rPr lang="en-ZA" smtClean="0"/>
              <a:t>2022/05/08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642E3E-D90E-4E3D-8423-7490469A7DDC}" type="slidenum">
              <a:rPr lang="en-ZA" smtClean="0"/>
              <a:t>‹#›</a:t>
            </a:fld>
            <a:endParaRPr lang="en-ZA"/>
          </a:p>
        </p:txBody>
      </p:sp>
    </p:spTree>
    <p:extLst>
      <p:ext uri="{BB962C8B-B14F-4D97-AF65-F5344CB8AC3E}">
        <p14:creationId xmlns:p14="http://schemas.microsoft.com/office/powerpoint/2010/main" val="262659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F1ED9CF-F88C-4EE9-AC4A-AC0E3B5B4484}" type="datetimeFigureOut">
              <a:rPr lang="en-ZA" smtClean="0"/>
              <a:t>2022/05/08</a:t>
            </a:fld>
            <a:endParaRPr lang="en-Z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7642E3E-D90E-4E3D-8423-7490469A7DDC}" type="slidenum">
              <a:rPr lang="en-ZA" smtClean="0"/>
              <a:t>‹#›</a:t>
            </a:fld>
            <a:endParaRPr lang="en-ZA"/>
          </a:p>
        </p:txBody>
      </p:sp>
    </p:spTree>
    <p:extLst>
      <p:ext uri="{BB962C8B-B14F-4D97-AF65-F5344CB8AC3E}">
        <p14:creationId xmlns:p14="http://schemas.microsoft.com/office/powerpoint/2010/main" val="173627124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84B7-76F2-F7E7-C4C9-5A565552CF8B}"/>
              </a:ext>
            </a:extLst>
          </p:cNvPr>
          <p:cNvSpPr>
            <a:spLocks noGrp="1"/>
          </p:cNvSpPr>
          <p:nvPr>
            <p:ph type="ctrTitle"/>
          </p:nvPr>
        </p:nvSpPr>
        <p:spPr/>
        <p:txBody>
          <a:bodyPr/>
          <a:lstStyle/>
          <a:p>
            <a:r>
              <a:rPr lang="en-ZA" dirty="0"/>
              <a:t>RANDIMA HATALULI</a:t>
            </a:r>
            <a:br>
              <a:rPr lang="en-ZA" dirty="0"/>
            </a:br>
            <a:r>
              <a:rPr lang="en-ZA" dirty="0"/>
              <a:t>219017847</a:t>
            </a:r>
            <a:br>
              <a:rPr lang="en-ZA" dirty="0"/>
            </a:br>
            <a:r>
              <a:rPr lang="en-ZA" dirty="0"/>
              <a:t>CSC3A MINI PROJECT</a:t>
            </a:r>
          </a:p>
        </p:txBody>
      </p:sp>
      <p:sp>
        <p:nvSpPr>
          <p:cNvPr id="3" name="Subtitle 2">
            <a:extLst>
              <a:ext uri="{FF2B5EF4-FFF2-40B4-BE49-F238E27FC236}">
                <a16:creationId xmlns:a16="http://schemas.microsoft.com/office/drawing/2014/main" id="{18430BCC-9BB2-DA82-F4FE-267DD2CA33A8}"/>
              </a:ext>
            </a:extLst>
          </p:cNvPr>
          <p:cNvSpPr>
            <a:spLocks noGrp="1"/>
          </p:cNvSpPr>
          <p:nvPr>
            <p:ph type="subTitle" idx="1"/>
          </p:nvPr>
        </p:nvSpPr>
        <p:spPr/>
        <p:txBody>
          <a:bodyPr/>
          <a:lstStyle/>
          <a:p>
            <a:r>
              <a:rPr lang="en-ZA" dirty="0"/>
              <a:t>CONNECTING STUDENTS BASED ON SAME QUALITIES </a:t>
            </a:r>
          </a:p>
        </p:txBody>
      </p:sp>
    </p:spTree>
    <p:extLst>
      <p:ext uri="{BB962C8B-B14F-4D97-AF65-F5344CB8AC3E}">
        <p14:creationId xmlns:p14="http://schemas.microsoft.com/office/powerpoint/2010/main" val="3612032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484E-83D1-FC2A-00E6-53A355C4B294}"/>
              </a:ext>
            </a:extLst>
          </p:cNvPr>
          <p:cNvSpPr>
            <a:spLocks noGrp="1"/>
          </p:cNvSpPr>
          <p:nvPr>
            <p:ph type="title"/>
          </p:nvPr>
        </p:nvSpPr>
        <p:spPr>
          <a:xfrm>
            <a:off x="919119" y="-382424"/>
            <a:ext cx="10353761" cy="1326321"/>
          </a:xfrm>
        </p:spPr>
        <p:txBody>
          <a:bodyPr/>
          <a:lstStyle/>
          <a:p>
            <a:r>
              <a:rPr lang="en-ZA" dirty="0"/>
              <a:t>CONNECTION UNDERGRAD STUDENTS</a:t>
            </a:r>
          </a:p>
        </p:txBody>
      </p:sp>
      <p:pic>
        <p:nvPicPr>
          <p:cNvPr id="5" name="Content Placeholder 4" descr="Chart, bubble chart&#10;&#10;Description automatically generated">
            <a:extLst>
              <a:ext uri="{FF2B5EF4-FFF2-40B4-BE49-F238E27FC236}">
                <a16:creationId xmlns:a16="http://schemas.microsoft.com/office/drawing/2014/main" id="{407FAA48-5C52-E249-9707-BE683AECC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4" y="943897"/>
            <a:ext cx="11754465" cy="5766619"/>
          </a:xfrm>
        </p:spPr>
      </p:pic>
    </p:spTree>
    <p:extLst>
      <p:ext uri="{BB962C8B-B14F-4D97-AF65-F5344CB8AC3E}">
        <p14:creationId xmlns:p14="http://schemas.microsoft.com/office/powerpoint/2010/main" val="357600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D8AD0-CFDB-744D-1263-F6DA22401ACF}"/>
              </a:ext>
            </a:extLst>
          </p:cNvPr>
          <p:cNvSpPr>
            <a:spLocks noGrp="1"/>
          </p:cNvSpPr>
          <p:nvPr>
            <p:ph type="title"/>
          </p:nvPr>
        </p:nvSpPr>
        <p:spPr>
          <a:xfrm>
            <a:off x="722066" y="1"/>
            <a:ext cx="10353761" cy="825910"/>
          </a:xfrm>
        </p:spPr>
        <p:txBody>
          <a:bodyPr/>
          <a:lstStyle/>
          <a:p>
            <a:r>
              <a:rPr lang="en-ZA" dirty="0"/>
              <a:t>SEE STUDENT DETAILS </a:t>
            </a:r>
          </a:p>
        </p:txBody>
      </p:sp>
      <p:pic>
        <p:nvPicPr>
          <p:cNvPr id="5" name="Content Placeholder 4" descr="Graphical user interface, application&#10;&#10;Description automatically generated">
            <a:extLst>
              <a:ext uri="{FF2B5EF4-FFF2-40B4-BE49-F238E27FC236}">
                <a16:creationId xmlns:a16="http://schemas.microsoft.com/office/drawing/2014/main" id="{0245B06B-16C4-C6A9-41EA-846DBD384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81" y="825911"/>
            <a:ext cx="11724967" cy="6032088"/>
          </a:xfrm>
        </p:spPr>
      </p:pic>
    </p:spTree>
    <p:extLst>
      <p:ext uri="{BB962C8B-B14F-4D97-AF65-F5344CB8AC3E}">
        <p14:creationId xmlns:p14="http://schemas.microsoft.com/office/powerpoint/2010/main" val="1170869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778E-2A60-B1A0-51A8-5A70AA9C23E8}"/>
              </a:ext>
            </a:extLst>
          </p:cNvPr>
          <p:cNvSpPr>
            <a:spLocks noGrp="1"/>
          </p:cNvSpPr>
          <p:nvPr>
            <p:ph type="title"/>
          </p:nvPr>
        </p:nvSpPr>
        <p:spPr/>
        <p:txBody>
          <a:bodyPr/>
          <a:lstStyle/>
          <a:p>
            <a:r>
              <a:rPr lang="en-ZA" dirty="0"/>
              <a:t>Other operation to BE demonstrated </a:t>
            </a:r>
          </a:p>
        </p:txBody>
      </p:sp>
    </p:spTree>
    <p:extLst>
      <p:ext uri="{BB962C8B-B14F-4D97-AF65-F5344CB8AC3E}">
        <p14:creationId xmlns:p14="http://schemas.microsoft.com/office/powerpoint/2010/main" val="333854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2997B-B062-3C17-41A4-09834F6E1606}"/>
              </a:ext>
            </a:extLst>
          </p:cNvPr>
          <p:cNvSpPr>
            <a:spLocks noGrp="1"/>
          </p:cNvSpPr>
          <p:nvPr>
            <p:ph type="ctrTitle"/>
          </p:nvPr>
        </p:nvSpPr>
        <p:spPr>
          <a:xfrm>
            <a:off x="0" y="-4339"/>
            <a:ext cx="5854698" cy="1903477"/>
          </a:xfrm>
        </p:spPr>
        <p:txBody>
          <a:bodyPr anchor="ctr">
            <a:normAutofit/>
          </a:bodyPr>
          <a:lstStyle/>
          <a:p>
            <a:pPr algn="r"/>
            <a:r>
              <a:rPr lang="en-ZA" sz="5000" dirty="0"/>
              <a:t>PRESENTATION CONTENT </a:t>
            </a:r>
          </a:p>
        </p:txBody>
      </p:sp>
      <p:sp>
        <p:nvSpPr>
          <p:cNvPr id="3" name="Subtitle 2">
            <a:extLst>
              <a:ext uri="{FF2B5EF4-FFF2-40B4-BE49-F238E27FC236}">
                <a16:creationId xmlns:a16="http://schemas.microsoft.com/office/drawing/2014/main" id="{7B6D73BA-D9A0-B33A-5040-81A69FCF20BA}"/>
              </a:ext>
            </a:extLst>
          </p:cNvPr>
          <p:cNvSpPr>
            <a:spLocks noGrp="1"/>
          </p:cNvSpPr>
          <p:nvPr>
            <p:ph type="subTitle" idx="1"/>
          </p:nvPr>
        </p:nvSpPr>
        <p:spPr>
          <a:xfrm>
            <a:off x="7695034" y="1640910"/>
            <a:ext cx="4496961" cy="5498925"/>
          </a:xfrm>
        </p:spPr>
        <p:txBody>
          <a:bodyPr anchor="ctr">
            <a:normAutofit lnSpcReduction="10000"/>
          </a:bodyPr>
          <a:lstStyle/>
          <a:p>
            <a:pPr algn="l"/>
            <a:r>
              <a:rPr lang="en-ZA" sz="2800" dirty="0"/>
              <a:t>The Presentation will cover :</a:t>
            </a:r>
          </a:p>
          <a:p>
            <a:endParaRPr lang="en-ZA" dirty="0"/>
          </a:p>
          <a:p>
            <a:r>
              <a:rPr lang="en-ZA" dirty="0"/>
              <a:t>Problem Statement</a:t>
            </a:r>
          </a:p>
          <a:p>
            <a:r>
              <a:rPr lang="en-ZA" dirty="0"/>
              <a:t>Proposed Solutions</a:t>
            </a:r>
          </a:p>
          <a:p>
            <a:r>
              <a:rPr lang="en-ZA" dirty="0"/>
              <a:t>Solutions (High level description)</a:t>
            </a:r>
          </a:p>
          <a:p>
            <a:r>
              <a:rPr lang="en-ZA" dirty="0"/>
              <a:t>Edges</a:t>
            </a:r>
          </a:p>
          <a:p>
            <a:r>
              <a:rPr lang="en-ZA" dirty="0"/>
              <a:t>Vertices</a:t>
            </a:r>
          </a:p>
          <a:p>
            <a:r>
              <a:rPr lang="en-ZA" dirty="0"/>
              <a:t>Screenshots of Implementation</a:t>
            </a:r>
          </a:p>
          <a:p>
            <a:pPr algn="l"/>
            <a:endParaRPr lang="en-ZA" dirty="0"/>
          </a:p>
          <a:p>
            <a:pPr algn="l"/>
            <a:endParaRPr lang="en-ZA" dirty="0"/>
          </a:p>
          <a:p>
            <a:pPr algn="l"/>
            <a:endParaRPr lang="en-ZA" dirty="0"/>
          </a:p>
          <a:p>
            <a:pPr algn="l"/>
            <a:endParaRPr lang="en-ZA" dirty="0"/>
          </a:p>
          <a:p>
            <a:pPr algn="l"/>
            <a:endParaRPr lang="en-ZA" dirty="0"/>
          </a:p>
        </p:txBody>
      </p:sp>
      <p:cxnSp>
        <p:nvCxnSpPr>
          <p:cNvPr id="24" name="Straight Connector 23">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Arrow: Right 13">
            <a:extLst>
              <a:ext uri="{FF2B5EF4-FFF2-40B4-BE49-F238E27FC236}">
                <a16:creationId xmlns:a16="http://schemas.microsoft.com/office/drawing/2014/main" id="{B0580DA6-0965-2F4C-5547-99D8504137DE}"/>
              </a:ext>
            </a:extLst>
          </p:cNvPr>
          <p:cNvSpPr/>
          <p:nvPr/>
        </p:nvSpPr>
        <p:spPr>
          <a:xfrm>
            <a:off x="8242126" y="2197752"/>
            <a:ext cx="380390" cy="275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Arrow: Right 15">
            <a:extLst>
              <a:ext uri="{FF2B5EF4-FFF2-40B4-BE49-F238E27FC236}">
                <a16:creationId xmlns:a16="http://schemas.microsoft.com/office/drawing/2014/main" id="{A5CCE62E-940F-CFF4-379D-F9DE4389D471}"/>
              </a:ext>
            </a:extLst>
          </p:cNvPr>
          <p:cNvSpPr/>
          <p:nvPr/>
        </p:nvSpPr>
        <p:spPr>
          <a:xfrm>
            <a:off x="8116866" y="2754594"/>
            <a:ext cx="380390" cy="275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Arrow: Right 17">
            <a:extLst>
              <a:ext uri="{FF2B5EF4-FFF2-40B4-BE49-F238E27FC236}">
                <a16:creationId xmlns:a16="http://schemas.microsoft.com/office/drawing/2014/main" id="{689BDD22-71E1-ADAD-399A-BAE384A2A17C}"/>
              </a:ext>
            </a:extLst>
          </p:cNvPr>
          <p:cNvSpPr/>
          <p:nvPr/>
        </p:nvSpPr>
        <p:spPr>
          <a:xfrm>
            <a:off x="8833154" y="4231065"/>
            <a:ext cx="380390" cy="275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Arrow: Right 18">
            <a:extLst>
              <a:ext uri="{FF2B5EF4-FFF2-40B4-BE49-F238E27FC236}">
                <a16:creationId xmlns:a16="http://schemas.microsoft.com/office/drawing/2014/main" id="{E6265858-C73A-55F1-BC9C-CFF341F75F79}"/>
              </a:ext>
            </a:extLst>
          </p:cNvPr>
          <p:cNvSpPr/>
          <p:nvPr/>
        </p:nvSpPr>
        <p:spPr>
          <a:xfrm>
            <a:off x="8833154" y="4803730"/>
            <a:ext cx="380390" cy="275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Arrow: Right 19">
            <a:extLst>
              <a:ext uri="{FF2B5EF4-FFF2-40B4-BE49-F238E27FC236}">
                <a16:creationId xmlns:a16="http://schemas.microsoft.com/office/drawing/2014/main" id="{D645440A-6089-91B6-B58C-D0F4BBF53D34}"/>
              </a:ext>
            </a:extLst>
          </p:cNvPr>
          <p:cNvSpPr/>
          <p:nvPr/>
        </p:nvSpPr>
        <p:spPr>
          <a:xfrm>
            <a:off x="7314644" y="5239293"/>
            <a:ext cx="380390" cy="275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92695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0790-66D6-B5E0-285F-1B6FF092156A}"/>
              </a:ext>
            </a:extLst>
          </p:cNvPr>
          <p:cNvSpPr>
            <a:spLocks noGrp="1"/>
          </p:cNvSpPr>
          <p:nvPr>
            <p:ph type="title"/>
          </p:nvPr>
        </p:nvSpPr>
        <p:spPr>
          <a:xfrm>
            <a:off x="801060" y="0"/>
            <a:ext cx="10353761" cy="864296"/>
          </a:xfrm>
        </p:spPr>
        <p:txBody>
          <a:bodyPr/>
          <a:lstStyle/>
          <a:p>
            <a:r>
              <a:rPr lang="en-ZA" dirty="0"/>
              <a:t>PROBLEM STATEMENT</a:t>
            </a:r>
          </a:p>
        </p:txBody>
      </p:sp>
      <p:sp>
        <p:nvSpPr>
          <p:cNvPr id="3" name="Content Placeholder 2">
            <a:extLst>
              <a:ext uri="{FF2B5EF4-FFF2-40B4-BE49-F238E27FC236}">
                <a16:creationId xmlns:a16="http://schemas.microsoft.com/office/drawing/2014/main" id="{704B0189-4DC6-6EEB-7CF7-2D9B44E6C174}"/>
              </a:ext>
            </a:extLst>
          </p:cNvPr>
          <p:cNvSpPr>
            <a:spLocks noGrp="1"/>
          </p:cNvSpPr>
          <p:nvPr>
            <p:ph idx="1"/>
          </p:nvPr>
        </p:nvSpPr>
        <p:spPr>
          <a:xfrm>
            <a:off x="338203" y="1127342"/>
            <a:ext cx="11273424" cy="5624187"/>
          </a:xfrm>
        </p:spPr>
        <p:txBody>
          <a:bodyPr>
            <a:normAutofit lnSpcReduction="10000"/>
          </a:bodyPr>
          <a:lstStyle/>
          <a:p>
            <a:r>
              <a:rPr lang="en-ZA" sz="2400" b="1" dirty="0">
                <a:effectLst/>
                <a:latin typeface="Roboto" panose="02000000000000000000" pitchFamily="2" charset="0"/>
                <a:ea typeface="Calibri" panose="020F0502020204030204" pitchFamily="34" charset="0"/>
                <a:cs typeface="Times New Roman" panose="02020603050405020304" pitchFamily="18" charset="0"/>
              </a:rPr>
              <a:t>Users(Students) struggles to get connected to other students which they share similar qualities and those other people appears on suggestion page.</a:t>
            </a:r>
          </a:p>
          <a:p>
            <a:r>
              <a:rPr lang="en-ZA" sz="2400" b="1" dirty="0">
                <a:effectLst/>
                <a:latin typeface="Roboto" panose="02000000000000000000" pitchFamily="2" charset="0"/>
                <a:ea typeface="Calibri" panose="020F0502020204030204" pitchFamily="34" charset="0"/>
                <a:cs typeface="Times New Roman" panose="02020603050405020304" pitchFamily="18" charset="0"/>
              </a:rPr>
              <a:t>When they came across with some difficulties they cant get help from people of same level(qualities)(Courses and level of study) and with those who stays near them through their location .</a:t>
            </a:r>
          </a:p>
          <a:p>
            <a:r>
              <a:rPr lang="en-ZA" sz="2400" b="1" dirty="0">
                <a:effectLst/>
                <a:latin typeface="Roboto" panose="02000000000000000000" pitchFamily="2" charset="0"/>
                <a:ea typeface="Calibri" panose="020F0502020204030204" pitchFamily="34" charset="0"/>
                <a:cs typeface="Times New Roman" panose="02020603050405020304" pitchFamily="18" charset="0"/>
              </a:rPr>
              <a:t> This will have probability of connection with students of same level and those who always online because will be them that can be helpful very fast and students can connect to lots of other students through them</a:t>
            </a:r>
            <a:r>
              <a:rPr lang="en-ZA" sz="2400" dirty="0">
                <a:effectLst/>
                <a:latin typeface="Roboto" panose="02000000000000000000" pitchFamily="2" charset="0"/>
                <a:ea typeface="Calibri" panose="020F0502020204030204" pitchFamily="34" charset="0"/>
                <a:cs typeface="Times New Roman" panose="02020603050405020304" pitchFamily="18" charset="0"/>
              </a:rPr>
              <a:t>.</a:t>
            </a:r>
          </a:p>
          <a:p>
            <a:r>
              <a:rPr lang="en-ZA" sz="2400" dirty="0">
                <a:effectLst/>
                <a:latin typeface="Roboto" panose="02000000000000000000" pitchFamily="2" charset="0"/>
                <a:ea typeface="Calibri" panose="020F0502020204030204" pitchFamily="34" charset="0"/>
                <a:cs typeface="Times New Roman" panose="02020603050405020304" pitchFamily="18" charset="0"/>
              </a:rPr>
              <a:t> </a:t>
            </a:r>
            <a:r>
              <a:rPr lang="en-ZA" sz="2400" b="1" dirty="0">
                <a:effectLst/>
                <a:latin typeface="Roboto" panose="02000000000000000000" pitchFamily="2" charset="0"/>
                <a:ea typeface="Calibri" panose="020F0502020204030204" pitchFamily="34" charset="0"/>
                <a:cs typeface="Times New Roman" panose="02020603050405020304" pitchFamily="18" charset="0"/>
              </a:rPr>
              <a:t>Users may be wondering what's happening with the connections they had with other students because when they check its decreasing and they are not being informed something like notification if others has willingly removes their connection.</a:t>
            </a:r>
            <a:r>
              <a:rPr lang="en-ZA" sz="2400" dirty="0">
                <a:effectLst/>
                <a:latin typeface="Roboto" panose="02000000000000000000" pitchFamily="2" charset="0"/>
                <a:ea typeface="Calibri" panose="020F0502020204030204" pitchFamily="34" charset="0"/>
                <a:cs typeface="Times New Roman" panose="02020603050405020304" pitchFamily="18" charset="0"/>
              </a:rPr>
              <a:t> </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spTree>
    <p:extLst>
      <p:ext uri="{BB962C8B-B14F-4D97-AF65-F5344CB8AC3E}">
        <p14:creationId xmlns:p14="http://schemas.microsoft.com/office/powerpoint/2010/main" val="2856549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03AA-A7DE-4B42-1D5F-C0AAECEDBA31}"/>
              </a:ext>
            </a:extLst>
          </p:cNvPr>
          <p:cNvSpPr>
            <a:spLocks noGrp="1"/>
          </p:cNvSpPr>
          <p:nvPr>
            <p:ph type="title"/>
          </p:nvPr>
        </p:nvSpPr>
        <p:spPr>
          <a:xfrm>
            <a:off x="750956" y="196241"/>
            <a:ext cx="10353761" cy="743211"/>
          </a:xfrm>
        </p:spPr>
        <p:txBody>
          <a:bodyPr>
            <a:normAutofit fontScale="90000"/>
          </a:bodyPr>
          <a:lstStyle/>
          <a:p>
            <a:r>
              <a:rPr lang="en-ZA" sz="4000" dirty="0"/>
              <a:t>Proposed Solutions</a:t>
            </a:r>
            <a:br>
              <a:rPr lang="en-ZA" dirty="0"/>
            </a:br>
            <a:endParaRPr lang="en-ZA" dirty="0"/>
          </a:p>
        </p:txBody>
      </p:sp>
      <p:sp>
        <p:nvSpPr>
          <p:cNvPr id="3" name="Content Placeholder 2">
            <a:extLst>
              <a:ext uri="{FF2B5EF4-FFF2-40B4-BE49-F238E27FC236}">
                <a16:creationId xmlns:a16="http://schemas.microsoft.com/office/drawing/2014/main" id="{4ED3A295-0231-41EF-6230-2725924A1FF3}"/>
              </a:ext>
            </a:extLst>
          </p:cNvPr>
          <p:cNvSpPr>
            <a:spLocks noGrp="1"/>
          </p:cNvSpPr>
          <p:nvPr>
            <p:ph idx="1"/>
          </p:nvPr>
        </p:nvSpPr>
        <p:spPr>
          <a:xfrm>
            <a:off x="913795" y="1290181"/>
            <a:ext cx="10353762" cy="5461348"/>
          </a:xfrm>
        </p:spPr>
        <p:txBody>
          <a:bodyPr>
            <a:normAutofit/>
          </a:bodyPr>
          <a:lstStyle/>
          <a:p>
            <a:r>
              <a:rPr lang="en-ZA" sz="2400" dirty="0">
                <a:effectLst/>
                <a:latin typeface="Roboto" panose="02000000000000000000" pitchFamily="2" charset="0"/>
                <a:ea typeface="Calibri" panose="020F0502020204030204" pitchFamily="34" charset="0"/>
                <a:cs typeface="Times New Roman" panose="02020603050405020304" pitchFamily="18" charset="0"/>
              </a:rPr>
              <a:t>The solution is to have a system that allows users(student) who you have common qualities (same course and same level of study (undergrad or postgrad) with them to appear on suggestion list .</a:t>
            </a:r>
          </a:p>
          <a:p>
            <a:r>
              <a:rPr lang="en-ZA" sz="2400" dirty="0">
                <a:effectLst/>
                <a:latin typeface="Roboto" panose="02000000000000000000" pitchFamily="2" charset="0"/>
                <a:ea typeface="Calibri" panose="020F0502020204030204" pitchFamily="34" charset="0"/>
                <a:cs typeface="Times New Roman" panose="02020603050405020304" pitchFamily="18" charset="0"/>
              </a:rPr>
              <a:t>Who are mostly always online in the platform and they will be able to see their location. This way you can get connected to other students and have relationship with them then you will get help on them. It will only allow you to connect to other students if you share same qualities.</a:t>
            </a:r>
          </a:p>
          <a:p>
            <a:r>
              <a:rPr lang="en-ZA" sz="2400" dirty="0">
                <a:effectLst/>
                <a:latin typeface="Roboto" panose="02000000000000000000" pitchFamily="2" charset="0"/>
                <a:ea typeface="Calibri" panose="020F0502020204030204" pitchFamily="34" charset="0"/>
                <a:cs typeface="Times New Roman" panose="02020603050405020304" pitchFamily="18" charset="0"/>
              </a:rPr>
              <a:t> Students will be able to remove their connection with others and in other hand students will be able to see when other students they are removing their connection with them (by showing an alert message).</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spTree>
    <p:extLst>
      <p:ext uri="{BB962C8B-B14F-4D97-AF65-F5344CB8AC3E}">
        <p14:creationId xmlns:p14="http://schemas.microsoft.com/office/powerpoint/2010/main" val="293512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70F4-7D2C-F450-E0EE-1C3AB32C48B7}"/>
              </a:ext>
            </a:extLst>
          </p:cNvPr>
          <p:cNvSpPr>
            <a:spLocks noGrp="1"/>
          </p:cNvSpPr>
          <p:nvPr>
            <p:ph type="title"/>
          </p:nvPr>
        </p:nvSpPr>
        <p:spPr/>
        <p:txBody>
          <a:bodyPr/>
          <a:lstStyle/>
          <a:p>
            <a:r>
              <a:rPr lang="en-ZA" dirty="0"/>
              <a:t>High level proposed solutions</a:t>
            </a:r>
          </a:p>
        </p:txBody>
      </p:sp>
      <p:sp>
        <p:nvSpPr>
          <p:cNvPr id="3" name="Content Placeholder 2">
            <a:extLst>
              <a:ext uri="{FF2B5EF4-FFF2-40B4-BE49-F238E27FC236}">
                <a16:creationId xmlns:a16="http://schemas.microsoft.com/office/drawing/2014/main" id="{D09B0400-31FC-6E4E-4435-4B409105871C}"/>
              </a:ext>
            </a:extLst>
          </p:cNvPr>
          <p:cNvSpPr>
            <a:spLocks noGrp="1"/>
          </p:cNvSpPr>
          <p:nvPr>
            <p:ph idx="1"/>
          </p:nvPr>
        </p:nvSpPr>
        <p:spPr>
          <a:xfrm>
            <a:off x="913795" y="2096064"/>
            <a:ext cx="10353762" cy="4304736"/>
          </a:xfrm>
        </p:spPr>
        <p:txBody>
          <a:bodyPr>
            <a:normAutofit fontScale="92500" lnSpcReduction="20000"/>
          </a:bodyPr>
          <a:lstStyle/>
          <a:p>
            <a:r>
              <a:rPr lang="en-ZA" sz="2400" dirty="0">
                <a:effectLst/>
                <a:latin typeface="Calibri" panose="020F0502020204030204" pitchFamily="34" charset="0"/>
                <a:ea typeface="Calibri" panose="020F0502020204030204" pitchFamily="34" charset="0"/>
                <a:cs typeface="Times New Roman" panose="02020603050405020304" pitchFamily="18" charset="0"/>
              </a:rPr>
              <a:t>System will capture student details which can be Name, Course name, university name, year they are doing, and their location (in X and Y coordinates).</a:t>
            </a:r>
          </a:p>
          <a:p>
            <a:r>
              <a:rPr lang="en-ZA" sz="2400" dirty="0">
                <a:effectLst/>
                <a:latin typeface="Calibri" panose="020F0502020204030204" pitchFamily="34" charset="0"/>
                <a:ea typeface="Calibri" panose="020F0502020204030204" pitchFamily="34" charset="0"/>
                <a:cs typeface="Times New Roman" panose="02020603050405020304" pitchFamily="18" charset="0"/>
              </a:rPr>
              <a:t>Student can be able to update their details through the system and can see the details of other students.</a:t>
            </a:r>
          </a:p>
          <a:p>
            <a:r>
              <a:rPr lang="en-ZA" sz="2400" dirty="0">
                <a:effectLst/>
                <a:latin typeface="Calibri" panose="020F0502020204030204" pitchFamily="34" charset="0"/>
                <a:ea typeface="Calibri" panose="020F0502020204030204" pitchFamily="34" charset="0"/>
                <a:cs typeface="Times New Roman" panose="02020603050405020304" pitchFamily="18" charset="0"/>
              </a:rPr>
              <a:t>For the connection between vertices (Undergrad and Postgrad student versa versa) it will require them to input the distance between them and the connection will only happen if share same qualities and same level of study.</a:t>
            </a:r>
          </a:p>
          <a:p>
            <a:r>
              <a:rPr lang="en-ZA" sz="2400" dirty="0">
                <a:effectLst/>
                <a:latin typeface="Calibri" panose="020F0502020204030204" pitchFamily="34" charset="0"/>
                <a:ea typeface="Calibri" panose="020F0502020204030204" pitchFamily="34" charset="0"/>
                <a:cs typeface="Times New Roman" panose="02020603050405020304" pitchFamily="18" charset="0"/>
              </a:rPr>
              <a:t>Based on the information provided, a graph will be drawn to then show the relationship those respective (Undergrad and Postgrad student versa versa).</a:t>
            </a:r>
          </a:p>
          <a:p>
            <a:r>
              <a:rPr lang="en-ZA" sz="2400" dirty="0">
                <a:effectLst/>
                <a:latin typeface="Calibri" panose="020F0502020204030204" pitchFamily="34" charset="0"/>
                <a:ea typeface="Calibri" panose="020F0502020204030204" pitchFamily="34" charset="0"/>
                <a:cs typeface="Times New Roman" panose="02020603050405020304" pitchFamily="18" charset="0"/>
              </a:rPr>
              <a:t>Students can remove their connection with another student and can permanently delete other student.</a:t>
            </a:r>
          </a:p>
          <a:p>
            <a:endParaRPr lang="en-ZA" dirty="0"/>
          </a:p>
        </p:txBody>
      </p:sp>
    </p:spTree>
    <p:extLst>
      <p:ext uri="{BB962C8B-B14F-4D97-AF65-F5344CB8AC3E}">
        <p14:creationId xmlns:p14="http://schemas.microsoft.com/office/powerpoint/2010/main" val="230781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88F5-C34A-6FA9-F40C-6BC5B6F30D2F}"/>
              </a:ext>
            </a:extLst>
          </p:cNvPr>
          <p:cNvSpPr>
            <a:spLocks noGrp="1"/>
          </p:cNvSpPr>
          <p:nvPr>
            <p:ph type="title"/>
          </p:nvPr>
        </p:nvSpPr>
        <p:spPr/>
        <p:txBody>
          <a:bodyPr/>
          <a:lstStyle/>
          <a:p>
            <a:r>
              <a:rPr lang="en-ZA" dirty="0"/>
              <a:t>Vertices and edges</a:t>
            </a:r>
            <a:br>
              <a:rPr lang="en-ZA" dirty="0"/>
            </a:br>
            <a:endParaRPr lang="en-ZA" dirty="0"/>
          </a:p>
        </p:txBody>
      </p:sp>
      <p:sp>
        <p:nvSpPr>
          <p:cNvPr id="3" name="Content Placeholder 2">
            <a:extLst>
              <a:ext uri="{FF2B5EF4-FFF2-40B4-BE49-F238E27FC236}">
                <a16:creationId xmlns:a16="http://schemas.microsoft.com/office/drawing/2014/main" id="{E295C325-AEC7-73A5-E9C3-4DD9C1C1CBF1}"/>
              </a:ext>
            </a:extLst>
          </p:cNvPr>
          <p:cNvSpPr>
            <a:spLocks noGrp="1"/>
          </p:cNvSpPr>
          <p:nvPr>
            <p:ph idx="1"/>
          </p:nvPr>
        </p:nvSpPr>
        <p:spPr/>
        <p:txBody>
          <a:bodyPr/>
          <a:lstStyle/>
          <a:p>
            <a:r>
              <a:rPr lang="en-ZA" b="1" dirty="0"/>
              <a:t>Vertices store Undergraduate(      )  and postgraduate(         ) student.</a:t>
            </a:r>
          </a:p>
          <a:p>
            <a:r>
              <a:rPr lang="en-ZA" sz="2400" b="1" dirty="0">
                <a:effectLst/>
                <a:latin typeface="Calibri" panose="020F0502020204030204" pitchFamily="34" charset="0"/>
                <a:cs typeface="Times New Roman" panose="02020603050405020304" pitchFamily="18" charset="0"/>
              </a:rPr>
              <a:t>Edges </a:t>
            </a:r>
            <a:r>
              <a:rPr lang="en-ZA" sz="2400" b="1" dirty="0">
                <a:effectLst/>
                <a:latin typeface="Calibri" panose="020F0502020204030204" pitchFamily="34" charset="0"/>
                <a:ea typeface="Calibri" panose="020F0502020204030204" pitchFamily="34" charset="0"/>
                <a:cs typeface="Times New Roman" panose="02020603050405020304" pitchFamily="18" charset="0"/>
              </a:rPr>
              <a:t>are going to be the location coordinates that are going to then determine the distance between students.</a:t>
            </a:r>
            <a:endParaRPr lang="en-ZA" sz="2400" b="1" dirty="0"/>
          </a:p>
        </p:txBody>
      </p:sp>
      <p:sp>
        <p:nvSpPr>
          <p:cNvPr id="4" name="Oval 3">
            <a:extLst>
              <a:ext uri="{FF2B5EF4-FFF2-40B4-BE49-F238E27FC236}">
                <a16:creationId xmlns:a16="http://schemas.microsoft.com/office/drawing/2014/main" id="{A57A98F2-7446-B6A0-BAEE-5C5490883AF5}"/>
              </a:ext>
            </a:extLst>
          </p:cNvPr>
          <p:cNvSpPr/>
          <p:nvPr/>
        </p:nvSpPr>
        <p:spPr>
          <a:xfrm>
            <a:off x="5026766" y="2197649"/>
            <a:ext cx="268943" cy="29314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Rectangle 4">
            <a:extLst>
              <a:ext uri="{FF2B5EF4-FFF2-40B4-BE49-F238E27FC236}">
                <a16:creationId xmlns:a16="http://schemas.microsoft.com/office/drawing/2014/main" id="{0456A18A-1C17-8B62-0BBC-EFCF02F78202}"/>
              </a:ext>
            </a:extLst>
          </p:cNvPr>
          <p:cNvSpPr/>
          <p:nvPr/>
        </p:nvSpPr>
        <p:spPr>
          <a:xfrm>
            <a:off x="7905853" y="2197649"/>
            <a:ext cx="375780" cy="29314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4783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EFCE-8064-5A03-E440-40D3C1C767EE}"/>
              </a:ext>
            </a:extLst>
          </p:cNvPr>
          <p:cNvSpPr>
            <a:spLocks noGrp="1"/>
          </p:cNvSpPr>
          <p:nvPr>
            <p:ph type="title"/>
          </p:nvPr>
        </p:nvSpPr>
        <p:spPr>
          <a:xfrm>
            <a:off x="-112541" y="-389206"/>
            <a:ext cx="11942806" cy="1326321"/>
          </a:xfrm>
        </p:spPr>
        <p:txBody>
          <a:bodyPr>
            <a:normAutofit/>
          </a:bodyPr>
          <a:lstStyle/>
          <a:p>
            <a:r>
              <a:rPr lang="en-ZA" sz="2800" dirty="0"/>
              <a:t>initial START WITH STUDENT ONLINE AND SUGESTED</a:t>
            </a:r>
          </a:p>
        </p:txBody>
      </p:sp>
      <p:pic>
        <p:nvPicPr>
          <p:cNvPr id="5" name="Content Placeholder 4" descr="Chart, bubble chart&#10;&#10;Description automatically generated">
            <a:extLst>
              <a:ext uri="{FF2B5EF4-FFF2-40B4-BE49-F238E27FC236}">
                <a16:creationId xmlns:a16="http://schemas.microsoft.com/office/drawing/2014/main" id="{9457C4AA-B2A0-4B04-780B-0491FB77C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75" y="450166"/>
            <a:ext cx="12267028" cy="6407834"/>
          </a:xfrm>
        </p:spPr>
      </p:pic>
    </p:spTree>
    <p:extLst>
      <p:ext uri="{BB962C8B-B14F-4D97-AF65-F5344CB8AC3E}">
        <p14:creationId xmlns:p14="http://schemas.microsoft.com/office/powerpoint/2010/main" val="198409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A331-1FFA-65B7-EC9F-66FDFB2EE5C5}"/>
              </a:ext>
            </a:extLst>
          </p:cNvPr>
          <p:cNvSpPr>
            <a:spLocks noGrp="1"/>
          </p:cNvSpPr>
          <p:nvPr>
            <p:ph type="title"/>
          </p:nvPr>
        </p:nvSpPr>
        <p:spPr>
          <a:xfrm>
            <a:off x="913795" y="-259521"/>
            <a:ext cx="10353761" cy="1326321"/>
          </a:xfrm>
        </p:spPr>
        <p:txBody>
          <a:bodyPr/>
          <a:lstStyle/>
          <a:p>
            <a:r>
              <a:rPr lang="en-ZA" dirty="0"/>
              <a:t>ADDING UNDERGRADUATE STUDENT</a:t>
            </a:r>
          </a:p>
        </p:txBody>
      </p:sp>
      <p:pic>
        <p:nvPicPr>
          <p:cNvPr id="9" name="Content Placeholder 8" descr="Chart, bubble chart&#10;&#10;Description automatically generated">
            <a:extLst>
              <a:ext uri="{FF2B5EF4-FFF2-40B4-BE49-F238E27FC236}">
                <a16:creationId xmlns:a16="http://schemas.microsoft.com/office/drawing/2014/main" id="{D781661D-ED5D-5049-2DEF-2EB4B54EB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12" y="703385"/>
            <a:ext cx="11676185" cy="6154615"/>
          </a:xfrm>
        </p:spPr>
      </p:pic>
    </p:spTree>
    <p:extLst>
      <p:ext uri="{BB962C8B-B14F-4D97-AF65-F5344CB8AC3E}">
        <p14:creationId xmlns:p14="http://schemas.microsoft.com/office/powerpoint/2010/main" val="121221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8409-1A7A-6553-EC76-37125CAA6550}"/>
              </a:ext>
            </a:extLst>
          </p:cNvPr>
          <p:cNvSpPr>
            <a:spLocks noGrp="1"/>
          </p:cNvSpPr>
          <p:nvPr>
            <p:ph type="title"/>
          </p:nvPr>
        </p:nvSpPr>
        <p:spPr>
          <a:xfrm>
            <a:off x="728057" y="-276226"/>
            <a:ext cx="10353761" cy="1326321"/>
          </a:xfrm>
        </p:spPr>
        <p:txBody>
          <a:bodyPr/>
          <a:lstStyle/>
          <a:p>
            <a:r>
              <a:rPr lang="en-ZA" dirty="0"/>
              <a:t>ADDING Postgrad STUDENT</a:t>
            </a:r>
          </a:p>
        </p:txBody>
      </p:sp>
      <p:pic>
        <p:nvPicPr>
          <p:cNvPr id="5" name="Content Placeholder 4" descr="Chart, bubble chart&#10;&#10;Description automatically generated">
            <a:extLst>
              <a:ext uri="{FF2B5EF4-FFF2-40B4-BE49-F238E27FC236}">
                <a16:creationId xmlns:a16="http://schemas.microsoft.com/office/drawing/2014/main" id="{4AFDCB86-573B-A9E7-5836-139FEC752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0075"/>
            <a:ext cx="11844997" cy="6257925"/>
          </a:xfrm>
        </p:spPr>
      </p:pic>
    </p:spTree>
    <p:extLst>
      <p:ext uri="{BB962C8B-B14F-4D97-AF65-F5344CB8AC3E}">
        <p14:creationId xmlns:p14="http://schemas.microsoft.com/office/powerpoint/2010/main" val="606115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30303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441</TotalTime>
  <Words>505</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Roboto</vt:lpstr>
      <vt:lpstr>Rockwell</vt:lpstr>
      <vt:lpstr>Damask</vt:lpstr>
      <vt:lpstr>RANDIMA HATALULI 219017847 CSC3A MINI PROJECT</vt:lpstr>
      <vt:lpstr>PRESENTATION CONTENT </vt:lpstr>
      <vt:lpstr>PROBLEM STATEMENT</vt:lpstr>
      <vt:lpstr>Proposed Solutions </vt:lpstr>
      <vt:lpstr>High level proposed solutions</vt:lpstr>
      <vt:lpstr>Vertices and edges </vt:lpstr>
      <vt:lpstr>initial START WITH STUDENT ONLINE AND SUGESTED</vt:lpstr>
      <vt:lpstr>ADDING UNDERGRADUATE STUDENT</vt:lpstr>
      <vt:lpstr>ADDING Postgrad STUDENT</vt:lpstr>
      <vt:lpstr>CONNECTION UNDERGRAD STUDENTS</vt:lpstr>
      <vt:lpstr>SEE STUDENT DETAILS </vt:lpstr>
      <vt:lpstr>Other operation to BE demonstrated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RANDIMA HATALULI 219017847 CSC3A MINI PROJECT</dc:title>
  <dc:creator>hataluli randima</dc:creator>
  <cp:lastModifiedBy>hataluli randima</cp:lastModifiedBy>
  <cp:revision>2</cp:revision>
  <dcterms:created xsi:type="dcterms:W3CDTF">2022-05-08T17:27:26Z</dcterms:created>
  <dcterms:modified xsi:type="dcterms:W3CDTF">2022-05-09T00:49:22Z</dcterms:modified>
</cp:coreProperties>
</file>