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5"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esktop\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Employee performance analysis</a:t>
            </a:r>
            <a:endParaRPr lang="en-IN" altLang="en-US"/>
          </a:p>
        </c:rich>
      </c:tx>
      <c:layout>
        <c:manualLayout>
          <c:xMode val="edge"/>
          <c:yMode val="edge"/>
          <c:x val="0.28300464037123"/>
          <c:y val="0.160055428965344"/>
        </c:manualLayout>
      </c:layout>
      <c:overlay val="0"/>
      <c:spPr>
        <a:noFill/>
        <a:ln>
          <a:noFill/>
        </a:ln>
        <a:effectLst/>
      </c:spPr>
    </c:title>
    <c:autoTitleDeleted val="0"/>
    <c:plotArea>
      <c:layout/>
      <c:barChart>
        <c:barDir val="col"/>
        <c:grouping val="clustered"/>
        <c:varyColors val="0"/>
        <c:ser>
          <c:idx val="0"/>
          <c:order val="0"/>
          <c:tx>
            <c:strRef>
              <c:f>'[employee_data (1).xlsx]Sheet1'!$B$3:$B$4</c:f>
              <c:strCache>
                <c:ptCount val="1"/>
                <c:pt idx="0">
                  <c:v>HIGH</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exp"/>
            <c:dispRSqr val="0"/>
            <c:dispEq val="0"/>
          </c:trendline>
          <c:cat>
            <c:strRef>
              <c:f>'[employee_data (1).xlsx]Sheet1'!$A$5:$A$15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(1).xlsx]Sheet1'!$B$5:$B$15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 (1).xlsx]Sheet1'!$C$3:$C$4</c:f>
              <c:strCache>
                <c:ptCount val="1"/>
                <c:pt idx="0">
                  <c:v>LOW</c:v>
                </c:pt>
              </c:strCache>
            </c:strRef>
          </c:tx>
          <c:spPr>
            <a:solidFill>
              <a:schemeClr val="accent2"/>
            </a:solidFill>
            <a:ln>
              <a:noFill/>
            </a:ln>
            <a:effectLst/>
          </c:spPr>
          <c:invertIfNegative val="0"/>
          <c:dLbls>
            <c:delete val="1"/>
          </c:dLbls>
          <c:cat>
            <c:strRef>
              <c:f>'[employee_data (1).xlsx]Sheet1'!$A$5:$A$15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(1).xlsx]Sheet1'!$C$5:$C$15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 (1).xlsx]Sheet1'!$D$3:$D$4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 (1).xlsx]Sheet1'!$A$5:$A$15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(1).xlsx]Sheet1'!$D$5:$D$15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 (1).xlsx]Sheet1'!$E$3:$E$4</c:f>
              <c:strCache>
                <c:ptCount val="1"/>
                <c:pt idx="0">
                  <c:v>VERY HIGH</c:v>
                </c:pt>
              </c:strCache>
            </c:strRef>
          </c:tx>
          <c:spPr>
            <a:solidFill>
              <a:schemeClr val="accent4"/>
            </a:solidFill>
            <a:ln>
              <a:noFill/>
            </a:ln>
            <a:effectLst/>
          </c:spPr>
          <c:invertIfNegative val="0"/>
          <c:dLbls>
            <c:delete val="1"/>
          </c:dLbls>
          <c:cat>
            <c:strRef>
              <c:f>'[employee_data (1).xlsx]Sheet1'!$A$5:$A$15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(1).xlsx]Sheet1'!$E$5:$E$15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53613572"/>
        <c:axId val="477694472"/>
      </c:barChart>
      <c:catAx>
        <c:axId val="536135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77694472"/>
        <c:crosses val="autoZero"/>
        <c:auto val="1"/>
        <c:lblAlgn val="ctr"/>
        <c:lblOffset val="100"/>
        <c:noMultiLvlLbl val="0"/>
      </c:catAx>
      <c:valAx>
        <c:axId val="47769447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61357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3T16:44:07.15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IN" altLang="en-US"/>
          </a:p>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599" y="4572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990600" y="183324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93980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sz="2800" b="1" i="0" dirty="0">
                <a:solidFill>
                  <a:srgbClr val="0F0F0F"/>
                </a:solidFill>
                <a:effectLst/>
                <a:latin typeface="Roboto" panose="020F0502020204030204" pitchFamily="2" charset="0"/>
              </a:rPr>
            </a:br>
            <a:endParaRPr sz="2800"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657412" y="3271605"/>
            <a:ext cx="8610600" cy="2306955"/>
          </a:xfrm>
          <a:prstGeom prst="rect">
            <a:avLst/>
          </a:prstGeom>
          <a:noFill/>
        </p:spPr>
        <p:txBody>
          <a:bodyPr wrap="square" rtlCol="0">
            <a:spAutoFit/>
          </a:bodyPr>
          <a:lstStyle/>
          <a:p>
            <a:r>
              <a:rPr lang="en-US" sz="2400"/>
              <a:t>STUDENT NAME:</a:t>
            </a:r>
            <a:r>
              <a:rPr lang="en-IN" altLang="en-US" sz="2400"/>
              <a:t> Hatchaya V</a:t>
            </a:r>
            <a:endParaRPr lang="en-US" sz="2400" dirty="0"/>
          </a:p>
          <a:p>
            <a:r>
              <a:rPr lang="en-US" sz="2400" dirty="0"/>
              <a:t>REGISTER NO:</a:t>
            </a:r>
            <a:r>
              <a:rPr lang="en-IN" altLang="en-US" sz="2400" dirty="0"/>
              <a:t>312217117</a:t>
            </a:r>
            <a:endParaRPr lang="en-IN" altLang="en-US" sz="2400" dirty="0"/>
          </a:p>
          <a:p>
            <a:r>
              <a:rPr lang="en-IN" altLang="en-US" sz="2400" dirty="0"/>
              <a:t>NM ID: 511D6788571B6AD81E843994C19E22F3</a:t>
            </a:r>
            <a:endParaRPr lang="en-IN" altLang="en-US" sz="2400" dirty="0"/>
          </a:p>
          <a:p>
            <a:r>
              <a:rPr lang="en-US" sz="2400" dirty="0"/>
              <a:t>DEPARTMENT:</a:t>
            </a:r>
            <a:r>
              <a:rPr lang="en-IN" altLang="en-US" sz="2400" dirty="0"/>
              <a:t> 3 Bcom Computer Applications</a:t>
            </a:r>
            <a:endParaRPr lang="en-US" sz="2400" dirty="0"/>
          </a:p>
          <a:p>
            <a:r>
              <a:rPr lang="en-US" sz="2400" dirty="0"/>
              <a:t>COLLEGE</a:t>
            </a:r>
            <a:r>
              <a:rPr lang="en-IN" altLang="en-US" sz="2400" dirty="0"/>
              <a:t>: Shri Krishnaswamy college for women.</a:t>
            </a:r>
            <a:endParaRPr lang="en-US" sz="2400" dirty="0"/>
          </a:p>
          <a:p>
            <a:r>
              <a:rPr lang="en-US" sz="2400" dirty="0"/>
              <a:t>           </a:t>
            </a:r>
            <a:endParaRPr lang="en-IN" sz="2400" dirty="0"/>
          </a:p>
        </p:txBody>
      </p:sp>
      <p:sp>
        <p:nvSpPr>
          <p:cNvPr id="8" name="Text Box 7"/>
          <p:cNvSpPr txBox="1"/>
          <p:nvPr/>
        </p:nvSpPr>
        <p:spPr>
          <a:xfrm>
            <a:off x="2514600" y="1371600"/>
            <a:ext cx="6096000" cy="829945"/>
          </a:xfrm>
          <a:prstGeom prst="rect">
            <a:avLst/>
          </a:prstGeom>
          <a:noFill/>
        </p:spPr>
        <p:txBody>
          <a:bodyPr wrap="square" rtlCol="0" anchor="t">
            <a:spAutoFit/>
          </a:bodyPr>
          <a:p>
            <a:r>
              <a:rPr lang="en-US" sz="2400" b="1" dirty="0">
                <a:solidFill>
                  <a:srgbClr val="0F0F0F"/>
                </a:solidFill>
                <a:latin typeface="Times New Roman" panose="02020603050405020304" pitchFamily="18" charset="0"/>
                <a:cs typeface="Times New Roman" panose="02020603050405020304" pitchFamily="18" charset="0"/>
                <a:sym typeface="+mn-ea"/>
              </a:rPr>
              <a:t>Employee </a:t>
            </a:r>
            <a:r>
              <a:rPr lang="en-IN" altLang="en-US" sz="2400" b="1" dirty="0">
                <a:solidFill>
                  <a:srgbClr val="0F0F0F"/>
                </a:solidFill>
                <a:latin typeface="Times New Roman" panose="02020603050405020304" pitchFamily="18" charset="0"/>
                <a:cs typeface="Times New Roman" panose="02020603050405020304" pitchFamily="18" charset="0"/>
                <a:sym typeface="+mn-ea"/>
              </a:rPr>
              <a:t>Performance Analysis using Excel</a:t>
            </a:r>
            <a:r>
              <a:rPr lang="en-US" sz="2400" b="1" dirty="0">
                <a:solidFill>
                  <a:srgbClr val="0F0F0F"/>
                </a:solidFill>
                <a:effectLst/>
                <a:latin typeface="Times New Roman" panose="02020603050405020304" pitchFamily="18" charset="0"/>
                <a:cs typeface="Times New Roman" panose="02020603050405020304" pitchFamily="18" charset="0"/>
                <a:sym typeface="+mn-ea"/>
              </a:rPr>
              <a:t> </a:t>
            </a:r>
            <a:br>
              <a:rPr lang="en-US" sz="2400" b="1" dirty="0">
                <a:solidFill>
                  <a:srgbClr val="0F0F0F"/>
                </a:solidFill>
                <a:effectLst/>
                <a:latin typeface="Roboto" panose="020F0502020204030204" pitchFamily="2" charset="0"/>
                <a:sym typeface="+mn-ea"/>
              </a:rPr>
            </a:br>
            <a:endParaRPr lang="en-US" sz="2400" b="1" dirty="0">
              <a:solidFill>
                <a:srgbClr val="0F0F0F"/>
              </a:solidFill>
              <a:effectLst/>
              <a:latin typeface="Roboto" panose="020F0502020204030204" pitchFamily="2"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317" y="1447799"/>
            <a:ext cx="10681335" cy="5231765"/>
          </a:xfrm>
        </p:spPr>
        <p:txBody>
          <a:bodyPr/>
          <a:p>
            <a:r>
              <a:rPr lang="en-IN" altLang="en-US" sz="2000" b="0" u="sng"/>
              <a:t>Data collection</a:t>
            </a:r>
            <a:r>
              <a:rPr lang="en-IN" altLang="en-US" sz="2000" u="sng"/>
              <a:t> </a:t>
            </a:r>
            <a:r>
              <a:rPr lang="en-IN" altLang="en-US" sz="2000" b="0" u="sng"/>
              <a:t>:</a:t>
            </a:r>
            <a:r>
              <a:rPr lang="en-IN" altLang="en-US" sz="2000" b="0"/>
              <a:t> Data collection for performance analysis involves gathering information on employee performance through methods like reviews, self-assessments, and feedback. This includes metrics on productivity, quality, and goal achievement to provide a comprehensive view of performance.</a:t>
            </a:r>
            <a:br>
              <a:rPr lang="en-IN" altLang="en-US" sz="2000" b="0"/>
            </a:br>
            <a:br>
              <a:rPr lang="en-IN" altLang="en-US" sz="2000" b="0"/>
            </a:br>
            <a:r>
              <a:rPr lang="en-IN" altLang="en-US" sz="2000" b="0" u="sng"/>
              <a:t>Data cleaning : </a:t>
            </a:r>
            <a:r>
              <a:rPr lang="en-IN" altLang="en-US" sz="2000" b="0"/>
              <a:t>Data cleaning involves correcting errors, removing duplicates, and standardizing formats to ensure accuracy and consistency in the dataset.</a:t>
            </a:r>
            <a:br>
              <a:rPr lang="en-IN" altLang="en-US" sz="2000" b="0"/>
            </a:br>
            <a:br>
              <a:rPr lang="en-IN" altLang="en-US" sz="2000" b="0"/>
            </a:br>
            <a:r>
              <a:rPr lang="en-IN" altLang="en-US" sz="2000" b="0" u="sng">
                <a:sym typeface="+mn-ea"/>
              </a:rPr>
              <a:t>Techniques :   </a:t>
            </a:r>
            <a:r>
              <a:rPr lang="en-IN" altLang="en-US" sz="2000" b="0">
                <a:sym typeface="+mn-ea"/>
              </a:rPr>
              <a:t> Techniques for data cleaning include;</a:t>
            </a:r>
            <a:br>
              <a:rPr lang="en-IN" altLang="en-US" sz="2000" b="0">
                <a:sym typeface="+mn-ea"/>
              </a:rPr>
            </a:br>
            <a:br>
              <a:rPr lang="en-IN" altLang="en-US" sz="2000" b="0">
                <a:sym typeface="+mn-ea"/>
              </a:rPr>
            </a:br>
            <a:r>
              <a:rPr lang="en-IN" altLang="en-US" sz="2000" b="0">
                <a:sym typeface="+mn-ea"/>
              </a:rPr>
              <a:t>Removing duplicates: Eliminate repeated entries.</a:t>
            </a:r>
            <a:br>
              <a:rPr lang="en-IN" altLang="en-US" sz="2000" b="0">
                <a:sym typeface="+mn-ea"/>
              </a:rPr>
            </a:br>
            <a:r>
              <a:rPr lang="en-IN" altLang="en-US" sz="2000" b="0">
                <a:sym typeface="+mn-ea"/>
              </a:rPr>
              <a:t>Correcting errors: Fix inaccuracies or typos.</a:t>
            </a:r>
            <a:br>
              <a:rPr lang="en-IN" altLang="en-US" sz="2000" b="0">
                <a:sym typeface="+mn-ea"/>
              </a:rPr>
            </a:br>
            <a:r>
              <a:rPr lang="en-IN" altLang="en-US" sz="2000" b="0">
                <a:sym typeface="+mn-ea"/>
              </a:rPr>
              <a:t>Standardizing formats: Ensure consistent data formats.</a:t>
            </a:r>
            <a:br>
              <a:rPr lang="en-IN" altLang="en-US" sz="2000" b="0">
                <a:sym typeface="+mn-ea"/>
              </a:rPr>
            </a:br>
            <a:r>
              <a:rPr lang="en-IN" altLang="en-US" sz="2000" b="0">
                <a:sym typeface="+mn-ea"/>
              </a:rPr>
              <a:t>Filling missing values: Replace or interpolate missing data.</a:t>
            </a:r>
            <a:br>
              <a:rPr lang="en-IN" altLang="en-US" sz="2000" b="0">
                <a:sym typeface="+mn-ea"/>
              </a:rPr>
            </a:br>
            <a:br>
              <a:rPr lang="en-IN" altLang="en-US" sz="2000" b="0" u="sng">
                <a:sym typeface="+mn-ea"/>
              </a:rPr>
            </a:br>
            <a:br>
              <a:rPr lang="en-IN" altLang="en-US" sz="2000" b="0" u="sng"/>
            </a:br>
            <a:endParaRPr lang="en-IN" altLang="en-US" sz="2000" b="0" u="sng"/>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457200"/>
            <a:ext cx="10681335" cy="4770755"/>
          </a:xfrm>
        </p:spPr>
        <p:txBody>
          <a:bodyPr>
            <a:noAutofit/>
          </a:bodyPr>
          <a:p>
            <a:br>
              <a:rPr lang="en-IN" altLang="en-US" sz="2000" b="0" u="sng">
                <a:sym typeface="+mn-ea"/>
              </a:rPr>
            </a:br>
            <a:r>
              <a:rPr lang="en-IN" altLang="en-US" sz="2000" b="0" u="sng">
                <a:sym typeface="+mn-ea"/>
              </a:rPr>
              <a:t>Result :  </a:t>
            </a:r>
            <a:r>
              <a:rPr lang="en-IN" altLang="en-US" sz="2000" b="0">
                <a:sym typeface="+mn-ea"/>
              </a:rPr>
              <a:t>The result of data cleaning is a high-quality, accurate, and consistent dataset. This reliable data enhances the effectiveness of analysis, leading to more precise insights and better decision-making.</a:t>
            </a:r>
            <a:br>
              <a:rPr lang="en-IN" altLang="en-US" sz="2400" b="0">
                <a:sym typeface="+mn-ea"/>
              </a:rPr>
            </a:br>
            <a:br>
              <a:rPr lang="en-IN" altLang="en-US" sz="2400" b="0">
                <a:sym typeface="+mn-ea"/>
              </a:rPr>
            </a:br>
            <a:r>
              <a:rPr lang="en-IN" altLang="en-US" sz="2000" b="0" u="sng">
                <a:sym typeface="+mn-ea"/>
              </a:rPr>
              <a:t>P</a:t>
            </a:r>
            <a:r>
              <a:rPr lang="en-IN" altLang="en-US" sz="2000" b="0" u="sng">
                <a:sym typeface="+mn-ea"/>
              </a:rPr>
              <a:t>ivot table :  </a:t>
            </a:r>
            <a:r>
              <a:rPr lang="en-IN" altLang="en-US" sz="2000" b="0">
                <a:sym typeface="+mn-ea"/>
              </a:rPr>
              <a:t>A pivot table is a tool that simplifies and summarizes large datasets, allowing you to quickly organize and analyze data to reveal key insights and trends.</a:t>
            </a:r>
            <a:br>
              <a:rPr lang="en-IN" altLang="en-US" sz="2000" b="0">
                <a:sym typeface="+mn-ea"/>
              </a:rPr>
            </a:br>
            <a:br>
              <a:rPr lang="en-IN" altLang="en-US" sz="2000" b="0">
                <a:sym typeface="+mn-ea"/>
              </a:rPr>
            </a:br>
            <a:r>
              <a:rPr lang="en-IN" altLang="en-US" sz="2000" b="0" u="sng">
                <a:sym typeface="+mn-ea"/>
              </a:rPr>
              <a:t>Chart graphs : </a:t>
            </a:r>
            <a:r>
              <a:rPr lang="en-IN" altLang="en-US" sz="2000" b="0">
                <a:sym typeface="+mn-ea"/>
              </a:rPr>
              <a:t> Chart graphs visually represent data, making it easier to understand patterns and trends at a glance. They turn numbers into visual formats like bars, lines, or slices, helping you quickly grasp the story behind the data.</a:t>
            </a:r>
            <a:br>
              <a:rPr lang="en-IN" altLang="en-US" sz="2800" b="0">
                <a:sym typeface="+mn-ea"/>
              </a:rPr>
            </a:br>
            <a:endParaRPr lang="en-IN" altLang="en-US" sz="2800" b="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1740535" y="1217930"/>
          <a:ext cx="7961630" cy="51638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332" y="385444"/>
            <a:ext cx="10681335" cy="492125"/>
          </a:xfrm>
        </p:spPr>
        <p:txBody>
          <a:bodyPr/>
          <a:lstStyle/>
          <a:p>
            <a:r>
              <a:rPr lang="en-US"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990600" y="1828800"/>
            <a:ext cx="8534400" cy="3016250"/>
          </a:xfrm>
        </p:spPr>
        <p:txBody>
          <a:bodyPr/>
          <a:p>
            <a:r>
              <a:rPr lang="en-US" sz="2800"/>
              <a:t>In conclusion, employee performance analysis through tools like Excel, pivot tables, and chart graphs provides a clear, organized view of employee data. This analysis helps identify strengths and areas for improvement, facilitates better decision-making, and supports employee development. Ultimately, it enhances productivity and aligns individual performance with organizational goals.</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13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02870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36576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84535" y="6324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4130" y="228600"/>
            <a:ext cx="4400550" cy="570230"/>
          </a:xfrm>
          <a:prstGeom prst="rect">
            <a:avLst/>
          </a:prstGeom>
        </p:spPr>
        <p:txBody>
          <a:bodyPr vert="horz" wrap="square" lIns="0" tIns="16510" rIns="0" bIns="0" rtlCol="0">
            <a:spAutoFit/>
          </a:bodyPr>
          <a:lstStyle/>
          <a:p>
            <a:pPr marL="12700">
              <a:lnSpc>
                <a:spcPct val="100000"/>
              </a:lnSpc>
              <a:spcBef>
                <a:spcPts val="130"/>
              </a:spcBef>
            </a:pPr>
            <a:r>
              <a:rPr sz="3600" spc="5" dirty="0"/>
              <a:t>PROJECT</a:t>
            </a:r>
            <a:r>
              <a:rPr sz="3600" spc="-85" dirty="0"/>
              <a:t> </a:t>
            </a:r>
            <a:r>
              <a:rPr sz="3600" spc="25" dirty="0"/>
              <a:t>TITLE</a:t>
            </a:r>
            <a:endParaRPr sz="36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4800" y="914400"/>
            <a:ext cx="8846820" cy="770255"/>
          </a:xfrm>
          <a:prstGeom prst="rect">
            <a:avLst/>
          </a:prstGeom>
        </p:spPr>
        <p:style>
          <a:lnRef idx="2">
            <a:schemeClr val="accent1"/>
          </a:lnRef>
          <a:fillRef idx="0">
            <a:srgbClr val="FFFFFF"/>
          </a:fillRef>
          <a:effectRef idx="0">
            <a:srgbClr val="FFFFFF"/>
          </a:effectRef>
          <a:fontRef idx="minor">
            <a:schemeClr val="tx1"/>
          </a:fontRef>
        </p:style>
        <p:txBody>
          <a:bodyPr wrap="square" rtlCol="0">
            <a:noAutofit/>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3200" b="1" dirty="0">
              <a:solidFill>
                <a:srgbClr val="0F0F0F"/>
              </a:solidFill>
              <a:latin typeface="Times New Roman" panose="02020603050405020304" pitchFamily="18" charset="0"/>
              <a:cs typeface="Times New Roman" panose="02020603050405020304" pitchFamily="18" charset="0"/>
            </a:endParaRPr>
          </a:p>
          <a:p>
            <a:endParaRPr lang="en-US" sz="3200" b="1" dirty="0">
              <a:solidFill>
                <a:srgbClr val="0F0F0F"/>
              </a:solidFill>
              <a:latin typeface="Times New Roman" panose="02020603050405020304" pitchFamily="18" charset="0"/>
              <a:cs typeface="Times New Roman" panose="02020603050405020304" pitchFamily="18" charset="0"/>
            </a:endParaRPr>
          </a:p>
          <a:p>
            <a:endParaRPr lang="en-US" sz="3200" b="1" dirty="0">
              <a:solidFill>
                <a:srgbClr val="0F0F0F"/>
              </a:solidFill>
              <a:latin typeface="Times New Roman" panose="02020603050405020304" pitchFamily="18" charset="0"/>
              <a:cs typeface="Times New Roman" panose="02020603050405020304" pitchFamily="18" charset="0"/>
            </a:endParaRPr>
          </a:p>
          <a:p>
            <a:r>
              <a:rPr lang="en-US" sz="2800" dirty="0">
                <a:solidFill>
                  <a:srgbClr val="0F0F0F"/>
                </a:solidFill>
                <a:latin typeface="Times New Roman" panose="02020603050405020304" pitchFamily="18" charset="0"/>
                <a:cs typeface="Times New Roman" panose="02020603050405020304" pitchFamily="18" charset="0"/>
                <a:sym typeface="+mn-ea"/>
              </a:rPr>
              <a:t>Employee performance analysis involves evaluating the effectiveness and efficiency of employees in their roles, identifying strengths and areas for improvement, and providing insights for development and organizational growth.</a:t>
            </a:r>
            <a:endParaRPr lang="en-US" sz="2800" dirty="0">
              <a:solidFill>
                <a:srgbClr val="0F0F0F"/>
              </a:solidFill>
              <a:latin typeface="Times New Roman" panose="02020603050405020304" pitchFamily="18" charset="0"/>
              <a:cs typeface="Times New Roman" panose="02020603050405020304" pitchFamily="18" charset="0"/>
            </a:endParaRPr>
          </a:p>
          <a:p>
            <a:endParaRPr lang="en-US" sz="2800" dirty="0">
              <a:solidFill>
                <a:srgbClr val="0F0F0F"/>
              </a:solidFill>
              <a:latin typeface="Times New Roman" panose="02020603050405020304" pitchFamily="18" charset="0"/>
              <a:cs typeface="Times New Roman" panose="02020603050405020304" pitchFamily="18" charset="0"/>
            </a:endParaRPr>
          </a:p>
          <a:p>
            <a:endParaRPr lang="en-US" sz="2800" dirty="0">
              <a:solidFill>
                <a:srgbClr val="0F0F0F"/>
              </a:solidFill>
              <a:latin typeface="Times New Roman" panose="02020603050405020304" pitchFamily="18" charset="0"/>
              <a:cs typeface="Times New Roman" panose="02020603050405020304" pitchFamily="18" charset="0"/>
            </a:endParaRPr>
          </a:p>
          <a:p>
            <a:endParaRPr lang="en-US" sz="3200" b="1" dirty="0">
              <a:solidFill>
                <a:srgbClr val="0F0F0F"/>
              </a:solidFill>
              <a:latin typeface="Times New Roman" panose="02020603050405020304" pitchFamily="18" charset="0"/>
              <a:cs typeface="Times New Roman" panose="02020603050405020304" pitchFamily="18" charset="0"/>
            </a:endParaRPr>
          </a:p>
          <a:p>
            <a:endParaRPr lang="en-US" sz="3200" b="1" dirty="0">
              <a:solidFill>
                <a:srgbClr val="0F0F0F"/>
              </a:solidFill>
              <a:latin typeface="Times New Roman" panose="02020603050405020304" pitchFamily="18" charset="0"/>
              <a:cs typeface="Times New Roman" panose="02020603050405020304" pitchFamily="18" charset="0"/>
            </a:endParaRPr>
          </a:p>
          <a:p>
            <a:endParaRPr lang="en-US" sz="32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628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9" name="Text Placeholder 8"/>
          <p:cNvSpPr>
            <a:spLocks noGrp="1"/>
          </p:cNvSpPr>
          <p:nvPr>
            <p:ph type="body" idx="1"/>
          </p:nvPr>
        </p:nvSpPr>
        <p:spPr>
          <a:xfrm>
            <a:off x="609600" y="1928495"/>
            <a:ext cx="10146030" cy="2487930"/>
          </a:xfrm>
        </p:spPr>
        <p:txBody>
          <a:bodyPr wrap="square">
            <a:noAutofit/>
          </a:bodyPr>
          <a:p>
            <a:r>
              <a:rPr lang="en-US" sz="2800" dirty="0">
                <a:solidFill>
                  <a:srgbClr val="0F0F0F"/>
                </a:solidFill>
                <a:latin typeface="Times New Roman" panose="02020603050405020304" pitchFamily="18" charset="0"/>
                <a:cs typeface="Times New Roman" panose="02020603050405020304" pitchFamily="18" charset="0"/>
                <a:sym typeface="+mn-ea"/>
              </a:rPr>
              <a:t>Employee performance analysis involves evaluating the effectiveness and efficiency of employees in their roles, identifying strengths and areas for improvement, and providing insights for development and organizational growth.</a:t>
            </a:r>
            <a:endParaRPr lang="en-US" sz="2800"/>
          </a:p>
        </p:txBody>
      </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428625" y="685800"/>
            <a:ext cx="1034288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2800" b="0"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Performance analysis should be done to assess how well employees are meeting their goals, identify areas for improvement, and support their professional growth. By t</a:t>
            </a:r>
            <a:r>
              <a:rPr lang="en-IN" altLang="en-US" sz="2400" b="0" i="0" dirty="0">
                <a:solidFill>
                  <a:srgbClr val="0D0D0D"/>
                </a:solidFill>
                <a:effectLst/>
                <a:latin typeface="Times New Roman" panose="02020603050405020304" pitchFamily="18" charset="0"/>
                <a:cs typeface="Times New Roman" panose="02020603050405020304" pitchFamily="18" charset="0"/>
              </a:rPr>
              <a:t>his performance analysis</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IN" altLang="en-US" sz="2400" b="0" i="0" dirty="0">
                <a:solidFill>
                  <a:srgbClr val="0D0D0D"/>
                </a:solidFill>
                <a:effectLst/>
                <a:latin typeface="Times New Roman" panose="02020603050405020304" pitchFamily="18" charset="0"/>
                <a:cs typeface="Times New Roman" panose="02020603050405020304" pitchFamily="18" charset="0"/>
              </a:rPr>
              <a:t>i have </a:t>
            </a:r>
            <a:r>
              <a:rPr lang="en-US" sz="2400" b="0" i="0" dirty="0">
                <a:solidFill>
                  <a:srgbClr val="0D0D0D"/>
                </a:solidFill>
                <a:effectLst/>
                <a:latin typeface="Times New Roman" panose="02020603050405020304" pitchFamily="18" charset="0"/>
                <a:cs typeface="Times New Roman" panose="02020603050405020304" pitchFamily="18" charset="0"/>
              </a:rPr>
              <a:t>created a structured, efficient way to track and analyze performance data, enabling better decision-making and fostering a more productive work environment.</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10358120" cy="393700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sz="2800" b="0" spc="5" dirty="0"/>
              <a:t>Performance analysis benefits employees, managers, and the organization as a whole. Employees receive valuable feedback, recognition, and opportunities for growth, which boosts motivation and job satisfaction. Managers gain insights into team performance, allowing them to provide better support and development. </a:t>
            </a:r>
            <a:endParaRPr sz="2800" b="0" spc="5"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 y="1828800"/>
            <a:ext cx="2994025" cy="3248025"/>
          </a:xfrm>
          <a:prstGeom prst="rect">
            <a:avLst/>
          </a:prstGeom>
        </p:spPr>
      </p:pic>
      <p:sp>
        <p:nvSpPr>
          <p:cNvPr id="8" name="Subtitle 7"/>
          <p:cNvSpPr>
            <a:spLocks noGrp="1"/>
          </p:cNvSpPr>
          <p:nvPr>
            <p:ph type="subTitle" idx="4"/>
          </p:nvPr>
        </p:nvSpPr>
        <p:spPr>
          <a:xfrm>
            <a:off x="3200400" y="2514600"/>
            <a:ext cx="8534400" cy="1477010"/>
          </a:xfrm>
        </p:spPr>
        <p:txBody>
          <a:bodyPr/>
          <a:p>
            <a:r>
              <a:rPr lang="en-IN" altLang="en-US" sz="2400"/>
              <a:t>Flitering- missing values</a:t>
            </a:r>
            <a:endParaRPr lang="en-IN" altLang="en-US" sz="2400"/>
          </a:p>
          <a:p>
            <a:r>
              <a:rPr lang="en-IN" altLang="en-US" sz="2400"/>
              <a:t>Conditional formatting- blank values</a:t>
            </a:r>
            <a:endParaRPr lang="en-IN" altLang="en-US" sz="2400"/>
          </a:p>
          <a:p>
            <a:r>
              <a:rPr lang="en-IN" altLang="en-US" sz="2400"/>
              <a:t>Pivot table</a:t>
            </a:r>
            <a:endParaRPr lang="en-IN" altLang="en-US" sz="2400"/>
          </a:p>
          <a:p>
            <a:r>
              <a:rPr lang="en-IN" altLang="en-US" sz="2400"/>
              <a:t>Chart</a:t>
            </a:r>
            <a:endParaRPr lang="en-IN" altLang="en-US" sz="240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ctr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332" y="385444"/>
            <a:ext cx="10681335" cy="492125"/>
          </a:xfrm>
        </p:spPr>
        <p:txBody>
          <a:bodyPr/>
          <a:lstStyle/>
          <a:p>
            <a:r>
              <a:rPr lang="en-IN" dirty="0"/>
              <a:t>Dataset Description</a:t>
            </a:r>
            <a:endParaRPr lang="en-IN" dirty="0"/>
          </a:p>
        </p:txBody>
      </p:sp>
      <p:sp>
        <p:nvSpPr>
          <p:cNvPr id="3" name="Subtitle 2"/>
          <p:cNvSpPr>
            <a:spLocks noGrp="1"/>
          </p:cNvSpPr>
          <p:nvPr>
            <p:ph type="subTitle" idx="4"/>
          </p:nvPr>
        </p:nvSpPr>
        <p:spPr>
          <a:xfrm>
            <a:off x="838200" y="1295400"/>
            <a:ext cx="8534400" cy="4616450"/>
          </a:xfrm>
        </p:spPr>
        <p:txBody>
          <a:bodyPr/>
          <a:p>
            <a:r>
              <a:rPr lang="en-IN" altLang="en-US" sz="2000"/>
              <a:t>Employee Data Set - Kaggle</a:t>
            </a:r>
            <a:endParaRPr lang="en-IN" altLang="en-US" sz="2000"/>
          </a:p>
          <a:p>
            <a:r>
              <a:rPr lang="en-IN" altLang="en-US" sz="2000"/>
              <a:t>Total 26 features</a:t>
            </a:r>
            <a:endParaRPr lang="en-IN" altLang="en-US" sz="2000"/>
          </a:p>
          <a:p>
            <a:r>
              <a:rPr lang="en-IN" altLang="en-US" sz="2000"/>
              <a:t>Features used - 9 features.</a:t>
            </a:r>
            <a:endParaRPr lang="en-IN" altLang="en-US" sz="2000"/>
          </a:p>
          <a:p>
            <a:r>
              <a:rPr lang="en-IN" altLang="en-US" sz="2000" u="sng"/>
              <a:t>Features used: </a:t>
            </a:r>
            <a:endParaRPr lang="en-IN" altLang="en-US" sz="2000" u="sng"/>
          </a:p>
          <a:p>
            <a:r>
              <a:rPr lang="en-IN" altLang="en-US" sz="2000"/>
              <a:t>Employee ID</a:t>
            </a:r>
            <a:endParaRPr lang="en-IN" altLang="en-US" sz="2000"/>
          </a:p>
          <a:p>
            <a:r>
              <a:rPr lang="en-IN" altLang="en-US" sz="2000"/>
              <a:t>Gender</a:t>
            </a:r>
            <a:endParaRPr lang="en-IN" altLang="en-US" sz="2000"/>
          </a:p>
          <a:p>
            <a:r>
              <a:rPr lang="en-IN" altLang="en-US" sz="2000"/>
              <a:t>Performance</a:t>
            </a:r>
            <a:endParaRPr lang="en-IN" altLang="en-US" sz="2000"/>
          </a:p>
          <a:p>
            <a:r>
              <a:rPr lang="en-IN" altLang="en-US" sz="2000"/>
              <a:t>Business unit</a:t>
            </a:r>
            <a:endParaRPr lang="en-IN" altLang="en-US" sz="2000"/>
          </a:p>
          <a:p>
            <a:r>
              <a:rPr lang="en-IN" altLang="en-US" sz="2000"/>
              <a:t>Start date</a:t>
            </a:r>
            <a:endParaRPr lang="en-IN" altLang="en-US" sz="2000"/>
          </a:p>
          <a:p>
            <a:r>
              <a:rPr lang="en-IN" altLang="en-US" sz="2000"/>
              <a:t>Exit date</a:t>
            </a:r>
            <a:endParaRPr lang="en-IN" altLang="en-US" sz="2000"/>
          </a:p>
          <a:p>
            <a:r>
              <a:rPr lang="en-IN" altLang="en-US" sz="2000"/>
              <a:t>Title</a:t>
            </a:r>
            <a:endParaRPr lang="en-IN" altLang="en-US" sz="2000"/>
          </a:p>
          <a:p>
            <a:r>
              <a:rPr lang="en-IN" altLang="en-US" sz="2000"/>
              <a:t>AD Email</a:t>
            </a:r>
            <a:endParaRPr lang="en-IN" altLang="en-US" sz="2000"/>
          </a:p>
          <a:p>
            <a:r>
              <a:rPr lang="en-IN" altLang="en-US" sz="2000"/>
              <a:t>Performance score</a:t>
            </a:r>
            <a:endParaRPr lang="en-IN" altLang="en-US" sz="2000"/>
          </a:p>
          <a:p>
            <a:r>
              <a:rPr lang="en-IN" altLang="en-US" sz="2000"/>
              <a:t>Employee type</a:t>
            </a:r>
            <a:endParaRPr lang="en-IN" altLang="en-US" sz="2000"/>
          </a:p>
          <a:p>
            <a:r>
              <a:rPr lang="en-IN" altLang="en-US" sz="2000"/>
              <a:t>Current employee rating</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287000" y="403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9353550" y="3200398"/>
            <a:ext cx="2466975" cy="3419475"/>
          </a:xfrm>
          <a:prstGeom prst="rect">
            <a:avLst/>
          </a:prstGeom>
        </p:spPr>
      </p:pic>
      <p:sp>
        <p:nvSpPr>
          <p:cNvPr id="7" name="object 7"/>
          <p:cNvSpPr txBox="1">
            <a:spLocks noGrp="1"/>
          </p:cNvSpPr>
          <p:nvPr>
            <p:ph type="title"/>
          </p:nvPr>
        </p:nvSpPr>
        <p:spPr>
          <a:xfrm>
            <a:off x="685800" y="76225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609600" y="2133723"/>
            <a:ext cx="8534018" cy="378460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The "wow" factor in your solution lies in its ability to transform raw data into actionable insights through a well-organized Excel sheet. By providing a clear and structured way to analyze employee performance, your solution not only streamlines the evaluation process but also enhances decision-making. It empowers employees with targeted feedback and growth opportunities while giving managers the tools they need to recognize talent and address challenges effectively. This comprehensive approach ultimately drives motivation, productivity, and organizational success.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4390</Words>
  <Application>WPS Presentation</Application>
  <PresentationFormat>Widescreen</PresentationFormat>
  <Paragraphs>111</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13</cp:revision>
  <dcterms:created xsi:type="dcterms:W3CDTF">2024-03-29T15:07:00Z</dcterms:created>
  <dcterms:modified xsi:type="dcterms:W3CDTF">2024-09-03T11:59:24Z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84E07D5B04AC4998AA7189A850E54B76_13</vt:lpwstr>
  </property>
  <property fmtid="{D5CDD505-2E9C-101B-9397-08002B2CF9AE}" pid="5" name="KSOProductBuildVer">
    <vt:lpwstr>1033-12.2.0.17562</vt:lpwstr>
  </property>
</Properties>
</file>