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70" r:id="rId7"/>
    <p:sldId id="259" r:id="rId8"/>
    <p:sldId id="260" r:id="rId9"/>
    <p:sldId id="261" r:id="rId10"/>
    <p:sldId id="262" r:id="rId11"/>
    <p:sldId id="263" r:id="rId12"/>
    <p:sldId id="271" r:id="rId13"/>
    <p:sldId id="272" r:id="rId14"/>
    <p:sldId id="275" r:id="rId15"/>
    <p:sldId id="274" r:id="rId16"/>
    <p:sldId id="273" r:id="rId17"/>
    <p:sldId id="264" r:id="rId18"/>
    <p:sldId id="265" r:id="rId19"/>
    <p:sldId id="266" r:id="rId20"/>
    <p:sldId id="267" r:id="rId21"/>
    <p:sldId id="269"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a:srgbClr val="B9A66D"/>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02" autoAdjust="0"/>
    <p:restoredTop sz="92074" autoAdjust="0"/>
  </p:normalViewPr>
  <p:slideViewPr>
    <p:cSldViewPr snapToGrid="0">
      <p:cViewPr varScale="1">
        <p:scale>
          <a:sx n="72" d="100"/>
          <a:sy n="72" d="100"/>
        </p:scale>
        <p:origin x="90" y="30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gs" Target="tags/tag1.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tcher Blair" userId="b105fa89a1b1b26b" providerId="LiveId" clId="{EADCD757-AD66-4B00-93A8-BF343FF2E3EA}"/>
    <pc:docChg chg="undo custSel delSld modSld">
      <pc:chgData name="hatcher Blair" userId="b105fa89a1b1b26b" providerId="LiveId" clId="{EADCD757-AD66-4B00-93A8-BF343FF2E3EA}" dt="2023-12-10T20:56:15.780" v="1276" actId="2696"/>
      <pc:docMkLst>
        <pc:docMk/>
      </pc:docMkLst>
      <pc:sldChg chg="del">
        <pc:chgData name="hatcher Blair" userId="b105fa89a1b1b26b" providerId="LiveId" clId="{EADCD757-AD66-4B00-93A8-BF343FF2E3EA}" dt="2023-12-05T19:13:42.994" v="0" actId="2696"/>
        <pc:sldMkLst>
          <pc:docMk/>
          <pc:sldMk cId="0" sldId="258"/>
        </pc:sldMkLst>
      </pc:sldChg>
      <pc:sldChg chg="modSp mod">
        <pc:chgData name="hatcher Blair" userId="b105fa89a1b1b26b" providerId="LiveId" clId="{EADCD757-AD66-4B00-93A8-BF343FF2E3EA}" dt="2023-12-05T19:49:30.803" v="756" actId="20577"/>
        <pc:sldMkLst>
          <pc:docMk/>
          <pc:sldMk cId="0" sldId="260"/>
        </pc:sldMkLst>
        <pc:spChg chg="mod">
          <ac:chgData name="hatcher Blair" userId="b105fa89a1b1b26b" providerId="LiveId" clId="{EADCD757-AD66-4B00-93A8-BF343FF2E3EA}" dt="2023-12-05T19:49:30.803" v="756" actId="20577"/>
          <ac:spMkLst>
            <pc:docMk/>
            <pc:sldMk cId="0" sldId="260"/>
            <ac:spMk id="175" creationId="{00000000-0000-0000-0000-000000000000}"/>
          </ac:spMkLst>
        </pc:spChg>
      </pc:sldChg>
      <pc:sldChg chg="modSp mod">
        <pc:chgData name="hatcher Blair" userId="b105fa89a1b1b26b" providerId="LiveId" clId="{EADCD757-AD66-4B00-93A8-BF343FF2E3EA}" dt="2023-12-08T23:44:34.018" v="757" actId="20577"/>
        <pc:sldMkLst>
          <pc:docMk/>
          <pc:sldMk cId="0" sldId="263"/>
        </pc:sldMkLst>
        <pc:spChg chg="mod">
          <ac:chgData name="hatcher Blair" userId="b105fa89a1b1b26b" providerId="LiveId" clId="{EADCD757-AD66-4B00-93A8-BF343FF2E3EA}" dt="2023-12-08T23:44:34.018" v="757" actId="20577"/>
          <ac:spMkLst>
            <pc:docMk/>
            <pc:sldMk cId="0" sldId="263"/>
            <ac:spMk id="196" creationId="{00000000-0000-0000-0000-000000000000}"/>
          </ac:spMkLst>
        </pc:spChg>
      </pc:sldChg>
      <pc:sldChg chg="modSp mod">
        <pc:chgData name="hatcher Blair" userId="b105fa89a1b1b26b" providerId="LiveId" clId="{EADCD757-AD66-4B00-93A8-BF343FF2E3EA}" dt="2023-12-10T20:53:53.597" v="974" actId="20577"/>
        <pc:sldMkLst>
          <pc:docMk/>
          <pc:sldMk cId="0" sldId="265"/>
        </pc:sldMkLst>
        <pc:spChg chg="mod">
          <ac:chgData name="hatcher Blair" userId="b105fa89a1b1b26b" providerId="LiveId" clId="{EADCD757-AD66-4B00-93A8-BF343FF2E3EA}" dt="2023-12-10T20:53:53.597" v="974" actId="20577"/>
          <ac:spMkLst>
            <pc:docMk/>
            <pc:sldMk cId="0" sldId="265"/>
            <ac:spMk id="210" creationId="{00000000-0000-0000-0000-000000000000}"/>
          </ac:spMkLst>
        </pc:spChg>
      </pc:sldChg>
      <pc:sldChg chg="modSp mod">
        <pc:chgData name="hatcher Blair" userId="b105fa89a1b1b26b" providerId="LiveId" clId="{EADCD757-AD66-4B00-93A8-BF343FF2E3EA}" dt="2023-12-10T20:55:28.831" v="1192" actId="20577"/>
        <pc:sldMkLst>
          <pc:docMk/>
          <pc:sldMk cId="0" sldId="266"/>
        </pc:sldMkLst>
        <pc:spChg chg="mod">
          <ac:chgData name="hatcher Blair" userId="b105fa89a1b1b26b" providerId="LiveId" clId="{EADCD757-AD66-4B00-93A8-BF343FF2E3EA}" dt="2023-12-10T20:55:28.831" v="1192" actId="20577"/>
          <ac:spMkLst>
            <pc:docMk/>
            <pc:sldMk cId="0" sldId="266"/>
            <ac:spMk id="217" creationId="{00000000-0000-0000-0000-000000000000}"/>
          </ac:spMkLst>
        </pc:spChg>
      </pc:sldChg>
      <pc:sldChg chg="modSp mod">
        <pc:chgData name="hatcher Blair" userId="b105fa89a1b1b26b" providerId="LiveId" clId="{EADCD757-AD66-4B00-93A8-BF343FF2E3EA}" dt="2023-12-10T20:56:02.520" v="1275" actId="255"/>
        <pc:sldMkLst>
          <pc:docMk/>
          <pc:sldMk cId="0" sldId="267"/>
        </pc:sldMkLst>
        <pc:spChg chg="mod">
          <ac:chgData name="hatcher Blair" userId="b105fa89a1b1b26b" providerId="LiveId" clId="{EADCD757-AD66-4B00-93A8-BF343FF2E3EA}" dt="2023-12-10T20:56:02.520" v="1275" actId="255"/>
          <ac:spMkLst>
            <pc:docMk/>
            <pc:sldMk cId="0" sldId="267"/>
            <ac:spMk id="224" creationId="{00000000-0000-0000-0000-000000000000}"/>
          </ac:spMkLst>
        </pc:spChg>
      </pc:sldChg>
      <pc:sldChg chg="del">
        <pc:chgData name="hatcher Blair" userId="b105fa89a1b1b26b" providerId="LiveId" clId="{EADCD757-AD66-4B00-93A8-BF343FF2E3EA}" dt="2023-12-10T20:56:15.780" v="1276" actId="2696"/>
        <pc:sldMkLst>
          <pc:docMk/>
          <pc:sldMk cId="0" sldId="268"/>
        </pc:sldMkLst>
      </pc:sldChg>
      <pc:sldChg chg="modSp mod">
        <pc:chgData name="hatcher Blair" userId="b105fa89a1b1b26b" providerId="LiveId" clId="{EADCD757-AD66-4B00-93A8-BF343FF2E3EA}" dt="2023-12-05T19:13:54.232" v="1" actId="207"/>
        <pc:sldMkLst>
          <pc:docMk/>
          <pc:sldMk cId="20279633" sldId="270"/>
        </pc:sldMkLst>
        <pc:graphicFrameChg chg="modGraphic">
          <ac:chgData name="hatcher Blair" userId="b105fa89a1b1b26b" providerId="LiveId" clId="{EADCD757-AD66-4B00-93A8-BF343FF2E3EA}" dt="2023-12-05T19:13:54.232" v="1" actId="207"/>
          <ac:graphicFrameMkLst>
            <pc:docMk/>
            <pc:sldMk cId="20279633" sldId="270"/>
            <ac:graphicFrameMk id="4" creationId="{D96601D6-8161-8CA5-DFB7-BE60293D9A9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63556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94628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1397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48340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8235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55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Hatcher Blair</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Verify Front End Check</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To Verify that the front end is checking information we need to make sure the form cannot be submitted without proper formatting</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Example Form: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screenshot of a login page&#10;&#10;Description automatically generated">
            <a:extLst>
              <a:ext uri="{FF2B5EF4-FFF2-40B4-BE49-F238E27FC236}">
                <a16:creationId xmlns:a16="http://schemas.microsoft.com/office/drawing/2014/main" id="{39EBF017-AD4D-5EC4-3075-5AD004E80EF3}"/>
              </a:ext>
            </a:extLst>
          </p:cNvPr>
          <p:cNvPicPr>
            <a:picLocks noChangeAspect="1"/>
          </p:cNvPicPr>
          <p:nvPr/>
        </p:nvPicPr>
        <p:blipFill>
          <a:blip r:embed="rId5"/>
          <a:stretch>
            <a:fillRect/>
          </a:stretch>
        </p:blipFill>
        <p:spPr>
          <a:xfrm>
            <a:off x="2914690" y="3046413"/>
            <a:ext cx="7704909" cy="3615036"/>
          </a:xfrm>
          <a:prstGeom prst="rect">
            <a:avLst/>
          </a:prstGeom>
        </p:spPr>
      </p:pic>
      <p:sp>
        <p:nvSpPr>
          <p:cNvPr id="4" name="TextBox 3">
            <a:extLst>
              <a:ext uri="{FF2B5EF4-FFF2-40B4-BE49-F238E27FC236}">
                <a16:creationId xmlns:a16="http://schemas.microsoft.com/office/drawing/2014/main" id="{D53FE19A-D8A3-1ED6-70D6-9ED8456791C2}"/>
              </a:ext>
            </a:extLst>
          </p:cNvPr>
          <p:cNvSpPr txBox="1"/>
          <p:nvPr/>
        </p:nvSpPr>
        <p:spPr>
          <a:xfrm>
            <a:off x="9555480" y="6355947"/>
            <a:ext cx="1159292" cy="307777"/>
          </a:xfrm>
          <a:prstGeom prst="rect">
            <a:avLst/>
          </a:prstGeom>
          <a:noFill/>
        </p:spPr>
        <p:txBody>
          <a:bodyPr wrap="none" rtlCol="0">
            <a:spAutoFit/>
          </a:bodyPr>
          <a:lstStyle/>
          <a:p>
            <a:r>
              <a:rPr lang="en-US" dirty="0">
                <a:solidFill>
                  <a:schemeClr val="bg1"/>
                </a:solidFill>
              </a:rPr>
              <a:t>(Blair, 2023)</a:t>
            </a:r>
          </a:p>
        </p:txBody>
      </p:sp>
    </p:spTree>
    <p:custDataLst>
      <p:tags r:id="rId1"/>
    </p:custDataLst>
    <p:extLst>
      <p:ext uri="{BB962C8B-B14F-4D97-AF65-F5344CB8AC3E}">
        <p14:creationId xmlns:p14="http://schemas.microsoft.com/office/powerpoint/2010/main" val="1235387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Verify Back End Check</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To verify the back end is checking form inputs properly we need to ensure that:</a:t>
            </a:r>
          </a:p>
          <a:p>
            <a:pPr indent="-457200">
              <a:buFont typeface="+mj-lt"/>
              <a:buAutoNum type="arabicPeriod"/>
            </a:pPr>
            <a:r>
              <a:rPr lang="en-US" dirty="0"/>
              <a:t>The input from the form was in the proper format</a:t>
            </a:r>
          </a:p>
          <a:p>
            <a:pPr lvl="0" indent="-457200" algn="l" rtl="0">
              <a:lnSpc>
                <a:spcPct val="90000"/>
              </a:lnSpc>
              <a:spcBef>
                <a:spcPts val="1000"/>
              </a:spcBef>
              <a:spcAft>
                <a:spcPts val="0"/>
              </a:spcAft>
              <a:buSzPts val="1800"/>
              <a:buFont typeface="+mj-lt"/>
              <a:buAutoNum type="arabicPeriod"/>
            </a:pPr>
            <a:r>
              <a:rPr lang="en-US" dirty="0"/>
              <a:t>Prepared statements are being used to prevent potential injection attacks</a:t>
            </a:r>
          </a:p>
          <a:p>
            <a:pPr lvl="0" indent="-457200" algn="l" rtl="0">
              <a:lnSpc>
                <a:spcPct val="90000"/>
              </a:lnSpc>
              <a:spcBef>
                <a:spcPts val="1000"/>
              </a:spcBef>
              <a:spcAft>
                <a:spcPts val="0"/>
              </a:spcAft>
              <a:buSzPts val="1800"/>
              <a:buFont typeface="+mj-lt"/>
              <a:buAutoNum type="arabicPeriod"/>
            </a:pPr>
            <a:r>
              <a:rPr lang="en-US" dirty="0"/>
              <a:t>The username and password are a valid combination</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934101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Front End Injection Prevented</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The front end has no logic however, injection attacks will be prevented on the front end through invalid characters, long usernames, and improper formatting.</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To complete this test we will submit the form with SQL statements in the username, password, and email lines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547326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Back End Injection Prevented</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The back end contains all the logic for user verification and SQL injection defense. To test that the logic is properly implemented we will:</a:t>
            </a:r>
          </a:p>
          <a:p>
            <a:pPr lvl="0" indent="-457200" algn="l" rtl="0">
              <a:lnSpc>
                <a:spcPct val="90000"/>
              </a:lnSpc>
              <a:spcBef>
                <a:spcPts val="1000"/>
              </a:spcBef>
              <a:spcAft>
                <a:spcPts val="0"/>
              </a:spcAft>
              <a:buSzPts val="1800"/>
              <a:buFont typeface="+mj-lt"/>
              <a:buAutoNum type="arabicPeriod"/>
            </a:pPr>
            <a:r>
              <a:rPr lang="en-US" dirty="0"/>
              <a:t>Submit the form with invalid username, password, and both</a:t>
            </a:r>
          </a:p>
          <a:p>
            <a:pPr lvl="0" indent="-457200" algn="l" rtl="0">
              <a:lnSpc>
                <a:spcPct val="90000"/>
              </a:lnSpc>
              <a:spcBef>
                <a:spcPts val="1000"/>
              </a:spcBef>
              <a:spcAft>
                <a:spcPts val="0"/>
              </a:spcAft>
              <a:buSzPts val="1800"/>
              <a:buFont typeface="+mj-lt"/>
              <a:buAutoNum type="arabicPeriod"/>
            </a:pPr>
            <a:r>
              <a:rPr lang="en-US" dirty="0"/>
              <a:t>Submit the form with valid username but an SQL statement in the password</a:t>
            </a:r>
          </a:p>
          <a:p>
            <a:pPr lvl="0" indent="-457200" algn="l" rtl="0">
              <a:lnSpc>
                <a:spcPct val="90000"/>
              </a:lnSpc>
              <a:spcBef>
                <a:spcPts val="1000"/>
              </a:spcBef>
              <a:spcAft>
                <a:spcPts val="0"/>
              </a:spcAft>
              <a:buSzPts val="1800"/>
              <a:buFont typeface="+mj-lt"/>
              <a:buAutoNum type="arabicPeriod"/>
            </a:pPr>
            <a:r>
              <a:rPr lang="en-US" dirty="0"/>
              <a:t>Submit the form with valid password but an SQL statement in the username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38772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1600" dirty="0"/>
              <a:t>List of external tools:</a:t>
            </a:r>
          </a:p>
          <a:p>
            <a:pPr marL="1143000" lvl="2" indent="-228600">
              <a:spcBef>
                <a:spcPts val="0"/>
              </a:spcBef>
              <a:buSzPts val="2000"/>
            </a:pPr>
            <a:r>
              <a:rPr lang="en-US" sz="1400" dirty="0" err="1"/>
              <a:t>Astree</a:t>
            </a:r>
            <a:endParaRPr lang="en-US" sz="1400" dirty="0"/>
          </a:p>
          <a:p>
            <a:pPr marL="1143000" lvl="2" indent="-228600">
              <a:spcBef>
                <a:spcPts val="0"/>
              </a:spcBef>
              <a:buSzPts val="2000"/>
            </a:pPr>
            <a:r>
              <a:rPr lang="en-US" sz="1400" dirty="0" err="1"/>
              <a:t>CodeSonar</a:t>
            </a:r>
            <a:endParaRPr lang="en-US" sz="1400" dirty="0"/>
          </a:p>
          <a:p>
            <a:pPr marL="1143000" lvl="2" indent="-228600">
              <a:spcBef>
                <a:spcPts val="0"/>
              </a:spcBef>
              <a:buSzPts val="2000"/>
            </a:pPr>
            <a:r>
              <a:rPr lang="en-US" sz="1400" dirty="0"/>
              <a:t>Coverity</a:t>
            </a:r>
          </a:p>
          <a:p>
            <a:pPr marL="1143000" lvl="2" indent="-228600">
              <a:spcBef>
                <a:spcPts val="0"/>
              </a:spcBef>
              <a:buSzPts val="2000"/>
            </a:pPr>
            <a:r>
              <a:rPr lang="en-US" sz="1400" dirty="0" err="1"/>
              <a:t>Cppcheck</a:t>
            </a:r>
            <a:endParaRPr lang="en-US" sz="1400" dirty="0"/>
          </a:p>
          <a:p>
            <a:pPr marL="1143000" lvl="2" indent="-228600">
              <a:spcBef>
                <a:spcPts val="0"/>
              </a:spcBef>
              <a:buSzPts val="2000"/>
            </a:pPr>
            <a:r>
              <a:rPr lang="en-US" sz="1400" dirty="0"/>
              <a:t>Helix QAC</a:t>
            </a:r>
          </a:p>
          <a:p>
            <a:pPr marL="1143000" lvl="2" indent="-228600">
              <a:spcBef>
                <a:spcPts val="0"/>
              </a:spcBef>
              <a:buSzPts val="2000"/>
            </a:pPr>
            <a:r>
              <a:rPr lang="en-US" sz="1400" dirty="0" err="1"/>
              <a:t>Parasoft</a:t>
            </a:r>
            <a:endParaRPr lang="en-US" sz="1400" dirty="0"/>
          </a:p>
          <a:p>
            <a:pPr marL="1143000" lvl="2" indent="-228600">
              <a:spcBef>
                <a:spcPts val="0"/>
              </a:spcBef>
              <a:buSzPts val="2000"/>
            </a:pPr>
            <a:r>
              <a:rPr lang="en-US" sz="1400" dirty="0" err="1"/>
              <a:t>Axivion</a:t>
            </a:r>
            <a:r>
              <a:rPr lang="en-US" sz="1400" dirty="0"/>
              <a:t> Bauhaus Suite</a:t>
            </a:r>
          </a:p>
          <a:p>
            <a:pPr marL="1143000" lvl="2" indent="-228600">
              <a:spcBef>
                <a:spcPts val="0"/>
              </a:spcBef>
              <a:buSzPts val="2000"/>
            </a:pPr>
            <a:r>
              <a:rPr lang="en-US" sz="1400" dirty="0"/>
              <a:t>The Checker Framework</a:t>
            </a:r>
          </a:p>
          <a:p>
            <a:pPr marL="1143000" lvl="2" indent="-228600">
              <a:spcBef>
                <a:spcPts val="0"/>
              </a:spcBef>
              <a:buSzPts val="2000"/>
            </a:pPr>
            <a:r>
              <a:rPr lang="en-US" sz="1400" dirty="0" err="1"/>
              <a:t>FindBugs</a:t>
            </a:r>
            <a:endParaRPr lang="en-US" sz="1400" dirty="0"/>
          </a:p>
          <a:p>
            <a:pPr marL="1143000" lvl="2" indent="-228600">
              <a:spcBef>
                <a:spcPts val="0"/>
              </a:spcBef>
              <a:buSzPts val="2000"/>
            </a:pPr>
            <a:r>
              <a:rPr lang="en-US" sz="1400" dirty="0"/>
              <a:t>Compass/Rose</a:t>
            </a:r>
          </a:p>
          <a:p>
            <a:pPr marL="1143000" lvl="2" indent="-228600">
              <a:spcBef>
                <a:spcPts val="0"/>
              </a:spcBef>
              <a:buSzPts val="2000"/>
            </a:pPr>
            <a:r>
              <a:rPr lang="en-US" sz="1400" dirty="0" err="1"/>
              <a:t>Jtest</a:t>
            </a:r>
            <a:endParaRPr lang="en-US" sz="1400" dirty="0"/>
          </a:p>
          <a:p>
            <a:pPr marL="1143000" lvl="2" indent="-228600">
              <a:spcBef>
                <a:spcPts val="0"/>
              </a:spcBef>
              <a:buSzPts val="2000"/>
            </a:pPr>
            <a:r>
              <a:rPr lang="en-US" sz="1400" dirty="0"/>
              <a:t>Fortify</a:t>
            </a:r>
          </a:p>
          <a:p>
            <a:pPr marL="1143000" lvl="2" indent="-228600">
              <a:spcBef>
                <a:spcPts val="0"/>
              </a:spcBef>
              <a:buSzPts val="2000"/>
            </a:pPr>
            <a:r>
              <a:rPr lang="en-US" sz="1400" dirty="0"/>
              <a:t>PMD</a:t>
            </a:r>
          </a:p>
          <a:p>
            <a:pPr marL="1143000" lvl="2" indent="-228600">
              <a:spcBef>
                <a:spcPts val="0"/>
              </a:spcBef>
              <a:buSzPts val="2000"/>
            </a:pPr>
            <a:r>
              <a:rPr lang="en-US" sz="1400" dirty="0" err="1"/>
              <a:t>Klocwork</a:t>
            </a:r>
            <a:endParaRPr lang="en-US" sz="1400" dirty="0"/>
          </a:p>
          <a:p>
            <a:pPr marL="1143000" lvl="2" indent="-228600">
              <a:spcBef>
                <a:spcPts val="0"/>
              </a:spcBef>
              <a:buSzPts val="2000"/>
            </a:pPr>
            <a:r>
              <a:rPr lang="en-US" sz="1400" dirty="0"/>
              <a:t>LDRA tool suite</a:t>
            </a:r>
          </a:p>
          <a:p>
            <a:pPr marL="1143000" lvl="2" indent="-228600">
              <a:spcBef>
                <a:spcPts val="0"/>
              </a:spcBef>
              <a:buSzPts val="2000"/>
            </a:pPr>
            <a:endParaRPr lang="en-US" sz="1400" dirty="0"/>
          </a:p>
          <a:p>
            <a:pPr marL="1143000" lvl="2" indent="-228600">
              <a:spcBef>
                <a:spcPts val="0"/>
              </a:spcBef>
              <a:buSzPts val="2000"/>
            </a:pPr>
            <a:endParaRPr sz="14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200000"/>
              </a:lnSpc>
              <a:spcBef>
                <a:spcPts val="0"/>
              </a:spcBef>
              <a:spcAft>
                <a:spcPts val="0"/>
              </a:spcAft>
              <a:buClr>
                <a:schemeClr val="lt1"/>
              </a:buClr>
              <a:buSzPts val="2000"/>
              <a:buChar char="•"/>
            </a:pPr>
            <a:r>
              <a:rPr lang="en-US" sz="2000" dirty="0"/>
              <a:t>There are always holes in defense</a:t>
            </a:r>
          </a:p>
          <a:p>
            <a:pPr marL="228600" lvl="0" indent="-228600" algn="l" rtl="0">
              <a:lnSpc>
                <a:spcPct val="200000"/>
              </a:lnSpc>
              <a:spcBef>
                <a:spcPts val="0"/>
              </a:spcBef>
              <a:spcAft>
                <a:spcPts val="0"/>
              </a:spcAft>
              <a:buClr>
                <a:schemeClr val="lt1"/>
              </a:buClr>
              <a:buSzPts val="2000"/>
              <a:buChar char="•"/>
            </a:pPr>
            <a:r>
              <a:rPr lang="en-US" sz="2000" dirty="0"/>
              <a:t>If an attack has already happened it is too late</a:t>
            </a:r>
          </a:p>
          <a:p>
            <a:pPr marL="228600" lvl="0" indent="-228600" algn="l" rtl="0">
              <a:lnSpc>
                <a:spcPct val="200000"/>
              </a:lnSpc>
              <a:spcBef>
                <a:spcPts val="0"/>
              </a:spcBef>
              <a:spcAft>
                <a:spcPts val="0"/>
              </a:spcAft>
              <a:buClr>
                <a:schemeClr val="lt1"/>
              </a:buClr>
              <a:buSzPts val="2000"/>
              <a:buChar char="•"/>
            </a:pPr>
            <a:r>
              <a:rPr lang="en-US" sz="2000" dirty="0"/>
              <a:t>We are lacking in offensive defense</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200000"/>
              </a:lnSpc>
              <a:spcBef>
                <a:spcPts val="0"/>
              </a:spcBef>
              <a:spcAft>
                <a:spcPts val="0"/>
              </a:spcAft>
              <a:buClr>
                <a:schemeClr val="lt1"/>
              </a:buClr>
              <a:buSzPts val="1800"/>
              <a:buChar char="•"/>
            </a:pPr>
            <a:r>
              <a:rPr lang="en-US" sz="2800" dirty="0"/>
              <a:t>Offensive Security</a:t>
            </a:r>
          </a:p>
          <a:p>
            <a:pPr marL="1143000" lvl="2" indent="-228600" algn="l" rtl="0">
              <a:lnSpc>
                <a:spcPct val="200000"/>
              </a:lnSpc>
              <a:spcBef>
                <a:spcPts val="0"/>
              </a:spcBef>
              <a:spcAft>
                <a:spcPts val="0"/>
              </a:spcAft>
              <a:buClr>
                <a:schemeClr val="lt1"/>
              </a:buClr>
              <a:buSzPts val="1800"/>
              <a:buChar char="•"/>
            </a:pPr>
            <a:r>
              <a:rPr lang="en-US" sz="2800" dirty="0"/>
              <a:t>Physical Security</a:t>
            </a:r>
            <a:endParaRPr sz="28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Blair, Hatcher (2023). Form Webpage (not a public website)</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85800" y="2057401"/>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600" dirty="0"/>
              <a:t>This policy aims to ensure that all potential data breaches will be prevented in the future.  To accomplish this, we have outlined ways to prevent vulnerabilities and best practices when moving the code base into deployment.</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3">
            <a:extLst>
              <a:ext uri="{FF2B5EF4-FFF2-40B4-BE49-F238E27FC236}">
                <a16:creationId xmlns:a16="http://schemas.microsoft.com/office/drawing/2014/main" id="{D96601D6-8161-8CA5-DFB7-BE60293D9A9B}"/>
              </a:ext>
            </a:extLst>
          </p:cNvPr>
          <p:cNvGraphicFramePr>
            <a:graphicFrameLocks noGrp="1"/>
          </p:cNvGraphicFramePr>
          <p:nvPr>
            <p:extLst>
              <p:ext uri="{D42A27DB-BD31-4B8C-83A1-F6EECF244321}">
                <p14:modId xmlns:p14="http://schemas.microsoft.com/office/powerpoint/2010/main" val="1644281455"/>
              </p:ext>
            </p:extLst>
          </p:nvPr>
        </p:nvGraphicFramePr>
        <p:xfrm>
          <a:off x="2325914" y="2318658"/>
          <a:ext cx="8128000" cy="4174020"/>
        </p:xfrm>
        <a:graphic>
          <a:graphicData uri="http://schemas.openxmlformats.org/drawingml/2006/table">
            <a:tbl>
              <a:tblPr firstRow="1" bandRow="1">
                <a:tableStyleId>{802198C4-3087-4945-87E3-76CBB3509B7E}</a:tableStyleId>
              </a:tblPr>
              <a:tblGrid>
                <a:gridCol w="1625600">
                  <a:extLst>
                    <a:ext uri="{9D8B030D-6E8A-4147-A177-3AD203B41FA5}">
                      <a16:colId xmlns:a16="http://schemas.microsoft.com/office/drawing/2014/main" val="714652274"/>
                    </a:ext>
                  </a:extLst>
                </a:gridCol>
                <a:gridCol w="1625600">
                  <a:extLst>
                    <a:ext uri="{9D8B030D-6E8A-4147-A177-3AD203B41FA5}">
                      <a16:colId xmlns:a16="http://schemas.microsoft.com/office/drawing/2014/main" val="810580016"/>
                    </a:ext>
                  </a:extLst>
                </a:gridCol>
                <a:gridCol w="1625600">
                  <a:extLst>
                    <a:ext uri="{9D8B030D-6E8A-4147-A177-3AD203B41FA5}">
                      <a16:colId xmlns:a16="http://schemas.microsoft.com/office/drawing/2014/main" val="760372138"/>
                    </a:ext>
                  </a:extLst>
                </a:gridCol>
                <a:gridCol w="1625600">
                  <a:extLst>
                    <a:ext uri="{9D8B030D-6E8A-4147-A177-3AD203B41FA5}">
                      <a16:colId xmlns:a16="http://schemas.microsoft.com/office/drawing/2014/main" val="1065439442"/>
                    </a:ext>
                  </a:extLst>
                </a:gridCol>
                <a:gridCol w="1625600">
                  <a:extLst>
                    <a:ext uri="{9D8B030D-6E8A-4147-A177-3AD203B41FA5}">
                      <a16:colId xmlns:a16="http://schemas.microsoft.com/office/drawing/2014/main" val="1210864987"/>
                    </a:ext>
                  </a:extLst>
                </a:gridCol>
              </a:tblGrid>
              <a:tr h="624405">
                <a:tc>
                  <a:txBody>
                    <a:bodyPr/>
                    <a:lstStyle/>
                    <a:p>
                      <a:pPr algn="ctr"/>
                      <a:endParaRPr lang="en-US" dirty="0">
                        <a:solidFill>
                          <a:schemeClr val="tx1"/>
                        </a:solidFill>
                      </a:endParaRPr>
                    </a:p>
                  </a:txBody>
                  <a:tcPr anchor="ctr">
                    <a:solidFill>
                      <a:srgbClr val="FFF2CC"/>
                    </a:solidFill>
                  </a:tcPr>
                </a:tc>
                <a:tc>
                  <a:txBody>
                    <a:bodyPr/>
                    <a:lstStyle/>
                    <a:p>
                      <a:pPr algn="ctr"/>
                      <a:r>
                        <a:rPr lang="en-US" dirty="0">
                          <a:solidFill>
                            <a:schemeClr val="tx1"/>
                          </a:solidFill>
                        </a:rPr>
                        <a:t>Negligible</a:t>
                      </a:r>
                    </a:p>
                  </a:txBody>
                  <a:tcPr anchor="ctr">
                    <a:solidFill>
                      <a:srgbClr val="FFF2CC"/>
                    </a:solidFill>
                  </a:tcPr>
                </a:tc>
                <a:tc>
                  <a:txBody>
                    <a:bodyPr/>
                    <a:lstStyle/>
                    <a:p>
                      <a:pPr algn="ctr"/>
                      <a:r>
                        <a:rPr lang="en-US" dirty="0">
                          <a:solidFill>
                            <a:schemeClr val="tx1"/>
                          </a:solidFill>
                        </a:rPr>
                        <a:t>Minor</a:t>
                      </a:r>
                    </a:p>
                  </a:txBody>
                  <a:tcPr anchor="ctr">
                    <a:solidFill>
                      <a:srgbClr val="FFF2CC"/>
                    </a:solidFill>
                  </a:tcPr>
                </a:tc>
                <a:tc>
                  <a:txBody>
                    <a:bodyPr/>
                    <a:lstStyle/>
                    <a:p>
                      <a:pPr algn="ctr"/>
                      <a:r>
                        <a:rPr lang="en-US" dirty="0">
                          <a:solidFill>
                            <a:schemeClr val="tx1"/>
                          </a:solidFill>
                        </a:rPr>
                        <a:t>Medium</a:t>
                      </a:r>
                    </a:p>
                  </a:txBody>
                  <a:tcPr anchor="ctr">
                    <a:solidFill>
                      <a:srgbClr val="FFF2CC"/>
                    </a:solidFill>
                  </a:tcPr>
                </a:tc>
                <a:tc>
                  <a:txBody>
                    <a:bodyPr/>
                    <a:lstStyle/>
                    <a:p>
                      <a:pPr algn="ctr"/>
                      <a:r>
                        <a:rPr lang="en-US" dirty="0">
                          <a:solidFill>
                            <a:schemeClr val="tx1"/>
                          </a:solidFill>
                        </a:rPr>
                        <a:t>High</a:t>
                      </a:r>
                    </a:p>
                  </a:txBody>
                  <a:tcPr anchor="ctr">
                    <a:solidFill>
                      <a:srgbClr val="FFF2CC"/>
                    </a:solidFill>
                  </a:tcPr>
                </a:tc>
                <a:extLst>
                  <a:ext uri="{0D108BD9-81ED-4DB2-BD59-A6C34878D82A}">
                    <a16:rowId xmlns:a16="http://schemas.microsoft.com/office/drawing/2014/main" val="2063987194"/>
                  </a:ext>
                </a:extLst>
              </a:tr>
              <a:tr h="624405">
                <a:tc>
                  <a:txBody>
                    <a:bodyPr/>
                    <a:lstStyle/>
                    <a:p>
                      <a:pPr algn="ctr"/>
                      <a:r>
                        <a:rPr lang="en-US" dirty="0">
                          <a:solidFill>
                            <a:schemeClr val="tx1"/>
                          </a:solidFill>
                        </a:rPr>
                        <a:t>Very Likely</a:t>
                      </a:r>
                    </a:p>
                  </a:txBody>
                  <a:tcPr anchor="ctr">
                    <a:solidFill>
                      <a:srgbClr val="FFF2CC"/>
                    </a:solidFill>
                  </a:tcPr>
                </a:tc>
                <a:tc>
                  <a:txBody>
                    <a:bodyPr/>
                    <a:lstStyle/>
                    <a:p>
                      <a:pPr algn="ctr"/>
                      <a:endParaRPr lang="en-US" dirty="0">
                        <a:solidFill>
                          <a:schemeClr val="tx1"/>
                        </a:solidFill>
                      </a:endParaRPr>
                    </a:p>
                  </a:txBody>
                  <a:tcPr anchor="ctr">
                    <a:solidFill>
                      <a:srgbClr val="FFF2CC"/>
                    </a:solidFill>
                  </a:tcPr>
                </a:tc>
                <a:tc>
                  <a:txBody>
                    <a:bodyPr/>
                    <a:lstStyle/>
                    <a:p>
                      <a:pPr algn="ctr"/>
                      <a:endParaRPr lang="en-US" dirty="0">
                        <a:solidFill>
                          <a:schemeClr val="tx1"/>
                        </a:solidFill>
                      </a:endParaRPr>
                    </a:p>
                  </a:txBody>
                  <a:tcPr anchor="ctr">
                    <a:solidFill>
                      <a:srgbClr val="FFF2CC"/>
                    </a:solidFill>
                  </a:tcPr>
                </a:tc>
                <a:tc>
                  <a:txBody>
                    <a:bodyPr/>
                    <a:lstStyle/>
                    <a:p>
                      <a:pPr algn="ctr"/>
                      <a:endParaRPr lang="en-US" dirty="0">
                        <a:solidFill>
                          <a:schemeClr val="tx1"/>
                        </a:solidFill>
                      </a:endParaRPr>
                    </a:p>
                  </a:txBody>
                  <a:tcPr anchor="ctr">
                    <a:solidFill>
                      <a:srgbClr val="FFF2CC"/>
                    </a:solidFill>
                  </a:tcPr>
                </a:tc>
                <a:tc>
                  <a:txBody>
                    <a:bodyPr/>
                    <a:lstStyle/>
                    <a:p>
                      <a:pPr algn="ctr"/>
                      <a:endParaRPr lang="en-US" dirty="0">
                        <a:solidFill>
                          <a:schemeClr val="tx1"/>
                        </a:solidFill>
                      </a:endParaRPr>
                    </a:p>
                  </a:txBody>
                  <a:tcPr anchor="ctr">
                    <a:solidFill>
                      <a:srgbClr val="FFF2CC"/>
                    </a:solidFill>
                  </a:tcPr>
                </a:tc>
                <a:extLst>
                  <a:ext uri="{0D108BD9-81ED-4DB2-BD59-A6C34878D82A}">
                    <a16:rowId xmlns:a16="http://schemas.microsoft.com/office/drawing/2014/main" val="3015914267"/>
                  </a:ext>
                </a:extLst>
              </a:tr>
              <a:tr h="624405">
                <a:tc>
                  <a:txBody>
                    <a:bodyPr/>
                    <a:lstStyle/>
                    <a:p>
                      <a:pPr algn="ctr"/>
                      <a:r>
                        <a:rPr lang="en-US" dirty="0">
                          <a:solidFill>
                            <a:schemeClr val="tx1"/>
                          </a:solidFill>
                        </a:rPr>
                        <a:t>Likely</a:t>
                      </a:r>
                    </a:p>
                  </a:txBody>
                  <a:tcPr anchor="ctr">
                    <a:solidFill>
                      <a:srgbClr val="FFF2CC"/>
                    </a:solidFill>
                  </a:tcPr>
                </a:tc>
                <a:tc>
                  <a:txBody>
                    <a:bodyPr/>
                    <a:lstStyle/>
                    <a:p>
                      <a:pPr algn="ctr"/>
                      <a:endParaRPr lang="en-US">
                        <a:solidFill>
                          <a:schemeClr val="tx1"/>
                        </a:solidFill>
                      </a:endParaRPr>
                    </a:p>
                  </a:txBody>
                  <a:tcPr anchor="ctr">
                    <a:solidFill>
                      <a:srgbClr val="FFF2CC"/>
                    </a:solidFill>
                  </a:tcPr>
                </a:tc>
                <a:tc>
                  <a:txBody>
                    <a:bodyPr/>
                    <a:lstStyle/>
                    <a:p>
                      <a:pPr algn="ctr"/>
                      <a:endParaRPr lang="en-US" dirty="0">
                        <a:solidFill>
                          <a:schemeClr val="tx1"/>
                        </a:solidFill>
                      </a:endParaRPr>
                    </a:p>
                  </a:txBody>
                  <a:tcPr anchor="ctr">
                    <a:solidFill>
                      <a:srgbClr val="FFF2CC"/>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STR51-CPP</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IDS00-J</a:t>
                      </a:r>
                    </a:p>
                    <a:p>
                      <a:pPr algn="ctr"/>
                      <a:endParaRPr lang="en-US" dirty="0">
                        <a:solidFill>
                          <a:schemeClr val="tx1"/>
                        </a:solidFill>
                      </a:endParaRPr>
                    </a:p>
                  </a:txBody>
                  <a:tcPr anchor="ctr">
                    <a:solidFill>
                      <a:srgbClr val="FFF2CC"/>
                    </a:solidFill>
                  </a:tcPr>
                </a:tc>
                <a:tc>
                  <a:txBody>
                    <a:bodyPr/>
                    <a:lstStyle/>
                    <a:p>
                      <a:pPr algn="ctr"/>
                      <a:endParaRPr lang="en-US" dirty="0">
                        <a:solidFill>
                          <a:schemeClr val="tx1"/>
                        </a:solidFill>
                      </a:endParaRPr>
                    </a:p>
                  </a:txBody>
                  <a:tcPr anchor="ctr">
                    <a:solidFill>
                      <a:srgbClr val="FFF2CC"/>
                    </a:solidFill>
                  </a:tcPr>
                </a:tc>
                <a:extLst>
                  <a:ext uri="{0D108BD9-81ED-4DB2-BD59-A6C34878D82A}">
                    <a16:rowId xmlns:a16="http://schemas.microsoft.com/office/drawing/2014/main" val="3749072817"/>
                  </a:ext>
                </a:extLst>
              </a:tr>
              <a:tr h="624405">
                <a:tc>
                  <a:txBody>
                    <a:bodyPr/>
                    <a:lstStyle/>
                    <a:p>
                      <a:pPr algn="ctr"/>
                      <a:r>
                        <a:rPr lang="en-US" dirty="0">
                          <a:solidFill>
                            <a:schemeClr val="tx1"/>
                          </a:solidFill>
                        </a:rPr>
                        <a:t>Probable</a:t>
                      </a:r>
                    </a:p>
                  </a:txBody>
                  <a:tcPr anchor="ctr">
                    <a:solidFill>
                      <a:srgbClr val="FFF2CC"/>
                    </a:solidFill>
                  </a:tcPr>
                </a:tc>
                <a:tc>
                  <a:txBody>
                    <a:bodyPr/>
                    <a:lstStyle/>
                    <a:p>
                      <a:pPr algn="ctr"/>
                      <a:endParaRPr lang="en-US">
                        <a:solidFill>
                          <a:schemeClr val="tx1"/>
                        </a:solidFill>
                      </a:endParaRPr>
                    </a:p>
                  </a:txBody>
                  <a:tcPr anchor="ctr">
                    <a:solidFill>
                      <a:srgbClr val="FFF2CC"/>
                    </a:solidFill>
                  </a:tcPr>
                </a:tc>
                <a:tc>
                  <a:txBody>
                    <a:bodyPr/>
                    <a:lstStyle/>
                    <a:p>
                      <a:pPr algn="ctr"/>
                      <a:endParaRPr lang="en-US" dirty="0">
                        <a:solidFill>
                          <a:schemeClr val="tx1"/>
                        </a:solidFill>
                      </a:endParaRPr>
                    </a:p>
                  </a:txBody>
                  <a:tcPr anchor="ctr">
                    <a:solidFill>
                      <a:srgbClr val="FFF2CC"/>
                    </a:solidFill>
                  </a:tcPr>
                </a:tc>
                <a:tc>
                  <a:txBody>
                    <a:bodyPr/>
                    <a:lstStyle/>
                    <a:p>
                      <a:pPr algn="ctr"/>
                      <a:r>
                        <a:rPr lang="en-US" dirty="0">
                          <a:solidFill>
                            <a:schemeClr val="tx1"/>
                          </a:solidFill>
                        </a:rPr>
                        <a:t>STR32-C</a:t>
                      </a:r>
                    </a:p>
                    <a:p>
                      <a:pPr algn="ctr"/>
                      <a:r>
                        <a:rPr lang="en-US" dirty="0">
                          <a:solidFill>
                            <a:schemeClr val="tx1"/>
                          </a:solidFill>
                        </a:rPr>
                        <a:t>EXP33-C</a:t>
                      </a:r>
                    </a:p>
                    <a:p>
                      <a:pPr algn="ctr"/>
                      <a:r>
                        <a:rPr lang="en-US" dirty="0">
                          <a:solidFill>
                            <a:schemeClr val="tx1"/>
                          </a:solidFill>
                        </a:rPr>
                        <a:t>MSC03-J</a:t>
                      </a:r>
                    </a:p>
                    <a:p>
                      <a:pPr algn="ctr"/>
                      <a:r>
                        <a:rPr lang="en-US" dirty="0">
                          <a:solidFill>
                            <a:schemeClr val="tx1"/>
                          </a:solidFill>
                        </a:rPr>
                        <a:t>ERR50-CPP</a:t>
                      </a:r>
                    </a:p>
                  </a:txBody>
                  <a:tcPr anchor="ctr">
                    <a:solidFill>
                      <a:srgbClr val="FFF2CC"/>
                    </a:solidFill>
                  </a:tcPr>
                </a:tc>
                <a:tc>
                  <a:txBody>
                    <a:bodyPr/>
                    <a:lstStyle/>
                    <a:p>
                      <a:pPr algn="ctr"/>
                      <a:r>
                        <a:rPr lang="en-US" dirty="0">
                          <a:solidFill>
                            <a:schemeClr val="tx1"/>
                          </a:solidFill>
                        </a:rPr>
                        <a:t>INT31-C</a:t>
                      </a:r>
                    </a:p>
                  </a:txBody>
                  <a:tcPr anchor="ctr">
                    <a:solidFill>
                      <a:srgbClr val="FFF2CC"/>
                    </a:solidFill>
                  </a:tcPr>
                </a:tc>
                <a:extLst>
                  <a:ext uri="{0D108BD9-81ED-4DB2-BD59-A6C34878D82A}">
                    <a16:rowId xmlns:a16="http://schemas.microsoft.com/office/drawing/2014/main" val="1128757871"/>
                  </a:ext>
                </a:extLst>
              </a:tr>
              <a:tr h="624405">
                <a:tc>
                  <a:txBody>
                    <a:bodyPr/>
                    <a:lstStyle/>
                    <a:p>
                      <a:pPr algn="ctr"/>
                      <a:r>
                        <a:rPr lang="en-US" dirty="0">
                          <a:solidFill>
                            <a:schemeClr val="tx1"/>
                          </a:solidFill>
                        </a:rPr>
                        <a:t>Unlikely</a:t>
                      </a:r>
                    </a:p>
                  </a:txBody>
                  <a:tcPr anchor="ctr">
                    <a:solidFill>
                      <a:srgbClr val="FFF2CC"/>
                    </a:solidFill>
                  </a:tcPr>
                </a:tc>
                <a:tc>
                  <a:txBody>
                    <a:bodyPr/>
                    <a:lstStyle/>
                    <a:p>
                      <a:pPr algn="ctr"/>
                      <a:endParaRPr lang="en-US">
                        <a:solidFill>
                          <a:schemeClr val="tx1"/>
                        </a:solidFill>
                      </a:endParaRPr>
                    </a:p>
                  </a:txBody>
                  <a:tcPr anchor="ctr">
                    <a:solidFill>
                      <a:srgbClr val="FFF2CC"/>
                    </a:solidFill>
                  </a:tcPr>
                </a:tc>
                <a:tc>
                  <a:txBody>
                    <a:bodyPr/>
                    <a:lstStyle/>
                    <a:p>
                      <a:pPr algn="ctr"/>
                      <a:endParaRPr lang="en-US">
                        <a:solidFill>
                          <a:schemeClr val="tx1"/>
                        </a:solidFill>
                      </a:endParaRPr>
                    </a:p>
                  </a:txBody>
                  <a:tcPr anchor="ctr">
                    <a:solidFill>
                      <a:srgbClr val="FFF2CC"/>
                    </a:solidFill>
                  </a:tcPr>
                </a:tc>
                <a:tc>
                  <a:txBody>
                    <a:bodyPr/>
                    <a:lstStyle/>
                    <a:p>
                      <a:pPr algn="ctr"/>
                      <a:r>
                        <a:rPr lang="en-US" dirty="0">
                          <a:solidFill>
                            <a:schemeClr val="tx1"/>
                          </a:solidFill>
                        </a:rPr>
                        <a:t>FIO51-CPP</a:t>
                      </a:r>
                    </a:p>
                  </a:txBody>
                  <a:tcPr anchor="ctr">
                    <a:solidFill>
                      <a:srgbClr val="FFF2CC"/>
                    </a:solidFill>
                  </a:tcPr>
                </a:tc>
                <a:tc>
                  <a:txBody>
                    <a:bodyPr/>
                    <a:lstStyle/>
                    <a:p>
                      <a:pPr algn="ctr"/>
                      <a:endParaRPr lang="en-US" dirty="0">
                        <a:solidFill>
                          <a:schemeClr val="tx1"/>
                        </a:solidFill>
                      </a:endParaRPr>
                    </a:p>
                  </a:txBody>
                  <a:tcPr anchor="ctr">
                    <a:solidFill>
                      <a:srgbClr val="FFF2CC"/>
                    </a:solidFill>
                  </a:tcPr>
                </a:tc>
                <a:extLst>
                  <a:ext uri="{0D108BD9-81ED-4DB2-BD59-A6C34878D82A}">
                    <a16:rowId xmlns:a16="http://schemas.microsoft.com/office/drawing/2014/main" val="4210753394"/>
                  </a:ext>
                </a:extLst>
              </a:tr>
              <a:tr h="624405">
                <a:tc>
                  <a:txBody>
                    <a:bodyPr/>
                    <a:lstStyle/>
                    <a:p>
                      <a:pPr algn="ctr"/>
                      <a:r>
                        <a:rPr lang="en-US" dirty="0">
                          <a:solidFill>
                            <a:schemeClr val="tx1"/>
                          </a:solidFill>
                        </a:rPr>
                        <a:t>Very Unlikely</a:t>
                      </a:r>
                    </a:p>
                  </a:txBody>
                  <a:tcPr anchor="ctr">
                    <a:solidFill>
                      <a:srgbClr val="FFF2CC"/>
                    </a:solidFill>
                  </a:tcPr>
                </a:tc>
                <a:tc>
                  <a:txBody>
                    <a:bodyPr/>
                    <a:lstStyle/>
                    <a:p>
                      <a:pPr algn="ctr"/>
                      <a:endParaRPr lang="en-US">
                        <a:solidFill>
                          <a:schemeClr val="tx1"/>
                        </a:solidFill>
                      </a:endParaRPr>
                    </a:p>
                  </a:txBody>
                  <a:tcPr anchor="ctr">
                    <a:solidFill>
                      <a:srgbClr val="FFF2CC"/>
                    </a:solidFill>
                  </a:tcPr>
                </a:tc>
                <a:tc>
                  <a:txBody>
                    <a:bodyPr/>
                    <a:lstStyle/>
                    <a:p>
                      <a:pPr algn="ctr"/>
                      <a:endParaRPr lang="en-US">
                        <a:solidFill>
                          <a:schemeClr val="tx1"/>
                        </a:solidFill>
                      </a:endParaRPr>
                    </a:p>
                  </a:txBody>
                  <a:tcPr anchor="ctr">
                    <a:solidFill>
                      <a:srgbClr val="FFF2CC"/>
                    </a:solidFill>
                  </a:tcPr>
                </a:tc>
                <a:tc>
                  <a:txBody>
                    <a:bodyPr/>
                    <a:lstStyle/>
                    <a:p>
                      <a:pPr algn="ctr"/>
                      <a:endParaRPr lang="en-US">
                        <a:solidFill>
                          <a:schemeClr val="tx1"/>
                        </a:solidFill>
                      </a:endParaRPr>
                    </a:p>
                  </a:txBody>
                  <a:tcPr anchor="ctr">
                    <a:solidFill>
                      <a:srgbClr val="FFF2CC"/>
                    </a:solidFill>
                  </a:tcPr>
                </a:tc>
                <a:tc>
                  <a:txBody>
                    <a:bodyPr/>
                    <a:lstStyle/>
                    <a:p>
                      <a:pPr algn="ctr"/>
                      <a:endParaRPr lang="en-US" dirty="0">
                        <a:solidFill>
                          <a:schemeClr val="tx1"/>
                        </a:solidFill>
                      </a:endParaRPr>
                    </a:p>
                  </a:txBody>
                  <a:tcPr anchor="ctr">
                    <a:solidFill>
                      <a:srgbClr val="FFF2CC"/>
                    </a:solidFill>
                  </a:tcPr>
                </a:tc>
                <a:extLst>
                  <a:ext uri="{0D108BD9-81ED-4DB2-BD59-A6C34878D82A}">
                    <a16:rowId xmlns:a16="http://schemas.microsoft.com/office/drawing/2014/main" val="3001661038"/>
                  </a:ext>
                </a:extLst>
              </a:tr>
            </a:tbl>
          </a:graphicData>
        </a:graphic>
      </p:graphicFrame>
      <p:cxnSp>
        <p:nvCxnSpPr>
          <p:cNvPr id="6" name="Straight Arrow Connector 5">
            <a:extLst>
              <a:ext uri="{FF2B5EF4-FFF2-40B4-BE49-F238E27FC236}">
                <a16:creationId xmlns:a16="http://schemas.microsoft.com/office/drawing/2014/main" id="{973F4608-5578-C735-DE67-CBF37E5AE6FE}"/>
              </a:ext>
            </a:extLst>
          </p:cNvPr>
          <p:cNvCxnSpPr>
            <a:cxnSpLocks/>
          </p:cNvCxnSpPr>
          <p:nvPr/>
        </p:nvCxnSpPr>
        <p:spPr>
          <a:xfrm>
            <a:off x="2397034" y="2214155"/>
            <a:ext cx="805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14F9EFF-ADF8-EAAA-2A17-E00B37FFB688}"/>
              </a:ext>
            </a:extLst>
          </p:cNvPr>
          <p:cNvSpPr txBox="1"/>
          <p:nvPr/>
        </p:nvSpPr>
        <p:spPr>
          <a:xfrm>
            <a:off x="5414555" y="1672327"/>
            <a:ext cx="1569660" cy="646331"/>
          </a:xfrm>
          <a:prstGeom prst="rect">
            <a:avLst/>
          </a:prstGeom>
          <a:noFill/>
        </p:spPr>
        <p:txBody>
          <a:bodyPr wrap="none" rtlCol="0">
            <a:spAutoFit/>
          </a:bodyPr>
          <a:lstStyle/>
          <a:p>
            <a:r>
              <a:rPr lang="en-US" sz="3600" dirty="0">
                <a:solidFill>
                  <a:schemeClr val="bg1"/>
                </a:solidFill>
              </a:rPr>
              <a:t>Impact</a:t>
            </a:r>
          </a:p>
        </p:txBody>
      </p:sp>
      <p:cxnSp>
        <p:nvCxnSpPr>
          <p:cNvPr id="10" name="Straight Arrow Connector 9">
            <a:extLst>
              <a:ext uri="{FF2B5EF4-FFF2-40B4-BE49-F238E27FC236}">
                <a16:creationId xmlns:a16="http://schemas.microsoft.com/office/drawing/2014/main" id="{DFA3AA67-423D-B262-BECF-29C4EE3400F2}"/>
              </a:ext>
            </a:extLst>
          </p:cNvPr>
          <p:cNvCxnSpPr>
            <a:cxnSpLocks/>
          </p:cNvCxnSpPr>
          <p:nvPr/>
        </p:nvCxnSpPr>
        <p:spPr>
          <a:xfrm flipV="1">
            <a:off x="1959429" y="2318658"/>
            <a:ext cx="0" cy="3122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FA9157C-00EB-7A3E-7639-C601051C1C46}"/>
              </a:ext>
            </a:extLst>
          </p:cNvPr>
          <p:cNvSpPr txBox="1"/>
          <p:nvPr/>
        </p:nvSpPr>
        <p:spPr>
          <a:xfrm rot="16200000">
            <a:off x="494299" y="3459592"/>
            <a:ext cx="2262158" cy="646331"/>
          </a:xfrm>
          <a:prstGeom prst="rect">
            <a:avLst/>
          </a:prstGeom>
          <a:noFill/>
        </p:spPr>
        <p:txBody>
          <a:bodyPr wrap="none" rtlCol="0">
            <a:spAutoFit/>
          </a:bodyPr>
          <a:lstStyle/>
          <a:p>
            <a:r>
              <a:rPr lang="en-US" sz="3600" dirty="0">
                <a:solidFill>
                  <a:schemeClr val="bg1"/>
                </a:solidFill>
              </a:rPr>
              <a:t>Likelihood</a:t>
            </a:r>
          </a:p>
        </p:txBody>
      </p:sp>
    </p:spTree>
    <p:custDataLst>
      <p:tags r:id="rId1"/>
    </p:custDataLst>
    <p:extLst>
      <p:ext uri="{BB962C8B-B14F-4D97-AF65-F5344CB8AC3E}">
        <p14:creationId xmlns:p14="http://schemas.microsoft.com/office/powerpoint/2010/main" val="20279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1200"/>
              </a:spcAft>
              <a:buClr>
                <a:schemeClr val="lt1"/>
              </a:buClr>
              <a:buSzPts val="2200"/>
              <a:buChar char="•"/>
            </a:pPr>
            <a:r>
              <a:rPr lang="en-US" dirty="0">
                <a:solidFill>
                  <a:srgbClr val="FFFFFF"/>
                </a:solidFill>
              </a:rPr>
              <a:t>Validate Input Data</a:t>
            </a:r>
          </a:p>
          <a:p>
            <a:pPr marL="228600" lvl="0" indent="-228600" algn="l" rtl="0">
              <a:lnSpc>
                <a:spcPct val="90000"/>
              </a:lnSpc>
              <a:spcBef>
                <a:spcPts val="0"/>
              </a:spcBef>
              <a:spcAft>
                <a:spcPts val="1200"/>
              </a:spcAft>
              <a:buClr>
                <a:schemeClr val="lt1"/>
              </a:buClr>
              <a:buSzPts val="2200"/>
              <a:buChar char="•"/>
            </a:pPr>
            <a:r>
              <a:rPr lang="en-US" dirty="0">
                <a:solidFill>
                  <a:srgbClr val="FFFFFF"/>
                </a:solidFill>
              </a:rPr>
              <a:t>Heed Compiler Warnings</a:t>
            </a:r>
          </a:p>
          <a:p>
            <a:pPr marL="228600" lvl="0" indent="-228600" algn="l" rtl="0">
              <a:lnSpc>
                <a:spcPct val="90000"/>
              </a:lnSpc>
              <a:spcBef>
                <a:spcPts val="0"/>
              </a:spcBef>
              <a:spcAft>
                <a:spcPts val="1200"/>
              </a:spcAft>
              <a:buClr>
                <a:schemeClr val="lt1"/>
              </a:buClr>
              <a:buSzPts val="2200"/>
              <a:buChar char="•"/>
            </a:pPr>
            <a:r>
              <a:rPr lang="en-US" dirty="0">
                <a:solidFill>
                  <a:srgbClr val="FFFFFF"/>
                </a:solidFill>
              </a:rPr>
              <a:t>Architect and Design for Security Policies</a:t>
            </a:r>
          </a:p>
          <a:p>
            <a:pPr marL="228600" lvl="0" indent="-228600" algn="l" rtl="0">
              <a:lnSpc>
                <a:spcPct val="90000"/>
              </a:lnSpc>
              <a:spcBef>
                <a:spcPts val="0"/>
              </a:spcBef>
              <a:spcAft>
                <a:spcPts val="1200"/>
              </a:spcAft>
              <a:buClr>
                <a:schemeClr val="lt1"/>
              </a:buClr>
              <a:buSzPts val="2200"/>
              <a:buChar char="•"/>
            </a:pPr>
            <a:r>
              <a:rPr lang="en-US" dirty="0">
                <a:solidFill>
                  <a:srgbClr val="FFFFFF"/>
                </a:solidFill>
              </a:rPr>
              <a:t>Keep it Simple</a:t>
            </a:r>
          </a:p>
          <a:p>
            <a:pPr marL="228600" lvl="0" indent="-228600" algn="l" rtl="0">
              <a:lnSpc>
                <a:spcPct val="90000"/>
              </a:lnSpc>
              <a:spcBef>
                <a:spcPts val="0"/>
              </a:spcBef>
              <a:spcAft>
                <a:spcPts val="1200"/>
              </a:spcAft>
              <a:buClr>
                <a:schemeClr val="lt1"/>
              </a:buClr>
              <a:buSzPts val="2200"/>
              <a:buChar char="•"/>
            </a:pPr>
            <a:r>
              <a:rPr lang="en-US" dirty="0">
                <a:solidFill>
                  <a:srgbClr val="FFFFFF"/>
                </a:solidFill>
              </a:rPr>
              <a:t>Default Deny</a:t>
            </a:r>
          </a:p>
          <a:p>
            <a:pPr marL="228600" lvl="0" indent="-228600" algn="l" rtl="0">
              <a:lnSpc>
                <a:spcPct val="90000"/>
              </a:lnSpc>
              <a:spcBef>
                <a:spcPts val="0"/>
              </a:spcBef>
              <a:spcAft>
                <a:spcPts val="1200"/>
              </a:spcAft>
              <a:buClr>
                <a:schemeClr val="lt1"/>
              </a:buClr>
              <a:buSzPts val="2200"/>
              <a:buChar char="•"/>
            </a:pPr>
            <a:r>
              <a:rPr lang="en-US" dirty="0">
                <a:solidFill>
                  <a:srgbClr val="FFFFFF"/>
                </a:solidFill>
              </a:rPr>
              <a:t>Adhere to the Principle of Least Privilege</a:t>
            </a:r>
          </a:p>
          <a:p>
            <a:pPr marL="228600" lvl="0" indent="-228600" algn="l" rtl="0">
              <a:lnSpc>
                <a:spcPct val="90000"/>
              </a:lnSpc>
              <a:spcBef>
                <a:spcPts val="0"/>
              </a:spcBef>
              <a:spcAft>
                <a:spcPts val="1200"/>
              </a:spcAft>
              <a:buClr>
                <a:schemeClr val="lt1"/>
              </a:buClr>
              <a:buSzPts val="2200"/>
              <a:buChar char="•"/>
            </a:pPr>
            <a:r>
              <a:rPr lang="en-US" dirty="0">
                <a:solidFill>
                  <a:srgbClr val="FFFFFF"/>
                </a:solidFill>
              </a:rPr>
              <a:t>Sanitize Data Sent to Other Systems</a:t>
            </a:r>
          </a:p>
          <a:p>
            <a:pPr marL="228600" lvl="0" indent="-228600" algn="l" rtl="0">
              <a:lnSpc>
                <a:spcPct val="90000"/>
              </a:lnSpc>
              <a:spcBef>
                <a:spcPts val="0"/>
              </a:spcBef>
              <a:spcAft>
                <a:spcPts val="1200"/>
              </a:spcAft>
              <a:buClr>
                <a:schemeClr val="lt1"/>
              </a:buClr>
              <a:buSzPts val="2200"/>
              <a:buChar char="•"/>
            </a:pPr>
            <a:r>
              <a:rPr lang="en-US" dirty="0">
                <a:solidFill>
                  <a:srgbClr val="FFFFFF"/>
                </a:solidFill>
              </a:rPr>
              <a:t>Practice Defense in Depth</a:t>
            </a:r>
          </a:p>
          <a:p>
            <a:pPr marL="228600" lvl="0" indent="-228600" algn="l" rtl="0">
              <a:lnSpc>
                <a:spcPct val="90000"/>
              </a:lnSpc>
              <a:spcBef>
                <a:spcPts val="0"/>
              </a:spcBef>
              <a:spcAft>
                <a:spcPts val="1200"/>
              </a:spcAft>
              <a:buClr>
                <a:schemeClr val="lt1"/>
              </a:buClr>
              <a:buSzPts val="2200"/>
              <a:buChar char="•"/>
            </a:pPr>
            <a:r>
              <a:rPr lang="en-US" dirty="0">
                <a:solidFill>
                  <a:srgbClr val="FFFFFF"/>
                </a:solidFill>
              </a:rPr>
              <a:t>Use Effective Quality Assurance Techniques</a:t>
            </a:r>
          </a:p>
          <a:p>
            <a:pPr marL="228600" lvl="0" indent="-228600" algn="l" rtl="0">
              <a:lnSpc>
                <a:spcPct val="90000"/>
              </a:lnSpc>
              <a:spcBef>
                <a:spcPts val="0"/>
              </a:spcBef>
              <a:spcAft>
                <a:spcPts val="1200"/>
              </a:spcAft>
              <a:buClr>
                <a:schemeClr val="lt1"/>
              </a:buClr>
              <a:buSzPts val="2200"/>
              <a:buChar char="•"/>
            </a:pPr>
            <a:r>
              <a:rPr lang="en-US" dirty="0">
                <a:solidFill>
                  <a:srgbClr val="FFFFFF"/>
                </a:solidFill>
              </a:rPr>
              <a:t>Adopt a Secure Coding Standard</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1200"/>
              </a:spcAft>
              <a:buClr>
                <a:schemeClr val="lt1"/>
              </a:buClr>
              <a:buSzPts val="2200"/>
              <a:buChar char="•"/>
            </a:pPr>
            <a:r>
              <a:rPr lang="en-US" dirty="0">
                <a:solidFill>
                  <a:srgbClr val="FFFFFF"/>
                </a:solidFill>
              </a:rPr>
              <a:t>INT31-C – Ensure that integer conversions do not result in lost or misinterpreted data</a:t>
            </a:r>
          </a:p>
          <a:p>
            <a:pPr marL="228600" indent="-228600">
              <a:spcBef>
                <a:spcPts val="0"/>
              </a:spcBef>
              <a:spcAft>
                <a:spcPts val="1200"/>
              </a:spcAft>
              <a:buSzPts val="2200"/>
            </a:pPr>
            <a:r>
              <a:rPr lang="en-US" dirty="0">
                <a:solidFill>
                  <a:srgbClr val="FFFFFF"/>
                </a:solidFill>
              </a:rPr>
              <a:t>STR51-CPP – Do not attempt to create a std::string from a null pointer</a:t>
            </a:r>
          </a:p>
          <a:p>
            <a:pPr marL="228600" lvl="0" indent="-228600" algn="l" rtl="0">
              <a:lnSpc>
                <a:spcPct val="90000"/>
              </a:lnSpc>
              <a:spcBef>
                <a:spcPts val="0"/>
              </a:spcBef>
              <a:spcAft>
                <a:spcPts val="1200"/>
              </a:spcAft>
              <a:buClr>
                <a:schemeClr val="lt1"/>
              </a:buClr>
              <a:buSzPts val="2200"/>
              <a:buChar char="•"/>
            </a:pPr>
            <a:r>
              <a:rPr lang="en-US" dirty="0">
                <a:solidFill>
                  <a:srgbClr val="FFFFFF"/>
                </a:solidFill>
              </a:rPr>
              <a:t>STR32-C – Do not pass a non null-terminated character sequence to a library function that expects a string</a:t>
            </a:r>
          </a:p>
          <a:p>
            <a:pPr marL="228600" lvl="0" indent="-228600" algn="l" rtl="0">
              <a:lnSpc>
                <a:spcPct val="90000"/>
              </a:lnSpc>
              <a:spcBef>
                <a:spcPts val="0"/>
              </a:spcBef>
              <a:spcAft>
                <a:spcPts val="1200"/>
              </a:spcAft>
              <a:buClr>
                <a:schemeClr val="lt1"/>
              </a:buClr>
              <a:buSzPts val="2200"/>
              <a:buChar char="•"/>
            </a:pPr>
            <a:r>
              <a:rPr lang="en-US" dirty="0">
                <a:solidFill>
                  <a:srgbClr val="FFFFFF"/>
                </a:solidFill>
              </a:rPr>
              <a:t>IDS00-J – Prevent SQL Injection (We are going to talk about this a lot today)</a:t>
            </a:r>
          </a:p>
          <a:p>
            <a:pPr marL="228600" lvl="0" indent="-228600" algn="l" rtl="0">
              <a:lnSpc>
                <a:spcPct val="90000"/>
              </a:lnSpc>
              <a:spcBef>
                <a:spcPts val="0"/>
              </a:spcBef>
              <a:spcAft>
                <a:spcPts val="1200"/>
              </a:spcAft>
              <a:buClr>
                <a:schemeClr val="lt1"/>
              </a:buClr>
              <a:buSzPts val="2200"/>
              <a:buChar char="•"/>
            </a:pPr>
            <a:r>
              <a:rPr lang="en-US" dirty="0">
                <a:solidFill>
                  <a:srgbClr val="FFFFFF"/>
                </a:solidFill>
              </a:rPr>
              <a:t>EXP33-C – Do not read uninitialized memory</a:t>
            </a:r>
          </a:p>
          <a:p>
            <a:pPr marL="228600" lvl="0" indent="-228600" algn="l" rtl="0">
              <a:lnSpc>
                <a:spcPct val="90000"/>
              </a:lnSpc>
              <a:spcBef>
                <a:spcPts val="0"/>
              </a:spcBef>
              <a:spcAft>
                <a:spcPts val="1200"/>
              </a:spcAft>
              <a:buClr>
                <a:schemeClr val="lt1"/>
              </a:buClr>
              <a:buSzPts val="2200"/>
              <a:buChar char="•"/>
            </a:pPr>
            <a:r>
              <a:rPr lang="en-US" dirty="0">
                <a:solidFill>
                  <a:srgbClr val="FFFFFF"/>
                </a:solidFill>
              </a:rPr>
              <a:t>MSC03-J – Never hard code sensitive information</a:t>
            </a:r>
          </a:p>
          <a:p>
            <a:pPr marL="228600" lvl="0" indent="-228600" algn="l" rtl="0">
              <a:lnSpc>
                <a:spcPct val="90000"/>
              </a:lnSpc>
              <a:spcBef>
                <a:spcPts val="0"/>
              </a:spcBef>
              <a:spcAft>
                <a:spcPts val="1200"/>
              </a:spcAft>
              <a:buClr>
                <a:schemeClr val="lt1"/>
              </a:buClr>
              <a:buSzPts val="2200"/>
              <a:buChar char="•"/>
            </a:pPr>
            <a:r>
              <a:rPr lang="en-US" dirty="0">
                <a:solidFill>
                  <a:srgbClr val="FFFFFF"/>
                </a:solidFill>
              </a:rPr>
              <a:t>FIO51-CPP – Close files when they are no longer needed</a:t>
            </a:r>
          </a:p>
          <a:p>
            <a:pPr marL="228600" lvl="0" indent="-228600" algn="l" rtl="0">
              <a:lnSpc>
                <a:spcPct val="90000"/>
              </a:lnSpc>
              <a:spcBef>
                <a:spcPts val="0"/>
              </a:spcBef>
              <a:spcAft>
                <a:spcPts val="1200"/>
              </a:spcAft>
              <a:buClr>
                <a:schemeClr val="lt1"/>
              </a:buClr>
              <a:buSzPts val="2200"/>
              <a:buChar char="•"/>
            </a:pPr>
            <a:r>
              <a:rPr lang="en-US" dirty="0">
                <a:solidFill>
                  <a:srgbClr val="FFFFFF"/>
                </a:solidFill>
              </a:rPr>
              <a:t>ERR50-CPP – Do not abruptly terminate the program</a:t>
            </a:r>
          </a:p>
          <a:p>
            <a:pPr marL="228600" lvl="0" indent="-228600" algn="l" rtl="0">
              <a:lnSpc>
                <a:spcPct val="90000"/>
              </a:lnSpc>
              <a:spcBef>
                <a:spcPts val="0"/>
              </a:spcBef>
              <a:spcAft>
                <a:spcPts val="1200"/>
              </a:spcAft>
              <a:buClr>
                <a:schemeClr val="lt1"/>
              </a:buClr>
              <a:buSzPts val="2200"/>
              <a:buChar char="•"/>
            </a:pPr>
            <a:r>
              <a:rPr lang="en-US" dirty="0">
                <a:solidFill>
                  <a:srgbClr val="FFFFFF"/>
                </a:solidFill>
              </a:rPr>
              <a:t>MSC60-J – Do not use assertions to verify the absence of runtime errors</a:t>
            </a:r>
          </a:p>
          <a:p>
            <a:pPr marL="228600" lvl="0" indent="-228600" algn="l" rtl="0">
              <a:lnSpc>
                <a:spcPct val="90000"/>
              </a:lnSpc>
              <a:spcBef>
                <a:spcPts val="0"/>
              </a:spcBef>
              <a:spcAft>
                <a:spcPts val="1200"/>
              </a:spcAft>
              <a:buClr>
                <a:schemeClr val="lt1"/>
              </a:buClr>
              <a:buSzPts val="2200"/>
              <a:buChar char="•"/>
            </a:pPr>
            <a:r>
              <a:rPr lang="en-US" dirty="0">
                <a:solidFill>
                  <a:srgbClr val="FFFFFF"/>
                </a:solidFill>
              </a:rPr>
              <a:t>ERR51-J – Prefer user-defined exceptions over more general exception types</a:t>
            </a:r>
          </a:p>
          <a:p>
            <a:pPr marL="228600" lvl="0" indent="-228600" algn="l" rtl="0">
              <a:lnSpc>
                <a:spcPct val="90000"/>
              </a:lnSpc>
              <a:spcBef>
                <a:spcPts val="0"/>
              </a:spcBef>
              <a:spcAft>
                <a:spcPts val="0"/>
              </a:spcAft>
              <a:buClr>
                <a:schemeClr val="lt1"/>
              </a:buClr>
              <a:buSzPts val="2000"/>
              <a:buChar char="•"/>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300000"/>
              </a:lnSpc>
              <a:spcBef>
                <a:spcPts val="0"/>
              </a:spcBef>
              <a:spcAft>
                <a:spcPts val="0"/>
              </a:spcAft>
              <a:buClr>
                <a:schemeClr val="lt1"/>
              </a:buClr>
              <a:buSzPts val="2000"/>
              <a:buChar char="•"/>
            </a:pPr>
            <a:r>
              <a:rPr lang="en-US" sz="2000" dirty="0"/>
              <a:t>Encryption (Data) in Flight: Protecting Data While it is Being Transferred</a:t>
            </a:r>
          </a:p>
          <a:p>
            <a:pPr marL="228600" lvl="0" indent="-228600" algn="l" rtl="0">
              <a:lnSpc>
                <a:spcPct val="300000"/>
              </a:lnSpc>
              <a:spcBef>
                <a:spcPts val="0"/>
              </a:spcBef>
              <a:spcAft>
                <a:spcPts val="0"/>
              </a:spcAft>
              <a:buClr>
                <a:schemeClr val="lt1"/>
              </a:buClr>
              <a:buSzPts val="2000"/>
              <a:buChar char="•"/>
            </a:pPr>
            <a:r>
              <a:rPr lang="en-US" sz="2000" dirty="0"/>
              <a:t>Encryption (Data) at Rest: Protecting Data in Long Term Storage</a:t>
            </a:r>
          </a:p>
          <a:p>
            <a:pPr marL="228600" lvl="0" indent="-228600" algn="l" rtl="0">
              <a:lnSpc>
                <a:spcPct val="300000"/>
              </a:lnSpc>
              <a:spcBef>
                <a:spcPts val="0"/>
              </a:spcBef>
              <a:spcAft>
                <a:spcPts val="0"/>
              </a:spcAft>
              <a:buClr>
                <a:schemeClr val="lt1"/>
              </a:buClr>
              <a:buSzPts val="2000"/>
              <a:buChar char="•"/>
            </a:pPr>
            <a:r>
              <a:rPr lang="en-US" sz="2000" dirty="0"/>
              <a:t>Encryption (Data) in Use: Protecting Data During Computations</a:t>
            </a: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300000"/>
              </a:lnSpc>
              <a:spcBef>
                <a:spcPts val="0"/>
              </a:spcBef>
              <a:spcAft>
                <a:spcPts val="0"/>
              </a:spcAft>
              <a:buClr>
                <a:schemeClr val="lt1"/>
              </a:buClr>
              <a:buSzPts val="2400"/>
              <a:buChar char="•"/>
            </a:pPr>
            <a:r>
              <a:rPr lang="en-US" sz="2400" dirty="0"/>
              <a:t>Authentication: Ensure User is Who They Say They are</a:t>
            </a:r>
          </a:p>
          <a:p>
            <a:pPr marL="228600" lvl="0" indent="-228600" algn="l" rtl="0">
              <a:lnSpc>
                <a:spcPct val="300000"/>
              </a:lnSpc>
              <a:spcBef>
                <a:spcPts val="0"/>
              </a:spcBef>
              <a:spcAft>
                <a:spcPts val="0"/>
              </a:spcAft>
              <a:buClr>
                <a:schemeClr val="lt1"/>
              </a:buClr>
              <a:buSzPts val="2400"/>
              <a:buChar char="•"/>
            </a:pPr>
            <a:r>
              <a:rPr lang="en-US" sz="2400" dirty="0"/>
              <a:t>Authorization: Ensure User is Allowed to Access Data</a:t>
            </a:r>
          </a:p>
          <a:p>
            <a:pPr marL="228600" lvl="0" indent="-228600" algn="l" rtl="0">
              <a:lnSpc>
                <a:spcPct val="300000"/>
              </a:lnSpc>
              <a:spcBef>
                <a:spcPts val="0"/>
              </a:spcBef>
              <a:spcAft>
                <a:spcPts val="0"/>
              </a:spcAft>
              <a:buClr>
                <a:schemeClr val="lt1"/>
              </a:buClr>
              <a:buSzPts val="2400"/>
              <a:buChar char="•"/>
            </a:pPr>
            <a:r>
              <a:rPr lang="en-US" sz="2400" dirty="0"/>
              <a:t>Accounting: Keep Records of Reads, Writes, and Logins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a:t>IDS00-J</a:t>
            </a:r>
            <a:r>
              <a:rPr lang="en-US" dirty="0"/>
              <a:t>:</a:t>
            </a:r>
          </a:p>
          <a:p>
            <a:pPr lvl="0" indent="-457200" algn="l" rtl="0">
              <a:lnSpc>
                <a:spcPct val="90000"/>
              </a:lnSpc>
              <a:spcBef>
                <a:spcPts val="1000"/>
              </a:spcBef>
              <a:spcAft>
                <a:spcPts val="0"/>
              </a:spcAft>
              <a:buSzPts val="1800"/>
              <a:buFont typeface="+mj-lt"/>
              <a:buAutoNum type="arabicPeriod"/>
            </a:pPr>
            <a:r>
              <a:rPr lang="en-US" dirty="0"/>
              <a:t>Verify Regular Functionality</a:t>
            </a:r>
          </a:p>
          <a:p>
            <a:pPr lvl="0" indent="-457200" algn="l" rtl="0">
              <a:lnSpc>
                <a:spcPct val="90000"/>
              </a:lnSpc>
              <a:spcBef>
                <a:spcPts val="1000"/>
              </a:spcBef>
              <a:spcAft>
                <a:spcPts val="0"/>
              </a:spcAft>
              <a:buSzPts val="1800"/>
              <a:buFont typeface="+mj-lt"/>
              <a:buAutoNum type="arabicPeriod"/>
            </a:pPr>
            <a:r>
              <a:rPr lang="en-US" dirty="0"/>
              <a:t>Verify Front End Check</a:t>
            </a:r>
          </a:p>
          <a:p>
            <a:pPr lvl="0" indent="-457200" algn="l" rtl="0">
              <a:lnSpc>
                <a:spcPct val="90000"/>
              </a:lnSpc>
              <a:spcBef>
                <a:spcPts val="1000"/>
              </a:spcBef>
              <a:spcAft>
                <a:spcPts val="0"/>
              </a:spcAft>
              <a:buSzPts val="1800"/>
              <a:buFont typeface="+mj-lt"/>
              <a:buAutoNum type="arabicPeriod"/>
            </a:pPr>
            <a:r>
              <a:rPr lang="en-US" dirty="0"/>
              <a:t>Verify Back End Check</a:t>
            </a:r>
          </a:p>
          <a:p>
            <a:pPr lvl="0" indent="-457200" algn="l" rtl="0">
              <a:lnSpc>
                <a:spcPct val="90000"/>
              </a:lnSpc>
              <a:spcBef>
                <a:spcPts val="1000"/>
              </a:spcBef>
              <a:spcAft>
                <a:spcPts val="0"/>
              </a:spcAft>
              <a:buSzPts val="1800"/>
              <a:buFont typeface="+mj-lt"/>
              <a:buAutoNum type="arabicPeriod"/>
            </a:pPr>
            <a:r>
              <a:rPr lang="en-US" dirty="0"/>
              <a:t>Front End Injection Prevented</a:t>
            </a:r>
          </a:p>
          <a:p>
            <a:pPr lvl="0" indent="-457200" algn="l" rtl="0">
              <a:lnSpc>
                <a:spcPct val="90000"/>
              </a:lnSpc>
              <a:spcBef>
                <a:spcPts val="1000"/>
              </a:spcBef>
              <a:spcAft>
                <a:spcPts val="0"/>
              </a:spcAft>
              <a:buSzPts val="1800"/>
              <a:buFont typeface="+mj-lt"/>
              <a:buAutoNum type="arabicPeriod"/>
            </a:pPr>
            <a:r>
              <a:rPr lang="en-US" dirty="0"/>
              <a:t>Back End Injection Prevented</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Verify Regular Functionality</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To verify the Regular Functionality we will test that the form functions as expected.</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Example Form: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screenshot of a login page&#10;&#10;Description automatically generated">
            <a:extLst>
              <a:ext uri="{FF2B5EF4-FFF2-40B4-BE49-F238E27FC236}">
                <a16:creationId xmlns:a16="http://schemas.microsoft.com/office/drawing/2014/main" id="{1703C14D-64E8-1BD8-CEA1-89C7AF73C58E}"/>
              </a:ext>
            </a:extLst>
          </p:cNvPr>
          <p:cNvPicPr>
            <a:picLocks noChangeAspect="1"/>
          </p:cNvPicPr>
          <p:nvPr/>
        </p:nvPicPr>
        <p:blipFill>
          <a:blip r:embed="rId5"/>
          <a:stretch>
            <a:fillRect/>
          </a:stretch>
        </p:blipFill>
        <p:spPr>
          <a:xfrm>
            <a:off x="2895600" y="2933214"/>
            <a:ext cx="7758882" cy="3656537"/>
          </a:xfrm>
          <a:prstGeom prst="rect">
            <a:avLst/>
          </a:prstGeom>
        </p:spPr>
      </p:pic>
      <p:sp>
        <p:nvSpPr>
          <p:cNvPr id="4" name="TextBox 3">
            <a:extLst>
              <a:ext uri="{FF2B5EF4-FFF2-40B4-BE49-F238E27FC236}">
                <a16:creationId xmlns:a16="http://schemas.microsoft.com/office/drawing/2014/main" id="{4637FE40-5B63-98F2-E92C-0D123EF4706A}"/>
              </a:ext>
            </a:extLst>
          </p:cNvPr>
          <p:cNvSpPr txBox="1"/>
          <p:nvPr/>
        </p:nvSpPr>
        <p:spPr>
          <a:xfrm>
            <a:off x="9555480" y="6281974"/>
            <a:ext cx="1159292" cy="307777"/>
          </a:xfrm>
          <a:prstGeom prst="rect">
            <a:avLst/>
          </a:prstGeom>
          <a:noFill/>
        </p:spPr>
        <p:txBody>
          <a:bodyPr wrap="none" rtlCol="0">
            <a:spAutoFit/>
          </a:bodyPr>
          <a:lstStyle/>
          <a:p>
            <a:r>
              <a:rPr lang="en-US" dirty="0">
                <a:solidFill>
                  <a:schemeClr val="bg1"/>
                </a:solidFill>
              </a:rPr>
              <a:t>(Blair, 2023)</a:t>
            </a:r>
          </a:p>
        </p:txBody>
      </p:sp>
    </p:spTree>
    <p:custDataLst>
      <p:tags r:id="rId1"/>
    </p:custDataLst>
    <p:extLst>
      <p:ext uri="{BB962C8B-B14F-4D97-AF65-F5344CB8AC3E}">
        <p14:creationId xmlns:p14="http://schemas.microsoft.com/office/powerpoint/2010/main" val="6301753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102</TotalTime>
  <Words>643</Words>
  <Application>Microsoft Office PowerPoint</Application>
  <PresentationFormat>Widescreen</PresentationFormat>
  <Paragraphs>114</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Verify Regular Functionality</vt:lpstr>
      <vt:lpstr>Verify Front End Check</vt:lpstr>
      <vt:lpstr>Verify Back End Check</vt:lpstr>
      <vt:lpstr>Front End Injection Prevented</vt:lpstr>
      <vt:lpstr>Back End Injection Prevented</vt:lpstr>
      <vt:lpstr>AUTOMATION SUMMARY</vt:lpstr>
      <vt:lpstr>TOOLS</vt:lpstr>
      <vt:lpstr>RISKS AND BENEFITS</vt:lpstr>
      <vt:lpstr>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hatcher Blair</cp:lastModifiedBy>
  <cp:revision>6</cp:revision>
  <dcterms:created xsi:type="dcterms:W3CDTF">2020-08-19T17:59:24Z</dcterms:created>
  <dcterms:modified xsi:type="dcterms:W3CDTF">2023-12-10T20:56:24Z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