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Source Sans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SourceSansPro-bold.fntdata"/><Relationship Id="rId23" Type="http://schemas.openxmlformats.org/officeDocument/2006/relationships/font" Target="fonts/SourceSans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SansPro-boldItalic.fntdata"/><Relationship Id="rId25" Type="http://schemas.openxmlformats.org/officeDocument/2006/relationships/font" Target="fonts/SourceSansPr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In this way, we get our new trip and weather dataframes.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Both of these dataframes have column of date. The column type is timestamp now and we would like to extract the information of day of week because we think it might be more reasonable to predict the daily bike rentals based on the day of week instead of the date.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After adding the new column of day of week and imputing missing values, we join the dataframes together. As mentioned, the zip_code in trip and weather dataframes are not actually a common id. In order to join them together, we firstly join trip and station on the same station_id and then join the city_zip built by ourself to map city and their zip code.Finally, we join weather into the large dataframe based on zipcode and date. Now we get our combined dataframe ready for machine learning.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 name="Shape 2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 name="Shape 2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92" name="Shape 2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a:t>The data we worked on is the one from kaggle competition called SF Bay Area Bike Share.</a:t>
            </a:r>
            <a:endParaRPr/>
          </a:p>
          <a:p>
            <a:pPr indent="0" lvl="0" marL="0">
              <a:spcBef>
                <a:spcPts val="0"/>
              </a:spcBef>
              <a:spcAft>
                <a:spcPts val="0"/>
              </a:spcAft>
              <a:buNone/>
            </a:pPr>
            <a:r>
              <a:rPr lang="en-US"/>
              <a:t>We are interested in this data because we love the idea of sharing. The emergency of carshare, bike share and ride share has transformed the way we travel greatly. By reading and analyzing the dataThe specific research goal we reached is predicting</a:t>
            </a:r>
            <a:endParaRPr/>
          </a:p>
        </p:txBody>
      </p:sp>
      <p:sp>
        <p:nvSpPr>
          <p:cNvPr id="97" name="Shape 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1" name="Shape 1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Now we have imported our data from MongoDB to EMR. They are already dataframes. However, when we have a look into their schemas, we figure out that some of the columns should be modified. For instance, it is the trip dataframe and the column type of end_date and start date should be timestamp instead of string. The id column assigned defaultly has no use for us.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However, a dataframe is immutable so we have to create a new dataframe. So firstly , A schema with our preferred column types is created and then we generate RDD based on the original dataframe. We used the RDD and schema to build a new dataframe.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bg>
      <p:bgPr>
        <a:solidFill>
          <a:schemeClr val="lt2"/>
        </a:solidFill>
      </p:bgPr>
    </p:bg>
    <p:spTree>
      <p:nvGrpSpPr>
        <p:cNvPr id="12" name="Shape 12"/>
        <p:cNvGrpSpPr/>
        <p:nvPr/>
      </p:nvGrpSpPr>
      <p:grpSpPr>
        <a:xfrm>
          <a:off x="0" y="0"/>
          <a:ext cx="0" cy="0"/>
          <a:chOff x="0" y="0"/>
          <a:chExt cx="0" cy="0"/>
        </a:xfrm>
      </p:grpSpPr>
      <p:sp>
        <p:nvSpPr>
          <p:cNvPr id="13" name="Shape 13"/>
          <p:cNvSpPr txBox="1"/>
          <p:nvPr>
            <p:ph type="ctrTitle"/>
          </p:nvPr>
        </p:nvSpPr>
        <p:spPr>
          <a:xfrm>
            <a:off x="1915128" y="1788454"/>
            <a:ext cx="8361229" cy="2098226"/>
          </a:xfrm>
          <a:prstGeom prst="rect">
            <a:avLst/>
          </a:prstGeom>
          <a:noFill/>
          <a:ln>
            <a:noFill/>
          </a:ln>
        </p:spPr>
        <p:txBody>
          <a:bodyPr anchorCtr="0" anchor="b" bIns="91425" lIns="91425" spcFirstLastPara="1" rIns="91425" wrap="square" tIns="91425"/>
          <a:lstStyle>
            <a:lvl1pPr lvl="0" marR="0" rtl="0" algn="ctr">
              <a:lnSpc>
                <a:spcPct val="89000"/>
              </a:lnSpc>
              <a:spcBef>
                <a:spcPts val="0"/>
              </a:spcBef>
              <a:spcAft>
                <a:spcPts val="0"/>
              </a:spcAft>
              <a:buClr>
                <a:schemeClr val="dk2"/>
              </a:buClr>
              <a:buSzPts val="7200"/>
              <a:buFont typeface="Source Sans Pro"/>
              <a:buNone/>
              <a:defRPr b="0" i="0" sz="72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Shape 14"/>
          <p:cNvSpPr txBox="1"/>
          <p:nvPr>
            <p:ph idx="1" type="subTitle"/>
          </p:nvPr>
        </p:nvSpPr>
        <p:spPr>
          <a:xfrm>
            <a:off x="2679906" y="3956279"/>
            <a:ext cx="6831673" cy="1086237"/>
          </a:xfrm>
          <a:prstGeom prst="rect">
            <a:avLst/>
          </a:prstGeom>
          <a:noFill/>
          <a:ln>
            <a:noFill/>
          </a:ln>
        </p:spPr>
        <p:txBody>
          <a:bodyPr anchorCtr="0" anchor="t" bIns="91425" lIns="91425" spcFirstLastPara="1" rIns="91425" wrap="square" tIns="91425"/>
          <a:lstStyle>
            <a:lvl1pPr lvl="0" marR="0" rtl="0" algn="ctr">
              <a:lnSpc>
                <a:spcPct val="112000"/>
              </a:lnSpc>
              <a:spcBef>
                <a:spcPts val="0"/>
              </a:spcBef>
              <a:spcAft>
                <a:spcPts val="0"/>
              </a:spcAft>
              <a:buClr>
                <a:schemeClr val="dk2"/>
              </a:buClr>
              <a:buSzPts val="2300"/>
              <a:buFont typeface="Source Sans Pro"/>
              <a:buNone/>
              <a:defRPr b="0" i="0" sz="2300" u="none" cap="none" strike="noStrike">
                <a:solidFill>
                  <a:schemeClr val="dk2"/>
                </a:solidFill>
                <a:latin typeface="Source Sans Pro"/>
                <a:ea typeface="Source Sans Pro"/>
                <a:cs typeface="Source Sans Pro"/>
                <a:sym typeface="Source Sans Pro"/>
              </a:defRPr>
            </a:lvl1pPr>
            <a:lvl2pPr lvl="1" marR="0" rtl="0" algn="ctr">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2pPr>
            <a:lvl3pPr lvl="2" marR="0" rtl="0" algn="ctr">
              <a:lnSpc>
                <a:spcPct val="94000"/>
              </a:lnSpc>
              <a:spcBef>
                <a:spcPts val="500"/>
              </a:spcBef>
              <a:spcAft>
                <a:spcPts val="0"/>
              </a:spcAft>
              <a:buClr>
                <a:schemeClr val="dk2"/>
              </a:buClr>
              <a:buSzPts val="1800"/>
              <a:buFont typeface="Source Sans Pro"/>
              <a:buNone/>
              <a:defRPr b="0" i="0" sz="1800" u="none" cap="none" strike="noStrike">
                <a:solidFill>
                  <a:schemeClr val="dk2"/>
                </a:solidFill>
                <a:latin typeface="Source Sans Pro"/>
                <a:ea typeface="Source Sans Pro"/>
                <a:cs typeface="Source Sans Pro"/>
                <a:sym typeface="Source Sans Pro"/>
              </a:defRPr>
            </a:lvl3pPr>
            <a:lvl4pPr lvl="3" marR="0" rtl="0" algn="ctr">
              <a:lnSpc>
                <a:spcPct val="94000"/>
              </a:lnSpc>
              <a:spcBef>
                <a:spcPts val="500"/>
              </a:spcBef>
              <a:spcAft>
                <a:spcPts val="0"/>
              </a:spcAft>
              <a:buClr>
                <a:schemeClr val="dk2"/>
              </a:buClr>
              <a:buSzPts val="1600"/>
              <a:buFont typeface="Source Sans Pro"/>
              <a:buNone/>
              <a:defRPr b="0" i="1" sz="1600" u="none" cap="none" strike="noStrike">
                <a:solidFill>
                  <a:schemeClr val="dk2"/>
                </a:solidFill>
                <a:latin typeface="Source Sans Pro"/>
                <a:ea typeface="Source Sans Pro"/>
                <a:cs typeface="Source Sans Pro"/>
                <a:sym typeface="Source Sans Pro"/>
              </a:defRPr>
            </a:lvl4pPr>
            <a:lvl5pPr lvl="4" marR="0" rtl="0" algn="ctr">
              <a:lnSpc>
                <a:spcPct val="94000"/>
              </a:lnSpc>
              <a:spcBef>
                <a:spcPts val="500"/>
              </a:spcBef>
              <a:spcAft>
                <a:spcPts val="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5pPr>
            <a:lvl6pPr lvl="5" marR="0" rtl="0" algn="ctr">
              <a:lnSpc>
                <a:spcPct val="94000"/>
              </a:lnSpc>
              <a:spcBef>
                <a:spcPts val="500"/>
              </a:spcBef>
              <a:spcAft>
                <a:spcPts val="0"/>
              </a:spcAft>
              <a:buClr>
                <a:schemeClr val="dk2"/>
              </a:buClr>
              <a:buSzPts val="1600"/>
              <a:buFont typeface="Source Sans Pro"/>
              <a:buNone/>
              <a:defRPr b="0" i="1" sz="1600" u="none" cap="none" strike="noStrike">
                <a:solidFill>
                  <a:schemeClr val="dk2"/>
                </a:solidFill>
                <a:latin typeface="Source Sans Pro"/>
                <a:ea typeface="Source Sans Pro"/>
                <a:cs typeface="Source Sans Pro"/>
                <a:sym typeface="Source Sans Pro"/>
              </a:defRPr>
            </a:lvl6pPr>
            <a:lvl7pPr lvl="6" marR="0" rtl="0" algn="ctr">
              <a:lnSpc>
                <a:spcPct val="94000"/>
              </a:lnSpc>
              <a:spcBef>
                <a:spcPts val="500"/>
              </a:spcBef>
              <a:spcAft>
                <a:spcPts val="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7pPr>
            <a:lvl8pPr lvl="7" marR="0" rtl="0" algn="ctr">
              <a:lnSpc>
                <a:spcPct val="94000"/>
              </a:lnSpc>
              <a:spcBef>
                <a:spcPts val="500"/>
              </a:spcBef>
              <a:spcAft>
                <a:spcPts val="0"/>
              </a:spcAft>
              <a:buClr>
                <a:schemeClr val="dk2"/>
              </a:buClr>
              <a:buSzPts val="1600"/>
              <a:buFont typeface="Source Sans Pro"/>
              <a:buNone/>
              <a:defRPr b="0" i="1" sz="1600" u="none" cap="none" strike="noStrike">
                <a:solidFill>
                  <a:schemeClr val="dk2"/>
                </a:solidFill>
                <a:latin typeface="Source Sans Pro"/>
                <a:ea typeface="Source Sans Pro"/>
                <a:cs typeface="Source Sans Pro"/>
                <a:sym typeface="Source Sans Pro"/>
              </a:defRPr>
            </a:lvl8pPr>
            <a:lvl9pPr lvl="8" marR="0" rtl="0" algn="ctr">
              <a:lnSpc>
                <a:spcPct val="94000"/>
              </a:lnSpc>
              <a:spcBef>
                <a:spcPts val="500"/>
              </a:spcBef>
              <a:spcAft>
                <a:spcPts val="20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9pPr>
          </a:lstStyle>
          <a:p/>
        </p:txBody>
      </p:sp>
      <p:sp>
        <p:nvSpPr>
          <p:cNvPr id="15" name="Shape 15"/>
          <p:cNvSpPr txBox="1"/>
          <p:nvPr>
            <p:ph idx="10" type="dt"/>
          </p:nvPr>
        </p:nvSpPr>
        <p:spPr>
          <a:xfrm>
            <a:off x="752858" y="6453386"/>
            <a:ext cx="1607944"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6" name="Shape 16"/>
          <p:cNvSpPr txBox="1"/>
          <p:nvPr>
            <p:ph idx="11" type="ftr"/>
          </p:nvPr>
        </p:nvSpPr>
        <p:spPr>
          <a:xfrm>
            <a:off x="2584054" y="6453386"/>
            <a:ext cx="7023377" cy="40461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7" name="Shape 17"/>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endParaRPr b="0" i="0" sz="1200" u="none" cap="none" strike="noStrike">
              <a:solidFill>
                <a:schemeClr val="dk2"/>
              </a:solidFill>
              <a:latin typeface="Source Sans Pro"/>
              <a:ea typeface="Source Sans Pro"/>
              <a:cs typeface="Source Sans Pro"/>
              <a:sym typeface="Source Sans Pro"/>
            </a:endParaRPr>
          </a:p>
        </p:txBody>
      </p:sp>
      <p:grpSp>
        <p:nvGrpSpPr>
          <p:cNvPr id="18" name="Shape 18"/>
          <p:cNvGrpSpPr/>
          <p:nvPr/>
        </p:nvGrpSpPr>
        <p:grpSpPr>
          <a:xfrm>
            <a:off x="752858" y="744469"/>
            <a:ext cx="10674117" cy="5349671"/>
            <a:chOff x="752858" y="744469"/>
            <a:chExt cx="10674117" cy="5349671"/>
          </a:xfrm>
        </p:grpSpPr>
        <p:sp>
          <p:nvSpPr>
            <p:cNvPr id="19" name="Shape 19"/>
            <p:cNvSpPr/>
            <p:nvPr/>
          </p:nvSpPr>
          <p:spPr>
            <a:xfrm>
              <a:off x="8151962" y="1685652"/>
              <a:ext cx="3275013" cy="4408488"/>
            </a:xfrm>
            <a:custGeom>
              <a:pathLst>
                <a:path extrusionOk="0" h="120000" w="120000">
                  <a:moveTo>
                    <a:pt x="105132" y="0"/>
                  </a:moveTo>
                  <a:lnTo>
                    <a:pt x="120000" y="0"/>
                  </a:lnTo>
                  <a:lnTo>
                    <a:pt x="120000" y="120000"/>
                  </a:lnTo>
                  <a:lnTo>
                    <a:pt x="0" y="120000"/>
                  </a:lnTo>
                  <a:lnTo>
                    <a:pt x="0" y="109512"/>
                  </a:lnTo>
                  <a:lnTo>
                    <a:pt x="105132" y="109524"/>
                  </a:lnTo>
                  <a:lnTo>
                    <a:pt x="105132" y="0"/>
                  </a:lnTo>
                  <a:close/>
                </a:path>
              </a:pathLst>
            </a:custGeom>
            <a:solidFill>
              <a:schemeClr val="dk2"/>
            </a:solidFill>
            <a:ln>
              <a:noFill/>
            </a:ln>
          </p:spPr>
        </p:sp>
        <p:sp>
          <p:nvSpPr>
            <p:cNvPr id="20" name="Shape 20"/>
            <p:cNvSpPr/>
            <p:nvPr/>
          </p:nvSpPr>
          <p:spPr>
            <a:xfrm rot="10800000">
              <a:off x="752858" y="744469"/>
              <a:ext cx="3275668" cy="4408488"/>
            </a:xfrm>
            <a:custGeom>
              <a:pathLst>
                <a:path extrusionOk="0" h="120000" w="120000">
                  <a:moveTo>
                    <a:pt x="105134" y="0"/>
                  </a:moveTo>
                  <a:lnTo>
                    <a:pt x="120000" y="0"/>
                  </a:lnTo>
                  <a:lnTo>
                    <a:pt x="120000" y="120000"/>
                  </a:lnTo>
                  <a:lnTo>
                    <a:pt x="23" y="120000"/>
                  </a:lnTo>
                  <a:cubicBezTo>
                    <a:pt x="-23" y="116376"/>
                    <a:pt x="47" y="113124"/>
                    <a:pt x="0" y="109500"/>
                  </a:cubicBezTo>
                  <a:lnTo>
                    <a:pt x="105134" y="109536"/>
                  </a:lnTo>
                  <a:lnTo>
                    <a:pt x="105134" y="0"/>
                  </a:lnTo>
                  <a:close/>
                </a:path>
              </a:pathLst>
            </a:cu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7" name="Shape 77"/>
        <p:cNvGrpSpPr/>
        <p:nvPr/>
      </p:nvGrpSpPr>
      <p:grpSpPr>
        <a:xfrm>
          <a:off x="0" y="0"/>
          <a:ext cx="0" cy="0"/>
          <a:chOff x="0" y="0"/>
          <a:chExt cx="0" cy="0"/>
        </a:xfrm>
      </p:grpSpPr>
      <p:sp>
        <p:nvSpPr>
          <p:cNvPr id="78" name="Shape 78"/>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 name="Shape 79"/>
          <p:cNvSpPr txBox="1"/>
          <p:nvPr>
            <p:ph idx="1" type="body"/>
          </p:nvPr>
        </p:nvSpPr>
        <p:spPr>
          <a:xfrm rot="5400000">
            <a:off x="4386262" y="-719138"/>
            <a:ext cx="3571875" cy="9601200"/>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80" name="Shape 80"/>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1" name="Shape 81"/>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2" name="Shape 8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endParaRPr b="0" i="0" sz="12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83" name="Shape 83"/>
        <p:cNvGrpSpPr/>
        <p:nvPr/>
      </p:nvGrpSpPr>
      <p:grpSpPr>
        <a:xfrm>
          <a:off x="0" y="0"/>
          <a:ext cx="0" cy="0"/>
          <a:chOff x="0" y="0"/>
          <a:chExt cx="0" cy="0"/>
        </a:xfrm>
      </p:grpSpPr>
      <p:sp>
        <p:nvSpPr>
          <p:cNvPr id="84" name="Shape 84"/>
          <p:cNvSpPr txBox="1"/>
          <p:nvPr>
            <p:ph type="title"/>
          </p:nvPr>
        </p:nvSpPr>
        <p:spPr>
          <a:xfrm rot="5400000">
            <a:off x="7757822" y="2462895"/>
            <a:ext cx="5243244" cy="1565766"/>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5" name="Shape 85"/>
          <p:cNvSpPr txBox="1"/>
          <p:nvPr>
            <p:ph idx="1" type="body"/>
          </p:nvPr>
        </p:nvSpPr>
        <p:spPr>
          <a:xfrm rot="5400000">
            <a:off x="2839798" y="-844042"/>
            <a:ext cx="5243244" cy="8179641"/>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86" name="Shape 86"/>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7" name="Shape 87"/>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8" name="Shape 8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endParaRPr b="0" i="0" sz="12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p:nvPr>
            <p:ph idx="1" type="body"/>
          </p:nvPr>
        </p:nvSpPr>
        <p:spPr>
          <a:xfrm>
            <a:off x="1371600" y="2286000"/>
            <a:ext cx="9601200" cy="3581400"/>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24" name="Shape 24"/>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25" name="Shape 25"/>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26" name="Shape 2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endParaRPr b="0" i="0" sz="12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bg>
      <p:bgPr>
        <a:solidFill>
          <a:schemeClr val="dk2"/>
        </a:solidFill>
      </p:bgPr>
    </p:bg>
    <p:spTree>
      <p:nvGrpSpPr>
        <p:cNvPr id="27" name="Shape 27"/>
        <p:cNvGrpSpPr/>
        <p:nvPr/>
      </p:nvGrpSpPr>
      <p:grpSpPr>
        <a:xfrm>
          <a:off x="0" y="0"/>
          <a:ext cx="0" cy="0"/>
          <a:chOff x="0" y="0"/>
          <a:chExt cx="0" cy="0"/>
        </a:xfrm>
      </p:grpSpPr>
      <p:sp>
        <p:nvSpPr>
          <p:cNvPr id="28" name="Shape 28"/>
          <p:cNvSpPr txBox="1"/>
          <p:nvPr>
            <p:ph type="title"/>
          </p:nvPr>
        </p:nvSpPr>
        <p:spPr>
          <a:xfrm>
            <a:off x="765025" y="1301360"/>
            <a:ext cx="9612971" cy="2852737"/>
          </a:xfrm>
          <a:prstGeom prst="rect">
            <a:avLst/>
          </a:prstGeom>
          <a:noFill/>
          <a:ln>
            <a:noFill/>
          </a:ln>
        </p:spPr>
        <p:txBody>
          <a:bodyPr anchorCtr="0" anchor="b" bIns="91425" lIns="91425" spcFirstLastPara="1" rIns="91425" wrap="square" tIns="91425"/>
          <a:lstStyle>
            <a:lvl1pPr lvl="0" marR="0" rtl="0" algn="r">
              <a:lnSpc>
                <a:spcPct val="89000"/>
              </a:lnSpc>
              <a:spcBef>
                <a:spcPts val="0"/>
              </a:spcBef>
              <a:spcAft>
                <a:spcPts val="0"/>
              </a:spcAft>
              <a:buClr>
                <a:schemeClr val="lt2"/>
              </a:buClr>
              <a:buSzPts val="7200"/>
              <a:buFont typeface="Source Sans Pro"/>
              <a:buNone/>
              <a:defRPr b="0" i="0" sz="7200" u="none" cap="none" strike="noStrike">
                <a:solidFill>
                  <a:schemeClr val="lt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Shape 29"/>
          <p:cNvSpPr txBox="1"/>
          <p:nvPr>
            <p:ph idx="1" type="body"/>
          </p:nvPr>
        </p:nvSpPr>
        <p:spPr>
          <a:xfrm>
            <a:off x="765025" y="4216328"/>
            <a:ext cx="9612971" cy="1143324"/>
          </a:xfrm>
          <a:prstGeom prst="rect">
            <a:avLst/>
          </a:prstGeom>
          <a:noFill/>
          <a:ln>
            <a:noFill/>
          </a:ln>
        </p:spPr>
        <p:txBody>
          <a:bodyPr anchorCtr="0" anchor="t" bIns="91425" lIns="91425" spcFirstLastPara="1" rIns="91425" wrap="square" tIns="91425"/>
          <a:lstStyle>
            <a:lvl1pPr indent="-228600" lvl="0" marL="457200" marR="0" rtl="0" algn="r">
              <a:lnSpc>
                <a:spcPct val="112000"/>
              </a:lnSpc>
              <a:spcBef>
                <a:spcPts val="0"/>
              </a:spcBef>
              <a:spcAft>
                <a:spcPts val="0"/>
              </a:spcAft>
              <a:buClr>
                <a:schemeClr val="lt2"/>
              </a:buClr>
              <a:buSzPts val="2400"/>
              <a:buFont typeface="Source Sans Pro"/>
              <a:buNone/>
              <a:defRPr b="0" i="0" sz="2400" u="none" cap="none" strike="noStrike">
                <a:solidFill>
                  <a:schemeClr val="lt2"/>
                </a:solidFill>
                <a:latin typeface="Source Sans Pro"/>
                <a:ea typeface="Source Sans Pro"/>
                <a:cs typeface="Source Sans Pro"/>
                <a:sym typeface="Source Sans Pro"/>
              </a:defRPr>
            </a:lvl1pPr>
            <a:lvl2pPr indent="-228600" lvl="1" marL="914400" marR="0" rtl="0" algn="l">
              <a:lnSpc>
                <a:spcPct val="94000"/>
              </a:lnSpc>
              <a:spcBef>
                <a:spcPts val="500"/>
              </a:spcBef>
              <a:spcAft>
                <a:spcPts val="0"/>
              </a:spcAft>
              <a:buClr>
                <a:schemeClr val="lt1"/>
              </a:buClr>
              <a:buSzPts val="2000"/>
              <a:buFont typeface="Source Sans Pro"/>
              <a:buNone/>
              <a:defRPr b="0" i="1" sz="2000" u="none" cap="none" strike="noStrike">
                <a:solidFill>
                  <a:schemeClr val="lt1"/>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lt1"/>
              </a:buClr>
              <a:buSzPts val="1800"/>
              <a:buFont typeface="Source Sans Pro"/>
              <a:buNone/>
              <a:defRPr b="0" i="0" sz="1800" u="none" cap="none" strike="noStrike">
                <a:solidFill>
                  <a:schemeClr val="lt1"/>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lt1"/>
              </a:buClr>
              <a:buSzPts val="1600"/>
              <a:buFont typeface="Source Sans Pro"/>
              <a:buNone/>
              <a:defRPr b="0" i="1" sz="1600" u="none" cap="none" strike="noStrike">
                <a:solidFill>
                  <a:schemeClr val="lt1"/>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lt1"/>
              </a:buClr>
              <a:buSzPts val="1600"/>
              <a:buFont typeface="Source Sans Pro"/>
              <a:buNone/>
              <a:defRPr b="0" i="0" sz="1600" u="none" cap="none" strike="noStrike">
                <a:solidFill>
                  <a:schemeClr val="lt1"/>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lt1"/>
              </a:buClr>
              <a:buSzPts val="1600"/>
              <a:buFont typeface="Source Sans Pro"/>
              <a:buNone/>
              <a:defRPr b="0" i="1" sz="1600" u="none" cap="none" strike="noStrike">
                <a:solidFill>
                  <a:schemeClr val="lt1"/>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lt1"/>
              </a:buClr>
              <a:buSzPts val="1600"/>
              <a:buFont typeface="Source Sans Pro"/>
              <a:buNone/>
              <a:defRPr b="0" i="0" sz="1600" u="none" cap="none" strike="noStrike">
                <a:solidFill>
                  <a:schemeClr val="lt1"/>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lt1"/>
              </a:buClr>
              <a:buSzPts val="1600"/>
              <a:buFont typeface="Source Sans Pro"/>
              <a:buNone/>
              <a:defRPr b="0" i="1" sz="1600" u="none" cap="none" strike="noStrike">
                <a:solidFill>
                  <a:schemeClr val="lt1"/>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lt1"/>
              </a:buClr>
              <a:buSzPts val="1600"/>
              <a:buFont typeface="Source Sans Pro"/>
              <a:buNone/>
              <a:defRPr b="0" i="0" sz="1600" u="none" cap="none" strike="noStrike">
                <a:solidFill>
                  <a:schemeClr val="lt1"/>
                </a:solidFill>
                <a:latin typeface="Source Sans Pro"/>
                <a:ea typeface="Source Sans Pro"/>
                <a:cs typeface="Source Sans Pro"/>
                <a:sym typeface="Source Sans Pro"/>
              </a:defRPr>
            </a:lvl9pPr>
          </a:lstStyle>
          <a:p/>
        </p:txBody>
      </p:sp>
      <p:sp>
        <p:nvSpPr>
          <p:cNvPr id="30" name="Shape 30"/>
          <p:cNvSpPr txBox="1"/>
          <p:nvPr>
            <p:ph idx="10" type="dt"/>
          </p:nvPr>
        </p:nvSpPr>
        <p:spPr>
          <a:xfrm>
            <a:off x="738908" y="6453386"/>
            <a:ext cx="1622409"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lt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31" name="Shape 31"/>
          <p:cNvSpPr txBox="1"/>
          <p:nvPr>
            <p:ph idx="11" type="ftr"/>
          </p:nvPr>
        </p:nvSpPr>
        <p:spPr>
          <a:xfrm>
            <a:off x="2584312" y="6453386"/>
            <a:ext cx="7023377" cy="40461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32" name="Shape 3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lt2"/>
                </a:solidFill>
                <a:latin typeface="Source Sans Pro"/>
                <a:ea typeface="Source Sans Pro"/>
                <a:cs typeface="Source Sans Pro"/>
                <a:sym typeface="Source Sans Pro"/>
              </a:rPr>
              <a:t>‹#›</a:t>
            </a:fld>
            <a:endParaRPr b="0" i="0" sz="1200" u="none" cap="none" strike="noStrike">
              <a:solidFill>
                <a:schemeClr val="lt2"/>
              </a:solidFill>
              <a:latin typeface="Source Sans Pro"/>
              <a:ea typeface="Source Sans Pro"/>
              <a:cs typeface="Source Sans Pro"/>
              <a:sym typeface="Source Sans Pro"/>
            </a:endParaRPr>
          </a:p>
        </p:txBody>
      </p:sp>
      <p:sp>
        <p:nvSpPr>
          <p:cNvPr id="33" name="Shape 33" title="Crop Mark"/>
          <p:cNvSpPr/>
          <p:nvPr/>
        </p:nvSpPr>
        <p:spPr>
          <a:xfrm>
            <a:off x="8151962" y="1685652"/>
            <a:ext cx="3275013" cy="4408488"/>
          </a:xfrm>
          <a:custGeom>
            <a:pathLst>
              <a:path extrusionOk="0" h="120000" w="120000">
                <a:moveTo>
                  <a:pt x="105134" y="0"/>
                </a:moveTo>
                <a:lnTo>
                  <a:pt x="120000" y="0"/>
                </a:lnTo>
                <a:lnTo>
                  <a:pt x="120000" y="120000"/>
                </a:lnTo>
                <a:lnTo>
                  <a:pt x="0" y="120000"/>
                </a:lnTo>
                <a:lnTo>
                  <a:pt x="0" y="109629"/>
                </a:lnTo>
                <a:lnTo>
                  <a:pt x="105134" y="109629"/>
                </a:lnTo>
                <a:lnTo>
                  <a:pt x="10513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4" name="Shape 34"/>
        <p:cNvGrpSpPr/>
        <p:nvPr/>
      </p:nvGrpSpPr>
      <p:grpSpPr>
        <a:xfrm>
          <a:off x="0" y="0"/>
          <a:ext cx="0" cy="0"/>
          <a:chOff x="0" y="0"/>
          <a:chExt cx="0" cy="0"/>
        </a:xfrm>
      </p:grpSpPr>
      <p:sp>
        <p:nvSpPr>
          <p:cNvPr id="35" name="Shape 35"/>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Shape 36"/>
          <p:cNvSpPr txBox="1"/>
          <p:nvPr>
            <p:ph idx="1" type="body"/>
          </p:nvPr>
        </p:nvSpPr>
        <p:spPr>
          <a:xfrm>
            <a:off x="1371600" y="2285999"/>
            <a:ext cx="4447786" cy="3581401"/>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37" name="Shape 37"/>
          <p:cNvSpPr txBox="1"/>
          <p:nvPr>
            <p:ph idx="2" type="body"/>
          </p:nvPr>
        </p:nvSpPr>
        <p:spPr>
          <a:xfrm>
            <a:off x="6525403" y="2285999"/>
            <a:ext cx="4447786" cy="3581401"/>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38" name="Shape 38"/>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39" name="Shape 39"/>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40" name="Shape 4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endParaRPr b="0" i="0" sz="12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1" name="Shape 41"/>
        <p:cNvGrpSpPr/>
        <p:nvPr/>
      </p:nvGrpSpPr>
      <p:grpSpPr>
        <a:xfrm>
          <a:off x="0" y="0"/>
          <a:ext cx="0" cy="0"/>
          <a:chOff x="0" y="0"/>
          <a:chExt cx="0" cy="0"/>
        </a:xfrm>
      </p:grpSpPr>
      <p:sp>
        <p:nvSpPr>
          <p:cNvPr id="42" name="Shape 42"/>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Shape 43"/>
          <p:cNvSpPr txBox="1"/>
          <p:nvPr>
            <p:ph idx="1" type="body"/>
          </p:nvPr>
        </p:nvSpPr>
        <p:spPr>
          <a:xfrm>
            <a:off x="1371600" y="2340864"/>
            <a:ext cx="4443984" cy="823912"/>
          </a:xfrm>
          <a:prstGeom prst="rect">
            <a:avLst/>
          </a:prstGeom>
          <a:noFill/>
          <a:ln>
            <a:noFill/>
          </a:ln>
        </p:spPr>
        <p:txBody>
          <a:bodyPr anchorCtr="0" anchor="b" bIns="91425" lIns="91425" spcFirstLastPara="1" rIns="91425" wrap="square" tIns="91425"/>
          <a:lstStyle>
            <a:lvl1pPr indent="-228600" lvl="0" marL="457200" marR="0" rtl="0" algn="l">
              <a:lnSpc>
                <a:spcPct val="84000"/>
              </a:lnSpc>
              <a:spcBef>
                <a:spcPts val="0"/>
              </a:spcBef>
              <a:spcAft>
                <a:spcPts val="0"/>
              </a:spcAft>
              <a:buClr>
                <a:schemeClr val="dk2"/>
              </a:buClr>
              <a:buSzPts val="3000"/>
              <a:buFont typeface="Source Sans Pro"/>
              <a:buNone/>
              <a:defRPr b="0" i="0" sz="30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500"/>
              </a:spcBef>
              <a:spcAft>
                <a:spcPts val="0"/>
              </a:spcAft>
              <a:buClr>
                <a:schemeClr val="dk2"/>
              </a:buClr>
              <a:buSzPts val="2000"/>
              <a:buFont typeface="Source Sans Pro"/>
              <a:buNone/>
              <a:defRPr b="1" i="1" sz="20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dk2"/>
              </a:buClr>
              <a:buSzPts val="1800"/>
              <a:buFont typeface="Source Sans Pro"/>
              <a:buNone/>
              <a:defRPr b="1" i="0" sz="18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9pPr>
          </a:lstStyle>
          <a:p/>
        </p:txBody>
      </p:sp>
      <p:sp>
        <p:nvSpPr>
          <p:cNvPr id="44" name="Shape 44"/>
          <p:cNvSpPr txBox="1"/>
          <p:nvPr>
            <p:ph idx="2" type="body"/>
          </p:nvPr>
        </p:nvSpPr>
        <p:spPr>
          <a:xfrm>
            <a:off x="1371600" y="3305207"/>
            <a:ext cx="4443984" cy="2562193"/>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45" name="Shape 45"/>
          <p:cNvSpPr txBox="1"/>
          <p:nvPr>
            <p:ph idx="3" type="body"/>
          </p:nvPr>
        </p:nvSpPr>
        <p:spPr>
          <a:xfrm>
            <a:off x="6525014" y="2340864"/>
            <a:ext cx="4443984" cy="823912"/>
          </a:xfrm>
          <a:prstGeom prst="rect">
            <a:avLst/>
          </a:prstGeom>
          <a:noFill/>
          <a:ln>
            <a:noFill/>
          </a:ln>
        </p:spPr>
        <p:txBody>
          <a:bodyPr anchorCtr="0" anchor="b" bIns="91425" lIns="91425" spcFirstLastPara="1" rIns="91425" wrap="square" tIns="91425"/>
          <a:lstStyle>
            <a:lvl1pPr indent="-228600" lvl="0" marL="457200" marR="0" rtl="0" algn="l">
              <a:lnSpc>
                <a:spcPct val="84000"/>
              </a:lnSpc>
              <a:spcBef>
                <a:spcPts val="0"/>
              </a:spcBef>
              <a:spcAft>
                <a:spcPts val="0"/>
              </a:spcAft>
              <a:buClr>
                <a:schemeClr val="dk2"/>
              </a:buClr>
              <a:buSzPts val="3000"/>
              <a:buFont typeface="Source Sans Pro"/>
              <a:buNone/>
              <a:defRPr b="0" i="0" sz="30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500"/>
              </a:spcBef>
              <a:spcAft>
                <a:spcPts val="0"/>
              </a:spcAft>
              <a:buClr>
                <a:schemeClr val="dk2"/>
              </a:buClr>
              <a:buSzPts val="2000"/>
              <a:buFont typeface="Source Sans Pro"/>
              <a:buNone/>
              <a:defRPr b="1" i="1" sz="20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dk2"/>
              </a:buClr>
              <a:buSzPts val="1800"/>
              <a:buFont typeface="Source Sans Pro"/>
              <a:buNone/>
              <a:defRPr b="1" i="0" sz="18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9pPr>
          </a:lstStyle>
          <a:p/>
        </p:txBody>
      </p:sp>
      <p:sp>
        <p:nvSpPr>
          <p:cNvPr id="46" name="Shape 46"/>
          <p:cNvSpPr txBox="1"/>
          <p:nvPr>
            <p:ph idx="4" type="body"/>
          </p:nvPr>
        </p:nvSpPr>
        <p:spPr>
          <a:xfrm>
            <a:off x="6525014" y="3305207"/>
            <a:ext cx="4443984" cy="2562193"/>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47" name="Shape 47"/>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48" name="Shape 48"/>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49" name="Shape 4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endParaRPr b="0" i="0" sz="12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0" name="Shape 50"/>
        <p:cNvGrpSpPr/>
        <p:nvPr/>
      </p:nvGrpSpPr>
      <p:grpSpPr>
        <a:xfrm>
          <a:off x="0" y="0"/>
          <a:ext cx="0" cy="0"/>
          <a:chOff x="0" y="0"/>
          <a:chExt cx="0" cy="0"/>
        </a:xfrm>
      </p:grpSpPr>
      <p:sp>
        <p:nvSpPr>
          <p:cNvPr id="51" name="Shape 51"/>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Shape 52"/>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3" name="Shape 53"/>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4" name="Shape 5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endParaRPr b="0" i="0" sz="12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5" name="Shape 55"/>
        <p:cNvGrpSpPr/>
        <p:nvPr/>
      </p:nvGrpSpPr>
      <p:grpSpPr>
        <a:xfrm>
          <a:off x="0" y="0"/>
          <a:ext cx="0" cy="0"/>
          <a:chOff x="0" y="0"/>
          <a:chExt cx="0" cy="0"/>
        </a:xfrm>
      </p:grpSpPr>
      <p:sp>
        <p:nvSpPr>
          <p:cNvPr id="56" name="Shape 56"/>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7" name="Shape 57"/>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8" name="Shape 5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endParaRPr b="0" i="0" sz="1200" u="none" cap="none" strike="noStrik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objTx">
  <p:cSld name="Content with Caption">
    <p:spTree>
      <p:nvGrpSpPr>
        <p:cNvPr id="59" name="Shape 59"/>
        <p:cNvGrpSpPr/>
        <p:nvPr/>
      </p:nvGrpSpPr>
      <p:grpSpPr>
        <a:xfrm>
          <a:off x="0" y="0"/>
          <a:ext cx="0" cy="0"/>
          <a:chOff x="0" y="0"/>
          <a:chExt cx="0" cy="0"/>
        </a:xfrm>
      </p:grpSpPr>
      <p:sp>
        <p:nvSpPr>
          <p:cNvPr id="60" name="Shape 60"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txBox="1"/>
          <p:nvPr>
            <p:ph type="title"/>
          </p:nvPr>
        </p:nvSpPr>
        <p:spPr>
          <a:xfrm>
            <a:off x="723900" y="685800"/>
            <a:ext cx="3855720" cy="2157884"/>
          </a:xfrm>
          <a:prstGeom prst="rect">
            <a:avLst/>
          </a:prstGeom>
          <a:noFill/>
          <a:ln>
            <a:noFill/>
          </a:ln>
        </p:spPr>
        <p:txBody>
          <a:bodyPr anchorCtr="0" anchor="t" bIns="91425" lIns="91425" spcFirstLastPara="1" rIns="91425" wrap="square" tIns="91425"/>
          <a:lstStyle>
            <a:lvl1pPr lvl="0" marR="0" rtl="0" algn="l">
              <a:lnSpc>
                <a:spcPct val="84000"/>
              </a:lnSpc>
              <a:spcBef>
                <a:spcPts val="0"/>
              </a:spcBef>
              <a:spcAft>
                <a:spcPts val="0"/>
              </a:spcAft>
              <a:buClr>
                <a:schemeClr val="dk2"/>
              </a:buClr>
              <a:buSzPts val="4800"/>
              <a:buFont typeface="Source Sans Pro"/>
              <a:buNone/>
              <a:defRPr b="0" i="0" sz="48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Shape 62"/>
          <p:cNvSpPr txBox="1"/>
          <p:nvPr>
            <p:ph idx="1" type="body"/>
          </p:nvPr>
        </p:nvSpPr>
        <p:spPr>
          <a:xfrm>
            <a:off x="6256020" y="685801"/>
            <a:ext cx="5212080" cy="5175250"/>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30200" lvl="6" marL="32004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7pPr>
            <a:lvl8pPr indent="-330200" lvl="7" marL="36576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8pPr>
            <a:lvl9pPr indent="-330200" lvl="8" marL="4114800" marR="0" rtl="0" algn="l">
              <a:lnSpc>
                <a:spcPct val="94000"/>
              </a:lnSpc>
              <a:spcBef>
                <a:spcPts val="500"/>
              </a:spcBef>
              <a:spcAft>
                <a:spcPts val="20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9pPr>
          </a:lstStyle>
          <a:p/>
        </p:txBody>
      </p:sp>
      <p:sp>
        <p:nvSpPr>
          <p:cNvPr id="63" name="Shape 63"/>
          <p:cNvSpPr txBox="1"/>
          <p:nvPr>
            <p:ph idx="2" type="body"/>
          </p:nvPr>
        </p:nvSpPr>
        <p:spPr>
          <a:xfrm>
            <a:off x="723900" y="2856344"/>
            <a:ext cx="3855720" cy="3011056"/>
          </a:xfrm>
          <a:prstGeom prst="rect">
            <a:avLst/>
          </a:prstGeom>
          <a:noFill/>
          <a:ln>
            <a:noFill/>
          </a:ln>
        </p:spPr>
        <p:txBody>
          <a:bodyPr anchorCtr="0" anchor="t" bIns="91425" lIns="91425" spcFirstLastPara="1" rIns="91425" wrap="square" tIns="91425"/>
          <a:lstStyle>
            <a:lvl1pPr indent="-228600" lvl="0" marL="457200" marR="0" rtl="0" algn="l">
              <a:lnSpc>
                <a:spcPct val="113000"/>
              </a:lnSpc>
              <a:spcBef>
                <a:spcPts val="0"/>
              </a:spcBef>
              <a:spcAft>
                <a:spcPts val="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1500"/>
              </a:spcBef>
              <a:spcAft>
                <a:spcPts val="0"/>
              </a:spcAft>
              <a:buClr>
                <a:schemeClr val="dk2"/>
              </a:buClr>
              <a:buSzPts val="1400"/>
              <a:buFont typeface="Source Sans Pro"/>
              <a:buNone/>
              <a:defRPr b="0" i="1" sz="14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9pPr>
          </a:lstStyle>
          <a:p/>
        </p:txBody>
      </p:sp>
      <p:sp>
        <p:nvSpPr>
          <p:cNvPr id="64" name="Shape 64"/>
          <p:cNvSpPr txBox="1"/>
          <p:nvPr>
            <p:ph idx="10" type="dt"/>
          </p:nvPr>
        </p:nvSpPr>
        <p:spPr>
          <a:xfrm>
            <a:off x="72390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65" name="Shape 65"/>
          <p:cNvSpPr txBox="1"/>
          <p:nvPr>
            <p:ph idx="11" type="ftr"/>
          </p:nvPr>
        </p:nvSpPr>
        <p:spPr>
          <a:xfrm>
            <a:off x="2205945" y="6453386"/>
            <a:ext cx="2373675"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66" name="Shape 66"/>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endParaRPr b="0" i="0" sz="1200" u="none" cap="none" strike="noStrike">
              <a:solidFill>
                <a:schemeClr val="dk2"/>
              </a:solidFill>
              <a:latin typeface="Source Sans Pro"/>
              <a:ea typeface="Source Sans Pro"/>
              <a:cs typeface="Source Sans Pro"/>
              <a:sym typeface="Source Sans Pro"/>
            </a:endParaRPr>
          </a:p>
        </p:txBody>
      </p:sp>
      <p:sp>
        <p:nvSpPr>
          <p:cNvPr id="67" name="Shape 67"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picTx">
  <p:cSld name="Picture with Caption">
    <p:spTree>
      <p:nvGrpSpPr>
        <p:cNvPr id="68" name="Shape 68"/>
        <p:cNvGrpSpPr/>
        <p:nvPr/>
      </p:nvGrpSpPr>
      <p:grpSpPr>
        <a:xfrm>
          <a:off x="0" y="0"/>
          <a:ext cx="0" cy="0"/>
          <a:chOff x="0" y="0"/>
          <a:chExt cx="0" cy="0"/>
        </a:xfrm>
      </p:grpSpPr>
      <p:sp>
        <p:nvSpPr>
          <p:cNvPr id="69" name="Shape 6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txBox="1"/>
          <p:nvPr>
            <p:ph type="title"/>
          </p:nvPr>
        </p:nvSpPr>
        <p:spPr>
          <a:xfrm>
            <a:off x="723900" y="685800"/>
            <a:ext cx="3855720" cy="2157884"/>
          </a:xfrm>
          <a:prstGeom prst="rect">
            <a:avLst/>
          </a:prstGeom>
          <a:noFill/>
          <a:ln>
            <a:noFill/>
          </a:ln>
        </p:spPr>
        <p:txBody>
          <a:bodyPr anchorCtr="0" anchor="t" bIns="91425" lIns="91425" spcFirstLastPara="1" rIns="91425" wrap="square" tIns="91425"/>
          <a:lstStyle>
            <a:lvl1pPr lvl="0" marR="0" rtl="0" algn="l">
              <a:lnSpc>
                <a:spcPct val="84000"/>
              </a:lnSpc>
              <a:spcBef>
                <a:spcPts val="0"/>
              </a:spcBef>
              <a:spcAft>
                <a:spcPts val="0"/>
              </a:spcAft>
              <a:buClr>
                <a:schemeClr val="dk2"/>
              </a:buClr>
              <a:buSzPts val="4800"/>
              <a:buFont typeface="Source Sans Pro"/>
              <a:buNone/>
              <a:defRPr b="0" i="0" sz="48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Shape 71"/>
          <p:cNvSpPr/>
          <p:nvPr>
            <p:ph idx="2" type="pic"/>
          </p:nvPr>
        </p:nvSpPr>
        <p:spPr>
          <a:xfrm>
            <a:off x="5532120" y="0"/>
            <a:ext cx="6659880" cy="6857999"/>
          </a:xfrm>
          <a:prstGeom prst="rect">
            <a:avLst/>
          </a:prstGeom>
          <a:noFill/>
          <a:ln>
            <a:noFill/>
          </a:ln>
        </p:spPr>
        <p:txBody>
          <a:bodyPr anchorCtr="0" anchor="t" bIns="91425" lIns="91425" spcFirstLastPara="1" rIns="91425" wrap="square" tIns="91425"/>
          <a:lstStyle>
            <a:lvl1pPr lvl="0" marR="0" rtl="0" algn="l">
              <a:lnSpc>
                <a:spcPct val="94000"/>
              </a:lnSpc>
              <a:spcBef>
                <a:spcPts val="10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1pPr>
            <a:lvl2pPr lvl="1"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2pPr>
            <a:lvl3pPr lvl="2" marR="0" rtl="0" algn="l">
              <a:lnSpc>
                <a:spcPct val="94000"/>
              </a:lnSpc>
              <a:spcBef>
                <a:spcPts val="5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3pPr>
            <a:lvl4pPr lvl="3"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4pPr>
            <a:lvl5pPr lvl="4" marR="0" rtl="0" algn="l">
              <a:lnSpc>
                <a:spcPct val="94000"/>
              </a:lnSpc>
              <a:spcBef>
                <a:spcPts val="5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5pPr>
            <a:lvl6pPr lvl="5"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6pPr>
            <a:lvl7pPr lvl="6" marR="0" rtl="0" algn="l">
              <a:lnSpc>
                <a:spcPct val="94000"/>
              </a:lnSpc>
              <a:spcBef>
                <a:spcPts val="5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7pPr>
            <a:lvl8pPr lvl="7"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8pPr>
            <a:lvl9pPr lvl="8" marR="0" rtl="0" algn="l">
              <a:lnSpc>
                <a:spcPct val="94000"/>
              </a:lnSpc>
              <a:spcBef>
                <a:spcPts val="500"/>
              </a:spcBef>
              <a:spcAft>
                <a:spcPts val="20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9pPr>
          </a:lstStyle>
          <a:p/>
        </p:txBody>
      </p:sp>
      <p:sp>
        <p:nvSpPr>
          <p:cNvPr id="72" name="Shape 72"/>
          <p:cNvSpPr txBox="1"/>
          <p:nvPr>
            <p:ph idx="1" type="body"/>
          </p:nvPr>
        </p:nvSpPr>
        <p:spPr>
          <a:xfrm>
            <a:off x="723900" y="2855968"/>
            <a:ext cx="3855720" cy="3011432"/>
          </a:xfrm>
          <a:prstGeom prst="rect">
            <a:avLst/>
          </a:prstGeom>
          <a:noFill/>
          <a:ln>
            <a:noFill/>
          </a:ln>
        </p:spPr>
        <p:txBody>
          <a:bodyPr anchorCtr="0" anchor="t" bIns="91425" lIns="91425" spcFirstLastPara="1" rIns="91425" wrap="square" tIns="91425"/>
          <a:lstStyle>
            <a:lvl1pPr indent="-228600" lvl="0" marL="457200" marR="0" rtl="0" algn="l">
              <a:lnSpc>
                <a:spcPct val="113000"/>
              </a:lnSpc>
              <a:spcBef>
                <a:spcPts val="0"/>
              </a:spcBef>
              <a:spcAft>
                <a:spcPts val="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1500"/>
              </a:spcBef>
              <a:spcAft>
                <a:spcPts val="0"/>
              </a:spcAft>
              <a:buClr>
                <a:schemeClr val="dk2"/>
              </a:buClr>
              <a:buSzPts val="1400"/>
              <a:buFont typeface="Source Sans Pro"/>
              <a:buNone/>
              <a:defRPr b="0" i="1" sz="14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9pPr>
          </a:lstStyle>
          <a:p/>
        </p:txBody>
      </p:sp>
      <p:sp>
        <p:nvSpPr>
          <p:cNvPr id="73" name="Shape 73"/>
          <p:cNvSpPr txBox="1"/>
          <p:nvPr>
            <p:ph idx="10" type="dt"/>
          </p:nvPr>
        </p:nvSpPr>
        <p:spPr>
          <a:xfrm>
            <a:off x="72390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74" name="Shape 74"/>
          <p:cNvSpPr txBox="1"/>
          <p:nvPr>
            <p:ph idx="11" type="ftr"/>
          </p:nvPr>
        </p:nvSpPr>
        <p:spPr>
          <a:xfrm>
            <a:off x="2205945" y="6453386"/>
            <a:ext cx="2373675"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75" name="Shape 75"/>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endParaRPr b="0" i="0" sz="1200" u="none" cap="none" strike="noStrike">
              <a:solidFill>
                <a:schemeClr val="dk2"/>
              </a:solidFill>
              <a:latin typeface="Source Sans Pro"/>
              <a:ea typeface="Source Sans Pro"/>
              <a:cs typeface="Source Sans Pro"/>
              <a:sym typeface="Source Sans Pro"/>
            </a:endParaRPr>
          </a:p>
        </p:txBody>
      </p:sp>
      <p:sp>
        <p:nvSpPr>
          <p:cNvPr id="76" name="Shape 76"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1371600" y="2286000"/>
            <a:ext cx="9601200" cy="3581400"/>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8" name="Shape 8"/>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9" name="Shape 9"/>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0" name="Shape 1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endParaRPr b="0" i="0" sz="1200" u="none" cap="none" strike="noStrike">
              <a:solidFill>
                <a:schemeClr val="dk2"/>
              </a:solidFill>
              <a:latin typeface="Source Sans Pro"/>
              <a:ea typeface="Source Sans Pro"/>
              <a:cs typeface="Source Sans Pro"/>
              <a:sym typeface="Source Sans Pro"/>
            </a:endParaRPr>
          </a:p>
        </p:txBody>
      </p:sp>
      <p:sp>
        <p:nvSpPr>
          <p:cNvPr id="11" name="Shape 11"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p>
            <a:pPr indent="0" lvl="0" marL="0" marR="0" rtl="0" algn="ctr">
              <a:lnSpc>
                <a:spcPct val="89000"/>
              </a:lnSpc>
              <a:spcBef>
                <a:spcPts val="0"/>
              </a:spcBef>
              <a:spcAft>
                <a:spcPts val="0"/>
              </a:spcAft>
              <a:buClr>
                <a:schemeClr val="dk2"/>
              </a:buClr>
              <a:buSzPts val="7200"/>
              <a:buFont typeface="Source Sans Pro"/>
              <a:buNone/>
            </a:pPr>
            <a:r>
              <a:rPr b="0" i="0" lang="en-US" sz="7200" u="none" cap="none" strike="noStrike">
                <a:solidFill>
                  <a:schemeClr val="dk2"/>
                </a:solidFill>
                <a:latin typeface="Source Sans Pro"/>
                <a:ea typeface="Source Sans Pro"/>
                <a:cs typeface="Source Sans Pro"/>
                <a:sym typeface="Source Sans Pro"/>
              </a:rPr>
              <a:t>SF BAY AREA BIKE SHARE</a:t>
            </a:r>
            <a:endParaRPr/>
          </a:p>
        </p:txBody>
      </p:sp>
      <p:sp>
        <p:nvSpPr>
          <p:cNvPr id="94" name="Shape 94"/>
          <p:cNvSpPr txBox="1"/>
          <p:nvPr>
            <p:ph idx="1" type="subTitle"/>
          </p:nvPr>
        </p:nvSpPr>
        <p:spPr>
          <a:xfrm>
            <a:off x="2680193" y="4251222"/>
            <a:ext cx="6831600" cy="698700"/>
          </a:xfrm>
          <a:prstGeom prst="rect">
            <a:avLst/>
          </a:prstGeom>
          <a:noFill/>
          <a:ln>
            <a:noFill/>
          </a:ln>
        </p:spPr>
        <p:txBody>
          <a:bodyPr anchorCtr="0" anchor="t" bIns="45700" lIns="91425" spcFirstLastPara="1" rIns="91425" wrap="square" tIns="45700">
            <a:noAutofit/>
          </a:bodyPr>
          <a:lstStyle/>
          <a:p>
            <a:pPr indent="0" lvl="0" marL="0" marR="0" rtl="0" algn="ctr">
              <a:lnSpc>
                <a:spcPct val="112000"/>
              </a:lnSpc>
              <a:spcBef>
                <a:spcPts val="0"/>
              </a:spcBef>
              <a:spcAft>
                <a:spcPts val="0"/>
              </a:spcAft>
              <a:buClr>
                <a:schemeClr val="dk2"/>
              </a:buClr>
              <a:buSzPts val="2300"/>
              <a:buFont typeface="Source Sans Pro"/>
              <a:buNone/>
            </a:pPr>
            <a:r>
              <a:rPr lang="en-US"/>
              <a:t>MSAN697</a:t>
            </a:r>
            <a:endParaRPr/>
          </a:p>
          <a:p>
            <a:pPr indent="0" lvl="0" marL="0" marR="0" rtl="0" algn="ctr">
              <a:lnSpc>
                <a:spcPct val="112000"/>
              </a:lnSpc>
              <a:spcBef>
                <a:spcPts val="0"/>
              </a:spcBef>
              <a:spcAft>
                <a:spcPts val="0"/>
              </a:spcAft>
              <a:buClr>
                <a:schemeClr val="dk2"/>
              </a:buClr>
              <a:buSzPts val="2300"/>
              <a:buFont typeface="Source Sans Pro"/>
              <a:buNone/>
            </a:pPr>
            <a:r>
              <a:rPr b="0" i="0" lang="en-US" sz="2300" u="none" cap="none" strike="noStrike">
                <a:solidFill>
                  <a:schemeClr val="dk2"/>
                </a:solidFill>
                <a:latin typeface="Source Sans Pro"/>
                <a:ea typeface="Source Sans Pro"/>
                <a:cs typeface="Source Sans Pro"/>
                <a:sym typeface="Source Sans Pro"/>
              </a:rPr>
              <a:t>Cara Qin</a:t>
            </a:r>
            <a:r>
              <a:rPr lang="en-US"/>
              <a:t>	</a:t>
            </a:r>
            <a:r>
              <a:rPr b="0" i="0" lang="en-US" sz="2300" u="none" cap="none" strike="noStrike">
                <a:solidFill>
                  <a:schemeClr val="dk2"/>
                </a:solidFill>
                <a:latin typeface="Source Sans Pro"/>
                <a:ea typeface="Source Sans Pro"/>
                <a:cs typeface="Source Sans Pro"/>
                <a:sym typeface="Source Sans Pro"/>
              </a:rPr>
              <a:t>Qian Li</a:t>
            </a:r>
            <a:r>
              <a:rPr lang="en-US"/>
              <a:t>	     </a:t>
            </a:r>
            <a:r>
              <a:rPr b="0" i="0" lang="en-US" sz="2300" u="none" cap="none" strike="noStrike">
                <a:solidFill>
                  <a:schemeClr val="dk2"/>
                </a:solidFill>
                <a:latin typeface="Source Sans Pro"/>
                <a:ea typeface="Source Sans Pro"/>
                <a:cs typeface="Source Sans Pro"/>
                <a:sym typeface="Source Sans Pro"/>
              </a:rPr>
              <a:t>Sangyu Shen</a:t>
            </a:r>
            <a:endParaRPr b="0" i="0" sz="2300" u="none" cap="none" strike="noStrike">
              <a:solidFill>
                <a:schemeClr val="dk2"/>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idx="1" type="body"/>
          </p:nvPr>
        </p:nvSpPr>
        <p:spPr>
          <a:xfrm>
            <a:off x="1371600" y="2286000"/>
            <a:ext cx="9601200" cy="3581400"/>
          </a:xfrm>
          <a:prstGeom prst="rect">
            <a:avLst/>
          </a:prstGeom>
        </p:spPr>
        <p:txBody>
          <a:bodyPr anchorCtr="0" anchor="t" bIns="91425" lIns="91425" spcFirstLastPara="1" rIns="91425" wrap="square" tIns="91425">
            <a:noAutofit/>
          </a:bodyPr>
          <a:lstStyle/>
          <a:p>
            <a:pPr indent="0" lvl="0" marL="0">
              <a:spcBef>
                <a:spcPts val="1000"/>
              </a:spcBef>
              <a:spcAft>
                <a:spcPts val="200"/>
              </a:spcAft>
              <a:buNone/>
            </a:pPr>
            <a:r>
              <a:t/>
            </a:r>
            <a:endParaRPr/>
          </a:p>
        </p:txBody>
      </p:sp>
      <p:sp>
        <p:nvSpPr>
          <p:cNvPr id="208" name="Shape 208"/>
          <p:cNvSpPr txBox="1"/>
          <p:nvPr>
            <p:ph type="title"/>
          </p:nvPr>
        </p:nvSpPr>
        <p:spPr>
          <a:xfrm>
            <a:off x="1295400" y="198350"/>
            <a:ext cx="9601200" cy="94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3600"/>
              <a:t>Create New DataFrame</a:t>
            </a:r>
            <a:endParaRPr b="1" sz="3600"/>
          </a:p>
        </p:txBody>
      </p:sp>
      <p:pic>
        <p:nvPicPr>
          <p:cNvPr id="209" name="Shape 209"/>
          <p:cNvPicPr preferRelativeResize="0"/>
          <p:nvPr/>
        </p:nvPicPr>
        <p:blipFill>
          <a:blip r:embed="rId3">
            <a:alphaModFix/>
          </a:blip>
          <a:stretch>
            <a:fillRect/>
          </a:stretch>
        </p:blipFill>
        <p:spPr>
          <a:xfrm>
            <a:off x="882850" y="1939000"/>
            <a:ext cx="5568000" cy="3430400"/>
          </a:xfrm>
          <a:prstGeom prst="rect">
            <a:avLst/>
          </a:prstGeom>
          <a:noFill/>
          <a:ln>
            <a:noFill/>
          </a:ln>
        </p:spPr>
      </p:pic>
      <p:pic>
        <p:nvPicPr>
          <p:cNvPr id="210" name="Shape 210"/>
          <p:cNvPicPr preferRelativeResize="0"/>
          <p:nvPr/>
        </p:nvPicPr>
        <p:blipFill>
          <a:blip r:embed="rId4">
            <a:alphaModFix/>
          </a:blip>
          <a:stretch>
            <a:fillRect/>
          </a:stretch>
        </p:blipFill>
        <p:spPr>
          <a:xfrm>
            <a:off x="6894971" y="1473200"/>
            <a:ext cx="5297040" cy="472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5613125" y="647825"/>
            <a:ext cx="5156100" cy="1485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en-US" sz="3600"/>
              <a:t>Extract day of week</a:t>
            </a:r>
            <a:endParaRPr b="1" sz="3600"/>
          </a:p>
        </p:txBody>
      </p:sp>
      <p:sp>
        <p:nvSpPr>
          <p:cNvPr id="216" name="Shape 216"/>
          <p:cNvSpPr/>
          <p:nvPr/>
        </p:nvSpPr>
        <p:spPr>
          <a:xfrm>
            <a:off x="820250" y="267350"/>
            <a:ext cx="2197200" cy="2826600"/>
          </a:xfrm>
          <a:prstGeom prst="roundRect">
            <a:avLst>
              <a:gd fmla="val 16667" name="adj"/>
            </a:avLst>
          </a:prstGeom>
          <a:solidFill>
            <a:schemeClr val="lt2"/>
          </a:solidFill>
          <a:ln cap="flat" cmpd="sng" w="38100">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txBox="1"/>
          <p:nvPr/>
        </p:nvSpPr>
        <p:spPr>
          <a:xfrm>
            <a:off x="759950" y="889775"/>
            <a:ext cx="2330400" cy="220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000">
                <a:solidFill>
                  <a:srgbClr val="990000"/>
                </a:solidFill>
              </a:rPr>
              <a:t>date</a:t>
            </a:r>
            <a:endParaRPr sz="2000">
              <a:solidFill>
                <a:srgbClr val="990000"/>
              </a:solidFill>
            </a:endParaRPr>
          </a:p>
          <a:p>
            <a:pPr indent="0" lvl="0" marL="0" rtl="0">
              <a:spcBef>
                <a:spcPts val="0"/>
              </a:spcBef>
              <a:spcAft>
                <a:spcPts val="0"/>
              </a:spcAft>
              <a:buNone/>
            </a:pPr>
            <a:r>
              <a:rPr lang="en-US" sz="2000"/>
              <a:t>max_temperature</a:t>
            </a:r>
            <a:endParaRPr sz="2000"/>
          </a:p>
          <a:p>
            <a:pPr indent="0" lvl="0" marL="0">
              <a:spcBef>
                <a:spcPts val="0"/>
              </a:spcBef>
              <a:spcAft>
                <a:spcPts val="0"/>
              </a:spcAft>
              <a:buNone/>
            </a:pPr>
            <a:r>
              <a:rPr lang="en-US" sz="2000"/>
              <a:t>mean_temperature</a:t>
            </a:r>
            <a:endParaRPr sz="2000"/>
          </a:p>
          <a:p>
            <a:pPr indent="0" lvl="0" marL="0" rtl="0">
              <a:spcBef>
                <a:spcPts val="0"/>
              </a:spcBef>
              <a:spcAft>
                <a:spcPts val="0"/>
              </a:spcAft>
              <a:buNone/>
            </a:pPr>
            <a:r>
              <a:rPr b="1" lang="en-US" sz="2000"/>
              <a:t>…</a:t>
            </a:r>
            <a:endParaRPr sz="2000"/>
          </a:p>
          <a:p>
            <a:pPr indent="0" lvl="0" marL="0" rtl="0">
              <a:spcBef>
                <a:spcPts val="0"/>
              </a:spcBef>
              <a:spcAft>
                <a:spcPts val="0"/>
              </a:spcAft>
              <a:buNone/>
            </a:pPr>
            <a:r>
              <a:rPr lang="en-US" sz="2000"/>
              <a:t>events</a:t>
            </a:r>
            <a:endParaRPr sz="2000"/>
          </a:p>
          <a:p>
            <a:pPr indent="0" lvl="0" marL="0" rtl="0">
              <a:spcBef>
                <a:spcPts val="0"/>
              </a:spcBef>
              <a:spcAft>
                <a:spcPts val="0"/>
              </a:spcAft>
              <a:buNone/>
            </a:pPr>
            <a:r>
              <a:rPr lang="en-US" sz="2000">
                <a:solidFill>
                  <a:srgbClr val="990000"/>
                </a:solidFill>
              </a:rPr>
              <a:t>zip code</a:t>
            </a:r>
            <a:endParaRPr sz="2000">
              <a:solidFill>
                <a:srgbClr val="990000"/>
              </a:solidFill>
            </a:endParaRPr>
          </a:p>
        </p:txBody>
      </p:sp>
      <p:sp>
        <p:nvSpPr>
          <p:cNvPr id="218" name="Shape 218"/>
          <p:cNvSpPr txBox="1"/>
          <p:nvPr/>
        </p:nvSpPr>
        <p:spPr>
          <a:xfrm>
            <a:off x="988550" y="382225"/>
            <a:ext cx="1488600" cy="507600"/>
          </a:xfrm>
          <a:prstGeom prst="rect">
            <a:avLst/>
          </a:prstGeom>
          <a:noFill/>
          <a:ln cap="flat" cmpd="sng" w="28575">
            <a:solidFill>
              <a:srgbClr val="990000"/>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US" sz="2400"/>
              <a:t>Weather</a:t>
            </a:r>
            <a:endParaRPr sz="2400"/>
          </a:p>
        </p:txBody>
      </p:sp>
      <p:sp>
        <p:nvSpPr>
          <p:cNvPr id="219" name="Shape 219"/>
          <p:cNvSpPr/>
          <p:nvPr/>
        </p:nvSpPr>
        <p:spPr>
          <a:xfrm>
            <a:off x="3450275" y="217525"/>
            <a:ext cx="1940400" cy="2977500"/>
          </a:xfrm>
          <a:prstGeom prst="roundRect">
            <a:avLst>
              <a:gd fmla="val 16667" name="adj"/>
            </a:avLst>
          </a:prstGeom>
          <a:solidFill>
            <a:schemeClr val="lt2"/>
          </a:solidFill>
          <a:ln cap="flat" cmpd="sng" w="38100">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990000"/>
              </a:solidFill>
            </a:endParaRPr>
          </a:p>
        </p:txBody>
      </p:sp>
      <p:sp>
        <p:nvSpPr>
          <p:cNvPr id="220" name="Shape 220"/>
          <p:cNvSpPr txBox="1"/>
          <p:nvPr/>
        </p:nvSpPr>
        <p:spPr>
          <a:xfrm>
            <a:off x="3618575" y="839950"/>
            <a:ext cx="1772100" cy="250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000"/>
              <a:t>duration</a:t>
            </a:r>
            <a:endParaRPr sz="2000"/>
          </a:p>
          <a:p>
            <a:pPr indent="0" lvl="0" marL="0">
              <a:spcBef>
                <a:spcPts val="0"/>
              </a:spcBef>
              <a:spcAft>
                <a:spcPts val="0"/>
              </a:spcAft>
              <a:buNone/>
            </a:pPr>
            <a:r>
              <a:rPr lang="en-US" sz="2000">
                <a:solidFill>
                  <a:srgbClr val="990000"/>
                </a:solidFill>
              </a:rPr>
              <a:t>start_date</a:t>
            </a:r>
            <a:endParaRPr sz="2000">
              <a:solidFill>
                <a:srgbClr val="990000"/>
              </a:solidFill>
            </a:endParaRPr>
          </a:p>
          <a:p>
            <a:pPr indent="0" lvl="0" marL="0" rtl="0">
              <a:spcBef>
                <a:spcPts val="0"/>
              </a:spcBef>
              <a:spcAft>
                <a:spcPts val="0"/>
              </a:spcAft>
              <a:buNone/>
            </a:pPr>
            <a:r>
              <a:rPr lang="en-US" sz="2000"/>
              <a:t>...</a:t>
            </a:r>
            <a:endParaRPr sz="2000"/>
          </a:p>
          <a:p>
            <a:pPr indent="0" lvl="0" marL="0" rtl="0">
              <a:spcBef>
                <a:spcPts val="0"/>
              </a:spcBef>
              <a:spcAft>
                <a:spcPts val="0"/>
              </a:spcAft>
              <a:buNone/>
            </a:pPr>
            <a:r>
              <a:rPr lang="en-US" sz="2000"/>
              <a:t>end_station</a:t>
            </a:r>
            <a:endParaRPr sz="2000"/>
          </a:p>
          <a:p>
            <a:pPr indent="0" lvl="0" marL="0" rtl="0">
              <a:spcBef>
                <a:spcPts val="0"/>
              </a:spcBef>
              <a:spcAft>
                <a:spcPts val="0"/>
              </a:spcAft>
              <a:buNone/>
            </a:pPr>
            <a:r>
              <a:rPr lang="en-US" sz="2000"/>
              <a:t>…</a:t>
            </a:r>
            <a:endParaRPr sz="2000"/>
          </a:p>
          <a:p>
            <a:pPr indent="0" lvl="0" marL="0" rtl="0">
              <a:spcBef>
                <a:spcPts val="0"/>
              </a:spcBef>
              <a:spcAft>
                <a:spcPts val="0"/>
              </a:spcAft>
              <a:buNone/>
            </a:pPr>
            <a:r>
              <a:rPr lang="en-US" sz="2000">
                <a:solidFill>
                  <a:srgbClr val="990000"/>
                </a:solidFill>
              </a:rPr>
              <a:t>zip code</a:t>
            </a:r>
            <a:endParaRPr sz="2000">
              <a:solidFill>
                <a:srgbClr val="990000"/>
              </a:solidFill>
            </a:endParaRPr>
          </a:p>
        </p:txBody>
      </p:sp>
      <p:sp>
        <p:nvSpPr>
          <p:cNvPr id="221" name="Shape 221"/>
          <p:cNvSpPr txBox="1"/>
          <p:nvPr/>
        </p:nvSpPr>
        <p:spPr>
          <a:xfrm>
            <a:off x="3786875" y="332350"/>
            <a:ext cx="895200" cy="507600"/>
          </a:xfrm>
          <a:prstGeom prst="rect">
            <a:avLst/>
          </a:prstGeom>
          <a:noFill/>
          <a:ln cap="flat" cmpd="sng" w="28575">
            <a:solidFill>
              <a:srgbClr val="990000"/>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US" sz="2400"/>
              <a:t>Trip</a:t>
            </a:r>
            <a:endParaRPr sz="2400"/>
          </a:p>
        </p:txBody>
      </p:sp>
      <p:pic>
        <p:nvPicPr>
          <p:cNvPr id="222" name="Shape 222"/>
          <p:cNvPicPr preferRelativeResize="0"/>
          <p:nvPr/>
        </p:nvPicPr>
        <p:blipFill rotWithShape="1">
          <a:blip r:embed="rId3">
            <a:alphaModFix/>
          </a:blip>
          <a:srcRect b="28916" l="0" r="0" t="0"/>
          <a:stretch/>
        </p:blipFill>
        <p:spPr>
          <a:xfrm>
            <a:off x="1389975" y="3488925"/>
            <a:ext cx="3385976" cy="3081900"/>
          </a:xfrm>
          <a:prstGeom prst="rect">
            <a:avLst/>
          </a:prstGeom>
          <a:noFill/>
          <a:ln>
            <a:noFill/>
          </a:ln>
        </p:spPr>
      </p:pic>
      <p:cxnSp>
        <p:nvCxnSpPr>
          <p:cNvPr id="223" name="Shape 223"/>
          <p:cNvCxnSpPr/>
          <p:nvPr/>
        </p:nvCxnSpPr>
        <p:spPr>
          <a:xfrm>
            <a:off x="1389971" y="1141984"/>
            <a:ext cx="2301300" cy="267000"/>
          </a:xfrm>
          <a:prstGeom prst="curvedConnector3">
            <a:avLst>
              <a:gd fmla="val 50000" name="adj1"/>
            </a:avLst>
          </a:prstGeom>
          <a:noFill/>
          <a:ln cap="flat" cmpd="sng" w="38100">
            <a:solidFill>
              <a:srgbClr val="990000"/>
            </a:solidFill>
            <a:prstDash val="solid"/>
            <a:round/>
            <a:headEnd len="lg" w="lg" type="none"/>
            <a:tailEnd len="lg" w="lg" type="none"/>
          </a:ln>
        </p:spPr>
      </p:cxnSp>
      <p:pic>
        <p:nvPicPr>
          <p:cNvPr id="224" name="Shape 224"/>
          <p:cNvPicPr preferRelativeResize="0"/>
          <p:nvPr/>
        </p:nvPicPr>
        <p:blipFill>
          <a:blip r:embed="rId4">
            <a:alphaModFix/>
          </a:blip>
          <a:stretch>
            <a:fillRect/>
          </a:stretch>
        </p:blipFill>
        <p:spPr>
          <a:xfrm>
            <a:off x="5823500" y="2706875"/>
            <a:ext cx="6496524" cy="2336469"/>
          </a:xfrm>
          <a:prstGeom prst="rect">
            <a:avLst/>
          </a:prstGeom>
          <a:noFill/>
          <a:ln>
            <a:noFill/>
          </a:ln>
        </p:spPr>
      </p:pic>
      <p:pic>
        <p:nvPicPr>
          <p:cNvPr id="225" name="Shape 225"/>
          <p:cNvPicPr preferRelativeResize="0"/>
          <p:nvPr/>
        </p:nvPicPr>
        <p:blipFill>
          <a:blip r:embed="rId5">
            <a:alphaModFix/>
          </a:blip>
          <a:stretch>
            <a:fillRect/>
          </a:stretch>
        </p:blipFill>
        <p:spPr>
          <a:xfrm>
            <a:off x="5513725" y="5368900"/>
            <a:ext cx="6806301" cy="58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1857550" y="362500"/>
            <a:ext cx="9601200" cy="148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3600"/>
              <a:t>Join DataFrame</a:t>
            </a:r>
            <a:endParaRPr b="1" sz="3600"/>
          </a:p>
        </p:txBody>
      </p:sp>
      <p:sp>
        <p:nvSpPr>
          <p:cNvPr id="231" name="Shape 231"/>
          <p:cNvSpPr/>
          <p:nvPr/>
        </p:nvSpPr>
        <p:spPr>
          <a:xfrm>
            <a:off x="9135400" y="937325"/>
            <a:ext cx="2602500" cy="4350600"/>
          </a:xfrm>
          <a:prstGeom prst="roundRect">
            <a:avLst>
              <a:gd fmla="val 16667" name="adj"/>
            </a:avLst>
          </a:prstGeom>
          <a:solidFill>
            <a:schemeClr val="lt2"/>
          </a:solidFill>
          <a:ln cap="flat" cmpd="sng" w="38100">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txBox="1"/>
          <p:nvPr/>
        </p:nvSpPr>
        <p:spPr>
          <a:xfrm>
            <a:off x="9312375" y="1564950"/>
            <a:ext cx="2820900" cy="372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2000">
                <a:solidFill>
                  <a:srgbClr val="990000"/>
                </a:solidFill>
              </a:rPr>
              <a:t>date</a:t>
            </a:r>
            <a:endParaRPr b="1" sz="2000">
              <a:solidFill>
                <a:srgbClr val="990000"/>
              </a:solidFill>
            </a:endParaRPr>
          </a:p>
          <a:p>
            <a:pPr indent="0" lvl="0" marL="0" rtl="0">
              <a:spcBef>
                <a:spcPts val="0"/>
              </a:spcBef>
              <a:spcAft>
                <a:spcPts val="0"/>
              </a:spcAft>
              <a:buNone/>
            </a:pPr>
            <a:r>
              <a:rPr lang="en-US" sz="2000"/>
              <a:t>max_temperature</a:t>
            </a:r>
            <a:endParaRPr sz="2000"/>
          </a:p>
          <a:p>
            <a:pPr indent="0" lvl="0" marL="0" rtl="0">
              <a:spcBef>
                <a:spcPts val="0"/>
              </a:spcBef>
              <a:spcAft>
                <a:spcPts val="0"/>
              </a:spcAft>
              <a:buNone/>
            </a:pPr>
            <a:r>
              <a:rPr lang="en-US" sz="2000"/>
              <a:t>mean_temperature</a:t>
            </a:r>
            <a:endParaRPr sz="2000"/>
          </a:p>
          <a:p>
            <a:pPr indent="0" lvl="0" marL="0" rtl="0">
              <a:spcBef>
                <a:spcPts val="0"/>
              </a:spcBef>
              <a:spcAft>
                <a:spcPts val="0"/>
              </a:spcAft>
              <a:buNone/>
            </a:pPr>
            <a:r>
              <a:rPr lang="en-US" sz="2000"/>
              <a:t>mean_temperature</a:t>
            </a:r>
            <a:endParaRPr sz="2000"/>
          </a:p>
          <a:p>
            <a:pPr indent="0" lvl="0" marL="0" rtl="0">
              <a:spcBef>
                <a:spcPts val="0"/>
              </a:spcBef>
              <a:spcAft>
                <a:spcPts val="0"/>
              </a:spcAft>
              <a:buNone/>
            </a:pPr>
            <a:r>
              <a:rPr lang="en-US" sz="2000"/>
              <a:t>humidity</a:t>
            </a:r>
            <a:endParaRPr sz="2000"/>
          </a:p>
          <a:p>
            <a:pPr indent="0" lvl="0" marL="0" rtl="0">
              <a:spcBef>
                <a:spcPts val="0"/>
              </a:spcBef>
              <a:spcAft>
                <a:spcPts val="0"/>
              </a:spcAft>
              <a:buNone/>
            </a:pPr>
            <a:r>
              <a:rPr lang="en-US" sz="2000"/>
              <a:t>sea_level</a:t>
            </a:r>
            <a:endParaRPr sz="2000"/>
          </a:p>
          <a:p>
            <a:pPr indent="0" lvl="0" marL="0" rtl="0">
              <a:spcBef>
                <a:spcPts val="0"/>
              </a:spcBef>
              <a:spcAft>
                <a:spcPts val="0"/>
              </a:spcAft>
              <a:buNone/>
            </a:pPr>
            <a:r>
              <a:rPr lang="en-US" sz="2000"/>
              <a:t>wind speed</a:t>
            </a:r>
            <a:endParaRPr sz="2000"/>
          </a:p>
          <a:p>
            <a:pPr indent="0" lvl="0" marL="0" rtl="0">
              <a:spcBef>
                <a:spcPts val="0"/>
              </a:spcBef>
              <a:spcAft>
                <a:spcPts val="0"/>
              </a:spcAft>
              <a:buNone/>
            </a:pPr>
            <a:r>
              <a:rPr lang="en-US" sz="2000"/>
              <a:t>visibility</a:t>
            </a:r>
            <a:endParaRPr sz="2000"/>
          </a:p>
          <a:p>
            <a:pPr indent="0" lvl="0" marL="0" rtl="0">
              <a:spcBef>
                <a:spcPts val="0"/>
              </a:spcBef>
              <a:spcAft>
                <a:spcPts val="0"/>
              </a:spcAft>
              <a:buNone/>
            </a:pPr>
            <a:r>
              <a:rPr lang="en-US" sz="2000"/>
              <a:t>…</a:t>
            </a:r>
            <a:endParaRPr sz="2000"/>
          </a:p>
          <a:p>
            <a:pPr indent="0" lvl="0" marL="0" rtl="0">
              <a:spcBef>
                <a:spcPts val="0"/>
              </a:spcBef>
              <a:spcAft>
                <a:spcPts val="0"/>
              </a:spcAft>
              <a:buNone/>
            </a:pPr>
            <a:r>
              <a:rPr lang="en-US" sz="2000"/>
              <a:t>events</a:t>
            </a:r>
            <a:endParaRPr sz="2000"/>
          </a:p>
          <a:p>
            <a:pPr indent="0" lvl="0" marL="0" rtl="0">
              <a:spcBef>
                <a:spcPts val="0"/>
              </a:spcBef>
              <a:spcAft>
                <a:spcPts val="0"/>
              </a:spcAft>
              <a:buNone/>
            </a:pPr>
            <a:r>
              <a:rPr b="1" lang="en-US" sz="2000">
                <a:solidFill>
                  <a:srgbClr val="990000"/>
                </a:solidFill>
              </a:rPr>
              <a:t>zip_code</a:t>
            </a:r>
            <a:endParaRPr b="1" sz="2000">
              <a:solidFill>
                <a:srgbClr val="990000"/>
              </a:solidFill>
            </a:endParaRPr>
          </a:p>
        </p:txBody>
      </p:sp>
      <p:sp>
        <p:nvSpPr>
          <p:cNvPr id="233" name="Shape 233"/>
          <p:cNvSpPr txBox="1"/>
          <p:nvPr/>
        </p:nvSpPr>
        <p:spPr>
          <a:xfrm>
            <a:off x="9692350" y="1027600"/>
            <a:ext cx="1488600" cy="507600"/>
          </a:xfrm>
          <a:prstGeom prst="rect">
            <a:avLst/>
          </a:prstGeom>
          <a:noFill/>
          <a:ln cap="flat" cmpd="sng" w="28575">
            <a:solidFill>
              <a:srgbClr val="990000"/>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US" sz="2400"/>
              <a:t>Weather</a:t>
            </a:r>
            <a:endParaRPr sz="2400"/>
          </a:p>
        </p:txBody>
      </p:sp>
      <p:sp>
        <p:nvSpPr>
          <p:cNvPr id="234" name="Shape 234"/>
          <p:cNvSpPr/>
          <p:nvPr/>
        </p:nvSpPr>
        <p:spPr>
          <a:xfrm>
            <a:off x="866175" y="1599725"/>
            <a:ext cx="2110800" cy="3025800"/>
          </a:xfrm>
          <a:prstGeom prst="roundRect">
            <a:avLst>
              <a:gd fmla="val 16667" name="adj"/>
            </a:avLst>
          </a:prstGeom>
          <a:solidFill>
            <a:schemeClr val="lt2"/>
          </a:solidFill>
          <a:ln cap="flat" cmpd="sng" w="38100">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txBox="1"/>
          <p:nvPr/>
        </p:nvSpPr>
        <p:spPr>
          <a:xfrm>
            <a:off x="804725" y="2222150"/>
            <a:ext cx="2110800" cy="218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000"/>
              <a:t>duration</a:t>
            </a:r>
            <a:endParaRPr sz="2000"/>
          </a:p>
          <a:p>
            <a:pPr indent="0" lvl="0" marL="0">
              <a:spcBef>
                <a:spcPts val="0"/>
              </a:spcBef>
              <a:spcAft>
                <a:spcPts val="0"/>
              </a:spcAft>
              <a:buNone/>
            </a:pPr>
            <a:r>
              <a:t/>
            </a:r>
            <a:endParaRPr sz="2000"/>
          </a:p>
          <a:p>
            <a:pPr indent="0" lvl="0" marL="0" rtl="0">
              <a:spcBef>
                <a:spcPts val="0"/>
              </a:spcBef>
              <a:spcAft>
                <a:spcPts val="0"/>
              </a:spcAft>
              <a:buNone/>
            </a:pPr>
            <a:r>
              <a:rPr b="1" lang="en-US" sz="2000">
                <a:solidFill>
                  <a:srgbClr val="990000"/>
                </a:solidFill>
              </a:rPr>
              <a:t>start_date</a:t>
            </a:r>
            <a:endParaRPr b="1" sz="2000">
              <a:solidFill>
                <a:srgbClr val="990000"/>
              </a:solidFill>
            </a:endParaRPr>
          </a:p>
          <a:p>
            <a:pPr indent="0" lvl="0" marL="0" rtl="0">
              <a:spcBef>
                <a:spcPts val="0"/>
              </a:spcBef>
              <a:spcAft>
                <a:spcPts val="0"/>
              </a:spcAft>
              <a:buNone/>
            </a:pPr>
            <a:r>
              <a:rPr lang="en-US" sz="2000"/>
              <a:t>...</a:t>
            </a:r>
            <a:endParaRPr sz="2000"/>
          </a:p>
          <a:p>
            <a:pPr indent="0" lvl="0" marL="0" rtl="0">
              <a:spcBef>
                <a:spcPts val="0"/>
              </a:spcBef>
              <a:spcAft>
                <a:spcPts val="0"/>
              </a:spcAft>
              <a:buNone/>
            </a:pPr>
            <a:r>
              <a:rPr b="1" lang="en-US" sz="2000">
                <a:solidFill>
                  <a:srgbClr val="990000"/>
                </a:solidFill>
              </a:rPr>
              <a:t>start_station</a:t>
            </a:r>
            <a:endParaRPr b="1" sz="2000">
              <a:solidFill>
                <a:srgbClr val="990000"/>
              </a:solidFill>
            </a:endParaRPr>
          </a:p>
          <a:p>
            <a:pPr indent="0" lvl="0" marL="0" rtl="0">
              <a:spcBef>
                <a:spcPts val="0"/>
              </a:spcBef>
              <a:spcAft>
                <a:spcPts val="0"/>
              </a:spcAft>
              <a:buNone/>
            </a:pPr>
            <a:r>
              <a:rPr lang="en-US" sz="2000"/>
              <a:t>…</a:t>
            </a:r>
            <a:endParaRPr sz="2000"/>
          </a:p>
          <a:p>
            <a:pPr indent="0" lvl="0" marL="0" rtl="0">
              <a:spcBef>
                <a:spcPts val="0"/>
              </a:spcBef>
              <a:spcAft>
                <a:spcPts val="0"/>
              </a:spcAft>
              <a:buNone/>
            </a:pPr>
            <a:r>
              <a:rPr lang="en-US" sz="2000"/>
              <a:t>zip code</a:t>
            </a:r>
            <a:endParaRPr sz="2000"/>
          </a:p>
        </p:txBody>
      </p:sp>
      <p:sp>
        <p:nvSpPr>
          <p:cNvPr id="236" name="Shape 236"/>
          <p:cNvSpPr txBox="1"/>
          <p:nvPr/>
        </p:nvSpPr>
        <p:spPr>
          <a:xfrm>
            <a:off x="1202775" y="1714550"/>
            <a:ext cx="895200" cy="507600"/>
          </a:xfrm>
          <a:prstGeom prst="rect">
            <a:avLst/>
          </a:prstGeom>
          <a:noFill/>
          <a:ln cap="flat" cmpd="sng" w="28575">
            <a:solidFill>
              <a:srgbClr val="990000"/>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US" sz="2400"/>
              <a:t>Trip</a:t>
            </a:r>
            <a:endParaRPr sz="2400"/>
          </a:p>
        </p:txBody>
      </p:sp>
      <p:sp>
        <p:nvSpPr>
          <p:cNvPr id="237" name="Shape 237"/>
          <p:cNvSpPr/>
          <p:nvPr/>
        </p:nvSpPr>
        <p:spPr>
          <a:xfrm>
            <a:off x="3822800" y="3509900"/>
            <a:ext cx="1680600" cy="2428800"/>
          </a:xfrm>
          <a:prstGeom prst="roundRect">
            <a:avLst>
              <a:gd fmla="val 16667" name="adj"/>
            </a:avLst>
          </a:prstGeom>
          <a:solidFill>
            <a:schemeClr val="lt2"/>
          </a:solidFill>
          <a:ln cap="flat" cmpd="sng" w="38100">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txBox="1"/>
          <p:nvPr/>
        </p:nvSpPr>
        <p:spPr>
          <a:xfrm>
            <a:off x="3991100" y="4132325"/>
            <a:ext cx="1602600" cy="152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000"/>
              <a:t>id</a:t>
            </a:r>
            <a:endParaRPr sz="2000"/>
          </a:p>
          <a:p>
            <a:pPr indent="0" lvl="0" marL="0" rtl="0">
              <a:spcBef>
                <a:spcPts val="0"/>
              </a:spcBef>
              <a:spcAft>
                <a:spcPts val="0"/>
              </a:spcAft>
              <a:buNone/>
            </a:pPr>
            <a:r>
              <a:rPr b="1" lang="en-US" sz="2000">
                <a:solidFill>
                  <a:srgbClr val="990000"/>
                </a:solidFill>
              </a:rPr>
              <a:t>name</a:t>
            </a:r>
            <a:endParaRPr b="1" sz="2000">
              <a:solidFill>
                <a:srgbClr val="990000"/>
              </a:solidFill>
            </a:endParaRPr>
          </a:p>
          <a:p>
            <a:pPr indent="0" lvl="0" marL="0" rtl="0">
              <a:spcBef>
                <a:spcPts val="0"/>
              </a:spcBef>
              <a:spcAft>
                <a:spcPts val="0"/>
              </a:spcAft>
              <a:buNone/>
            </a:pPr>
            <a:r>
              <a:rPr lang="en-US" sz="2000"/>
              <a:t>dock_count</a:t>
            </a:r>
            <a:endParaRPr sz="2000"/>
          </a:p>
          <a:p>
            <a:pPr indent="0" lvl="0" marL="0" rtl="0">
              <a:spcBef>
                <a:spcPts val="0"/>
              </a:spcBef>
              <a:spcAft>
                <a:spcPts val="0"/>
              </a:spcAft>
              <a:buNone/>
            </a:pPr>
            <a:r>
              <a:rPr lang="en-US" sz="2000"/>
              <a:t>…</a:t>
            </a:r>
            <a:endParaRPr sz="2000"/>
          </a:p>
          <a:p>
            <a:pPr indent="0" lvl="0" marL="0" rtl="0">
              <a:spcBef>
                <a:spcPts val="0"/>
              </a:spcBef>
              <a:spcAft>
                <a:spcPts val="0"/>
              </a:spcAft>
              <a:buNone/>
            </a:pPr>
            <a:r>
              <a:rPr b="1" lang="en-US" sz="2000">
                <a:solidFill>
                  <a:srgbClr val="990000"/>
                </a:solidFill>
              </a:rPr>
              <a:t>city</a:t>
            </a:r>
            <a:endParaRPr b="1" sz="2000">
              <a:solidFill>
                <a:srgbClr val="990000"/>
              </a:solidFill>
            </a:endParaRPr>
          </a:p>
        </p:txBody>
      </p:sp>
      <p:sp>
        <p:nvSpPr>
          <p:cNvPr id="239" name="Shape 239"/>
          <p:cNvSpPr txBox="1"/>
          <p:nvPr/>
        </p:nvSpPr>
        <p:spPr>
          <a:xfrm>
            <a:off x="3991100" y="3624775"/>
            <a:ext cx="1245300" cy="507600"/>
          </a:xfrm>
          <a:prstGeom prst="rect">
            <a:avLst/>
          </a:prstGeom>
          <a:noFill/>
          <a:ln cap="flat" cmpd="sng" w="28575">
            <a:solidFill>
              <a:srgbClr val="990000"/>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US" sz="2400"/>
              <a:t>Station</a:t>
            </a:r>
            <a:endParaRPr sz="2400"/>
          </a:p>
        </p:txBody>
      </p:sp>
      <p:sp>
        <p:nvSpPr>
          <p:cNvPr id="240" name="Shape 240"/>
          <p:cNvSpPr/>
          <p:nvPr/>
        </p:nvSpPr>
        <p:spPr>
          <a:xfrm>
            <a:off x="6184825" y="2252225"/>
            <a:ext cx="2110800" cy="1951500"/>
          </a:xfrm>
          <a:prstGeom prst="roundRect">
            <a:avLst>
              <a:gd fmla="val 16667" name="adj"/>
            </a:avLst>
          </a:prstGeom>
          <a:solidFill>
            <a:schemeClr val="lt2"/>
          </a:solidFill>
          <a:ln cap="flat" cmpd="sng" w="38100">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txBox="1"/>
          <p:nvPr/>
        </p:nvSpPr>
        <p:spPr>
          <a:xfrm>
            <a:off x="6353125" y="2874650"/>
            <a:ext cx="1942500" cy="122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US" sz="2000">
                <a:solidFill>
                  <a:srgbClr val="990000"/>
                </a:solidFill>
              </a:rPr>
              <a:t>zip_code</a:t>
            </a:r>
            <a:endParaRPr b="1" sz="2000">
              <a:solidFill>
                <a:srgbClr val="990000"/>
              </a:solidFill>
            </a:endParaRPr>
          </a:p>
          <a:p>
            <a:pPr indent="0" lvl="0" marL="0">
              <a:spcBef>
                <a:spcPts val="0"/>
              </a:spcBef>
              <a:spcAft>
                <a:spcPts val="0"/>
              </a:spcAft>
              <a:buNone/>
            </a:pPr>
            <a:r>
              <a:t/>
            </a:r>
            <a:endParaRPr sz="2000">
              <a:solidFill>
                <a:srgbClr val="990000"/>
              </a:solidFill>
            </a:endParaRPr>
          </a:p>
          <a:p>
            <a:pPr indent="0" lvl="0" marL="0" rtl="0">
              <a:spcBef>
                <a:spcPts val="0"/>
              </a:spcBef>
              <a:spcAft>
                <a:spcPts val="0"/>
              </a:spcAft>
              <a:buNone/>
            </a:pPr>
            <a:r>
              <a:rPr b="1" lang="en-US" sz="2000">
                <a:solidFill>
                  <a:srgbClr val="990000"/>
                </a:solidFill>
              </a:rPr>
              <a:t>city</a:t>
            </a:r>
            <a:endParaRPr b="1" sz="2000">
              <a:solidFill>
                <a:srgbClr val="990000"/>
              </a:solidFill>
            </a:endParaRPr>
          </a:p>
        </p:txBody>
      </p:sp>
      <p:sp>
        <p:nvSpPr>
          <p:cNvPr id="242" name="Shape 242"/>
          <p:cNvSpPr txBox="1"/>
          <p:nvPr/>
        </p:nvSpPr>
        <p:spPr>
          <a:xfrm>
            <a:off x="6353125" y="2367100"/>
            <a:ext cx="1602600" cy="507600"/>
          </a:xfrm>
          <a:prstGeom prst="rect">
            <a:avLst/>
          </a:prstGeom>
          <a:noFill/>
          <a:ln cap="flat" cmpd="sng" w="28575">
            <a:solidFill>
              <a:srgbClr val="990000"/>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US" sz="2400"/>
              <a:t>City_zip</a:t>
            </a:r>
            <a:endParaRPr sz="2400"/>
          </a:p>
        </p:txBody>
      </p:sp>
      <p:cxnSp>
        <p:nvCxnSpPr>
          <p:cNvPr id="243" name="Shape 243"/>
          <p:cNvCxnSpPr>
            <a:endCxn id="237" idx="1"/>
          </p:cNvCxnSpPr>
          <p:nvPr/>
        </p:nvCxnSpPr>
        <p:spPr>
          <a:xfrm>
            <a:off x="2513600" y="3728600"/>
            <a:ext cx="1309200" cy="995700"/>
          </a:xfrm>
          <a:prstGeom prst="curvedConnector3">
            <a:avLst>
              <a:gd fmla="val 50000" name="adj1"/>
            </a:avLst>
          </a:prstGeom>
          <a:noFill/>
          <a:ln cap="flat" cmpd="sng" w="28575">
            <a:solidFill>
              <a:srgbClr val="990000"/>
            </a:solidFill>
            <a:prstDash val="solid"/>
            <a:round/>
            <a:headEnd len="lg" w="lg" type="none"/>
            <a:tailEnd len="lg" w="lg" type="none"/>
          </a:ln>
        </p:spPr>
      </p:cxnSp>
      <p:cxnSp>
        <p:nvCxnSpPr>
          <p:cNvPr id="244" name="Shape 244"/>
          <p:cNvCxnSpPr>
            <a:endCxn id="238" idx="2"/>
          </p:cNvCxnSpPr>
          <p:nvPr/>
        </p:nvCxnSpPr>
        <p:spPr>
          <a:xfrm flipH="1">
            <a:off x="4792400" y="4012925"/>
            <a:ext cx="1824300" cy="1641000"/>
          </a:xfrm>
          <a:prstGeom prst="curvedConnector4">
            <a:avLst>
              <a:gd fmla="val 5033" name="adj1"/>
              <a:gd fmla="val 97072" name="adj2"/>
            </a:avLst>
          </a:prstGeom>
          <a:noFill/>
          <a:ln cap="flat" cmpd="sng" w="28575">
            <a:solidFill>
              <a:srgbClr val="990000"/>
            </a:solidFill>
            <a:prstDash val="solid"/>
            <a:round/>
            <a:headEnd len="lg" w="lg" type="none"/>
            <a:tailEnd len="lg" w="lg" type="none"/>
          </a:ln>
        </p:spPr>
      </p:cxnSp>
      <p:cxnSp>
        <p:nvCxnSpPr>
          <p:cNvPr id="245" name="Shape 245"/>
          <p:cNvCxnSpPr/>
          <p:nvPr/>
        </p:nvCxnSpPr>
        <p:spPr>
          <a:xfrm flipH="1" rot="10800000">
            <a:off x="2288000" y="1809125"/>
            <a:ext cx="7024200" cy="1224300"/>
          </a:xfrm>
          <a:prstGeom prst="curvedConnector3">
            <a:avLst>
              <a:gd fmla="val 50000" name="adj1"/>
            </a:avLst>
          </a:prstGeom>
          <a:noFill/>
          <a:ln cap="flat" cmpd="sng" w="28575">
            <a:solidFill>
              <a:srgbClr val="990000"/>
            </a:solidFill>
            <a:prstDash val="solid"/>
            <a:round/>
            <a:headEnd len="lg" w="lg" type="none"/>
            <a:tailEnd len="lg" w="lg" type="none"/>
          </a:ln>
        </p:spPr>
      </p:cxnSp>
      <p:cxnSp>
        <p:nvCxnSpPr>
          <p:cNvPr id="246" name="Shape 246"/>
          <p:cNvCxnSpPr/>
          <p:nvPr/>
        </p:nvCxnSpPr>
        <p:spPr>
          <a:xfrm>
            <a:off x="7609275" y="3156025"/>
            <a:ext cx="1703100" cy="1682400"/>
          </a:xfrm>
          <a:prstGeom prst="curvedConnector3">
            <a:avLst>
              <a:gd fmla="val 50000" name="adj1"/>
            </a:avLst>
          </a:prstGeom>
          <a:noFill/>
          <a:ln cap="flat" cmpd="sng" w="28575">
            <a:solidFill>
              <a:srgbClr val="990000"/>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ctr">
              <a:lnSpc>
                <a:spcPct val="89000"/>
              </a:lnSpc>
              <a:spcBef>
                <a:spcPts val="0"/>
              </a:spcBef>
              <a:spcAft>
                <a:spcPts val="0"/>
              </a:spcAft>
              <a:buClr>
                <a:schemeClr val="dk2"/>
              </a:buClr>
              <a:buSzPts val="4400"/>
              <a:buFont typeface="Source Sans Pro"/>
              <a:buNone/>
            </a:pPr>
            <a:r>
              <a:rPr b="1" i="0" lang="en-US" sz="3600" u="none" cap="none" strike="noStrike">
                <a:solidFill>
                  <a:schemeClr val="dk2"/>
                </a:solidFill>
                <a:latin typeface="Source Sans Pro"/>
                <a:ea typeface="Source Sans Pro"/>
                <a:cs typeface="Source Sans Pro"/>
                <a:sym typeface="Source Sans Pro"/>
              </a:rPr>
              <a:t>SparkSQL</a:t>
            </a:r>
            <a:endParaRPr b="1" i="0" sz="3600" u="none" cap="none" strike="noStrike">
              <a:solidFill>
                <a:schemeClr val="dk2"/>
              </a:solidFill>
              <a:latin typeface="Source Sans Pro"/>
              <a:ea typeface="Source Sans Pro"/>
              <a:cs typeface="Source Sans Pro"/>
              <a:sym typeface="Source Sans Pro"/>
            </a:endParaRPr>
          </a:p>
        </p:txBody>
      </p:sp>
      <p:pic>
        <p:nvPicPr>
          <p:cNvPr id="252" name="Shape 252"/>
          <p:cNvPicPr preferRelativeResize="0"/>
          <p:nvPr>
            <p:ph idx="1" type="body"/>
          </p:nvPr>
        </p:nvPicPr>
        <p:blipFill rotWithShape="1">
          <a:blip r:embed="rId3">
            <a:alphaModFix/>
          </a:blip>
          <a:srcRect b="301" l="0" r="0" t="-43"/>
          <a:stretch/>
        </p:blipFill>
        <p:spPr>
          <a:xfrm>
            <a:off x="3746750" y="1595675"/>
            <a:ext cx="7965300" cy="4587000"/>
          </a:xfrm>
          <a:prstGeom prst="rect">
            <a:avLst/>
          </a:prstGeom>
          <a:noFill/>
          <a:ln>
            <a:noFill/>
          </a:ln>
        </p:spPr>
      </p:pic>
      <p:cxnSp>
        <p:nvCxnSpPr>
          <p:cNvPr id="253" name="Shape 253"/>
          <p:cNvCxnSpPr>
            <a:endCxn id="254" idx="3"/>
          </p:cNvCxnSpPr>
          <p:nvPr/>
        </p:nvCxnSpPr>
        <p:spPr>
          <a:xfrm rot="10800000">
            <a:off x="2687650" y="4799375"/>
            <a:ext cx="1231200" cy="337500"/>
          </a:xfrm>
          <a:prstGeom prst="curvedConnector3">
            <a:avLst>
              <a:gd fmla="val 50000" name="adj1"/>
            </a:avLst>
          </a:prstGeom>
          <a:noFill/>
          <a:ln cap="flat" cmpd="sng" w="38100">
            <a:solidFill>
              <a:srgbClr val="990000"/>
            </a:solidFill>
            <a:prstDash val="solid"/>
            <a:round/>
            <a:headEnd len="lg" w="lg" type="none"/>
            <a:tailEnd len="lg" w="lg" type="none"/>
          </a:ln>
        </p:spPr>
      </p:cxnSp>
      <p:sp>
        <p:nvSpPr>
          <p:cNvPr id="254" name="Shape 254"/>
          <p:cNvSpPr txBox="1"/>
          <p:nvPr/>
        </p:nvSpPr>
        <p:spPr>
          <a:xfrm>
            <a:off x="1045750" y="4461875"/>
            <a:ext cx="1641900" cy="675000"/>
          </a:xfrm>
          <a:prstGeom prst="rect">
            <a:avLst/>
          </a:prstGeom>
          <a:noFill/>
          <a:ln cap="flat" cmpd="sng" w="38100">
            <a:solidFill>
              <a:srgbClr val="990000"/>
            </a:solidFill>
            <a:prstDash val="solid"/>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rPr lang="en-US" sz="2400"/>
              <a:t>R</a:t>
            </a:r>
            <a:r>
              <a:rPr lang="en-US" sz="2400"/>
              <a:t>esponse</a:t>
            </a:r>
            <a:endParaRPr sz="2400"/>
          </a:p>
          <a:p>
            <a:pPr indent="0" lvl="0" marL="0">
              <a:spcBef>
                <a:spcPts val="0"/>
              </a:spcBef>
              <a:spcAft>
                <a:spcPts val="0"/>
              </a:spcAft>
              <a:buNone/>
            </a:pPr>
            <a:r>
              <a:t/>
            </a:r>
            <a:endParaRPr/>
          </a:p>
        </p:txBody>
      </p:sp>
      <p:sp>
        <p:nvSpPr>
          <p:cNvPr id="255" name="Shape 255"/>
          <p:cNvSpPr/>
          <p:nvPr/>
        </p:nvSpPr>
        <p:spPr>
          <a:xfrm>
            <a:off x="3879150" y="3998300"/>
            <a:ext cx="939900" cy="1840200"/>
          </a:xfrm>
          <a:prstGeom prst="rect">
            <a:avLst/>
          </a:prstGeom>
          <a:noFill/>
          <a:ln cap="flat" cmpd="sng" w="38100">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1371600" y="658650"/>
            <a:ext cx="9601200" cy="1485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en-US" sz="3600"/>
              <a:t>Imputing &amp; Encoding</a:t>
            </a:r>
            <a:endParaRPr b="1" sz="3600"/>
          </a:p>
        </p:txBody>
      </p:sp>
      <p:sp>
        <p:nvSpPr>
          <p:cNvPr id="261" name="Shape 261"/>
          <p:cNvSpPr txBox="1"/>
          <p:nvPr>
            <p:ph idx="1" type="body"/>
          </p:nvPr>
        </p:nvSpPr>
        <p:spPr>
          <a:xfrm>
            <a:off x="1371600" y="2286000"/>
            <a:ext cx="9601200" cy="3581400"/>
          </a:xfrm>
          <a:prstGeom prst="rect">
            <a:avLst/>
          </a:prstGeom>
        </p:spPr>
        <p:txBody>
          <a:bodyPr anchorCtr="0" anchor="t" bIns="91425" lIns="91425" spcFirstLastPara="1" rIns="91425" wrap="square" tIns="91425">
            <a:noAutofit/>
          </a:bodyPr>
          <a:lstStyle/>
          <a:p>
            <a:pPr indent="0" lvl="0" marL="0">
              <a:spcBef>
                <a:spcPts val="100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a:spcBef>
                <a:spcPts val="100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a:spcBef>
                <a:spcPts val="100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a:spcBef>
                <a:spcPts val="100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a:spcBef>
                <a:spcPts val="100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a:spcBef>
                <a:spcPts val="100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a:spcBef>
                <a:spcPts val="100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228600" lvl="0" marL="457200" rtl="0">
              <a:lnSpc>
                <a:spcPct val="115000"/>
              </a:lnSpc>
              <a:spcBef>
                <a:spcPts val="20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228600" lvl="0" marL="457200" rtl="0">
              <a:lnSpc>
                <a:spcPct val="115000"/>
              </a:lnSpc>
              <a:spcBef>
                <a:spcPts val="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nSpc>
                <a:spcPct val="115000"/>
              </a:lnSpc>
              <a:spcBef>
                <a:spcPts val="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a:spcBef>
                <a:spcPts val="100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a:spcBef>
                <a:spcPts val="100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a:spcBef>
                <a:spcPts val="100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a:spcBef>
                <a:spcPts val="100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a:spcBef>
                <a:spcPts val="100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a:spcBef>
                <a:spcPts val="100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228600" lvl="0" marL="457200" rtl="0">
              <a:lnSpc>
                <a:spcPct val="115000"/>
              </a:lnSpc>
              <a:spcBef>
                <a:spcPts val="20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228600" lvl="0" marL="457200" rtl="0">
              <a:lnSpc>
                <a:spcPct val="115000"/>
              </a:lnSpc>
              <a:spcBef>
                <a:spcPts val="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nSpc>
                <a:spcPct val="115000"/>
              </a:lnSpc>
              <a:spcBef>
                <a:spcPts val="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a:spcBef>
                <a:spcPts val="100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a:spcBef>
                <a:spcPts val="100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a:spcBef>
                <a:spcPts val="1000"/>
              </a:spcBef>
              <a:spcAft>
                <a:spcPts val="0"/>
              </a:spcAft>
              <a:buClr>
                <a:schemeClr val="dk1"/>
              </a:buClr>
              <a:buSzPts val="1100"/>
              <a:buFont typeface="Arial"/>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a:spcBef>
                <a:spcPts val="1000"/>
              </a:spcBef>
              <a:spcAft>
                <a:spcPts val="200"/>
              </a:spcAft>
              <a:buNone/>
            </a:pPr>
            <a:r>
              <a:t/>
            </a:r>
            <a:endParaRPr/>
          </a:p>
        </p:txBody>
      </p:sp>
      <p:pic>
        <p:nvPicPr>
          <p:cNvPr id="262" name="Shape 262"/>
          <p:cNvPicPr preferRelativeResize="0"/>
          <p:nvPr/>
        </p:nvPicPr>
        <p:blipFill>
          <a:blip r:embed="rId3">
            <a:alphaModFix/>
          </a:blip>
          <a:stretch>
            <a:fillRect/>
          </a:stretch>
        </p:blipFill>
        <p:spPr>
          <a:xfrm>
            <a:off x="5096925" y="1523625"/>
            <a:ext cx="6011674" cy="5106151"/>
          </a:xfrm>
          <a:prstGeom prst="rect">
            <a:avLst/>
          </a:prstGeom>
          <a:noFill/>
          <a:ln>
            <a:noFill/>
          </a:ln>
        </p:spPr>
      </p:pic>
      <p:sp>
        <p:nvSpPr>
          <p:cNvPr id="263" name="Shape 263"/>
          <p:cNvSpPr/>
          <p:nvPr/>
        </p:nvSpPr>
        <p:spPr>
          <a:xfrm>
            <a:off x="5377750" y="2286000"/>
            <a:ext cx="3924600" cy="348600"/>
          </a:xfrm>
          <a:prstGeom prst="rect">
            <a:avLst/>
          </a:prstGeom>
          <a:noFill/>
          <a:ln cap="flat" cmpd="sng" w="38100">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 name="Shape 264"/>
          <p:cNvSpPr/>
          <p:nvPr/>
        </p:nvSpPr>
        <p:spPr>
          <a:xfrm>
            <a:off x="5404925" y="6111100"/>
            <a:ext cx="3490200" cy="244500"/>
          </a:xfrm>
          <a:prstGeom prst="rect">
            <a:avLst/>
          </a:prstGeom>
          <a:noFill/>
          <a:ln cap="flat" cmpd="sng" w="38100">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65" name="Shape 265"/>
          <p:cNvCxnSpPr/>
          <p:nvPr/>
        </p:nvCxnSpPr>
        <p:spPr>
          <a:xfrm flipH="1">
            <a:off x="3340750" y="2392400"/>
            <a:ext cx="2037000" cy="1803900"/>
          </a:xfrm>
          <a:prstGeom prst="curvedConnector3">
            <a:avLst>
              <a:gd fmla="val 50000" name="adj1"/>
            </a:avLst>
          </a:prstGeom>
          <a:noFill/>
          <a:ln cap="flat" cmpd="sng" w="38100">
            <a:solidFill>
              <a:srgbClr val="990000"/>
            </a:solidFill>
            <a:prstDash val="solid"/>
            <a:round/>
            <a:headEnd len="lg" w="lg" type="none"/>
            <a:tailEnd len="lg" w="lg" type="none"/>
          </a:ln>
        </p:spPr>
      </p:cxnSp>
      <p:sp>
        <p:nvSpPr>
          <p:cNvPr id="266" name="Shape 266"/>
          <p:cNvSpPr txBox="1"/>
          <p:nvPr/>
        </p:nvSpPr>
        <p:spPr>
          <a:xfrm>
            <a:off x="1059250" y="3843200"/>
            <a:ext cx="2281500" cy="624600"/>
          </a:xfrm>
          <a:prstGeom prst="rect">
            <a:avLst/>
          </a:prstGeom>
          <a:noFill/>
          <a:ln cap="flat" cmpd="sng" w="38100">
            <a:solidFill>
              <a:srgbClr val="990000"/>
            </a:solidFill>
            <a:prstDash val="solid"/>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rPr lang="en-US" sz="2400"/>
              <a:t>OneHotEncode</a:t>
            </a:r>
            <a:endParaRPr sz="2400"/>
          </a:p>
        </p:txBody>
      </p:sp>
      <p:cxnSp>
        <p:nvCxnSpPr>
          <p:cNvPr id="267" name="Shape 267"/>
          <p:cNvCxnSpPr>
            <a:stCxn id="264" idx="1"/>
          </p:cNvCxnSpPr>
          <p:nvPr/>
        </p:nvCxnSpPr>
        <p:spPr>
          <a:xfrm rot="10800000">
            <a:off x="3327125" y="4223350"/>
            <a:ext cx="2077800" cy="2010000"/>
          </a:xfrm>
          <a:prstGeom prst="curvedConnector3">
            <a:avLst>
              <a:gd fmla="val 50000" name="adj1"/>
            </a:avLst>
          </a:prstGeom>
          <a:noFill/>
          <a:ln cap="flat" cmpd="sng" w="38100">
            <a:solidFill>
              <a:srgbClr val="990000"/>
            </a:solidFill>
            <a:prstDash val="solid"/>
            <a:round/>
            <a:headEnd len="lg" w="lg" type="none"/>
            <a:tailEnd len="lg" w="lg"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ctr">
              <a:lnSpc>
                <a:spcPct val="89000"/>
              </a:lnSpc>
              <a:spcBef>
                <a:spcPts val="0"/>
              </a:spcBef>
              <a:spcAft>
                <a:spcPts val="0"/>
              </a:spcAft>
              <a:buClr>
                <a:schemeClr val="dk2"/>
              </a:buClr>
              <a:buSzPts val="4400"/>
              <a:buFont typeface="Source Sans Pro"/>
              <a:buNone/>
            </a:pPr>
            <a:r>
              <a:rPr b="1" i="0" lang="en-US" sz="3600" u="none" cap="none" strike="noStrike">
                <a:solidFill>
                  <a:schemeClr val="dk2"/>
                </a:solidFill>
                <a:latin typeface="Source Sans Pro"/>
                <a:ea typeface="Source Sans Pro"/>
                <a:cs typeface="Source Sans Pro"/>
                <a:sym typeface="Source Sans Pro"/>
              </a:rPr>
              <a:t>Machine Learning</a:t>
            </a:r>
            <a:endParaRPr b="1" i="0" sz="3600" u="none" cap="none" strike="noStrike">
              <a:solidFill>
                <a:schemeClr val="dk2"/>
              </a:solidFill>
              <a:latin typeface="Source Sans Pro"/>
              <a:ea typeface="Source Sans Pro"/>
              <a:cs typeface="Source Sans Pro"/>
              <a:sym typeface="Source Sans Pro"/>
            </a:endParaRPr>
          </a:p>
        </p:txBody>
      </p:sp>
      <p:sp>
        <p:nvSpPr>
          <p:cNvPr id="273" name="Shape 273"/>
          <p:cNvSpPr txBox="1"/>
          <p:nvPr>
            <p:ph idx="1" type="body"/>
          </p:nvPr>
        </p:nvSpPr>
        <p:spPr>
          <a:xfrm>
            <a:off x="1371600" y="1790700"/>
            <a:ext cx="9891000" cy="4456800"/>
          </a:xfrm>
          <a:prstGeom prst="rect">
            <a:avLst/>
          </a:prstGeom>
          <a:noFill/>
          <a:ln>
            <a:noFill/>
          </a:ln>
        </p:spPr>
        <p:txBody>
          <a:bodyPr anchorCtr="0" anchor="t" bIns="45700" lIns="91425" spcFirstLastPara="1" rIns="91425" wrap="square" tIns="45700">
            <a:noAutofit/>
          </a:bodyPr>
          <a:lstStyle/>
          <a:p>
            <a:pPr indent="-409447" lvl="0" marL="384048" marR="0" rtl="0" algn="l">
              <a:lnSpc>
                <a:spcPct val="94000"/>
              </a:lnSpc>
              <a:spcBef>
                <a:spcPts val="0"/>
              </a:spcBef>
              <a:spcAft>
                <a:spcPts val="0"/>
              </a:spcAft>
              <a:buClr>
                <a:schemeClr val="dk2"/>
              </a:buClr>
              <a:buSzPts val="2400"/>
              <a:buFont typeface="Source Sans Pro"/>
              <a:buChar char="■"/>
            </a:pPr>
            <a:r>
              <a:rPr b="0" i="0" lang="en-US" sz="2400" u="none" cap="none" strike="noStrike">
                <a:solidFill>
                  <a:schemeClr val="dk2"/>
                </a:solidFill>
                <a:latin typeface="Source Sans Pro"/>
                <a:ea typeface="Source Sans Pro"/>
                <a:cs typeface="Source Sans Pro"/>
                <a:sym typeface="Source Sans Pro"/>
              </a:rPr>
              <a:t>Training set: 60%</a:t>
            </a:r>
            <a:endParaRPr sz="2400"/>
          </a:p>
          <a:p>
            <a:pPr indent="-409447" lvl="0" marL="384048" marR="0" rtl="0" algn="l">
              <a:lnSpc>
                <a:spcPct val="94000"/>
              </a:lnSpc>
              <a:spcBef>
                <a:spcPts val="1200"/>
              </a:spcBef>
              <a:spcAft>
                <a:spcPts val="0"/>
              </a:spcAft>
              <a:buClr>
                <a:schemeClr val="dk2"/>
              </a:buClr>
              <a:buSzPts val="2400"/>
              <a:buFont typeface="Source Sans Pro"/>
              <a:buChar char="■"/>
            </a:pPr>
            <a:r>
              <a:rPr b="0" i="0" lang="en-US" sz="2400" u="none" cap="none" strike="noStrike">
                <a:solidFill>
                  <a:schemeClr val="dk2"/>
                </a:solidFill>
                <a:latin typeface="Source Sans Pro"/>
                <a:ea typeface="Source Sans Pro"/>
                <a:cs typeface="Source Sans Pro"/>
                <a:sym typeface="Source Sans Pro"/>
              </a:rPr>
              <a:t>Validation set: 20%</a:t>
            </a:r>
            <a:endParaRPr sz="2400"/>
          </a:p>
          <a:p>
            <a:pPr indent="-409447" lvl="0" marL="384048" marR="0" rtl="0" algn="l">
              <a:lnSpc>
                <a:spcPct val="94000"/>
              </a:lnSpc>
              <a:spcBef>
                <a:spcPts val="1200"/>
              </a:spcBef>
              <a:spcAft>
                <a:spcPts val="0"/>
              </a:spcAft>
              <a:buClr>
                <a:schemeClr val="dk2"/>
              </a:buClr>
              <a:buSzPts val="2400"/>
              <a:buFont typeface="Source Sans Pro"/>
              <a:buChar char="■"/>
            </a:pPr>
            <a:r>
              <a:rPr b="0" i="0" lang="en-US" sz="2400" u="none" cap="none" strike="noStrike">
                <a:solidFill>
                  <a:schemeClr val="dk2"/>
                </a:solidFill>
                <a:latin typeface="Source Sans Pro"/>
                <a:ea typeface="Source Sans Pro"/>
                <a:cs typeface="Source Sans Pro"/>
                <a:sym typeface="Source Sans Pro"/>
              </a:rPr>
              <a:t>Test set: 20%</a:t>
            </a:r>
            <a:endParaRPr sz="2400"/>
          </a:p>
        </p:txBody>
      </p:sp>
      <p:pic>
        <p:nvPicPr>
          <p:cNvPr id="274" name="Shape 274"/>
          <p:cNvPicPr preferRelativeResize="0"/>
          <p:nvPr/>
        </p:nvPicPr>
        <p:blipFill>
          <a:blip r:embed="rId3">
            <a:alphaModFix/>
          </a:blip>
          <a:stretch>
            <a:fillRect/>
          </a:stretch>
        </p:blipFill>
        <p:spPr>
          <a:xfrm>
            <a:off x="4414796" y="1790700"/>
            <a:ext cx="7006706" cy="4456800"/>
          </a:xfrm>
          <a:prstGeom prst="rect">
            <a:avLst/>
          </a:prstGeom>
          <a:noFill/>
          <a:ln>
            <a:noFill/>
          </a:ln>
        </p:spPr>
      </p:pic>
      <p:sp>
        <p:nvSpPr>
          <p:cNvPr id="275" name="Shape 275"/>
          <p:cNvSpPr/>
          <p:nvPr/>
        </p:nvSpPr>
        <p:spPr>
          <a:xfrm>
            <a:off x="4414800" y="3214925"/>
            <a:ext cx="1205400" cy="243900"/>
          </a:xfrm>
          <a:prstGeom prst="rect">
            <a:avLst/>
          </a:prstGeom>
          <a:noFill/>
          <a:ln cap="flat" cmpd="sng" w="38100">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sz="900"/>
          </a:p>
        </p:txBody>
      </p:sp>
      <p:sp>
        <p:nvSpPr>
          <p:cNvPr id="276" name="Shape 276"/>
          <p:cNvSpPr/>
          <p:nvPr/>
        </p:nvSpPr>
        <p:spPr>
          <a:xfrm>
            <a:off x="4414800" y="4949800"/>
            <a:ext cx="1276800" cy="243900"/>
          </a:xfrm>
          <a:prstGeom prst="rect">
            <a:avLst/>
          </a:prstGeom>
          <a:noFill/>
          <a:ln cap="flat" cmpd="sng" w="38100">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 name="Shape 277"/>
          <p:cNvSpPr/>
          <p:nvPr/>
        </p:nvSpPr>
        <p:spPr>
          <a:xfrm>
            <a:off x="4383450" y="6003600"/>
            <a:ext cx="1339500" cy="243900"/>
          </a:xfrm>
          <a:prstGeom prst="rect">
            <a:avLst/>
          </a:prstGeom>
          <a:noFill/>
          <a:ln cap="flat" cmpd="sng" w="38100">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78" name="Shape 278"/>
          <p:cNvCxnSpPr>
            <a:stCxn id="276" idx="1"/>
            <a:endCxn id="279" idx="3"/>
          </p:cNvCxnSpPr>
          <p:nvPr/>
        </p:nvCxnSpPr>
        <p:spPr>
          <a:xfrm rot="10800000">
            <a:off x="2878800" y="5044150"/>
            <a:ext cx="1536000" cy="27600"/>
          </a:xfrm>
          <a:prstGeom prst="curvedConnector3">
            <a:avLst>
              <a:gd fmla="val 50001" name="adj1"/>
            </a:avLst>
          </a:prstGeom>
          <a:noFill/>
          <a:ln cap="flat" cmpd="sng" w="38100">
            <a:solidFill>
              <a:srgbClr val="990000"/>
            </a:solidFill>
            <a:prstDash val="solid"/>
            <a:round/>
            <a:headEnd len="lg" w="lg" type="none"/>
            <a:tailEnd len="lg" w="lg" type="none"/>
          </a:ln>
        </p:spPr>
      </p:cxnSp>
      <p:cxnSp>
        <p:nvCxnSpPr>
          <p:cNvPr id="280" name="Shape 280"/>
          <p:cNvCxnSpPr>
            <a:stCxn id="277" idx="1"/>
            <a:endCxn id="279" idx="3"/>
          </p:cNvCxnSpPr>
          <p:nvPr/>
        </p:nvCxnSpPr>
        <p:spPr>
          <a:xfrm rot="10800000">
            <a:off x="2878650" y="5044350"/>
            <a:ext cx="1504800" cy="1081200"/>
          </a:xfrm>
          <a:prstGeom prst="curvedConnector3">
            <a:avLst>
              <a:gd fmla="val 51990" name="adj1"/>
            </a:avLst>
          </a:prstGeom>
          <a:noFill/>
          <a:ln cap="flat" cmpd="sng" w="38100">
            <a:solidFill>
              <a:srgbClr val="990000"/>
            </a:solidFill>
            <a:prstDash val="solid"/>
            <a:round/>
            <a:headEnd len="lg" w="lg" type="none"/>
            <a:tailEnd len="lg" w="lg" type="none"/>
          </a:ln>
        </p:spPr>
      </p:cxnSp>
      <p:cxnSp>
        <p:nvCxnSpPr>
          <p:cNvPr id="281" name="Shape 281"/>
          <p:cNvCxnSpPr>
            <a:stCxn id="275" idx="1"/>
            <a:endCxn id="279" idx="3"/>
          </p:cNvCxnSpPr>
          <p:nvPr/>
        </p:nvCxnSpPr>
        <p:spPr>
          <a:xfrm flipH="1">
            <a:off x="2878800" y="3336875"/>
            <a:ext cx="1536000" cy="1707300"/>
          </a:xfrm>
          <a:prstGeom prst="curvedConnector3">
            <a:avLst>
              <a:gd fmla="val 50001" name="adj1"/>
            </a:avLst>
          </a:prstGeom>
          <a:noFill/>
          <a:ln cap="flat" cmpd="sng" w="38100">
            <a:solidFill>
              <a:srgbClr val="990000"/>
            </a:solidFill>
            <a:prstDash val="solid"/>
            <a:round/>
            <a:headEnd len="lg" w="lg" type="none"/>
            <a:tailEnd len="lg" w="lg" type="none"/>
          </a:ln>
        </p:spPr>
      </p:cxnSp>
      <p:sp>
        <p:nvSpPr>
          <p:cNvPr id="279" name="Shape 279"/>
          <p:cNvSpPr txBox="1"/>
          <p:nvPr/>
        </p:nvSpPr>
        <p:spPr>
          <a:xfrm>
            <a:off x="1601975" y="4752950"/>
            <a:ext cx="1276800" cy="582600"/>
          </a:xfrm>
          <a:prstGeom prst="rect">
            <a:avLst/>
          </a:prstGeom>
          <a:noFill/>
          <a:ln cap="flat" cmpd="sng" w="38100">
            <a:solidFill>
              <a:srgbClr val="990000"/>
            </a:solidFill>
            <a:prstDash val="solid"/>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rPr lang="en-US" sz="2400"/>
              <a:t>RMSE</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1371600" y="685800"/>
            <a:ext cx="9601200" cy="1485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en-US" sz="3600"/>
              <a:t>Conclusion</a:t>
            </a:r>
            <a:endParaRPr b="1" sz="3600"/>
          </a:p>
        </p:txBody>
      </p:sp>
      <p:sp>
        <p:nvSpPr>
          <p:cNvPr id="287" name="Shape 287"/>
          <p:cNvSpPr txBox="1"/>
          <p:nvPr>
            <p:ph idx="1" type="body"/>
          </p:nvPr>
        </p:nvSpPr>
        <p:spPr>
          <a:xfrm>
            <a:off x="1371600" y="2286000"/>
            <a:ext cx="9601200" cy="35814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rPr b="1" lang="en-US" sz="2400"/>
              <a:t>The GBT model has a R2 </a:t>
            </a:r>
            <a:endParaRPr b="1" sz="2400"/>
          </a:p>
          <a:p>
            <a:pPr indent="0" lvl="0" marL="0">
              <a:spcBef>
                <a:spcPts val="1000"/>
              </a:spcBef>
              <a:spcAft>
                <a:spcPts val="0"/>
              </a:spcAft>
              <a:buNone/>
            </a:pPr>
            <a:r>
              <a:rPr b="1" lang="en-US" sz="2400"/>
              <a:t>score of 9.4</a:t>
            </a:r>
            <a:endParaRPr b="1" sz="2400"/>
          </a:p>
          <a:p>
            <a:pPr indent="0" lvl="0" marL="0">
              <a:spcBef>
                <a:spcPts val="1000"/>
              </a:spcBef>
              <a:spcAft>
                <a:spcPts val="0"/>
              </a:spcAft>
              <a:buNone/>
            </a:pPr>
            <a:r>
              <a:t/>
            </a:r>
            <a:endParaRPr b="1" sz="2400"/>
          </a:p>
          <a:p>
            <a:pPr indent="0" lvl="0" marL="0">
              <a:spcBef>
                <a:spcPts val="1000"/>
              </a:spcBef>
              <a:spcAft>
                <a:spcPts val="0"/>
              </a:spcAft>
              <a:buNone/>
            </a:pPr>
            <a:r>
              <a:rPr b="1" lang="en-US" sz="2400"/>
              <a:t>Most Important features</a:t>
            </a:r>
            <a:endParaRPr b="1" sz="2400"/>
          </a:p>
          <a:p>
            <a:pPr indent="-355600" lvl="0" marL="457200">
              <a:spcBef>
                <a:spcPts val="1000"/>
              </a:spcBef>
              <a:spcAft>
                <a:spcPts val="0"/>
              </a:spcAft>
              <a:buSzPts val="2000"/>
              <a:buChar char="■"/>
            </a:pPr>
            <a:r>
              <a:rPr lang="en-US"/>
              <a:t>San Francisco,</a:t>
            </a:r>
            <a:endParaRPr/>
          </a:p>
          <a:p>
            <a:pPr indent="-355600" lvl="0" marL="457200">
              <a:spcBef>
                <a:spcPts val="0"/>
              </a:spcBef>
              <a:spcAft>
                <a:spcPts val="0"/>
              </a:spcAft>
              <a:buSzPts val="2000"/>
              <a:buChar char="■"/>
            </a:pPr>
            <a:r>
              <a:rPr lang="en-US"/>
              <a:t>Mean Wind Speed</a:t>
            </a:r>
            <a:endParaRPr/>
          </a:p>
          <a:p>
            <a:pPr indent="0" lvl="0" marL="0">
              <a:spcBef>
                <a:spcPts val="1000"/>
              </a:spcBef>
              <a:spcAft>
                <a:spcPts val="0"/>
              </a:spcAft>
              <a:buNone/>
            </a:pPr>
            <a:r>
              <a:t/>
            </a:r>
            <a:endParaRPr/>
          </a:p>
          <a:p>
            <a:pPr indent="0" lvl="0" marL="0">
              <a:spcBef>
                <a:spcPts val="1000"/>
              </a:spcBef>
              <a:spcAft>
                <a:spcPts val="0"/>
              </a:spcAft>
              <a:buNone/>
            </a:pPr>
            <a:r>
              <a:t/>
            </a:r>
            <a:endParaRPr/>
          </a:p>
          <a:p>
            <a:pPr indent="0" lvl="0" marL="0">
              <a:spcBef>
                <a:spcPts val="1000"/>
              </a:spcBef>
              <a:spcAft>
                <a:spcPts val="200"/>
              </a:spcAft>
              <a:buNone/>
            </a:pPr>
            <a:r>
              <a:rPr lang="en-US" sz="2400"/>
              <a:t>    </a:t>
            </a:r>
            <a:endParaRPr sz="2400"/>
          </a:p>
        </p:txBody>
      </p:sp>
      <p:pic>
        <p:nvPicPr>
          <p:cNvPr id="288" name="Shape 288"/>
          <p:cNvPicPr preferRelativeResize="0"/>
          <p:nvPr/>
        </p:nvPicPr>
        <p:blipFill>
          <a:blip r:embed="rId3">
            <a:alphaModFix/>
          </a:blip>
          <a:stretch>
            <a:fillRect/>
          </a:stretch>
        </p:blipFill>
        <p:spPr>
          <a:xfrm>
            <a:off x="5030525" y="2286000"/>
            <a:ext cx="6859776" cy="3581400"/>
          </a:xfrm>
          <a:prstGeom prst="rect">
            <a:avLst/>
          </a:prstGeom>
          <a:noFill/>
          <a:ln>
            <a:noFill/>
          </a:ln>
        </p:spPr>
      </p:pic>
      <p:sp>
        <p:nvSpPr>
          <p:cNvPr id="289" name="Shape 289"/>
          <p:cNvSpPr txBox="1"/>
          <p:nvPr/>
        </p:nvSpPr>
        <p:spPr>
          <a:xfrm>
            <a:off x="5030525" y="2780375"/>
            <a:ext cx="5397900" cy="626400"/>
          </a:xfrm>
          <a:prstGeom prst="rect">
            <a:avLst/>
          </a:prstGeom>
          <a:noFill/>
          <a:ln cap="flat" cmpd="sng" w="38100">
            <a:solidFill>
              <a:srgbClr val="990000"/>
            </a:solidFill>
            <a:prstDash val="solid"/>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1371600" y="685800"/>
            <a:ext cx="9601200" cy="1011300"/>
          </a:xfrm>
          <a:prstGeom prst="rect">
            <a:avLst/>
          </a:prstGeom>
          <a:noFill/>
          <a:ln>
            <a:noFill/>
          </a:ln>
        </p:spPr>
        <p:txBody>
          <a:bodyPr anchorCtr="0" anchor="t" bIns="45700" lIns="91425" spcFirstLastPara="1" rIns="91425" wrap="square" tIns="45700">
            <a:noAutofit/>
          </a:bodyPr>
          <a:lstStyle/>
          <a:p>
            <a:pPr indent="0" lvl="0" marL="0" marR="0" rtl="0" algn="ctr">
              <a:lnSpc>
                <a:spcPct val="89000"/>
              </a:lnSpc>
              <a:spcBef>
                <a:spcPts val="0"/>
              </a:spcBef>
              <a:spcAft>
                <a:spcPts val="0"/>
              </a:spcAft>
              <a:buClr>
                <a:schemeClr val="dk2"/>
              </a:buClr>
              <a:buSzPts val="4400"/>
              <a:buFont typeface="Source Sans Pro"/>
              <a:buNone/>
            </a:pPr>
            <a:r>
              <a:rPr b="1" lang="en-US" sz="3600"/>
              <a:t>Lesson learned</a:t>
            </a:r>
            <a:endParaRPr b="1" i="0" sz="3600" u="none" cap="none" strike="noStrike">
              <a:solidFill>
                <a:schemeClr val="dk2"/>
              </a:solidFill>
            </a:endParaRPr>
          </a:p>
        </p:txBody>
      </p:sp>
      <p:sp>
        <p:nvSpPr>
          <p:cNvPr id="295" name="Shape 295"/>
          <p:cNvSpPr txBox="1"/>
          <p:nvPr>
            <p:ph idx="1" type="body"/>
          </p:nvPr>
        </p:nvSpPr>
        <p:spPr>
          <a:xfrm>
            <a:off x="1694150" y="1556725"/>
            <a:ext cx="8768100" cy="42915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94000"/>
              </a:lnSpc>
              <a:spcBef>
                <a:spcPts val="1200"/>
              </a:spcBef>
              <a:spcAft>
                <a:spcPts val="0"/>
              </a:spcAft>
              <a:buSzPts val="2000"/>
              <a:buChar char="❏"/>
            </a:pPr>
            <a:r>
              <a:rPr lang="en-US"/>
              <a:t>Different operating systems have different characters representing the new line. We cannot discern difference except displaying in vim. The difference will interfere mongoimport command.</a:t>
            </a:r>
            <a:endParaRPr/>
          </a:p>
          <a:p>
            <a:pPr indent="0" lvl="0" marL="0" marR="0" rtl="0" algn="l">
              <a:lnSpc>
                <a:spcPct val="94000"/>
              </a:lnSpc>
              <a:spcBef>
                <a:spcPts val="1200"/>
              </a:spcBef>
              <a:spcAft>
                <a:spcPts val="0"/>
              </a:spcAft>
              <a:buNone/>
            </a:pPr>
            <a:r>
              <a:t/>
            </a:r>
            <a:endParaRPr/>
          </a:p>
          <a:p>
            <a:pPr indent="-355600" lvl="0" marL="457200" marR="0" rtl="0" algn="l">
              <a:lnSpc>
                <a:spcPct val="94000"/>
              </a:lnSpc>
              <a:spcBef>
                <a:spcPts val="1200"/>
              </a:spcBef>
              <a:spcAft>
                <a:spcPts val="0"/>
              </a:spcAft>
              <a:buSzPts val="2000"/>
              <a:buChar char="❏"/>
            </a:pPr>
            <a:r>
              <a:rPr lang="en-US"/>
              <a:t>AWS EC2 has its architecture and space distribution that we usually have to go to a memory space much larger than the data we need to store</a:t>
            </a:r>
            <a:endParaRPr/>
          </a:p>
          <a:p>
            <a:pPr indent="457200" lvl="0" marL="0" marR="0" rtl="0" algn="l">
              <a:lnSpc>
                <a:spcPct val="94000"/>
              </a:lnSpc>
              <a:spcBef>
                <a:spcPts val="1200"/>
              </a:spcBef>
              <a:spcAft>
                <a:spcPts val="0"/>
              </a:spcAft>
              <a:buNone/>
            </a:pPr>
            <a:r>
              <a:rPr lang="en-US"/>
              <a:t>t2.small (2GB), t2.medium(</a:t>
            </a:r>
            <a:r>
              <a:rPr lang="en-US"/>
              <a:t>4</a:t>
            </a:r>
            <a:r>
              <a:rPr lang="en-US"/>
              <a:t>GB), t2.xlarge(16GB) - EBS</a:t>
            </a:r>
            <a:endParaRPr/>
          </a:p>
          <a:p>
            <a:pPr indent="457200" lvl="0" marL="0" marR="0" rtl="0" algn="l">
              <a:lnSpc>
                <a:spcPct val="94000"/>
              </a:lnSpc>
              <a:spcBef>
                <a:spcPts val="1200"/>
              </a:spcBef>
              <a:spcAft>
                <a:spcPts val="0"/>
              </a:spcAft>
              <a:buNone/>
            </a:pPr>
            <a:r>
              <a:rPr lang="en-US"/>
              <a:t>m3.2xlarge, 30GB - 2*80 SSD</a:t>
            </a:r>
            <a:endParaRPr/>
          </a:p>
          <a:p>
            <a:pPr indent="457200" lvl="0" marL="0" marR="0" rtl="0" algn="l">
              <a:lnSpc>
                <a:spcPct val="94000"/>
              </a:lnSpc>
              <a:spcBef>
                <a:spcPts val="1200"/>
              </a:spcBef>
              <a:spcAft>
                <a:spcPts val="0"/>
              </a:spcAft>
              <a:buNone/>
            </a:pPr>
            <a:r>
              <a:t/>
            </a:r>
            <a:endParaRPr/>
          </a:p>
          <a:p>
            <a:pPr indent="-355600" lvl="0" marL="457200" marR="0" rtl="0" algn="l">
              <a:lnSpc>
                <a:spcPct val="94000"/>
              </a:lnSpc>
              <a:spcBef>
                <a:spcPts val="1200"/>
              </a:spcBef>
              <a:spcAft>
                <a:spcPts val="0"/>
              </a:spcAft>
              <a:buSzPts val="2000"/>
              <a:buChar char="❏"/>
            </a:pPr>
            <a:r>
              <a:rPr lang="en-US"/>
              <a:t>s3 and ec2 put in the same region has higher connection success rate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1371600" y="685800"/>
            <a:ext cx="9601200" cy="148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3600"/>
              <a:t>Lesson Learned</a:t>
            </a:r>
            <a:endParaRPr b="1" sz="3600"/>
          </a:p>
        </p:txBody>
      </p:sp>
      <p:sp>
        <p:nvSpPr>
          <p:cNvPr id="301" name="Shape 301"/>
          <p:cNvSpPr txBox="1"/>
          <p:nvPr>
            <p:ph idx="1" type="body"/>
          </p:nvPr>
        </p:nvSpPr>
        <p:spPr>
          <a:xfrm>
            <a:off x="1371600" y="1738275"/>
            <a:ext cx="9601200" cy="3612300"/>
          </a:xfrm>
          <a:prstGeom prst="rect">
            <a:avLst/>
          </a:prstGeom>
        </p:spPr>
        <p:txBody>
          <a:bodyPr anchorCtr="0" anchor="t" bIns="91425" lIns="91425" spcFirstLastPara="1" rIns="91425" wrap="square" tIns="91425">
            <a:noAutofit/>
          </a:bodyPr>
          <a:lstStyle/>
          <a:p>
            <a:pPr indent="0" lvl="0" marL="0" rtl="0">
              <a:spcBef>
                <a:spcPts val="1000"/>
              </a:spcBef>
              <a:spcAft>
                <a:spcPts val="0"/>
              </a:spcAft>
              <a:buNone/>
            </a:pPr>
            <a:r>
              <a:rPr b="1" lang="en-US"/>
              <a:t>Work with pyspark dataframe efficiently</a:t>
            </a:r>
            <a:endParaRPr b="1"/>
          </a:p>
          <a:p>
            <a:pPr indent="-355600" lvl="0" marL="457200" rtl="0">
              <a:spcBef>
                <a:spcPts val="1000"/>
              </a:spcBef>
              <a:spcAft>
                <a:spcPts val="0"/>
              </a:spcAft>
              <a:buSzPts val="2000"/>
              <a:buChar char="❏"/>
            </a:pPr>
            <a:r>
              <a:rPr lang="en-US"/>
              <a:t>Create dataframe with RDD and schema</a:t>
            </a:r>
            <a:endParaRPr/>
          </a:p>
          <a:p>
            <a:pPr indent="-355600" lvl="1" marL="914400" rtl="0">
              <a:spcBef>
                <a:spcPts val="0"/>
              </a:spcBef>
              <a:spcAft>
                <a:spcPts val="0"/>
              </a:spcAft>
              <a:buSzPts val="2000"/>
              <a:buChar char="❏"/>
            </a:pPr>
            <a:r>
              <a:rPr lang="en-US"/>
              <a:t>pros: safe, easy to change column type </a:t>
            </a:r>
            <a:endParaRPr/>
          </a:p>
          <a:p>
            <a:pPr indent="-355600" lvl="1" marL="914400" rtl="0">
              <a:spcBef>
                <a:spcPts val="0"/>
              </a:spcBef>
              <a:spcAft>
                <a:spcPts val="0"/>
              </a:spcAft>
              <a:buSzPts val="2000"/>
              <a:buChar char="❏"/>
            </a:pPr>
            <a:r>
              <a:rPr lang="en-US"/>
              <a:t>cons: heavy boring finger workout when the dataframe is wide</a:t>
            </a:r>
            <a:endParaRPr/>
          </a:p>
          <a:p>
            <a:pPr indent="0" lvl="0" marL="457200" rtl="0">
              <a:spcBef>
                <a:spcPts val="1000"/>
              </a:spcBef>
              <a:spcAft>
                <a:spcPts val="0"/>
              </a:spcAft>
              <a:buNone/>
            </a:pPr>
            <a:r>
              <a:t/>
            </a:r>
            <a:endParaRPr/>
          </a:p>
          <a:p>
            <a:pPr indent="-355600" lvl="0" marL="457200" rtl="0">
              <a:spcBef>
                <a:spcPts val="1000"/>
              </a:spcBef>
              <a:spcAft>
                <a:spcPts val="0"/>
              </a:spcAft>
              <a:buSzPts val="2000"/>
              <a:buChar char="❏"/>
            </a:pPr>
            <a:r>
              <a:rPr lang="en-US"/>
              <a:t>load data using spark.read.format()</a:t>
            </a:r>
            <a:endParaRPr/>
          </a:p>
          <a:p>
            <a:pPr indent="-355600" lvl="1" marL="914400" rtl="0">
              <a:spcBef>
                <a:spcPts val="0"/>
              </a:spcBef>
              <a:spcAft>
                <a:spcPts val="0"/>
              </a:spcAft>
              <a:buSzPts val="2000"/>
              <a:buChar char="❏"/>
            </a:pPr>
            <a:r>
              <a:rPr lang="en-US"/>
              <a:t>pros: generate dataframe automatically without specifying schema</a:t>
            </a:r>
            <a:endParaRPr/>
          </a:p>
          <a:p>
            <a:pPr indent="-355600" lvl="1" marL="914400" rtl="0">
              <a:spcBef>
                <a:spcPts val="0"/>
              </a:spcBef>
              <a:spcAft>
                <a:spcPts val="0"/>
              </a:spcAft>
              <a:buSzPts val="2000"/>
              <a:buChar char="❏"/>
            </a:pPr>
            <a:r>
              <a:rPr lang="en-US"/>
              <a:t>cons: sometimes hard to coerce to desired column type</a:t>
            </a:r>
            <a:endParaRPr/>
          </a:p>
          <a:p>
            <a:pPr indent="0" lvl="0" marL="0" rtl="0">
              <a:spcBef>
                <a:spcPts val="1000"/>
              </a:spcBef>
              <a:spcAft>
                <a:spcPts val="20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ctr">
              <a:lnSpc>
                <a:spcPct val="89000"/>
              </a:lnSpc>
              <a:spcBef>
                <a:spcPts val="0"/>
              </a:spcBef>
              <a:spcAft>
                <a:spcPts val="0"/>
              </a:spcAft>
              <a:buClr>
                <a:schemeClr val="dk2"/>
              </a:buClr>
              <a:buSzPts val="4400"/>
              <a:buFont typeface="Source Sans Pro"/>
              <a:buNone/>
            </a:pPr>
            <a:r>
              <a:rPr b="1" lang="en-US" sz="3600"/>
              <a:t>Overview</a:t>
            </a:r>
            <a:endParaRPr b="1" i="0" sz="3600" u="none" cap="none" strike="noStrike">
              <a:solidFill>
                <a:schemeClr val="dk2"/>
              </a:solidFill>
            </a:endParaRPr>
          </a:p>
        </p:txBody>
      </p:sp>
      <p:sp>
        <p:nvSpPr>
          <p:cNvPr id="100" name="Shape 100"/>
          <p:cNvSpPr txBox="1"/>
          <p:nvPr>
            <p:ph idx="1" type="body"/>
          </p:nvPr>
        </p:nvSpPr>
        <p:spPr>
          <a:xfrm>
            <a:off x="1231350" y="2171700"/>
            <a:ext cx="5486400" cy="3674400"/>
          </a:xfrm>
          <a:prstGeom prst="rect">
            <a:avLst/>
          </a:prstGeom>
          <a:noFill/>
          <a:ln>
            <a:noFill/>
          </a:ln>
        </p:spPr>
        <p:txBody>
          <a:bodyPr anchorCtr="0" anchor="t" bIns="45700" lIns="91425" spcFirstLastPara="1" rIns="91425" wrap="square" tIns="45700">
            <a:noAutofit/>
          </a:bodyPr>
          <a:lstStyle/>
          <a:p>
            <a:pPr indent="-409447" lvl="0" marL="384048" rtl="0">
              <a:spcBef>
                <a:spcPts val="0"/>
              </a:spcBef>
              <a:spcAft>
                <a:spcPts val="0"/>
              </a:spcAft>
              <a:buClr>
                <a:schemeClr val="dk2"/>
              </a:buClr>
              <a:buSzPts val="2400"/>
              <a:buFont typeface="Source Sans Pro"/>
              <a:buChar char="■"/>
            </a:pPr>
            <a:r>
              <a:rPr lang="en-US" sz="2400"/>
              <a:t>Kaggle competition- “SF Bay Area Bike Share”</a:t>
            </a:r>
            <a:endParaRPr sz="2400"/>
          </a:p>
          <a:p>
            <a:pPr indent="-409447" lvl="0" marL="384048" marR="0" rtl="0" algn="l">
              <a:lnSpc>
                <a:spcPct val="94000"/>
              </a:lnSpc>
              <a:spcBef>
                <a:spcPts val="1200"/>
              </a:spcBef>
              <a:spcAft>
                <a:spcPts val="0"/>
              </a:spcAft>
              <a:buClr>
                <a:schemeClr val="dk2"/>
              </a:buClr>
              <a:buSzPts val="2400"/>
              <a:buFont typeface="Source Sans Pro"/>
              <a:buChar char="■"/>
            </a:pPr>
            <a:r>
              <a:rPr lang="en-US" sz="2400"/>
              <a:t>The emergence of bike-share</a:t>
            </a:r>
            <a:r>
              <a:rPr b="0" i="0" lang="en-US" sz="2400" u="none" cap="none" strike="noStrike">
                <a:solidFill>
                  <a:schemeClr val="dk2"/>
                </a:solidFill>
                <a:latin typeface="Source Sans Pro"/>
                <a:ea typeface="Source Sans Pro"/>
                <a:cs typeface="Source Sans Pro"/>
                <a:sym typeface="Source Sans Pro"/>
              </a:rPr>
              <a:t> system transform the way we travel</a:t>
            </a:r>
            <a:r>
              <a:rPr lang="en-US" sz="2400"/>
              <a:t>.</a:t>
            </a:r>
            <a:endParaRPr sz="2400"/>
          </a:p>
          <a:p>
            <a:pPr indent="-409447" lvl="0" marL="384048" marR="0" rtl="0" algn="l">
              <a:lnSpc>
                <a:spcPct val="94000"/>
              </a:lnSpc>
              <a:spcBef>
                <a:spcPts val="1200"/>
              </a:spcBef>
              <a:spcAft>
                <a:spcPts val="0"/>
              </a:spcAft>
              <a:buClr>
                <a:schemeClr val="dk2"/>
              </a:buClr>
              <a:buSzPts val="2400"/>
              <a:buFont typeface="Source Sans Pro"/>
              <a:buChar char="■"/>
            </a:pPr>
            <a:r>
              <a:rPr b="0" i="0" lang="en-US" sz="2400" u="none" cap="none" strike="noStrike">
                <a:solidFill>
                  <a:schemeClr val="dk2"/>
                </a:solidFill>
                <a:latin typeface="Source Sans Pro"/>
                <a:ea typeface="Source Sans Pro"/>
                <a:cs typeface="Source Sans Pro"/>
                <a:sym typeface="Source Sans Pro"/>
              </a:rPr>
              <a:t>We want to predict </a:t>
            </a:r>
            <a:r>
              <a:rPr lang="en-US" sz="2400"/>
              <a:t>number of daily bike-share trips and analyze </a:t>
            </a:r>
            <a:r>
              <a:rPr b="0" i="0" lang="en-US" sz="2400" u="none" cap="none" strike="noStrike">
                <a:solidFill>
                  <a:schemeClr val="dk2"/>
                </a:solidFill>
                <a:latin typeface="Source Sans Pro"/>
                <a:ea typeface="Source Sans Pro"/>
                <a:cs typeface="Source Sans Pro"/>
                <a:sym typeface="Source Sans Pro"/>
              </a:rPr>
              <a:t>how much effect weather has on t</a:t>
            </a:r>
            <a:r>
              <a:rPr lang="en-US" sz="2400"/>
              <a:t>his number</a:t>
            </a:r>
            <a:endParaRPr sz="2400"/>
          </a:p>
          <a:p>
            <a:pPr indent="0" lvl="0" marL="0" marR="0" rtl="0" algn="l">
              <a:lnSpc>
                <a:spcPct val="94000"/>
              </a:lnSpc>
              <a:spcBef>
                <a:spcPts val="1200"/>
              </a:spcBef>
              <a:spcAft>
                <a:spcPts val="0"/>
              </a:spcAft>
              <a:buNone/>
            </a:pPr>
            <a:r>
              <a:t/>
            </a:r>
            <a:endParaRPr b="0" i="0" sz="2000" u="none" cap="none" strike="noStrike">
              <a:solidFill>
                <a:schemeClr val="dk2"/>
              </a:solidFill>
              <a:latin typeface="Source Sans Pro"/>
              <a:ea typeface="Source Sans Pro"/>
              <a:cs typeface="Source Sans Pro"/>
              <a:sym typeface="Source Sans Pro"/>
            </a:endParaRPr>
          </a:p>
        </p:txBody>
      </p:sp>
      <p:pic>
        <p:nvPicPr>
          <p:cNvPr id="101" name="Shape 101"/>
          <p:cNvPicPr preferRelativeResize="0"/>
          <p:nvPr/>
        </p:nvPicPr>
        <p:blipFill>
          <a:blip r:embed="rId3">
            <a:alphaModFix/>
          </a:blip>
          <a:stretch>
            <a:fillRect/>
          </a:stretch>
        </p:blipFill>
        <p:spPr>
          <a:xfrm>
            <a:off x="7211075" y="1656775"/>
            <a:ext cx="4011701" cy="5024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1935375" y="685800"/>
            <a:ext cx="8526900" cy="905400"/>
          </a:xfrm>
          <a:prstGeom prst="rect">
            <a:avLst/>
          </a:prstGeom>
          <a:noFill/>
          <a:ln>
            <a:noFill/>
          </a:ln>
        </p:spPr>
        <p:txBody>
          <a:bodyPr anchorCtr="0" anchor="t" bIns="45700" lIns="91425" spcFirstLastPara="1" rIns="91425" wrap="square" tIns="45700">
            <a:noAutofit/>
          </a:bodyPr>
          <a:lstStyle/>
          <a:p>
            <a:pPr indent="0" lvl="0" marL="0" marR="0" rtl="0" algn="ctr">
              <a:lnSpc>
                <a:spcPct val="89000"/>
              </a:lnSpc>
              <a:spcBef>
                <a:spcPts val="0"/>
              </a:spcBef>
              <a:spcAft>
                <a:spcPts val="0"/>
              </a:spcAft>
              <a:buClr>
                <a:schemeClr val="dk2"/>
              </a:buClr>
              <a:buSzPts val="4400"/>
              <a:buFont typeface="Source Sans Pro"/>
              <a:buNone/>
            </a:pPr>
            <a:r>
              <a:rPr b="1" lang="en-US" sz="3600"/>
              <a:t>Launch </a:t>
            </a:r>
            <a:r>
              <a:rPr b="1" i="0" lang="en-US" sz="3600" u="none" cap="none" strike="noStrike">
                <a:solidFill>
                  <a:schemeClr val="dk2"/>
                </a:solidFill>
              </a:rPr>
              <a:t>S3 to store data</a:t>
            </a:r>
            <a:endParaRPr b="1" i="0" sz="3600" u="none" cap="none" strike="noStrike">
              <a:solidFill>
                <a:schemeClr val="dk2"/>
              </a:solidFill>
            </a:endParaRPr>
          </a:p>
        </p:txBody>
      </p:sp>
      <p:pic>
        <p:nvPicPr>
          <p:cNvPr id="107" name="Shape 107"/>
          <p:cNvPicPr preferRelativeResize="0"/>
          <p:nvPr/>
        </p:nvPicPr>
        <p:blipFill>
          <a:blip r:embed="rId3">
            <a:alphaModFix/>
          </a:blip>
          <a:stretch>
            <a:fillRect/>
          </a:stretch>
        </p:blipFill>
        <p:spPr>
          <a:xfrm>
            <a:off x="1542700" y="1463200"/>
            <a:ext cx="10013527" cy="4833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2925000" y="671975"/>
            <a:ext cx="6879900" cy="762300"/>
          </a:xfrm>
          <a:prstGeom prst="rect">
            <a:avLst/>
          </a:prstGeom>
          <a:noFill/>
          <a:ln>
            <a:noFill/>
          </a:ln>
        </p:spPr>
        <p:txBody>
          <a:bodyPr anchorCtr="0" anchor="t" bIns="45700" lIns="91425" spcFirstLastPara="1" rIns="91425" wrap="square" tIns="45700">
            <a:noAutofit/>
          </a:bodyPr>
          <a:lstStyle/>
          <a:p>
            <a:pPr indent="0" lvl="0" marL="0" marR="0" rtl="0" algn="ctr">
              <a:lnSpc>
                <a:spcPct val="89000"/>
              </a:lnSpc>
              <a:spcBef>
                <a:spcPts val="0"/>
              </a:spcBef>
              <a:spcAft>
                <a:spcPts val="0"/>
              </a:spcAft>
              <a:buClr>
                <a:schemeClr val="dk2"/>
              </a:buClr>
              <a:buSzPts val="3200"/>
              <a:buFont typeface="Source Sans Pro"/>
              <a:buNone/>
            </a:pPr>
            <a:r>
              <a:rPr b="1" lang="en-US" sz="3600"/>
              <a:t>Understanding Data Structure</a:t>
            </a:r>
            <a:endParaRPr b="1" i="0" sz="3600" u="none" cap="none" strike="noStrike">
              <a:solidFill>
                <a:schemeClr val="dk2"/>
              </a:solidFill>
            </a:endParaRPr>
          </a:p>
        </p:txBody>
      </p:sp>
      <p:sp>
        <p:nvSpPr>
          <p:cNvPr id="113" name="Shape 113"/>
          <p:cNvSpPr/>
          <p:nvPr/>
        </p:nvSpPr>
        <p:spPr>
          <a:xfrm>
            <a:off x="1270150" y="1712875"/>
            <a:ext cx="2602500" cy="4350600"/>
          </a:xfrm>
          <a:prstGeom prst="roundRect">
            <a:avLst>
              <a:gd fmla="val 16667" name="adj"/>
            </a:avLst>
          </a:prstGeom>
          <a:solidFill>
            <a:schemeClr val="lt2"/>
          </a:solidFill>
          <a:ln cap="flat" cmpd="sng" w="38100">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txBox="1"/>
          <p:nvPr/>
        </p:nvSpPr>
        <p:spPr>
          <a:xfrm>
            <a:off x="1452250" y="2456775"/>
            <a:ext cx="2820900" cy="372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000"/>
              <a:t>date</a:t>
            </a:r>
            <a:endParaRPr sz="2000"/>
          </a:p>
          <a:p>
            <a:pPr indent="0" lvl="0" marL="0">
              <a:spcBef>
                <a:spcPts val="0"/>
              </a:spcBef>
              <a:spcAft>
                <a:spcPts val="0"/>
              </a:spcAft>
              <a:buNone/>
            </a:pPr>
            <a:r>
              <a:rPr lang="en-US" sz="2000"/>
              <a:t>max_temperature</a:t>
            </a:r>
            <a:endParaRPr sz="2000"/>
          </a:p>
          <a:p>
            <a:pPr indent="0" lvl="0" marL="0">
              <a:spcBef>
                <a:spcPts val="0"/>
              </a:spcBef>
              <a:spcAft>
                <a:spcPts val="0"/>
              </a:spcAft>
              <a:buNone/>
            </a:pPr>
            <a:r>
              <a:rPr lang="en-US" sz="2000"/>
              <a:t>mean_temperature</a:t>
            </a:r>
            <a:endParaRPr sz="2000"/>
          </a:p>
          <a:p>
            <a:pPr indent="0" lvl="0" marL="0">
              <a:spcBef>
                <a:spcPts val="0"/>
              </a:spcBef>
              <a:spcAft>
                <a:spcPts val="0"/>
              </a:spcAft>
              <a:buNone/>
            </a:pPr>
            <a:r>
              <a:rPr lang="en-US" sz="2000"/>
              <a:t>min_temperature</a:t>
            </a:r>
            <a:endParaRPr sz="2000"/>
          </a:p>
          <a:p>
            <a:pPr indent="0" lvl="0" marL="0">
              <a:spcBef>
                <a:spcPts val="0"/>
              </a:spcBef>
              <a:spcAft>
                <a:spcPts val="0"/>
              </a:spcAft>
              <a:buNone/>
            </a:pPr>
            <a:r>
              <a:rPr lang="en-US" sz="2000"/>
              <a:t>humidity</a:t>
            </a:r>
            <a:endParaRPr sz="2000"/>
          </a:p>
          <a:p>
            <a:pPr indent="0" lvl="0" marL="0">
              <a:spcBef>
                <a:spcPts val="0"/>
              </a:spcBef>
              <a:spcAft>
                <a:spcPts val="0"/>
              </a:spcAft>
              <a:buNone/>
            </a:pPr>
            <a:r>
              <a:rPr lang="en-US" sz="2000"/>
              <a:t>sea_level</a:t>
            </a:r>
            <a:endParaRPr sz="2000"/>
          </a:p>
          <a:p>
            <a:pPr indent="0" lvl="0" marL="0">
              <a:spcBef>
                <a:spcPts val="0"/>
              </a:spcBef>
              <a:spcAft>
                <a:spcPts val="0"/>
              </a:spcAft>
              <a:buNone/>
            </a:pPr>
            <a:r>
              <a:rPr lang="en-US" sz="2000"/>
              <a:t>wind speed</a:t>
            </a:r>
            <a:endParaRPr sz="2000"/>
          </a:p>
          <a:p>
            <a:pPr indent="0" lvl="0" marL="0">
              <a:spcBef>
                <a:spcPts val="0"/>
              </a:spcBef>
              <a:spcAft>
                <a:spcPts val="0"/>
              </a:spcAft>
              <a:buNone/>
            </a:pPr>
            <a:r>
              <a:rPr lang="en-US" sz="2000"/>
              <a:t>visibility</a:t>
            </a:r>
            <a:endParaRPr sz="2000"/>
          </a:p>
          <a:p>
            <a:pPr indent="0" lvl="0" marL="0">
              <a:spcBef>
                <a:spcPts val="0"/>
              </a:spcBef>
              <a:spcAft>
                <a:spcPts val="0"/>
              </a:spcAft>
              <a:buNone/>
            </a:pPr>
            <a:r>
              <a:rPr lang="en-US" sz="2000"/>
              <a:t>…</a:t>
            </a:r>
            <a:endParaRPr sz="2000"/>
          </a:p>
          <a:p>
            <a:pPr indent="0" lvl="0" marL="0">
              <a:spcBef>
                <a:spcPts val="0"/>
              </a:spcBef>
              <a:spcAft>
                <a:spcPts val="0"/>
              </a:spcAft>
              <a:buNone/>
            </a:pPr>
            <a:r>
              <a:rPr lang="en-US" sz="2000"/>
              <a:t>events</a:t>
            </a:r>
            <a:endParaRPr sz="2000"/>
          </a:p>
          <a:p>
            <a:pPr indent="0" lvl="0" marL="0">
              <a:spcBef>
                <a:spcPts val="0"/>
              </a:spcBef>
              <a:spcAft>
                <a:spcPts val="0"/>
              </a:spcAft>
              <a:buNone/>
            </a:pPr>
            <a:r>
              <a:rPr lang="en-US" sz="2000">
                <a:solidFill>
                  <a:srgbClr val="990000"/>
                </a:solidFill>
              </a:rPr>
              <a:t>zip code</a:t>
            </a:r>
            <a:endParaRPr sz="2000">
              <a:solidFill>
                <a:srgbClr val="990000"/>
              </a:solidFill>
            </a:endParaRPr>
          </a:p>
        </p:txBody>
      </p:sp>
      <p:sp>
        <p:nvSpPr>
          <p:cNvPr id="115" name="Shape 115"/>
          <p:cNvSpPr txBox="1"/>
          <p:nvPr/>
        </p:nvSpPr>
        <p:spPr>
          <a:xfrm>
            <a:off x="1752625" y="1814625"/>
            <a:ext cx="1488600" cy="507600"/>
          </a:xfrm>
          <a:prstGeom prst="rect">
            <a:avLst/>
          </a:prstGeom>
          <a:noFill/>
          <a:ln cap="flat" cmpd="sng" w="28575">
            <a:solidFill>
              <a:srgbClr val="990000"/>
            </a:solidFill>
            <a:prstDash val="dash"/>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rPr lang="en-US" sz="2400"/>
              <a:t>Weather</a:t>
            </a:r>
            <a:endParaRPr sz="2400"/>
          </a:p>
        </p:txBody>
      </p:sp>
      <p:sp>
        <p:nvSpPr>
          <p:cNvPr id="116" name="Shape 116"/>
          <p:cNvSpPr/>
          <p:nvPr/>
        </p:nvSpPr>
        <p:spPr>
          <a:xfrm>
            <a:off x="4847350" y="3443300"/>
            <a:ext cx="1772100" cy="2965800"/>
          </a:xfrm>
          <a:prstGeom prst="roundRect">
            <a:avLst>
              <a:gd fmla="val 16667" name="adj"/>
            </a:avLst>
          </a:prstGeom>
          <a:solidFill>
            <a:schemeClr val="lt2"/>
          </a:solidFill>
          <a:ln cap="flat" cmpd="sng" w="38100">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txBox="1"/>
          <p:nvPr/>
        </p:nvSpPr>
        <p:spPr>
          <a:xfrm>
            <a:off x="5015650" y="4065725"/>
            <a:ext cx="1772100" cy="218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000"/>
              <a:t>duration</a:t>
            </a:r>
            <a:endParaRPr sz="2000"/>
          </a:p>
          <a:p>
            <a:pPr indent="0" lvl="0" marL="0">
              <a:spcBef>
                <a:spcPts val="0"/>
              </a:spcBef>
              <a:spcAft>
                <a:spcPts val="0"/>
              </a:spcAft>
              <a:buNone/>
            </a:pPr>
            <a:r>
              <a:rPr lang="en-US" sz="2000"/>
              <a:t>station_id</a:t>
            </a:r>
            <a:endParaRPr sz="2000"/>
          </a:p>
          <a:p>
            <a:pPr indent="0" lvl="0" marL="0">
              <a:spcBef>
                <a:spcPts val="0"/>
              </a:spcBef>
              <a:spcAft>
                <a:spcPts val="0"/>
              </a:spcAft>
              <a:buNone/>
            </a:pPr>
            <a:r>
              <a:rPr lang="en-US" sz="2000"/>
              <a:t>start_date</a:t>
            </a:r>
            <a:endParaRPr sz="2000"/>
          </a:p>
          <a:p>
            <a:pPr indent="0" lvl="0" marL="0" rtl="0">
              <a:spcBef>
                <a:spcPts val="0"/>
              </a:spcBef>
              <a:spcAft>
                <a:spcPts val="0"/>
              </a:spcAft>
              <a:buNone/>
            </a:pPr>
            <a:r>
              <a:rPr lang="en-US" sz="2000">
                <a:solidFill>
                  <a:srgbClr val="990000"/>
                </a:solidFill>
              </a:rPr>
              <a:t>start_station</a:t>
            </a:r>
            <a:endParaRPr sz="2000">
              <a:solidFill>
                <a:srgbClr val="990000"/>
              </a:solidFill>
            </a:endParaRPr>
          </a:p>
          <a:p>
            <a:pPr indent="0" lvl="0" marL="0" rtl="0">
              <a:spcBef>
                <a:spcPts val="0"/>
              </a:spcBef>
              <a:spcAft>
                <a:spcPts val="0"/>
              </a:spcAft>
              <a:buNone/>
            </a:pPr>
            <a:r>
              <a:rPr lang="en-US" sz="2000"/>
              <a:t>…</a:t>
            </a:r>
            <a:endParaRPr sz="2000"/>
          </a:p>
          <a:p>
            <a:pPr indent="0" lvl="0" marL="0" rtl="0">
              <a:spcBef>
                <a:spcPts val="0"/>
              </a:spcBef>
              <a:spcAft>
                <a:spcPts val="0"/>
              </a:spcAft>
              <a:buNone/>
            </a:pPr>
            <a:r>
              <a:rPr lang="en-US" sz="2000">
                <a:solidFill>
                  <a:srgbClr val="990000"/>
                </a:solidFill>
              </a:rPr>
              <a:t>zip code</a:t>
            </a:r>
            <a:endParaRPr sz="2000">
              <a:solidFill>
                <a:srgbClr val="990000"/>
              </a:solidFill>
            </a:endParaRPr>
          </a:p>
        </p:txBody>
      </p:sp>
      <p:sp>
        <p:nvSpPr>
          <p:cNvPr id="118" name="Shape 118"/>
          <p:cNvSpPr txBox="1"/>
          <p:nvPr/>
        </p:nvSpPr>
        <p:spPr>
          <a:xfrm>
            <a:off x="5183950" y="3558125"/>
            <a:ext cx="895200" cy="507600"/>
          </a:xfrm>
          <a:prstGeom prst="rect">
            <a:avLst/>
          </a:prstGeom>
          <a:noFill/>
          <a:ln cap="flat" cmpd="sng" w="28575">
            <a:solidFill>
              <a:srgbClr val="990000"/>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US" sz="2400"/>
              <a:t>Trip</a:t>
            </a:r>
            <a:endParaRPr sz="2400"/>
          </a:p>
        </p:txBody>
      </p:sp>
      <p:sp>
        <p:nvSpPr>
          <p:cNvPr id="119" name="Shape 119"/>
          <p:cNvSpPr/>
          <p:nvPr/>
        </p:nvSpPr>
        <p:spPr>
          <a:xfrm>
            <a:off x="7361950" y="3519500"/>
            <a:ext cx="1680600" cy="2428800"/>
          </a:xfrm>
          <a:prstGeom prst="roundRect">
            <a:avLst>
              <a:gd fmla="val 16667" name="adj"/>
            </a:avLst>
          </a:prstGeom>
          <a:solidFill>
            <a:schemeClr val="lt2"/>
          </a:solidFill>
          <a:ln cap="flat" cmpd="sng" w="38100">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txBox="1"/>
          <p:nvPr/>
        </p:nvSpPr>
        <p:spPr>
          <a:xfrm>
            <a:off x="7530250" y="4141925"/>
            <a:ext cx="1602600" cy="152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000">
                <a:solidFill>
                  <a:srgbClr val="990000"/>
                </a:solidFill>
              </a:rPr>
              <a:t>id</a:t>
            </a:r>
            <a:endParaRPr sz="2000">
              <a:solidFill>
                <a:srgbClr val="990000"/>
              </a:solidFill>
            </a:endParaRPr>
          </a:p>
          <a:p>
            <a:pPr indent="0" lvl="0" marL="0" rtl="0">
              <a:spcBef>
                <a:spcPts val="0"/>
              </a:spcBef>
              <a:spcAft>
                <a:spcPts val="0"/>
              </a:spcAft>
              <a:buNone/>
            </a:pPr>
            <a:r>
              <a:rPr lang="en-US" sz="2000">
                <a:solidFill>
                  <a:srgbClr val="990000"/>
                </a:solidFill>
              </a:rPr>
              <a:t>name</a:t>
            </a:r>
            <a:endParaRPr sz="2000">
              <a:solidFill>
                <a:srgbClr val="990000"/>
              </a:solidFill>
            </a:endParaRPr>
          </a:p>
          <a:p>
            <a:pPr indent="0" lvl="0" marL="0" rtl="0">
              <a:spcBef>
                <a:spcPts val="0"/>
              </a:spcBef>
              <a:spcAft>
                <a:spcPts val="0"/>
              </a:spcAft>
              <a:buNone/>
            </a:pPr>
            <a:r>
              <a:rPr lang="en-US" sz="2000"/>
              <a:t>dock_count</a:t>
            </a:r>
            <a:endParaRPr sz="2000"/>
          </a:p>
          <a:p>
            <a:pPr indent="0" lvl="0" marL="0" rtl="0">
              <a:spcBef>
                <a:spcPts val="0"/>
              </a:spcBef>
              <a:spcAft>
                <a:spcPts val="0"/>
              </a:spcAft>
              <a:buNone/>
            </a:pPr>
            <a:r>
              <a:rPr lang="en-US" sz="2000"/>
              <a:t>…</a:t>
            </a:r>
            <a:endParaRPr sz="2000"/>
          </a:p>
          <a:p>
            <a:pPr indent="0" lvl="0" marL="0" rtl="0">
              <a:spcBef>
                <a:spcPts val="0"/>
              </a:spcBef>
              <a:spcAft>
                <a:spcPts val="0"/>
              </a:spcAft>
              <a:buNone/>
            </a:pPr>
            <a:r>
              <a:rPr lang="en-US" sz="2000"/>
              <a:t>city</a:t>
            </a:r>
            <a:endParaRPr sz="2000"/>
          </a:p>
        </p:txBody>
      </p:sp>
      <p:sp>
        <p:nvSpPr>
          <p:cNvPr id="121" name="Shape 121"/>
          <p:cNvSpPr txBox="1"/>
          <p:nvPr/>
        </p:nvSpPr>
        <p:spPr>
          <a:xfrm>
            <a:off x="7530250" y="3634375"/>
            <a:ext cx="1245300" cy="507600"/>
          </a:xfrm>
          <a:prstGeom prst="rect">
            <a:avLst/>
          </a:prstGeom>
          <a:noFill/>
          <a:ln cap="flat" cmpd="sng" w="28575">
            <a:solidFill>
              <a:srgbClr val="990000"/>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US" sz="2400"/>
              <a:t>Station</a:t>
            </a:r>
            <a:endParaRPr sz="2400"/>
          </a:p>
        </p:txBody>
      </p:sp>
      <p:sp>
        <p:nvSpPr>
          <p:cNvPr id="122" name="Shape 122"/>
          <p:cNvSpPr/>
          <p:nvPr/>
        </p:nvSpPr>
        <p:spPr>
          <a:xfrm>
            <a:off x="9616750" y="1814625"/>
            <a:ext cx="2110800" cy="2428800"/>
          </a:xfrm>
          <a:prstGeom prst="roundRect">
            <a:avLst>
              <a:gd fmla="val 16667" name="adj"/>
            </a:avLst>
          </a:prstGeom>
          <a:solidFill>
            <a:schemeClr val="lt2"/>
          </a:solidFill>
          <a:ln cap="flat" cmpd="sng" w="38100">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txBox="1"/>
          <p:nvPr/>
        </p:nvSpPr>
        <p:spPr>
          <a:xfrm>
            <a:off x="9686350" y="2559150"/>
            <a:ext cx="1942500" cy="173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000">
                <a:solidFill>
                  <a:srgbClr val="990000"/>
                </a:solidFill>
              </a:rPr>
              <a:t>station_</a:t>
            </a:r>
            <a:r>
              <a:rPr lang="en-US" sz="2000">
                <a:solidFill>
                  <a:srgbClr val="990000"/>
                </a:solidFill>
              </a:rPr>
              <a:t>id</a:t>
            </a:r>
            <a:endParaRPr sz="2000">
              <a:solidFill>
                <a:srgbClr val="990000"/>
              </a:solidFill>
            </a:endParaRPr>
          </a:p>
          <a:p>
            <a:pPr indent="0" lvl="0" marL="0" rtl="0">
              <a:spcBef>
                <a:spcPts val="0"/>
              </a:spcBef>
              <a:spcAft>
                <a:spcPts val="0"/>
              </a:spcAft>
              <a:buNone/>
            </a:pPr>
            <a:r>
              <a:rPr lang="en-US" sz="2000"/>
              <a:t>name</a:t>
            </a:r>
            <a:endParaRPr sz="2000"/>
          </a:p>
          <a:p>
            <a:pPr indent="0" lvl="0" marL="0">
              <a:spcBef>
                <a:spcPts val="0"/>
              </a:spcBef>
              <a:spcAft>
                <a:spcPts val="0"/>
              </a:spcAft>
              <a:buNone/>
            </a:pPr>
            <a:r>
              <a:rPr lang="en-US" sz="2000"/>
              <a:t>bikes_available</a:t>
            </a:r>
            <a:endParaRPr sz="2000"/>
          </a:p>
          <a:p>
            <a:pPr indent="0" lvl="0" marL="0" rtl="0">
              <a:spcBef>
                <a:spcPts val="0"/>
              </a:spcBef>
              <a:spcAft>
                <a:spcPts val="0"/>
              </a:spcAft>
              <a:buNone/>
            </a:pPr>
            <a:r>
              <a:rPr lang="en-US" sz="2000"/>
              <a:t>time</a:t>
            </a:r>
            <a:endParaRPr sz="2000"/>
          </a:p>
          <a:p>
            <a:pPr indent="0" lvl="0" marL="0" rtl="0">
              <a:spcBef>
                <a:spcPts val="0"/>
              </a:spcBef>
              <a:spcAft>
                <a:spcPts val="0"/>
              </a:spcAft>
              <a:buNone/>
            </a:pPr>
            <a:r>
              <a:rPr lang="en-US" sz="2000"/>
              <a:t>…</a:t>
            </a:r>
            <a:endParaRPr sz="2000">
              <a:solidFill>
                <a:srgbClr val="4A86E8"/>
              </a:solidFill>
            </a:endParaRPr>
          </a:p>
        </p:txBody>
      </p:sp>
      <p:sp>
        <p:nvSpPr>
          <p:cNvPr id="124" name="Shape 124"/>
          <p:cNvSpPr txBox="1"/>
          <p:nvPr/>
        </p:nvSpPr>
        <p:spPr>
          <a:xfrm>
            <a:off x="10034950" y="1965675"/>
            <a:ext cx="1245300" cy="491100"/>
          </a:xfrm>
          <a:prstGeom prst="rect">
            <a:avLst/>
          </a:prstGeom>
          <a:noFill/>
          <a:ln cap="flat" cmpd="sng" w="28575">
            <a:solidFill>
              <a:srgbClr val="990000"/>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US" sz="2400"/>
              <a:t>Status</a:t>
            </a:r>
            <a:endParaRPr sz="2400"/>
          </a:p>
        </p:txBody>
      </p:sp>
      <p:cxnSp>
        <p:nvCxnSpPr>
          <p:cNvPr id="125" name="Shape 125"/>
          <p:cNvCxnSpPr/>
          <p:nvPr/>
        </p:nvCxnSpPr>
        <p:spPr>
          <a:xfrm>
            <a:off x="2706725" y="5708000"/>
            <a:ext cx="2308800" cy="240300"/>
          </a:xfrm>
          <a:prstGeom prst="curvedConnector3">
            <a:avLst>
              <a:gd fmla="val 50000" name="adj1"/>
            </a:avLst>
          </a:prstGeom>
          <a:noFill/>
          <a:ln cap="flat" cmpd="sng" w="28575">
            <a:solidFill>
              <a:srgbClr val="990000"/>
            </a:solidFill>
            <a:prstDash val="dash"/>
            <a:round/>
            <a:headEnd len="lg" w="lg" type="none"/>
            <a:tailEnd len="lg" w="lg" type="none"/>
          </a:ln>
        </p:spPr>
      </p:cxnSp>
      <p:cxnSp>
        <p:nvCxnSpPr>
          <p:cNvPr id="126" name="Shape 126"/>
          <p:cNvCxnSpPr/>
          <p:nvPr/>
        </p:nvCxnSpPr>
        <p:spPr>
          <a:xfrm flipH="1">
            <a:off x="7930800" y="2797525"/>
            <a:ext cx="1874100" cy="1629600"/>
          </a:xfrm>
          <a:prstGeom prst="curvedConnector3">
            <a:avLst>
              <a:gd fmla="val 22463" name="adj1"/>
            </a:avLst>
          </a:prstGeom>
          <a:noFill/>
          <a:ln cap="flat" cmpd="sng" w="28575">
            <a:solidFill>
              <a:srgbClr val="990000"/>
            </a:solidFill>
            <a:prstDash val="solid"/>
            <a:round/>
            <a:headEnd len="lg" w="lg" type="none"/>
            <a:tailEnd len="lg" w="lg" type="none"/>
          </a:ln>
        </p:spPr>
      </p:cxnSp>
      <p:cxnSp>
        <p:nvCxnSpPr>
          <p:cNvPr id="127" name="Shape 127"/>
          <p:cNvCxnSpPr/>
          <p:nvPr/>
        </p:nvCxnSpPr>
        <p:spPr>
          <a:xfrm flipH="1" rot="10800000">
            <a:off x="6559150" y="4642025"/>
            <a:ext cx="859800" cy="594600"/>
          </a:xfrm>
          <a:prstGeom prst="curvedConnector3">
            <a:avLst>
              <a:gd fmla="val 50000" name="adj1"/>
            </a:avLst>
          </a:prstGeom>
          <a:noFill/>
          <a:ln cap="flat" cmpd="sng" w="28575">
            <a:solidFill>
              <a:srgbClr val="990000"/>
            </a:solidFill>
            <a:prstDash val="dash"/>
            <a:round/>
            <a:headEnd len="lg" w="lg" type="none"/>
            <a:tailEnd len="lg" w="lg" type="none"/>
          </a:ln>
        </p:spPr>
      </p:cxnSp>
      <p:cxnSp>
        <p:nvCxnSpPr>
          <p:cNvPr id="128" name="Shape 128"/>
          <p:cNvCxnSpPr/>
          <p:nvPr/>
        </p:nvCxnSpPr>
        <p:spPr>
          <a:xfrm flipH="1" rot="10800000">
            <a:off x="6482950" y="5567825"/>
            <a:ext cx="921900" cy="354600"/>
          </a:xfrm>
          <a:prstGeom prst="curvedConnector3">
            <a:avLst>
              <a:gd fmla="val 50000" name="adj1"/>
            </a:avLst>
          </a:prstGeom>
          <a:noFill/>
          <a:ln cap="flat" cmpd="sng" w="28575">
            <a:solidFill>
              <a:srgbClr val="990000"/>
            </a:solidFill>
            <a:prstDash val="dash"/>
            <a:round/>
            <a:headEnd len="lg" w="lg" type="none"/>
            <a:tailEnd len="lg" w="lg"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1678650" y="480925"/>
            <a:ext cx="9185400" cy="956100"/>
          </a:xfrm>
          <a:prstGeom prst="rect">
            <a:avLst/>
          </a:prstGeom>
          <a:noFill/>
          <a:ln>
            <a:noFill/>
          </a:ln>
        </p:spPr>
        <p:txBody>
          <a:bodyPr anchorCtr="0" anchor="t" bIns="45700" lIns="91425" spcFirstLastPara="1" rIns="91425" wrap="square" tIns="45700">
            <a:noAutofit/>
          </a:bodyPr>
          <a:lstStyle/>
          <a:p>
            <a:pPr indent="0" lvl="0" marL="0" marR="0" rtl="0" algn="ctr">
              <a:lnSpc>
                <a:spcPct val="89000"/>
              </a:lnSpc>
              <a:spcBef>
                <a:spcPts val="0"/>
              </a:spcBef>
              <a:spcAft>
                <a:spcPts val="0"/>
              </a:spcAft>
              <a:buClr>
                <a:schemeClr val="dk2"/>
              </a:buClr>
              <a:buSzPts val="3200"/>
              <a:buFont typeface="Source Sans Pro"/>
              <a:buNone/>
            </a:pPr>
            <a:r>
              <a:rPr b="1" i="0" lang="en-US" sz="3600" u="none" cap="none" strike="noStrike">
                <a:solidFill>
                  <a:schemeClr val="dk2"/>
                </a:solidFill>
              </a:rPr>
              <a:t>Imported data from S3 into MongoDB on EC2</a:t>
            </a:r>
            <a:endParaRPr b="1" i="0" sz="3600" u="none" cap="none" strike="noStrike">
              <a:solidFill>
                <a:schemeClr val="dk2"/>
              </a:solidFill>
            </a:endParaRPr>
          </a:p>
        </p:txBody>
      </p:sp>
      <p:pic>
        <p:nvPicPr>
          <p:cNvPr id="134" name="Shape 134"/>
          <p:cNvPicPr preferRelativeResize="0"/>
          <p:nvPr/>
        </p:nvPicPr>
        <p:blipFill>
          <a:blip r:embed="rId3">
            <a:alphaModFix/>
          </a:blip>
          <a:stretch>
            <a:fillRect/>
          </a:stretch>
        </p:blipFill>
        <p:spPr>
          <a:xfrm>
            <a:off x="1434025" y="1993775"/>
            <a:ext cx="6517901" cy="4181225"/>
          </a:xfrm>
          <a:prstGeom prst="rect">
            <a:avLst/>
          </a:prstGeom>
          <a:noFill/>
          <a:ln>
            <a:noFill/>
          </a:ln>
        </p:spPr>
      </p:pic>
      <p:sp>
        <p:nvSpPr>
          <p:cNvPr id="135" name="Shape 135"/>
          <p:cNvSpPr/>
          <p:nvPr/>
        </p:nvSpPr>
        <p:spPr>
          <a:xfrm>
            <a:off x="4684200" y="3874975"/>
            <a:ext cx="2889000" cy="336600"/>
          </a:xfrm>
          <a:prstGeom prst="roundRect">
            <a:avLst>
              <a:gd fmla="val 16667" name="adj"/>
            </a:avLst>
          </a:prstGeom>
          <a:noFill/>
          <a:ln cap="flat" cmpd="sng" w="28575">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nvSpPr>
        <p:spPr>
          <a:xfrm>
            <a:off x="4455600" y="4636975"/>
            <a:ext cx="2889000" cy="336600"/>
          </a:xfrm>
          <a:prstGeom prst="roundRect">
            <a:avLst>
              <a:gd fmla="val 16667" name="adj"/>
            </a:avLst>
          </a:prstGeom>
          <a:noFill/>
          <a:ln cap="flat" cmpd="sng" w="28575">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7" name="Shape 137"/>
          <p:cNvSpPr/>
          <p:nvPr/>
        </p:nvSpPr>
        <p:spPr>
          <a:xfrm>
            <a:off x="8113950" y="4179300"/>
            <a:ext cx="2007600" cy="762000"/>
          </a:xfrm>
          <a:prstGeom prst="leftUpArrow">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38" name="Shape 138"/>
          <p:cNvPicPr preferRelativeResize="0"/>
          <p:nvPr/>
        </p:nvPicPr>
        <p:blipFill>
          <a:blip r:embed="rId4">
            <a:alphaModFix/>
          </a:blip>
          <a:stretch>
            <a:fillRect/>
          </a:stretch>
        </p:blipFill>
        <p:spPr>
          <a:xfrm>
            <a:off x="9206925" y="1364500"/>
            <a:ext cx="2007575" cy="2716650"/>
          </a:xfrm>
          <a:prstGeom prst="rect">
            <a:avLst/>
          </a:prstGeom>
          <a:noFill/>
          <a:ln>
            <a:noFill/>
          </a:ln>
        </p:spPr>
      </p:pic>
      <p:sp>
        <p:nvSpPr>
          <p:cNvPr id="139" name="Shape 139"/>
          <p:cNvSpPr/>
          <p:nvPr/>
        </p:nvSpPr>
        <p:spPr>
          <a:xfrm>
            <a:off x="3541200" y="5627575"/>
            <a:ext cx="806400" cy="336600"/>
          </a:xfrm>
          <a:prstGeom prst="roundRect">
            <a:avLst>
              <a:gd fmla="val 16667" name="adj"/>
            </a:avLst>
          </a:prstGeom>
          <a:noFill/>
          <a:ln cap="flat" cmpd="sng" w="28575">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140" name="Shape 140"/>
          <p:cNvCxnSpPr/>
          <p:nvPr/>
        </p:nvCxnSpPr>
        <p:spPr>
          <a:xfrm flipH="1" rot="10800000">
            <a:off x="5142800" y="5776100"/>
            <a:ext cx="3912900" cy="28200"/>
          </a:xfrm>
          <a:prstGeom prst="straightConnector1">
            <a:avLst/>
          </a:prstGeom>
          <a:noFill/>
          <a:ln cap="flat" cmpd="sng" w="28575">
            <a:solidFill>
              <a:srgbClr val="990000"/>
            </a:solidFill>
            <a:prstDash val="solid"/>
            <a:round/>
            <a:headEnd len="lg" w="lg" type="stealth"/>
            <a:tailEnd len="lg" w="lg" type="triangle"/>
          </a:ln>
        </p:spPr>
      </p:cxnSp>
      <p:sp>
        <p:nvSpPr>
          <p:cNvPr id="141" name="Shape 141"/>
          <p:cNvSpPr txBox="1"/>
          <p:nvPr/>
        </p:nvSpPr>
        <p:spPr>
          <a:xfrm>
            <a:off x="9236100" y="5125975"/>
            <a:ext cx="2650500" cy="76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000"/>
              <a:t>94127</a:t>
            </a:r>
            <a:endParaRPr sz="3000"/>
          </a:p>
          <a:p>
            <a:pPr indent="0" lvl="0" marL="0">
              <a:spcBef>
                <a:spcPts val="0"/>
              </a:spcBef>
              <a:spcAft>
                <a:spcPts val="0"/>
              </a:spcAft>
              <a:buNone/>
            </a:pPr>
            <a:r>
              <a:rPr lang="en-US" sz="3000"/>
              <a:t>not accurate</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2925000" y="671975"/>
            <a:ext cx="6879900" cy="762300"/>
          </a:xfrm>
          <a:prstGeom prst="rect">
            <a:avLst/>
          </a:prstGeom>
          <a:noFill/>
          <a:ln>
            <a:noFill/>
          </a:ln>
        </p:spPr>
        <p:txBody>
          <a:bodyPr anchorCtr="0" anchor="t" bIns="45700" lIns="91425" spcFirstLastPara="1" rIns="91425" wrap="square" tIns="45700">
            <a:noAutofit/>
          </a:bodyPr>
          <a:lstStyle/>
          <a:p>
            <a:pPr indent="0" lvl="0" marL="0" marR="0" rtl="0" algn="ctr">
              <a:lnSpc>
                <a:spcPct val="89000"/>
              </a:lnSpc>
              <a:spcBef>
                <a:spcPts val="0"/>
              </a:spcBef>
              <a:spcAft>
                <a:spcPts val="0"/>
              </a:spcAft>
              <a:buClr>
                <a:schemeClr val="dk2"/>
              </a:buClr>
              <a:buSzPts val="3200"/>
              <a:buFont typeface="Source Sans Pro"/>
              <a:buNone/>
            </a:pPr>
            <a:r>
              <a:rPr b="1" lang="en-US" sz="3600"/>
              <a:t>Understanding Data Structure</a:t>
            </a:r>
            <a:endParaRPr b="1" i="0" sz="3600" u="none" cap="none" strike="noStrike">
              <a:solidFill>
                <a:schemeClr val="dk2"/>
              </a:solidFill>
            </a:endParaRPr>
          </a:p>
        </p:txBody>
      </p:sp>
      <p:sp>
        <p:nvSpPr>
          <p:cNvPr id="147" name="Shape 147"/>
          <p:cNvSpPr/>
          <p:nvPr/>
        </p:nvSpPr>
        <p:spPr>
          <a:xfrm>
            <a:off x="1270150" y="1712875"/>
            <a:ext cx="2602500" cy="4350600"/>
          </a:xfrm>
          <a:prstGeom prst="roundRect">
            <a:avLst>
              <a:gd fmla="val 16667" name="adj"/>
            </a:avLst>
          </a:prstGeom>
          <a:solidFill>
            <a:schemeClr val="lt2"/>
          </a:solidFill>
          <a:ln cap="flat" cmpd="sng" w="38100">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txBox="1"/>
          <p:nvPr/>
        </p:nvSpPr>
        <p:spPr>
          <a:xfrm>
            <a:off x="1452250" y="2456775"/>
            <a:ext cx="2820900" cy="372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000"/>
              <a:t>date</a:t>
            </a:r>
            <a:endParaRPr sz="2000"/>
          </a:p>
          <a:p>
            <a:pPr indent="0" lvl="0" marL="0" rtl="0">
              <a:spcBef>
                <a:spcPts val="0"/>
              </a:spcBef>
              <a:spcAft>
                <a:spcPts val="0"/>
              </a:spcAft>
              <a:buNone/>
            </a:pPr>
            <a:r>
              <a:rPr lang="en-US" sz="2000"/>
              <a:t>max_temperature</a:t>
            </a:r>
            <a:endParaRPr sz="2000"/>
          </a:p>
          <a:p>
            <a:pPr indent="0" lvl="0" marL="0" rtl="0">
              <a:spcBef>
                <a:spcPts val="0"/>
              </a:spcBef>
              <a:spcAft>
                <a:spcPts val="0"/>
              </a:spcAft>
              <a:buNone/>
            </a:pPr>
            <a:r>
              <a:rPr lang="en-US" sz="2000"/>
              <a:t>mean_temperature</a:t>
            </a:r>
            <a:endParaRPr sz="2000"/>
          </a:p>
          <a:p>
            <a:pPr indent="0" lvl="0" marL="0" rtl="0">
              <a:spcBef>
                <a:spcPts val="0"/>
              </a:spcBef>
              <a:spcAft>
                <a:spcPts val="0"/>
              </a:spcAft>
              <a:buNone/>
            </a:pPr>
            <a:r>
              <a:rPr lang="en-US" sz="2000"/>
              <a:t>min_temperature</a:t>
            </a:r>
            <a:endParaRPr sz="2000"/>
          </a:p>
          <a:p>
            <a:pPr indent="0" lvl="0" marL="0" rtl="0">
              <a:spcBef>
                <a:spcPts val="0"/>
              </a:spcBef>
              <a:spcAft>
                <a:spcPts val="0"/>
              </a:spcAft>
              <a:buNone/>
            </a:pPr>
            <a:r>
              <a:rPr lang="en-US" sz="2000"/>
              <a:t>humidity</a:t>
            </a:r>
            <a:endParaRPr sz="2000"/>
          </a:p>
          <a:p>
            <a:pPr indent="0" lvl="0" marL="0" rtl="0">
              <a:spcBef>
                <a:spcPts val="0"/>
              </a:spcBef>
              <a:spcAft>
                <a:spcPts val="0"/>
              </a:spcAft>
              <a:buNone/>
            </a:pPr>
            <a:r>
              <a:rPr lang="en-US" sz="2000"/>
              <a:t>sea_level</a:t>
            </a:r>
            <a:endParaRPr sz="2000"/>
          </a:p>
          <a:p>
            <a:pPr indent="0" lvl="0" marL="0" rtl="0">
              <a:spcBef>
                <a:spcPts val="0"/>
              </a:spcBef>
              <a:spcAft>
                <a:spcPts val="0"/>
              </a:spcAft>
              <a:buNone/>
            </a:pPr>
            <a:r>
              <a:rPr lang="en-US" sz="2000"/>
              <a:t>wind speed</a:t>
            </a:r>
            <a:endParaRPr sz="2000"/>
          </a:p>
          <a:p>
            <a:pPr indent="0" lvl="0" marL="0" rtl="0">
              <a:spcBef>
                <a:spcPts val="0"/>
              </a:spcBef>
              <a:spcAft>
                <a:spcPts val="0"/>
              </a:spcAft>
              <a:buNone/>
            </a:pPr>
            <a:r>
              <a:rPr lang="en-US" sz="2000"/>
              <a:t>visibility</a:t>
            </a:r>
            <a:endParaRPr sz="2000"/>
          </a:p>
          <a:p>
            <a:pPr indent="0" lvl="0" marL="0" rtl="0">
              <a:spcBef>
                <a:spcPts val="0"/>
              </a:spcBef>
              <a:spcAft>
                <a:spcPts val="0"/>
              </a:spcAft>
              <a:buNone/>
            </a:pPr>
            <a:r>
              <a:rPr lang="en-US" sz="2000"/>
              <a:t>…</a:t>
            </a:r>
            <a:endParaRPr sz="2000"/>
          </a:p>
          <a:p>
            <a:pPr indent="0" lvl="0" marL="0" rtl="0">
              <a:spcBef>
                <a:spcPts val="0"/>
              </a:spcBef>
              <a:spcAft>
                <a:spcPts val="0"/>
              </a:spcAft>
              <a:buNone/>
            </a:pPr>
            <a:r>
              <a:rPr lang="en-US" sz="2000"/>
              <a:t>events</a:t>
            </a:r>
            <a:endParaRPr sz="2000"/>
          </a:p>
          <a:p>
            <a:pPr indent="0" lvl="0" marL="0" rtl="0">
              <a:spcBef>
                <a:spcPts val="0"/>
              </a:spcBef>
              <a:spcAft>
                <a:spcPts val="0"/>
              </a:spcAft>
              <a:buNone/>
            </a:pPr>
            <a:r>
              <a:rPr lang="en-US" sz="2000">
                <a:solidFill>
                  <a:srgbClr val="990000"/>
                </a:solidFill>
              </a:rPr>
              <a:t>zip code</a:t>
            </a:r>
            <a:endParaRPr sz="2000">
              <a:solidFill>
                <a:srgbClr val="990000"/>
              </a:solidFill>
            </a:endParaRPr>
          </a:p>
        </p:txBody>
      </p:sp>
      <p:sp>
        <p:nvSpPr>
          <p:cNvPr id="149" name="Shape 149"/>
          <p:cNvSpPr txBox="1"/>
          <p:nvPr/>
        </p:nvSpPr>
        <p:spPr>
          <a:xfrm>
            <a:off x="1752625" y="1814625"/>
            <a:ext cx="1488600" cy="507600"/>
          </a:xfrm>
          <a:prstGeom prst="rect">
            <a:avLst/>
          </a:prstGeom>
          <a:noFill/>
          <a:ln cap="flat" cmpd="sng" w="28575">
            <a:solidFill>
              <a:srgbClr val="990000"/>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US" sz="2400"/>
              <a:t>Weather</a:t>
            </a:r>
            <a:endParaRPr sz="2400"/>
          </a:p>
        </p:txBody>
      </p:sp>
      <p:sp>
        <p:nvSpPr>
          <p:cNvPr id="150" name="Shape 150"/>
          <p:cNvSpPr/>
          <p:nvPr/>
        </p:nvSpPr>
        <p:spPr>
          <a:xfrm>
            <a:off x="4847350" y="3443300"/>
            <a:ext cx="1772100" cy="2965800"/>
          </a:xfrm>
          <a:prstGeom prst="roundRect">
            <a:avLst>
              <a:gd fmla="val 16667" name="adj"/>
            </a:avLst>
          </a:prstGeom>
          <a:solidFill>
            <a:schemeClr val="lt2"/>
          </a:solidFill>
          <a:ln cap="flat" cmpd="sng" w="38100">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txBox="1"/>
          <p:nvPr/>
        </p:nvSpPr>
        <p:spPr>
          <a:xfrm>
            <a:off x="5015650" y="4065725"/>
            <a:ext cx="1772100" cy="218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000"/>
              <a:t>duration</a:t>
            </a:r>
            <a:endParaRPr sz="2000"/>
          </a:p>
          <a:p>
            <a:pPr indent="0" lvl="0" marL="0" rtl="0">
              <a:spcBef>
                <a:spcPts val="0"/>
              </a:spcBef>
              <a:spcAft>
                <a:spcPts val="0"/>
              </a:spcAft>
              <a:buNone/>
            </a:pPr>
            <a:r>
              <a:rPr lang="en-US" sz="2000"/>
              <a:t>station_id</a:t>
            </a:r>
            <a:endParaRPr sz="2000"/>
          </a:p>
          <a:p>
            <a:pPr indent="0" lvl="0" marL="0" rtl="0">
              <a:spcBef>
                <a:spcPts val="0"/>
              </a:spcBef>
              <a:spcAft>
                <a:spcPts val="0"/>
              </a:spcAft>
              <a:buNone/>
            </a:pPr>
            <a:r>
              <a:rPr lang="en-US" sz="2000"/>
              <a:t>start_date</a:t>
            </a:r>
            <a:endParaRPr sz="2000"/>
          </a:p>
          <a:p>
            <a:pPr indent="0" lvl="0" marL="0" rtl="0">
              <a:spcBef>
                <a:spcPts val="0"/>
              </a:spcBef>
              <a:spcAft>
                <a:spcPts val="0"/>
              </a:spcAft>
              <a:buNone/>
            </a:pPr>
            <a:r>
              <a:rPr lang="en-US" sz="2000">
                <a:solidFill>
                  <a:srgbClr val="990000"/>
                </a:solidFill>
              </a:rPr>
              <a:t>start_station</a:t>
            </a:r>
            <a:endParaRPr sz="2000">
              <a:solidFill>
                <a:srgbClr val="990000"/>
              </a:solidFill>
            </a:endParaRPr>
          </a:p>
          <a:p>
            <a:pPr indent="0" lvl="0" marL="0" rtl="0">
              <a:spcBef>
                <a:spcPts val="0"/>
              </a:spcBef>
              <a:spcAft>
                <a:spcPts val="0"/>
              </a:spcAft>
              <a:buNone/>
            </a:pPr>
            <a:r>
              <a:rPr lang="en-US" sz="2000"/>
              <a:t>…</a:t>
            </a:r>
            <a:endParaRPr sz="2000"/>
          </a:p>
          <a:p>
            <a:pPr indent="0" lvl="0" marL="0" rtl="0">
              <a:spcBef>
                <a:spcPts val="0"/>
              </a:spcBef>
              <a:spcAft>
                <a:spcPts val="0"/>
              </a:spcAft>
              <a:buNone/>
            </a:pPr>
            <a:r>
              <a:rPr lang="en-US" sz="2000">
                <a:solidFill>
                  <a:srgbClr val="990000"/>
                </a:solidFill>
              </a:rPr>
              <a:t>zip code</a:t>
            </a:r>
            <a:endParaRPr sz="2000">
              <a:solidFill>
                <a:srgbClr val="990000"/>
              </a:solidFill>
            </a:endParaRPr>
          </a:p>
        </p:txBody>
      </p:sp>
      <p:sp>
        <p:nvSpPr>
          <p:cNvPr id="152" name="Shape 152"/>
          <p:cNvSpPr txBox="1"/>
          <p:nvPr/>
        </p:nvSpPr>
        <p:spPr>
          <a:xfrm>
            <a:off x="5183950" y="3558125"/>
            <a:ext cx="895200" cy="507600"/>
          </a:xfrm>
          <a:prstGeom prst="rect">
            <a:avLst/>
          </a:prstGeom>
          <a:noFill/>
          <a:ln cap="flat" cmpd="sng" w="28575">
            <a:solidFill>
              <a:srgbClr val="990000"/>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US" sz="2400"/>
              <a:t>Trip</a:t>
            </a:r>
            <a:endParaRPr sz="2400"/>
          </a:p>
        </p:txBody>
      </p:sp>
      <p:sp>
        <p:nvSpPr>
          <p:cNvPr id="153" name="Shape 153"/>
          <p:cNvSpPr/>
          <p:nvPr/>
        </p:nvSpPr>
        <p:spPr>
          <a:xfrm>
            <a:off x="7361950" y="3519500"/>
            <a:ext cx="1680600" cy="2428800"/>
          </a:xfrm>
          <a:prstGeom prst="roundRect">
            <a:avLst>
              <a:gd fmla="val 16667" name="adj"/>
            </a:avLst>
          </a:prstGeom>
          <a:solidFill>
            <a:schemeClr val="lt2"/>
          </a:solidFill>
          <a:ln cap="flat" cmpd="sng" w="38100">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txBox="1"/>
          <p:nvPr/>
        </p:nvSpPr>
        <p:spPr>
          <a:xfrm>
            <a:off x="7530250" y="4141925"/>
            <a:ext cx="1602600" cy="152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000">
                <a:solidFill>
                  <a:srgbClr val="990000"/>
                </a:solidFill>
              </a:rPr>
              <a:t>id</a:t>
            </a:r>
            <a:endParaRPr sz="2000">
              <a:solidFill>
                <a:srgbClr val="990000"/>
              </a:solidFill>
            </a:endParaRPr>
          </a:p>
          <a:p>
            <a:pPr indent="0" lvl="0" marL="0" rtl="0">
              <a:spcBef>
                <a:spcPts val="0"/>
              </a:spcBef>
              <a:spcAft>
                <a:spcPts val="0"/>
              </a:spcAft>
              <a:buNone/>
            </a:pPr>
            <a:r>
              <a:rPr lang="en-US" sz="2000">
                <a:solidFill>
                  <a:srgbClr val="990000"/>
                </a:solidFill>
              </a:rPr>
              <a:t>name</a:t>
            </a:r>
            <a:endParaRPr sz="2000">
              <a:solidFill>
                <a:srgbClr val="990000"/>
              </a:solidFill>
            </a:endParaRPr>
          </a:p>
          <a:p>
            <a:pPr indent="0" lvl="0" marL="0" rtl="0">
              <a:spcBef>
                <a:spcPts val="0"/>
              </a:spcBef>
              <a:spcAft>
                <a:spcPts val="0"/>
              </a:spcAft>
              <a:buNone/>
            </a:pPr>
            <a:r>
              <a:rPr lang="en-US" sz="2000"/>
              <a:t>dock_count</a:t>
            </a:r>
            <a:endParaRPr sz="2000"/>
          </a:p>
          <a:p>
            <a:pPr indent="0" lvl="0" marL="0" rtl="0">
              <a:spcBef>
                <a:spcPts val="0"/>
              </a:spcBef>
              <a:spcAft>
                <a:spcPts val="0"/>
              </a:spcAft>
              <a:buNone/>
            </a:pPr>
            <a:r>
              <a:rPr lang="en-US" sz="2000"/>
              <a:t>…</a:t>
            </a:r>
            <a:endParaRPr sz="2000"/>
          </a:p>
          <a:p>
            <a:pPr indent="0" lvl="0" marL="0" rtl="0">
              <a:spcBef>
                <a:spcPts val="0"/>
              </a:spcBef>
              <a:spcAft>
                <a:spcPts val="0"/>
              </a:spcAft>
              <a:buNone/>
            </a:pPr>
            <a:r>
              <a:rPr lang="en-US" sz="2000"/>
              <a:t>city</a:t>
            </a:r>
            <a:endParaRPr sz="2000"/>
          </a:p>
        </p:txBody>
      </p:sp>
      <p:sp>
        <p:nvSpPr>
          <p:cNvPr id="155" name="Shape 155"/>
          <p:cNvSpPr txBox="1"/>
          <p:nvPr/>
        </p:nvSpPr>
        <p:spPr>
          <a:xfrm>
            <a:off x="7530250" y="3634375"/>
            <a:ext cx="1245300" cy="507600"/>
          </a:xfrm>
          <a:prstGeom prst="rect">
            <a:avLst/>
          </a:prstGeom>
          <a:noFill/>
          <a:ln cap="flat" cmpd="sng" w="28575">
            <a:solidFill>
              <a:srgbClr val="990000"/>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US" sz="2400"/>
              <a:t>Station</a:t>
            </a:r>
            <a:endParaRPr sz="2400"/>
          </a:p>
        </p:txBody>
      </p:sp>
      <p:sp>
        <p:nvSpPr>
          <p:cNvPr id="156" name="Shape 156"/>
          <p:cNvSpPr/>
          <p:nvPr/>
        </p:nvSpPr>
        <p:spPr>
          <a:xfrm>
            <a:off x="9616750" y="1814625"/>
            <a:ext cx="2110800" cy="2428800"/>
          </a:xfrm>
          <a:prstGeom prst="roundRect">
            <a:avLst>
              <a:gd fmla="val 16667" name="adj"/>
            </a:avLst>
          </a:prstGeom>
          <a:solidFill>
            <a:schemeClr val="lt2"/>
          </a:solidFill>
          <a:ln cap="flat" cmpd="sng" w="38100">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txBox="1"/>
          <p:nvPr/>
        </p:nvSpPr>
        <p:spPr>
          <a:xfrm>
            <a:off x="9686350" y="2559150"/>
            <a:ext cx="1942500" cy="173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000">
                <a:solidFill>
                  <a:srgbClr val="990000"/>
                </a:solidFill>
              </a:rPr>
              <a:t>station_id</a:t>
            </a:r>
            <a:endParaRPr sz="2000">
              <a:solidFill>
                <a:srgbClr val="990000"/>
              </a:solidFill>
            </a:endParaRPr>
          </a:p>
          <a:p>
            <a:pPr indent="0" lvl="0" marL="0" rtl="0">
              <a:spcBef>
                <a:spcPts val="0"/>
              </a:spcBef>
              <a:spcAft>
                <a:spcPts val="0"/>
              </a:spcAft>
              <a:buNone/>
            </a:pPr>
            <a:r>
              <a:rPr lang="en-US" sz="2000"/>
              <a:t>name</a:t>
            </a:r>
            <a:endParaRPr sz="2000"/>
          </a:p>
          <a:p>
            <a:pPr indent="0" lvl="0" marL="0" rtl="0">
              <a:spcBef>
                <a:spcPts val="0"/>
              </a:spcBef>
              <a:spcAft>
                <a:spcPts val="0"/>
              </a:spcAft>
              <a:buNone/>
            </a:pPr>
            <a:r>
              <a:rPr lang="en-US" sz="2000"/>
              <a:t>bikes_available</a:t>
            </a:r>
            <a:endParaRPr sz="2000"/>
          </a:p>
          <a:p>
            <a:pPr indent="0" lvl="0" marL="0" rtl="0">
              <a:spcBef>
                <a:spcPts val="0"/>
              </a:spcBef>
              <a:spcAft>
                <a:spcPts val="0"/>
              </a:spcAft>
              <a:buNone/>
            </a:pPr>
            <a:r>
              <a:rPr lang="en-US" sz="2000"/>
              <a:t>time</a:t>
            </a:r>
            <a:endParaRPr sz="2000"/>
          </a:p>
          <a:p>
            <a:pPr indent="0" lvl="0" marL="0" rtl="0">
              <a:spcBef>
                <a:spcPts val="0"/>
              </a:spcBef>
              <a:spcAft>
                <a:spcPts val="0"/>
              </a:spcAft>
              <a:buNone/>
            </a:pPr>
            <a:r>
              <a:rPr lang="en-US" sz="2000"/>
              <a:t>…</a:t>
            </a:r>
            <a:endParaRPr sz="2000">
              <a:solidFill>
                <a:srgbClr val="4A86E8"/>
              </a:solidFill>
            </a:endParaRPr>
          </a:p>
        </p:txBody>
      </p:sp>
      <p:sp>
        <p:nvSpPr>
          <p:cNvPr id="158" name="Shape 158"/>
          <p:cNvSpPr txBox="1"/>
          <p:nvPr/>
        </p:nvSpPr>
        <p:spPr>
          <a:xfrm>
            <a:off x="10034950" y="1965675"/>
            <a:ext cx="1245300" cy="491100"/>
          </a:xfrm>
          <a:prstGeom prst="rect">
            <a:avLst/>
          </a:prstGeom>
          <a:noFill/>
          <a:ln cap="flat" cmpd="sng" w="28575">
            <a:solidFill>
              <a:srgbClr val="990000"/>
            </a:solidFill>
            <a:prstDash val="dash"/>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US" sz="2400"/>
              <a:t>Status</a:t>
            </a:r>
            <a:endParaRPr sz="2400"/>
          </a:p>
        </p:txBody>
      </p:sp>
      <p:cxnSp>
        <p:nvCxnSpPr>
          <p:cNvPr id="159" name="Shape 159"/>
          <p:cNvCxnSpPr/>
          <p:nvPr/>
        </p:nvCxnSpPr>
        <p:spPr>
          <a:xfrm>
            <a:off x="2706725" y="5708000"/>
            <a:ext cx="2308800" cy="240300"/>
          </a:xfrm>
          <a:prstGeom prst="curvedConnector3">
            <a:avLst>
              <a:gd fmla="val 50000" name="adj1"/>
            </a:avLst>
          </a:prstGeom>
          <a:noFill/>
          <a:ln cap="flat" cmpd="sng" w="28575">
            <a:solidFill>
              <a:srgbClr val="990000"/>
            </a:solidFill>
            <a:prstDash val="solid"/>
            <a:round/>
            <a:headEnd len="lg" w="lg" type="none"/>
            <a:tailEnd len="lg" w="lg" type="none"/>
          </a:ln>
        </p:spPr>
      </p:cxnSp>
      <p:cxnSp>
        <p:nvCxnSpPr>
          <p:cNvPr id="160" name="Shape 160"/>
          <p:cNvCxnSpPr/>
          <p:nvPr/>
        </p:nvCxnSpPr>
        <p:spPr>
          <a:xfrm flipH="1">
            <a:off x="7930800" y="2797525"/>
            <a:ext cx="1874100" cy="1629600"/>
          </a:xfrm>
          <a:prstGeom prst="curvedConnector3">
            <a:avLst>
              <a:gd fmla="val 22463" name="adj1"/>
            </a:avLst>
          </a:prstGeom>
          <a:noFill/>
          <a:ln cap="flat" cmpd="sng" w="28575">
            <a:solidFill>
              <a:srgbClr val="990000"/>
            </a:solidFill>
            <a:prstDash val="solid"/>
            <a:round/>
            <a:headEnd len="lg" w="lg" type="none"/>
            <a:tailEnd len="lg" w="lg" type="none"/>
          </a:ln>
        </p:spPr>
      </p:cxnSp>
      <p:cxnSp>
        <p:nvCxnSpPr>
          <p:cNvPr id="161" name="Shape 161"/>
          <p:cNvCxnSpPr/>
          <p:nvPr/>
        </p:nvCxnSpPr>
        <p:spPr>
          <a:xfrm flipH="1" rot="10800000">
            <a:off x="6559150" y="4642025"/>
            <a:ext cx="859800" cy="594600"/>
          </a:xfrm>
          <a:prstGeom prst="curvedConnector3">
            <a:avLst>
              <a:gd fmla="val 50000" name="adj1"/>
            </a:avLst>
          </a:prstGeom>
          <a:noFill/>
          <a:ln cap="flat" cmpd="sng" w="28575">
            <a:solidFill>
              <a:srgbClr val="990000"/>
            </a:solidFill>
            <a:prstDash val="solid"/>
            <a:round/>
            <a:headEnd len="lg" w="lg" type="none"/>
            <a:tailEnd len="lg" w="lg" type="none"/>
          </a:ln>
        </p:spPr>
      </p:cxnSp>
      <p:sp>
        <p:nvSpPr>
          <p:cNvPr id="162" name="Shape 162"/>
          <p:cNvSpPr txBox="1"/>
          <p:nvPr/>
        </p:nvSpPr>
        <p:spPr>
          <a:xfrm flipH="1">
            <a:off x="3938650" y="5340425"/>
            <a:ext cx="859800" cy="114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6000">
                <a:solidFill>
                  <a:srgbClr val="980000"/>
                </a:solidFill>
              </a:rPr>
              <a:t>X</a:t>
            </a:r>
            <a:endParaRPr sz="6000">
              <a:solidFill>
                <a:srgbClr val="980000"/>
              </a:solidFill>
            </a:endParaRPr>
          </a:p>
        </p:txBody>
      </p:sp>
      <p:cxnSp>
        <p:nvCxnSpPr>
          <p:cNvPr id="163" name="Shape 163"/>
          <p:cNvCxnSpPr/>
          <p:nvPr/>
        </p:nvCxnSpPr>
        <p:spPr>
          <a:xfrm flipH="1" rot="10800000">
            <a:off x="6465325" y="5556475"/>
            <a:ext cx="1029900" cy="319800"/>
          </a:xfrm>
          <a:prstGeom prst="curvedConnector3">
            <a:avLst>
              <a:gd fmla="val 50000" name="adj1"/>
            </a:avLst>
          </a:prstGeom>
          <a:noFill/>
          <a:ln cap="flat" cmpd="sng" w="28575">
            <a:solidFill>
              <a:srgbClr val="990000"/>
            </a:solidFill>
            <a:prstDash val="solid"/>
            <a:round/>
            <a:headEnd len="lg" w="lg" type="none"/>
            <a:tailEnd len="lg" w="lg" type="none"/>
          </a:ln>
        </p:spPr>
      </p:cxnSp>
      <p:sp>
        <p:nvSpPr>
          <p:cNvPr id="164" name="Shape 164"/>
          <p:cNvSpPr txBox="1"/>
          <p:nvPr/>
        </p:nvSpPr>
        <p:spPr>
          <a:xfrm flipH="1">
            <a:off x="6668350" y="5253200"/>
            <a:ext cx="859800" cy="114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4800">
                <a:solidFill>
                  <a:srgbClr val="980000"/>
                </a:solidFill>
              </a:rPr>
              <a:t>X</a:t>
            </a:r>
            <a:endParaRPr sz="4800">
              <a:solidFill>
                <a:srgbClr val="98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nvSpPr>
        <p:spPr>
          <a:xfrm>
            <a:off x="731875" y="448325"/>
            <a:ext cx="11680500" cy="798900"/>
          </a:xfrm>
          <a:prstGeom prst="rect">
            <a:avLst/>
          </a:prstGeom>
          <a:noFill/>
          <a:ln>
            <a:noFill/>
          </a:ln>
        </p:spPr>
        <p:txBody>
          <a:bodyPr anchorCtr="0" anchor="t" bIns="91425" lIns="91425" spcFirstLastPara="1" rIns="91425" wrap="square" tIns="91425">
            <a:noAutofit/>
          </a:bodyPr>
          <a:lstStyle/>
          <a:p>
            <a:pPr indent="0" lvl="0" marL="0" rtl="0">
              <a:lnSpc>
                <a:spcPct val="89000"/>
              </a:lnSpc>
              <a:spcBef>
                <a:spcPts val="0"/>
              </a:spcBef>
              <a:spcAft>
                <a:spcPts val="0"/>
              </a:spcAft>
              <a:buNone/>
            </a:pPr>
            <a:r>
              <a:rPr b="1" lang="en-US" sz="3600">
                <a:solidFill>
                  <a:schemeClr val="dk2"/>
                </a:solidFill>
                <a:latin typeface="Source Sans Pro"/>
                <a:ea typeface="Source Sans Pro"/>
                <a:cs typeface="Source Sans Pro"/>
                <a:sym typeface="Source Sans Pro"/>
              </a:rPr>
              <a:t>Import data from MongoDB on EMR (1 master 2 workers)</a:t>
            </a:r>
            <a:endParaRPr b="1" sz="3600">
              <a:solidFill>
                <a:schemeClr val="dk2"/>
              </a:solidFill>
              <a:latin typeface="Source Sans Pro"/>
              <a:ea typeface="Source Sans Pro"/>
              <a:cs typeface="Source Sans Pro"/>
              <a:sym typeface="Source Sans Pro"/>
            </a:endParaRPr>
          </a:p>
          <a:p>
            <a:pPr indent="0" lvl="0" marL="0">
              <a:spcBef>
                <a:spcPts val="0"/>
              </a:spcBef>
              <a:spcAft>
                <a:spcPts val="0"/>
              </a:spcAft>
              <a:buNone/>
            </a:pPr>
            <a:r>
              <a:t/>
            </a:r>
            <a:endParaRPr b="1" sz="3600"/>
          </a:p>
        </p:txBody>
      </p:sp>
      <p:pic>
        <p:nvPicPr>
          <p:cNvPr id="170" name="Shape 170"/>
          <p:cNvPicPr preferRelativeResize="0"/>
          <p:nvPr/>
        </p:nvPicPr>
        <p:blipFill>
          <a:blip r:embed="rId3">
            <a:alphaModFix/>
          </a:blip>
          <a:stretch>
            <a:fillRect/>
          </a:stretch>
        </p:blipFill>
        <p:spPr>
          <a:xfrm>
            <a:off x="2187850" y="1247225"/>
            <a:ext cx="8574099" cy="51264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1295400" y="198350"/>
            <a:ext cx="9601200" cy="942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en-US" sz="3600"/>
              <a:t>Create New DataFrame</a:t>
            </a:r>
            <a:endParaRPr b="1" sz="3600"/>
          </a:p>
        </p:txBody>
      </p:sp>
      <p:sp>
        <p:nvSpPr>
          <p:cNvPr id="176" name="Shape 176"/>
          <p:cNvSpPr txBox="1"/>
          <p:nvPr>
            <p:ph idx="1" type="body"/>
          </p:nvPr>
        </p:nvSpPr>
        <p:spPr>
          <a:xfrm>
            <a:off x="1393975" y="2760500"/>
            <a:ext cx="9601200" cy="3581400"/>
          </a:xfrm>
          <a:prstGeom prst="rect">
            <a:avLst/>
          </a:prstGeom>
        </p:spPr>
        <p:txBody>
          <a:bodyPr anchorCtr="0" anchor="t" bIns="91425" lIns="91425" spcFirstLastPara="1" rIns="91425" wrap="square" tIns="91425">
            <a:noAutofit/>
          </a:bodyPr>
          <a:lstStyle/>
          <a:p>
            <a:pPr indent="0" lvl="0" marL="0">
              <a:spcBef>
                <a:spcPts val="1000"/>
              </a:spcBef>
              <a:spcAft>
                <a:spcPts val="200"/>
              </a:spcAft>
              <a:buNone/>
            </a:pPr>
            <a:r>
              <a:t/>
            </a:r>
            <a:endParaRPr/>
          </a:p>
        </p:txBody>
      </p:sp>
      <p:grpSp>
        <p:nvGrpSpPr>
          <p:cNvPr id="177" name="Shape 177"/>
          <p:cNvGrpSpPr/>
          <p:nvPr/>
        </p:nvGrpSpPr>
        <p:grpSpPr>
          <a:xfrm>
            <a:off x="921190" y="2080485"/>
            <a:ext cx="6208424" cy="4777518"/>
            <a:chOff x="2047650" y="1933725"/>
            <a:chExt cx="7647726" cy="4435950"/>
          </a:xfrm>
        </p:grpSpPr>
        <p:pic>
          <p:nvPicPr>
            <p:cNvPr id="178" name="Shape 178"/>
            <p:cNvPicPr preferRelativeResize="0"/>
            <p:nvPr/>
          </p:nvPicPr>
          <p:blipFill>
            <a:blip r:embed="rId3">
              <a:alphaModFix/>
            </a:blip>
            <a:stretch>
              <a:fillRect/>
            </a:stretch>
          </p:blipFill>
          <p:spPr>
            <a:xfrm>
              <a:off x="2047650" y="1933725"/>
              <a:ext cx="7647726" cy="4435950"/>
            </a:xfrm>
            <a:prstGeom prst="rect">
              <a:avLst/>
            </a:prstGeom>
            <a:noFill/>
            <a:ln>
              <a:noFill/>
            </a:ln>
          </p:spPr>
        </p:pic>
        <p:sp>
          <p:nvSpPr>
            <p:cNvPr id="179" name="Shape 179"/>
            <p:cNvSpPr/>
            <p:nvPr/>
          </p:nvSpPr>
          <p:spPr>
            <a:xfrm>
              <a:off x="3170538" y="3109273"/>
              <a:ext cx="3845400" cy="474900"/>
            </a:xfrm>
            <a:prstGeom prst="rect">
              <a:avLst/>
            </a:prstGeom>
            <a:noFill/>
            <a:ln cap="flat" cmpd="sng" w="28575">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a:off x="3170525" y="4071009"/>
              <a:ext cx="3966900" cy="246000"/>
            </a:xfrm>
            <a:prstGeom prst="rect">
              <a:avLst/>
            </a:prstGeom>
            <a:noFill/>
            <a:ln cap="flat" cmpd="sng" w="28575">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a:off x="3170525" y="4931625"/>
              <a:ext cx="3966900" cy="246000"/>
            </a:xfrm>
            <a:prstGeom prst="rect">
              <a:avLst/>
            </a:prstGeom>
            <a:noFill/>
            <a:ln cap="flat" cmpd="sng" w="28575">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cxnSp>
        <p:nvCxnSpPr>
          <p:cNvPr id="182" name="Shape 182"/>
          <p:cNvCxnSpPr>
            <a:stCxn id="179" idx="3"/>
            <a:endCxn id="183" idx="1"/>
          </p:cNvCxnSpPr>
          <p:nvPr/>
        </p:nvCxnSpPr>
        <p:spPr>
          <a:xfrm flipH="1" rot="10800000">
            <a:off x="4954446" y="3256984"/>
            <a:ext cx="3814800" cy="345300"/>
          </a:xfrm>
          <a:prstGeom prst="curvedConnector3">
            <a:avLst>
              <a:gd fmla="val 50001" name="adj1"/>
            </a:avLst>
          </a:prstGeom>
          <a:noFill/>
          <a:ln cap="flat" cmpd="sng" w="28575">
            <a:solidFill>
              <a:srgbClr val="990000"/>
            </a:solidFill>
            <a:prstDash val="solid"/>
            <a:round/>
            <a:headEnd len="lg" w="lg" type="none"/>
            <a:tailEnd len="lg" w="lg" type="none"/>
          </a:ln>
        </p:spPr>
      </p:cxnSp>
      <p:sp>
        <p:nvSpPr>
          <p:cNvPr id="183" name="Shape 183"/>
          <p:cNvSpPr txBox="1"/>
          <p:nvPr/>
        </p:nvSpPr>
        <p:spPr>
          <a:xfrm>
            <a:off x="8769300" y="2374550"/>
            <a:ext cx="2802000" cy="1764600"/>
          </a:xfrm>
          <a:prstGeom prst="rect">
            <a:avLst/>
          </a:prstGeom>
          <a:noFill/>
          <a:ln cap="flat" cmpd="sng" w="28575">
            <a:solidFill>
              <a:srgbClr val="990000"/>
            </a:solidFill>
            <a:prstDash val="solid"/>
            <a:round/>
            <a:headEnd len="med" w="med" type="none"/>
            <a:tailEnd len="med" w="med" type="none"/>
          </a:ln>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US" sz="2400"/>
              <a:t>Assigned defaultly</a:t>
            </a:r>
            <a:endParaRPr sz="2400"/>
          </a:p>
          <a:p>
            <a:pPr indent="-381000" lvl="1" marL="914400" rtl="0">
              <a:spcBef>
                <a:spcPts val="0"/>
              </a:spcBef>
              <a:spcAft>
                <a:spcPts val="0"/>
              </a:spcAft>
              <a:buSzPts val="2400"/>
              <a:buChar char="○"/>
            </a:pPr>
            <a:r>
              <a:rPr lang="en-US" sz="2400"/>
              <a:t>should be deleted</a:t>
            </a:r>
            <a:endParaRPr sz="2400"/>
          </a:p>
        </p:txBody>
      </p:sp>
      <p:cxnSp>
        <p:nvCxnSpPr>
          <p:cNvPr id="184" name="Shape 184"/>
          <p:cNvCxnSpPr>
            <a:stCxn id="180" idx="3"/>
            <a:endCxn id="185" idx="1"/>
          </p:cNvCxnSpPr>
          <p:nvPr/>
        </p:nvCxnSpPr>
        <p:spPr>
          <a:xfrm>
            <a:off x="5053069" y="4514811"/>
            <a:ext cx="3716100" cy="1190400"/>
          </a:xfrm>
          <a:prstGeom prst="curvedConnector3">
            <a:avLst>
              <a:gd fmla="val 50002" name="adj1"/>
            </a:avLst>
          </a:prstGeom>
          <a:noFill/>
          <a:ln cap="flat" cmpd="sng" w="28575">
            <a:solidFill>
              <a:srgbClr val="990000"/>
            </a:solidFill>
            <a:prstDash val="solid"/>
            <a:round/>
            <a:headEnd len="lg" w="lg" type="none"/>
            <a:tailEnd len="lg" w="lg" type="none"/>
          </a:ln>
        </p:spPr>
      </p:cxnSp>
      <p:sp>
        <p:nvSpPr>
          <p:cNvPr id="185" name="Shape 185"/>
          <p:cNvSpPr txBox="1"/>
          <p:nvPr/>
        </p:nvSpPr>
        <p:spPr>
          <a:xfrm>
            <a:off x="8769300" y="4962225"/>
            <a:ext cx="2802000" cy="1485900"/>
          </a:xfrm>
          <a:prstGeom prst="rect">
            <a:avLst/>
          </a:prstGeom>
          <a:noFill/>
          <a:ln cap="flat" cmpd="sng" w="28575">
            <a:solidFill>
              <a:srgbClr val="990000"/>
            </a:solidFill>
            <a:prstDash val="solid"/>
            <a:round/>
            <a:headEnd len="med" w="med" type="none"/>
            <a:tailEnd len="med" w="med" type="none"/>
          </a:ln>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US" sz="2400"/>
              <a:t>Type </a:t>
            </a:r>
            <a:endParaRPr sz="2400"/>
          </a:p>
          <a:p>
            <a:pPr indent="-381000" lvl="1" marL="914400" rtl="0">
              <a:spcBef>
                <a:spcPts val="0"/>
              </a:spcBef>
              <a:spcAft>
                <a:spcPts val="0"/>
              </a:spcAft>
              <a:buSzPts val="2400"/>
              <a:buChar char="○"/>
            </a:pPr>
            <a:r>
              <a:rPr lang="en-US" sz="2400"/>
              <a:t>string -- timestamp</a:t>
            </a:r>
            <a:endParaRPr sz="2400"/>
          </a:p>
        </p:txBody>
      </p:sp>
      <p:cxnSp>
        <p:nvCxnSpPr>
          <p:cNvPr id="186" name="Shape 186"/>
          <p:cNvCxnSpPr>
            <a:stCxn id="181" idx="3"/>
            <a:endCxn id="185" idx="1"/>
          </p:cNvCxnSpPr>
          <p:nvPr/>
        </p:nvCxnSpPr>
        <p:spPr>
          <a:xfrm>
            <a:off x="5053069" y="5441694"/>
            <a:ext cx="3716100" cy="263400"/>
          </a:xfrm>
          <a:prstGeom prst="curvedConnector3">
            <a:avLst>
              <a:gd fmla="val 50002" name="adj1"/>
            </a:avLst>
          </a:prstGeom>
          <a:noFill/>
          <a:ln cap="flat" cmpd="sng" w="28575">
            <a:solidFill>
              <a:srgbClr val="990000"/>
            </a:solidFill>
            <a:prstDash val="solid"/>
            <a:round/>
            <a:headEnd len="lg" w="lg" type="none"/>
            <a:tailEnd len="lg" w="lg" type="none"/>
          </a:ln>
        </p:spPr>
      </p:cxnSp>
      <p:sp>
        <p:nvSpPr>
          <p:cNvPr id="187" name="Shape 187"/>
          <p:cNvSpPr txBox="1"/>
          <p:nvPr/>
        </p:nvSpPr>
        <p:spPr>
          <a:xfrm>
            <a:off x="921200" y="1447325"/>
            <a:ext cx="10961700" cy="1006800"/>
          </a:xfrm>
          <a:prstGeom prst="rect">
            <a:avLst/>
          </a:prstGeom>
          <a:noFill/>
          <a:ln>
            <a:noFill/>
          </a:ln>
        </p:spPr>
        <p:txBody>
          <a:bodyPr anchorCtr="0" anchor="t" bIns="91425" lIns="91425" spcFirstLastPara="1" rIns="91425" wrap="square" tIns="91425">
            <a:noAutofit/>
          </a:bodyPr>
          <a:lstStyle/>
          <a:p>
            <a:pPr indent="-381000" lvl="0" marL="457200">
              <a:spcBef>
                <a:spcPts val="0"/>
              </a:spcBef>
              <a:spcAft>
                <a:spcPts val="0"/>
              </a:spcAft>
              <a:buSzPts val="2400"/>
              <a:buChar char="●"/>
            </a:pPr>
            <a:r>
              <a:rPr lang="en-US" sz="2400"/>
              <a:t>Column types  should be changed</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Shape 192"/>
          <p:cNvPicPr preferRelativeResize="0"/>
          <p:nvPr/>
        </p:nvPicPr>
        <p:blipFill rotWithShape="1">
          <a:blip r:embed="rId3">
            <a:alphaModFix/>
          </a:blip>
          <a:srcRect b="0" l="1739" r="0" t="0"/>
          <a:stretch/>
        </p:blipFill>
        <p:spPr>
          <a:xfrm>
            <a:off x="2106375" y="2498863"/>
            <a:ext cx="9105300" cy="3288125"/>
          </a:xfrm>
          <a:prstGeom prst="rect">
            <a:avLst/>
          </a:prstGeom>
          <a:noFill/>
          <a:ln>
            <a:noFill/>
          </a:ln>
        </p:spPr>
      </p:pic>
      <p:sp>
        <p:nvSpPr>
          <p:cNvPr id="193" name="Shape 193"/>
          <p:cNvSpPr/>
          <p:nvPr/>
        </p:nvSpPr>
        <p:spPr>
          <a:xfrm>
            <a:off x="2007225" y="3421725"/>
            <a:ext cx="3078600" cy="444300"/>
          </a:xfrm>
          <a:prstGeom prst="rect">
            <a:avLst/>
          </a:prstGeom>
          <a:noFill/>
          <a:ln cap="flat" cmpd="sng" w="28575">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Shape 194"/>
          <p:cNvSpPr txBox="1"/>
          <p:nvPr/>
        </p:nvSpPr>
        <p:spPr>
          <a:xfrm>
            <a:off x="6265225" y="3115400"/>
            <a:ext cx="2573100" cy="873000"/>
          </a:xfrm>
          <a:prstGeom prst="rect">
            <a:avLst/>
          </a:prstGeom>
          <a:solidFill>
            <a:srgbClr val="F3F3F3"/>
          </a:solidFill>
          <a:ln cap="flat" cmpd="sng" w="38100">
            <a:solidFill>
              <a:srgbClr val="990000"/>
            </a:solidFill>
            <a:prstDash val="solid"/>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rPr b="1" lang="en-US" sz="2400"/>
              <a:t>step 2 : create new RDD</a:t>
            </a:r>
            <a:endParaRPr b="1" sz="2400"/>
          </a:p>
        </p:txBody>
      </p:sp>
      <p:sp>
        <p:nvSpPr>
          <p:cNvPr id="195" name="Shape 195"/>
          <p:cNvSpPr txBox="1"/>
          <p:nvPr/>
        </p:nvSpPr>
        <p:spPr>
          <a:xfrm>
            <a:off x="9857025" y="1344675"/>
            <a:ext cx="2273700" cy="873000"/>
          </a:xfrm>
          <a:prstGeom prst="rect">
            <a:avLst/>
          </a:prstGeom>
          <a:solidFill>
            <a:srgbClr val="F3F3F3"/>
          </a:solidFill>
          <a:ln cap="flat" cmpd="sng" w="38100">
            <a:solidFill>
              <a:srgbClr val="990000"/>
            </a:solidFill>
            <a:prstDash val="solid"/>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b="1" lang="en-US" sz="2400"/>
              <a:t>step 1 : create schema</a:t>
            </a:r>
            <a:endParaRPr b="1" sz="2400"/>
          </a:p>
        </p:txBody>
      </p:sp>
      <p:sp>
        <p:nvSpPr>
          <p:cNvPr id="196" name="Shape 196"/>
          <p:cNvSpPr txBox="1"/>
          <p:nvPr/>
        </p:nvSpPr>
        <p:spPr>
          <a:xfrm>
            <a:off x="2987525" y="5988050"/>
            <a:ext cx="2573100" cy="873000"/>
          </a:xfrm>
          <a:prstGeom prst="rect">
            <a:avLst/>
          </a:prstGeom>
          <a:solidFill>
            <a:srgbClr val="F3F3F3"/>
          </a:solidFill>
          <a:ln cap="flat" cmpd="sng" w="38100">
            <a:solidFill>
              <a:srgbClr val="990000"/>
            </a:solidFill>
            <a:prstDash val="solid"/>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b="1" lang="en-US" sz="2400"/>
              <a:t>step 3 : create new DF</a:t>
            </a:r>
            <a:endParaRPr b="1" sz="2400"/>
          </a:p>
        </p:txBody>
      </p:sp>
      <p:sp>
        <p:nvSpPr>
          <p:cNvPr id="197" name="Shape 197"/>
          <p:cNvSpPr/>
          <p:nvPr/>
        </p:nvSpPr>
        <p:spPr>
          <a:xfrm>
            <a:off x="6907775" y="5228325"/>
            <a:ext cx="1209900" cy="444300"/>
          </a:xfrm>
          <a:prstGeom prst="rect">
            <a:avLst/>
          </a:prstGeom>
          <a:noFill/>
          <a:ln cap="flat" cmpd="sng" w="28575">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98" name="Shape 198"/>
          <p:cNvCxnSpPr>
            <a:endCxn id="197" idx="3"/>
          </p:cNvCxnSpPr>
          <p:nvPr/>
        </p:nvCxnSpPr>
        <p:spPr>
          <a:xfrm rot="5400000">
            <a:off x="7994675" y="2340675"/>
            <a:ext cx="3232800" cy="2986800"/>
          </a:xfrm>
          <a:prstGeom prst="bentConnector2">
            <a:avLst/>
          </a:prstGeom>
          <a:noFill/>
          <a:ln cap="flat" cmpd="sng" w="38100">
            <a:solidFill>
              <a:srgbClr val="990000"/>
            </a:solidFill>
            <a:prstDash val="solid"/>
            <a:round/>
            <a:headEnd len="lg" w="lg" type="none"/>
            <a:tailEnd len="lg" w="lg" type="none"/>
          </a:ln>
        </p:spPr>
      </p:cxnSp>
      <p:sp>
        <p:nvSpPr>
          <p:cNvPr id="199" name="Shape 199"/>
          <p:cNvSpPr/>
          <p:nvPr/>
        </p:nvSpPr>
        <p:spPr>
          <a:xfrm>
            <a:off x="1777625" y="5228325"/>
            <a:ext cx="1209900" cy="444300"/>
          </a:xfrm>
          <a:prstGeom prst="rect">
            <a:avLst/>
          </a:prstGeom>
          <a:noFill/>
          <a:ln cap="flat" cmpd="sng" w="28575">
            <a:solidFill>
              <a:srgbClr val="99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00" name="Shape 200"/>
          <p:cNvCxnSpPr>
            <a:endCxn id="196" idx="1"/>
          </p:cNvCxnSpPr>
          <p:nvPr/>
        </p:nvCxnSpPr>
        <p:spPr>
          <a:xfrm flipH="1" rot="-5400000">
            <a:off x="2258975" y="5696000"/>
            <a:ext cx="751800" cy="705300"/>
          </a:xfrm>
          <a:prstGeom prst="bentConnector2">
            <a:avLst/>
          </a:prstGeom>
          <a:noFill/>
          <a:ln cap="flat" cmpd="sng" w="38100">
            <a:solidFill>
              <a:srgbClr val="990000"/>
            </a:solidFill>
            <a:prstDash val="solid"/>
            <a:round/>
            <a:headEnd len="lg" w="lg" type="none"/>
            <a:tailEnd len="lg" w="lg" type="none"/>
          </a:ln>
        </p:spPr>
      </p:cxnSp>
      <p:sp>
        <p:nvSpPr>
          <p:cNvPr id="201" name="Shape 201"/>
          <p:cNvSpPr txBox="1"/>
          <p:nvPr>
            <p:ph type="title"/>
          </p:nvPr>
        </p:nvSpPr>
        <p:spPr>
          <a:xfrm>
            <a:off x="1295400" y="198350"/>
            <a:ext cx="9601200" cy="94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3600"/>
              <a:t>Create New DataFrame</a:t>
            </a:r>
            <a:endParaRPr b="1" sz="3600"/>
          </a:p>
        </p:txBody>
      </p:sp>
      <p:cxnSp>
        <p:nvCxnSpPr>
          <p:cNvPr id="202" name="Shape 202"/>
          <p:cNvCxnSpPr>
            <a:stCxn id="193" idx="3"/>
            <a:endCxn id="194" idx="1"/>
          </p:cNvCxnSpPr>
          <p:nvPr/>
        </p:nvCxnSpPr>
        <p:spPr>
          <a:xfrm flipH="1" rot="10800000">
            <a:off x="5085825" y="3551775"/>
            <a:ext cx="1179300" cy="92100"/>
          </a:xfrm>
          <a:prstGeom prst="straightConnector1">
            <a:avLst/>
          </a:prstGeom>
          <a:noFill/>
          <a:ln cap="flat" cmpd="sng" w="38100">
            <a:solidFill>
              <a:srgbClr val="990000"/>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