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015ef57d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015ef57d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015ef57db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015ef57d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015ef57db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015ef57d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15ef57d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15ef57d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015ef57d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015ef57d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015ef57db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b015ef57db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015ef57d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015ef57d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015ef57db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015ef57db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015ef57d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015ef57d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015ef57d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015ef57d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15ef57d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15ef57d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015ef57d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015ef57d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015ef57d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015ef57d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015ef57d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015ef57d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015ef57db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015ef57db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015ef57d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b015ef57d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hyperlink" Target="https://en.wikipedia.org/wiki/Tree_of_knowledge_syste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gif"/><Relationship Id="rId4" Type="http://schemas.openxmlformats.org/officeDocument/2006/relationships/hyperlink" Target="https://conwaylife.com/" TargetMode="External"/><Relationship Id="rId5" Type="http://schemas.openxmlformats.org/officeDocument/2006/relationships/hyperlink" Target="https://www.youtube.com/watch?v=S-W0NX97DB0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yxvqLBHZfXk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v2BOctFvUT4" TargetMode="External"/><Relationship Id="rId4" Type="http://schemas.openxmlformats.org/officeDocument/2006/relationships/hyperlink" Target="https://www.hpc-carpentry.org/hpc-python/" TargetMode="External"/><Relationship Id="rId5" Type="http://schemas.openxmlformats.org/officeDocument/2006/relationships/hyperlink" Target="https://rosalind.info/problems/list-view/?location=python-village" TargetMode="External"/><Relationship Id="rId6" Type="http://schemas.openxmlformats.org/officeDocument/2006/relationships/hyperlink" Target="https://www.kaggle.com/datasets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kaggle.com/code/bhuvanchennoju/ancient-roots-of-agriculture-a-data-overview/comments" TargetMode="External"/><Relationship Id="rId4" Type="http://schemas.openxmlformats.org/officeDocument/2006/relationships/hyperlink" Target="https://www.bloomtech.com/article/programmer-analysts-vs-software-engineers-what-differentiates-them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thinglink.com/scene/744669743746646017" TargetMode="External"/><Relationship Id="rId5" Type="http://schemas.openxmlformats.org/officeDocument/2006/relationships/hyperlink" Target="https://www.nikon.com/company/corporate/sp/universcale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86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Layman to Intermediate 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5700" y="1645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Mrinal Vashisth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25700" y="2437750"/>
            <a:ext cx="7289100" cy="1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PhD Year 2, Computational Pyschometrics, TSU, 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M.Sc. Human Development: Genetics, Neuroscience and Psychology, TSU, 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M.S. Applied Mathematics and Information Technology (Systems Biology and Bioinformatics), ITMO, RF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B.Tec. Biotechnology, JNU, RI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250" y="58000"/>
            <a:ext cx="5171350" cy="502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00" y="661250"/>
            <a:ext cx="3283543" cy="3820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22"/>
          <p:cNvGrpSpPr/>
          <p:nvPr/>
        </p:nvGrpSpPr>
        <p:grpSpPr>
          <a:xfrm>
            <a:off x="225711" y="58006"/>
            <a:ext cx="1069031" cy="572649"/>
            <a:chOff x="412025" y="3711450"/>
            <a:chExt cx="2530850" cy="1323125"/>
          </a:xfrm>
        </p:grpSpPr>
        <p:pic>
          <p:nvPicPr>
            <p:cNvPr id="147" name="Google Shape;147;p22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48" name="Google Shape;148;p22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50" y="641274"/>
            <a:ext cx="8288000" cy="443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3"/>
          <p:cNvGrpSpPr/>
          <p:nvPr/>
        </p:nvGrpSpPr>
        <p:grpSpPr>
          <a:xfrm>
            <a:off x="225711" y="58006"/>
            <a:ext cx="1069031" cy="572649"/>
            <a:chOff x="412025" y="3711450"/>
            <a:chExt cx="2530850" cy="1323125"/>
          </a:xfrm>
        </p:grpSpPr>
        <p:pic>
          <p:nvPicPr>
            <p:cNvPr id="155" name="Google Shape;155;p23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56" name="Google Shape;156;p23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5"/>
            <a:ext cx="5336375" cy="36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152" y="1476000"/>
            <a:ext cx="3191123" cy="237419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370188" y="4654450"/>
            <a:ext cx="521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https://en.wikipedia.org/wiki/Tree_of_knowledge_system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Big history</a:t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7911236" y="172681"/>
            <a:ext cx="1069031" cy="572649"/>
            <a:chOff x="412025" y="3711450"/>
            <a:chExt cx="2530850" cy="1323125"/>
          </a:xfrm>
        </p:grpSpPr>
        <p:pic>
          <p:nvPicPr>
            <p:cNvPr id="165" name="Google Shape;165;p24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66" name="Google Shape;166;p24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Complex Systems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40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Any system that is composed of interactive components is a complex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Examples: cells, organisms, brain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Simple rules can generate complex systems e.g. game of life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Rule - a cell can survive if there are cells next to it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4911" r="6104" t="0"/>
          <a:stretch/>
        </p:blipFill>
        <p:spPr>
          <a:xfrm>
            <a:off x="4775975" y="1170125"/>
            <a:ext cx="3945000" cy="249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4895825" y="3819175"/>
            <a:ext cx="29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Game of life,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https://conwaylife.com/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616300" y="40347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https://www.youtube.com/watch?v=S-W0NX97DB0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5"/>
          <p:cNvGrpSpPr/>
          <p:nvPr/>
        </p:nvGrpSpPr>
        <p:grpSpPr>
          <a:xfrm>
            <a:off x="7911236" y="172681"/>
            <a:ext cx="1069031" cy="572649"/>
            <a:chOff x="412025" y="3711450"/>
            <a:chExt cx="2530850" cy="1323125"/>
          </a:xfrm>
        </p:grpSpPr>
        <p:pic>
          <p:nvPicPr>
            <p:cNvPr id="177" name="Google Shape;177;p25"/>
            <p:cNvPicPr preferRelativeResize="0"/>
            <p:nvPr/>
          </p:nvPicPr>
          <p:blipFill rotWithShape="1">
            <a:blip r:embed="rId6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78" name="Google Shape;178;p25"/>
            <p:cNvPicPr preferRelativeResize="0"/>
            <p:nvPr/>
          </p:nvPicPr>
          <p:blipFill rotWithShape="1">
            <a:blip r:embed="rId7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0_2: Make ready github, first </a:t>
            </a:r>
            <a:r>
              <a:rPr lang="es"/>
              <a:t>push-pull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Reference tutorial: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https://www.youtube.com/watch?v=yxvqLBHZfXk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Make github, if already then skip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Make repository zero_{your_name}_assignments</a:t>
            </a:r>
            <a:endParaRPr/>
          </a:p>
        </p:txBody>
      </p:sp>
      <p:grpSp>
        <p:nvGrpSpPr>
          <p:cNvPr id="185" name="Google Shape;185;p26"/>
          <p:cNvGrpSpPr/>
          <p:nvPr/>
        </p:nvGrpSpPr>
        <p:grpSpPr>
          <a:xfrm>
            <a:off x="7911236" y="172681"/>
            <a:ext cx="1069031" cy="572649"/>
            <a:chOff x="412025" y="3711450"/>
            <a:chExt cx="2530850" cy="1323125"/>
          </a:xfrm>
        </p:grpSpPr>
        <p:pic>
          <p:nvPicPr>
            <p:cNvPr id="186" name="Google Shape;186;p26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87" name="Google Shape;187;p26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House of the Python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366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First of his name, Guido Von Rossum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Everything else we will discuss in upcoming classes.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650" y="559675"/>
            <a:ext cx="2390775" cy="1914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27"/>
          <p:cNvGrpSpPr/>
          <p:nvPr/>
        </p:nvGrpSpPr>
        <p:grpSpPr>
          <a:xfrm>
            <a:off x="7638911" y="3996231"/>
            <a:ext cx="1069031" cy="572649"/>
            <a:chOff x="412025" y="3711450"/>
            <a:chExt cx="2530850" cy="1323125"/>
          </a:xfrm>
        </p:grpSpPr>
        <p:pic>
          <p:nvPicPr>
            <p:cNvPr id="196" name="Google Shape;196;p27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97" name="Google Shape;197;p27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0_3: Make ready sources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Stack_overfloating: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https://youtu.be/v2BOctFvUT4</a:t>
            </a:r>
            <a:r>
              <a:rPr lang="es"/>
              <a:t>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HPC carpentries: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https://www.hpc-carpentry.org/hpc-python/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Rosalinda: </a:t>
            </a:r>
            <a:r>
              <a:rPr lang="es" u="sng">
                <a:solidFill>
                  <a:schemeClr val="hlink"/>
                </a:solidFill>
                <a:hlinkClick r:id="rId5"/>
              </a:rPr>
              <a:t>https://rosalind.info/problems/list-view/?location=python-village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Kaggle: </a:t>
            </a:r>
            <a:r>
              <a:rPr lang="es" u="sng">
                <a:solidFill>
                  <a:schemeClr val="hlink"/>
                </a:solidFill>
                <a:hlinkClick r:id="rId6"/>
              </a:rPr>
              <a:t>https://www.kaggle.com/datasets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-&gt; Let’s do a crash course</a:t>
            </a:r>
            <a:endParaRPr/>
          </a:p>
        </p:txBody>
      </p:sp>
      <p:grpSp>
        <p:nvGrpSpPr>
          <p:cNvPr id="204" name="Google Shape;204;p28"/>
          <p:cNvGrpSpPr/>
          <p:nvPr/>
        </p:nvGrpSpPr>
        <p:grpSpPr>
          <a:xfrm>
            <a:off x="7911236" y="172681"/>
            <a:ext cx="1069031" cy="572649"/>
            <a:chOff x="412025" y="3711450"/>
            <a:chExt cx="2530850" cy="1323125"/>
          </a:xfrm>
        </p:grpSpPr>
        <p:pic>
          <p:nvPicPr>
            <p:cNvPr id="205" name="Google Shape;205;p28"/>
            <p:cNvPicPr preferRelativeResize="0"/>
            <p:nvPr/>
          </p:nvPicPr>
          <p:blipFill rotWithShape="1">
            <a:blip r:embed="rId7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206" name="Google Shape;206;p28"/>
            <p:cNvPicPr preferRelativeResize="0"/>
            <p:nvPr/>
          </p:nvPicPr>
          <p:blipFill rotWithShape="1">
            <a:blip r:embed="rId8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 1</a:t>
            </a:r>
            <a:endParaRPr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 this, and put it in github assignment 1 [you should be able to execute the code]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https://www.kaggle.com/code/bhuvanchennoju/ancient-roots-of-agriculture-a-data-overview/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https://www.bloomtech.com/article/programmer-analysts-vs-software-engineers-what-differentiates-them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Write a </a:t>
            </a:r>
            <a:r>
              <a:rPr lang="es"/>
              <a:t>summary</a:t>
            </a:r>
            <a:r>
              <a:rPr lang="es"/>
              <a:t> and put it into the assignment 1 folder.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>
            <a:off x="7911236" y="172681"/>
            <a:ext cx="1069031" cy="572649"/>
            <a:chOff x="412025" y="3711450"/>
            <a:chExt cx="2530850" cy="1323125"/>
          </a:xfrm>
        </p:grpSpPr>
        <p:pic>
          <p:nvPicPr>
            <p:cNvPr id="214" name="Google Shape;214;p29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215" name="Google Shape;215;p29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whoami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Biotechnologist, General engineering course, 4 years</a:t>
            </a:r>
            <a:br>
              <a:rPr lang="es"/>
            </a:br>
            <a:r>
              <a:rPr lang="es"/>
              <a:t>Thesis work: Computational Biology, mtDNAcnv estimation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Systems Biologist (ITMO), </a:t>
            </a:r>
            <a:br>
              <a:rPr lang="es"/>
            </a:br>
            <a:r>
              <a:rPr lang="es"/>
              <a:t>Specialty</a:t>
            </a:r>
            <a:r>
              <a:rPr lang="es"/>
              <a:t>: Data Analyses in Biology and Medicine, </a:t>
            </a:r>
            <a:br>
              <a:rPr lang="es"/>
            </a:br>
            <a:r>
              <a:rPr lang="es"/>
              <a:t>Thesis work: GWAS, NGS, EXS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Neurosciences, </a:t>
            </a:r>
            <a:r>
              <a:rPr lang="es"/>
              <a:t>Specialty</a:t>
            </a:r>
            <a:r>
              <a:rPr lang="es"/>
              <a:t>: Early Childhood Development, </a:t>
            </a:r>
            <a:br>
              <a:rPr lang="es"/>
            </a:br>
            <a:r>
              <a:rPr lang="es"/>
              <a:t>Thesis work: Joint probability networks to gain survey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PhD @ TSU, Speciality: Psychometrics,</a:t>
            </a:r>
            <a:br>
              <a:rPr lang="es"/>
            </a:br>
            <a:r>
              <a:rPr lang="es"/>
              <a:t>Ongoing thesis work: </a:t>
            </a:r>
            <a:r>
              <a:rPr lang="es"/>
              <a:t>Development</a:t>
            </a:r>
            <a:r>
              <a:rPr lang="es"/>
              <a:t> of methods, Topic modelling</a:t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7" name="Google Shape;67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sudo whoami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 cannot teach you python. You have to learn it yourself!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The debuggers will help you, and house of python stands in your support!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Structure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12 Sessions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Surveys after each class (0% of the final grade)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120 minute integrated practical + theory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12 assignments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3  projects divided across teams + presentation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Exam (terms and conditions </a:t>
            </a:r>
            <a:r>
              <a:rPr lang="es"/>
              <a:t>applied)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1" name="Google Shape;81;p16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2" name="Google Shape;82;p16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to pass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For surveys, please follow the link on telegram channel [0]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Finish &gt;= 7/12 assignments [1]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Finish all three projects [2]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OR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Top 3 expert debuggers </a:t>
            </a:r>
            <a:r>
              <a:rPr lang="es"/>
              <a:t>pass</a:t>
            </a:r>
            <a:r>
              <a:rPr lang="es"/>
              <a:t> the course, with an exam [3]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[0] Please, try not to miss the classes* we will discuss how to catch you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[1] Have to take an individual exam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[2] Have to present their work + presentation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[3] Have to take an individual exam + presentation of their statistics on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0" name="Google Shape;90;p17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1" name="Google Shape;91;p17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Practical 0_1: Make ready workspace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Install your favorite Pyton environment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Possible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Install WSL (with xming) + Ubuntu -&gt; Create a conda environment -&gt; install modules + jupyter notebook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Install Anaconda navigator on Windows -&gt; Conda environment -&gt; install modules + jupyter notebook kernels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Pycharm or Spyder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?? Each programmer has his own Zen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0" name="Google Shape;100;p18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Who is a programmer?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879050" y="1328125"/>
            <a:ext cx="2192700" cy="192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Analyst and pipeliners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807425" y="3334650"/>
            <a:ext cx="2192700" cy="192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Developer and engineer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4304500" y="1328125"/>
            <a:ext cx="2192700" cy="192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</a:t>
            </a:r>
            <a:r>
              <a:rPr lang="es"/>
              <a:t>maintenance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packaging</a:t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304500" y="3420650"/>
            <a:ext cx="2192700" cy="1920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Algorithmic thinkers, and modellers</a:t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2197625" y="2632375"/>
            <a:ext cx="2952600" cy="16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Programmer</a:t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6812625" y="445025"/>
            <a:ext cx="1533600" cy="463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Developer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Beta tester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UX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</a:t>
            </a:r>
            <a:r>
              <a:rPr lang="es"/>
              <a:t>designers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engineers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 managers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7406211" y="4682606"/>
            <a:ext cx="1069031" cy="572649"/>
            <a:chOff x="412025" y="3711450"/>
            <a:chExt cx="2530850" cy="1323125"/>
          </a:xfrm>
        </p:grpSpPr>
        <p:pic>
          <p:nvPicPr>
            <p:cNvPr id="113" name="Google Shape;113;p19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4" name="Google Shape;114;p19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40050" y="636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New sciences interact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4"/>
            <a:ext cx="4393125" cy="48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6491700" y="4112550"/>
            <a:ext cx="25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https://www.thinglink.com/scene/744669743746646017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419475" y="43673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0097A7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https://www.nikon.com/company/corporate/sp/universcale/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047" y="1469050"/>
            <a:ext cx="2927500" cy="2906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0"/>
          <p:cNvGrpSpPr/>
          <p:nvPr/>
        </p:nvGrpSpPr>
        <p:grpSpPr>
          <a:xfrm>
            <a:off x="168386" y="63856"/>
            <a:ext cx="1069031" cy="572649"/>
            <a:chOff x="412025" y="3711450"/>
            <a:chExt cx="2530850" cy="1323125"/>
          </a:xfrm>
        </p:grpSpPr>
        <p:pic>
          <p:nvPicPr>
            <p:cNvPr id="125" name="Google Shape;125;p20"/>
            <p:cNvPicPr preferRelativeResize="0"/>
            <p:nvPr/>
          </p:nvPicPr>
          <p:blipFill rotWithShape="1">
            <a:blip r:embed="rId7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6" name="Google Shape;126;p20"/>
            <p:cNvPicPr preferRelativeResize="0"/>
            <p:nvPr/>
          </p:nvPicPr>
          <p:blipFill rotWithShape="1">
            <a:blip r:embed="rId8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Systems thinking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00" y="1829750"/>
            <a:ext cx="3680250" cy="29258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6024350" y="167150"/>
            <a:ext cx="1719900" cy="16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Observer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6024350" y="3480900"/>
            <a:ext cx="1719900" cy="166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Observed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6257300" y="1902925"/>
            <a:ext cx="1254000" cy="1504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Relationships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361800" y="382200"/>
            <a:ext cx="15378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The difference between the observer and the observed is eliminated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38" name="Google Shape;138;p21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39" name="Google Shape;139;p21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