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b43d05794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b43d05794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43d05794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43d05794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43d05794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43d0579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43d05794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43d05794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43d05794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b43d05794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44e4024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44e4024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43d05794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43d05794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ythontutor.com/render.html#mode=edit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hyperlink" Target="https://en.wikipedia.org/wiki/Recent_African_origin_of_modern_human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atatab.net/tutorial/charts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hyperlink" Target="https://conjointly.com/kb/statistical-student-t-test/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ash.gallery/dash-clinical-analytics/" TargetMode="External"/><Relationship Id="rId4" Type="http://schemas.openxmlformats.org/officeDocument/2006/relationships/hyperlink" Target="https://worldatlas.org/Absence-of-corruption-Index-(IDEA)/2018/bar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lotly.com/python/figure-structure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6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 Plotly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25700" y="16451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95959"/>
                </a:solidFill>
              </a:rPr>
              <a:t>Mrinal Vashisth</a:t>
            </a:r>
            <a:endParaRPr sz="2800">
              <a:solidFill>
                <a:srgbClr val="595959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5700" y="2437750"/>
            <a:ext cx="7289100" cy="12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95959"/>
                </a:solidFill>
              </a:rPr>
              <a:t>PhD Year 2, Computational </a:t>
            </a:r>
            <a:r>
              <a:rPr lang="es" sz="2800">
                <a:solidFill>
                  <a:srgbClr val="595959"/>
                </a:solidFill>
              </a:rPr>
              <a:t>Psychometrics</a:t>
            </a:r>
            <a:r>
              <a:rPr lang="es" sz="2800">
                <a:solidFill>
                  <a:srgbClr val="595959"/>
                </a:solidFill>
              </a:rPr>
              <a:t>, TSU, RF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95959"/>
                </a:solidFill>
              </a:rPr>
              <a:t>M.Sc. Human Development: Genetics, Neuroscience and Psychology, TSU, RF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95959"/>
                </a:solidFill>
              </a:rPr>
              <a:t>M.S. Applied Mathematics and Information Technology (Systems Biology and Bioinformatics), ITMO, RF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95959"/>
                </a:solidFill>
              </a:rPr>
              <a:t>B.Tech. Biotechnology, JNU, RI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025" y="3760875"/>
            <a:ext cx="2743167" cy="122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vents"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0175" y="3662050"/>
            <a:ext cx="4276776" cy="13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Visualization</a:t>
            </a:r>
            <a:r>
              <a:rPr lang="es"/>
              <a:t> for exploration of patterns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337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How are mathematical realities represented in the computational world: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concepts, ideas, variables, factors, </a:t>
            </a:r>
            <a:r>
              <a:rPr lang="es"/>
              <a:t>objects</a:t>
            </a:r>
            <a:r>
              <a:rPr lang="es"/>
              <a:t>, name_spaces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https://pythontutor.com/render.html#mode=edit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This class itself is an example of visual and interactive way of learning things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 b="11302" l="0" r="0" t="19440"/>
          <a:stretch/>
        </p:blipFill>
        <p:spPr>
          <a:xfrm>
            <a:off x="3688800" y="1152475"/>
            <a:ext cx="5143501" cy="35623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14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67" name="Google Shape;67;p14"/>
            <p:cNvPicPr preferRelativeResize="0"/>
            <p:nvPr/>
          </p:nvPicPr>
          <p:blipFill rotWithShape="1">
            <a:blip r:embed="rId5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68" name="Google Shape;68;p14"/>
            <p:cNvPicPr preferRelativeResize="0"/>
            <p:nvPr/>
          </p:nvPicPr>
          <p:blipFill rotWithShape="1">
            <a:blip r:embed="rId6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251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Hypothetical example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400" y="1152575"/>
            <a:ext cx="817320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5658600" y="12265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https://en.wikipedia.org/wiki/Recent_African_origin_of_modern_human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</a:t>
            </a:r>
            <a:endParaRPr/>
          </a:p>
        </p:txBody>
      </p:sp>
      <p:grpSp>
        <p:nvGrpSpPr>
          <p:cNvPr id="76" name="Google Shape;76;p15"/>
          <p:cNvGrpSpPr/>
          <p:nvPr/>
        </p:nvGrpSpPr>
        <p:grpSpPr>
          <a:xfrm>
            <a:off x="4037486" y="251981"/>
            <a:ext cx="1069031" cy="572649"/>
            <a:chOff x="412025" y="3711450"/>
            <a:chExt cx="2530850" cy="1323125"/>
          </a:xfrm>
        </p:grpSpPr>
        <p:pic>
          <p:nvPicPr>
            <p:cNvPr id="77" name="Google Shape;77;p15"/>
            <p:cNvPicPr preferRelativeResize="0"/>
            <p:nvPr/>
          </p:nvPicPr>
          <p:blipFill rotWithShape="1">
            <a:blip r:embed="rId5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78" name="Google Shape;78;p15"/>
            <p:cNvPicPr preferRelativeResize="0"/>
            <p:nvPr/>
          </p:nvPicPr>
          <p:blipFill rotWithShape="1">
            <a:blip r:embed="rId6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Why plots matter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5687600" y="10177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https://datatab.net/tutorial/charts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5323397" cy="3820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16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87" name="Google Shape;87;p16"/>
            <p:cNvPicPr preferRelativeResize="0"/>
            <p:nvPr/>
          </p:nvPicPr>
          <p:blipFill rotWithShape="1">
            <a:blip r:embed="rId5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88" name="Google Shape;88;p16"/>
            <p:cNvPicPr preferRelativeResize="0"/>
            <p:nvPr/>
          </p:nvPicPr>
          <p:blipFill rotWithShape="1">
            <a:blip r:embed="rId6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Analogy with statistical method selection (classification problem)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78525"/>
            <a:ext cx="3819525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/>
          <p:nvPr/>
        </p:nvSpPr>
        <p:spPr>
          <a:xfrm>
            <a:off x="954675" y="1578525"/>
            <a:ext cx="1035600" cy="1140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1370350" y="1578525"/>
            <a:ext cx="953400" cy="1140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709000" y="2912475"/>
            <a:ext cx="1035600" cy="1140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1633625" y="2954025"/>
            <a:ext cx="953400" cy="105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182475" y="4160700"/>
            <a:ext cx="953400" cy="98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2078050" y="4053375"/>
            <a:ext cx="1082700" cy="1140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4387700" y="436297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https://conjointly.com/kb/statistical-student-t-test/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7"/>
          <p:cNvGrpSpPr/>
          <p:nvPr/>
        </p:nvGrpSpPr>
        <p:grpSpPr>
          <a:xfrm>
            <a:off x="7517336" y="3790331"/>
            <a:ext cx="1069031" cy="572649"/>
            <a:chOff x="412025" y="3711450"/>
            <a:chExt cx="2530850" cy="1323125"/>
          </a:xfrm>
        </p:grpSpPr>
        <p:pic>
          <p:nvPicPr>
            <p:cNvPr id="103" name="Google Shape;103;p17"/>
            <p:cNvPicPr preferRelativeResize="0"/>
            <p:nvPr/>
          </p:nvPicPr>
          <p:blipFill rotWithShape="1">
            <a:blip r:embed="rId5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104" name="Google Shape;104;p17"/>
            <p:cNvPicPr preferRelativeResize="0"/>
            <p:nvPr/>
          </p:nvPicPr>
          <p:blipFill rotWithShape="1">
            <a:blip r:embed="rId6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Example: A small app</a:t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1123275" y="143917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https://dash.gallery/dash-clinical-analytics/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1235500" y="2366000"/>
            <a:ext cx="5826900" cy="1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Note: We will make our own app in the 7th session.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Let’s try to understand </a:t>
            </a:r>
            <a:r>
              <a:rPr lang="es" sz="1800">
                <a:solidFill>
                  <a:schemeClr val="dk2"/>
                </a:solidFill>
              </a:rPr>
              <a:t>what</a:t>
            </a:r>
            <a:r>
              <a:rPr lang="es" sz="1800">
                <a:solidFill>
                  <a:schemeClr val="dk2"/>
                </a:solidFill>
              </a:rPr>
              <a:t> plotly and dash are doing!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1123275" y="3369750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https://worldatlas.org/Absence-of-corruption-Index-(IDEA)/2018/bar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One of the best apps I have seen! Or maybe there are better! :)</a:t>
            </a:r>
            <a:endParaRPr/>
          </a:p>
        </p:txBody>
      </p:sp>
      <p:grpSp>
        <p:nvGrpSpPr>
          <p:cNvPr id="113" name="Google Shape;113;p18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114" name="Google Shape;114;p18"/>
            <p:cNvPicPr preferRelativeResize="0"/>
            <p:nvPr/>
          </p:nvPicPr>
          <p:blipFill rotWithShape="1">
            <a:blip r:embed="rId5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115" name="Google Shape;115;p18"/>
            <p:cNvPicPr preferRelativeResize="0"/>
            <p:nvPr/>
          </p:nvPicPr>
          <p:blipFill rotWithShape="1">
            <a:blip r:embed="rId6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Introduction to Plotly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https://plotly.com/python/figure-structure/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Let’s look at the documentation.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Go to jupyter notebook 5.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Assignment at the end of the notebook.</a:t>
            </a:r>
            <a:endParaRPr/>
          </a:p>
        </p:txBody>
      </p:sp>
      <p:grpSp>
        <p:nvGrpSpPr>
          <p:cNvPr id="127" name="Google Shape;127;p20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128" name="Google Shape;128;p20"/>
            <p:cNvPicPr preferRelativeResize="0"/>
            <p:nvPr/>
          </p:nvPicPr>
          <p:blipFill rotWithShape="1">
            <a:blip r:embed="rId3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129" name="Google Shape;129;p20"/>
            <p:cNvPicPr preferRelativeResize="0"/>
            <p:nvPr/>
          </p:nvPicPr>
          <p:blipFill rotWithShape="1">
            <a:blip r:embed="rId4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