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b113e9603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b113e9603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b113e96031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b113e96031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1387a5bb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b1387a5bb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113e9603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b113e9603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387a5bb5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1387a5bb5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b3489d5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b3489d5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b2f1e88f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b2f1e88f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b1387a5bb5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b1387a5bb5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b1387a5bb5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b1387a5bb5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hyperlink" Target="https://youtu.be/rJzjDszODTI" TargetMode="External"/><Relationship Id="rId5" Type="http://schemas.openxmlformats.org/officeDocument/2006/relationships/hyperlink" Target="https://youtu.be/JeznW_7DlB0" TargetMode="External"/><Relationship Id="rId6" Type="http://schemas.openxmlformats.org/officeDocument/2006/relationships/hyperlink" Target="https://pynative.com/python-classes-and-objects/" TargetMode="External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hyperlink" Target="https://realpython.com/inheritance-composition-python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kaggle.com/code/vencerlanz09/bird-classification-using-cnn-efficientnetb0/notebook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-809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OOPS, so intuitive!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61075" y="1658150"/>
            <a:ext cx="7289100" cy="169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Mrinal Vashisth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PhD Year 2, Computational </a:t>
            </a:r>
            <a:r>
              <a:rPr lang="es" sz="2800">
                <a:solidFill>
                  <a:srgbClr val="595959"/>
                </a:solidFill>
              </a:rPr>
              <a:t>Psychometrics</a:t>
            </a:r>
            <a:r>
              <a:rPr lang="es" sz="2800">
                <a:solidFill>
                  <a:srgbClr val="595959"/>
                </a:solidFill>
              </a:rPr>
              <a:t>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M.Sc. Human Development: Genetics, Neuroscience and Psychology, TSU,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M.S. Applied Mathematics and Information Technology (Systems Biology and Bioinformatics), ITMO, RF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solidFill>
                  <a:srgbClr val="595959"/>
                </a:solidFill>
              </a:rPr>
              <a:t>B.Tec. Biotechnology, JNU, RI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25" y="3760875"/>
            <a:ext cx="2743167" cy="122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vents"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0175" y="3662050"/>
            <a:ext cx="4276776" cy="13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Assignment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See slide 5</a:t>
            </a:r>
            <a:endParaRPr/>
          </a:p>
        </p:txBody>
      </p:sp>
      <p:grpSp>
        <p:nvGrpSpPr>
          <p:cNvPr id="153" name="Google Shape;153;p22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54" name="Google Shape;154;p22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55" name="Google Shape;155;p22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Things to ponder!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How can I avoid </a:t>
            </a:r>
            <a:r>
              <a:rPr lang="es"/>
              <a:t>repetitions</a:t>
            </a:r>
            <a:r>
              <a:rPr lang="es"/>
              <a:t> in the code?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How can I do typing and basic debugging within classes?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How can I represent the inherent structure of the world…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Is there </a:t>
            </a:r>
            <a:r>
              <a:rPr lang="es"/>
              <a:t>intelligent</a:t>
            </a:r>
            <a:r>
              <a:rPr lang="es"/>
              <a:t> code?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What is dynamic programming/ coding?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What is Inherent structure…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Inheritance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Thus, what are the attributes, </a:t>
            </a:r>
            <a:endParaRPr/>
          </a:p>
        </p:txBody>
      </p:sp>
      <p:grpSp>
        <p:nvGrpSpPr>
          <p:cNvPr id="64" name="Google Shape;64;p14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65" name="Google Shape;65;p14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66" name="Google Shape;66;p14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6024350" y="167150"/>
            <a:ext cx="1719900" cy="166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Observer</a:t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6024350" y="3480900"/>
            <a:ext cx="1719900" cy="16626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Observed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6257300" y="1902925"/>
            <a:ext cx="1254000" cy="15048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Relationships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113" y="155541"/>
            <a:ext cx="4393125" cy="4832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4905225" y="1537125"/>
            <a:ext cx="1320300" cy="25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States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Processes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Properties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76" name="Google Shape;76;p15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77" name="Google Shape;77;p15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78" name="Google Shape;78;p15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Classes, </a:t>
            </a:r>
            <a:r>
              <a:rPr lang="es"/>
              <a:t>Inheritance, Properties and Methods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571175" y="1660525"/>
            <a:ext cx="2110200" cy="2332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Mathematical problems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User interfaces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Natural phenomenon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The known universe</a:t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4828475" y="2571750"/>
            <a:ext cx="8022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I/ O classes</a:t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3520475" y="1338575"/>
            <a:ext cx="8022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Weird AI and statistical core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3520475" y="3721250"/>
            <a:ext cx="10515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Process functions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5803400" y="1191550"/>
            <a:ext cx="10515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Characteristics</a:t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5988500" y="3449775"/>
            <a:ext cx="1051500" cy="106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Visualisation classess</a:t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3086972">
            <a:off x="4717313" y="3554092"/>
            <a:ext cx="220955" cy="5750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-7713028">
            <a:off x="4508186" y="3268618"/>
            <a:ext cx="220955" cy="57502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4261598">
            <a:off x="5865479" y="3377071"/>
            <a:ext cx="171624" cy="41965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6538402">
            <a:off x="5767137" y="3630285"/>
            <a:ext cx="171624" cy="419655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 rot="-9087427">
            <a:off x="5505041" y="2031836"/>
            <a:ext cx="182706" cy="60999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 rot="1712573">
            <a:off x="5751851" y="2183715"/>
            <a:ext cx="182706" cy="609992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 rot="-3710296">
            <a:off x="4563793" y="1994435"/>
            <a:ext cx="192600" cy="49184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/>
          <p:nvPr/>
        </p:nvSpPr>
        <p:spPr>
          <a:xfrm rot="7089704">
            <a:off x="4413410" y="2252682"/>
            <a:ext cx="192600" cy="491848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16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99" name="Google Shape;99;p16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00" name="Google Shape;100;p16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50" y="676675"/>
            <a:ext cx="5700349" cy="3573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578625" y="43122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7"/>
          <p:cNvSpPr txBox="1"/>
          <p:nvPr/>
        </p:nvSpPr>
        <p:spPr>
          <a:xfrm>
            <a:off x="3443650" y="197450"/>
            <a:ext cx="3000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https://youtu.be/rJzjDszODTI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(for students who like to start right away, coding)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 txBox="1"/>
          <p:nvPr/>
        </p:nvSpPr>
        <p:spPr>
          <a:xfrm>
            <a:off x="370250" y="19745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https://youtu.be/JeznW_7DlB0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(Those who want to study it exhaustively)</a:t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447775" y="1290300"/>
            <a:ext cx="2727300" cy="2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2"/>
                </a:solidFill>
              </a:rPr>
              <a:t>Assignment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https://pynative.com/python-classes-and-objects/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(for students who like to read)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</a:rPr>
              <a:t>Meanwhile…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10" name="Google Shape;110;p17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11" name="Google Shape;111;p17"/>
            <p:cNvPicPr preferRelativeResize="0"/>
            <p:nvPr/>
          </p:nvPicPr>
          <p:blipFill rotWithShape="1">
            <a:blip r:embed="rId7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12" name="Google Shape;112;p17"/>
            <p:cNvPicPr preferRelativeResize="0"/>
            <p:nvPr/>
          </p:nvPicPr>
          <p:blipFill rotWithShape="1">
            <a:blip r:embed="rId8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575" y="152400"/>
            <a:ext cx="4701703" cy="4838699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/>
        </p:nvSpPr>
        <p:spPr>
          <a:xfrm>
            <a:off x="234450" y="4159800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https://realpython.com/inheritance-composition-python/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9" name="Google Shape;119;p18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20" name="Google Shape;120;p18"/>
            <p:cNvPicPr preferRelativeResize="0"/>
            <p:nvPr/>
          </p:nvPicPr>
          <p:blipFill rotWithShape="1">
            <a:blip r:embed="rId5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21" name="Google Shape;121;p18"/>
            <p:cNvPicPr preferRelativeResize="0"/>
            <p:nvPr/>
          </p:nvPicPr>
          <p:blipFill rotWithShape="1">
            <a:blip r:embed="rId6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Go to jupyter notebook 3.</a:t>
            </a:r>
            <a:endParaRPr/>
          </a:p>
        </p:txBody>
      </p:sp>
      <p:grpSp>
        <p:nvGrpSpPr>
          <p:cNvPr id="127" name="Google Shape;127;p19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28" name="Google Shape;128;p19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29" name="Google Shape;129;p19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Code </a:t>
            </a:r>
            <a:r>
              <a:rPr lang="es"/>
              <a:t>Organization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 code is </a:t>
            </a:r>
            <a:r>
              <a:rPr lang="es"/>
              <a:t>organized</a:t>
            </a:r>
            <a:r>
              <a:rPr lang="es"/>
              <a:t> according to the project.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Start with thinking what classes, functions, or procedures you would require.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Then you make libraries according to that.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Then you package the libraries into </a:t>
            </a:r>
            <a:r>
              <a:rPr lang="es"/>
              <a:t>software programs</a:t>
            </a:r>
            <a:r>
              <a:rPr lang="es"/>
              <a:t>, binaries, or packages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We will look at these in the very last lectures.</a:t>
            </a:r>
            <a:endParaRPr/>
          </a:p>
        </p:txBody>
      </p:sp>
      <p:grpSp>
        <p:nvGrpSpPr>
          <p:cNvPr id="136" name="Google Shape;136;p20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37" name="Google Shape;137;p20"/>
            <p:cNvPicPr preferRelativeResize="0"/>
            <p:nvPr/>
          </p:nvPicPr>
          <p:blipFill rotWithShape="1">
            <a:blip r:embed="rId3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38" name="Google Shape;138;p20"/>
            <p:cNvPicPr preferRelativeResize="0"/>
            <p:nvPr/>
          </p:nvPicPr>
          <p:blipFill rotWithShape="1">
            <a:blip r:embed="rId4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https://www.kaggle.com/code/vencerlanz09/bird-classification-using-cnn-efficientnetb0/notebook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Let’s first look at an example of project organization.</a:t>
            </a:r>
            <a:endParaRPr/>
          </a:p>
        </p:txBody>
      </p:sp>
      <p:grpSp>
        <p:nvGrpSpPr>
          <p:cNvPr id="144" name="Google Shape;144;p21"/>
          <p:cNvGrpSpPr/>
          <p:nvPr/>
        </p:nvGrpSpPr>
        <p:grpSpPr>
          <a:xfrm>
            <a:off x="7692836" y="445056"/>
            <a:ext cx="1069031" cy="572649"/>
            <a:chOff x="412025" y="3711450"/>
            <a:chExt cx="2530850" cy="1323125"/>
          </a:xfrm>
        </p:grpSpPr>
        <p:pic>
          <p:nvPicPr>
            <p:cNvPr id="145" name="Google Shape;145;p21"/>
            <p:cNvPicPr preferRelativeResize="0"/>
            <p:nvPr/>
          </p:nvPicPr>
          <p:blipFill rotWithShape="1">
            <a:blip r:embed="rId4">
              <a:alphaModFix/>
            </a:blip>
            <a:srcRect b="0" l="0" r="58942" t="0"/>
            <a:stretch/>
          </p:blipFill>
          <p:spPr>
            <a:xfrm>
              <a:off x="412025" y="3760875"/>
              <a:ext cx="1126300" cy="1224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Events" id="146" name="Google Shape;146;p21"/>
            <p:cNvPicPr preferRelativeResize="0"/>
            <p:nvPr/>
          </p:nvPicPr>
          <p:blipFill rotWithShape="1">
            <a:blip r:embed="rId5">
              <a:alphaModFix/>
            </a:blip>
            <a:srcRect b="0" l="3037" r="68142" t="0"/>
            <a:stretch/>
          </p:blipFill>
          <p:spPr>
            <a:xfrm>
              <a:off x="1710300" y="3711450"/>
              <a:ext cx="1232575" cy="1323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