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72" r:id="rId2"/>
    <p:sldId id="542" r:id="rId3"/>
    <p:sldId id="543" r:id="rId4"/>
    <p:sldId id="544" r:id="rId5"/>
    <p:sldId id="545" r:id="rId6"/>
    <p:sldId id="535" r:id="rId7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61AD8"/>
    <a:srgbClr val="0066CC"/>
    <a:srgbClr val="CC0000"/>
    <a:srgbClr val="00CCFF"/>
    <a:srgbClr val="CC00CC"/>
    <a:srgbClr val="D6009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8" autoAdjust="0"/>
    <p:restoredTop sz="87546" autoAdjust="0"/>
  </p:normalViewPr>
  <p:slideViewPr>
    <p:cSldViewPr snapToGrid="0">
      <p:cViewPr>
        <p:scale>
          <a:sx n="102" d="100"/>
          <a:sy n="102" d="100"/>
        </p:scale>
        <p:origin x="-372" y="-30"/>
      </p:cViewPr>
      <p:guideLst>
        <p:guide orient="horz" pos="4187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2106" y="-348"/>
      </p:cViewPr>
      <p:guideLst>
        <p:guide orient="horz" pos="2927"/>
        <p:guide pos="22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006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81" tIns="45789" rIns="91581" bIns="4578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2" y="0"/>
            <a:ext cx="304006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81" tIns="45789" rIns="91581" bIns="457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1F80067D-9E7B-4D5E-8578-E1A52880AC1C}" type="datetimeFigureOut">
              <a:rPr lang="en-US"/>
              <a:pPr>
                <a:defRPr/>
              </a:pPr>
              <a:t>8/12/2016</a:t>
            </a:fld>
            <a:endParaRPr lang="en-US" dirty="0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4006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81" tIns="45789" rIns="91581" bIns="4578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2" y="8829675"/>
            <a:ext cx="304006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81" tIns="45789" rIns="91581" bIns="457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78326969-DE51-4100-8FAC-2412F82E50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09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4006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319" tIns="46660" rIns="93319" bIns="46660" numCol="1" anchor="t" anchorCtr="0" compatLnSpc="1">
            <a:prstTxWarp prst="textNoShape">
              <a:avLst/>
            </a:prstTxWarp>
          </a:bodyPr>
          <a:lstStyle>
            <a:lvl1pPr defTabSz="465850"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68752" y="0"/>
            <a:ext cx="304006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319" tIns="46660" rIns="93319" bIns="46660" numCol="1" anchor="t" anchorCtr="0" compatLnSpc="1">
            <a:prstTxWarp prst="textNoShape">
              <a:avLst/>
            </a:prstTxWarp>
          </a:bodyPr>
          <a:lstStyle>
            <a:lvl1pPr algn="r" defTabSz="465638">
              <a:defRPr sz="1200"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E2260958-68C3-41DB-A559-B4F7675F2FAF}" type="datetimeFigureOut">
              <a:rPr lang="en-CA"/>
              <a:pPr>
                <a:defRPr/>
              </a:pPr>
              <a:t>12/08/2016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7450" y="696913"/>
            <a:ext cx="2808288" cy="2108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81" tIns="45789" rIns="91581" bIns="45789" rtlCol="0" anchor="ctr"/>
          <a:lstStyle/>
          <a:p>
            <a:pPr lvl="0"/>
            <a:endParaRPr lang="en-CA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677" y="3074988"/>
            <a:ext cx="560705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319" tIns="46660" rIns="93319" bIns="466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304006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319" tIns="46660" rIns="93319" bIns="46660" numCol="1" anchor="b" anchorCtr="0" compatLnSpc="1">
            <a:prstTxWarp prst="textNoShape">
              <a:avLst/>
            </a:prstTxWarp>
          </a:bodyPr>
          <a:lstStyle>
            <a:lvl1pPr defTabSz="465850">
              <a:defRPr sz="1200"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68752" y="8829675"/>
            <a:ext cx="304006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319" tIns="46660" rIns="93319" bIns="46660" numCol="1" anchor="b" anchorCtr="0" compatLnSpc="1">
            <a:prstTxWarp prst="textNoShape">
              <a:avLst/>
            </a:prstTxWarp>
          </a:bodyPr>
          <a:lstStyle>
            <a:lvl1pPr algn="r" defTabSz="465638">
              <a:defRPr sz="1200"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36DFC857-A3EC-46A3-A680-C94D3632C7A0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99150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46500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5905" indent="-285666" defTabSz="46500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7427" indent="-228534" defTabSz="46500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6079" indent="-228534" defTabSz="46500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66319" indent="-228534" defTabSz="46500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23385" indent="-228534" defTabSz="46500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80451" indent="-228534" defTabSz="46500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37517" indent="-228534" defTabSz="46500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94584" indent="-228534" defTabSz="46500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E1A385F-82E7-44B4-A6C3-3B1BAB7CEDF4}" type="slidenum">
              <a:rPr lang="en-CA" altLang="en-US" smtClean="0">
                <a:cs typeface="Arial" charset="0"/>
              </a:rPr>
              <a:pPr eaLnBrk="1" hangingPunct="1">
                <a:spcBef>
                  <a:spcPct val="0"/>
                </a:spcBef>
              </a:pPr>
              <a:t>0</a:t>
            </a:fld>
            <a:endParaRPr lang="en-CA" altLang="en-US" dirty="0" smtClean="0">
              <a:cs typeface="Arial" charset="0"/>
            </a:endParaRPr>
          </a:p>
        </p:txBody>
      </p:sp>
      <p:sp>
        <p:nvSpPr>
          <p:cNvPr id="22532" name="Notes Placeholder 4"/>
          <p:cNvSpPr>
            <a:spLocks noGrp="1"/>
          </p:cNvSpPr>
          <p:nvPr>
            <p:ph type="body" sz="quarter" idx="11"/>
          </p:nvPr>
        </p:nvSpPr>
        <p:spPr>
          <a:noFill/>
        </p:spPr>
        <p:txBody>
          <a:bodyPr/>
          <a:lstStyle/>
          <a:p>
            <a:endParaRPr lang="en-CA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DFC857-A3EC-46A3-A680-C94D3632C7A0}" type="slidenum">
              <a:rPr lang="en-CA" smtClean="0"/>
              <a:pPr>
                <a:defRPr/>
              </a:pPr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5794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EF06C-9457-461C-B267-E3F8163F9C22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984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8207375" cy="738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981075"/>
            <a:ext cx="8229600" cy="49260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D3759-1995-47D3-B1A7-833A78E48623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129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31085014-5A0A-4184-BA5E-5788C8618904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152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44500" y="981075"/>
            <a:ext cx="8229600" cy="492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  <a:endParaRPr lang="en-US" altLang="en-US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58738" y="6451600"/>
            <a:ext cx="3771900" cy="2746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200" b="1" dirty="0" smtClean="0">
                <a:solidFill>
                  <a:srgbClr val="A6A6A6"/>
                </a:solidFill>
              </a:rPr>
              <a:t>Global Risk Management</a:t>
            </a:r>
          </a:p>
        </p:txBody>
      </p:sp>
      <p:pic>
        <p:nvPicPr>
          <p:cNvPr id="1028" name="Picture 2" descr="SB_Red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6350000"/>
            <a:ext cx="18923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4450"/>
            <a:ext cx="82073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Line 11"/>
          <p:cNvSpPr>
            <a:spLocks noChangeShapeType="1"/>
          </p:cNvSpPr>
          <p:nvPr userDrawn="1"/>
        </p:nvSpPr>
        <p:spPr bwMode="auto">
          <a:xfrm flipV="1">
            <a:off x="115888" y="6296025"/>
            <a:ext cx="8853487" cy="0"/>
          </a:xfrm>
          <a:prstGeom prst="line">
            <a:avLst/>
          </a:prstGeom>
          <a:noFill/>
          <a:ln w="9525">
            <a:solidFill>
              <a:srgbClr val="E1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6411" tIns="43205" rIns="86411" bIns="43205"/>
          <a:lstStyle/>
          <a:p>
            <a:pPr>
              <a:defRPr/>
            </a:pPr>
            <a:endParaRPr lang="en-US" dirty="0">
              <a:ea typeface="MS PGothic" charset="0"/>
              <a:cs typeface="MS PGothic" charset="0"/>
            </a:endParaRPr>
          </a:p>
        </p:txBody>
      </p:sp>
      <p:pic>
        <p:nvPicPr>
          <p:cNvPr id="1031" name="Picture 45" descr="line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350" y="6242050"/>
            <a:ext cx="3465513" cy="6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8C05A77A-B12D-4620-9B99-A38B37CDF074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EA002E"/>
          </a:solidFill>
          <a:latin typeface="Arial"/>
          <a:ea typeface="ＭＳ Ｐゴシック" pitchFamily="-106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EA002E"/>
          </a:solidFill>
          <a:latin typeface="Arial" charset="0"/>
          <a:ea typeface="ＭＳ Ｐゴシック" pitchFamily="-106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EA002E"/>
          </a:solidFill>
          <a:latin typeface="Arial" charset="0"/>
          <a:ea typeface="ＭＳ Ｐゴシック" pitchFamily="-106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EA002E"/>
          </a:solidFill>
          <a:latin typeface="Arial" charset="0"/>
          <a:ea typeface="ＭＳ Ｐゴシック" pitchFamily="-106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EA002E"/>
          </a:solidFill>
          <a:latin typeface="Arial" charset="0"/>
          <a:ea typeface="ＭＳ Ｐゴシック" pitchFamily="-106" charset="-128"/>
          <a:cs typeface="Arial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CC0A27"/>
          </a:solidFill>
          <a:latin typeface="Arial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CC0A27"/>
          </a:solidFill>
          <a:latin typeface="Arial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CC0A27"/>
          </a:solidFill>
          <a:latin typeface="Arial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CC0A27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40000"/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pitchFamily="-106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/>
          <a:ea typeface="ＭＳ Ｐゴシック" pitchFamily="-106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/>
          <a:ea typeface="ＭＳ Ｐゴシック" pitchFamily="-106" charset="-128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Arial"/>
          <a:ea typeface="ＭＳ Ｐゴシック" pitchFamily="-106" charset="-128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pitchFamily="-10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/>
        </p:nvSpPr>
        <p:spPr>
          <a:xfrm>
            <a:off x="457200" y="1363663"/>
            <a:ext cx="8229600" cy="4038600"/>
          </a:xfrm>
          <a:prstGeom prst="round2DiagRect">
            <a:avLst>
              <a:gd name="adj1" fmla="val 9531"/>
              <a:gd name="adj2" fmla="val 0"/>
            </a:avLst>
          </a:prstGeom>
          <a:noFill/>
          <a:ln w="6350">
            <a:solidFill>
              <a:srgbClr val="F82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3075" y="1546225"/>
            <a:ext cx="7955308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defTabSz="914400" fontAlgn="auto">
              <a:spcAft>
                <a:spcPts val="0"/>
              </a:spcAft>
              <a:tabLst>
                <a:tab pos="8915400" algn="r"/>
              </a:tabLst>
              <a:defRPr/>
            </a:pPr>
            <a:endParaRPr lang="en-GB" b="1" kern="0" dirty="0">
              <a:latin typeface="Arial" pitchFamily="34" charset="0"/>
              <a:cs typeface="Arial" panose="020B0604020202020204" pitchFamily="34" charset="0"/>
            </a:endParaRPr>
          </a:p>
          <a:p>
            <a:pPr marL="169863" defTabSz="914400" fontAlgn="auto">
              <a:spcAft>
                <a:spcPts val="0"/>
              </a:spcAft>
              <a:tabLst>
                <a:tab pos="8915400" algn="r"/>
              </a:tabLst>
              <a:defRPr/>
            </a:pPr>
            <a:endParaRPr lang="en-GB" b="1" kern="0" dirty="0">
              <a:solidFill>
                <a:srgbClr val="FF0000"/>
              </a:solidFill>
              <a:latin typeface="Arial" pitchFamily="34" charset="0"/>
              <a:cs typeface="Arial" panose="020B0604020202020204" pitchFamily="34" charset="0"/>
            </a:endParaRPr>
          </a:p>
          <a:p>
            <a:pPr marL="169863" defTabSz="914400" fontAlgn="auto">
              <a:spcAft>
                <a:spcPts val="0"/>
              </a:spcAft>
              <a:tabLst>
                <a:tab pos="8915400" algn="r"/>
              </a:tabLst>
              <a:defRPr/>
            </a:pPr>
            <a:r>
              <a:rPr lang="en-GB" sz="2400" b="1" kern="0" dirty="0" smtClean="0">
                <a:solidFill>
                  <a:srgbClr val="FF0000"/>
                </a:solidFill>
                <a:latin typeface="Arial" pitchFamily="34" charset="0"/>
                <a:cs typeface="Arial" panose="020B0604020202020204" pitchFamily="34" charset="0"/>
              </a:rPr>
              <a:t>How to Combine Two Relative Rankings of Credit Risk into One Ranking?</a:t>
            </a:r>
            <a:endParaRPr lang="en-GB" sz="2400" b="1" kern="0" dirty="0">
              <a:latin typeface="Arial" pitchFamily="34" charset="0"/>
              <a:cs typeface="Arial" panose="020B0604020202020204" pitchFamily="34" charset="0"/>
            </a:endParaRPr>
          </a:p>
          <a:p>
            <a:pPr marL="512763" indent="-342900" defTabSz="914400" fontAlgn="auto">
              <a:spcAft>
                <a:spcPts val="0"/>
              </a:spcAft>
              <a:buFontTx/>
              <a:buChar char="-"/>
              <a:tabLst>
                <a:tab pos="8915400" algn="r"/>
              </a:tabLst>
              <a:defRPr/>
            </a:pPr>
            <a:endParaRPr lang="en-GB" sz="500" b="1" kern="0" dirty="0" smtClean="0">
              <a:latin typeface="Arial" pitchFamily="34" charset="0"/>
              <a:cs typeface="Arial" panose="020B0604020202020204" pitchFamily="34" charset="0"/>
            </a:endParaRPr>
          </a:p>
          <a:p>
            <a:pPr marL="512763" indent="-342900" defTabSz="914400" fontAlgn="auto">
              <a:spcAft>
                <a:spcPts val="0"/>
              </a:spcAft>
              <a:buFontTx/>
              <a:buChar char="-"/>
              <a:tabLst>
                <a:tab pos="8915400" algn="r"/>
              </a:tabLst>
              <a:defRPr/>
            </a:pPr>
            <a:endParaRPr lang="en-GB" b="1" kern="0" dirty="0" smtClean="0">
              <a:latin typeface="Arial" pitchFamily="34" charset="0"/>
              <a:cs typeface="Arial" panose="020B0604020202020204" pitchFamily="34" charset="0"/>
            </a:endParaRPr>
          </a:p>
          <a:p>
            <a:pPr marL="512763" indent="-342900" defTabSz="914400" fontAlgn="auto">
              <a:spcAft>
                <a:spcPts val="0"/>
              </a:spcAft>
              <a:buFontTx/>
              <a:buChar char="-"/>
              <a:tabLst>
                <a:tab pos="8915400" algn="r"/>
              </a:tabLst>
              <a:defRPr/>
            </a:pPr>
            <a:endParaRPr lang="en-GB" b="1" kern="0" dirty="0">
              <a:latin typeface="Arial" pitchFamily="34" charset="0"/>
              <a:cs typeface="Arial" panose="020B0604020202020204" pitchFamily="34" charset="0"/>
            </a:endParaRPr>
          </a:p>
          <a:p>
            <a:pPr marL="169863" defTabSz="914400" fontAlgn="auto">
              <a:spcAft>
                <a:spcPts val="0"/>
              </a:spcAft>
              <a:tabLst>
                <a:tab pos="8915400" algn="r"/>
              </a:tabLst>
              <a:defRPr/>
            </a:pPr>
            <a:r>
              <a:rPr lang="en-GB" sz="1800" b="1" kern="0" dirty="0" smtClean="0">
                <a:latin typeface="Arial" pitchFamily="34" charset="0"/>
                <a:cs typeface="Arial" panose="020B0604020202020204" pitchFamily="34" charset="0"/>
              </a:rPr>
              <a:t>By Internal Ratings Management, Global Risk Management, Scotiabank</a:t>
            </a:r>
          </a:p>
          <a:p>
            <a:pPr marL="169863" defTabSz="914400" fontAlgn="auto">
              <a:spcAft>
                <a:spcPts val="0"/>
              </a:spcAft>
              <a:tabLst>
                <a:tab pos="8915400" algn="r"/>
              </a:tabLst>
              <a:defRPr/>
            </a:pPr>
            <a:endParaRPr lang="en-GB" sz="1800" b="1" kern="0" dirty="0" smtClean="0">
              <a:latin typeface="Arial" pitchFamily="34" charset="0"/>
              <a:cs typeface="Arial" panose="020B0604020202020204" pitchFamily="34" charset="0"/>
            </a:endParaRPr>
          </a:p>
          <a:p>
            <a:pPr marL="169863" defTabSz="914400" fontAlgn="auto">
              <a:spcAft>
                <a:spcPts val="0"/>
              </a:spcAft>
              <a:tabLst>
                <a:tab pos="8915400" algn="r"/>
              </a:tabLst>
              <a:defRPr/>
            </a:pPr>
            <a:endParaRPr lang="en-GB" sz="1800" b="1" kern="0" dirty="0" smtClean="0">
              <a:latin typeface="Arial" pitchFamily="34" charset="0"/>
              <a:cs typeface="Arial" panose="020B0604020202020204" pitchFamily="34" charset="0"/>
            </a:endParaRPr>
          </a:p>
          <a:p>
            <a:pPr marL="169863" defTabSz="914400" fontAlgn="auto">
              <a:spcAft>
                <a:spcPts val="0"/>
              </a:spcAft>
              <a:tabLst>
                <a:tab pos="8915400" algn="r"/>
              </a:tabLst>
              <a:defRPr/>
            </a:pPr>
            <a:r>
              <a:rPr lang="en-GB" sz="1800" b="1" kern="0" dirty="0" smtClean="0">
                <a:latin typeface="Arial" pitchFamily="34" charset="0"/>
                <a:cs typeface="Arial" panose="020B0604020202020204" pitchFamily="34" charset="0"/>
              </a:rPr>
              <a:t>August 15, 2016</a:t>
            </a:r>
            <a:endParaRPr lang="en-GB" sz="1800" b="1" kern="0" dirty="0">
              <a:latin typeface="Arial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93914" y="117207"/>
            <a:ext cx="8381782" cy="738188"/>
          </a:xfrm>
        </p:spPr>
        <p:txBody>
          <a:bodyPr/>
          <a:lstStyle/>
          <a:p>
            <a:r>
              <a:rPr lang="en-US" dirty="0" smtClean="0"/>
              <a:t>Introduction</a:t>
            </a:r>
            <a:r>
              <a:rPr lang="en-CA" sz="2000" dirty="0"/>
              <a:t/>
            </a:r>
            <a:br>
              <a:rPr lang="en-CA" sz="2000" dirty="0"/>
            </a:br>
            <a:endParaRPr lang="en-CA" altLang="en-US" sz="2000" dirty="0" smtClean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44240" y="6421597"/>
            <a:ext cx="2133600" cy="365125"/>
          </a:xfrm>
        </p:spPr>
        <p:txBody>
          <a:bodyPr/>
          <a:lstStyle/>
          <a:p>
            <a:pPr>
              <a:defRPr/>
            </a:pPr>
            <a:fld id="{C03D3759-1995-47D3-B1A7-833A78E48623}" type="slidenum">
              <a:rPr lang="en-CA" sz="1200" smtClean="0"/>
              <a:pPr>
                <a:defRPr/>
              </a:pPr>
              <a:t>1</a:t>
            </a:fld>
            <a:endParaRPr lang="en-CA" sz="1200" dirty="0"/>
          </a:p>
        </p:txBody>
      </p:sp>
      <p:sp>
        <p:nvSpPr>
          <p:cNvPr id="6" name="TextBox 4"/>
          <p:cNvSpPr txBox="1"/>
          <p:nvPr/>
        </p:nvSpPr>
        <p:spPr>
          <a:xfrm>
            <a:off x="341644" y="727942"/>
            <a:ext cx="8028633" cy="605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Scotiabank</a:t>
            </a:r>
            <a:r>
              <a:rPr lang="en-US" dirty="0" smtClean="0"/>
              <a:t> </a:t>
            </a:r>
            <a:r>
              <a:rPr lang="en-US" dirty="0"/>
              <a:t>is a leading multinational financial services provider and </a:t>
            </a:r>
            <a:r>
              <a:rPr lang="en-US" b="1" dirty="0">
                <a:solidFill>
                  <a:srgbClr val="FF0000"/>
                </a:solidFill>
              </a:rPr>
              <a:t>Canada's most international bank</a:t>
            </a:r>
            <a:r>
              <a:rPr lang="en-US" dirty="0"/>
              <a:t>. </a:t>
            </a:r>
            <a:r>
              <a:rPr lang="en-US" dirty="0" smtClean="0"/>
              <a:t>Today</a:t>
            </a:r>
            <a:r>
              <a:rPr lang="en-US" dirty="0"/>
              <a:t>, through our team of more than 86,000 employees, Scotiabank and its affiliates offer a broad range of products and services, including personal and commercial banking, wealth management, corporate and investment banking, to over 21 million customers in more than 55 countries around the world. 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 marL="285750" lvl="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b="1" dirty="0" smtClean="0">
                <a:solidFill>
                  <a:srgbClr val="FF0000"/>
                </a:solidFill>
              </a:rPr>
              <a:t>Internal </a:t>
            </a:r>
            <a:r>
              <a:rPr lang="en-CA" b="1" dirty="0">
                <a:solidFill>
                  <a:srgbClr val="FF0000"/>
                </a:solidFill>
              </a:rPr>
              <a:t>Ratings Management (IRM) </a:t>
            </a:r>
            <a:r>
              <a:rPr lang="en-CA" dirty="0"/>
              <a:t>is responsible </a:t>
            </a:r>
            <a:r>
              <a:rPr lang="en-CA" dirty="0" smtClean="0"/>
              <a:t>for the design, selection, implementation, maintenance and review of: </a:t>
            </a:r>
            <a:endParaRPr lang="en-CA" dirty="0"/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CA" sz="1600" dirty="0"/>
              <a:t>T</a:t>
            </a:r>
            <a:r>
              <a:rPr lang="en-CA" sz="1600" dirty="0" smtClean="0"/>
              <a:t>he </a:t>
            </a:r>
            <a:r>
              <a:rPr lang="en-CA" sz="1600" dirty="0"/>
              <a:t>non-retail internal risk rating system and all its component parts i.e. Borrower Risk Rating, Probability of Default (PD), Loss-Given-Default (LGD), Exposure-At-Default(EAD) and Usage-Given-Default (UGD). </a:t>
            </a:r>
            <a:endParaRPr lang="en-CA" sz="1600" dirty="0" smtClean="0"/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CA" sz="1600" dirty="0"/>
              <a:t>T</a:t>
            </a:r>
            <a:r>
              <a:rPr lang="en-CA" sz="1600" dirty="0" smtClean="0"/>
              <a:t>he </a:t>
            </a:r>
            <a:r>
              <a:rPr lang="en-CA" sz="1600" dirty="0"/>
              <a:t>operational risk models to calculate regulatory and economic capital. </a:t>
            </a: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CA" sz="1600" dirty="0"/>
              <a:t>T</a:t>
            </a:r>
            <a:r>
              <a:rPr lang="en-CA" sz="1600" dirty="0" smtClean="0"/>
              <a:t>he </a:t>
            </a:r>
            <a:r>
              <a:rPr lang="en-CA" sz="1600" dirty="0"/>
              <a:t>expected credit loss model under IFRS 9 for the Bank’s non-retail portfolios</a:t>
            </a:r>
            <a:r>
              <a:rPr lang="en-CA" sz="1600" dirty="0" smtClean="0"/>
              <a:t>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1534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93914" y="117207"/>
            <a:ext cx="8381782" cy="738188"/>
          </a:xfrm>
        </p:spPr>
        <p:txBody>
          <a:bodyPr/>
          <a:lstStyle/>
          <a:p>
            <a:r>
              <a:rPr lang="en-US" dirty="0" smtClean="0"/>
              <a:t>Credit Rating</a:t>
            </a:r>
            <a:r>
              <a:rPr lang="en-CA" sz="2000" dirty="0"/>
              <a:t/>
            </a:r>
            <a:br>
              <a:rPr lang="en-CA" sz="2000" dirty="0"/>
            </a:br>
            <a:endParaRPr lang="en-CA" altLang="en-US" sz="2000" dirty="0" smtClean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44240" y="6421597"/>
            <a:ext cx="2133600" cy="365125"/>
          </a:xfrm>
        </p:spPr>
        <p:txBody>
          <a:bodyPr/>
          <a:lstStyle/>
          <a:p>
            <a:pPr>
              <a:defRPr/>
            </a:pPr>
            <a:fld id="{C03D3759-1995-47D3-B1A7-833A78E48623}" type="slidenum">
              <a:rPr lang="en-CA" sz="1200" smtClean="0"/>
              <a:pPr>
                <a:defRPr/>
              </a:pPr>
              <a:t>2</a:t>
            </a:fld>
            <a:endParaRPr lang="en-CA" sz="1200" dirty="0"/>
          </a:p>
        </p:txBody>
      </p:sp>
      <p:sp>
        <p:nvSpPr>
          <p:cNvPr id="6" name="TextBox 4"/>
          <p:cNvSpPr txBox="1"/>
          <p:nvPr/>
        </p:nvSpPr>
        <p:spPr>
          <a:xfrm>
            <a:off x="341644" y="727942"/>
            <a:ext cx="8028633" cy="5207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Credit Rating </a:t>
            </a:r>
            <a:r>
              <a:rPr lang="en-US" dirty="0" smtClean="0"/>
              <a:t>is defined as the relative ranking of default risk for a borrower of Bank. 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relative ranking </a:t>
            </a:r>
            <a:r>
              <a:rPr lang="en-US" dirty="0" smtClean="0"/>
              <a:t>ranks borrowers from the highest to the lowest default risk based on their credit risk profile, then group them into 16 buckets, with Ranking 1 as the highest credit quality  or the lowest probability of default, and Ranking 16 as the lowest credit quality or the highest probability of default.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relative ranking is determined based on evaluation of financial and non-financial factors that affect a borrower’s ability and willingness to pay its debt obligations in full and on time. The assignment of relative ranking is industry-specific by industry-specific risk professionals.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For an example, for borrowers in the Oil &amp; Gas Industry, based on the assessment of a set of common or industry-specific factors,  a relative ranking for all Oil &amp; Gas borrowers are assigned. For borrower in Financial Service Industry, another relative ranking for all Financial Service borrowers (e.g. banks) is assigned.</a:t>
            </a:r>
          </a:p>
        </p:txBody>
      </p:sp>
    </p:spTree>
    <p:extLst>
      <p:ext uri="{BB962C8B-B14F-4D97-AF65-F5344CB8AC3E}">
        <p14:creationId xmlns:p14="http://schemas.microsoft.com/office/powerpoint/2010/main" val="22358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93914" y="117207"/>
            <a:ext cx="8381782" cy="738188"/>
          </a:xfrm>
        </p:spPr>
        <p:txBody>
          <a:bodyPr/>
          <a:lstStyle/>
          <a:p>
            <a:r>
              <a:rPr lang="en-US" dirty="0" smtClean="0"/>
              <a:t>Challenges</a:t>
            </a:r>
            <a:r>
              <a:rPr lang="en-CA" sz="2000" dirty="0"/>
              <a:t/>
            </a:r>
            <a:br>
              <a:rPr lang="en-CA" sz="2000" dirty="0"/>
            </a:br>
            <a:endParaRPr lang="en-CA" altLang="en-US" sz="2000" dirty="0" smtClean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44240" y="6421597"/>
            <a:ext cx="2133600" cy="365125"/>
          </a:xfrm>
        </p:spPr>
        <p:txBody>
          <a:bodyPr/>
          <a:lstStyle/>
          <a:p>
            <a:pPr>
              <a:defRPr/>
            </a:pPr>
            <a:fld id="{C03D3759-1995-47D3-B1A7-833A78E48623}" type="slidenum">
              <a:rPr lang="en-CA" sz="1200" smtClean="0"/>
              <a:pPr>
                <a:defRPr/>
              </a:pPr>
              <a:t>3</a:t>
            </a:fld>
            <a:endParaRPr lang="en-CA" sz="1200" dirty="0"/>
          </a:p>
        </p:txBody>
      </p:sp>
      <p:sp>
        <p:nvSpPr>
          <p:cNvPr id="6" name="TextBox 4"/>
          <p:cNvSpPr txBox="1"/>
          <p:nvPr/>
        </p:nvSpPr>
        <p:spPr>
          <a:xfrm>
            <a:off x="341644" y="1039430"/>
            <a:ext cx="80286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It’s important for the Bank to ensure the relative rankings are comparable and consistent at all-bank level, as </a:t>
            </a:r>
            <a:r>
              <a:rPr lang="en-US" dirty="0" smtClean="0"/>
              <a:t>the relative ranking is </a:t>
            </a:r>
            <a:r>
              <a:rPr lang="en-US" dirty="0" smtClean="0"/>
              <a:t>the key credit risk measurement </a:t>
            </a:r>
            <a:r>
              <a:rPr lang="en-US" dirty="0" smtClean="0"/>
              <a:t>metric. </a:t>
            </a:r>
            <a:endParaRPr lang="en-US" dirty="0" smtClean="0"/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However, as the relative rankings are industry-specific, how can we </a:t>
            </a:r>
            <a:r>
              <a:rPr lang="en-US" dirty="0" smtClean="0"/>
              <a:t>test</a:t>
            </a:r>
            <a:r>
              <a:rPr lang="en-US" dirty="0" smtClean="0"/>
              <a:t> </a:t>
            </a:r>
            <a:r>
              <a:rPr lang="en-US" dirty="0" smtClean="0"/>
              <a:t>the comparability and consistency?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How can we compare the Relative Ranking 10 for Oil &amp; Gas borrowers and the Relative Ranking 10 for Financial Services borrowers, and </a:t>
            </a:r>
            <a:r>
              <a:rPr lang="en-US" dirty="0" smtClean="0"/>
              <a:t>conclude </a:t>
            </a:r>
            <a:r>
              <a:rPr lang="en-US" dirty="0" smtClean="0"/>
              <a:t>they </a:t>
            </a:r>
            <a:r>
              <a:rPr lang="en-US" dirty="0" smtClean="0"/>
              <a:t>represent the same level of default risk?</a:t>
            </a:r>
          </a:p>
        </p:txBody>
      </p:sp>
    </p:spTree>
    <p:extLst>
      <p:ext uri="{BB962C8B-B14F-4D97-AF65-F5344CB8AC3E}">
        <p14:creationId xmlns:p14="http://schemas.microsoft.com/office/powerpoint/2010/main" val="7878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93914" y="117207"/>
            <a:ext cx="8381782" cy="738188"/>
          </a:xfrm>
        </p:spPr>
        <p:txBody>
          <a:bodyPr/>
          <a:lstStyle/>
          <a:p>
            <a:r>
              <a:rPr lang="en-US" dirty="0" smtClean="0"/>
              <a:t>Data</a:t>
            </a:r>
            <a:r>
              <a:rPr lang="en-CA" sz="2000" dirty="0"/>
              <a:t/>
            </a:r>
            <a:br>
              <a:rPr lang="en-CA" sz="2000" dirty="0"/>
            </a:br>
            <a:endParaRPr lang="en-CA" altLang="en-US" sz="2000" dirty="0" smtClean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44240" y="6421597"/>
            <a:ext cx="2133600" cy="365125"/>
          </a:xfrm>
        </p:spPr>
        <p:txBody>
          <a:bodyPr/>
          <a:lstStyle/>
          <a:p>
            <a:pPr>
              <a:defRPr/>
            </a:pPr>
            <a:fld id="{C03D3759-1995-47D3-B1A7-833A78E48623}" type="slidenum">
              <a:rPr lang="en-CA" sz="1200" smtClean="0"/>
              <a:pPr>
                <a:defRPr/>
              </a:pPr>
              <a:t>4</a:t>
            </a:fld>
            <a:endParaRPr lang="en-CA" sz="1200" dirty="0"/>
          </a:p>
        </p:txBody>
      </p:sp>
      <p:sp>
        <p:nvSpPr>
          <p:cNvPr id="6" name="TextBox 4"/>
          <p:cNvSpPr txBox="1"/>
          <p:nvPr/>
        </p:nvSpPr>
        <p:spPr>
          <a:xfrm>
            <a:off x="291402" y="597304"/>
            <a:ext cx="8028633" cy="172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Monthly historical relative rankings and </a:t>
            </a:r>
            <a:r>
              <a:rPr lang="en-US" dirty="0" smtClean="0"/>
              <a:t>defaults (denoted as D in data sets) </a:t>
            </a:r>
            <a:r>
              <a:rPr lang="en-US" dirty="0" smtClean="0"/>
              <a:t>for all borrowers in each industry are available from October 2005 to April 2016. 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Snapshots of the data: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9" y="1955478"/>
            <a:ext cx="9002477" cy="1833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5" y="4267252"/>
            <a:ext cx="8903251" cy="1742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750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72143" y="-56965"/>
            <a:ext cx="8403545" cy="738188"/>
          </a:xfrm>
        </p:spPr>
        <p:txBody>
          <a:bodyPr/>
          <a:lstStyle/>
          <a:p>
            <a:r>
              <a:rPr lang="en-US" altLang="en-US" sz="2000" dirty="0" smtClean="0">
                <a:latin typeface="Arial" charset="0"/>
                <a:ea typeface="ＭＳ Ｐゴシック" pitchFamily="34" charset="-128"/>
                <a:cs typeface="Arial" charset="0"/>
              </a:rPr>
              <a:t>Contact Information</a:t>
            </a:r>
            <a:endParaRPr lang="en-CA" altLang="en-US" sz="2000" dirty="0" smtClean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6463930"/>
            <a:ext cx="2133600" cy="365125"/>
          </a:xfrm>
        </p:spPr>
        <p:txBody>
          <a:bodyPr/>
          <a:lstStyle/>
          <a:p>
            <a:pPr>
              <a:defRPr/>
            </a:pPr>
            <a:fld id="{C03D3759-1995-47D3-B1A7-833A78E48623}" type="slidenum">
              <a:rPr lang="en-CA" sz="1200" smtClean="0"/>
              <a:pPr>
                <a:defRPr/>
              </a:pPr>
              <a:t>5</a:t>
            </a:fld>
            <a:endParaRPr lang="en-CA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79402" y="830435"/>
            <a:ext cx="895574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Pubudu Premawardena</a:t>
            </a:r>
            <a:r>
              <a:rPr lang="en-US" dirty="0"/>
              <a:t>, Vice President, </a:t>
            </a:r>
            <a:r>
              <a:rPr lang="en-US" dirty="0" smtClean="0"/>
              <a:t>IRM, Global Risk Management, Scotiabank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T: 416 866 5284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</a:t>
            </a:r>
            <a:r>
              <a:rPr lang="en-US" dirty="0" smtClean="0"/>
              <a:t>ubudu.premawardena@scotiabank.com 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dirty="0" smtClean="0">
              <a:ea typeface="MS PGothic" pitchFamily="34" charset="-128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dirty="0">
              <a:ea typeface="MS PGothic" pitchFamily="34" charset="-128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ea typeface="MS PGothic" pitchFamily="34" charset="-128"/>
              </a:rPr>
              <a:t>Carrie Chai</a:t>
            </a:r>
            <a:r>
              <a:rPr lang="en-US" dirty="0">
                <a:ea typeface="MS PGothic" pitchFamily="34" charset="-128"/>
              </a:rPr>
              <a:t>, Director, </a:t>
            </a:r>
            <a:r>
              <a:rPr lang="en-US" dirty="0" smtClean="0">
                <a:ea typeface="MS PGothic" pitchFamily="34" charset="-128"/>
              </a:rPr>
              <a:t>IRM, Global Risk Management, Scotiabank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T: 416 866 </a:t>
            </a:r>
            <a:r>
              <a:rPr lang="en-US" dirty="0" smtClean="0"/>
              <a:t>5952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carrie.chai@scotiabank.com 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dirty="0" smtClean="0">
              <a:ea typeface="MS PGothic" pitchFamily="34" charset="-128"/>
            </a:endParaRPr>
          </a:p>
          <a:p>
            <a:pPr lvl="1"/>
            <a:endParaRPr lang="en-US" dirty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422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HR - Simpl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C0A27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52484</TotalTime>
  <Words>518</Words>
  <Application>Microsoft Office PowerPoint</Application>
  <PresentationFormat>On-screen Show (4:3)</PresentationFormat>
  <Paragraphs>49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GHR - Simple</vt:lpstr>
      <vt:lpstr>PowerPoint Presentation</vt:lpstr>
      <vt:lpstr>Introduction </vt:lpstr>
      <vt:lpstr>Credit Rating </vt:lpstr>
      <vt:lpstr>Challenges </vt:lpstr>
      <vt:lpstr>Data </vt:lpstr>
      <vt:lpstr>Contact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 Ball</dc:creator>
  <cp:lastModifiedBy>Carrie Chai</cp:lastModifiedBy>
  <cp:revision>1763</cp:revision>
  <cp:lastPrinted>2016-08-11T16:24:58Z</cp:lastPrinted>
  <dcterms:created xsi:type="dcterms:W3CDTF">2011-04-06T14:32:16Z</dcterms:created>
  <dcterms:modified xsi:type="dcterms:W3CDTF">2016-08-12T16:11:00Z</dcterms:modified>
</cp:coreProperties>
</file>